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lsb" ContentType="application/vnd.ms-excel.sheet.binary.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0.xml" ContentType="application/vnd.openxmlformats-officedocument.presentationml.tags+xml"/>
  <Override PartName="/ppt/notesSlides/notesSlide2.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tags/tag68.xml" ContentType="application/vnd.openxmlformats-officedocument.presentationml.tags+xml"/>
  <Override PartName="/ppt/notesSlides/notesSlide11.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13.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41.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67" r:id="rId2"/>
  </p:sldMasterIdLst>
  <p:notesMasterIdLst>
    <p:notesMasterId r:id="rId63"/>
  </p:notesMasterIdLst>
  <p:handoutMasterIdLst>
    <p:handoutMasterId r:id="rId64"/>
  </p:handoutMasterIdLst>
  <p:sldIdLst>
    <p:sldId id="597" r:id="rId3"/>
    <p:sldId id="2338" r:id="rId4"/>
    <p:sldId id="2147470162" r:id="rId5"/>
    <p:sldId id="2147470173" r:id="rId6"/>
    <p:sldId id="2147470187" r:id="rId7"/>
    <p:sldId id="2147470176" r:id="rId8"/>
    <p:sldId id="2147470164" r:id="rId9"/>
    <p:sldId id="516" r:id="rId10"/>
    <p:sldId id="314" r:id="rId11"/>
    <p:sldId id="583" r:id="rId12"/>
    <p:sldId id="2147470122" r:id="rId13"/>
    <p:sldId id="2147479040" r:id="rId14"/>
    <p:sldId id="2147470155" r:id="rId15"/>
    <p:sldId id="2147479055" r:id="rId16"/>
    <p:sldId id="2134959542" r:id="rId17"/>
    <p:sldId id="2335" r:id="rId18"/>
    <p:sldId id="2147470184" r:id="rId19"/>
    <p:sldId id="2147470174" r:id="rId20"/>
    <p:sldId id="2147470183" r:id="rId21"/>
    <p:sldId id="2147470111" r:id="rId22"/>
    <p:sldId id="2147479064" r:id="rId23"/>
    <p:sldId id="2134959570" r:id="rId24"/>
    <p:sldId id="2147470132" r:id="rId25"/>
    <p:sldId id="2134959573" r:id="rId26"/>
    <p:sldId id="2147479071" r:id="rId27"/>
    <p:sldId id="2147479068" r:id="rId28"/>
    <p:sldId id="2147479072" r:id="rId29"/>
    <p:sldId id="2147479069" r:id="rId30"/>
    <p:sldId id="2147470182" r:id="rId31"/>
    <p:sldId id="2147470156" r:id="rId32"/>
    <p:sldId id="2147479062" r:id="rId33"/>
    <p:sldId id="2147479061" r:id="rId34"/>
    <p:sldId id="2134959582" r:id="rId35"/>
    <p:sldId id="2147470186" r:id="rId36"/>
    <p:sldId id="2147470181" r:id="rId37"/>
    <p:sldId id="2147479051" r:id="rId38"/>
    <p:sldId id="2147479058" r:id="rId39"/>
    <p:sldId id="2147479059" r:id="rId40"/>
    <p:sldId id="2147470168" r:id="rId41"/>
    <p:sldId id="2134959516" r:id="rId42"/>
    <p:sldId id="268" r:id="rId43"/>
    <p:sldId id="2147470185" r:id="rId44"/>
    <p:sldId id="2147479045" r:id="rId45"/>
    <p:sldId id="2147479046" r:id="rId46"/>
    <p:sldId id="2147470131" r:id="rId47"/>
    <p:sldId id="2147470157" r:id="rId48"/>
    <p:sldId id="2134959549" r:id="rId49"/>
    <p:sldId id="2147479060" r:id="rId50"/>
    <p:sldId id="2147479054" r:id="rId51"/>
    <p:sldId id="2147470160" r:id="rId52"/>
    <p:sldId id="2147479065" r:id="rId53"/>
    <p:sldId id="2134959529" r:id="rId54"/>
    <p:sldId id="2147470161" r:id="rId55"/>
    <p:sldId id="2147479048" r:id="rId56"/>
    <p:sldId id="1024" r:id="rId57"/>
    <p:sldId id="1422" r:id="rId58"/>
    <p:sldId id="2147479057" r:id="rId59"/>
    <p:sldId id="2147479049" r:id="rId60"/>
    <p:sldId id="2147479041" r:id="rId61"/>
    <p:sldId id="2147470172" r:id="rId62"/>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40" userDrawn="1">
          <p15:clr>
            <a:srgbClr val="A4A3A4"/>
          </p15:clr>
        </p15:guide>
        <p15:guide id="2" pos="3936" userDrawn="1">
          <p15:clr>
            <a:srgbClr val="A4A3A4"/>
          </p15:clr>
        </p15:guide>
        <p15:guide id="3" orient="horz" pos="7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E79B08-A086-D1F5-706D-D922E2BD2FB8}" name="Evan Simpson" initials="ES" userId="S::esimpson@path.org::af941038-00d0-469d-9d0d-d3c2e5ce1487" providerId="AD"/>
  <p188:author id="{92FAE008-1B30-8994-AD8D-69379D9168FD}" name="Anne Schuind" initials="AS" userId="S::aschuind@path.org::8a673046-61d9-4387-8272-3c9567b71073" providerId="AD"/>
  <p188:author id="{7CAF2A0D-1FC8-EF50-2B29-A51DB50AAEED}" name="Jenny Johnson" initials="JJ" userId="S::jjohnson@path.org::7635160b-1914-48e5-accf-a20be361975e" providerId="AD"/>
  <p188:author id="{3BC71811-0CB2-7E52-AD16-A15A02D95CAB}" name="Amber Brown" initials="AB" userId="S::abrown@path.org::df440313-b5f2-49a6-b60c-ef3ec7f95dbf" providerId="AD"/>
  <p188:author id="{E7F92A15-BA11-4050-4EE7-28BC2ADB7EA8}" name="Monica Graham" initials="MG" userId="S::mgraham@path.org::ca041633-ef9c-47ac-a199-24a14d7fbff3" providerId="AD"/>
  <p188:author id="{21B9E54B-53B9-A439-B1FF-1170DCF24A87}" name="Amber Brown" initials="AB" userId="mFmy9BzlqyQu0RFAs8Gv6yk3XUyXsUf9QZSn3RSS8t8=" providerId="None"/>
  <p188:author id="{9DB16567-1EB6-DE20-F71A-597AACA63B9F}" name="Hope Randall" initials="HR" userId="ypujR0Kxdt2XOn+N63l+Ob/40CgFktq+fjTKbbS4jfg=" providerId="None"/>
  <p188:author id="{81DB438A-1CE5-0279-A3DF-0E976C4CF5E4}" name="Monica Graham" initials="MG" userId="G//hsklN0dchx4gv8hXtnESTw1+9G3ra96ZzqmtTqJc=" providerId="None"/>
  <p188:author id="{21AA6E8B-95C2-51A7-B1CB-2D739FCAF98A}" name="Ruth Gebreselassie" initials="RG" userId="Ruth Gebreselassie" providerId="None"/>
  <p188:author id="{EC5F29A1-456E-616C-5E38-44B7CAE1B341}" name="Mercy Mvundura" initials="MM" userId="S::mmvundura@path.org::cd5af906-b9c4-49c2-a36c-f196f97c75ce" providerId="AD"/>
  <p188:author id="{9842ADB8-78D4-C9D4-D2A2-822150AC14B4}" name="Cathy  Ndiaye" initials="CN" userId="Mr2fkvPgztwBmIlyFgumvlQmTNqqNhjW+FsuOteMg98=" providerId="None"/>
  <p188:author id="{2D90B4DD-DE69-8784-42B5-B3FE2AFA6337}" name="Hope Randall" initials="HR" userId="S::hrandall@path.org::9d9d9550-65b6-489c-a291-0027347db8d7" providerId="AD"/>
  <p188:author id="{2AC374E1-A149-51DC-385E-C87D27863BA6}" name="Lisa Maynard" initials="LM" userId="a69a152f2c32f420"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Ruth Gebreselassie" initials="RG" lastIdx="23" clrIdx="6">
    <p:extLst>
      <p:ext uri="{19B8F6BF-5375-455C-9EA6-DF929625EA0E}">
        <p15:presenceInfo xmlns:p15="http://schemas.microsoft.com/office/powerpoint/2012/main" userId="S::rgebreselassie@path.org::13febb00-0a99-411a-a410-fea4ffa2a541" providerId="AD"/>
      </p:ext>
    </p:extLst>
  </p:cmAuthor>
  <p:cmAuthor id="1" name="Newton, Tara" initials="NT" lastIdx="4" clrIdx="0">
    <p:extLst>
      <p:ext uri="{19B8F6BF-5375-455C-9EA6-DF929625EA0E}">
        <p15:presenceInfo xmlns:p15="http://schemas.microsoft.com/office/powerpoint/2012/main" userId="S-1-5-21-1559300689-131104032-281947949-25439" providerId="AD"/>
      </p:ext>
    </p:extLst>
  </p:cmAuthor>
  <p:cmAuthor id="8" name="Monica Graham" initials="MG" lastIdx="6" clrIdx="7">
    <p:extLst>
      <p:ext uri="{19B8F6BF-5375-455C-9EA6-DF929625EA0E}">
        <p15:presenceInfo xmlns:p15="http://schemas.microsoft.com/office/powerpoint/2012/main" userId="S::mgraham@path.org::ca041633-ef9c-47ac-a199-24a14d7fbff3" providerId="AD"/>
      </p:ext>
    </p:extLst>
  </p:cmAuthor>
  <p:cmAuthor id="2" name="LaMontagne, Scott" initials="LS" lastIdx="19" clrIdx="1">
    <p:extLst>
      <p:ext uri="{19B8F6BF-5375-455C-9EA6-DF929625EA0E}">
        <p15:presenceInfo xmlns:p15="http://schemas.microsoft.com/office/powerpoint/2012/main" userId="S-1-5-21-1559300689-131104032-281947949-9855" providerId="AD"/>
      </p:ext>
    </p:extLst>
  </p:cmAuthor>
  <p:cmAuthor id="9" name="Kreimer, Aimee (NIH/NCI) [E]" initials="KA([" lastIdx="4" clrIdx="8">
    <p:extLst>
      <p:ext uri="{19B8F6BF-5375-455C-9EA6-DF929625EA0E}">
        <p15:presenceInfo xmlns:p15="http://schemas.microsoft.com/office/powerpoint/2012/main" userId="S::kreimera@nih.gov::e83aebb3-99b0-41bf-9c3f-8c9fb28e3c6c" providerId="AD"/>
      </p:ext>
    </p:extLst>
  </p:cmAuthor>
  <p:cmAuthor id="3" name="Newton, Tara" initials="NT [2]" lastIdx="5" clrIdx="2">
    <p:extLst>
      <p:ext uri="{19B8F6BF-5375-455C-9EA6-DF929625EA0E}">
        <p15:presenceInfo xmlns:p15="http://schemas.microsoft.com/office/powerpoint/2012/main" userId="S::tnewton@path.org::b2938472-d2b0-4aac-9731-4ee5fbd2a509" providerId="AD"/>
      </p:ext>
    </p:extLst>
  </p:cmAuthor>
  <p:cmAuthor id="4" name="Simpson, Evan" initials="SE" lastIdx="5" clrIdx="3">
    <p:extLst>
      <p:ext uri="{19B8F6BF-5375-455C-9EA6-DF929625EA0E}">
        <p15:presenceInfo xmlns:p15="http://schemas.microsoft.com/office/powerpoint/2012/main" userId="S::esimpson@path.org::af941038-00d0-469d-9d0d-d3c2e5ce1487" providerId="AD"/>
      </p:ext>
    </p:extLst>
  </p:cmAuthor>
  <p:cmAuthor id="5" name="Schuind, Anne" initials="SA" lastIdx="72" clrIdx="4">
    <p:extLst>
      <p:ext uri="{19B8F6BF-5375-455C-9EA6-DF929625EA0E}">
        <p15:presenceInfo xmlns:p15="http://schemas.microsoft.com/office/powerpoint/2012/main" userId="S::aschuind@path.org::8a673046-61d9-4387-8272-3c9567b71073" providerId="AD"/>
      </p:ext>
    </p:extLst>
  </p:cmAuthor>
  <p:cmAuthor id="6" name="Kreimer, Aimee (NIH/NCI) [E]" initials="AK" lastIdx="11" clrIdx="5">
    <p:extLst>
      <p:ext uri="{19B8F6BF-5375-455C-9EA6-DF929625EA0E}">
        <p15:presenceInfo xmlns:p15="http://schemas.microsoft.com/office/powerpoint/2012/main" userId="Kreimer, Aimee (NIH/NCI) [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5493"/>
    <a:srgbClr val="F6B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54" autoAdjust="0"/>
    <p:restoredTop sz="92373" autoAdjust="0"/>
  </p:normalViewPr>
  <p:slideViewPr>
    <p:cSldViewPr snapToGrid="0">
      <p:cViewPr varScale="1">
        <p:scale>
          <a:sx n="147" d="100"/>
          <a:sy n="147" d="100"/>
        </p:scale>
        <p:origin x="3162" y="114"/>
      </p:cViewPr>
      <p:guideLst>
        <p:guide pos="240"/>
        <p:guide pos="3936"/>
        <p:guide orient="horz" pos="72"/>
      </p:guideLst>
    </p:cSldViewPr>
  </p:slideViewPr>
  <p:notesTextViewPr>
    <p:cViewPr>
      <p:scale>
        <a:sx n="1" d="1"/>
        <a:sy n="1" d="1"/>
      </p:scale>
      <p:origin x="0" y="0"/>
    </p:cViewPr>
  </p:notesTextViewPr>
  <p:sorterViewPr>
    <p:cViewPr>
      <p:scale>
        <a:sx n="100" d="100"/>
        <a:sy n="100" d="100"/>
      </p:scale>
      <p:origin x="0" y="-690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2727272727272728E-2"/>
          <c:y val="2.2857142857142857E-2"/>
          <c:w val="0.95454545454545459"/>
          <c:h val="0.95428571428571429"/>
        </c:manualLayout>
      </c:layout>
      <c:barChart>
        <c:barDir val="col"/>
        <c:grouping val="clustered"/>
        <c:varyColors val="0"/>
        <c:ser>
          <c:idx val="0"/>
          <c:order val="0"/>
          <c:spPr>
            <a:solidFill>
              <a:srgbClr val="4D4D4D"/>
            </a:solidFill>
            <a:ln w="9525" cap="flat" algn="ctr">
              <a:solidFill>
                <a:schemeClr val="bg1"/>
              </a:solidFill>
              <a:prstDash val="solid"/>
            </a:ln>
          </c:spPr>
          <c:invertIfNegative val="0"/>
          <c:dLbls>
            <c:dLbl>
              <c:idx val="0"/>
              <c:layout>
                <c:manualLayout>
                  <c:x val="0"/>
                  <c:y val="0"/>
                </c:manualLayout>
              </c:layout>
              <c:numFmt formatCode="#,##0;&quot;-&quot;#,##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102E-4D32-9909-38238CE173B5}"/>
                </c:ext>
              </c:extLst>
            </c:dLbl>
            <c:spPr>
              <a:noFill/>
              <a:ln>
                <a:noFill/>
              </a:ln>
              <a:effectLst/>
            </c:spPr>
            <c:txPr>
              <a:bodyPr wrap="square" lIns="38100" tIns="19050" rIns="38100" bIns="19050" anchor="ctr">
                <a:spAutoFit/>
              </a:bodyPr>
              <a:lstStyle/>
              <a:p>
                <a:pPr>
                  <a:defRPr>
                    <a:solidFill>
                      <a:schemeClr val="tx1"/>
                    </a:solidFill>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2.9</c:v>
                </c:pt>
              </c:numCache>
            </c:numRef>
          </c:val>
          <c:extLst>
            <c:ext xmlns:c16="http://schemas.microsoft.com/office/drawing/2014/chart" uri="{C3380CC4-5D6E-409C-BE32-E72D297353CC}">
              <c16:uniqueId val="{00000001-102E-4D32-9909-38238CE173B5}"/>
            </c:ext>
          </c:extLst>
        </c:ser>
        <c:ser>
          <c:idx val="1"/>
          <c:order val="1"/>
          <c:spPr>
            <a:solidFill>
              <a:srgbClr val="7F7F7F"/>
            </a:solidFill>
            <a:ln w="9525" cap="flat" algn="ctr">
              <a:solidFill>
                <a:schemeClr val="bg1"/>
              </a:solidFill>
              <a:prstDash val="solid"/>
            </a:ln>
          </c:spPr>
          <c:invertIfNegative val="0"/>
          <c:dLbls>
            <c:dLbl>
              <c:idx val="0"/>
              <c:layout>
                <c:manualLayout>
                  <c:x val="0"/>
                  <c:y val="0"/>
                </c:manualLayout>
              </c:layout>
              <c:numFmt formatCode="#,##0;&quot;-&quot;#,##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102E-4D32-9909-38238CE173B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4.8899999999999997</c:v>
                </c:pt>
              </c:numCache>
            </c:numRef>
          </c:val>
          <c:extLst>
            <c:ext xmlns:c16="http://schemas.microsoft.com/office/drawing/2014/chart" uri="{C3380CC4-5D6E-409C-BE32-E72D297353CC}">
              <c16:uniqueId val="{00000003-102E-4D32-9909-38238CE173B5}"/>
            </c:ext>
          </c:extLst>
        </c:ser>
        <c:ser>
          <c:idx val="2"/>
          <c:order val="2"/>
          <c:spPr>
            <a:solidFill>
              <a:srgbClr val="B3B3B3"/>
            </a:solidFill>
            <a:ln w="9525" cap="flat" algn="ctr">
              <a:solidFill>
                <a:schemeClr val="bg1"/>
              </a:solidFill>
              <a:prstDash val="solid"/>
            </a:ln>
          </c:spPr>
          <c:invertIfNegative val="0"/>
          <c:dLbls>
            <c:dLbl>
              <c:idx val="0"/>
              <c:layout>
                <c:manualLayout>
                  <c:x val="0"/>
                  <c:y val="0"/>
                </c:manualLayout>
              </c:layout>
              <c:numFmt formatCode="#,##0;&quot;-&quot;#,##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102E-4D32-9909-38238CE173B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6.78</c:v>
                </c:pt>
              </c:numCache>
            </c:numRef>
          </c:val>
          <c:extLst>
            <c:ext xmlns:c16="http://schemas.microsoft.com/office/drawing/2014/chart" uri="{C3380CC4-5D6E-409C-BE32-E72D297353CC}">
              <c16:uniqueId val="{00000005-102E-4D32-9909-38238CE173B5}"/>
            </c:ext>
          </c:extLst>
        </c:ser>
        <c:ser>
          <c:idx val="3"/>
          <c:order val="3"/>
          <c:spPr>
            <a:solidFill>
              <a:srgbClr val="D0D0D0"/>
            </a:solidFill>
            <a:ln w="9525" cap="flat" algn="ctr">
              <a:solidFill>
                <a:schemeClr val="bg1"/>
              </a:solidFill>
              <a:prstDash val="solid"/>
            </a:ln>
          </c:spPr>
          <c:invertIfNegative val="0"/>
          <c:dLbls>
            <c:dLbl>
              <c:idx val="0"/>
              <c:layout>
                <c:manualLayout>
                  <c:x val="0"/>
                  <c:y val="-4.3956043956043956E-4"/>
                </c:manualLayout>
              </c:layout>
              <c:tx>
                <c:rich>
                  <a:bodyPr wrap="none"/>
                  <a:lstStyle/>
                  <a:p>
                    <a:pPr>
                      <a:defRPr sz="1200" kern="1200">
                        <a:solidFill>
                          <a:schemeClr val="tx1"/>
                        </a:solidFill>
                        <a:latin typeface="+mn-lt"/>
                        <a:ea typeface="+mn-ea"/>
                        <a:cs typeface="+mn-cs"/>
                      </a:defRPr>
                    </a:pPr>
                    <a:r>
                      <a:rPr lang="en-US" dirty="0"/>
                      <a:t>10</a:t>
                    </a:r>
                  </a:p>
                </c:rich>
              </c:tx>
              <c:numFmt formatCode="#,##0;&quot;-&quot;#,##0;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6-102E-4D32-9909-38238CE173B5}"/>
                </c:ext>
              </c:extLst>
            </c:dLbl>
            <c:spPr>
              <a:noFill/>
              <a:ln>
                <a:noFill/>
              </a:ln>
              <a:effectLst/>
            </c:spPr>
            <c:txPr>
              <a:bodyPr wrap="square" lIns="38100" tIns="19050" rIns="38100" bIns="19050" anchor="ctr">
                <a:spAutoFit/>
              </a:bodyPr>
              <a:lstStyle/>
              <a:p>
                <a:pPr>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8.85</c:v>
                </c:pt>
              </c:numCache>
            </c:numRef>
          </c:val>
          <c:extLst>
            <c:ext xmlns:c16="http://schemas.microsoft.com/office/drawing/2014/chart" uri="{C3380CC4-5D6E-409C-BE32-E72D297353CC}">
              <c16:uniqueId val="{00000007-102E-4D32-9909-38238CE173B5}"/>
            </c:ext>
          </c:extLst>
        </c:ser>
        <c:ser>
          <c:idx val="4"/>
          <c:order val="4"/>
          <c:spPr>
            <a:solidFill>
              <a:srgbClr val="E6E6E6"/>
            </a:solidFill>
            <a:ln w="9525" cap="flat" algn="ctr">
              <a:solidFill>
                <a:schemeClr val="bg1"/>
              </a:solidFill>
              <a:prstDash val="solid"/>
            </a:ln>
          </c:spPr>
          <c:invertIfNegative val="0"/>
          <c:dLbls>
            <c:dLbl>
              <c:idx val="0"/>
              <c:layout>
                <c:manualLayout>
                  <c:x val="0"/>
                  <c:y val="-4.3956043956043956E-4"/>
                </c:manualLayout>
              </c:layout>
              <c:tx>
                <c:rich>
                  <a:bodyPr wrap="none"/>
                  <a:lstStyle/>
                  <a:p>
                    <a:pPr>
                      <a:defRPr sz="1200" kern="1200">
                        <a:solidFill>
                          <a:schemeClr val="tx1"/>
                        </a:solidFill>
                        <a:latin typeface="+mn-lt"/>
                        <a:ea typeface="+mn-ea"/>
                        <a:cs typeface="+mn-cs"/>
                      </a:defRPr>
                    </a:pPr>
                    <a:r>
                      <a:rPr lang="en-US" dirty="0"/>
                      <a:t>16</a:t>
                    </a:r>
                  </a:p>
                </c:rich>
              </c:tx>
              <c:numFmt formatCode="#,##0;&quot;-&quot;#,##0;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8-102E-4D32-9909-38238CE173B5}"/>
                </c:ext>
              </c:extLst>
            </c:dLbl>
            <c:spPr>
              <a:noFill/>
              <a:ln>
                <a:noFill/>
              </a:ln>
              <a:effectLst/>
            </c:spPr>
            <c:txPr>
              <a:bodyPr wrap="square" lIns="38100" tIns="19050" rIns="38100" bIns="19050" anchor="ctr">
                <a:spAutoFit/>
              </a:bodyPr>
              <a:lstStyle/>
              <a:p>
                <a:pPr>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c:f>
              <c:numCache>
                <c:formatCode>General</c:formatCode>
                <c:ptCount val="1"/>
                <c:pt idx="0">
                  <c:v>15.05</c:v>
                </c:pt>
              </c:numCache>
            </c:numRef>
          </c:val>
          <c:extLst>
            <c:ext xmlns:c16="http://schemas.microsoft.com/office/drawing/2014/chart" uri="{C3380CC4-5D6E-409C-BE32-E72D297353CC}">
              <c16:uniqueId val="{00000009-102E-4D32-9909-38238CE173B5}"/>
            </c:ext>
          </c:extLst>
        </c:ser>
        <c:dLbls>
          <c:showLegendKey val="0"/>
          <c:showVal val="0"/>
          <c:showCatName val="0"/>
          <c:showSerName val="0"/>
          <c:showPercent val="0"/>
          <c:showBubbleSize val="0"/>
        </c:dLbls>
        <c:gapWidth val="40"/>
        <c:axId val="736646271"/>
        <c:axId val="1"/>
      </c:barChart>
      <c:catAx>
        <c:axId val="736646271"/>
        <c:scaling>
          <c:orientation val="minMax"/>
        </c:scaling>
        <c:delete val="0"/>
        <c:axPos val="b"/>
        <c:majorGridlines>
          <c:spPr>
            <a:ln>
              <a:noFill/>
            </a:ln>
          </c:spPr>
        </c:majorGridlines>
        <c:majorTickMark val="none"/>
        <c:minorTickMark val="none"/>
        <c:tickLblPos val="none"/>
        <c:spPr>
          <a:ln w="9525" cap="flat" algn="ctr">
            <a:solidFill>
              <a:schemeClr val="tx2"/>
            </a:solidFill>
            <a:prstDash val="solid"/>
          </a:ln>
        </c:spPr>
        <c:crossAx val="1"/>
        <c:crosses val="min"/>
        <c:auto val="0"/>
        <c:lblAlgn val="ctr"/>
        <c:lblOffset val="100"/>
        <c:noMultiLvlLbl val="0"/>
      </c:catAx>
      <c:valAx>
        <c:axId val="1"/>
        <c:scaling>
          <c:orientation val="minMax"/>
          <c:max val="15.05"/>
          <c:min val="0"/>
        </c:scaling>
        <c:delete val="1"/>
        <c:axPos val="l"/>
        <c:numFmt formatCode="General" sourceLinked="1"/>
        <c:majorTickMark val="out"/>
        <c:minorTickMark val="none"/>
        <c:tickLblPos val="nextTo"/>
        <c:crossAx val="736646271"/>
        <c:crosses val="min"/>
        <c:crossBetween val="between"/>
      </c:valAx>
      <c:spPr>
        <a:solidFill>
          <a:schemeClr val="accent3"/>
        </a:solidFill>
      </c:spPr>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High-income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Sheet1!$B$2:$B$16</c:f>
              <c:numCache>
                <c:formatCode>General</c:formatCode>
                <c:ptCount val="15"/>
                <c:pt idx="0">
                  <c:v>27</c:v>
                </c:pt>
                <c:pt idx="1">
                  <c:v>29</c:v>
                </c:pt>
                <c:pt idx="2">
                  <c:v>32</c:v>
                </c:pt>
                <c:pt idx="3">
                  <c:v>37</c:v>
                </c:pt>
                <c:pt idx="4">
                  <c:v>38</c:v>
                </c:pt>
                <c:pt idx="5">
                  <c:v>41</c:v>
                </c:pt>
                <c:pt idx="6">
                  <c:v>43</c:v>
                </c:pt>
                <c:pt idx="7">
                  <c:v>46</c:v>
                </c:pt>
                <c:pt idx="8">
                  <c:v>47</c:v>
                </c:pt>
                <c:pt idx="9">
                  <c:v>51</c:v>
                </c:pt>
                <c:pt idx="10">
                  <c:v>52</c:v>
                </c:pt>
                <c:pt idx="11">
                  <c:v>55</c:v>
                </c:pt>
                <c:pt idx="12">
                  <c:v>58</c:v>
                </c:pt>
                <c:pt idx="13">
                  <c:v>56</c:v>
                </c:pt>
                <c:pt idx="14">
                  <c:v>58</c:v>
                </c:pt>
              </c:numCache>
            </c:numRef>
          </c:val>
          <c:smooth val="0"/>
          <c:extLst>
            <c:ext xmlns:c16="http://schemas.microsoft.com/office/drawing/2014/chart" uri="{C3380CC4-5D6E-409C-BE32-E72D297353CC}">
              <c16:uniqueId val="{00000000-107E-374B-858C-B22247C5751F}"/>
            </c:ext>
          </c:extLst>
        </c:ser>
        <c:ser>
          <c:idx val="1"/>
          <c:order val="1"/>
          <c:tx>
            <c:strRef>
              <c:f>Sheet1!$C$1</c:f>
              <c:strCache>
                <c:ptCount val="1"/>
                <c:pt idx="0">
                  <c:v>Low-income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Sheet1!$C$2:$C$16</c:f>
              <c:numCache>
                <c:formatCode>General</c:formatCode>
                <c:ptCount val="15"/>
                <c:pt idx="0">
                  <c:v>0</c:v>
                </c:pt>
                <c:pt idx="1">
                  <c:v>1</c:v>
                </c:pt>
                <c:pt idx="2">
                  <c:v>1</c:v>
                </c:pt>
                <c:pt idx="3">
                  <c:v>1</c:v>
                </c:pt>
                <c:pt idx="4">
                  <c:v>1</c:v>
                </c:pt>
                <c:pt idx="5">
                  <c:v>1</c:v>
                </c:pt>
                <c:pt idx="6">
                  <c:v>9</c:v>
                </c:pt>
                <c:pt idx="7">
                  <c:v>9</c:v>
                </c:pt>
                <c:pt idx="8">
                  <c:v>18</c:v>
                </c:pt>
                <c:pt idx="9">
                  <c:v>21</c:v>
                </c:pt>
                <c:pt idx="10">
                  <c:v>19</c:v>
                </c:pt>
                <c:pt idx="11">
                  <c:v>20</c:v>
                </c:pt>
                <c:pt idx="12">
                  <c:v>28</c:v>
                </c:pt>
                <c:pt idx="13">
                  <c:v>30</c:v>
                </c:pt>
                <c:pt idx="14">
                  <c:v>24</c:v>
                </c:pt>
              </c:numCache>
            </c:numRef>
          </c:val>
          <c:smooth val="0"/>
          <c:extLst>
            <c:ext xmlns:c16="http://schemas.microsoft.com/office/drawing/2014/chart" uri="{C3380CC4-5D6E-409C-BE32-E72D297353CC}">
              <c16:uniqueId val="{00000001-107E-374B-858C-B22247C5751F}"/>
            </c:ext>
          </c:extLst>
        </c:ser>
        <c:dLbls>
          <c:showLegendKey val="0"/>
          <c:showVal val="0"/>
          <c:showCatName val="0"/>
          <c:showSerName val="0"/>
          <c:showPercent val="0"/>
          <c:showBubbleSize val="0"/>
        </c:dLbls>
        <c:marker val="1"/>
        <c:smooth val="0"/>
        <c:axId val="1789333024"/>
        <c:axId val="1789334736"/>
      </c:lineChart>
      <c:catAx>
        <c:axId val="1789333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89334736"/>
        <c:crosses val="autoZero"/>
        <c:auto val="1"/>
        <c:lblAlgn val="ctr"/>
        <c:lblOffset val="100"/>
        <c:noMultiLvlLbl val="0"/>
      </c:catAx>
      <c:valAx>
        <c:axId val="17893347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89333024"/>
        <c:crosses val="autoZero"/>
        <c:crossBetween val="between"/>
      </c:valAx>
      <c:spPr>
        <a:noFill/>
        <a:ln>
          <a:noFill/>
        </a:ln>
        <a:effectLst/>
      </c:spPr>
    </c:plotArea>
    <c:legend>
      <c:legendPos val="b"/>
      <c:layout>
        <c:manualLayout>
          <c:xMode val="edge"/>
          <c:yMode val="edge"/>
          <c:x val="0.05"/>
          <c:y val="0.95439284237248756"/>
          <c:w val="0.9"/>
          <c:h val="4.560715762751245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CF2-4DC8-97C5-425A085F294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CF2-4DC8-97C5-425A085F294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CF2-4DC8-97C5-425A085F294A}"/>
              </c:ext>
            </c:extLst>
          </c:dPt>
          <c:dLbls>
            <c:dLbl>
              <c:idx val="1"/>
              <c:layout>
                <c:manualLayout>
                  <c:x val="-1.9903552820634631E-2"/>
                  <c:y val="-0.17638062654113706"/>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1"/>
              <c:showBubbleSize val="0"/>
              <c:separator>
</c:separator>
              <c:extLst>
                <c:ext xmlns:c15="http://schemas.microsoft.com/office/drawing/2012/chart" uri="{CE6537A1-D6FC-4f65-9D91-7224C49458BB}">
                  <c15:layout>
                    <c:manualLayout>
                      <c:w val="6.5749788310054638E-2"/>
                      <c:h val="0.15825139866182275"/>
                    </c:manualLayout>
                  </c15:layout>
                </c:ext>
                <c:ext xmlns:c16="http://schemas.microsoft.com/office/drawing/2014/chart" uri="{C3380CC4-5D6E-409C-BE32-E72D297353CC}">
                  <c16:uniqueId val="{00000003-3CF2-4DC8-97C5-425A085F294A}"/>
                </c:ext>
              </c:extLst>
            </c:dLbl>
            <c:dLbl>
              <c:idx val="2"/>
              <c:tx>
                <c:rich>
                  <a:bodyPr/>
                  <a:lstStyle/>
                  <a:p>
                    <a:r>
                      <a:rPr lang="en-US"/>
                      <a:t>91</a:t>
                    </a:r>
                    <a:r>
                      <a:rPr lang="en-US" baseline="0" dirty="0"/>
                      <a:t>
</a:t>
                    </a:r>
                    <a:fld id="{A6D19A5D-0B77-4DAB-9719-A817CEA77432}" type="PERCENTAGE">
                      <a:rPr lang="en-US" baseline="0"/>
                      <a:pPr/>
                      <a:t>[PERCENTAGE]</a:t>
                    </a:fld>
                    <a:endParaRPr lang="en-US" baseline="0" dirty="0"/>
                  </a:p>
                </c:rich>
              </c:tx>
              <c:dLblPos val="ctr"/>
              <c:showLegendKey val="0"/>
              <c:showVal val="1"/>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3CF2-4DC8-97C5-425A085F294A}"/>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2 doses (6 months)</c:v>
                </c:pt>
                <c:pt idx="1">
                  <c:v>2 doses (12 months)</c:v>
                </c:pt>
                <c:pt idx="2">
                  <c:v>1 dose</c:v>
                </c:pt>
              </c:strCache>
            </c:strRef>
          </c:cat>
          <c:val>
            <c:numRef>
              <c:f>Sheet1!$B$2:$B$4</c:f>
              <c:numCache>
                <c:formatCode>General</c:formatCode>
                <c:ptCount val="3"/>
                <c:pt idx="0">
                  <c:v>70</c:v>
                </c:pt>
                <c:pt idx="1">
                  <c:v>1</c:v>
                </c:pt>
                <c:pt idx="2">
                  <c:v>90</c:v>
                </c:pt>
              </c:numCache>
            </c:numRef>
          </c:val>
          <c:extLst>
            <c:ext xmlns:c16="http://schemas.microsoft.com/office/drawing/2014/chart" uri="{C3380CC4-5D6E-409C-BE32-E72D297353CC}">
              <c16:uniqueId val="{00000006-3CF2-4DC8-97C5-425A085F294A}"/>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Sheet1!$A$33</c:f>
              <c:strCache>
                <c:ptCount val="1"/>
                <c:pt idx="0">
                  <c:v>Delivery costs (o)</c:v>
                </c:pt>
              </c:strCache>
            </c:strRef>
          </c:tx>
          <c:spPr>
            <a:solidFill>
              <a:schemeClr val="bg2">
                <a:lumMod val="75000"/>
              </a:schemeClr>
            </a:solidFill>
            <a:ln>
              <a:noFill/>
            </a:ln>
            <a:effectLst/>
          </c:spPr>
          <c:invertIfNegative val="0"/>
          <c:cat>
            <c:multiLvlStrRef>
              <c:f>Sheet1!$B$31:$K$32</c:f>
              <c:multiLvlStrCache>
                <c:ptCount val="10"/>
                <c:lvl>
                  <c:pt idx="0">
                    <c:v>
2-dose </c:v>
                  </c:pt>
                  <c:pt idx="1">
                    <c:v>
1-dose </c:v>
                  </c:pt>
                  <c:pt idx="2">
                    <c:v>
2-dose </c:v>
                  </c:pt>
                  <c:pt idx="3">
                    <c:v>
1-dose </c:v>
                  </c:pt>
                  <c:pt idx="4">
                    <c:v>
2-dose </c:v>
                  </c:pt>
                  <c:pt idx="5">
                    <c:v>
1-dose </c:v>
                  </c:pt>
                  <c:pt idx="6">
                    <c:v>
2-dose </c:v>
                  </c:pt>
                  <c:pt idx="7">
                    <c:v>
1-dose </c:v>
                  </c:pt>
                  <c:pt idx="8">
                    <c:v>
2-dose </c:v>
                  </c:pt>
                  <c:pt idx="9">
                    <c:v>
1-dose </c:v>
                  </c:pt>
                </c:lvl>
                <c:lvl>
                  <c:pt idx="0">
                    <c:v>Ethiopia</c:v>
                  </c:pt>
                  <c:pt idx="2">
                    <c:v>Guyana</c:v>
                  </c:pt>
                  <c:pt idx="4">
                    <c:v>Rwanda</c:v>
                  </c:pt>
                  <c:pt idx="6">
                    <c:v>Sri Lanka</c:v>
                  </c:pt>
                  <c:pt idx="8">
                    <c:v>Uganda</c:v>
                  </c:pt>
                </c:lvl>
              </c:multiLvlStrCache>
            </c:multiLvlStrRef>
          </c:cat>
          <c:val>
            <c:numRef>
              <c:f>Sheet1!$B$33:$K$33</c:f>
              <c:numCache>
                <c:formatCode>_("$"* #,##0.00_);_("$"* \(#,##0.00\);_("$"* "-"??_);_(@_)</c:formatCode>
                <c:ptCount val="10"/>
                <c:pt idx="0">
                  <c:v>9.9200000000000017</c:v>
                </c:pt>
                <c:pt idx="1">
                  <c:v>6.4665293041816936</c:v>
                </c:pt>
                <c:pt idx="2">
                  <c:v>30.2</c:v>
                </c:pt>
                <c:pt idx="3">
                  <c:v>16.196462700000005</c:v>
                </c:pt>
                <c:pt idx="4">
                  <c:v>4.1199999999999992</c:v>
                </c:pt>
                <c:pt idx="5">
                  <c:v>2.1443938</c:v>
                </c:pt>
                <c:pt idx="6">
                  <c:v>7.2200000000000006</c:v>
                </c:pt>
                <c:pt idx="7">
                  <c:v>4.0409658999999998</c:v>
                </c:pt>
                <c:pt idx="8">
                  <c:v>8.52</c:v>
                </c:pt>
                <c:pt idx="9">
                  <c:v>3.9604070000000009</c:v>
                </c:pt>
              </c:numCache>
            </c:numRef>
          </c:val>
          <c:extLst>
            <c:ext xmlns:c16="http://schemas.microsoft.com/office/drawing/2014/chart" uri="{C3380CC4-5D6E-409C-BE32-E72D297353CC}">
              <c16:uniqueId val="{00000000-BB4C-467D-98DD-79533F3D590E}"/>
            </c:ext>
          </c:extLst>
        </c:ser>
        <c:ser>
          <c:idx val="1"/>
          <c:order val="1"/>
          <c:tx>
            <c:strRef>
              <c:f>Sheet1!$A$34</c:f>
              <c:strCache>
                <c:ptCount val="1"/>
                <c:pt idx="0">
                  <c:v>Delivery costs (f)</c:v>
                </c:pt>
              </c:strCache>
            </c:strRef>
          </c:tx>
          <c:spPr>
            <a:solidFill>
              <a:schemeClr val="accent1">
                <a:lumMod val="40000"/>
                <a:lumOff val="60000"/>
              </a:schemeClr>
            </a:solidFill>
            <a:ln>
              <a:noFill/>
            </a:ln>
            <a:effectLst/>
          </c:spPr>
          <c:invertIfNegative val="0"/>
          <c:cat>
            <c:multiLvlStrRef>
              <c:f>Sheet1!$B$31:$K$32</c:f>
              <c:multiLvlStrCache>
                <c:ptCount val="10"/>
                <c:lvl>
                  <c:pt idx="0">
                    <c:v>
2-dose </c:v>
                  </c:pt>
                  <c:pt idx="1">
                    <c:v>
1-dose </c:v>
                  </c:pt>
                  <c:pt idx="2">
                    <c:v>
2-dose </c:v>
                  </c:pt>
                  <c:pt idx="3">
                    <c:v>
1-dose </c:v>
                  </c:pt>
                  <c:pt idx="4">
                    <c:v>
2-dose </c:v>
                  </c:pt>
                  <c:pt idx="5">
                    <c:v>
1-dose </c:v>
                  </c:pt>
                  <c:pt idx="6">
                    <c:v>
2-dose </c:v>
                  </c:pt>
                  <c:pt idx="7">
                    <c:v>
1-dose </c:v>
                  </c:pt>
                  <c:pt idx="8">
                    <c:v>
2-dose </c:v>
                  </c:pt>
                  <c:pt idx="9">
                    <c:v>
1-dose </c:v>
                  </c:pt>
                </c:lvl>
                <c:lvl>
                  <c:pt idx="0">
                    <c:v>Ethiopia</c:v>
                  </c:pt>
                  <c:pt idx="2">
                    <c:v>Guyana</c:v>
                  </c:pt>
                  <c:pt idx="4">
                    <c:v>Rwanda</c:v>
                  </c:pt>
                  <c:pt idx="6">
                    <c:v>Sri Lanka</c:v>
                  </c:pt>
                  <c:pt idx="8">
                    <c:v>Uganda</c:v>
                  </c:pt>
                </c:lvl>
              </c:multiLvlStrCache>
            </c:multiLvlStrRef>
          </c:cat>
          <c:val>
            <c:numRef>
              <c:f>Sheet1!$B$34:$K$34</c:f>
              <c:numCache>
                <c:formatCode>_("$"* #,##0.00_);_("$"* \(#,##0.00\);_("$"* "-"??_);_(@_)</c:formatCode>
                <c:ptCount val="10"/>
                <c:pt idx="0">
                  <c:v>4.46</c:v>
                </c:pt>
                <c:pt idx="1">
                  <c:v>3.1485869317525887</c:v>
                </c:pt>
                <c:pt idx="2">
                  <c:v>4.2</c:v>
                </c:pt>
                <c:pt idx="3">
                  <c:v>2.7203252999999998</c:v>
                </c:pt>
                <c:pt idx="4">
                  <c:v>2.06</c:v>
                </c:pt>
                <c:pt idx="5">
                  <c:v>1.1458993999999998</c:v>
                </c:pt>
                <c:pt idx="6">
                  <c:v>0.54</c:v>
                </c:pt>
                <c:pt idx="7">
                  <c:v>0.29432959999999997</c:v>
                </c:pt>
                <c:pt idx="8">
                  <c:v>6.6400000000000006</c:v>
                </c:pt>
                <c:pt idx="9">
                  <c:v>3.9366497999999996</c:v>
                </c:pt>
              </c:numCache>
            </c:numRef>
          </c:val>
          <c:extLst>
            <c:ext xmlns:c16="http://schemas.microsoft.com/office/drawing/2014/chart" uri="{C3380CC4-5D6E-409C-BE32-E72D297353CC}">
              <c16:uniqueId val="{00000001-BB4C-467D-98DD-79533F3D590E}"/>
            </c:ext>
          </c:extLst>
        </c:ser>
        <c:ser>
          <c:idx val="2"/>
          <c:order val="2"/>
          <c:tx>
            <c:strRef>
              <c:f>Sheet1!$A$35</c:f>
              <c:strCache>
                <c:ptCount val="1"/>
                <c:pt idx="0">
                  <c:v>Procurement costs (f)</c:v>
                </c:pt>
              </c:strCache>
            </c:strRef>
          </c:tx>
          <c:spPr>
            <a:solidFill>
              <a:schemeClr val="tx2">
                <a:lumMod val="50000"/>
                <a:lumOff val="50000"/>
              </a:schemeClr>
            </a:solidFill>
            <a:ln>
              <a:noFill/>
            </a:ln>
            <a:effectLst/>
          </c:spPr>
          <c:invertIfNegative val="0"/>
          <c:cat>
            <c:multiLvlStrRef>
              <c:f>Sheet1!$B$31:$K$32</c:f>
              <c:multiLvlStrCache>
                <c:ptCount val="10"/>
                <c:lvl>
                  <c:pt idx="0">
                    <c:v>
2-dose </c:v>
                  </c:pt>
                  <c:pt idx="1">
                    <c:v>
1-dose </c:v>
                  </c:pt>
                  <c:pt idx="2">
                    <c:v>
2-dose </c:v>
                  </c:pt>
                  <c:pt idx="3">
                    <c:v>
1-dose </c:v>
                  </c:pt>
                  <c:pt idx="4">
                    <c:v>
2-dose </c:v>
                  </c:pt>
                  <c:pt idx="5">
                    <c:v>
1-dose </c:v>
                  </c:pt>
                  <c:pt idx="6">
                    <c:v>
2-dose </c:v>
                  </c:pt>
                  <c:pt idx="7">
                    <c:v>
1-dose </c:v>
                  </c:pt>
                  <c:pt idx="8">
                    <c:v>
2-dose </c:v>
                  </c:pt>
                  <c:pt idx="9">
                    <c:v>
1-dose </c:v>
                  </c:pt>
                </c:lvl>
                <c:lvl>
                  <c:pt idx="0">
                    <c:v>Ethiopia</c:v>
                  </c:pt>
                  <c:pt idx="2">
                    <c:v>Guyana</c:v>
                  </c:pt>
                  <c:pt idx="4">
                    <c:v>Rwanda</c:v>
                  </c:pt>
                  <c:pt idx="6">
                    <c:v>Sri Lanka</c:v>
                  </c:pt>
                  <c:pt idx="8">
                    <c:v>Uganda</c:v>
                  </c:pt>
                </c:lvl>
              </c:multiLvlStrCache>
            </c:multiLvlStrRef>
          </c:cat>
          <c:val>
            <c:numRef>
              <c:f>Sheet1!$B$35:$K$35</c:f>
              <c:numCache>
                <c:formatCode>_("$"* #,##0.00_);_("$"* \(#,##0.00\);_("$"* "-"??_);_(@_)</c:formatCode>
                <c:ptCount val="10"/>
                <c:pt idx="0">
                  <c:v>9.0892527894817263</c:v>
                </c:pt>
                <c:pt idx="1">
                  <c:v>4.5446263947408641</c:v>
                </c:pt>
                <c:pt idx="2">
                  <c:v>19.230397314617029</c:v>
                </c:pt>
                <c:pt idx="3">
                  <c:v>9.615199981040762</c:v>
                </c:pt>
                <c:pt idx="4">
                  <c:v>9.1319999863430894</c:v>
                </c:pt>
                <c:pt idx="5">
                  <c:v>4.5660010979298891</c:v>
                </c:pt>
                <c:pt idx="6">
                  <c:v>9.09847021266458</c:v>
                </c:pt>
                <c:pt idx="7">
                  <c:v>4.5492340238978652</c:v>
                </c:pt>
                <c:pt idx="8">
                  <c:v>9.132000977523715</c:v>
                </c:pt>
                <c:pt idx="9">
                  <c:v>4.5660003778071845</c:v>
                </c:pt>
              </c:numCache>
            </c:numRef>
          </c:val>
          <c:extLst>
            <c:ext xmlns:c16="http://schemas.microsoft.com/office/drawing/2014/chart" uri="{C3380CC4-5D6E-409C-BE32-E72D297353CC}">
              <c16:uniqueId val="{00000002-BB4C-467D-98DD-79533F3D590E}"/>
            </c:ext>
          </c:extLst>
        </c:ser>
        <c:dLbls>
          <c:showLegendKey val="0"/>
          <c:showVal val="0"/>
          <c:showCatName val="0"/>
          <c:showSerName val="0"/>
          <c:showPercent val="0"/>
          <c:showBubbleSize val="0"/>
        </c:dLbls>
        <c:gapWidth val="150"/>
        <c:overlap val="100"/>
        <c:axId val="1084884640"/>
        <c:axId val="1084885120"/>
      </c:barChart>
      <c:lineChart>
        <c:grouping val="standard"/>
        <c:varyColors val="0"/>
        <c:ser>
          <c:idx val="3"/>
          <c:order val="3"/>
          <c:tx>
            <c:strRef>
              <c:f>Sheet1!$A$36</c:f>
              <c:strCache>
                <c:ptCount val="1"/>
                <c:pt idx="0">
                  <c:v>Total costs</c:v>
                </c:pt>
              </c:strCache>
            </c:strRef>
          </c:tx>
          <c:spPr>
            <a:ln w="28575" cap="rnd">
              <a:no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Sheet1!$B$31:$K$32</c:f>
              <c:multiLvlStrCache>
                <c:ptCount val="10"/>
                <c:lvl>
                  <c:pt idx="0">
                    <c:v>
2-dose </c:v>
                  </c:pt>
                  <c:pt idx="1">
                    <c:v>
1-dose </c:v>
                  </c:pt>
                  <c:pt idx="2">
                    <c:v>
2-dose </c:v>
                  </c:pt>
                  <c:pt idx="3">
                    <c:v>
1-dose </c:v>
                  </c:pt>
                  <c:pt idx="4">
                    <c:v>
2-dose </c:v>
                  </c:pt>
                  <c:pt idx="5">
                    <c:v>
1-dose </c:v>
                  </c:pt>
                  <c:pt idx="6">
                    <c:v>
2-dose </c:v>
                  </c:pt>
                  <c:pt idx="7">
                    <c:v>
1-dose </c:v>
                  </c:pt>
                  <c:pt idx="8">
                    <c:v>
2-dose </c:v>
                  </c:pt>
                  <c:pt idx="9">
                    <c:v>
1-dose </c:v>
                  </c:pt>
                </c:lvl>
                <c:lvl>
                  <c:pt idx="0">
                    <c:v>Ethiopia</c:v>
                  </c:pt>
                  <c:pt idx="2">
                    <c:v>Guyana</c:v>
                  </c:pt>
                  <c:pt idx="4">
                    <c:v>Rwanda</c:v>
                  </c:pt>
                  <c:pt idx="6">
                    <c:v>Sri Lanka</c:v>
                  </c:pt>
                  <c:pt idx="8">
                    <c:v>Uganda</c:v>
                  </c:pt>
                </c:lvl>
              </c:multiLvlStrCache>
            </c:multiLvlStrRef>
          </c:cat>
          <c:val>
            <c:numRef>
              <c:f>Sheet1!$B$36:$K$36</c:f>
              <c:numCache>
                <c:formatCode>_("$"* #,##0.00_);_("$"* \(#,##0.00\);_("$"* "-"??_);_(@_)</c:formatCode>
                <c:ptCount val="10"/>
                <c:pt idx="0">
                  <c:v>23.469252789481729</c:v>
                </c:pt>
                <c:pt idx="1">
                  <c:v>14.159742630675147</c:v>
                </c:pt>
                <c:pt idx="2">
                  <c:v>53.630397314617028</c:v>
                </c:pt>
                <c:pt idx="3">
                  <c:v>28.531987981040764</c:v>
                </c:pt>
                <c:pt idx="4">
                  <c:v>15.311999986343089</c:v>
                </c:pt>
                <c:pt idx="5">
                  <c:v>7.8562942979298889</c:v>
                </c:pt>
                <c:pt idx="6">
                  <c:v>16.858470212664582</c:v>
                </c:pt>
                <c:pt idx="7">
                  <c:v>8.8845295238978643</c:v>
                </c:pt>
                <c:pt idx="8">
                  <c:v>24.292000977523713</c:v>
                </c:pt>
                <c:pt idx="9">
                  <c:v>12.463057177807185</c:v>
                </c:pt>
              </c:numCache>
            </c:numRef>
          </c:val>
          <c:smooth val="0"/>
          <c:extLst>
            <c:ext xmlns:c16="http://schemas.microsoft.com/office/drawing/2014/chart" uri="{C3380CC4-5D6E-409C-BE32-E72D297353CC}">
              <c16:uniqueId val="{00000003-BB4C-467D-98DD-79533F3D590E}"/>
            </c:ext>
          </c:extLst>
        </c:ser>
        <c:dLbls>
          <c:showLegendKey val="0"/>
          <c:showVal val="0"/>
          <c:showCatName val="0"/>
          <c:showSerName val="0"/>
          <c:showPercent val="0"/>
          <c:showBubbleSize val="0"/>
        </c:dLbls>
        <c:marker val="1"/>
        <c:smooth val="0"/>
        <c:axId val="1084884640"/>
        <c:axId val="1084885120"/>
      </c:lineChart>
      <c:catAx>
        <c:axId val="1084884640"/>
        <c:scaling>
          <c:orientation val="minMax"/>
        </c:scaling>
        <c:delete val="0"/>
        <c:axPos val="b"/>
        <c:numFmt formatCode="General" sourceLinked="1"/>
        <c:majorTickMark val="none"/>
        <c:minorTickMark val="none"/>
        <c:tickLblPos val="nextTo"/>
        <c:spPr>
          <a:noFill/>
          <a:ln w="19050" cap="flat" cmpd="sng" algn="ctr">
            <a:solidFill>
              <a:srgbClr val="FFFFFF">
                <a:lumMod val="75000"/>
              </a:srgb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084885120"/>
        <c:crosses val="autoZero"/>
        <c:auto val="1"/>
        <c:lblAlgn val="ctr"/>
        <c:lblOffset val="100"/>
        <c:noMultiLvlLbl val="0"/>
      </c:catAx>
      <c:valAx>
        <c:axId val="1084885120"/>
        <c:scaling>
          <c:orientation val="minMax"/>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84884640"/>
        <c:crosses val="autoZero"/>
        <c:crossBetween val="between"/>
      </c:valAx>
      <c:spPr>
        <a:noFill/>
        <a:ln>
          <a:gradFill>
            <a:gsLst>
              <a:gs pos="0">
                <a:srgbClr val="3D5567">
                  <a:lumMod val="5000"/>
                  <a:lumOff val="95000"/>
                </a:srgbClr>
              </a:gs>
              <a:gs pos="74000">
                <a:srgbClr val="3D5567">
                  <a:lumMod val="45000"/>
                  <a:lumOff val="55000"/>
                </a:srgbClr>
              </a:gs>
              <a:gs pos="83000">
                <a:srgbClr val="3D5567">
                  <a:lumMod val="45000"/>
                  <a:lumOff val="55000"/>
                </a:srgbClr>
              </a:gs>
              <a:gs pos="100000">
                <a:srgbClr val="3D5567">
                  <a:lumMod val="30000"/>
                  <a:lumOff val="70000"/>
                </a:srgbClr>
              </a:gs>
            </a:gsLst>
            <a:lin ang="5400000" scaled="1"/>
          </a:gradFill>
        </a:ln>
        <a:effectLst/>
      </c:spPr>
    </c:plotArea>
    <c:legend>
      <c:legendPos val="b"/>
      <c:legendEntry>
        <c:idx val="3"/>
        <c:delete val="1"/>
      </c:legendEntry>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FA5A853-CEC7-3E56-23A5-106F4EBF242A}"/>
              </a:ext>
            </a:extLst>
          </p:cNvPr>
          <p:cNvSpPr>
            <a:spLocks noGrp="1"/>
          </p:cNvSpPr>
          <p:nvPr>
            <p:ph type="hdr" sz="quarter"/>
          </p:nvPr>
        </p:nvSpPr>
        <p:spPr>
          <a:xfrm>
            <a:off x="0" y="0"/>
            <a:ext cx="3067050" cy="46990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A468808-75C8-BA27-331E-9CDC9D26BD5F}"/>
              </a:ext>
            </a:extLst>
          </p:cNvPr>
          <p:cNvSpPr>
            <a:spLocks noGrp="1"/>
          </p:cNvSpPr>
          <p:nvPr>
            <p:ph type="dt" sz="quarter" idx="1"/>
          </p:nvPr>
        </p:nvSpPr>
        <p:spPr>
          <a:xfrm>
            <a:off x="4008438" y="0"/>
            <a:ext cx="3067050" cy="469900"/>
          </a:xfrm>
          <a:prstGeom prst="rect">
            <a:avLst/>
          </a:prstGeom>
        </p:spPr>
        <p:txBody>
          <a:bodyPr vert="horz" lIns="91440" tIns="45720" rIns="91440" bIns="45720" rtlCol="0"/>
          <a:lstStyle>
            <a:lvl1pPr algn="r">
              <a:defRPr sz="1200"/>
            </a:lvl1pPr>
          </a:lstStyle>
          <a:p>
            <a:fld id="{A8E48917-46E1-4112-8FBE-9F6E0BF03FA0}" type="datetimeFigureOut">
              <a:rPr lang="en-US" smtClean="0"/>
              <a:t>3/10/2026</a:t>
            </a:fld>
            <a:endParaRPr lang="en-US"/>
          </a:p>
        </p:txBody>
      </p:sp>
      <p:sp>
        <p:nvSpPr>
          <p:cNvPr id="4" name="Footer Placeholder 3">
            <a:extLst>
              <a:ext uri="{FF2B5EF4-FFF2-40B4-BE49-F238E27FC236}">
                <a16:creationId xmlns:a16="http://schemas.microsoft.com/office/drawing/2014/main" id="{D5FF2E15-7E1D-4C1A-86E8-5D3D7259136E}"/>
              </a:ext>
            </a:extLst>
          </p:cNvPr>
          <p:cNvSpPr>
            <a:spLocks noGrp="1"/>
          </p:cNvSpPr>
          <p:nvPr>
            <p:ph type="ftr" sz="quarter" idx="2"/>
          </p:nvPr>
        </p:nvSpPr>
        <p:spPr>
          <a:xfrm>
            <a:off x="0" y="8893175"/>
            <a:ext cx="3067050"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19089E3-6767-0E60-CBE0-ECE461D07521}"/>
              </a:ext>
            </a:extLst>
          </p:cNvPr>
          <p:cNvSpPr>
            <a:spLocks noGrp="1"/>
          </p:cNvSpPr>
          <p:nvPr>
            <p:ph type="sldNum" sz="quarter" idx="3"/>
          </p:nvPr>
        </p:nvSpPr>
        <p:spPr>
          <a:xfrm>
            <a:off x="4008438" y="8893175"/>
            <a:ext cx="3067050" cy="469900"/>
          </a:xfrm>
          <a:prstGeom prst="rect">
            <a:avLst/>
          </a:prstGeom>
        </p:spPr>
        <p:txBody>
          <a:bodyPr vert="horz" lIns="91440" tIns="45720" rIns="91440" bIns="45720" rtlCol="0" anchor="b"/>
          <a:lstStyle>
            <a:lvl1pPr algn="r">
              <a:defRPr sz="1200"/>
            </a:lvl1pPr>
          </a:lstStyle>
          <a:p>
            <a:fld id="{15A5DE5B-CCA8-4F20-A5C7-947AD70C86B7}" type="slidenum">
              <a:rPr lang="en-US" smtClean="0"/>
              <a:t>‹#›</a:t>
            </a:fld>
            <a:endParaRPr lang="en-US"/>
          </a:p>
        </p:txBody>
      </p:sp>
    </p:spTree>
    <p:extLst>
      <p:ext uri="{BB962C8B-B14F-4D97-AF65-F5344CB8AC3E}">
        <p14:creationId xmlns:p14="http://schemas.microsoft.com/office/powerpoint/2010/main" val="32922829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66732" cy="469779"/>
          </a:xfrm>
          <a:prstGeom prst="rect">
            <a:avLst/>
          </a:prstGeom>
        </p:spPr>
        <p:txBody>
          <a:bodyPr vert="horz" lIns="93940" tIns="46970" rIns="93940" bIns="46970" rtlCol="0"/>
          <a:lstStyle>
            <a:lvl1pPr algn="l">
              <a:defRPr sz="1200"/>
            </a:lvl1pPr>
          </a:lstStyle>
          <a:p>
            <a:endParaRPr lang="en-US"/>
          </a:p>
        </p:txBody>
      </p:sp>
      <p:sp>
        <p:nvSpPr>
          <p:cNvPr id="3" name="Date Placeholder 2"/>
          <p:cNvSpPr>
            <a:spLocks noGrp="1"/>
          </p:cNvSpPr>
          <p:nvPr>
            <p:ph type="dt" idx="1"/>
          </p:nvPr>
        </p:nvSpPr>
        <p:spPr>
          <a:xfrm>
            <a:off x="4008706" y="1"/>
            <a:ext cx="3066732" cy="469779"/>
          </a:xfrm>
          <a:prstGeom prst="rect">
            <a:avLst/>
          </a:prstGeom>
        </p:spPr>
        <p:txBody>
          <a:bodyPr vert="horz" lIns="93940" tIns="46970" rIns="93940" bIns="46970" rtlCol="0"/>
          <a:lstStyle>
            <a:lvl1pPr algn="r">
              <a:defRPr sz="1200"/>
            </a:lvl1pPr>
          </a:lstStyle>
          <a:p>
            <a:fld id="{56D53E6B-78F7-4A7F-A4E6-CD2F8E07BA38}" type="datetimeFigureOut">
              <a:rPr lang="en-US" smtClean="0"/>
              <a:t>3/10/2026</a:t>
            </a:fld>
            <a:endParaRPr lang="en-US"/>
          </a:p>
        </p:txBody>
      </p:sp>
      <p:sp>
        <p:nvSpPr>
          <p:cNvPr id="4" name="Slide Image Placeholder 3"/>
          <p:cNvSpPr>
            <a:spLocks noGrp="1" noRot="1" noChangeAspect="1"/>
          </p:cNvSpPr>
          <p:nvPr>
            <p:ph type="sldImg" idx="2"/>
          </p:nvPr>
        </p:nvSpPr>
        <p:spPr>
          <a:xfrm>
            <a:off x="730250" y="1169988"/>
            <a:ext cx="5616575" cy="3160712"/>
          </a:xfrm>
          <a:prstGeom prst="rect">
            <a:avLst/>
          </a:prstGeom>
          <a:noFill/>
          <a:ln w="12700">
            <a:solidFill>
              <a:prstClr val="black"/>
            </a:solidFill>
          </a:ln>
        </p:spPr>
        <p:txBody>
          <a:bodyPr vert="horz" lIns="93940" tIns="46970" rIns="93940" bIns="46970"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40" tIns="46970" rIns="93940" bIns="4697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93299"/>
            <a:ext cx="3066732" cy="469779"/>
          </a:xfrm>
          <a:prstGeom prst="rect">
            <a:avLst/>
          </a:prstGeom>
        </p:spPr>
        <p:txBody>
          <a:bodyPr vert="horz" lIns="93940" tIns="46970" rIns="93940" bIns="46970" rtlCol="0" anchor="b"/>
          <a:lstStyle>
            <a:lvl1pPr algn="l">
              <a:defRPr sz="1200"/>
            </a:lvl1pPr>
          </a:lstStyle>
          <a:p>
            <a:endParaRPr lang="en-US"/>
          </a:p>
        </p:txBody>
      </p:sp>
      <p:sp>
        <p:nvSpPr>
          <p:cNvPr id="7" name="Slide Number Placeholder 6"/>
          <p:cNvSpPr>
            <a:spLocks noGrp="1"/>
          </p:cNvSpPr>
          <p:nvPr>
            <p:ph type="sldNum" sz="quarter" idx="5"/>
          </p:nvPr>
        </p:nvSpPr>
        <p:spPr>
          <a:xfrm>
            <a:off x="4008706" y="8893299"/>
            <a:ext cx="3066732" cy="469779"/>
          </a:xfrm>
          <a:prstGeom prst="rect">
            <a:avLst/>
          </a:prstGeom>
        </p:spPr>
        <p:txBody>
          <a:bodyPr vert="horz" lIns="93940" tIns="46970" rIns="93940" bIns="46970" rtlCol="0" anchor="b"/>
          <a:lstStyle>
            <a:lvl1pPr algn="r">
              <a:defRPr sz="1200"/>
            </a:lvl1pPr>
          </a:lstStyle>
          <a:p>
            <a:fld id="{AFAC0320-111F-4C09-8C7C-B3759D94ED03}" type="slidenum">
              <a:rPr lang="en-US" smtClean="0"/>
              <a:t>‹#›</a:t>
            </a:fld>
            <a:endParaRPr lang="en-US"/>
          </a:p>
        </p:txBody>
      </p:sp>
    </p:spTree>
    <p:extLst>
      <p:ext uri="{BB962C8B-B14F-4D97-AF65-F5344CB8AC3E}">
        <p14:creationId xmlns:p14="http://schemas.microsoft.com/office/powerpoint/2010/main" val="45265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2</a:t>
            </a:fld>
            <a:endParaRPr lang="en-US" dirty="0"/>
          </a:p>
        </p:txBody>
      </p:sp>
    </p:spTree>
    <p:extLst>
      <p:ext uri="{BB962C8B-B14F-4D97-AF65-F5344CB8AC3E}">
        <p14:creationId xmlns:p14="http://schemas.microsoft.com/office/powerpoint/2010/main" val="3562622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14</a:t>
            </a:fld>
            <a:endParaRPr lang="en-US"/>
          </a:p>
        </p:txBody>
      </p:sp>
    </p:spTree>
    <p:extLst>
      <p:ext uri="{BB962C8B-B14F-4D97-AF65-F5344CB8AC3E}">
        <p14:creationId xmlns:p14="http://schemas.microsoft.com/office/powerpoint/2010/main" val="1595229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15</a:t>
            </a:fld>
            <a:endParaRPr lang="en-US" dirty="0"/>
          </a:p>
        </p:txBody>
      </p:sp>
    </p:spTree>
    <p:extLst>
      <p:ext uri="{BB962C8B-B14F-4D97-AF65-F5344CB8AC3E}">
        <p14:creationId xmlns:p14="http://schemas.microsoft.com/office/powerpoint/2010/main" val="1748963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18</a:t>
            </a:fld>
            <a:endParaRPr lang="en-US" dirty="0"/>
          </a:p>
        </p:txBody>
      </p:sp>
    </p:spTree>
    <p:extLst>
      <p:ext uri="{BB962C8B-B14F-4D97-AF65-F5344CB8AC3E}">
        <p14:creationId xmlns:p14="http://schemas.microsoft.com/office/powerpoint/2010/main" val="1921017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HPV9 (Gardasil 9, MSD)</a:t>
            </a:r>
          </a:p>
        </p:txBody>
      </p:sp>
      <p:sp>
        <p:nvSpPr>
          <p:cNvPr id="4" name="Slide Number Placeholder 3"/>
          <p:cNvSpPr>
            <a:spLocks noGrp="1"/>
          </p:cNvSpPr>
          <p:nvPr>
            <p:ph type="sldNum" sz="quarter" idx="5"/>
          </p:nvPr>
        </p:nvSpPr>
        <p:spPr/>
        <p:txBody>
          <a:bodyPr/>
          <a:lstStyle/>
          <a:p>
            <a:fld id="{DBF2C4BC-BAE4-4C85-BCED-8B1289E8C637}" type="slidenum">
              <a:rPr lang="en-US" smtClean="0"/>
              <a:t>20</a:t>
            </a:fld>
            <a:endParaRPr lang="en-US" dirty="0"/>
          </a:p>
        </p:txBody>
      </p:sp>
    </p:spTree>
    <p:extLst>
      <p:ext uri="{BB962C8B-B14F-4D97-AF65-F5344CB8AC3E}">
        <p14:creationId xmlns:p14="http://schemas.microsoft.com/office/powerpoint/2010/main" val="27467146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45DE3-CE5C-0059-6D04-8F91B83861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F16234-5CB0-F891-DFC3-753208639D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843042-D741-BA36-B62D-FC43163DC2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BA8F4EE-5651-A83F-2037-ED3534BB636E}"/>
              </a:ext>
            </a:extLst>
          </p:cNvPr>
          <p:cNvSpPr>
            <a:spLocks noGrp="1"/>
          </p:cNvSpPr>
          <p:nvPr>
            <p:ph type="sldNum" sz="quarter" idx="5"/>
          </p:nvPr>
        </p:nvSpPr>
        <p:spPr/>
        <p:txBody>
          <a:bodyPr/>
          <a:lstStyle/>
          <a:p>
            <a:fld id="{DBF2C4BC-BAE4-4C85-BCED-8B1289E8C637}" type="slidenum">
              <a:rPr lang="en-US" smtClean="0"/>
              <a:t>21</a:t>
            </a:fld>
            <a:endParaRPr lang="en-US" dirty="0"/>
          </a:p>
        </p:txBody>
      </p:sp>
    </p:spTree>
    <p:extLst>
      <p:ext uri="{BB962C8B-B14F-4D97-AF65-F5344CB8AC3E}">
        <p14:creationId xmlns:p14="http://schemas.microsoft.com/office/powerpoint/2010/main" val="27774089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22</a:t>
            </a:fld>
            <a:endParaRPr lang="en-US" dirty="0"/>
          </a:p>
        </p:txBody>
      </p:sp>
    </p:spTree>
    <p:extLst>
      <p:ext uri="{BB962C8B-B14F-4D97-AF65-F5344CB8AC3E}">
        <p14:creationId xmlns:p14="http://schemas.microsoft.com/office/powerpoint/2010/main" val="2148992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23</a:t>
            </a:fld>
            <a:endParaRPr lang="en-US" dirty="0"/>
          </a:p>
        </p:txBody>
      </p:sp>
    </p:spTree>
    <p:extLst>
      <p:ext uri="{BB962C8B-B14F-4D97-AF65-F5344CB8AC3E}">
        <p14:creationId xmlns:p14="http://schemas.microsoft.com/office/powerpoint/2010/main" val="4191564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24</a:t>
            </a:fld>
            <a:endParaRPr lang="en-US" dirty="0"/>
          </a:p>
        </p:txBody>
      </p:sp>
    </p:spTree>
    <p:extLst>
      <p:ext uri="{BB962C8B-B14F-4D97-AF65-F5344CB8AC3E}">
        <p14:creationId xmlns:p14="http://schemas.microsoft.com/office/powerpoint/2010/main" val="298637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3D9CC-40CE-214D-E11B-0F30938461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E04890-0744-62C3-29CB-0ACA257263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CA52E4-F11A-706D-E85E-7FFD79713141}"/>
              </a:ext>
            </a:extLst>
          </p:cNvPr>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a:extLst>
              <a:ext uri="{FF2B5EF4-FFF2-40B4-BE49-F238E27FC236}">
                <a16:creationId xmlns:a16="http://schemas.microsoft.com/office/drawing/2014/main" id="{236EE57B-F614-E8B0-6A17-B3CE0242D1E5}"/>
              </a:ext>
            </a:extLst>
          </p:cNvPr>
          <p:cNvSpPr>
            <a:spLocks noGrp="1"/>
          </p:cNvSpPr>
          <p:nvPr>
            <p:ph type="sldNum" sz="quarter" idx="10"/>
          </p:nvPr>
        </p:nvSpPr>
        <p:spPr/>
        <p:txBody>
          <a:bodyPr/>
          <a:lstStyle/>
          <a:p>
            <a:fld id="{46722F34-A52E-496D-9D87-9207080F2870}" type="slidenum">
              <a:rPr lang="en-US" smtClean="0"/>
              <a:t>25</a:t>
            </a:fld>
            <a:endParaRPr lang="en-US"/>
          </a:p>
        </p:txBody>
      </p:sp>
    </p:spTree>
    <p:extLst>
      <p:ext uri="{BB962C8B-B14F-4D97-AF65-F5344CB8AC3E}">
        <p14:creationId xmlns:p14="http://schemas.microsoft.com/office/powerpoint/2010/main" val="21543205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D30C4-4C47-9054-2C84-6F898765B6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60912A-C275-6B03-7ADA-6F2BAE633D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2E5B99-470E-AFBD-AB4B-2A83F47F0587}"/>
              </a:ext>
            </a:extLst>
          </p:cNvPr>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a:extLst>
              <a:ext uri="{FF2B5EF4-FFF2-40B4-BE49-F238E27FC236}">
                <a16:creationId xmlns:a16="http://schemas.microsoft.com/office/drawing/2014/main" id="{C3E96C1C-FC70-67AD-EB69-82CDD3EE19ED}"/>
              </a:ext>
            </a:extLst>
          </p:cNvPr>
          <p:cNvSpPr>
            <a:spLocks noGrp="1"/>
          </p:cNvSpPr>
          <p:nvPr>
            <p:ph type="sldNum" sz="quarter" idx="10"/>
          </p:nvPr>
        </p:nvSpPr>
        <p:spPr/>
        <p:txBody>
          <a:bodyPr/>
          <a:lstStyle/>
          <a:p>
            <a:fld id="{46722F34-A52E-496D-9D87-9207080F2870}" type="slidenum">
              <a:rPr lang="en-US" smtClean="0"/>
              <a:t>26</a:t>
            </a:fld>
            <a:endParaRPr lang="en-US" dirty="0"/>
          </a:p>
        </p:txBody>
      </p:sp>
    </p:spTree>
    <p:extLst>
      <p:ext uri="{BB962C8B-B14F-4D97-AF65-F5344CB8AC3E}">
        <p14:creationId xmlns:p14="http://schemas.microsoft.com/office/powerpoint/2010/main" val="3938365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4</a:t>
            </a:fld>
            <a:endParaRPr lang="en-US" dirty="0"/>
          </a:p>
        </p:txBody>
      </p:sp>
    </p:spTree>
    <p:extLst>
      <p:ext uri="{BB962C8B-B14F-4D97-AF65-F5344CB8AC3E}">
        <p14:creationId xmlns:p14="http://schemas.microsoft.com/office/powerpoint/2010/main" val="19877456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C067C-4A7C-D394-0170-E32873A5E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AFF1AA-A828-D97B-F2B8-3F57976E62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4F14CE-0D91-2F96-554F-328D82BE3BF3}"/>
              </a:ext>
            </a:extLst>
          </p:cNvPr>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a:extLst>
              <a:ext uri="{FF2B5EF4-FFF2-40B4-BE49-F238E27FC236}">
                <a16:creationId xmlns:a16="http://schemas.microsoft.com/office/drawing/2014/main" id="{5A205FF4-AEFB-F0F6-DFC4-511C2285191B}"/>
              </a:ext>
            </a:extLst>
          </p:cNvPr>
          <p:cNvSpPr>
            <a:spLocks noGrp="1"/>
          </p:cNvSpPr>
          <p:nvPr>
            <p:ph type="sldNum" sz="quarter" idx="10"/>
          </p:nvPr>
        </p:nvSpPr>
        <p:spPr/>
        <p:txBody>
          <a:bodyPr/>
          <a:lstStyle/>
          <a:p>
            <a:fld id="{46722F34-A52E-496D-9D87-9207080F2870}" type="slidenum">
              <a:rPr lang="en-US" smtClean="0"/>
              <a:t>27</a:t>
            </a:fld>
            <a:endParaRPr lang="en-US" dirty="0"/>
          </a:p>
        </p:txBody>
      </p:sp>
    </p:spTree>
    <p:extLst>
      <p:ext uri="{BB962C8B-B14F-4D97-AF65-F5344CB8AC3E}">
        <p14:creationId xmlns:p14="http://schemas.microsoft.com/office/powerpoint/2010/main" val="6877624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594C2-84A7-C4EE-F2BB-0F6A09664D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A91B86-13F1-F11D-B737-9702DAA533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D22A80-1A34-E702-56F3-749A3897866F}"/>
              </a:ext>
            </a:extLst>
          </p:cNvPr>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a:extLst>
              <a:ext uri="{FF2B5EF4-FFF2-40B4-BE49-F238E27FC236}">
                <a16:creationId xmlns:a16="http://schemas.microsoft.com/office/drawing/2014/main" id="{7E43AF8C-3DE8-5358-6936-9A4D6403BBB4}"/>
              </a:ext>
            </a:extLst>
          </p:cNvPr>
          <p:cNvSpPr>
            <a:spLocks noGrp="1"/>
          </p:cNvSpPr>
          <p:nvPr>
            <p:ph type="sldNum" sz="quarter" idx="10"/>
          </p:nvPr>
        </p:nvSpPr>
        <p:spPr/>
        <p:txBody>
          <a:bodyPr/>
          <a:lstStyle/>
          <a:p>
            <a:fld id="{46722F34-A52E-496D-9D87-9207080F2870}" type="slidenum">
              <a:rPr lang="en-US" smtClean="0"/>
              <a:t>28</a:t>
            </a:fld>
            <a:endParaRPr lang="en-US" dirty="0"/>
          </a:p>
        </p:txBody>
      </p:sp>
    </p:spTree>
    <p:extLst>
      <p:ext uri="{BB962C8B-B14F-4D97-AF65-F5344CB8AC3E}">
        <p14:creationId xmlns:p14="http://schemas.microsoft.com/office/powerpoint/2010/main" val="12630800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30</a:t>
            </a:fld>
            <a:endParaRPr lang="en-US" dirty="0"/>
          </a:p>
        </p:txBody>
      </p:sp>
    </p:spTree>
    <p:extLst>
      <p:ext uri="{BB962C8B-B14F-4D97-AF65-F5344CB8AC3E}">
        <p14:creationId xmlns:p14="http://schemas.microsoft.com/office/powerpoint/2010/main" val="20535708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279E7-E5CD-CEF9-C98C-CD7981567B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F09541-C328-7F57-664C-B57EDA69E5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397A5A-1719-F997-4AFC-C645CBF87574}"/>
              </a:ext>
            </a:extLst>
          </p:cNvPr>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a:extLst>
              <a:ext uri="{FF2B5EF4-FFF2-40B4-BE49-F238E27FC236}">
                <a16:creationId xmlns:a16="http://schemas.microsoft.com/office/drawing/2014/main" id="{6A1CBF14-F266-57F6-FE2B-2066DB36B692}"/>
              </a:ext>
            </a:extLst>
          </p:cNvPr>
          <p:cNvSpPr>
            <a:spLocks noGrp="1"/>
          </p:cNvSpPr>
          <p:nvPr>
            <p:ph type="sldNum" sz="quarter" idx="10"/>
          </p:nvPr>
        </p:nvSpPr>
        <p:spPr/>
        <p:txBody>
          <a:bodyPr/>
          <a:lstStyle/>
          <a:p>
            <a:fld id="{46722F34-A52E-496D-9D87-9207080F2870}" type="slidenum">
              <a:rPr lang="en-US" smtClean="0"/>
              <a:t>31</a:t>
            </a:fld>
            <a:endParaRPr lang="en-US" dirty="0"/>
          </a:p>
        </p:txBody>
      </p:sp>
    </p:spTree>
    <p:extLst>
      <p:ext uri="{BB962C8B-B14F-4D97-AF65-F5344CB8AC3E}">
        <p14:creationId xmlns:p14="http://schemas.microsoft.com/office/powerpoint/2010/main" val="13068236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48E46-E18D-0DE7-A7E1-9E21915402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1B45F1-23E5-B51D-AD50-DE9285DAF4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01F968-A637-963E-E246-C34205C4BB5F}"/>
              </a:ext>
            </a:extLst>
          </p:cNvPr>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a:extLst>
              <a:ext uri="{FF2B5EF4-FFF2-40B4-BE49-F238E27FC236}">
                <a16:creationId xmlns:a16="http://schemas.microsoft.com/office/drawing/2014/main" id="{A868E683-BFB3-F487-6C00-0B89BEF3800B}"/>
              </a:ext>
            </a:extLst>
          </p:cNvPr>
          <p:cNvSpPr>
            <a:spLocks noGrp="1"/>
          </p:cNvSpPr>
          <p:nvPr>
            <p:ph type="sldNum" sz="quarter" idx="10"/>
          </p:nvPr>
        </p:nvSpPr>
        <p:spPr/>
        <p:txBody>
          <a:bodyPr/>
          <a:lstStyle/>
          <a:p>
            <a:fld id="{46722F34-A52E-496D-9D87-9207080F2870}" type="slidenum">
              <a:rPr lang="en-US" smtClean="0"/>
              <a:t>32</a:t>
            </a:fld>
            <a:endParaRPr lang="en-US" dirty="0"/>
          </a:p>
        </p:txBody>
      </p:sp>
    </p:spTree>
    <p:extLst>
      <p:ext uri="{BB962C8B-B14F-4D97-AF65-F5344CB8AC3E}">
        <p14:creationId xmlns:p14="http://schemas.microsoft.com/office/powerpoint/2010/main" val="14249100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33</a:t>
            </a:fld>
            <a:endParaRPr lang="en-US" dirty="0"/>
          </a:p>
        </p:txBody>
      </p:sp>
    </p:spTree>
    <p:extLst>
      <p:ext uri="{BB962C8B-B14F-4D97-AF65-F5344CB8AC3E}">
        <p14:creationId xmlns:p14="http://schemas.microsoft.com/office/powerpoint/2010/main" val="42523436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34</a:t>
            </a:fld>
            <a:endParaRPr lang="en-US" dirty="0"/>
          </a:p>
        </p:txBody>
      </p:sp>
    </p:spTree>
    <p:extLst>
      <p:ext uri="{BB962C8B-B14F-4D97-AF65-F5344CB8AC3E}">
        <p14:creationId xmlns:p14="http://schemas.microsoft.com/office/powerpoint/2010/main" val="34273081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16B8205-6768-1B45-BFA0-99CDECC3F7F8}" type="slidenum">
              <a:rPr lang="en-US" altLang="en-US" smtClean="0"/>
              <a:pPr>
                <a:defRPr/>
              </a:pPr>
              <a:t>35</a:t>
            </a:fld>
            <a:endParaRPr lang="en-US" altLang="en-US" dirty="0"/>
          </a:p>
        </p:txBody>
      </p:sp>
    </p:spTree>
    <p:extLst>
      <p:ext uri="{BB962C8B-B14F-4D97-AF65-F5344CB8AC3E}">
        <p14:creationId xmlns:p14="http://schemas.microsoft.com/office/powerpoint/2010/main" val="38573590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9B9DA-604B-FED7-DF15-E57588D3CB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62EE6F-1121-1A9D-C529-4435FBC5DC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0E04CB-1F4B-5B44-85CA-D1D2C7F973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831D69-9DD1-D240-6B92-905DA2F5ECA7}"/>
              </a:ext>
            </a:extLst>
          </p:cNvPr>
          <p:cNvSpPr>
            <a:spLocks noGrp="1"/>
          </p:cNvSpPr>
          <p:nvPr>
            <p:ph type="sldNum" sz="quarter" idx="5"/>
          </p:nvPr>
        </p:nvSpPr>
        <p:spPr/>
        <p:txBody>
          <a:bodyPr/>
          <a:lstStyle/>
          <a:p>
            <a:pPr>
              <a:defRPr/>
            </a:pPr>
            <a:fld id="{E16B8205-6768-1B45-BFA0-99CDECC3F7F8}" type="slidenum">
              <a:rPr lang="en-US" altLang="en-US" smtClean="0"/>
              <a:pPr>
                <a:defRPr/>
              </a:pPr>
              <a:t>36</a:t>
            </a:fld>
            <a:endParaRPr lang="en-US" altLang="en-US" dirty="0"/>
          </a:p>
        </p:txBody>
      </p:sp>
    </p:spTree>
    <p:extLst>
      <p:ext uri="{BB962C8B-B14F-4D97-AF65-F5344CB8AC3E}">
        <p14:creationId xmlns:p14="http://schemas.microsoft.com/office/powerpoint/2010/main" val="31377114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44319-69F1-6716-1E8C-B9AD92C2F5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4D70BF-EB54-B6B2-9EF7-8484CF77D1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C673C2-4890-46DF-AD9F-B67F24EB3A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5AC6E8-0E60-DD1F-B5B1-A61F5FFB837D}"/>
              </a:ext>
            </a:extLst>
          </p:cNvPr>
          <p:cNvSpPr>
            <a:spLocks noGrp="1"/>
          </p:cNvSpPr>
          <p:nvPr>
            <p:ph type="sldNum" sz="quarter" idx="5"/>
          </p:nvPr>
        </p:nvSpPr>
        <p:spPr/>
        <p:txBody>
          <a:bodyPr/>
          <a:lstStyle/>
          <a:p>
            <a:pPr>
              <a:defRPr/>
            </a:pPr>
            <a:fld id="{E16B8205-6768-1B45-BFA0-99CDECC3F7F8}" type="slidenum">
              <a:rPr lang="en-US" altLang="en-US" smtClean="0"/>
              <a:pPr>
                <a:defRPr/>
              </a:pPr>
              <a:t>37</a:t>
            </a:fld>
            <a:endParaRPr lang="en-US" altLang="en-US" dirty="0"/>
          </a:p>
        </p:txBody>
      </p:sp>
    </p:spTree>
    <p:extLst>
      <p:ext uri="{BB962C8B-B14F-4D97-AF65-F5344CB8AC3E}">
        <p14:creationId xmlns:p14="http://schemas.microsoft.com/office/powerpoint/2010/main" val="2196232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5</a:t>
            </a:fld>
            <a:endParaRPr lang="en-US"/>
          </a:p>
        </p:txBody>
      </p:sp>
    </p:spTree>
    <p:extLst>
      <p:ext uri="{BB962C8B-B14F-4D97-AF65-F5344CB8AC3E}">
        <p14:creationId xmlns:p14="http://schemas.microsoft.com/office/powerpoint/2010/main" val="437905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F6EBF-BDEE-C209-52CF-F2E004408D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E8371C-6B04-2FE7-AB3B-AF59364CD4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D7FC63-D596-6DFE-C2B9-140BC3D8AF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833355A-A2E8-B0BF-D7ED-4834F801440B}"/>
              </a:ext>
            </a:extLst>
          </p:cNvPr>
          <p:cNvSpPr>
            <a:spLocks noGrp="1"/>
          </p:cNvSpPr>
          <p:nvPr>
            <p:ph type="sldNum" sz="quarter" idx="5"/>
          </p:nvPr>
        </p:nvSpPr>
        <p:spPr/>
        <p:txBody>
          <a:bodyPr/>
          <a:lstStyle/>
          <a:p>
            <a:pPr>
              <a:defRPr/>
            </a:pPr>
            <a:fld id="{E16B8205-6768-1B45-BFA0-99CDECC3F7F8}" type="slidenum">
              <a:rPr lang="en-US" altLang="en-US" smtClean="0"/>
              <a:pPr>
                <a:defRPr/>
              </a:pPr>
              <a:t>38</a:t>
            </a:fld>
            <a:endParaRPr lang="en-US" altLang="en-US" dirty="0"/>
          </a:p>
        </p:txBody>
      </p:sp>
    </p:spTree>
    <p:extLst>
      <p:ext uri="{BB962C8B-B14F-4D97-AF65-F5344CB8AC3E}">
        <p14:creationId xmlns:p14="http://schemas.microsoft.com/office/powerpoint/2010/main" val="42125228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95CEF76-3309-6345-B903-F154BAAB351B}" type="slidenum">
              <a:rPr lang="en-US" smtClean="0"/>
              <a:t>41</a:t>
            </a:fld>
            <a:endParaRPr lang="en-US" dirty="0"/>
          </a:p>
        </p:txBody>
      </p:sp>
    </p:spTree>
    <p:extLst>
      <p:ext uri="{BB962C8B-B14F-4D97-AF65-F5344CB8AC3E}">
        <p14:creationId xmlns:p14="http://schemas.microsoft.com/office/powerpoint/2010/main" val="21732268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42</a:t>
            </a:fld>
            <a:endParaRPr lang="en-US" dirty="0"/>
          </a:p>
        </p:txBody>
      </p:sp>
    </p:spTree>
    <p:extLst>
      <p:ext uri="{BB962C8B-B14F-4D97-AF65-F5344CB8AC3E}">
        <p14:creationId xmlns:p14="http://schemas.microsoft.com/office/powerpoint/2010/main" val="28400957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43</a:t>
            </a:fld>
            <a:endParaRPr lang="en-US" dirty="0"/>
          </a:p>
        </p:txBody>
      </p:sp>
    </p:spTree>
    <p:extLst>
      <p:ext uri="{BB962C8B-B14F-4D97-AF65-F5344CB8AC3E}">
        <p14:creationId xmlns:p14="http://schemas.microsoft.com/office/powerpoint/2010/main" val="954195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44</a:t>
            </a:fld>
            <a:endParaRPr lang="en-US" dirty="0"/>
          </a:p>
        </p:txBody>
      </p:sp>
    </p:spTree>
    <p:extLst>
      <p:ext uri="{BB962C8B-B14F-4D97-AF65-F5344CB8AC3E}">
        <p14:creationId xmlns:p14="http://schemas.microsoft.com/office/powerpoint/2010/main" val="23621719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46</a:t>
            </a:fld>
            <a:endParaRPr lang="en-US" dirty="0"/>
          </a:p>
        </p:txBody>
      </p:sp>
    </p:spTree>
    <p:extLst>
      <p:ext uri="{BB962C8B-B14F-4D97-AF65-F5344CB8AC3E}">
        <p14:creationId xmlns:p14="http://schemas.microsoft.com/office/powerpoint/2010/main" val="38288903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95966-E073-F4EB-2BEC-2E5593ABA2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0C4C69-CA7F-1E5A-0F89-1B4368DBB3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4D1B7B-BF7B-0DE2-F2E1-273842EBB2A0}"/>
              </a:ext>
            </a:extLst>
          </p:cNvPr>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a:extLst>
              <a:ext uri="{FF2B5EF4-FFF2-40B4-BE49-F238E27FC236}">
                <a16:creationId xmlns:a16="http://schemas.microsoft.com/office/drawing/2014/main" id="{B0ADE105-6924-453E-89CC-BE1FE79FDF44}"/>
              </a:ext>
            </a:extLst>
          </p:cNvPr>
          <p:cNvSpPr>
            <a:spLocks noGrp="1"/>
          </p:cNvSpPr>
          <p:nvPr>
            <p:ph type="sldNum" sz="quarter" idx="10"/>
          </p:nvPr>
        </p:nvSpPr>
        <p:spPr/>
        <p:txBody>
          <a:bodyPr/>
          <a:lstStyle/>
          <a:p>
            <a:fld id="{46722F34-A52E-496D-9D87-9207080F2870}" type="slidenum">
              <a:rPr lang="en-US" smtClean="0"/>
              <a:t>49</a:t>
            </a:fld>
            <a:endParaRPr lang="en-US" dirty="0"/>
          </a:p>
        </p:txBody>
      </p:sp>
    </p:spTree>
    <p:extLst>
      <p:ext uri="{BB962C8B-B14F-4D97-AF65-F5344CB8AC3E}">
        <p14:creationId xmlns:p14="http://schemas.microsoft.com/office/powerpoint/2010/main" val="19601461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50</a:t>
            </a:fld>
            <a:endParaRPr lang="en-US" dirty="0"/>
          </a:p>
        </p:txBody>
      </p:sp>
    </p:spTree>
    <p:extLst>
      <p:ext uri="{BB962C8B-B14F-4D97-AF65-F5344CB8AC3E}">
        <p14:creationId xmlns:p14="http://schemas.microsoft.com/office/powerpoint/2010/main" val="34479735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420E0-9165-2785-7B04-AF0C71B2E2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8A9D23-6909-7CBA-128B-ADE9FEAC1F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7BA2B8-38EE-1D49-E9EB-3F38EBB06EB1}"/>
              </a:ext>
            </a:extLst>
          </p:cNvPr>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a:extLst>
              <a:ext uri="{FF2B5EF4-FFF2-40B4-BE49-F238E27FC236}">
                <a16:creationId xmlns:a16="http://schemas.microsoft.com/office/drawing/2014/main" id="{D212379E-6191-28B5-91E7-52472782E35F}"/>
              </a:ext>
            </a:extLst>
          </p:cNvPr>
          <p:cNvSpPr>
            <a:spLocks noGrp="1"/>
          </p:cNvSpPr>
          <p:nvPr>
            <p:ph type="sldNum" sz="quarter" idx="10"/>
          </p:nvPr>
        </p:nvSpPr>
        <p:spPr/>
        <p:txBody>
          <a:bodyPr/>
          <a:lstStyle/>
          <a:p>
            <a:fld id="{46722F34-A52E-496D-9D87-9207080F2870}" type="slidenum">
              <a:rPr lang="en-US" smtClean="0"/>
              <a:t>51</a:t>
            </a:fld>
            <a:endParaRPr lang="en-US" dirty="0"/>
          </a:p>
        </p:txBody>
      </p:sp>
    </p:spTree>
    <p:extLst>
      <p:ext uri="{BB962C8B-B14F-4D97-AF65-F5344CB8AC3E}">
        <p14:creationId xmlns:p14="http://schemas.microsoft.com/office/powerpoint/2010/main" val="38336405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54</a:t>
            </a:fld>
            <a:endParaRPr lang="en-US" dirty="0"/>
          </a:p>
        </p:txBody>
      </p:sp>
    </p:spTree>
    <p:extLst>
      <p:ext uri="{BB962C8B-B14F-4D97-AF65-F5344CB8AC3E}">
        <p14:creationId xmlns:p14="http://schemas.microsoft.com/office/powerpoint/2010/main" val="3240796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6</a:t>
            </a:fld>
            <a:endParaRPr lang="en-US" dirty="0"/>
          </a:p>
        </p:txBody>
      </p:sp>
    </p:spTree>
    <p:extLst>
      <p:ext uri="{BB962C8B-B14F-4D97-AF65-F5344CB8AC3E}">
        <p14:creationId xmlns:p14="http://schemas.microsoft.com/office/powerpoint/2010/main" val="34537249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EEB51-EA7E-EE8A-F608-9E6F2FC0A5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D3EF4D-D5FC-1925-9739-0E2B8AD4B9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5D2996-E1C6-A219-87DC-A1C120492B18}"/>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E70B4A94-CBF9-E142-4382-82462ECEDECF}"/>
              </a:ext>
            </a:extLst>
          </p:cNvPr>
          <p:cNvSpPr>
            <a:spLocks noGrp="1"/>
          </p:cNvSpPr>
          <p:nvPr>
            <p:ph type="sldNum" sz="quarter" idx="5"/>
          </p:nvPr>
        </p:nvSpPr>
        <p:spPr/>
        <p:txBody>
          <a:bodyPr/>
          <a:lstStyle/>
          <a:p>
            <a:fld id="{B838E87E-A215-E540-AFC2-0633ECA4A682}" type="slidenum">
              <a:rPr lang="en-US" smtClean="0"/>
              <a:t>56</a:t>
            </a:fld>
            <a:endParaRPr lang="en-US" dirty="0"/>
          </a:p>
        </p:txBody>
      </p:sp>
    </p:spTree>
    <p:extLst>
      <p:ext uri="{BB962C8B-B14F-4D97-AF65-F5344CB8AC3E}">
        <p14:creationId xmlns:p14="http://schemas.microsoft.com/office/powerpoint/2010/main" val="8457408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58</a:t>
            </a:fld>
            <a:endParaRPr lang="en-US" dirty="0"/>
          </a:p>
        </p:txBody>
      </p:sp>
    </p:spTree>
    <p:extLst>
      <p:ext uri="{BB962C8B-B14F-4D97-AF65-F5344CB8AC3E}">
        <p14:creationId xmlns:p14="http://schemas.microsoft.com/office/powerpoint/2010/main" val="25288291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60</a:t>
            </a:fld>
            <a:endParaRPr lang="en-US" dirty="0"/>
          </a:p>
        </p:txBody>
      </p:sp>
    </p:spTree>
    <p:extLst>
      <p:ext uri="{BB962C8B-B14F-4D97-AF65-F5344CB8AC3E}">
        <p14:creationId xmlns:p14="http://schemas.microsoft.com/office/powerpoint/2010/main" val="555410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8</a:t>
            </a:fld>
            <a:endParaRPr lang="en-US" dirty="0"/>
          </a:p>
        </p:txBody>
      </p:sp>
    </p:spTree>
    <p:extLst>
      <p:ext uri="{BB962C8B-B14F-4D97-AF65-F5344CB8AC3E}">
        <p14:creationId xmlns:p14="http://schemas.microsoft.com/office/powerpoint/2010/main" val="1204489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2C4BC-BAE4-4C85-BCED-8B1289E8C637}" type="slidenum">
              <a:rPr lang="en-US" smtClean="0"/>
              <a:t>9</a:t>
            </a:fld>
            <a:endParaRPr lang="en-US" dirty="0"/>
          </a:p>
        </p:txBody>
      </p:sp>
    </p:spTree>
    <p:extLst>
      <p:ext uri="{BB962C8B-B14F-4D97-AF65-F5344CB8AC3E}">
        <p14:creationId xmlns:p14="http://schemas.microsoft.com/office/powerpoint/2010/main" val="4015640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10</a:t>
            </a:fld>
            <a:endParaRPr lang="en-US" dirty="0"/>
          </a:p>
        </p:txBody>
      </p:sp>
    </p:spTree>
    <p:extLst>
      <p:ext uri="{BB962C8B-B14F-4D97-AF65-F5344CB8AC3E}">
        <p14:creationId xmlns:p14="http://schemas.microsoft.com/office/powerpoint/2010/main" val="4170560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DF34805-1F01-4BDA-A8CA-FCEA2B4BC8D0}" type="datetime3">
              <a:rPr lang="en-US" smtClean="0"/>
              <a:pPr/>
              <a:t>10 March 2026</a:t>
            </a:fld>
            <a:endParaRPr lang="en-US" dirty="0"/>
          </a:p>
        </p:txBody>
      </p:sp>
      <p:sp>
        <p:nvSpPr>
          <p:cNvPr id="5" name="Slide Number Placeholder 4"/>
          <p:cNvSpPr>
            <a:spLocks noGrp="1"/>
          </p:cNvSpPr>
          <p:nvPr>
            <p:ph type="sldNum" sz="quarter" idx="5"/>
          </p:nvPr>
        </p:nvSpPr>
        <p:spPr/>
        <p:txBody>
          <a:bodyPr/>
          <a:lstStyle/>
          <a:p>
            <a:fld id="{CF5EBCF4-26FC-4F76-8DA1-52FDDC328D44}" type="slidenum">
              <a:rPr lang="en-US" smtClean="0"/>
              <a:pPr/>
              <a:t>11</a:t>
            </a:fld>
            <a:endParaRPr lang="en-US" dirty="0"/>
          </a:p>
        </p:txBody>
      </p:sp>
    </p:spTree>
    <p:extLst>
      <p:ext uri="{BB962C8B-B14F-4D97-AF65-F5344CB8AC3E}">
        <p14:creationId xmlns:p14="http://schemas.microsoft.com/office/powerpoint/2010/main" val="3826881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12</a:t>
            </a:fld>
            <a:endParaRPr lang="en-US" dirty="0"/>
          </a:p>
        </p:txBody>
      </p:sp>
    </p:spTree>
    <p:extLst>
      <p:ext uri="{BB962C8B-B14F-4D97-AF65-F5344CB8AC3E}">
        <p14:creationId xmlns:p14="http://schemas.microsoft.com/office/powerpoint/2010/main" val="1432573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tags" Target="../tags/tag3.xml"/><Relationship Id="rId7"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10" Type="http://schemas.openxmlformats.org/officeDocument/2006/relationships/image" Target="../media/image2.emf"/><Relationship Id="rId4" Type="http://schemas.openxmlformats.org/officeDocument/2006/relationships/tags" Target="../tags/tag10.xml"/><Relationship Id="rId9" Type="http://schemas.openxmlformats.org/officeDocument/2006/relationships/oleObject" Target="../embeddings/oleObject1.bin"/></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tags" Target="../tags/tag16.xml"/><Relationship Id="rId7"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9" Type="http://schemas.openxmlformats.org/officeDocument/2006/relationships/image" Target="../media/image4.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9" name="Rectangle 8"/>
          <p:cNvSpPr/>
          <p:nvPr userDrawn="1"/>
        </p:nvSpPr>
        <p:spPr>
          <a:xfrm>
            <a:off x="0" y="6380777"/>
            <a:ext cx="12192000" cy="477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5320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PATH: One column text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*HPV types 16 and 18 are responsible for ov over 70% of cases. </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Text Placeholder 6"/>
          <p:cNvSpPr>
            <a:spLocks noGrp="1"/>
          </p:cNvSpPr>
          <p:nvPr>
            <p:ph type="body" sz="quarter" idx="13" hasCustomPrompt="1"/>
          </p:nvPr>
        </p:nvSpPr>
        <p:spPr>
          <a:xfrm>
            <a:off x="761999" y="2019300"/>
            <a:ext cx="10706101" cy="3924300"/>
          </a:xfrm>
          <a:prstGeom prst="rect">
            <a:avLst/>
          </a:prstGeom>
        </p:spPr>
        <p:txBody>
          <a:bodyPr lIns="0" tIns="0" rIns="0" bIns="0"/>
          <a:lstStyle>
            <a:lvl1pPr marL="0" marR="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sz="1600" baseline="0">
                <a:solidFill>
                  <a:schemeClr val="tx1"/>
                </a:solidFill>
              </a:defRPr>
            </a:lvl1pPr>
            <a:lvl2pPr>
              <a:defRPr sz="1400"/>
            </a:lvl2pPr>
            <a:lvl3pPr>
              <a:defRPr sz="1400"/>
            </a:lvl3pPr>
            <a:lvl4pPr>
              <a:defRPr sz="1400"/>
            </a:lvl4pPr>
            <a:lvl5pPr>
              <a:defRPr sz="1400"/>
            </a:lvl5pPr>
          </a:lstStyle>
          <a:p>
            <a:pPr lvl="0"/>
            <a:r>
              <a:rPr lang="en-US" dirty="0"/>
              <a:t>Body text – Arial 16 pt., black, 18 pt. paragraph spacing after: This is used for a dense information page with a large amount of copy. Two column text box makes for easier reading; however, you may find a single column is necessary in certain situation. Use your discretion.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r>
              <a:rPr lang="en-US" dirty="0"/>
              <a:t>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r>
              <a:rPr lang="en-US" dirty="0"/>
              <a:t>This is used for a dense information page with a large amount of copy. Two column text box makes for easier reading; however, you may find a single column is necessary in certain situation. Use your discretion.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endParaRPr lang="en-US" dirty="0"/>
          </a:p>
          <a:p>
            <a:pPr lvl="0"/>
            <a:endParaRPr lang="en-US" dirty="0"/>
          </a:p>
        </p:txBody>
      </p:sp>
      <p:sp>
        <p:nvSpPr>
          <p:cNvPr id="7" name="Text Placeholder 4"/>
          <p:cNvSpPr>
            <a:spLocks noGrp="1"/>
          </p:cNvSpPr>
          <p:nvPr>
            <p:ph type="body" sz="quarter" idx="14" hasCustomPrompt="1"/>
          </p:nvPr>
        </p:nvSpPr>
        <p:spPr>
          <a:xfrm>
            <a:off x="762000" y="847224"/>
            <a:ext cx="10718800" cy="1095876"/>
          </a:xfrm>
          <a:prstGeom prst="rect">
            <a:avLst/>
          </a:prstGeom>
        </p:spPr>
        <p:txBody>
          <a:bodyPr lIns="0" tIns="0" rIns="0" bIns="0"/>
          <a:lstStyle>
            <a:lvl1pPr>
              <a:defRPr sz="3200" baseline="0">
                <a:solidFill>
                  <a:schemeClr val="accent1"/>
                </a:solidFill>
              </a:defRPr>
            </a:lvl1pPr>
          </a:lstStyle>
          <a:p>
            <a:pPr>
              <a:lnSpc>
                <a:spcPts val="4000"/>
              </a:lnSpc>
              <a:spcAft>
                <a:spcPts val="1800"/>
              </a:spcAft>
            </a:pPr>
            <a:r>
              <a:rPr lang="en-US" sz="3200" dirty="0">
                <a:solidFill>
                  <a:srgbClr val="F65050"/>
                </a:solidFill>
                <a:latin typeface="Arial" panose="020B0604020202020204" pitchFamily="34" charset="0"/>
                <a:cs typeface="Arial" panose="020B0604020202020204" pitchFamily="34" charset="0"/>
              </a:rPr>
              <a:t>H1 – Arial 32 pt. red: One column with dense body copy. The header can fit on two lines if needed</a:t>
            </a:r>
          </a:p>
        </p:txBody>
      </p:sp>
    </p:spTree>
    <p:extLst>
      <p:ext uri="{BB962C8B-B14F-4D97-AF65-F5344CB8AC3E}">
        <p14:creationId xmlns:p14="http://schemas.microsoft.com/office/powerpoint/2010/main" val="13479298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3D10D-A211-4BF0-B05D-57F0891C3F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CDD5B1-753A-4BAB-AB88-DC71179ACE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86D12C-01AF-4753-A4C5-ABBFEE2F52D5}"/>
              </a:ext>
            </a:extLst>
          </p:cNvPr>
          <p:cNvSpPr>
            <a:spLocks noGrp="1"/>
          </p:cNvSpPr>
          <p:nvPr>
            <p:ph type="dt" sz="half" idx="10"/>
          </p:nvPr>
        </p:nvSpPr>
        <p:spPr/>
        <p:txBody>
          <a:bodyPr/>
          <a:lstStyle/>
          <a:p>
            <a:r>
              <a:rPr lang="en-US"/>
              <a:t>Presentation Title | Section Title</a:t>
            </a:r>
          </a:p>
        </p:txBody>
      </p:sp>
      <p:sp>
        <p:nvSpPr>
          <p:cNvPr id="5" name="Footer Placeholder 4">
            <a:extLst>
              <a:ext uri="{FF2B5EF4-FFF2-40B4-BE49-F238E27FC236}">
                <a16:creationId xmlns:a16="http://schemas.microsoft.com/office/drawing/2014/main" id="{5690A324-4114-4EED-B30D-CDADA0DFE586}"/>
              </a:ext>
            </a:extLst>
          </p:cNvPr>
          <p:cNvSpPr>
            <a:spLocks noGrp="1"/>
          </p:cNvSpPr>
          <p:nvPr>
            <p:ph type="ftr" sz="quarter" idx="11"/>
          </p:nvPr>
        </p:nvSpPr>
        <p:spPr/>
        <p:txBody>
          <a:bodyPr/>
          <a:lstStyle/>
          <a:p>
            <a:r>
              <a:rPr lang="en-US"/>
              <a:t>*HPV types 16 and 18 are responsible for ov over 70% of cases. </a:t>
            </a:r>
          </a:p>
        </p:txBody>
      </p:sp>
      <p:sp>
        <p:nvSpPr>
          <p:cNvPr id="6" name="Slide Number Placeholder 5">
            <a:extLst>
              <a:ext uri="{FF2B5EF4-FFF2-40B4-BE49-F238E27FC236}">
                <a16:creationId xmlns:a16="http://schemas.microsoft.com/office/drawing/2014/main" id="{E177BF16-0E41-466E-829E-B3283F6832D6}"/>
              </a:ext>
            </a:extLst>
          </p:cNvPr>
          <p:cNvSpPr>
            <a:spLocks noGrp="1"/>
          </p:cNvSpPr>
          <p:nvPr>
            <p:ph type="sldNum" sz="quarter" idx="12"/>
          </p:nvPr>
        </p:nvSpPr>
        <p:spPr/>
        <p:txBody>
          <a:bodyPr/>
          <a:lstStyle/>
          <a:p>
            <a:fld id="{279C0DC9-5895-4385-8FC7-CA7D90EFD8C1}" type="slidenum">
              <a:rPr lang="en-US" smtClean="0"/>
              <a:t>‹#›</a:t>
            </a:fld>
            <a:endParaRPr lang="en-US"/>
          </a:p>
        </p:txBody>
      </p:sp>
    </p:spTree>
    <p:extLst>
      <p:ext uri="{BB962C8B-B14F-4D97-AF65-F5344CB8AC3E}">
        <p14:creationId xmlns:p14="http://schemas.microsoft.com/office/powerpoint/2010/main" val="28106629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PATH: One column text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*HPV types 16 and 18 are responsible for ov over 70% of cases. </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7" name="Text Placeholder 4"/>
          <p:cNvSpPr>
            <a:spLocks noGrp="1"/>
          </p:cNvSpPr>
          <p:nvPr>
            <p:ph type="body" sz="quarter" idx="14" hasCustomPrompt="1"/>
          </p:nvPr>
        </p:nvSpPr>
        <p:spPr>
          <a:xfrm>
            <a:off x="762000" y="847224"/>
            <a:ext cx="10718800" cy="1095876"/>
          </a:xfrm>
          <a:prstGeom prst="rect">
            <a:avLst/>
          </a:prstGeom>
        </p:spPr>
        <p:txBody>
          <a:bodyPr lIns="0" tIns="0" rIns="0" bIns="0"/>
          <a:lstStyle>
            <a:lvl1pPr>
              <a:defRPr sz="3200" baseline="0">
                <a:solidFill>
                  <a:schemeClr val="accent1"/>
                </a:solidFill>
                <a:latin typeface="+mj-lt"/>
              </a:defRPr>
            </a:lvl1pPr>
          </a:lstStyle>
          <a:p>
            <a:pPr>
              <a:lnSpc>
                <a:spcPts val="4000"/>
              </a:lnSpc>
              <a:spcAft>
                <a:spcPts val="1800"/>
              </a:spcAft>
            </a:pPr>
            <a:r>
              <a:rPr lang="en-US" sz="3200" dirty="0">
                <a:solidFill>
                  <a:srgbClr val="F65050"/>
                </a:solidFill>
                <a:latin typeface="Arial" panose="020B0604020202020204" pitchFamily="34" charset="0"/>
                <a:cs typeface="Arial" panose="020B0604020202020204" pitchFamily="34" charset="0"/>
              </a:rPr>
              <a:t>H1 – Arial 32 pt. red: One column with dense body copy. The header can fit on two lines if needed</a:t>
            </a:r>
          </a:p>
        </p:txBody>
      </p:sp>
      <p:sp>
        <p:nvSpPr>
          <p:cNvPr id="9" name="Text Placeholder 8"/>
          <p:cNvSpPr>
            <a:spLocks noGrp="1"/>
          </p:cNvSpPr>
          <p:nvPr>
            <p:ph type="body" sz="quarter" idx="15" hasCustomPrompt="1"/>
          </p:nvPr>
        </p:nvSpPr>
        <p:spPr>
          <a:xfrm>
            <a:off x="762000" y="2019300"/>
            <a:ext cx="10706100" cy="3924300"/>
          </a:xfrm>
        </p:spPr>
        <p:txBody>
          <a:bodyPr/>
          <a:lstStyle>
            <a:lvl1pPr>
              <a:defRPr/>
            </a:lvl1pPr>
          </a:lstStyle>
          <a:p>
            <a:pPr lvl="0"/>
            <a:r>
              <a:rPr lang="en-US" dirty="0"/>
              <a:t>Body text – Arial 16 pt., black, 18 pt. paragraph spacing after: This is used for a dense information page with a large amount of copy. Two column text box makes for easier reading; however, you may find a single column is necessary in certain situation. Use your discretion. </a:t>
            </a:r>
          </a:p>
          <a:p>
            <a:pPr lvl="0"/>
            <a:r>
              <a:rPr lang="en-US" dirty="0"/>
              <a:t>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a:t>
            </a:r>
          </a:p>
          <a:p>
            <a:pPr lvl="0"/>
            <a:r>
              <a:rPr lang="en-US" dirty="0"/>
              <a:t>This is used for a dense information page with a large amount of copy. Two column text box makes for easier reading; however, you may find a single column is necessary in certain situation. Use your discretion. </a:t>
            </a:r>
          </a:p>
        </p:txBody>
      </p:sp>
    </p:spTree>
    <p:extLst>
      <p:ext uri="{BB962C8B-B14F-4D97-AF65-F5344CB8AC3E}">
        <p14:creationId xmlns:p14="http://schemas.microsoft.com/office/powerpoint/2010/main" val="2126316877"/>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38179181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13" imgH="416" progId="TCLayout.ActiveDocument.1">
                  <p:embed/>
                </p:oleObj>
              </mc:Choice>
              <mc:Fallback>
                <p:oleObj name="think-cell Slide" r:id="rId8"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6" y="919250"/>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b="0" baseline="0" dirty="0"/>
            </a:lvl1pPr>
          </a:lstStyle>
          <a:p>
            <a:pPr lvl="0"/>
            <a:r>
              <a:rPr lang="en-US"/>
              <a:t>Click to edit Master subtitle style</a:t>
            </a:r>
            <a:endParaRPr lang="en-US" dirty="0"/>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4"/>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5"/>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dirty="0"/>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6"/>
            </p:custDataLst>
          </p:nvPr>
        </p:nvSpPr>
        <p:spPr>
          <a:xfrm>
            <a:off x="554736" y="519011"/>
            <a:ext cx="11082528"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defRPr lang="en-US" dirty="0">
                <a:solidFill>
                  <a:schemeClr val="tx1"/>
                </a:solidFill>
              </a:defRPr>
            </a:lvl1pPr>
          </a:lstStyle>
          <a:p>
            <a:pPr lvl="0"/>
            <a:r>
              <a:rPr lang="en-US" dirty="0"/>
              <a:t>Click to edit Master title style</a:t>
            </a:r>
          </a:p>
        </p:txBody>
      </p:sp>
    </p:spTree>
    <p:extLst>
      <p:ext uri="{BB962C8B-B14F-4D97-AF65-F5344CB8AC3E}">
        <p14:creationId xmlns:p14="http://schemas.microsoft.com/office/powerpoint/2010/main" val="27363853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38179181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6" y="919250"/>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b="0" baseline="0" dirty="0"/>
            </a:lvl1pPr>
          </a:lstStyle>
          <a:p>
            <a:pPr lvl="0"/>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dirty="0"/>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7"/>
            </p:custDataLst>
          </p:nvPr>
        </p:nvSpPr>
        <p:spPr>
          <a:xfrm>
            <a:off x="554736" y="519011"/>
            <a:ext cx="11082528"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defRPr lang="en-US" dirty="0">
                <a:solidFill>
                  <a:schemeClr val="tx1"/>
                </a:solidFill>
              </a:defRPr>
            </a:lvl1pPr>
          </a:lstStyle>
          <a:p>
            <a:pPr lvl="0"/>
            <a:r>
              <a:rPr lang="en-US" dirty="0"/>
              <a:t>Click to edit Master title style</a:t>
            </a:r>
          </a:p>
        </p:txBody>
      </p:sp>
    </p:spTree>
    <p:extLst>
      <p:ext uri="{BB962C8B-B14F-4D97-AF65-F5344CB8AC3E}">
        <p14:creationId xmlns:p14="http://schemas.microsoft.com/office/powerpoint/2010/main" val="27363853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PATH: One column text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7" name="Text Placeholder 4"/>
          <p:cNvSpPr>
            <a:spLocks noGrp="1"/>
          </p:cNvSpPr>
          <p:nvPr>
            <p:ph type="body" sz="quarter" idx="14" hasCustomPrompt="1"/>
          </p:nvPr>
        </p:nvSpPr>
        <p:spPr>
          <a:xfrm>
            <a:off x="762000" y="847224"/>
            <a:ext cx="10718800" cy="1095876"/>
          </a:xfrm>
          <a:prstGeom prst="rect">
            <a:avLst/>
          </a:prstGeom>
        </p:spPr>
        <p:txBody>
          <a:bodyPr lIns="0" tIns="0" rIns="0" bIns="0"/>
          <a:lstStyle>
            <a:lvl1pPr>
              <a:defRPr sz="3200" baseline="0">
                <a:solidFill>
                  <a:schemeClr val="accent1"/>
                </a:solidFill>
                <a:latin typeface="+mj-lt"/>
              </a:defRPr>
            </a:lvl1pPr>
          </a:lstStyle>
          <a:p>
            <a:pPr>
              <a:lnSpc>
                <a:spcPts val="4000"/>
              </a:lnSpc>
              <a:spcAft>
                <a:spcPts val="1800"/>
              </a:spcAft>
            </a:pPr>
            <a:r>
              <a:rPr lang="en-US" sz="3200" dirty="0">
                <a:solidFill>
                  <a:srgbClr val="F65050"/>
                </a:solidFill>
                <a:latin typeface="Arial" panose="020B0604020202020204" pitchFamily="34" charset="0"/>
                <a:cs typeface="Arial" panose="020B0604020202020204" pitchFamily="34" charset="0"/>
              </a:rPr>
              <a:t>H1 – Arial 32 pt. red: One column with dense body copy. The header can fit on two lines if needed</a:t>
            </a:r>
          </a:p>
        </p:txBody>
      </p:sp>
      <p:sp>
        <p:nvSpPr>
          <p:cNvPr id="9" name="Text Placeholder 8"/>
          <p:cNvSpPr>
            <a:spLocks noGrp="1"/>
          </p:cNvSpPr>
          <p:nvPr>
            <p:ph type="body" sz="quarter" idx="15" hasCustomPrompt="1"/>
          </p:nvPr>
        </p:nvSpPr>
        <p:spPr>
          <a:xfrm>
            <a:off x="762000" y="2019300"/>
            <a:ext cx="10706100" cy="3924300"/>
          </a:xfrm>
        </p:spPr>
        <p:txBody>
          <a:bodyPr/>
          <a:lstStyle>
            <a:lvl1pPr>
              <a:defRPr/>
            </a:lvl1pPr>
          </a:lstStyle>
          <a:p>
            <a:pPr lvl="0"/>
            <a:r>
              <a:rPr lang="en-US" dirty="0"/>
              <a:t>Body text – Arial 16 pt., black, 18 pt. paragraph spacing after: This is used for a dense information page with a large amount of copy. Two column text box makes for easier reading; however, you may find a single column is necessary in certain situation. Use your discretion. </a:t>
            </a:r>
          </a:p>
          <a:p>
            <a:pPr lvl="0"/>
            <a:r>
              <a:rPr lang="en-US" dirty="0"/>
              <a:t>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a:t>
            </a:r>
          </a:p>
          <a:p>
            <a:pPr lvl="0"/>
            <a:r>
              <a:rPr lang="en-US" dirty="0"/>
              <a:t>This is used for a dense information page with a large amount of copy. Two column text box makes for easier reading; however, you may find a single column is necessary in certain situation. Use your discretion. </a:t>
            </a:r>
          </a:p>
        </p:txBody>
      </p:sp>
    </p:spTree>
    <p:extLst>
      <p:ext uri="{BB962C8B-B14F-4D97-AF65-F5344CB8AC3E}">
        <p14:creationId xmlns:p14="http://schemas.microsoft.com/office/powerpoint/2010/main" val="2126316877"/>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32A53495-C55A-27EF-4CC6-54E4611130A7}"/>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0"/>
            <a:ext cx="12192000" cy="4023360"/>
          </a:xfrm>
          <a:prstGeom prst="rect">
            <a:avLst/>
          </a:prstGeom>
        </p:spPr>
      </p:pic>
      <p:sp>
        <p:nvSpPr>
          <p:cNvPr id="4" name="Rectangle 3">
            <a:extLst>
              <a:ext uri="{FF2B5EF4-FFF2-40B4-BE49-F238E27FC236}">
                <a16:creationId xmlns:a16="http://schemas.microsoft.com/office/drawing/2014/main" id="{FD422A26-6AA1-8CC1-A8C6-22569B87B0EA}"/>
              </a:ext>
            </a:extLst>
          </p:cNvPr>
          <p:cNvSpPr/>
          <p:nvPr userDrawn="1"/>
        </p:nvSpPr>
        <p:spPr>
          <a:xfrm>
            <a:off x="0" y="3525838"/>
            <a:ext cx="12192000" cy="33321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416D652-1CA8-9171-5A2A-2D14EF585A8D}"/>
              </a:ext>
            </a:extLst>
          </p:cNvPr>
          <p:cNvSpPr/>
          <p:nvPr userDrawn="1"/>
        </p:nvSpPr>
        <p:spPr>
          <a:xfrm>
            <a:off x="1334310" y="1979139"/>
            <a:ext cx="9523379" cy="3093397"/>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F91E3A-C200-9073-ABBB-35458DC77E12}"/>
              </a:ext>
            </a:extLst>
          </p:cNvPr>
          <p:cNvSpPr>
            <a:spLocks noGrp="1"/>
          </p:cNvSpPr>
          <p:nvPr>
            <p:ph type="title"/>
          </p:nvPr>
        </p:nvSpPr>
        <p:spPr>
          <a:xfrm>
            <a:off x="2193586" y="2268098"/>
            <a:ext cx="8200480" cy="2523280"/>
          </a:xfrm>
          <a:prstGeom prst="rect">
            <a:avLst/>
          </a:prstGeom>
        </p:spPr>
        <p:txBody>
          <a:bodyPr anchor="ctr" anchorCtr="0"/>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017930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PATH: One column text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Text Placeholder 6"/>
          <p:cNvSpPr>
            <a:spLocks noGrp="1"/>
          </p:cNvSpPr>
          <p:nvPr>
            <p:ph type="body" sz="quarter" idx="13" hasCustomPrompt="1"/>
          </p:nvPr>
        </p:nvSpPr>
        <p:spPr>
          <a:xfrm>
            <a:off x="761999" y="2019300"/>
            <a:ext cx="10706101" cy="3924300"/>
          </a:xfrm>
          <a:prstGeom prst="rect">
            <a:avLst/>
          </a:prstGeom>
        </p:spPr>
        <p:txBody>
          <a:bodyPr lIns="0" tIns="0" rIns="0" bIns="0"/>
          <a:lstStyle>
            <a:lvl1pPr marL="0" marR="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sz="1600" baseline="0">
                <a:solidFill>
                  <a:schemeClr val="tx1"/>
                </a:solidFill>
              </a:defRPr>
            </a:lvl1pPr>
            <a:lvl2pPr>
              <a:defRPr sz="1400"/>
            </a:lvl2pPr>
            <a:lvl3pPr>
              <a:defRPr sz="1400"/>
            </a:lvl3pPr>
            <a:lvl4pPr>
              <a:defRPr sz="1400"/>
            </a:lvl4pPr>
            <a:lvl5pPr>
              <a:defRPr sz="1400"/>
            </a:lvl5pPr>
          </a:lstStyle>
          <a:p>
            <a:pPr lvl="0"/>
            <a:r>
              <a:rPr lang="en-US" dirty="0"/>
              <a:t>Body text – Arial 16 pt., black, 18 pt. paragraph spacing after: This is used for a dense information page with a large amount of copy. Two column text box makes for easier reading; however, you may find a single column is necessary in certain situation. Use your discretion.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r>
              <a:rPr lang="en-US" dirty="0"/>
              <a:t>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r>
              <a:rPr lang="en-US" dirty="0"/>
              <a:t>This is used for a dense information page with a large amount of copy. Two column text box makes for easier reading; however, you may find a single column is necessary in certain situation. Use your discretion.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endParaRPr lang="en-US" dirty="0"/>
          </a:p>
          <a:p>
            <a:pPr lvl="0"/>
            <a:endParaRPr lang="en-US" dirty="0"/>
          </a:p>
        </p:txBody>
      </p:sp>
      <p:sp>
        <p:nvSpPr>
          <p:cNvPr id="7" name="Text Placeholder 4"/>
          <p:cNvSpPr>
            <a:spLocks noGrp="1"/>
          </p:cNvSpPr>
          <p:nvPr>
            <p:ph type="body" sz="quarter" idx="14" hasCustomPrompt="1"/>
          </p:nvPr>
        </p:nvSpPr>
        <p:spPr>
          <a:xfrm>
            <a:off x="762000" y="847224"/>
            <a:ext cx="10718800" cy="1095876"/>
          </a:xfrm>
          <a:prstGeom prst="rect">
            <a:avLst/>
          </a:prstGeom>
        </p:spPr>
        <p:txBody>
          <a:bodyPr lIns="0" tIns="0" rIns="0" bIns="0"/>
          <a:lstStyle>
            <a:lvl1pPr>
              <a:defRPr sz="3200" baseline="0">
                <a:solidFill>
                  <a:schemeClr val="accent1"/>
                </a:solidFill>
              </a:defRPr>
            </a:lvl1pPr>
          </a:lstStyle>
          <a:p>
            <a:pPr>
              <a:lnSpc>
                <a:spcPts val="4000"/>
              </a:lnSpc>
              <a:spcAft>
                <a:spcPts val="1800"/>
              </a:spcAft>
            </a:pPr>
            <a:r>
              <a:rPr lang="en-US" sz="3200" dirty="0">
                <a:solidFill>
                  <a:srgbClr val="F65050"/>
                </a:solidFill>
                <a:latin typeface="Arial" panose="020B0604020202020204" pitchFamily="34" charset="0"/>
                <a:cs typeface="Arial" panose="020B0604020202020204" pitchFamily="34" charset="0"/>
              </a:rPr>
              <a:t>H1 – Arial 32 pt. red: One column with dense body copy. The header can fit on two lines if needed</a:t>
            </a:r>
          </a:p>
        </p:txBody>
      </p:sp>
    </p:spTree>
    <p:extLst>
      <p:ext uri="{BB962C8B-B14F-4D97-AF65-F5344CB8AC3E}">
        <p14:creationId xmlns:p14="http://schemas.microsoft.com/office/powerpoint/2010/main" val="13479298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092E6-2DA0-44C8-94BF-062FE5093D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D4C03D-BC51-4DC2-AB6E-26134C1120EE}"/>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6C3C23B0-A1E1-40A3-B956-7823B235F3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7E42C8-14B5-4B13-B63A-5EA6E9E13284}"/>
              </a:ext>
            </a:extLst>
          </p:cNvPr>
          <p:cNvSpPr>
            <a:spLocks noGrp="1"/>
          </p:cNvSpPr>
          <p:nvPr>
            <p:ph type="sldNum" sz="quarter" idx="12"/>
          </p:nvPr>
        </p:nvSpPr>
        <p:spPr/>
        <p:txBody>
          <a:bodyPr/>
          <a:lstStyle/>
          <a:p>
            <a:fld id="{9ED050CE-88F4-4309-A6F8-1F5FAF547AC3}" type="slidenum">
              <a:rPr lang="en-US" smtClean="0"/>
              <a:t>‹#›</a:t>
            </a:fld>
            <a:endParaRPr lang="en-US"/>
          </a:p>
        </p:txBody>
      </p:sp>
    </p:spTree>
    <p:extLst>
      <p:ext uri="{BB962C8B-B14F-4D97-AF65-F5344CB8AC3E}">
        <p14:creationId xmlns:p14="http://schemas.microsoft.com/office/powerpoint/2010/main" val="35528270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3D10D-A211-4BF0-B05D-57F0891C3F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CDD5B1-753A-4BAB-AB88-DC71179ACE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86D12C-01AF-4753-A4C5-ABBFEE2F52D5}"/>
              </a:ext>
            </a:extLst>
          </p:cNvPr>
          <p:cNvSpPr>
            <a:spLocks noGrp="1"/>
          </p:cNvSpPr>
          <p:nvPr>
            <p:ph type="dt" sz="half" idx="10"/>
          </p:nvPr>
        </p:nvSpPr>
        <p:spPr/>
        <p:txBody>
          <a:bodyPr/>
          <a:lstStyle/>
          <a:p>
            <a:fld id="{44A95500-5D0F-4CE5-87C5-C2E3B4EDDA60}" type="datetimeFigureOut">
              <a:rPr lang="en-US" smtClean="0"/>
              <a:t>3/10/2026</a:t>
            </a:fld>
            <a:endParaRPr lang="en-US"/>
          </a:p>
        </p:txBody>
      </p:sp>
      <p:sp>
        <p:nvSpPr>
          <p:cNvPr id="5" name="Footer Placeholder 4">
            <a:extLst>
              <a:ext uri="{FF2B5EF4-FFF2-40B4-BE49-F238E27FC236}">
                <a16:creationId xmlns:a16="http://schemas.microsoft.com/office/drawing/2014/main" id="{5690A324-4114-4EED-B30D-CDADA0DFE5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77BF16-0E41-466E-829E-B3283F6832D6}"/>
              </a:ext>
            </a:extLst>
          </p:cNvPr>
          <p:cNvSpPr>
            <a:spLocks noGrp="1"/>
          </p:cNvSpPr>
          <p:nvPr>
            <p:ph type="sldNum" sz="quarter" idx="12"/>
          </p:nvPr>
        </p:nvSpPr>
        <p:spPr/>
        <p:txBody>
          <a:bodyPr/>
          <a:lstStyle/>
          <a:p>
            <a:fld id="{279C0DC9-5895-4385-8FC7-CA7D90EFD8C1}" type="slidenum">
              <a:rPr lang="en-US" smtClean="0"/>
              <a:t>‹#›</a:t>
            </a:fld>
            <a:endParaRPr lang="en-US"/>
          </a:p>
        </p:txBody>
      </p:sp>
    </p:spTree>
    <p:extLst>
      <p:ext uri="{BB962C8B-B14F-4D97-AF65-F5344CB8AC3E}">
        <p14:creationId xmlns:p14="http://schemas.microsoft.com/office/powerpoint/2010/main" val="2810662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oilerplat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99154" y="2089871"/>
            <a:ext cx="4393692" cy="649224"/>
          </a:xfrm>
          <a:prstGeom prst="rect">
            <a:avLst/>
          </a:prstGeom>
        </p:spPr>
      </p:pic>
      <p:sp>
        <p:nvSpPr>
          <p:cNvPr id="12" name="TextBox 11"/>
          <p:cNvSpPr txBox="1"/>
          <p:nvPr userDrawn="1"/>
        </p:nvSpPr>
        <p:spPr>
          <a:xfrm>
            <a:off x="2418377" y="3163690"/>
            <a:ext cx="7355246" cy="12413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i="0" u="none" strike="noStrike" kern="1200" baseline="30000" dirty="0">
                <a:solidFill>
                  <a:schemeClr val="tx1"/>
                </a:solidFill>
                <a:latin typeface="+mn-lt"/>
                <a:ea typeface="+mn-ea"/>
                <a:cs typeface="+mn-cs"/>
              </a:rPr>
              <a:t>The Single-Dose HPV Vaccine Evaluation Consortium encompasses nine leading health and research institutions working together to collate and synthesize existing evidence and evaluate new data on the potential for single-dose HPV vaccination.</a:t>
            </a:r>
          </a:p>
        </p:txBody>
      </p:sp>
    </p:spTree>
    <p:extLst>
      <p:ext uri="{BB962C8B-B14F-4D97-AF65-F5344CB8AC3E}">
        <p14:creationId xmlns:p14="http://schemas.microsoft.com/office/powerpoint/2010/main" val="1682608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PATH: DataVis - full page graphic">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Content Placeholder 2"/>
          <p:cNvSpPr>
            <a:spLocks noGrp="1"/>
          </p:cNvSpPr>
          <p:nvPr>
            <p:ph sz="quarter" idx="14"/>
          </p:nvPr>
        </p:nvSpPr>
        <p:spPr>
          <a:xfrm>
            <a:off x="762000" y="2019300"/>
            <a:ext cx="10718799" cy="4099923"/>
          </a:xfrm>
          <a:prstGeom prst="rect">
            <a:avLst/>
          </a:prstGeom>
        </p:spPr>
        <p:txBody>
          <a:bodyPr/>
          <a:lstStyle>
            <a:lvl1pPr marL="0" indent="0">
              <a:spcBef>
                <a:spcPts val="0"/>
              </a:spcBef>
              <a:spcAft>
                <a:spcPts val="1800"/>
              </a:spcAft>
              <a:buNone/>
              <a:defRPr sz="1600"/>
            </a:lvl1pPr>
          </a:lstStyle>
          <a:p>
            <a:pPr lvl="0"/>
            <a:r>
              <a:rPr lang="en-US"/>
              <a:t>Click to edit Master text styles</a:t>
            </a:r>
          </a:p>
        </p:txBody>
      </p:sp>
      <p:sp>
        <p:nvSpPr>
          <p:cNvPr id="7" name="Text Placeholder 4"/>
          <p:cNvSpPr>
            <a:spLocks noGrp="1"/>
          </p:cNvSpPr>
          <p:nvPr>
            <p:ph type="body" sz="quarter" idx="16" hasCustomPrompt="1"/>
          </p:nvPr>
        </p:nvSpPr>
        <p:spPr>
          <a:xfrm>
            <a:off x="762001" y="847224"/>
            <a:ext cx="10718800" cy="1012465"/>
          </a:xfrm>
          <a:prstGeom prst="rect">
            <a:avLst/>
          </a:prstGeom>
        </p:spPr>
        <p:txBody>
          <a:bodyPr lIns="0" tIns="0" rIns="0" bIns="0"/>
          <a:lstStyle>
            <a:lvl1pPr marL="0" indent="0">
              <a:buNone/>
              <a:defRPr sz="3200" baseline="0">
                <a:solidFill>
                  <a:schemeClr val="accent1"/>
                </a:solidFill>
                <a:latin typeface="+mj-lt"/>
              </a:defRPr>
            </a:lvl1pPr>
          </a:lstStyle>
          <a:p>
            <a:pPr lvl="0"/>
            <a:r>
              <a:rPr lang="en-US" sz="3200" dirty="0">
                <a:solidFill>
                  <a:srgbClr val="F65050"/>
                </a:solidFill>
                <a:latin typeface="Arial" panose="020B0604020202020204" pitchFamily="34" charset="0"/>
                <a:cs typeface="Arial" panose="020B0604020202020204" pitchFamily="34" charset="0"/>
              </a:rPr>
              <a:t>H1 – Arial 32 pt. red: </a:t>
            </a:r>
            <a:r>
              <a:rPr lang="en-US" dirty="0"/>
              <a:t>Data Vis, Long title with large full page data visual graphic</a:t>
            </a:r>
          </a:p>
        </p:txBody>
      </p:sp>
    </p:spTree>
    <p:extLst>
      <p:ext uri="{BB962C8B-B14F-4D97-AF65-F5344CB8AC3E}">
        <p14:creationId xmlns:p14="http://schemas.microsoft.com/office/powerpoint/2010/main" val="766220951"/>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PATH: DataVis -  Small table and tex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*HPV types 16 and 18 are responsible for </a:t>
            </a:r>
            <a:r>
              <a:rPr lang="en-US" dirty="0" err="1"/>
              <a:t>ov</a:t>
            </a:r>
            <a:r>
              <a:rPr lang="en-US" dirty="0"/>
              <a:t> over 70% of cases. </a:t>
            </a:r>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Table Placeholder 3"/>
          <p:cNvSpPr>
            <a:spLocks noGrp="1"/>
          </p:cNvSpPr>
          <p:nvPr>
            <p:ph type="tbl" sz="quarter" idx="16" hasCustomPrompt="1"/>
          </p:nvPr>
        </p:nvSpPr>
        <p:spPr>
          <a:xfrm>
            <a:off x="762000" y="2743200"/>
            <a:ext cx="10718800" cy="3200400"/>
          </a:xfrm>
          <a:prstGeom prst="rect">
            <a:avLst/>
          </a:prstGeom>
        </p:spPr>
        <p:txBody>
          <a:bodyPr/>
          <a:lstStyle>
            <a:lvl1pPr marL="0" indent="0">
              <a:buNone/>
              <a:defRPr baseline="0">
                <a:solidFill>
                  <a:schemeClr val="tx1"/>
                </a:solidFill>
              </a:defRPr>
            </a:lvl1pPr>
          </a:lstStyle>
          <a:p>
            <a:r>
              <a:rPr lang="en-US" dirty="0"/>
              <a:t>Small Table – Red is the preferred color for tables; however, you can change the color within the data visualization palette if needed</a:t>
            </a:r>
          </a:p>
        </p:txBody>
      </p:sp>
      <p:sp>
        <p:nvSpPr>
          <p:cNvPr id="7" name="Text Placeholder 5"/>
          <p:cNvSpPr>
            <a:spLocks noGrp="1"/>
          </p:cNvSpPr>
          <p:nvPr>
            <p:ph type="body" sz="quarter" idx="17" hasCustomPrompt="1"/>
          </p:nvPr>
        </p:nvSpPr>
        <p:spPr>
          <a:xfrm>
            <a:off x="762000" y="2019300"/>
            <a:ext cx="10718800" cy="647700"/>
          </a:xfrm>
          <a:prstGeom prst="rect">
            <a:avLst/>
          </a:prstGeom>
        </p:spPr>
        <p:txBody>
          <a:bodyPr anchor="b" anchorCtr="0"/>
          <a:lstStyle>
            <a:lvl1pPr marL="0" indent="0">
              <a:spcBef>
                <a:spcPts val="0"/>
              </a:spcBef>
              <a:spcAft>
                <a:spcPts val="1800"/>
              </a:spcAft>
              <a:buNone/>
              <a:defRPr sz="1600" baseline="0">
                <a:solidFill>
                  <a:schemeClr val="tx1"/>
                </a:solidFill>
                <a:latin typeface="+mn-lt"/>
              </a:defRPr>
            </a:lvl1pPr>
            <a:lvl2pPr marL="457200" indent="0">
              <a:buNone/>
              <a:defRPr sz="2000">
                <a:latin typeface="+mn-lt"/>
              </a:defRPr>
            </a:lvl2pPr>
            <a:lvl3pPr marL="914400" indent="0">
              <a:buNone/>
              <a:defRPr sz="1800">
                <a:latin typeface="+mn-lt"/>
              </a:defRPr>
            </a:lvl3pPr>
            <a:lvl4pPr marL="1371600" indent="0">
              <a:buNone/>
              <a:defRPr sz="1600">
                <a:latin typeface="+mn-lt"/>
              </a:defRPr>
            </a:lvl4pPr>
            <a:lvl5pPr marL="1828800" indent="0">
              <a:buNone/>
              <a:defRPr sz="1600">
                <a:latin typeface="+mn-lt"/>
              </a:defRPr>
            </a:lvl5pPr>
          </a:lstStyle>
          <a:p>
            <a:pPr lvl="0"/>
            <a:r>
              <a:rPr lang="en-US" dirty="0"/>
              <a:t>Body text – Arial 16 pt., black, 18 pt. paragraph spacing after: This text is used for a small description or title to accompany the table below. The page should look clear and concise. </a:t>
            </a:r>
          </a:p>
        </p:txBody>
      </p:sp>
      <p:sp>
        <p:nvSpPr>
          <p:cNvPr id="8" name="Text Placeholder 4"/>
          <p:cNvSpPr>
            <a:spLocks noGrp="1"/>
          </p:cNvSpPr>
          <p:nvPr>
            <p:ph type="body" sz="quarter" idx="18" hasCustomPrompt="1"/>
          </p:nvPr>
        </p:nvSpPr>
        <p:spPr>
          <a:xfrm>
            <a:off x="762001" y="847224"/>
            <a:ext cx="10718800" cy="1012465"/>
          </a:xfrm>
          <a:prstGeom prst="rect">
            <a:avLst/>
          </a:prstGeom>
        </p:spPr>
        <p:txBody>
          <a:bodyPr lIns="0" tIns="0" rIns="0" bIns="0"/>
          <a:lstStyle>
            <a:lvl1pPr marL="0" indent="0">
              <a:buNone/>
              <a:defRPr sz="3200" baseline="0">
                <a:solidFill>
                  <a:schemeClr val="accent1"/>
                </a:solidFill>
                <a:latin typeface="+mj-lt"/>
              </a:defRPr>
            </a:lvl1pPr>
          </a:lstStyle>
          <a:p>
            <a:pPr lvl="0"/>
            <a:r>
              <a:rPr lang="en-US" sz="3200" dirty="0">
                <a:solidFill>
                  <a:srgbClr val="F65050"/>
                </a:solidFill>
                <a:latin typeface="Arial" panose="020B0604020202020204" pitchFamily="34" charset="0"/>
                <a:cs typeface="Arial" panose="020B0604020202020204" pitchFamily="34" charset="0"/>
              </a:rPr>
              <a:t>H1 – Arial 32 pt. red: </a:t>
            </a:r>
            <a:r>
              <a:rPr lang="en-US" dirty="0"/>
              <a:t>Data Vis, Title with body text and small table graphic</a:t>
            </a:r>
          </a:p>
        </p:txBody>
      </p:sp>
    </p:spTree>
    <p:extLst>
      <p:ext uri="{BB962C8B-B14F-4D97-AF65-F5344CB8AC3E}">
        <p14:creationId xmlns:p14="http://schemas.microsoft.com/office/powerpoint/2010/main" val="2980270901"/>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PATH: Two column text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Text Placeholder 4"/>
          <p:cNvSpPr>
            <a:spLocks noGrp="1"/>
          </p:cNvSpPr>
          <p:nvPr>
            <p:ph type="body" sz="quarter" idx="13" hasCustomPrompt="1"/>
          </p:nvPr>
        </p:nvSpPr>
        <p:spPr>
          <a:xfrm>
            <a:off x="762000" y="847224"/>
            <a:ext cx="10718800" cy="1045371"/>
          </a:xfrm>
          <a:prstGeom prst="rect">
            <a:avLst/>
          </a:prstGeom>
        </p:spPr>
        <p:txBody>
          <a:bodyPr lIns="0" tIns="0" rIns="0" bIns="0"/>
          <a:lstStyle>
            <a:lvl1pPr>
              <a:defRPr sz="3200" baseline="0">
                <a:solidFill>
                  <a:schemeClr val="accent1"/>
                </a:solidFill>
                <a:latin typeface="+mj-lt"/>
              </a:defRPr>
            </a:lvl1pPr>
          </a:lstStyle>
          <a:p>
            <a:pPr>
              <a:lnSpc>
                <a:spcPts val="4000"/>
              </a:lnSpc>
              <a:spcAft>
                <a:spcPts val="1800"/>
              </a:spcAft>
            </a:pPr>
            <a:r>
              <a:rPr lang="en-US" sz="3200" dirty="0">
                <a:solidFill>
                  <a:srgbClr val="F65050"/>
                </a:solidFill>
                <a:latin typeface="Arial" panose="020B0604020202020204" pitchFamily="34" charset="0"/>
                <a:cs typeface="Arial" panose="020B0604020202020204" pitchFamily="34" charset="0"/>
              </a:rPr>
              <a:t>H1 – Arial 32 pt. red: Two column with dense body copy. The header can fit on two lines if needed</a:t>
            </a:r>
          </a:p>
        </p:txBody>
      </p:sp>
      <p:sp>
        <p:nvSpPr>
          <p:cNvPr id="7" name="Text Placeholder 6"/>
          <p:cNvSpPr>
            <a:spLocks noGrp="1"/>
          </p:cNvSpPr>
          <p:nvPr>
            <p:ph type="body" sz="quarter" idx="14" hasCustomPrompt="1"/>
          </p:nvPr>
        </p:nvSpPr>
        <p:spPr>
          <a:xfrm>
            <a:off x="762001" y="2019300"/>
            <a:ext cx="10706100" cy="3924300"/>
          </a:xfrm>
          <a:prstGeom prst="rect">
            <a:avLst/>
          </a:prstGeom>
        </p:spPr>
        <p:txBody>
          <a:bodyPr lIns="0" tIns="0" rIns="0" bIns="0" numCol="2" spcCol="457200"/>
          <a:lstStyle>
            <a:lvl1pPr marL="0" marR="0" indent="0" algn="l" defTabSz="609585" rtl="0" eaLnBrk="1" fontAlgn="base" latinLnBrk="0" hangingPunct="1">
              <a:lnSpc>
                <a:spcPts val="1800"/>
              </a:lnSpc>
              <a:spcBef>
                <a:spcPts val="0"/>
              </a:spcBef>
              <a:spcAft>
                <a:spcPts val="1800"/>
              </a:spcAft>
              <a:buClrTx/>
              <a:buSzTx/>
              <a:buFont typeface="Arial" panose="020B0604020202020204" pitchFamily="34" charset="0"/>
              <a:buNone/>
              <a:tabLst/>
              <a:defRPr sz="1600" baseline="0">
                <a:solidFill>
                  <a:schemeClr val="tx1"/>
                </a:solidFill>
              </a:defRPr>
            </a:lvl1pPr>
            <a:lvl2pPr>
              <a:defRPr sz="1400"/>
            </a:lvl2pPr>
            <a:lvl3pPr>
              <a:defRPr sz="1400"/>
            </a:lvl3pPr>
            <a:lvl4pPr>
              <a:defRPr sz="1400"/>
            </a:lvl4pPr>
            <a:lvl5pPr>
              <a:defRPr sz="1400"/>
            </a:lvl5pPr>
          </a:lstStyle>
          <a:p>
            <a:pPr>
              <a:lnSpc>
                <a:spcPts val="1800"/>
              </a:lnSpc>
              <a:spcAft>
                <a:spcPts val="1800"/>
              </a:spcAft>
            </a:pPr>
            <a:r>
              <a:rPr lang="en-US" dirty="0"/>
              <a:t>Body text – Arial 16 pt., black, 18 pt. paragraph spacing after: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a:t>
            </a:r>
          </a:p>
          <a:p>
            <a:pPr>
              <a:lnSpc>
                <a:spcPts val="1800"/>
              </a:lnSpc>
              <a:spcAft>
                <a:spcPts val="1800"/>
              </a:spcAft>
            </a:pPr>
            <a:r>
              <a:rPr lang="en-US" dirty="0"/>
              <a:t>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6451202"/>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41301134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4"/>
            </p:custDataLst>
          </p:nvPr>
        </p:nvSpPr>
        <p:spPr>
          <a:xfrm>
            <a:off x="554736" y="172212"/>
            <a:ext cx="11082528" cy="989512"/>
          </a:xfrm>
        </p:spPr>
        <p:txBody>
          <a:bodyPr vert="horz">
            <a:noAutofit/>
          </a:bodyPr>
          <a:lstStyle>
            <a:lvl1pPr rtl="0">
              <a:defRPr/>
            </a:lvl1pPr>
          </a:lstStyle>
          <a:p>
            <a:r>
              <a:rPr lang="en-US"/>
              <a:t>Click to edit Master title style</a:t>
            </a:r>
            <a:endParaRPr lang="en-US" dirty="0"/>
          </a:p>
        </p:txBody>
      </p:sp>
      <p:sp>
        <p:nvSpPr>
          <p:cNvPr id="10" name="5. Source" hidden="1">
            <a:extLst>
              <a:ext uri="{FF2B5EF4-FFF2-40B4-BE49-F238E27FC236}">
                <a16:creationId xmlns:a16="http://schemas.microsoft.com/office/drawing/2014/main" id="{81E2484B-3E40-408C-A350-5EB40C8A09F0}"/>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7659110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5386917"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72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PATH: One column text box, Half page photo">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*HPV types 16 and 18 are responsible for ov over 70% of cases. </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Picture Placeholder 2"/>
          <p:cNvSpPr>
            <a:spLocks noGrp="1"/>
          </p:cNvSpPr>
          <p:nvPr>
            <p:ph type="pic" sz="quarter" idx="15"/>
          </p:nvPr>
        </p:nvSpPr>
        <p:spPr>
          <a:xfrm>
            <a:off x="6324600" y="0"/>
            <a:ext cx="5867400" cy="6858000"/>
          </a:xfrm>
          <a:prstGeom prst="rect">
            <a:avLst/>
          </a:prstGeom>
        </p:spPr>
        <p:txBody>
          <a:bodyPr/>
          <a:lstStyle/>
          <a:p>
            <a:r>
              <a:rPr lang="en-US"/>
              <a:t>Click icon to add picture</a:t>
            </a:r>
          </a:p>
        </p:txBody>
      </p:sp>
      <p:sp>
        <p:nvSpPr>
          <p:cNvPr id="7" name="Text Placeholder 4"/>
          <p:cNvSpPr>
            <a:spLocks noGrp="1"/>
          </p:cNvSpPr>
          <p:nvPr>
            <p:ph type="body" sz="quarter" idx="16" hasCustomPrompt="1"/>
          </p:nvPr>
        </p:nvSpPr>
        <p:spPr>
          <a:xfrm>
            <a:off x="762001" y="837815"/>
            <a:ext cx="5105400" cy="1014891"/>
          </a:xfrm>
          <a:prstGeom prst="rect">
            <a:avLst/>
          </a:prstGeom>
        </p:spPr>
        <p:txBody>
          <a:bodyPr lIns="0" tIns="0" rIns="0" bIns="0"/>
          <a:lstStyle>
            <a:lvl1pPr>
              <a:defRPr sz="3200" baseline="0">
                <a:solidFill>
                  <a:schemeClr val="accent1"/>
                </a:solidFill>
                <a:latin typeface="+mj-lt"/>
              </a:defRPr>
            </a:lvl1pPr>
          </a:lstStyle>
          <a:p>
            <a:pPr lvl="0"/>
            <a:r>
              <a:rPr lang="en-US" sz="3200" dirty="0">
                <a:solidFill>
                  <a:srgbClr val="F65050"/>
                </a:solidFill>
                <a:latin typeface="Arial" panose="020B0604020202020204" pitchFamily="34" charset="0"/>
                <a:cs typeface="Arial" panose="020B0604020202020204" pitchFamily="34" charset="0"/>
              </a:rPr>
              <a:t>H1 – Arial 32 pt. red: </a:t>
            </a:r>
            <a:r>
              <a:rPr lang="en-US" dirty="0"/>
              <a:t>Single col of </a:t>
            </a:r>
            <a:r>
              <a:rPr lang="en-US" dirty="0" err="1"/>
              <a:t>text,half</a:t>
            </a:r>
            <a:r>
              <a:rPr lang="en-US" dirty="0"/>
              <a:t>-page photo</a:t>
            </a:r>
          </a:p>
        </p:txBody>
      </p:sp>
      <p:sp>
        <p:nvSpPr>
          <p:cNvPr id="8" name="Text Placeholder 6"/>
          <p:cNvSpPr>
            <a:spLocks noGrp="1"/>
          </p:cNvSpPr>
          <p:nvPr>
            <p:ph type="body" sz="quarter" idx="17" hasCustomPrompt="1"/>
          </p:nvPr>
        </p:nvSpPr>
        <p:spPr>
          <a:xfrm>
            <a:off x="762000" y="2019299"/>
            <a:ext cx="5105401" cy="3905251"/>
          </a:xfrm>
          <a:prstGeom prst="rect">
            <a:avLst/>
          </a:prstGeom>
        </p:spPr>
        <p:txBody>
          <a:bodyPr lIns="0" tIns="0" rIns="0" bIns="0"/>
          <a:lstStyle>
            <a:lvl1pPr marL="0" marR="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sz="1600">
                <a:solidFill>
                  <a:schemeClr val="tx1"/>
                </a:solidFill>
              </a:defRPr>
            </a:lvl1pPr>
            <a:lvl2pPr>
              <a:defRPr sz="1400"/>
            </a:lvl2pPr>
            <a:lvl3pPr>
              <a:defRPr sz="1400"/>
            </a:lvl3pPr>
            <a:lvl4pPr>
              <a:defRPr sz="1400"/>
            </a:lvl4pPr>
            <a:lvl5pPr>
              <a:defRPr sz="1400"/>
            </a:lvl5pPr>
          </a:lstStyle>
          <a:p>
            <a:pPr lvl="0"/>
            <a:r>
              <a:rPr lang="en-US" dirty="0"/>
              <a:t>Body text – Arial 16 pt., black, 18 pt. paragraph spacing after: This is used for a smaller amount of text to accompany an image. It’s intended to hold a few talking points. Aim for clear and concise.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r>
              <a:rPr lang="en-US" dirty="0"/>
              <a:t>This is used for a smaller amount of text to accompany an image. It’s intended to hold a few talking points. Aim for clear and concise. This is used for a smaller amount of text to accompany an image. It’s intended to hold a few talking points. Aim for clear and concise.  </a:t>
            </a:r>
          </a:p>
        </p:txBody>
      </p:sp>
    </p:spTree>
    <p:extLst>
      <p:ext uri="{BB962C8B-B14F-4D97-AF65-F5344CB8AC3E}">
        <p14:creationId xmlns:p14="http://schemas.microsoft.com/office/powerpoint/2010/main" val="468571768"/>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8989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3" name="Footer Placeholder 12">
            <a:extLst>
              <a:ext uri="{FF2B5EF4-FFF2-40B4-BE49-F238E27FC236}">
                <a16:creationId xmlns:a16="http://schemas.microsoft.com/office/drawing/2014/main" id="{85765C15-050B-3F46-BA7D-23E9D746CA77}"/>
              </a:ext>
            </a:extLst>
          </p:cNvPr>
          <p:cNvSpPr>
            <a:spLocks noGrp="1"/>
          </p:cNvSpPr>
          <p:nvPr>
            <p:ph type="ftr" sz="quarter" idx="13"/>
          </p:nvPr>
        </p:nvSpPr>
        <p:spPr>
          <a:xfrm>
            <a:off x="2553909" y="6225493"/>
            <a:ext cx="1314983" cy="168059"/>
          </a:xfrm>
        </p:spPr>
        <p:txBody>
          <a:bodyPr/>
          <a:lstStyle>
            <a:lvl1pPr marL="0" marR="0" indent="0" algn="r" defTabSz="554492" rtl="0" eaLnBrk="1" fontAlgn="auto" latinLnBrk="0" hangingPunct="1">
              <a:lnSpc>
                <a:spcPct val="100000"/>
              </a:lnSpc>
              <a:spcBef>
                <a:spcPts val="0"/>
              </a:spcBef>
              <a:spcAft>
                <a:spcPts val="0"/>
              </a:spcAft>
              <a:buClrTx/>
              <a:buSzTx/>
              <a:buFontTx/>
              <a:buNone/>
              <a:tabLst/>
              <a:defRPr>
                <a:solidFill>
                  <a:srgbClr val="999999"/>
                </a:solidFill>
              </a:defRPr>
            </a:lvl1pPr>
          </a:lstStyle>
          <a:p>
            <a:r>
              <a:rPr lang="en-GB" sz="1092">
                <a:latin typeface="Poppins Medium" pitchFamily="2" charset="77"/>
                <a:cs typeface="Poppins Medium" pitchFamily="2" charset="77"/>
              </a:rPr>
              <a:t>WUENIC 2021</a:t>
            </a:r>
          </a:p>
        </p:txBody>
      </p:sp>
      <p:sp>
        <p:nvSpPr>
          <p:cNvPr id="4" name="Slide Number Placeholder 3">
            <a:extLst>
              <a:ext uri="{FF2B5EF4-FFF2-40B4-BE49-F238E27FC236}">
                <a16:creationId xmlns:a16="http://schemas.microsoft.com/office/drawing/2014/main" id="{B5DAFA51-0F1A-9D4E-BF85-8D1047C752BC}"/>
              </a:ext>
            </a:extLst>
          </p:cNvPr>
          <p:cNvSpPr>
            <a:spLocks noGrp="1"/>
          </p:cNvSpPr>
          <p:nvPr>
            <p:ph type="sldNum" sz="quarter" idx="11"/>
          </p:nvPr>
        </p:nvSpPr>
        <p:spPr>
          <a:xfrm>
            <a:off x="506396" y="6225493"/>
            <a:ext cx="1048051" cy="167972"/>
          </a:xfrm>
        </p:spPr>
        <p:txBody>
          <a:bodyPr/>
          <a:lstStyle>
            <a:lvl1pPr algn="l">
              <a:defRPr sz="1092" b="0" i="0">
                <a:solidFill>
                  <a:srgbClr val="999999"/>
                </a:solidFill>
                <a:latin typeface="Poppins Medium" pitchFamily="2" charset="77"/>
                <a:cs typeface="Poppins Medium" pitchFamily="2" charset="77"/>
              </a:defRPr>
            </a:lvl1pPr>
          </a:lstStyle>
          <a:p>
            <a:fld id="{E2E31AFC-DF42-41A5-B57C-06A83BBA6616}" type="slidenum">
              <a:rPr lang="en-GB" smtClean="0"/>
              <a:pPr/>
              <a:t>‹#›</a:t>
            </a:fld>
            <a:r>
              <a:rPr lang="en-GB"/>
              <a:t> of 28</a:t>
            </a:r>
          </a:p>
        </p:txBody>
      </p:sp>
      <p:sp>
        <p:nvSpPr>
          <p:cNvPr id="8" name="Title 1">
            <a:extLst>
              <a:ext uri="{FF2B5EF4-FFF2-40B4-BE49-F238E27FC236}">
                <a16:creationId xmlns:a16="http://schemas.microsoft.com/office/drawing/2014/main" id="{98868AC3-E71E-584E-95BA-49ED20AC6B30}"/>
              </a:ext>
            </a:extLst>
          </p:cNvPr>
          <p:cNvSpPr>
            <a:spLocks noGrp="1"/>
          </p:cNvSpPr>
          <p:nvPr>
            <p:ph type="ctrTitle"/>
          </p:nvPr>
        </p:nvSpPr>
        <p:spPr>
          <a:xfrm>
            <a:off x="506396" y="467566"/>
            <a:ext cx="3493502" cy="996476"/>
          </a:xfrm>
        </p:spPr>
        <p:txBody>
          <a:bodyPr lIns="0" tIns="0" rIns="0" bIns="0" anchor="t" anchorCtr="0">
            <a:noAutofit/>
          </a:bodyPr>
          <a:lstStyle>
            <a:lvl1pPr algn="l">
              <a:lnSpc>
                <a:spcPts val="2456"/>
              </a:lnSpc>
              <a:defRPr sz="2062">
                <a:solidFill>
                  <a:schemeClr val="tx1"/>
                </a:solidFill>
              </a:defRPr>
            </a:lvl1pPr>
          </a:lstStyle>
          <a:p>
            <a:r>
              <a:rPr lang="en-GB"/>
              <a:t>Click to edit Master title style</a:t>
            </a:r>
          </a:p>
        </p:txBody>
      </p:sp>
    </p:spTree>
    <p:extLst>
      <p:ext uri="{BB962C8B-B14F-4D97-AF65-F5344CB8AC3E}">
        <p14:creationId xmlns:p14="http://schemas.microsoft.com/office/powerpoint/2010/main" val="123619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14" name="Graphic 13">
            <a:extLst>
              <a:ext uri="{FF2B5EF4-FFF2-40B4-BE49-F238E27FC236}">
                <a16:creationId xmlns:a16="http://schemas.microsoft.com/office/drawing/2014/main" id="{90981E17-5695-435B-969A-5EECE71028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1704030" cy="646908"/>
          </a:xfrm>
          <a:prstGeom prst="rect">
            <a:avLst/>
          </a:prstGeom>
        </p:spPr>
      </p:pic>
      <p:sp>
        <p:nvSpPr>
          <p:cNvPr id="16" name="Picture Placeholder 4">
            <a:extLst>
              <a:ext uri="{FF2B5EF4-FFF2-40B4-BE49-F238E27FC236}">
                <a16:creationId xmlns:a16="http://schemas.microsoft.com/office/drawing/2014/main" id="{523DD328-9428-4A62-9563-5F3EC36C1554}"/>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3953035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3036723" cy="646908"/>
          </a:xfrm>
          <a:prstGeom prst="rect">
            <a:avLst/>
          </a:prstGeom>
        </p:spPr>
      </p:pic>
      <p:sp>
        <p:nvSpPr>
          <p:cNvPr id="17" name="Picture Placeholder 4">
            <a:extLst>
              <a:ext uri="{FF2B5EF4-FFF2-40B4-BE49-F238E27FC236}">
                <a16:creationId xmlns:a16="http://schemas.microsoft.com/office/drawing/2014/main" id="{3570D610-DA38-4B7D-93BE-2E443F0EE1A1}"/>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280919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col Layout">
    <p:spTree>
      <p:nvGrpSpPr>
        <p:cNvPr id="1" name=""/>
        <p:cNvGrpSpPr/>
        <p:nvPr/>
      </p:nvGrpSpPr>
      <p:grpSpPr>
        <a:xfrm>
          <a:off x="0" y="0"/>
          <a:ext cx="0" cy="0"/>
          <a:chOff x="0" y="0"/>
          <a:chExt cx="0" cy="0"/>
        </a:xfrm>
      </p:grpSpPr>
      <p:sp>
        <p:nvSpPr>
          <p:cNvPr id="4" name="Title 1"/>
          <p:cNvSpPr>
            <a:spLocks noGrp="1"/>
          </p:cNvSpPr>
          <p:nvPr>
            <p:ph type="title"/>
          </p:nvPr>
        </p:nvSpPr>
        <p:spPr>
          <a:xfrm>
            <a:off x="268857" y="220516"/>
            <a:ext cx="10971811" cy="869909"/>
          </a:xfrm>
          <a:prstGeom prst="rect">
            <a:avLst/>
          </a:prstGeom>
        </p:spPr>
        <p:txBody>
          <a:bodyPr/>
          <a:lstStyle>
            <a:lvl1pPr>
              <a:defRPr sz="3200">
                <a:solidFill>
                  <a:schemeClr val="accent1"/>
                </a:solidFill>
                <a:latin typeface="+mj-lt"/>
              </a:defRPr>
            </a:lvl1pPr>
          </a:lstStyle>
          <a:p>
            <a:r>
              <a:rPr lang="en-US" dirty="0"/>
              <a:t>Click to edit Master title style</a:t>
            </a:r>
          </a:p>
        </p:txBody>
      </p:sp>
    </p:spTree>
    <p:extLst>
      <p:ext uri="{BB962C8B-B14F-4D97-AF65-F5344CB8AC3E}">
        <p14:creationId xmlns:p14="http://schemas.microsoft.com/office/powerpoint/2010/main" val="24578726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6444"/>
            <a:ext cx="750929" cy="554493"/>
          </a:xfrm>
          <a:prstGeom prst="rect">
            <a:avLst/>
          </a:prstGeom>
        </p:spPr>
      </p:pic>
      <p:sp>
        <p:nvSpPr>
          <p:cNvPr id="14" name="Picture Placeholder 4">
            <a:extLst>
              <a:ext uri="{FF2B5EF4-FFF2-40B4-BE49-F238E27FC236}">
                <a16:creationId xmlns:a16="http://schemas.microsoft.com/office/drawing/2014/main" id="{F6DBB05F-4272-4D46-84A3-F2972EF1D505}"/>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1274258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GB"/>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454F6A8A-3C2B-480E-A8DA-BC1ADCD083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48016" y="2773428"/>
            <a:ext cx="3471601" cy="1311145"/>
          </a:xfrm>
          <a:prstGeom prst="rect">
            <a:avLst/>
          </a:prstGeom>
        </p:spPr>
      </p:pic>
    </p:spTree>
    <p:extLst>
      <p:ext uri="{BB962C8B-B14F-4D97-AF65-F5344CB8AC3E}">
        <p14:creationId xmlns:p14="http://schemas.microsoft.com/office/powerpoint/2010/main" val="4014496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GB"/>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11528" y="2900500"/>
            <a:ext cx="4944576" cy="1057002"/>
          </a:xfrm>
          <a:prstGeom prst="rect">
            <a:avLst/>
          </a:prstGeom>
        </p:spPr>
      </p:pic>
    </p:spTree>
    <p:extLst>
      <p:ext uri="{BB962C8B-B14F-4D97-AF65-F5344CB8AC3E}">
        <p14:creationId xmlns:p14="http://schemas.microsoft.com/office/powerpoint/2010/main" val="3850471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GB"/>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B7A0B47A-2C2A-47A3-B698-CA6A0FD6F0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56337" y="2220890"/>
            <a:ext cx="2454959" cy="1819430"/>
          </a:xfrm>
          <a:prstGeom prst="rect">
            <a:avLst/>
          </a:prstGeom>
        </p:spPr>
      </p:pic>
    </p:spTree>
    <p:extLst>
      <p:ext uri="{BB962C8B-B14F-4D97-AF65-F5344CB8AC3E}">
        <p14:creationId xmlns:p14="http://schemas.microsoft.com/office/powerpoint/2010/main" val="3328831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3036723" cy="646908"/>
          </a:xfrm>
          <a:prstGeom prst="rect">
            <a:avLst/>
          </a:prstGeom>
        </p:spPr>
      </p:pic>
      <p:sp>
        <p:nvSpPr>
          <p:cNvPr id="16" name="Picture Placeholder 4">
            <a:extLst>
              <a:ext uri="{FF2B5EF4-FFF2-40B4-BE49-F238E27FC236}">
                <a16:creationId xmlns:a16="http://schemas.microsoft.com/office/drawing/2014/main" id="{7E02C968-6D90-43B9-83B4-8DDD9D10A206}"/>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Tree>
    <p:extLst>
      <p:ext uri="{BB962C8B-B14F-4D97-AF65-F5344CB8AC3E}">
        <p14:creationId xmlns:p14="http://schemas.microsoft.com/office/powerpoint/2010/main" val="392126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Title Slide (External)">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059CA9-ADD3-48DF-ABCE-675068DD8B24}"/>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6444"/>
            <a:ext cx="750929" cy="554493"/>
          </a:xfrm>
          <a:prstGeom prst="rect">
            <a:avLst/>
          </a:prstGeom>
        </p:spPr>
      </p:pic>
    </p:spTree>
    <p:extLst>
      <p:ext uri="{BB962C8B-B14F-4D97-AF65-F5344CB8AC3E}">
        <p14:creationId xmlns:p14="http://schemas.microsoft.com/office/powerpoint/2010/main" val="2944688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90D3C3D-29CE-4901-8EEA-1345D2686975}"/>
              </a:ext>
            </a:extLst>
          </p:cNvPr>
          <p:cNvSpPr>
            <a:spLocks noGrp="1"/>
          </p:cNvSpPr>
          <p:nvPr>
            <p:ph type="pic" sz="quarter" idx="13"/>
          </p:nvPr>
        </p:nvSpPr>
        <p:spPr>
          <a:xfrm>
            <a:off x="5175632" y="0"/>
            <a:ext cx="7016368" cy="685799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 name="Footer Placeholder 4">
            <a:extLst>
              <a:ext uri="{FF2B5EF4-FFF2-40B4-BE49-F238E27FC236}">
                <a16:creationId xmlns:a16="http://schemas.microsoft.com/office/drawing/2014/main" id="{483911A5-606B-49B4-916C-45BA4954DFF3}"/>
              </a:ext>
            </a:extLst>
          </p:cNvPr>
          <p:cNvSpPr>
            <a:spLocks noGrp="1"/>
          </p:cNvSpPr>
          <p:nvPr>
            <p:ph type="ftr" sz="quarter" idx="11"/>
          </p:nvPr>
        </p:nvSpPr>
        <p:spPr/>
        <p:txBody>
          <a:bodyPr/>
          <a:lstStyle/>
          <a:p>
            <a:r>
              <a:rPr lang="en-GB"/>
              <a:t>Immunization, Vaccines and Biologicals</a:t>
            </a:r>
          </a:p>
        </p:txBody>
      </p:sp>
      <p:sp>
        <p:nvSpPr>
          <p:cNvPr id="6" name="Slide Number Placeholder 5">
            <a:extLst>
              <a:ext uri="{FF2B5EF4-FFF2-40B4-BE49-F238E27FC236}">
                <a16:creationId xmlns:a16="http://schemas.microsoft.com/office/drawing/2014/main" id="{974CFDB7-1FD8-48B9-B71F-E3DCBDCCD5F2}"/>
              </a:ext>
            </a:extLst>
          </p:cNvPr>
          <p:cNvSpPr>
            <a:spLocks noGrp="1"/>
          </p:cNvSpPr>
          <p:nvPr>
            <p:ph type="sldNum" sz="quarter" idx="12"/>
          </p:nvPr>
        </p:nvSpPr>
        <p:spPr/>
        <p:txBody>
          <a:bodyPr/>
          <a:lstStyle>
            <a:lvl1pPr>
              <a:defRPr>
                <a:solidFill>
                  <a:schemeClr val="tx2"/>
                </a:solidFill>
              </a:defRPr>
            </a:lvl1pPr>
          </a:lstStyle>
          <a:p>
            <a:fld id="{E2E31AFC-DF42-41A5-B57C-06A83BBA6616}" type="slidenum">
              <a:rPr lang="en-GB" smtClean="0"/>
              <a:pPr/>
              <a:t>‹#›</a:t>
            </a:fld>
            <a:endParaRPr lang="en-GB"/>
          </a:p>
        </p:txBody>
      </p:sp>
      <p:sp>
        <p:nvSpPr>
          <p:cNvPr id="14" name="object 14">
            <a:extLst>
              <a:ext uri="{FF2B5EF4-FFF2-40B4-BE49-F238E27FC236}">
                <a16:creationId xmlns:a16="http://schemas.microsoft.com/office/drawing/2014/main" id="{E8D1215B-902F-4676-BD97-07AB236AAB96}"/>
              </a:ext>
            </a:extLst>
          </p:cNvPr>
          <p:cNvSpPr/>
          <p:nvPr userDrawn="1"/>
        </p:nvSpPr>
        <p:spPr>
          <a:xfrm>
            <a:off x="581978" y="6397848"/>
            <a:ext cx="4011676" cy="44087"/>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itle 1">
            <a:extLst>
              <a:ext uri="{FF2B5EF4-FFF2-40B4-BE49-F238E27FC236}">
                <a16:creationId xmlns:a16="http://schemas.microsoft.com/office/drawing/2014/main" id="{1DC27864-4735-40D0-B2CD-C35B135ABB6F}"/>
              </a:ext>
            </a:extLst>
          </p:cNvPr>
          <p:cNvSpPr>
            <a:spLocks noGrp="1"/>
          </p:cNvSpPr>
          <p:nvPr>
            <p:ph type="ctrTitle"/>
          </p:nvPr>
        </p:nvSpPr>
        <p:spPr>
          <a:xfrm>
            <a:off x="577638" y="2948731"/>
            <a:ext cx="4164766" cy="1769202"/>
          </a:xfrm>
        </p:spPr>
        <p:txBody>
          <a:bodyPr lIns="0" tIns="0" rIns="0" bIns="0" anchor="t" anchorCtr="0"/>
          <a:lstStyle>
            <a:lvl1pPr algn="l">
              <a:defRPr sz="4245">
                <a:solidFill>
                  <a:schemeClr val="tx1"/>
                </a:solidFill>
              </a:defRPr>
            </a:lvl1pPr>
          </a:lstStyle>
          <a:p>
            <a:r>
              <a:rPr lang="en-GB"/>
              <a:t>Click to edit Master title style</a:t>
            </a:r>
          </a:p>
        </p:txBody>
      </p:sp>
      <p:sp>
        <p:nvSpPr>
          <p:cNvPr id="16" name="Subtitle 2">
            <a:extLst>
              <a:ext uri="{FF2B5EF4-FFF2-40B4-BE49-F238E27FC236}">
                <a16:creationId xmlns:a16="http://schemas.microsoft.com/office/drawing/2014/main" id="{39426BB5-24C1-4CC6-9847-26D952ABD95A}"/>
              </a:ext>
            </a:extLst>
          </p:cNvPr>
          <p:cNvSpPr>
            <a:spLocks noGrp="1"/>
          </p:cNvSpPr>
          <p:nvPr>
            <p:ph type="subTitle" idx="1"/>
          </p:nvPr>
        </p:nvSpPr>
        <p:spPr>
          <a:xfrm>
            <a:off x="581978" y="2436028"/>
            <a:ext cx="4164766" cy="338362"/>
          </a:xfrm>
        </p:spPr>
        <p:txBody>
          <a:bodyPr wrap="square" anchor="b" anchorCtr="0">
            <a:spAutoFit/>
          </a:bodyPr>
          <a:lstStyle>
            <a:lvl1pPr marL="0" indent="0" algn="l">
              <a:buNone/>
              <a:defRPr sz="1940">
                <a:solidFill>
                  <a:schemeClr val="accent1"/>
                </a:solidFill>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Tree>
    <p:extLst>
      <p:ext uri="{BB962C8B-B14F-4D97-AF65-F5344CB8AC3E}">
        <p14:creationId xmlns:p14="http://schemas.microsoft.com/office/powerpoint/2010/main" val="153704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26">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7200250" cy="3274256"/>
          </a:xfrm>
        </p:spPr>
        <p:txBody>
          <a:bodyPr wrap="square" numCol="2" spcCol="756000">
            <a:noAutofit/>
          </a:bodyPr>
          <a:lstStyle>
            <a:lvl1pPr marL="0" indent="0">
              <a:spcAft>
                <a:spcPts val="0"/>
              </a:spcAft>
              <a:buFont typeface="Arial" panose="020B0604020202020204" pitchFamily="34" charset="0"/>
              <a:buNone/>
              <a:defRPr b="0" i="0">
                <a:solidFill>
                  <a:schemeClr val="accent1"/>
                </a:solidFill>
                <a:latin typeface="Poppins Medium" pitchFamily="2" charset="77"/>
                <a:cs typeface="Poppins Medium" pitchFamily="2" charset="77"/>
              </a:defRPr>
            </a:lvl1pPr>
            <a:lvl2pPr marL="0" indent="0">
              <a:spcAft>
                <a:spcPts val="1455"/>
              </a:spcAft>
              <a:buFont typeface="Arial" panose="020B0604020202020204" pitchFamily="34" charset="0"/>
              <a:buNone/>
              <a:defRPr sz="1455"/>
            </a:lvl2pPr>
            <a:lvl5pPr>
              <a:defRPr/>
            </a:lvl5pPr>
          </a:lstStyle>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31806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59331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Table of contents</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7200250" cy="3274256"/>
          </a:xfrm>
        </p:spPr>
        <p:txBody>
          <a:bodyPr wrap="square" numCol="2" spcCol="756000">
            <a:noAutofit/>
          </a:bodyPr>
          <a:lstStyle>
            <a:lvl1pPr marL="0" indent="0">
              <a:spcAft>
                <a:spcPts val="0"/>
              </a:spcAft>
              <a:buFont typeface="Arial" panose="020B0604020202020204" pitchFamily="34" charset="0"/>
              <a:buNone/>
              <a:defRPr sz="1334" b="0" i="0">
                <a:solidFill>
                  <a:schemeClr val="accent1"/>
                </a:solidFill>
                <a:latin typeface="Poppins Medium" pitchFamily="2" charset="77"/>
                <a:cs typeface="Poppins Medium" pitchFamily="2" charset="77"/>
              </a:defRPr>
            </a:lvl1pPr>
            <a:lvl2pPr marL="0" indent="0">
              <a:spcAft>
                <a:spcPts val="1455"/>
              </a:spcAft>
              <a:buFont typeface="Arial" panose="020B0604020202020204" pitchFamily="34" charset="0"/>
              <a:buNone/>
              <a:defRPr sz="1334" b="0" i="0">
                <a:latin typeface="Poppins Medium" pitchFamily="2" charset="77"/>
                <a:cs typeface="Poppins Medium" pitchFamily="2" charset="77"/>
              </a:defRPr>
            </a:lvl2pPr>
            <a:lvl5pPr>
              <a:defRPr/>
            </a:lvl5pPr>
          </a:lstStyle>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31806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37132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am / Speaker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1" name="Title 1">
            <a:extLst>
              <a:ext uri="{FF2B5EF4-FFF2-40B4-BE49-F238E27FC236}">
                <a16:creationId xmlns:a16="http://schemas.microsoft.com/office/drawing/2014/main" id="{F0E35ECD-3ED9-473D-9E17-FF1C83FE9F09}"/>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a:t>
            </a:r>
            <a:endParaRPr lang="en-GB"/>
          </a:p>
        </p:txBody>
      </p:sp>
      <p:sp>
        <p:nvSpPr>
          <p:cNvPr id="52" name="Text Placeholder 12">
            <a:extLst>
              <a:ext uri="{FF2B5EF4-FFF2-40B4-BE49-F238E27FC236}">
                <a16:creationId xmlns:a16="http://schemas.microsoft.com/office/drawing/2014/main" id="{67EAA926-4051-4F98-B128-E26790C1A9B3}"/>
              </a:ext>
            </a:extLst>
          </p:cNvPr>
          <p:cNvSpPr>
            <a:spLocks noGrp="1"/>
          </p:cNvSpPr>
          <p:nvPr>
            <p:ph type="body" sz="quarter" idx="14" hasCustomPrompt="1"/>
          </p:nvPr>
        </p:nvSpPr>
        <p:spPr>
          <a:xfrm>
            <a:off x="2411458"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3" name="Picture Placeholder 7">
            <a:extLst>
              <a:ext uri="{FF2B5EF4-FFF2-40B4-BE49-F238E27FC236}">
                <a16:creationId xmlns:a16="http://schemas.microsoft.com/office/drawing/2014/main" id="{3BD0D2FB-1A7B-44AF-BA4E-FD97B0B714D9}"/>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4" name="Text Placeholder 12">
            <a:extLst>
              <a:ext uri="{FF2B5EF4-FFF2-40B4-BE49-F238E27FC236}">
                <a16:creationId xmlns:a16="http://schemas.microsoft.com/office/drawing/2014/main" id="{4A124E16-FB5A-4A88-A515-FC70FA255448}"/>
              </a:ext>
            </a:extLst>
          </p:cNvPr>
          <p:cNvSpPr>
            <a:spLocks noGrp="1"/>
          </p:cNvSpPr>
          <p:nvPr>
            <p:ph type="body" sz="quarter" idx="16" hasCustomPrompt="1"/>
          </p:nvPr>
        </p:nvSpPr>
        <p:spPr>
          <a:xfrm>
            <a:off x="2411458"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5" name="Picture Placeholder 7">
            <a:extLst>
              <a:ext uri="{FF2B5EF4-FFF2-40B4-BE49-F238E27FC236}">
                <a16:creationId xmlns:a16="http://schemas.microsoft.com/office/drawing/2014/main" id="{88D60E5C-AB30-4F0B-8773-F30DB3E8A6AD}"/>
              </a:ext>
            </a:extLst>
          </p:cNvPr>
          <p:cNvSpPr>
            <a:spLocks noGrp="1"/>
          </p:cNvSpPr>
          <p:nvPr>
            <p:ph type="pic" sz="quarter" idx="17"/>
          </p:nvPr>
        </p:nvSpPr>
        <p:spPr>
          <a:xfrm>
            <a:off x="550681"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6" name="Text Placeholder 12">
            <a:extLst>
              <a:ext uri="{FF2B5EF4-FFF2-40B4-BE49-F238E27FC236}">
                <a16:creationId xmlns:a16="http://schemas.microsoft.com/office/drawing/2014/main" id="{2C60DE2D-43F7-4A13-BE4E-B64A383DE8CE}"/>
              </a:ext>
            </a:extLst>
          </p:cNvPr>
          <p:cNvSpPr>
            <a:spLocks noGrp="1"/>
          </p:cNvSpPr>
          <p:nvPr>
            <p:ph type="body" sz="quarter" idx="18" hasCustomPrompt="1"/>
          </p:nvPr>
        </p:nvSpPr>
        <p:spPr>
          <a:xfrm>
            <a:off x="7929820"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7" name="Picture Placeholder 7">
            <a:extLst>
              <a:ext uri="{FF2B5EF4-FFF2-40B4-BE49-F238E27FC236}">
                <a16:creationId xmlns:a16="http://schemas.microsoft.com/office/drawing/2014/main" id="{5B1E1242-6BB9-4F32-91B1-3AA43FC4EC9F}"/>
              </a:ext>
            </a:extLst>
          </p:cNvPr>
          <p:cNvSpPr>
            <a:spLocks noGrp="1"/>
          </p:cNvSpPr>
          <p:nvPr>
            <p:ph type="pic" sz="quarter" idx="19"/>
          </p:nvPr>
        </p:nvSpPr>
        <p:spPr>
          <a:xfrm>
            <a:off x="6069043"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8" name="Text Placeholder 12">
            <a:extLst>
              <a:ext uri="{FF2B5EF4-FFF2-40B4-BE49-F238E27FC236}">
                <a16:creationId xmlns:a16="http://schemas.microsoft.com/office/drawing/2014/main" id="{C8B338B9-D1F9-4987-BC28-B7466CCC38D5}"/>
              </a:ext>
            </a:extLst>
          </p:cNvPr>
          <p:cNvSpPr>
            <a:spLocks noGrp="1"/>
          </p:cNvSpPr>
          <p:nvPr>
            <p:ph type="body" sz="quarter" idx="20" hasCustomPrompt="1"/>
          </p:nvPr>
        </p:nvSpPr>
        <p:spPr>
          <a:xfrm>
            <a:off x="7929820"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9" name="Picture Placeholder 7">
            <a:extLst>
              <a:ext uri="{FF2B5EF4-FFF2-40B4-BE49-F238E27FC236}">
                <a16:creationId xmlns:a16="http://schemas.microsoft.com/office/drawing/2014/main" id="{CED5980C-4EBB-4601-BF07-F9111916385A}"/>
              </a:ext>
            </a:extLst>
          </p:cNvPr>
          <p:cNvSpPr>
            <a:spLocks noGrp="1"/>
          </p:cNvSpPr>
          <p:nvPr>
            <p:ph type="pic" sz="quarter" idx="21"/>
          </p:nvPr>
        </p:nvSpPr>
        <p:spPr>
          <a:xfrm>
            <a:off x="6069043"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Tree>
    <p:extLst>
      <p:ext uri="{BB962C8B-B14F-4D97-AF65-F5344CB8AC3E}">
        <p14:creationId xmlns:p14="http://schemas.microsoft.com/office/powerpoint/2010/main" val="111860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col Layout">
    <p:spTree>
      <p:nvGrpSpPr>
        <p:cNvPr id="1" name=""/>
        <p:cNvGrpSpPr/>
        <p:nvPr/>
      </p:nvGrpSpPr>
      <p:grpSpPr>
        <a:xfrm>
          <a:off x="0" y="0"/>
          <a:ext cx="0" cy="0"/>
          <a:chOff x="0" y="0"/>
          <a:chExt cx="0" cy="0"/>
        </a:xfrm>
      </p:grpSpPr>
      <p:sp>
        <p:nvSpPr>
          <p:cNvPr id="4" name="Title 1"/>
          <p:cNvSpPr>
            <a:spLocks noGrp="1"/>
          </p:cNvSpPr>
          <p:nvPr>
            <p:ph type="title"/>
          </p:nvPr>
        </p:nvSpPr>
        <p:spPr>
          <a:xfrm>
            <a:off x="612568" y="175120"/>
            <a:ext cx="10971811" cy="869909"/>
          </a:xfrm>
          <a:prstGeom prst="rect">
            <a:avLst/>
          </a:prstGeom>
        </p:spPr>
        <p:txBody>
          <a:bodyPr/>
          <a:lstStyle>
            <a:lvl1pPr>
              <a:defRPr sz="2800">
                <a:solidFill>
                  <a:schemeClr val="accent6"/>
                </a:solidFill>
                <a:latin typeface="+mj-lt"/>
              </a:defRPr>
            </a:lvl1pPr>
          </a:lstStyle>
          <a:p>
            <a:r>
              <a:rPr lang="en-US" dirty="0"/>
              <a:t>Click to edit Master title style</a:t>
            </a:r>
          </a:p>
        </p:txBody>
      </p:sp>
    </p:spTree>
    <p:extLst>
      <p:ext uri="{BB962C8B-B14F-4D97-AF65-F5344CB8AC3E}">
        <p14:creationId xmlns:p14="http://schemas.microsoft.com/office/powerpoint/2010/main" val="24578726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irpers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Chairperson</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2411458"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12A210F5-A8B3-4A0E-8B15-4497042C4994}"/>
              </a:ext>
            </a:extLst>
          </p:cNvPr>
          <p:cNvSpPr>
            <a:spLocks noGrp="1"/>
          </p:cNvSpPr>
          <p:nvPr>
            <p:ph type="body" sz="quarter" idx="16"/>
          </p:nvPr>
        </p:nvSpPr>
        <p:spPr>
          <a:xfrm>
            <a:off x="6533079" y="1682566"/>
            <a:ext cx="5081284" cy="1555619"/>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64660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am / Speakers | 3 x 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 3 columns 3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835950"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608467"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6"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10450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51" name="Text Placeholder 12">
            <a:extLst>
              <a:ext uri="{FF2B5EF4-FFF2-40B4-BE49-F238E27FC236}">
                <a16:creationId xmlns:a16="http://schemas.microsoft.com/office/drawing/2014/main" id="{7BBE5725-635F-472C-99DA-2942D536FFAB}"/>
              </a:ext>
            </a:extLst>
          </p:cNvPr>
          <p:cNvSpPr>
            <a:spLocks noGrp="1"/>
          </p:cNvSpPr>
          <p:nvPr>
            <p:ph type="body" sz="quarter" idx="20" hasCustomPrompt="1"/>
          </p:nvPr>
        </p:nvSpPr>
        <p:spPr>
          <a:xfrm>
            <a:off x="1835950"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50681"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53" name="Text Placeholder 12">
            <a:extLst>
              <a:ext uri="{FF2B5EF4-FFF2-40B4-BE49-F238E27FC236}">
                <a16:creationId xmlns:a16="http://schemas.microsoft.com/office/drawing/2014/main" id="{EE36DF45-11AE-4011-BA24-5F2F1B07B542}"/>
              </a:ext>
            </a:extLst>
          </p:cNvPr>
          <p:cNvSpPr>
            <a:spLocks noGrp="1"/>
          </p:cNvSpPr>
          <p:nvPr>
            <p:ph type="body" sz="quarter" idx="22" hasCustomPrompt="1"/>
          </p:nvPr>
        </p:nvSpPr>
        <p:spPr>
          <a:xfrm>
            <a:off x="5608467"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23198"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55" name="Text Placeholder 12">
            <a:extLst>
              <a:ext uri="{FF2B5EF4-FFF2-40B4-BE49-F238E27FC236}">
                <a16:creationId xmlns:a16="http://schemas.microsoft.com/office/drawing/2014/main" id="{85553B65-686F-493B-B002-4E9B0D2112B9}"/>
              </a:ext>
            </a:extLst>
          </p:cNvPr>
          <p:cNvSpPr>
            <a:spLocks noGrp="1"/>
          </p:cNvSpPr>
          <p:nvPr>
            <p:ph type="body" sz="quarter" idx="24" hasCustomPrompt="1"/>
          </p:nvPr>
        </p:nvSpPr>
        <p:spPr>
          <a:xfrm>
            <a:off x="9389776"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104508"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57" name="Text Placeholder 12">
            <a:extLst>
              <a:ext uri="{FF2B5EF4-FFF2-40B4-BE49-F238E27FC236}">
                <a16:creationId xmlns:a16="http://schemas.microsoft.com/office/drawing/2014/main" id="{78D2052B-6800-49A9-9052-94BEBF4D16D0}"/>
              </a:ext>
            </a:extLst>
          </p:cNvPr>
          <p:cNvSpPr>
            <a:spLocks noGrp="1"/>
          </p:cNvSpPr>
          <p:nvPr>
            <p:ph type="body" sz="quarter" idx="26" hasCustomPrompt="1"/>
          </p:nvPr>
        </p:nvSpPr>
        <p:spPr>
          <a:xfrm>
            <a:off x="1835950"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50681"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59" name="Text Placeholder 12">
            <a:extLst>
              <a:ext uri="{FF2B5EF4-FFF2-40B4-BE49-F238E27FC236}">
                <a16:creationId xmlns:a16="http://schemas.microsoft.com/office/drawing/2014/main" id="{0CFC70D0-DEBC-4AE8-94A6-E2EBDB950EBD}"/>
              </a:ext>
            </a:extLst>
          </p:cNvPr>
          <p:cNvSpPr>
            <a:spLocks noGrp="1"/>
          </p:cNvSpPr>
          <p:nvPr>
            <p:ph type="body" sz="quarter" idx="28" hasCustomPrompt="1"/>
          </p:nvPr>
        </p:nvSpPr>
        <p:spPr>
          <a:xfrm>
            <a:off x="5608467"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23198"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61" name="Text Placeholder 12">
            <a:extLst>
              <a:ext uri="{FF2B5EF4-FFF2-40B4-BE49-F238E27FC236}">
                <a16:creationId xmlns:a16="http://schemas.microsoft.com/office/drawing/2014/main" id="{7B6DD1A6-D513-4EA0-8C3F-47C93CA395ED}"/>
              </a:ext>
            </a:extLst>
          </p:cNvPr>
          <p:cNvSpPr>
            <a:spLocks noGrp="1"/>
          </p:cNvSpPr>
          <p:nvPr>
            <p:ph type="body" sz="quarter" idx="30" hasCustomPrompt="1"/>
          </p:nvPr>
        </p:nvSpPr>
        <p:spPr>
          <a:xfrm>
            <a:off x="9389776"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104508"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Tree>
    <p:extLst>
      <p:ext uri="{BB962C8B-B14F-4D97-AF65-F5344CB8AC3E}">
        <p14:creationId xmlns:p14="http://schemas.microsoft.com/office/powerpoint/2010/main" val="2403823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am / Speakers | 3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 3 columns 4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740230" y="1612706"/>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71452"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565003" y="1613916"/>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96225"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6" y="1613916"/>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220998"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71452"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96225"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220998"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71452"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96225"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220998"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28" name="Picture Placeholder 7">
            <a:extLst>
              <a:ext uri="{FF2B5EF4-FFF2-40B4-BE49-F238E27FC236}">
                <a16:creationId xmlns:a16="http://schemas.microsoft.com/office/drawing/2014/main" id="{C9B18172-AE91-486D-B3BF-BB4501ABE8A3}"/>
              </a:ext>
            </a:extLst>
          </p:cNvPr>
          <p:cNvSpPr>
            <a:spLocks noGrp="1"/>
          </p:cNvSpPr>
          <p:nvPr>
            <p:ph type="pic" sz="quarter" idx="33"/>
          </p:nvPr>
        </p:nvSpPr>
        <p:spPr>
          <a:xfrm>
            <a:off x="571452"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30" name="Picture Placeholder 7">
            <a:extLst>
              <a:ext uri="{FF2B5EF4-FFF2-40B4-BE49-F238E27FC236}">
                <a16:creationId xmlns:a16="http://schemas.microsoft.com/office/drawing/2014/main" id="{F64BBF40-4B6E-4EED-9A4A-53F588F6905E}"/>
              </a:ext>
            </a:extLst>
          </p:cNvPr>
          <p:cNvSpPr>
            <a:spLocks noGrp="1"/>
          </p:cNvSpPr>
          <p:nvPr>
            <p:ph type="pic" sz="quarter" idx="35"/>
          </p:nvPr>
        </p:nvSpPr>
        <p:spPr>
          <a:xfrm>
            <a:off x="4396225"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32" name="Picture Placeholder 7">
            <a:extLst>
              <a:ext uri="{FF2B5EF4-FFF2-40B4-BE49-F238E27FC236}">
                <a16:creationId xmlns:a16="http://schemas.microsoft.com/office/drawing/2014/main" id="{BA5CBA95-71BA-4D1C-9702-C09A59DB5A04}"/>
              </a:ext>
            </a:extLst>
          </p:cNvPr>
          <p:cNvSpPr>
            <a:spLocks noGrp="1"/>
          </p:cNvSpPr>
          <p:nvPr>
            <p:ph type="pic" sz="quarter" idx="37"/>
          </p:nvPr>
        </p:nvSpPr>
        <p:spPr>
          <a:xfrm>
            <a:off x="8220998"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33" name="Text Placeholder 12">
            <a:extLst>
              <a:ext uri="{FF2B5EF4-FFF2-40B4-BE49-F238E27FC236}">
                <a16:creationId xmlns:a16="http://schemas.microsoft.com/office/drawing/2014/main" id="{DE3C1140-BD03-4998-B2C4-28410F93C64D}"/>
              </a:ext>
            </a:extLst>
          </p:cNvPr>
          <p:cNvSpPr>
            <a:spLocks noGrp="1"/>
          </p:cNvSpPr>
          <p:nvPr>
            <p:ph type="body" sz="quarter" idx="38" hasCustomPrompt="1"/>
          </p:nvPr>
        </p:nvSpPr>
        <p:spPr>
          <a:xfrm>
            <a:off x="1740230" y="2822288"/>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4" name="Text Placeholder 12">
            <a:extLst>
              <a:ext uri="{FF2B5EF4-FFF2-40B4-BE49-F238E27FC236}">
                <a16:creationId xmlns:a16="http://schemas.microsoft.com/office/drawing/2014/main" id="{FFE703FA-9332-4A8A-B58E-5F35E54BCDF8}"/>
              </a:ext>
            </a:extLst>
          </p:cNvPr>
          <p:cNvSpPr>
            <a:spLocks noGrp="1"/>
          </p:cNvSpPr>
          <p:nvPr>
            <p:ph type="body" sz="quarter" idx="39" hasCustomPrompt="1"/>
          </p:nvPr>
        </p:nvSpPr>
        <p:spPr>
          <a:xfrm>
            <a:off x="5565003" y="2823498"/>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5" name="Text Placeholder 12">
            <a:extLst>
              <a:ext uri="{FF2B5EF4-FFF2-40B4-BE49-F238E27FC236}">
                <a16:creationId xmlns:a16="http://schemas.microsoft.com/office/drawing/2014/main" id="{1C44D164-2308-4F92-8C1F-02E8B7DE0784}"/>
              </a:ext>
            </a:extLst>
          </p:cNvPr>
          <p:cNvSpPr>
            <a:spLocks noGrp="1"/>
          </p:cNvSpPr>
          <p:nvPr>
            <p:ph type="body" sz="quarter" idx="40" hasCustomPrompt="1"/>
          </p:nvPr>
        </p:nvSpPr>
        <p:spPr>
          <a:xfrm>
            <a:off x="9389776" y="2823498"/>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6" name="Text Placeholder 12">
            <a:extLst>
              <a:ext uri="{FF2B5EF4-FFF2-40B4-BE49-F238E27FC236}">
                <a16:creationId xmlns:a16="http://schemas.microsoft.com/office/drawing/2014/main" id="{3423B415-66AA-45CD-A323-3A2A488B71A2}"/>
              </a:ext>
            </a:extLst>
          </p:cNvPr>
          <p:cNvSpPr>
            <a:spLocks noGrp="1"/>
          </p:cNvSpPr>
          <p:nvPr>
            <p:ph type="body" sz="quarter" idx="41" hasCustomPrompt="1"/>
          </p:nvPr>
        </p:nvSpPr>
        <p:spPr>
          <a:xfrm>
            <a:off x="1740230" y="4031870"/>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7" name="Text Placeholder 12">
            <a:extLst>
              <a:ext uri="{FF2B5EF4-FFF2-40B4-BE49-F238E27FC236}">
                <a16:creationId xmlns:a16="http://schemas.microsoft.com/office/drawing/2014/main" id="{CB7D5369-1728-4112-B4F1-ED60D3FE7A5E}"/>
              </a:ext>
            </a:extLst>
          </p:cNvPr>
          <p:cNvSpPr>
            <a:spLocks noGrp="1"/>
          </p:cNvSpPr>
          <p:nvPr>
            <p:ph type="body" sz="quarter" idx="42" hasCustomPrompt="1"/>
          </p:nvPr>
        </p:nvSpPr>
        <p:spPr>
          <a:xfrm>
            <a:off x="5565003" y="4033080"/>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8" name="Text Placeholder 12">
            <a:extLst>
              <a:ext uri="{FF2B5EF4-FFF2-40B4-BE49-F238E27FC236}">
                <a16:creationId xmlns:a16="http://schemas.microsoft.com/office/drawing/2014/main" id="{9AEBD6C7-E5B0-401A-A86F-E51120626117}"/>
              </a:ext>
            </a:extLst>
          </p:cNvPr>
          <p:cNvSpPr>
            <a:spLocks noGrp="1"/>
          </p:cNvSpPr>
          <p:nvPr>
            <p:ph type="body" sz="quarter" idx="43" hasCustomPrompt="1"/>
          </p:nvPr>
        </p:nvSpPr>
        <p:spPr>
          <a:xfrm>
            <a:off x="9389776" y="4033080"/>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9" name="Text Placeholder 12">
            <a:extLst>
              <a:ext uri="{FF2B5EF4-FFF2-40B4-BE49-F238E27FC236}">
                <a16:creationId xmlns:a16="http://schemas.microsoft.com/office/drawing/2014/main" id="{B77E20DC-EB84-47ED-8BD7-B4FF8C116E38}"/>
              </a:ext>
            </a:extLst>
          </p:cNvPr>
          <p:cNvSpPr>
            <a:spLocks noGrp="1"/>
          </p:cNvSpPr>
          <p:nvPr>
            <p:ph type="body" sz="quarter" idx="44" hasCustomPrompt="1"/>
          </p:nvPr>
        </p:nvSpPr>
        <p:spPr>
          <a:xfrm>
            <a:off x="1740230" y="5241451"/>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0" name="Text Placeholder 12">
            <a:extLst>
              <a:ext uri="{FF2B5EF4-FFF2-40B4-BE49-F238E27FC236}">
                <a16:creationId xmlns:a16="http://schemas.microsoft.com/office/drawing/2014/main" id="{59FE56BC-3699-4F5D-A9A7-2D0424B49BE9}"/>
              </a:ext>
            </a:extLst>
          </p:cNvPr>
          <p:cNvSpPr>
            <a:spLocks noGrp="1"/>
          </p:cNvSpPr>
          <p:nvPr>
            <p:ph type="body" sz="quarter" idx="45" hasCustomPrompt="1"/>
          </p:nvPr>
        </p:nvSpPr>
        <p:spPr>
          <a:xfrm>
            <a:off x="5565003" y="5242661"/>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41" name="Text Placeholder 12">
            <a:extLst>
              <a:ext uri="{FF2B5EF4-FFF2-40B4-BE49-F238E27FC236}">
                <a16:creationId xmlns:a16="http://schemas.microsoft.com/office/drawing/2014/main" id="{C9243CCE-E7FC-4AA9-B6B0-2E7FCC8D0DF7}"/>
              </a:ext>
            </a:extLst>
          </p:cNvPr>
          <p:cNvSpPr>
            <a:spLocks noGrp="1"/>
          </p:cNvSpPr>
          <p:nvPr>
            <p:ph type="body" sz="quarter" idx="46" hasCustomPrompt="1"/>
          </p:nvPr>
        </p:nvSpPr>
        <p:spPr>
          <a:xfrm>
            <a:off x="9389776" y="5242661"/>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Tree>
    <p:extLst>
      <p:ext uri="{BB962C8B-B14F-4D97-AF65-F5344CB8AC3E}">
        <p14:creationId xmlns:p14="http://schemas.microsoft.com/office/powerpoint/2010/main" val="130371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 Sub | 2 column tex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2905314"/>
            <a:ext cx="11036725" cy="1658869"/>
          </a:xfrm>
        </p:spPr>
        <p:txBody>
          <a:bodyPr numCol="2" spcCol="1440000"/>
          <a:lstStyle>
            <a:lvl1pPr marL="0" indent="0">
              <a:buFont typeface="Arial" panose="020B0604020202020204" pitchFamily="34" charset="0"/>
              <a:buNone/>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076211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 2 column text tall">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0" indent="0">
              <a:buFont typeface="Arial" panose="020B0604020202020204" pitchFamily="34" charset="0"/>
              <a:buNone/>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22230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 2 column bulletpoin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207935" indent="-207935">
              <a:buClr>
                <a:schemeClr val="accent1"/>
              </a:buClr>
              <a:buSzPct val="100000"/>
              <a:buFont typeface="Wingdings" pitchFamily="2" charset="2"/>
              <a:buChar char="§"/>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409335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 2 column numbere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277246" indent="-277246">
              <a:buClr>
                <a:schemeClr val="accent1"/>
              </a:buClr>
              <a:buSzPct val="100000"/>
              <a:buFont typeface="+mj-lt"/>
              <a:buAutoNum type="arabicPeriod"/>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75420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 Sub | 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8EF9-1C32-4B7A-8081-50E936C41B89}"/>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3" name="Content Placeholder 2">
            <a:extLst>
              <a:ext uri="{FF2B5EF4-FFF2-40B4-BE49-F238E27FC236}">
                <a16:creationId xmlns:a16="http://schemas.microsoft.com/office/drawing/2014/main" id="{B4820C01-EFC8-47E3-87CA-54B740EA5482}"/>
              </a:ext>
            </a:extLst>
          </p:cNvPr>
          <p:cNvSpPr>
            <a:spLocks noGrp="1"/>
          </p:cNvSpPr>
          <p:nvPr>
            <p:ph idx="1"/>
          </p:nvPr>
        </p:nvSpPr>
        <p:spPr>
          <a:xfrm>
            <a:off x="577638" y="2905312"/>
            <a:ext cx="10775825" cy="1564243"/>
          </a:xfrm>
        </p:spPr>
        <p:txBody>
          <a:bodyPr/>
          <a:lstStyle>
            <a:lvl1pPr marL="0" indent="0">
              <a:spcAft>
                <a:spcPts val="728"/>
              </a:spcAft>
              <a:buFontTx/>
              <a:buNone/>
              <a:defRPr/>
            </a:lvl1pPr>
            <a:lvl2pPr>
              <a:spcAft>
                <a:spcPts val="728"/>
              </a:spcAft>
              <a:defRPr/>
            </a:lvl2pPr>
            <a:lvl3pPr>
              <a:spcAft>
                <a:spcPts val="728"/>
              </a:spcAft>
              <a:defRPr/>
            </a:lvl3pPr>
            <a:lvl4pPr>
              <a:spcAft>
                <a:spcPts val="728"/>
              </a:spcAft>
              <a:defRPr/>
            </a:lvl4pPr>
            <a:lvl5pPr>
              <a:spcAft>
                <a:spcPts val="728"/>
              </a:spcAf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61F7A7FA-3919-46C3-A721-2BCFFDD3E20A}"/>
              </a:ext>
            </a:extLst>
          </p:cNvPr>
          <p:cNvSpPr>
            <a:spLocks noGrp="1"/>
          </p:cNvSpPr>
          <p:nvPr>
            <p:ph type="ftr" sz="quarter" idx="11"/>
          </p:nvPr>
        </p:nvSpPr>
        <p:spPr/>
        <p:txBody>
          <a:bodyPr/>
          <a:lstStyle/>
          <a:p>
            <a:r>
              <a:rPr lang="en-GB"/>
              <a:t>Immunization, Vaccines and Biologicals</a:t>
            </a:r>
          </a:p>
        </p:txBody>
      </p:sp>
      <p:sp>
        <p:nvSpPr>
          <p:cNvPr id="6" name="Slide Number Placeholder 5">
            <a:extLst>
              <a:ext uri="{FF2B5EF4-FFF2-40B4-BE49-F238E27FC236}">
                <a16:creationId xmlns:a16="http://schemas.microsoft.com/office/drawing/2014/main" id="{51BF7C05-75CA-420E-AD15-CB8A1468F80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87425AA8-5E7D-4A02-BD41-3BD7CF394720}"/>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0" name="Text Placeholder 9">
            <a:extLst>
              <a:ext uri="{FF2B5EF4-FFF2-40B4-BE49-F238E27FC236}">
                <a16:creationId xmlns:a16="http://schemas.microsoft.com/office/drawing/2014/main" id="{88DFAF66-6D1A-4424-9287-26CDDE2BBD70}"/>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Tree>
    <p:extLst>
      <p:ext uri="{BB962C8B-B14F-4D97-AF65-F5344CB8AC3E}">
        <p14:creationId xmlns:p14="http://schemas.microsoft.com/office/powerpoint/2010/main" val="3992317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Sub | Text + 1 Image">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79" y="1"/>
            <a:ext cx="5658921" cy="6857999"/>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2905312"/>
            <a:ext cx="5081284" cy="1555619"/>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object 14">
            <a:extLst>
              <a:ext uri="{FF2B5EF4-FFF2-40B4-BE49-F238E27FC236}">
                <a16:creationId xmlns:a16="http://schemas.microsoft.com/office/drawing/2014/main" id="{82DE3620-FF46-4B76-AAB9-DA1B6218E935}"/>
              </a:ext>
            </a:extLst>
          </p:cNvPr>
          <p:cNvSpPr/>
          <p:nvPr userDrawn="1"/>
        </p:nvSpPr>
        <p:spPr>
          <a:xfrm flipV="1">
            <a:off x="577638" y="6370213"/>
            <a:ext cx="5377804" cy="27725"/>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762D490A-0282-4B98-BC22-F72D01AAD9CA}"/>
              </a:ext>
            </a:extLst>
          </p:cNvPr>
          <p:cNvSpPr>
            <a:spLocks noGrp="1"/>
          </p:cNvSpPr>
          <p:nvPr>
            <p:ph type="body" sz="quarter" idx="16" hasCustomPrompt="1"/>
          </p:nvPr>
        </p:nvSpPr>
        <p:spPr>
          <a:xfrm>
            <a:off x="6533079" y="5916690"/>
            <a:ext cx="5081284" cy="148117"/>
          </a:xfrm>
        </p:spPr>
        <p:txBody>
          <a:bodyPr/>
          <a:lstStyle>
            <a:lvl1pPr>
              <a:defRPr sz="849"/>
            </a:lvl1pPr>
          </a:lstStyle>
          <a:p>
            <a:pPr lvl="0"/>
            <a:r>
              <a:rPr lang="en-US"/>
              <a:t>Caption text goes here if required</a:t>
            </a:r>
            <a:endParaRPr lang="en-GB"/>
          </a:p>
        </p:txBody>
      </p:sp>
      <p:sp>
        <p:nvSpPr>
          <p:cNvPr id="5" name="Picture Placeholder 4">
            <a:extLst>
              <a:ext uri="{FF2B5EF4-FFF2-40B4-BE49-F238E27FC236}">
                <a16:creationId xmlns:a16="http://schemas.microsoft.com/office/drawing/2014/main" id="{19427362-842E-4669-885E-548EFDB4AD64}"/>
              </a:ext>
            </a:extLst>
          </p:cNvPr>
          <p:cNvSpPr>
            <a:spLocks noGrp="1"/>
          </p:cNvSpPr>
          <p:nvPr>
            <p:ph type="pic" sz="quarter" idx="17"/>
          </p:nvPr>
        </p:nvSpPr>
        <p:spPr>
          <a:xfrm>
            <a:off x="577637" y="5092479"/>
            <a:ext cx="955990" cy="791114"/>
          </a:xfrm>
        </p:spPr>
        <p:txBody>
          <a:bodyPr/>
          <a:lstStyle/>
          <a:p>
            <a:r>
              <a:rPr lang="en-GB"/>
              <a:t>Click icon to add picture</a:t>
            </a:r>
          </a:p>
        </p:txBody>
      </p:sp>
    </p:spTree>
    <p:extLst>
      <p:ext uri="{BB962C8B-B14F-4D97-AF65-F5344CB8AC3E}">
        <p14:creationId xmlns:p14="http://schemas.microsoft.com/office/powerpoint/2010/main" val="333311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 Text + 2 Image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6"/>
            <a:ext cx="5081284" cy="1555619"/>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79" y="577597"/>
            <a:ext cx="5081284" cy="263414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3" name="Text Placeholder 2">
            <a:extLst>
              <a:ext uri="{FF2B5EF4-FFF2-40B4-BE49-F238E27FC236}">
                <a16:creationId xmlns:a16="http://schemas.microsoft.com/office/drawing/2014/main" id="{E43DBC4A-ACA7-4AD0-9307-8B9B0EA507FE}"/>
              </a:ext>
            </a:extLst>
          </p:cNvPr>
          <p:cNvSpPr>
            <a:spLocks noGrp="1"/>
          </p:cNvSpPr>
          <p:nvPr>
            <p:ph type="body" sz="quarter" idx="17" hasCustomPrompt="1"/>
          </p:nvPr>
        </p:nvSpPr>
        <p:spPr>
          <a:xfrm>
            <a:off x="6604322" y="644597"/>
            <a:ext cx="4938799" cy="253787"/>
          </a:xfrm>
        </p:spPr>
        <p:txBody>
          <a:bodyPr/>
          <a:lstStyle>
            <a:lvl1pPr>
              <a:defRPr/>
            </a:lvl1pPr>
          </a:lstStyle>
          <a:p>
            <a:pPr lvl="0"/>
            <a:r>
              <a:rPr lang="en-US"/>
              <a:t>Caption, if required, goes here</a:t>
            </a:r>
            <a:endParaRPr lang="en-GB"/>
          </a:p>
        </p:txBody>
      </p:sp>
      <p:sp>
        <p:nvSpPr>
          <p:cNvPr id="11" name="Text Placeholder 2">
            <a:extLst>
              <a:ext uri="{FF2B5EF4-FFF2-40B4-BE49-F238E27FC236}">
                <a16:creationId xmlns:a16="http://schemas.microsoft.com/office/drawing/2014/main" id="{9E7CB72A-5628-4C6B-920B-B5462A85B798}"/>
              </a:ext>
            </a:extLst>
          </p:cNvPr>
          <p:cNvSpPr>
            <a:spLocks noGrp="1"/>
          </p:cNvSpPr>
          <p:nvPr>
            <p:ph type="body" sz="quarter" idx="18" hasCustomPrompt="1"/>
          </p:nvPr>
        </p:nvSpPr>
        <p:spPr>
          <a:xfrm>
            <a:off x="6604322" y="3509478"/>
            <a:ext cx="4938799" cy="253787"/>
          </a:xfrm>
        </p:spPr>
        <p:txBody>
          <a:bodyPr/>
          <a:lstStyle>
            <a:lvl1pPr>
              <a:defRPr/>
            </a:lvl1pPr>
          </a:lstStyle>
          <a:p>
            <a:pPr lvl="0"/>
            <a:r>
              <a:rPr lang="en-US"/>
              <a:t>Caption, if required, goes here</a:t>
            </a:r>
            <a:endParaRPr lang="en-GB"/>
          </a:p>
        </p:txBody>
      </p:sp>
      <p:sp>
        <p:nvSpPr>
          <p:cNvPr id="14" name="Picture Placeholder 4">
            <a:extLst>
              <a:ext uri="{FF2B5EF4-FFF2-40B4-BE49-F238E27FC236}">
                <a16:creationId xmlns:a16="http://schemas.microsoft.com/office/drawing/2014/main" id="{3E63EEFC-E63D-460B-87E8-056BB1E9EE21}"/>
              </a:ext>
            </a:extLst>
          </p:cNvPr>
          <p:cNvSpPr>
            <a:spLocks noGrp="1"/>
          </p:cNvSpPr>
          <p:nvPr>
            <p:ph type="pic" sz="quarter" idx="19"/>
          </p:nvPr>
        </p:nvSpPr>
        <p:spPr>
          <a:xfrm>
            <a:off x="577637" y="5092479"/>
            <a:ext cx="955990" cy="791114"/>
          </a:xfrm>
        </p:spPr>
        <p:txBody>
          <a:bodyPr/>
          <a:lstStyle/>
          <a:p>
            <a:r>
              <a:rPr lang="en-GB"/>
              <a:t>Click icon to add picture</a:t>
            </a:r>
          </a:p>
        </p:txBody>
      </p:sp>
    </p:spTree>
    <p:extLst>
      <p:ext uri="{BB962C8B-B14F-4D97-AF65-F5344CB8AC3E}">
        <p14:creationId xmlns:p14="http://schemas.microsoft.com/office/powerpoint/2010/main" val="275715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56587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 Text | Quote + 1 Image">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6"/>
            <a:ext cx="5081284" cy="1555619"/>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6" name="Text Placeholder 9">
            <a:extLst>
              <a:ext uri="{FF2B5EF4-FFF2-40B4-BE49-F238E27FC236}">
                <a16:creationId xmlns:a16="http://schemas.microsoft.com/office/drawing/2014/main" id="{A342D1F6-875C-4F73-9292-C3AAE2677826}"/>
              </a:ext>
            </a:extLst>
          </p:cNvPr>
          <p:cNvSpPr>
            <a:spLocks noGrp="1"/>
          </p:cNvSpPr>
          <p:nvPr>
            <p:ph type="body" sz="quarter" idx="13"/>
          </p:nvPr>
        </p:nvSpPr>
        <p:spPr>
          <a:xfrm>
            <a:off x="6540496" y="2150912"/>
            <a:ext cx="5073866" cy="839551"/>
          </a:xfrm>
        </p:spPr>
        <p:txBody>
          <a:bodyPr/>
          <a:lstStyle>
            <a:lvl1pPr>
              <a:lnSpc>
                <a:spcPct val="100000"/>
              </a:lnSpc>
              <a:buFont typeface="Arial" panose="020B0604020202020204" pitchFamily="34" charset="0"/>
              <a:buNone/>
              <a:defRPr sz="1455" b="0" i="0">
                <a:solidFill>
                  <a:schemeClr val="tx1"/>
                </a:solidFill>
                <a:latin typeface="Poppins Medium" pitchFamily="2" charset="77"/>
                <a:cs typeface="Poppins Medium" pitchFamily="2" charset="77"/>
              </a:defRPr>
            </a:lvl1pPr>
            <a:lvl2pPr marL="0" indent="0">
              <a:spcAft>
                <a:spcPts val="0"/>
              </a:spcAft>
              <a:buFontTx/>
              <a:buNone/>
              <a:defRPr sz="1455" b="1" i="0">
                <a:solidFill>
                  <a:schemeClr val="accent1"/>
                </a:solidFill>
                <a:latin typeface="Poppins SemiBold" pitchFamily="2" charset="77"/>
                <a:cs typeface="Poppins SemiBold" pitchFamily="2" charset="77"/>
              </a:defRPr>
            </a:lvl2pPr>
            <a:lvl3pPr marL="0" indent="0">
              <a:spcBef>
                <a:spcPts val="0"/>
              </a:spcBef>
              <a:buFontTx/>
              <a:buNone/>
              <a:defRPr sz="1213"/>
            </a:lvl3pPr>
          </a:lstStyle>
          <a:p>
            <a:pPr lvl="0"/>
            <a:r>
              <a:rPr lang="en-GB"/>
              <a:t>Click to edit Master text styles</a:t>
            </a:r>
          </a:p>
          <a:p>
            <a:pPr lvl="1"/>
            <a:r>
              <a:rPr lang="en-GB"/>
              <a:t>Second level</a:t>
            </a:r>
          </a:p>
          <a:p>
            <a:pPr lvl="2"/>
            <a:r>
              <a:rPr lang="en-GB"/>
              <a:t>Third level</a:t>
            </a:r>
          </a:p>
        </p:txBody>
      </p:sp>
      <p:sp>
        <p:nvSpPr>
          <p:cNvPr id="11" name="Picture Placeholder 4">
            <a:extLst>
              <a:ext uri="{FF2B5EF4-FFF2-40B4-BE49-F238E27FC236}">
                <a16:creationId xmlns:a16="http://schemas.microsoft.com/office/drawing/2014/main" id="{02BA5A0B-ACA6-4775-BB7F-0F44A4EF7EDB}"/>
              </a:ext>
            </a:extLst>
          </p:cNvPr>
          <p:cNvSpPr>
            <a:spLocks noGrp="1"/>
          </p:cNvSpPr>
          <p:nvPr>
            <p:ph type="pic" sz="quarter" idx="17"/>
          </p:nvPr>
        </p:nvSpPr>
        <p:spPr>
          <a:xfrm>
            <a:off x="577637" y="5092479"/>
            <a:ext cx="955990" cy="791114"/>
          </a:xfrm>
        </p:spPr>
        <p:txBody>
          <a:bodyPr/>
          <a:lstStyle/>
          <a:p>
            <a:r>
              <a:rPr lang="en-GB"/>
              <a:t>Click icon to add picture</a:t>
            </a:r>
          </a:p>
        </p:txBody>
      </p:sp>
      <p:pic>
        <p:nvPicPr>
          <p:cNvPr id="14" name="Graphic 13">
            <a:extLst>
              <a:ext uri="{FF2B5EF4-FFF2-40B4-BE49-F238E27FC236}">
                <a16:creationId xmlns:a16="http://schemas.microsoft.com/office/drawing/2014/main" id="{10812D15-BFF6-4022-96D6-207CD21FCD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0496" y="1606818"/>
            <a:ext cx="474911" cy="401189"/>
          </a:xfrm>
          <a:prstGeom prst="rect">
            <a:avLst/>
          </a:prstGeom>
        </p:spPr>
      </p:pic>
    </p:spTree>
    <p:extLst>
      <p:ext uri="{BB962C8B-B14F-4D97-AF65-F5344CB8AC3E}">
        <p14:creationId xmlns:p14="http://schemas.microsoft.com/office/powerpoint/2010/main" val="2367598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 4 x image gri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8" y="537198"/>
            <a:ext cx="11042887" cy="403133"/>
          </a:xfrm>
        </p:spPr>
        <p:txBody>
          <a:bodyPr lIns="0" tIns="0" rIns="0" bIns="0" anchor="t" anchorCtr="0"/>
          <a:lstStyle/>
          <a:p>
            <a:r>
              <a:rPr lang="en-GB"/>
              <a:t>Click to edit Master title style</a:t>
            </a:r>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31454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8" name="Picture Placeholder 7">
            <a:extLst>
              <a:ext uri="{FF2B5EF4-FFF2-40B4-BE49-F238E27FC236}">
                <a16:creationId xmlns:a16="http://schemas.microsoft.com/office/drawing/2014/main" id="{49FC8846-079B-41AE-B836-FAD08E0C32D1}"/>
              </a:ext>
            </a:extLst>
          </p:cNvPr>
          <p:cNvSpPr>
            <a:spLocks noGrp="1"/>
          </p:cNvSpPr>
          <p:nvPr>
            <p:ph type="pic" sz="quarter" idx="17"/>
          </p:nvPr>
        </p:nvSpPr>
        <p:spPr>
          <a:xfrm>
            <a:off x="577638" y="1245959"/>
            <a:ext cx="5299823" cy="480244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8" name="Picture Placeholder 7">
            <a:extLst>
              <a:ext uri="{FF2B5EF4-FFF2-40B4-BE49-F238E27FC236}">
                <a16:creationId xmlns:a16="http://schemas.microsoft.com/office/drawing/2014/main" id="{E7F864D5-53D1-4798-9693-FAD45F362409}"/>
              </a:ext>
            </a:extLst>
          </p:cNvPr>
          <p:cNvSpPr>
            <a:spLocks noGrp="1"/>
          </p:cNvSpPr>
          <p:nvPr>
            <p:ph type="pic" sz="quarter" idx="18"/>
          </p:nvPr>
        </p:nvSpPr>
        <p:spPr>
          <a:xfrm>
            <a:off x="919011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9" name="Picture Placeholder 7">
            <a:extLst>
              <a:ext uri="{FF2B5EF4-FFF2-40B4-BE49-F238E27FC236}">
                <a16:creationId xmlns:a16="http://schemas.microsoft.com/office/drawing/2014/main" id="{09D04CD5-6785-4614-82A0-EB606F9E7584}"/>
              </a:ext>
            </a:extLst>
          </p:cNvPr>
          <p:cNvSpPr>
            <a:spLocks noGrp="1"/>
          </p:cNvSpPr>
          <p:nvPr>
            <p:ph type="pic" sz="quarter" idx="19"/>
          </p:nvPr>
        </p:nvSpPr>
        <p:spPr>
          <a:xfrm>
            <a:off x="6314539" y="1245958"/>
            <a:ext cx="5299823" cy="218304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Tree>
    <p:extLst>
      <p:ext uri="{BB962C8B-B14F-4D97-AF65-F5344CB8AC3E}">
        <p14:creationId xmlns:p14="http://schemas.microsoft.com/office/powerpoint/2010/main" val="2179318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50352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r>
              <a:rPr lang="en-GB"/>
              <a:t>Immunization, Vaccines and Biologicals</a:t>
            </a:r>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8" name="object 14">
            <a:extLst>
              <a:ext uri="{FF2B5EF4-FFF2-40B4-BE49-F238E27FC236}">
                <a16:creationId xmlns:a16="http://schemas.microsoft.com/office/drawing/2014/main" id="{C887375E-F637-44FE-AF63-8A8B04BD6ACA}"/>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378825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246760" cy="403133"/>
          </a:xfrm>
        </p:spPr>
        <p:txBody>
          <a:bodyPr lIns="0" tIns="0" rIns="0" bIns="0" anchor="t" anchorCtr="0"/>
          <a:lstStyle>
            <a:lvl1pPr>
              <a:defRPr/>
            </a:lvl1pPr>
          </a:lstStyle>
          <a:p>
            <a:r>
              <a:rPr lang="en-GB"/>
              <a:t>Click to edit Master title style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586304" y="1996560"/>
            <a:ext cx="5335021" cy="1268809"/>
          </a:xfrm>
        </p:spPr>
        <p:txBody>
          <a:bodyPr/>
          <a:lstStyle>
            <a:lvl1pPr marL="207935" indent="-207935">
              <a:spcAft>
                <a:spcPts val="364"/>
              </a:spcAft>
              <a:buClr>
                <a:schemeClr val="accent1"/>
              </a:buClr>
              <a:buSzPct val="100000"/>
              <a:buFont typeface="Wingdings" pitchFamily="2" charset="2"/>
              <a:buChar char="§"/>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2" name="Text Placeholder 4">
            <a:extLst>
              <a:ext uri="{FF2B5EF4-FFF2-40B4-BE49-F238E27FC236}">
                <a16:creationId xmlns:a16="http://schemas.microsoft.com/office/drawing/2014/main" id="{0F4306BB-6547-4B5E-8784-4CBAC01B610A}"/>
              </a:ext>
            </a:extLst>
          </p:cNvPr>
          <p:cNvSpPr>
            <a:spLocks noGrp="1"/>
          </p:cNvSpPr>
          <p:nvPr>
            <p:ph type="body" sz="quarter" idx="15"/>
          </p:nvPr>
        </p:nvSpPr>
        <p:spPr>
          <a:xfrm>
            <a:off x="6270675" y="1996560"/>
            <a:ext cx="5335021" cy="1268809"/>
          </a:xfrm>
        </p:spPr>
        <p:txBody>
          <a:bodyPr/>
          <a:lstStyle>
            <a:lvl1pPr marL="207935" indent="-207935">
              <a:spcAft>
                <a:spcPts val="364"/>
              </a:spcAft>
              <a:buClr>
                <a:schemeClr val="accent1"/>
              </a:buClr>
              <a:buSzPct val="100000"/>
              <a:buFont typeface="Wingdings" pitchFamily="2" charset="2"/>
              <a:buChar char="§"/>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6304" y="1529131"/>
            <a:ext cx="5335021" cy="300484"/>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GB"/>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6270675" y="1529131"/>
            <a:ext cx="5335021"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GB"/>
              <a:t>Click to edit Master text styles</a:t>
            </a:r>
          </a:p>
        </p:txBody>
      </p:sp>
    </p:spTree>
    <p:extLst>
      <p:ext uri="{BB962C8B-B14F-4D97-AF65-F5344CB8AC3E}">
        <p14:creationId xmlns:p14="http://schemas.microsoft.com/office/powerpoint/2010/main" val="2578223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246760" cy="403133"/>
          </a:xfrm>
        </p:spPr>
        <p:txBody>
          <a:bodyPr lIns="0" tIns="0" rIns="0" bIns="0" anchor="t" anchorCtr="0"/>
          <a:lstStyle>
            <a:lvl1pPr>
              <a:defRPr/>
            </a:lvl1pPr>
          </a:lstStyle>
          <a:p>
            <a:r>
              <a:rPr lang="en-GB"/>
              <a:t>Click to edit Master title style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6304" y="1529131"/>
            <a:ext cx="3456798" cy="300484"/>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GB"/>
              <a:t>Click to edit Master text styles</a:t>
            </a:r>
          </a:p>
        </p:txBody>
      </p:sp>
      <p:sp>
        <p:nvSpPr>
          <p:cNvPr id="24" name="Text Placeholder 4">
            <a:extLst>
              <a:ext uri="{FF2B5EF4-FFF2-40B4-BE49-F238E27FC236}">
                <a16:creationId xmlns:a16="http://schemas.microsoft.com/office/drawing/2014/main" id="{03ED4545-9186-46F2-91B2-2AA7B708AC2F}"/>
              </a:ext>
            </a:extLst>
          </p:cNvPr>
          <p:cNvSpPr>
            <a:spLocks noGrp="1"/>
          </p:cNvSpPr>
          <p:nvPr>
            <p:ph type="body" sz="quarter" idx="17"/>
          </p:nvPr>
        </p:nvSpPr>
        <p:spPr>
          <a:xfrm>
            <a:off x="4367601" y="1529131"/>
            <a:ext cx="3456798"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GB"/>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8148898" y="1529131"/>
            <a:ext cx="3456798"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GB"/>
              <a:t>Click to edit Master text styles</a:t>
            </a:r>
          </a:p>
        </p:txBody>
      </p:sp>
      <p:sp>
        <p:nvSpPr>
          <p:cNvPr id="12" name="Text Placeholder 4">
            <a:extLst>
              <a:ext uri="{FF2B5EF4-FFF2-40B4-BE49-F238E27FC236}">
                <a16:creationId xmlns:a16="http://schemas.microsoft.com/office/drawing/2014/main" id="{38582A73-10C6-794D-81AF-73F50A351331}"/>
              </a:ext>
            </a:extLst>
          </p:cNvPr>
          <p:cNvSpPr>
            <a:spLocks noGrp="1"/>
          </p:cNvSpPr>
          <p:nvPr>
            <p:ph type="body" sz="quarter" idx="13"/>
          </p:nvPr>
        </p:nvSpPr>
        <p:spPr>
          <a:xfrm>
            <a:off x="586304" y="1996560"/>
            <a:ext cx="3456798" cy="1268809"/>
          </a:xfrm>
        </p:spPr>
        <p:txBody>
          <a:bodyPr/>
          <a:lstStyle>
            <a:lvl1pPr marL="207935" indent="-207935">
              <a:spcAft>
                <a:spcPts val="364"/>
              </a:spcAft>
              <a:buClr>
                <a:schemeClr val="accent1"/>
              </a:buClr>
              <a:buSzPct val="100000"/>
              <a:buFont typeface="Wingdings" pitchFamily="2" charset="2"/>
              <a:buChar char="§"/>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Text Placeholder 4">
            <a:extLst>
              <a:ext uri="{FF2B5EF4-FFF2-40B4-BE49-F238E27FC236}">
                <a16:creationId xmlns:a16="http://schemas.microsoft.com/office/drawing/2014/main" id="{1AC58B05-1E3E-1043-A6B5-0A53CB7DD341}"/>
              </a:ext>
            </a:extLst>
          </p:cNvPr>
          <p:cNvSpPr>
            <a:spLocks noGrp="1"/>
          </p:cNvSpPr>
          <p:nvPr>
            <p:ph type="body" sz="quarter" idx="19"/>
          </p:nvPr>
        </p:nvSpPr>
        <p:spPr>
          <a:xfrm>
            <a:off x="4365495" y="1996560"/>
            <a:ext cx="3456798" cy="1268809"/>
          </a:xfrm>
        </p:spPr>
        <p:txBody>
          <a:bodyPr/>
          <a:lstStyle>
            <a:lvl1pPr marL="207935" indent="-207935">
              <a:spcAft>
                <a:spcPts val="364"/>
              </a:spcAft>
              <a:buClr>
                <a:schemeClr val="accent1"/>
              </a:buClr>
              <a:buSzPct val="100000"/>
              <a:buFont typeface="Wingdings" pitchFamily="2" charset="2"/>
              <a:buChar char="§"/>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Text Placeholder 4">
            <a:extLst>
              <a:ext uri="{FF2B5EF4-FFF2-40B4-BE49-F238E27FC236}">
                <a16:creationId xmlns:a16="http://schemas.microsoft.com/office/drawing/2014/main" id="{36E06685-E104-2249-A1AC-B2EC566C5FBD}"/>
              </a:ext>
            </a:extLst>
          </p:cNvPr>
          <p:cNvSpPr>
            <a:spLocks noGrp="1"/>
          </p:cNvSpPr>
          <p:nvPr>
            <p:ph type="body" sz="quarter" idx="20"/>
          </p:nvPr>
        </p:nvSpPr>
        <p:spPr>
          <a:xfrm>
            <a:off x="8150760" y="1996560"/>
            <a:ext cx="3456798" cy="1268809"/>
          </a:xfrm>
        </p:spPr>
        <p:txBody>
          <a:bodyPr/>
          <a:lstStyle>
            <a:lvl1pPr marL="207935" indent="-207935">
              <a:spcAft>
                <a:spcPts val="364"/>
              </a:spcAft>
              <a:buClr>
                <a:schemeClr val="accent1"/>
              </a:buClr>
              <a:buSzPct val="100000"/>
              <a:buFont typeface="Wingdings" pitchFamily="2" charset="2"/>
              <a:buChar char="§"/>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590694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 Column Text No Titl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E0555233-33E3-477F-8D67-4FF2B6EA7DF8}"/>
              </a:ext>
            </a:extLst>
          </p:cNvPr>
          <p:cNvSpPr>
            <a:spLocks noGrp="1"/>
          </p:cNvSpPr>
          <p:nvPr>
            <p:ph type="body" sz="quarter" idx="13"/>
          </p:nvPr>
        </p:nvSpPr>
        <p:spPr>
          <a:xfrm>
            <a:off x="577637" y="577597"/>
            <a:ext cx="11013620" cy="787604"/>
          </a:xfrm>
        </p:spPr>
        <p:txBody>
          <a:bodyPr numCol="5" spcCol="144000"/>
          <a:lstStyle>
            <a:lvl1pPr>
              <a:spcBef>
                <a:spcPts val="1092"/>
              </a:spcBef>
              <a:defRPr sz="1455" b="1" i="0">
                <a:solidFill>
                  <a:schemeClr val="accent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819"/>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2153619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 x Gradient Pane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135740" cy="403133"/>
          </a:xfrm>
        </p:spPr>
        <p:txBody>
          <a:bodyPr lIns="0" tIns="0" rIns="0" bIns="0" anchor="t" anchorCtr="0"/>
          <a:lstStyle>
            <a:lvl1pPr>
              <a:defRPr/>
            </a:lvl1pPr>
          </a:lstStyle>
          <a:p>
            <a:r>
              <a:rPr lang="en-GB"/>
              <a:t>Click to edit Master title style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1" name="Rectangle: Rounded Corners 20">
            <a:extLst>
              <a:ext uri="{FF2B5EF4-FFF2-40B4-BE49-F238E27FC236}">
                <a16:creationId xmlns:a16="http://schemas.microsoft.com/office/drawing/2014/main" id="{5CB05DC6-B960-4F41-ACA5-722F02234C2C}"/>
              </a:ext>
            </a:extLst>
          </p:cNvPr>
          <p:cNvSpPr/>
          <p:nvPr userDrawn="1"/>
        </p:nvSpPr>
        <p:spPr>
          <a:xfrm>
            <a:off x="4478621" y="1508364"/>
            <a:ext cx="3234758" cy="444985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2" name="Rectangle: Rounded Corners 21">
            <a:extLst>
              <a:ext uri="{FF2B5EF4-FFF2-40B4-BE49-F238E27FC236}">
                <a16:creationId xmlns:a16="http://schemas.microsoft.com/office/drawing/2014/main" id="{C6BD8A16-8AA1-4A48-A03E-412ECD844E30}"/>
              </a:ext>
            </a:extLst>
          </p:cNvPr>
          <p:cNvSpPr/>
          <p:nvPr userDrawn="1"/>
        </p:nvSpPr>
        <p:spPr>
          <a:xfrm>
            <a:off x="8379604" y="1508364"/>
            <a:ext cx="3234758" cy="4449850"/>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3" name="Rectangle: Rounded Corners 22">
            <a:extLst>
              <a:ext uri="{FF2B5EF4-FFF2-40B4-BE49-F238E27FC236}">
                <a16:creationId xmlns:a16="http://schemas.microsoft.com/office/drawing/2014/main" id="{E88FE1B9-1B38-4607-85CD-8D3FEB0894B0}"/>
              </a:ext>
            </a:extLst>
          </p:cNvPr>
          <p:cNvSpPr/>
          <p:nvPr userDrawn="1"/>
        </p:nvSpPr>
        <p:spPr>
          <a:xfrm>
            <a:off x="577638" y="1508364"/>
            <a:ext cx="3234758" cy="444985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4" name="Text Placeholder 29">
            <a:extLst>
              <a:ext uri="{FF2B5EF4-FFF2-40B4-BE49-F238E27FC236}">
                <a16:creationId xmlns:a16="http://schemas.microsoft.com/office/drawing/2014/main" id="{1AF43CD3-74BD-42C3-9321-3A5E678B671B}"/>
              </a:ext>
            </a:extLst>
          </p:cNvPr>
          <p:cNvSpPr>
            <a:spLocks noGrp="1"/>
          </p:cNvSpPr>
          <p:nvPr>
            <p:ph type="body" sz="quarter" idx="13"/>
          </p:nvPr>
        </p:nvSpPr>
        <p:spPr>
          <a:xfrm>
            <a:off x="737090"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5" name="Text Placeholder 29">
            <a:extLst>
              <a:ext uri="{FF2B5EF4-FFF2-40B4-BE49-F238E27FC236}">
                <a16:creationId xmlns:a16="http://schemas.microsoft.com/office/drawing/2014/main" id="{2A91401C-CD03-4B80-B78A-FED6C1387A58}"/>
              </a:ext>
            </a:extLst>
          </p:cNvPr>
          <p:cNvSpPr>
            <a:spLocks noGrp="1"/>
          </p:cNvSpPr>
          <p:nvPr>
            <p:ph type="body" sz="quarter" idx="14"/>
          </p:nvPr>
        </p:nvSpPr>
        <p:spPr>
          <a:xfrm>
            <a:off x="737090"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6" name="Text Placeholder 29">
            <a:extLst>
              <a:ext uri="{FF2B5EF4-FFF2-40B4-BE49-F238E27FC236}">
                <a16:creationId xmlns:a16="http://schemas.microsoft.com/office/drawing/2014/main" id="{987E1084-1588-4DFF-8B16-45159E5A7FBB}"/>
              </a:ext>
            </a:extLst>
          </p:cNvPr>
          <p:cNvSpPr>
            <a:spLocks noGrp="1"/>
          </p:cNvSpPr>
          <p:nvPr>
            <p:ph type="body" sz="quarter" idx="15"/>
          </p:nvPr>
        </p:nvSpPr>
        <p:spPr>
          <a:xfrm>
            <a:off x="737090" y="2551053"/>
            <a:ext cx="2909728" cy="190437"/>
          </a:xfrm>
        </p:spPr>
        <p:txBody>
          <a:bodyPr/>
          <a:lstStyle>
            <a:lvl1pPr>
              <a:defRPr sz="1092" b="0">
                <a:solidFill>
                  <a:schemeClr val="bg1"/>
                </a:solidFill>
              </a:defRPr>
            </a:lvl1pPr>
          </a:lstStyle>
          <a:p>
            <a:pPr lvl="0"/>
            <a:r>
              <a:rPr lang="en-GB"/>
              <a:t>Click to edit Master text styles</a:t>
            </a:r>
          </a:p>
        </p:txBody>
      </p:sp>
      <p:sp>
        <p:nvSpPr>
          <p:cNvPr id="27" name="Text Placeholder 29">
            <a:extLst>
              <a:ext uri="{FF2B5EF4-FFF2-40B4-BE49-F238E27FC236}">
                <a16:creationId xmlns:a16="http://schemas.microsoft.com/office/drawing/2014/main" id="{8C12D9D7-8C03-4D7A-B03B-C1BC41AB6BA8}"/>
              </a:ext>
            </a:extLst>
          </p:cNvPr>
          <p:cNvSpPr>
            <a:spLocks noGrp="1"/>
          </p:cNvSpPr>
          <p:nvPr>
            <p:ph type="body" sz="quarter" idx="16"/>
          </p:nvPr>
        </p:nvSpPr>
        <p:spPr>
          <a:xfrm>
            <a:off x="4641136"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8" name="Text Placeholder 29">
            <a:extLst>
              <a:ext uri="{FF2B5EF4-FFF2-40B4-BE49-F238E27FC236}">
                <a16:creationId xmlns:a16="http://schemas.microsoft.com/office/drawing/2014/main" id="{F217037E-D485-4433-8172-120C59DAC49B}"/>
              </a:ext>
            </a:extLst>
          </p:cNvPr>
          <p:cNvSpPr>
            <a:spLocks noGrp="1"/>
          </p:cNvSpPr>
          <p:nvPr>
            <p:ph type="body" sz="quarter" idx="17"/>
          </p:nvPr>
        </p:nvSpPr>
        <p:spPr>
          <a:xfrm>
            <a:off x="4641136"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9" name="Text Placeholder 29">
            <a:extLst>
              <a:ext uri="{FF2B5EF4-FFF2-40B4-BE49-F238E27FC236}">
                <a16:creationId xmlns:a16="http://schemas.microsoft.com/office/drawing/2014/main" id="{99CF9FB5-3A52-4CBE-9EA9-E5B1B14F62C4}"/>
              </a:ext>
            </a:extLst>
          </p:cNvPr>
          <p:cNvSpPr>
            <a:spLocks noGrp="1"/>
          </p:cNvSpPr>
          <p:nvPr>
            <p:ph type="body" sz="quarter" idx="18"/>
          </p:nvPr>
        </p:nvSpPr>
        <p:spPr>
          <a:xfrm>
            <a:off x="4641136" y="2551053"/>
            <a:ext cx="2909728" cy="190437"/>
          </a:xfrm>
        </p:spPr>
        <p:txBody>
          <a:bodyPr/>
          <a:lstStyle>
            <a:lvl1pPr>
              <a:defRPr sz="1092" b="0">
                <a:solidFill>
                  <a:schemeClr val="bg1"/>
                </a:solidFill>
              </a:defRPr>
            </a:lvl1pPr>
          </a:lstStyle>
          <a:p>
            <a:pPr lvl="0"/>
            <a:r>
              <a:rPr lang="en-GB"/>
              <a:t>Click to edit Master text styles</a:t>
            </a:r>
          </a:p>
        </p:txBody>
      </p:sp>
      <p:sp>
        <p:nvSpPr>
          <p:cNvPr id="39" name="Text Placeholder 29">
            <a:extLst>
              <a:ext uri="{FF2B5EF4-FFF2-40B4-BE49-F238E27FC236}">
                <a16:creationId xmlns:a16="http://schemas.microsoft.com/office/drawing/2014/main" id="{2C483B3F-2A51-4389-A469-7247CC00F750}"/>
              </a:ext>
            </a:extLst>
          </p:cNvPr>
          <p:cNvSpPr>
            <a:spLocks noGrp="1"/>
          </p:cNvSpPr>
          <p:nvPr>
            <p:ph type="body" sz="quarter" idx="19"/>
          </p:nvPr>
        </p:nvSpPr>
        <p:spPr>
          <a:xfrm>
            <a:off x="8542118"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40" name="Text Placeholder 29">
            <a:extLst>
              <a:ext uri="{FF2B5EF4-FFF2-40B4-BE49-F238E27FC236}">
                <a16:creationId xmlns:a16="http://schemas.microsoft.com/office/drawing/2014/main" id="{3167602A-C6EA-403C-BBD7-A1E2856EBF40}"/>
              </a:ext>
            </a:extLst>
          </p:cNvPr>
          <p:cNvSpPr>
            <a:spLocks noGrp="1"/>
          </p:cNvSpPr>
          <p:nvPr>
            <p:ph type="body" sz="quarter" idx="20"/>
          </p:nvPr>
        </p:nvSpPr>
        <p:spPr>
          <a:xfrm>
            <a:off x="8542118"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41" name="Text Placeholder 29">
            <a:extLst>
              <a:ext uri="{FF2B5EF4-FFF2-40B4-BE49-F238E27FC236}">
                <a16:creationId xmlns:a16="http://schemas.microsoft.com/office/drawing/2014/main" id="{4E6CC2EE-53D5-45F8-ABF1-A33B753B1C49}"/>
              </a:ext>
            </a:extLst>
          </p:cNvPr>
          <p:cNvSpPr>
            <a:spLocks noGrp="1"/>
          </p:cNvSpPr>
          <p:nvPr>
            <p:ph type="body" sz="quarter" idx="21"/>
          </p:nvPr>
        </p:nvSpPr>
        <p:spPr>
          <a:xfrm>
            <a:off x="8542118" y="2551053"/>
            <a:ext cx="2909728" cy="190437"/>
          </a:xfrm>
        </p:spPr>
        <p:txBody>
          <a:bodyPr/>
          <a:lstStyle>
            <a:lvl1pPr>
              <a:defRPr sz="1092" b="0">
                <a:solidFill>
                  <a:schemeClr val="bg1"/>
                </a:solidFill>
              </a:defRPr>
            </a:lvl1pPr>
          </a:lstStyle>
          <a:p>
            <a:pPr lvl="0"/>
            <a:r>
              <a:rPr lang="en-GB"/>
              <a:t>Click to edit Master text styles</a:t>
            </a:r>
          </a:p>
        </p:txBody>
      </p:sp>
    </p:spTree>
    <p:extLst>
      <p:ext uri="{BB962C8B-B14F-4D97-AF65-F5344CB8AC3E}">
        <p14:creationId xmlns:p14="http://schemas.microsoft.com/office/powerpoint/2010/main" val="3800710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ial-in Detai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Dial-in Details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749361"/>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3" name="Text Placeholder 12">
            <a:extLst>
              <a:ext uri="{FF2B5EF4-FFF2-40B4-BE49-F238E27FC236}">
                <a16:creationId xmlns:a16="http://schemas.microsoft.com/office/drawing/2014/main" id="{899484F1-8E49-054A-9340-C8D241F51990}"/>
              </a:ext>
            </a:extLst>
          </p:cNvPr>
          <p:cNvSpPr>
            <a:spLocks noGrp="1"/>
          </p:cNvSpPr>
          <p:nvPr>
            <p:ph type="body" sz="quarter" idx="14" hasCustomPrompt="1"/>
          </p:nvPr>
        </p:nvSpPr>
        <p:spPr>
          <a:xfrm>
            <a:off x="573384" y="2342855"/>
            <a:ext cx="3033496" cy="3705543"/>
          </a:xfrm>
        </p:spPr>
        <p:txBody>
          <a:bodyPr wrap="square" numCol="1" spcCol="756000" anchor="t">
            <a:noAutofit/>
          </a:bodyPr>
          <a:lstStyle>
            <a:lvl1pPr marL="0" indent="0">
              <a:spcBef>
                <a:spcPts val="970"/>
              </a:spcBef>
              <a:spcAft>
                <a:spcPts val="0"/>
              </a:spcAft>
              <a:buFont typeface="Arial" panose="020B0604020202020204" pitchFamily="34" charset="0"/>
              <a:buNone/>
              <a:defRPr sz="1455" b="0" i="0">
                <a:solidFill>
                  <a:schemeClr val="accent1"/>
                </a:solidFill>
                <a:latin typeface="Poppins" pitchFamily="2" charset="77"/>
                <a:cs typeface="Poppins" pitchFamily="2" charset="77"/>
              </a:defRPr>
            </a:lvl1pPr>
            <a:lvl2pPr marL="0" indent="0">
              <a:spcBef>
                <a:spcPts val="0"/>
              </a:spcBef>
              <a:spcAft>
                <a:spcPts val="0"/>
              </a:spcAft>
              <a:buFont typeface="Arial" panose="020B0604020202020204" pitchFamily="34" charset="0"/>
              <a:buNone/>
              <a:defRPr sz="1455" b="0" i="0">
                <a:latin typeface="Poppins" pitchFamily="2" charset="77"/>
                <a:cs typeface="Poppins" pitchFamily="2" charset="77"/>
              </a:defRPr>
            </a:lvl2pPr>
            <a:lvl3pPr marL="0" indent="0">
              <a:buFontTx/>
              <a:buNone/>
              <a:defRPr sz="1455" b="0" i="0">
                <a:solidFill>
                  <a:schemeClr val="accent1"/>
                </a:solidFill>
                <a:latin typeface="Poppins" pitchFamily="2" charset="77"/>
                <a:cs typeface="Poppins" pitchFamily="2" charset="77"/>
              </a:defRPr>
            </a:lvl3pPr>
            <a:lvl5pPr>
              <a:defRPr/>
            </a:lvl5pPr>
          </a:lstStyle>
          <a:p>
            <a:pPr lvl="0"/>
            <a:r>
              <a:rPr lang="en-GB"/>
              <a:t>Topic</a:t>
            </a:r>
          </a:p>
          <a:p>
            <a:pPr lvl="1"/>
            <a:r>
              <a:rPr lang="en-GB"/>
              <a:t>Meeting title</a:t>
            </a:r>
          </a:p>
          <a:p>
            <a:pPr lvl="1"/>
            <a:endParaRPr lang="en-GB"/>
          </a:p>
          <a:p>
            <a:pPr lvl="0"/>
            <a:r>
              <a:rPr lang="en-GB"/>
              <a:t>Time</a:t>
            </a:r>
          </a:p>
          <a:p>
            <a:pPr lvl="1"/>
            <a:r>
              <a:rPr lang="en-GB"/>
              <a:t>MMM DD, YYYY</a:t>
            </a:r>
          </a:p>
          <a:p>
            <a:pPr lvl="1"/>
            <a:r>
              <a:rPr lang="en-GB"/>
              <a:t>04:00 PM CET/10:00 AM ET</a:t>
            </a:r>
          </a:p>
          <a:p>
            <a:pPr lvl="1"/>
            <a:endParaRPr lang="en-GB"/>
          </a:p>
          <a:p>
            <a:pPr lvl="0"/>
            <a:r>
              <a:rPr lang="en-GB"/>
              <a:t>Estimated call length</a:t>
            </a:r>
          </a:p>
          <a:p>
            <a:pPr lvl="1"/>
            <a:r>
              <a:rPr lang="en-GB"/>
              <a:t>30 minutes</a:t>
            </a:r>
          </a:p>
        </p:txBody>
      </p:sp>
      <p:sp>
        <p:nvSpPr>
          <p:cNvPr id="14" name="Text Placeholder 12">
            <a:extLst>
              <a:ext uri="{FF2B5EF4-FFF2-40B4-BE49-F238E27FC236}">
                <a16:creationId xmlns:a16="http://schemas.microsoft.com/office/drawing/2014/main" id="{30A48F11-6954-3949-8D79-D73631815C9E}"/>
              </a:ext>
            </a:extLst>
          </p:cNvPr>
          <p:cNvSpPr>
            <a:spLocks noGrp="1"/>
          </p:cNvSpPr>
          <p:nvPr>
            <p:ph type="body" sz="quarter" idx="17" hasCustomPrompt="1"/>
          </p:nvPr>
        </p:nvSpPr>
        <p:spPr>
          <a:xfrm>
            <a:off x="3846667" y="2350101"/>
            <a:ext cx="4148729" cy="3705543"/>
          </a:xfrm>
        </p:spPr>
        <p:txBody>
          <a:bodyPr wrap="square" numCol="1" spcCol="756000" anchor="t">
            <a:noAutofit/>
          </a:bodyPr>
          <a:lstStyle>
            <a:lvl1pPr marL="0" indent="0">
              <a:spcBef>
                <a:spcPts val="970"/>
              </a:spcBef>
              <a:spcAft>
                <a:spcPts val="0"/>
              </a:spcAft>
              <a:buFont typeface="Arial" panose="020B0604020202020204" pitchFamily="34" charset="0"/>
              <a:buNone/>
              <a:defRPr sz="1455" b="0" i="0">
                <a:solidFill>
                  <a:schemeClr val="accent1"/>
                </a:solidFill>
                <a:latin typeface="Poppins" pitchFamily="2" charset="77"/>
                <a:cs typeface="Poppins" pitchFamily="2" charset="77"/>
              </a:defRPr>
            </a:lvl1pPr>
            <a:lvl2pPr marL="0" marR="0" indent="0" algn="l" defTabSz="554492"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sz="1395" b="0" i="0">
                <a:latin typeface="Poppins" pitchFamily="2" charset="77"/>
                <a:cs typeface="Poppins" pitchFamily="2" charset="77"/>
              </a:defRPr>
            </a:lvl2pPr>
            <a:lvl3pPr marL="0" indent="0">
              <a:buFontTx/>
              <a:buNone/>
              <a:defRPr sz="1455" b="0" i="0">
                <a:solidFill>
                  <a:schemeClr val="accent1"/>
                </a:solidFill>
                <a:latin typeface="Poppins" pitchFamily="2" charset="77"/>
                <a:cs typeface="Poppins" pitchFamily="2" charset="77"/>
              </a:defRPr>
            </a:lvl3pPr>
            <a:lvl5pPr>
              <a:defRPr/>
            </a:lvl5pPr>
          </a:lstStyle>
          <a:p>
            <a:pPr lvl="0"/>
            <a:r>
              <a:rPr lang="en-GB"/>
              <a:t>Join Zoom meeting</a:t>
            </a:r>
          </a:p>
          <a:p>
            <a:pPr lvl="1"/>
            <a:r>
              <a:rPr lang="en-GB"/>
              <a:t>Https://</a:t>
            </a:r>
            <a:r>
              <a:rPr lang="en-GB" err="1"/>
              <a:t>zoom.us</a:t>
            </a:r>
            <a:r>
              <a:rPr lang="en-GB"/>
              <a:t>/#/########</a:t>
            </a:r>
          </a:p>
          <a:p>
            <a:pPr lvl="1"/>
            <a:endParaRPr lang="en-GB"/>
          </a:p>
          <a:p>
            <a:pPr lvl="0"/>
            <a:r>
              <a:rPr lang="en-GB"/>
              <a:t>Meeting ID</a:t>
            </a:r>
          </a:p>
          <a:p>
            <a:pPr lvl="1"/>
            <a:r>
              <a:rPr lang="en-GB"/>
              <a:t>985 717 469</a:t>
            </a:r>
          </a:p>
          <a:p>
            <a:pPr lvl="0"/>
            <a:r>
              <a:rPr lang="en-GB"/>
              <a:t>One tap mobile</a:t>
            </a:r>
          </a:p>
          <a:p>
            <a:pPr marL="0" marR="0" lvl="1" indent="0" algn="l" defTabSz="554492"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a:pPr>
            <a:r>
              <a:rPr lang="en-GB"/>
              <a:t>+ 00000000000, 00000000000# US (New York)</a:t>
            </a:r>
          </a:p>
          <a:p>
            <a:pPr lvl="0"/>
            <a:r>
              <a:rPr lang="en-GB"/>
              <a:t>Dial by your location </a:t>
            </a:r>
          </a:p>
          <a:p>
            <a:pPr lvl="1"/>
            <a:r>
              <a:rPr lang="en-GB"/>
              <a:t>+0 000 000 0000 US (New York)</a:t>
            </a:r>
            <a:br>
              <a:rPr lang="en-GB"/>
            </a:br>
            <a:r>
              <a:rPr lang="en-GB"/>
              <a:t>+ 0 000 000 0000 (Switzerland)</a:t>
            </a:r>
          </a:p>
          <a:p>
            <a:pPr lvl="0"/>
            <a:r>
              <a:rPr lang="en-GB"/>
              <a:t>Find your local number</a:t>
            </a:r>
          </a:p>
          <a:p>
            <a:pPr lvl="1"/>
            <a:r>
              <a:rPr lang="en-GB"/>
              <a:t>https://</a:t>
            </a:r>
            <a:r>
              <a:rPr lang="en-GB" err="1"/>
              <a:t>zoom.us</a:t>
            </a:r>
            <a:r>
              <a:rPr lang="en-GB"/>
              <a:t>/#/########</a:t>
            </a:r>
          </a:p>
        </p:txBody>
      </p:sp>
    </p:spTree>
    <p:extLst>
      <p:ext uri="{BB962C8B-B14F-4D97-AF65-F5344CB8AC3E}">
        <p14:creationId xmlns:p14="http://schemas.microsoft.com/office/powerpoint/2010/main" val="260617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meline / Milestones 4">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383269428"/>
              </p:ext>
            </p:extLst>
          </p:nvPr>
        </p:nvGraphicFramePr>
        <p:xfrm>
          <a:off x="577221" y="2730107"/>
          <a:ext cx="11036724" cy="3318295"/>
        </p:xfrm>
        <a:graphic>
          <a:graphicData uri="http://schemas.openxmlformats.org/drawingml/2006/table">
            <a:tbl>
              <a:tblPr bandCol="1">
                <a:tableStyleId>{2D5ABB26-0587-4C30-8999-92F81FD0307C}</a:tableStyleId>
              </a:tblPr>
              <a:tblGrid>
                <a:gridCol w="2759181">
                  <a:extLst>
                    <a:ext uri="{9D8B030D-6E8A-4147-A177-3AD203B41FA5}">
                      <a16:colId xmlns:a16="http://schemas.microsoft.com/office/drawing/2014/main" val="4151945498"/>
                    </a:ext>
                  </a:extLst>
                </a:gridCol>
                <a:gridCol w="2759181">
                  <a:extLst>
                    <a:ext uri="{9D8B030D-6E8A-4147-A177-3AD203B41FA5}">
                      <a16:colId xmlns:a16="http://schemas.microsoft.com/office/drawing/2014/main" val="1382627474"/>
                    </a:ext>
                  </a:extLst>
                </a:gridCol>
                <a:gridCol w="2759181">
                  <a:extLst>
                    <a:ext uri="{9D8B030D-6E8A-4147-A177-3AD203B41FA5}">
                      <a16:colId xmlns:a16="http://schemas.microsoft.com/office/drawing/2014/main" val="2312284562"/>
                    </a:ext>
                  </a:extLst>
                </a:gridCol>
                <a:gridCol w="2759181">
                  <a:extLst>
                    <a:ext uri="{9D8B030D-6E8A-4147-A177-3AD203B41FA5}">
                      <a16:colId xmlns:a16="http://schemas.microsoft.com/office/drawing/2014/main" val="380964293"/>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542865"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631061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9068787"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2767645"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44867" y="2274402"/>
            <a:ext cx="2746511"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100622" y="2274402"/>
            <a:ext cx="2746176"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46799" y="2274402"/>
            <a:ext cx="277393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2767645" cy="460026"/>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GB" sz="970" b="0">
                <a:solidFill>
                  <a:schemeClr val="tx1"/>
                </a:solidFill>
              </a:rPr>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344867" y="3035786"/>
            <a:ext cx="2751133" cy="460026"/>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95666" y="3035786"/>
            <a:ext cx="2751133" cy="460026"/>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863644" y="3035786"/>
            <a:ext cx="2750300" cy="460026"/>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GB" sz="970"/>
              <a:t>Click to edit Master text styles</a:t>
            </a:r>
          </a:p>
        </p:txBody>
      </p:sp>
    </p:spTree>
    <p:extLst>
      <p:ext uri="{BB962C8B-B14F-4D97-AF65-F5344CB8AC3E}">
        <p14:creationId xmlns:p14="http://schemas.microsoft.com/office/powerpoint/2010/main" val="1815229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05562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meline / Milestones 5">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244570549"/>
              </p:ext>
            </p:extLst>
          </p:nvPr>
        </p:nvGraphicFramePr>
        <p:xfrm>
          <a:off x="577222" y="2730107"/>
          <a:ext cx="11036930" cy="3318295"/>
        </p:xfrm>
        <a:graphic>
          <a:graphicData uri="http://schemas.openxmlformats.org/drawingml/2006/table">
            <a:tbl>
              <a:tblPr bandCol="1">
                <a:tableStyleId>{2D5ABB26-0587-4C30-8999-92F81FD0307C}</a:tableStyleId>
              </a:tblPr>
              <a:tblGrid>
                <a:gridCol w="2207386">
                  <a:extLst>
                    <a:ext uri="{9D8B030D-6E8A-4147-A177-3AD203B41FA5}">
                      <a16:colId xmlns:a16="http://schemas.microsoft.com/office/drawing/2014/main" val="4151945498"/>
                    </a:ext>
                  </a:extLst>
                </a:gridCol>
                <a:gridCol w="2207386">
                  <a:extLst>
                    <a:ext uri="{9D8B030D-6E8A-4147-A177-3AD203B41FA5}">
                      <a16:colId xmlns:a16="http://schemas.microsoft.com/office/drawing/2014/main" val="1382627474"/>
                    </a:ext>
                  </a:extLst>
                </a:gridCol>
                <a:gridCol w="2207386">
                  <a:extLst>
                    <a:ext uri="{9D8B030D-6E8A-4147-A177-3AD203B41FA5}">
                      <a16:colId xmlns:a16="http://schemas.microsoft.com/office/drawing/2014/main" val="2312284562"/>
                    </a:ext>
                  </a:extLst>
                </a:gridCol>
                <a:gridCol w="2207386">
                  <a:extLst>
                    <a:ext uri="{9D8B030D-6E8A-4147-A177-3AD203B41FA5}">
                      <a16:colId xmlns:a16="http://schemas.microsoft.com/office/drawing/2014/main" val="1977789979"/>
                    </a:ext>
                  </a:extLst>
                </a:gridCol>
                <a:gridCol w="2207386">
                  <a:extLst>
                    <a:ext uri="{9D8B030D-6E8A-4147-A177-3AD203B41FA5}">
                      <a16:colId xmlns:a16="http://schemas.microsoft.com/office/drawing/2014/main" val="289107806"/>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98170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5200179"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740009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962482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2193914"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789702" y="2276559"/>
            <a:ext cx="2212480"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002182"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7196096"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9414827"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2193914" cy="639178"/>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GB"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789702" y="3035786"/>
            <a:ext cx="2193914"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5002182" y="3035786"/>
            <a:ext cx="2193914"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7196096" y="3035786"/>
            <a:ext cx="2205910"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9414827" y="3035786"/>
            <a:ext cx="2205910"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Tree>
    <p:extLst>
      <p:ext uri="{BB962C8B-B14F-4D97-AF65-F5344CB8AC3E}">
        <p14:creationId xmlns:p14="http://schemas.microsoft.com/office/powerpoint/2010/main" val="406687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meline / Milestones 6">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161344178"/>
              </p:ext>
            </p:extLst>
          </p:nvPr>
        </p:nvGraphicFramePr>
        <p:xfrm>
          <a:off x="577222" y="2730107"/>
          <a:ext cx="11036928" cy="3318295"/>
        </p:xfrm>
        <a:graphic>
          <a:graphicData uri="http://schemas.openxmlformats.org/drawingml/2006/table">
            <a:tbl>
              <a:tblPr bandCol="1">
                <a:tableStyleId>{2D5ABB26-0587-4C30-8999-92F81FD0307C}</a:tableStyleId>
              </a:tblPr>
              <a:tblGrid>
                <a:gridCol w="1839488">
                  <a:extLst>
                    <a:ext uri="{9D8B030D-6E8A-4147-A177-3AD203B41FA5}">
                      <a16:colId xmlns:a16="http://schemas.microsoft.com/office/drawing/2014/main" val="4151945498"/>
                    </a:ext>
                  </a:extLst>
                </a:gridCol>
                <a:gridCol w="1839488">
                  <a:extLst>
                    <a:ext uri="{9D8B030D-6E8A-4147-A177-3AD203B41FA5}">
                      <a16:colId xmlns:a16="http://schemas.microsoft.com/office/drawing/2014/main" val="1382627474"/>
                    </a:ext>
                  </a:extLst>
                </a:gridCol>
                <a:gridCol w="1839488">
                  <a:extLst>
                    <a:ext uri="{9D8B030D-6E8A-4147-A177-3AD203B41FA5}">
                      <a16:colId xmlns:a16="http://schemas.microsoft.com/office/drawing/2014/main" val="2312284562"/>
                    </a:ext>
                  </a:extLst>
                </a:gridCol>
                <a:gridCol w="1839488">
                  <a:extLst>
                    <a:ext uri="{9D8B030D-6E8A-4147-A177-3AD203B41FA5}">
                      <a16:colId xmlns:a16="http://schemas.microsoft.com/office/drawing/2014/main" val="1977789979"/>
                    </a:ext>
                  </a:extLst>
                </a:gridCol>
                <a:gridCol w="1839488">
                  <a:extLst>
                    <a:ext uri="{9D8B030D-6E8A-4147-A177-3AD203B41FA5}">
                      <a16:colId xmlns:a16="http://schemas.microsoft.com/office/drawing/2014/main" val="289107806"/>
                    </a:ext>
                  </a:extLst>
                </a:gridCol>
                <a:gridCol w="1839488">
                  <a:extLst>
                    <a:ext uri="{9D8B030D-6E8A-4147-A177-3AD203B41FA5}">
                      <a16:colId xmlns:a16="http://schemas.microsoft.com/office/drawing/2014/main" val="380964293"/>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61125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4459910"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629999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814008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9" name="Oval 58">
            <a:extLst>
              <a:ext uri="{FF2B5EF4-FFF2-40B4-BE49-F238E27FC236}">
                <a16:creationId xmlns:a16="http://schemas.microsoft.com/office/drawing/2014/main" id="{7EED920D-5A0E-4D1A-B8B2-01481F89A849}"/>
              </a:ext>
            </a:extLst>
          </p:cNvPr>
          <p:cNvSpPr/>
          <p:nvPr/>
        </p:nvSpPr>
        <p:spPr>
          <a:xfrm>
            <a:off x="9988110"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419253" y="2276559"/>
            <a:ext cx="1588608"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426191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6096000"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793008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977211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1588608" cy="818329"/>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GB"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419253"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4261912"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96000"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7930089"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9772119" y="3036328"/>
            <a:ext cx="1588608" cy="818329"/>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GB" sz="970"/>
              <a:t>Click to edit Master text styles</a:t>
            </a:r>
          </a:p>
        </p:txBody>
      </p:sp>
    </p:spTree>
    <p:extLst>
      <p:ext uri="{BB962C8B-B14F-4D97-AF65-F5344CB8AC3E}">
        <p14:creationId xmlns:p14="http://schemas.microsoft.com/office/powerpoint/2010/main" val="99730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meline / Milestones 7">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2186811145"/>
              </p:ext>
            </p:extLst>
          </p:nvPr>
        </p:nvGraphicFramePr>
        <p:xfrm>
          <a:off x="577222" y="2730107"/>
          <a:ext cx="11036725" cy="3318295"/>
        </p:xfrm>
        <a:graphic>
          <a:graphicData uri="http://schemas.openxmlformats.org/drawingml/2006/table">
            <a:tbl>
              <a:tblPr bandCol="1">
                <a:tableStyleId>{2D5ABB26-0587-4C30-8999-92F81FD0307C}</a:tableStyleId>
              </a:tblPr>
              <a:tblGrid>
                <a:gridCol w="1576675">
                  <a:extLst>
                    <a:ext uri="{9D8B030D-6E8A-4147-A177-3AD203B41FA5}">
                      <a16:colId xmlns:a16="http://schemas.microsoft.com/office/drawing/2014/main" val="4151945498"/>
                    </a:ext>
                  </a:extLst>
                </a:gridCol>
                <a:gridCol w="1576675">
                  <a:extLst>
                    <a:ext uri="{9D8B030D-6E8A-4147-A177-3AD203B41FA5}">
                      <a16:colId xmlns:a16="http://schemas.microsoft.com/office/drawing/2014/main" val="1382627474"/>
                    </a:ext>
                  </a:extLst>
                </a:gridCol>
                <a:gridCol w="1576675">
                  <a:extLst>
                    <a:ext uri="{9D8B030D-6E8A-4147-A177-3AD203B41FA5}">
                      <a16:colId xmlns:a16="http://schemas.microsoft.com/office/drawing/2014/main" val="2312284562"/>
                    </a:ext>
                  </a:extLst>
                </a:gridCol>
                <a:gridCol w="1576675">
                  <a:extLst>
                    <a:ext uri="{9D8B030D-6E8A-4147-A177-3AD203B41FA5}">
                      <a16:colId xmlns:a16="http://schemas.microsoft.com/office/drawing/2014/main" val="1977789979"/>
                    </a:ext>
                  </a:extLst>
                </a:gridCol>
                <a:gridCol w="1576675">
                  <a:extLst>
                    <a:ext uri="{9D8B030D-6E8A-4147-A177-3AD203B41FA5}">
                      <a16:colId xmlns:a16="http://schemas.microsoft.com/office/drawing/2014/main" val="289107806"/>
                    </a:ext>
                  </a:extLst>
                </a:gridCol>
                <a:gridCol w="1576675">
                  <a:extLst>
                    <a:ext uri="{9D8B030D-6E8A-4147-A177-3AD203B41FA5}">
                      <a16:colId xmlns:a16="http://schemas.microsoft.com/office/drawing/2014/main" val="380964293"/>
                    </a:ext>
                  </a:extLst>
                </a:gridCol>
                <a:gridCol w="1576675">
                  <a:extLst>
                    <a:ext uri="{9D8B030D-6E8A-4147-A177-3AD203B41FA5}">
                      <a16:colId xmlns:a16="http://schemas.microsoft.com/office/drawing/2014/main" val="2998086781"/>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marR="0" lvl="0" indent="0" algn="l" defTabSz="914400" rtl="0" eaLnBrk="1" fontAlgn="auto" latinLnBrk="0" hangingPunct="1">
                        <a:lnSpc>
                          <a:spcPct val="120000"/>
                        </a:lnSpc>
                        <a:spcBef>
                          <a:spcPts val="0"/>
                        </a:spcBef>
                        <a:spcAft>
                          <a:spcPts val="2400"/>
                        </a:spcAft>
                        <a:buClrTx/>
                        <a:buSzTx/>
                        <a:buFontTx/>
                        <a:buNone/>
                        <a:tabLst/>
                        <a:defRPr/>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34390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92459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550527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708595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9" name="Oval 58">
            <a:extLst>
              <a:ext uri="{FF2B5EF4-FFF2-40B4-BE49-F238E27FC236}">
                <a16:creationId xmlns:a16="http://schemas.microsoft.com/office/drawing/2014/main" id="{7EED920D-5A0E-4D1A-B8B2-01481F89A849}"/>
              </a:ext>
            </a:extLst>
          </p:cNvPr>
          <p:cNvSpPr/>
          <p:nvPr/>
        </p:nvSpPr>
        <p:spPr>
          <a:xfrm>
            <a:off x="866664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1024732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151908" y="2276559"/>
            <a:ext cx="1588608"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726594"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530127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875965"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8450651"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0025337"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1588608" cy="818329"/>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GB"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151908"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726594"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5301279"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6875965"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450651"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GB" sz="970"/>
              <a:t>Click to edit Master text styles</a:t>
            </a:r>
          </a:p>
        </p:txBody>
      </p:sp>
      <p:sp>
        <p:nvSpPr>
          <p:cNvPr id="86" name="Text Placeholder 71">
            <a:extLst>
              <a:ext uri="{FF2B5EF4-FFF2-40B4-BE49-F238E27FC236}">
                <a16:creationId xmlns:a16="http://schemas.microsoft.com/office/drawing/2014/main" id="{947BFEF4-7AA3-4A1C-B7FE-6DF1E40CA7E3}"/>
              </a:ext>
            </a:extLst>
          </p:cNvPr>
          <p:cNvSpPr>
            <a:spLocks noGrp="1"/>
          </p:cNvSpPr>
          <p:nvPr>
            <p:ph type="body" sz="quarter" idx="27"/>
          </p:nvPr>
        </p:nvSpPr>
        <p:spPr>
          <a:xfrm>
            <a:off x="10025337" y="3035786"/>
            <a:ext cx="1588608" cy="818329"/>
          </a:xfrm>
        </p:spPr>
        <p:txBody>
          <a:bodyPr lIns="288000" rIns="288000" bIns="288000" anchor="t" anchorCtr="0"/>
          <a:lstStyle>
            <a:lvl1pPr>
              <a:defRPr sz="970" b="0">
                <a:latin typeface="Poppins" pitchFamily="2" charset="77"/>
                <a:cs typeface="Poppins" pitchFamily="2" charset="77"/>
              </a:defRPr>
            </a:lvl1pPr>
          </a:lstStyle>
          <a:p>
            <a:pPr marL="0" marR="0" lvl="0" indent="0" algn="l" defTabSz="554492" rtl="0" eaLnBrk="1" fontAlgn="auto" latinLnBrk="0" hangingPunct="1">
              <a:lnSpc>
                <a:spcPct val="120000"/>
              </a:lnSpc>
              <a:spcBef>
                <a:spcPts val="0"/>
              </a:spcBef>
              <a:spcAft>
                <a:spcPts val="1455"/>
              </a:spcAft>
              <a:buClrTx/>
              <a:buSzTx/>
              <a:buFontTx/>
              <a:buNone/>
              <a:tabLst/>
              <a:defRPr/>
            </a:pPr>
            <a:r>
              <a:rPr lang="en-GB" sz="970" b="0" i="0">
                <a:solidFill>
                  <a:schemeClr val="tx1"/>
                </a:solidFill>
              </a:rPr>
              <a:t>Click to edit Master text styles</a:t>
            </a:r>
          </a:p>
        </p:txBody>
      </p:sp>
    </p:spTree>
    <p:extLst>
      <p:ext uri="{BB962C8B-B14F-4D97-AF65-F5344CB8AC3E}">
        <p14:creationId xmlns:p14="http://schemas.microsoft.com/office/powerpoint/2010/main" val="1364802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elivery Timeline">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57195079"/>
              </p:ext>
            </p:extLst>
          </p:nvPr>
        </p:nvGraphicFramePr>
        <p:xfrm>
          <a:off x="577221" y="3126838"/>
          <a:ext cx="11049048" cy="2921564"/>
        </p:xfrm>
        <a:graphic>
          <a:graphicData uri="http://schemas.openxmlformats.org/drawingml/2006/table">
            <a:tbl>
              <a:tblPr bandCol="1">
                <a:tableStyleId>{2D5ABB26-0587-4C30-8999-92F81FD0307C}</a:tableStyleId>
              </a:tblPr>
              <a:tblGrid>
                <a:gridCol w="2762262">
                  <a:extLst>
                    <a:ext uri="{9D8B030D-6E8A-4147-A177-3AD203B41FA5}">
                      <a16:colId xmlns:a16="http://schemas.microsoft.com/office/drawing/2014/main" val="1382627474"/>
                    </a:ext>
                  </a:extLst>
                </a:gridCol>
                <a:gridCol w="2762262">
                  <a:extLst>
                    <a:ext uri="{9D8B030D-6E8A-4147-A177-3AD203B41FA5}">
                      <a16:colId xmlns:a16="http://schemas.microsoft.com/office/drawing/2014/main" val="2312284562"/>
                    </a:ext>
                  </a:extLst>
                </a:gridCol>
                <a:gridCol w="2762262">
                  <a:extLst>
                    <a:ext uri="{9D8B030D-6E8A-4147-A177-3AD203B41FA5}">
                      <a16:colId xmlns:a16="http://schemas.microsoft.com/office/drawing/2014/main" val="1977789979"/>
                    </a:ext>
                  </a:extLst>
                </a:gridCol>
                <a:gridCol w="2762262">
                  <a:extLst>
                    <a:ext uri="{9D8B030D-6E8A-4147-A177-3AD203B41FA5}">
                      <a16:colId xmlns:a16="http://schemas.microsoft.com/office/drawing/2014/main" val="289107806"/>
                    </a:ext>
                  </a:extLst>
                </a:gridCol>
              </a:tblGrid>
              <a:tr h="2921564">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Delivery Timeline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313051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530909"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6298593"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9066277"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40372"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103523"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66673"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3" name="Text Placeholder 2">
            <a:extLst>
              <a:ext uri="{FF2B5EF4-FFF2-40B4-BE49-F238E27FC236}">
                <a16:creationId xmlns:a16="http://schemas.microsoft.com/office/drawing/2014/main" id="{35FB9A9C-4C9E-469C-9D99-16BC91C138E0}"/>
              </a:ext>
            </a:extLst>
          </p:cNvPr>
          <p:cNvSpPr>
            <a:spLocks noGrp="1"/>
          </p:cNvSpPr>
          <p:nvPr>
            <p:ph type="body" sz="quarter" idx="47"/>
          </p:nvPr>
        </p:nvSpPr>
        <p:spPr>
          <a:xfrm>
            <a:off x="3486115" y="3366159"/>
            <a:ext cx="8012962" cy="460026"/>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06" name="Text Placeholder 2">
            <a:extLst>
              <a:ext uri="{FF2B5EF4-FFF2-40B4-BE49-F238E27FC236}">
                <a16:creationId xmlns:a16="http://schemas.microsoft.com/office/drawing/2014/main" id="{D679B6E4-5400-4DE1-9F08-359DC2F09B7E}"/>
              </a:ext>
            </a:extLst>
          </p:cNvPr>
          <p:cNvSpPr>
            <a:spLocks noGrp="1"/>
          </p:cNvSpPr>
          <p:nvPr>
            <p:ph type="body" sz="quarter" idx="48"/>
          </p:nvPr>
        </p:nvSpPr>
        <p:spPr>
          <a:xfrm>
            <a:off x="718431" y="3366159"/>
            <a:ext cx="245208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07" name="Text Placeholder 2">
            <a:extLst>
              <a:ext uri="{FF2B5EF4-FFF2-40B4-BE49-F238E27FC236}">
                <a16:creationId xmlns:a16="http://schemas.microsoft.com/office/drawing/2014/main" id="{1F810C97-0A29-45C1-9D60-827E200D0F34}"/>
              </a:ext>
            </a:extLst>
          </p:cNvPr>
          <p:cNvSpPr>
            <a:spLocks noGrp="1"/>
          </p:cNvSpPr>
          <p:nvPr>
            <p:ph type="body" sz="quarter" idx="49"/>
          </p:nvPr>
        </p:nvSpPr>
        <p:spPr>
          <a:xfrm>
            <a:off x="9021483" y="3890527"/>
            <a:ext cx="2477593" cy="460026"/>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08" name="Text Placeholder 2">
            <a:extLst>
              <a:ext uri="{FF2B5EF4-FFF2-40B4-BE49-F238E27FC236}">
                <a16:creationId xmlns:a16="http://schemas.microsoft.com/office/drawing/2014/main" id="{FC6BAC02-B885-47E1-A502-AA5052129E5E}"/>
              </a:ext>
            </a:extLst>
          </p:cNvPr>
          <p:cNvSpPr>
            <a:spLocks noGrp="1"/>
          </p:cNvSpPr>
          <p:nvPr>
            <p:ph type="body" sz="quarter" idx="50"/>
          </p:nvPr>
        </p:nvSpPr>
        <p:spPr>
          <a:xfrm>
            <a:off x="718430" y="3890527"/>
            <a:ext cx="8012962"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10" name="Text Placeholder 2">
            <a:extLst>
              <a:ext uri="{FF2B5EF4-FFF2-40B4-BE49-F238E27FC236}">
                <a16:creationId xmlns:a16="http://schemas.microsoft.com/office/drawing/2014/main" id="{06BDC1B7-A02B-4772-BA3C-4B7BBCD848D2}"/>
              </a:ext>
            </a:extLst>
          </p:cNvPr>
          <p:cNvSpPr>
            <a:spLocks noGrp="1"/>
          </p:cNvSpPr>
          <p:nvPr>
            <p:ph type="body" sz="quarter" idx="52"/>
          </p:nvPr>
        </p:nvSpPr>
        <p:spPr>
          <a:xfrm>
            <a:off x="718431" y="4414895"/>
            <a:ext cx="1078064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12" name="Text Placeholder 2">
            <a:extLst>
              <a:ext uri="{FF2B5EF4-FFF2-40B4-BE49-F238E27FC236}">
                <a16:creationId xmlns:a16="http://schemas.microsoft.com/office/drawing/2014/main" id="{88A5BF89-FF15-4E22-A8D9-B81E4C8FB04E}"/>
              </a:ext>
            </a:extLst>
          </p:cNvPr>
          <p:cNvSpPr>
            <a:spLocks noGrp="1"/>
          </p:cNvSpPr>
          <p:nvPr>
            <p:ph type="body" sz="quarter" idx="54"/>
          </p:nvPr>
        </p:nvSpPr>
        <p:spPr>
          <a:xfrm>
            <a:off x="1947927" y="4939264"/>
            <a:ext cx="953839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14" name="Text Placeholder 2">
            <a:extLst>
              <a:ext uri="{FF2B5EF4-FFF2-40B4-BE49-F238E27FC236}">
                <a16:creationId xmlns:a16="http://schemas.microsoft.com/office/drawing/2014/main" id="{28A648F4-45A3-4893-B1D5-F9EAB33F1565}"/>
              </a:ext>
            </a:extLst>
          </p:cNvPr>
          <p:cNvSpPr>
            <a:spLocks noGrp="1"/>
          </p:cNvSpPr>
          <p:nvPr>
            <p:ph type="body" sz="quarter" idx="56"/>
          </p:nvPr>
        </p:nvSpPr>
        <p:spPr>
          <a:xfrm>
            <a:off x="7493246" y="5463631"/>
            <a:ext cx="3986725"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Tree>
    <p:extLst>
      <p:ext uri="{BB962C8B-B14F-4D97-AF65-F5344CB8AC3E}">
        <p14:creationId xmlns:p14="http://schemas.microsoft.com/office/powerpoint/2010/main" val="3924881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Table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85240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embers / Objectives | Peopl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562EC026-4E6F-43DA-923D-6521DED0DA31}"/>
              </a:ext>
            </a:extLst>
          </p:cNvPr>
          <p:cNvSpPr>
            <a:spLocks noGrp="1"/>
          </p:cNvSpPr>
          <p:nvPr>
            <p:ph type="body" sz="quarter" idx="14" hasCustomPrompt="1"/>
          </p:nvPr>
        </p:nvSpPr>
        <p:spPr>
          <a:xfrm>
            <a:off x="1835950"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Picture Placeholder 7">
            <a:extLst>
              <a:ext uri="{FF2B5EF4-FFF2-40B4-BE49-F238E27FC236}">
                <a16:creationId xmlns:a16="http://schemas.microsoft.com/office/drawing/2014/main" id="{2C007047-C920-4EB3-A695-D82C1E3FF29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27" name="Text Placeholder 12">
            <a:extLst>
              <a:ext uri="{FF2B5EF4-FFF2-40B4-BE49-F238E27FC236}">
                <a16:creationId xmlns:a16="http://schemas.microsoft.com/office/drawing/2014/main" id="{C4B654B1-39D8-4CAE-9F1C-A8E54F3E9075}"/>
              </a:ext>
            </a:extLst>
          </p:cNvPr>
          <p:cNvSpPr>
            <a:spLocks noGrp="1"/>
          </p:cNvSpPr>
          <p:nvPr>
            <p:ph type="body" sz="quarter" idx="16" hasCustomPrompt="1"/>
          </p:nvPr>
        </p:nvSpPr>
        <p:spPr>
          <a:xfrm>
            <a:off x="5608467"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Picture Placeholder 7">
            <a:extLst>
              <a:ext uri="{FF2B5EF4-FFF2-40B4-BE49-F238E27FC236}">
                <a16:creationId xmlns:a16="http://schemas.microsoft.com/office/drawing/2014/main" id="{97CE11CA-3102-4681-B4BA-0B37EB79C90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55182" y="1487595"/>
            <a:ext cx="2759181" cy="522581"/>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2" y="1904145"/>
            <a:ext cx="2759181" cy="4376255"/>
          </a:xfrm>
          <a:prstGeom prst="roundRect">
            <a:avLst>
              <a:gd name="adj" fmla="val 2681"/>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21" name="Text Placeholder 2">
            <a:extLst>
              <a:ext uri="{FF2B5EF4-FFF2-40B4-BE49-F238E27FC236}">
                <a16:creationId xmlns:a16="http://schemas.microsoft.com/office/drawing/2014/main" id="{6078F100-7CF5-4CA5-B198-4D0776A22E4D}"/>
              </a:ext>
            </a:extLst>
          </p:cNvPr>
          <p:cNvSpPr>
            <a:spLocks noGrp="1"/>
          </p:cNvSpPr>
          <p:nvPr>
            <p:ph type="body" sz="quarter" idx="19"/>
          </p:nvPr>
        </p:nvSpPr>
        <p:spPr>
          <a:xfrm>
            <a:off x="577638" y="3844870"/>
            <a:ext cx="5081284" cy="939362"/>
          </a:xfrm>
        </p:spPr>
        <p:txBody>
          <a:bodyPr/>
          <a:lstStyle>
            <a:lvl2pPr marL="216599" indent="-216599">
              <a:defRPr/>
            </a:lvl2pPr>
            <a:lvl3pPr marL="381213" indent="-174242">
              <a:defRPr/>
            </a:lvl3pPr>
            <a:lvl4pPr marL="926079" indent="-183868">
              <a:defRPr/>
            </a:lvl4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868461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Members / Objectives | Compani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55182" y="1487595"/>
            <a:ext cx="2759181" cy="522581"/>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2" y="1904145"/>
            <a:ext cx="2759181" cy="4376255"/>
          </a:xfrm>
          <a:prstGeom prst="roundRect">
            <a:avLst>
              <a:gd name="adj" fmla="val 2681"/>
            </a:avLst>
          </a:prstGeom>
          <a:solidFill>
            <a:schemeClr val="bg1"/>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21" name="Picture Placeholder 4">
            <a:extLst>
              <a:ext uri="{FF2B5EF4-FFF2-40B4-BE49-F238E27FC236}">
                <a16:creationId xmlns:a16="http://schemas.microsoft.com/office/drawing/2014/main" id="{C5CE2C7D-2E7C-4C4A-AD70-D95AE7635BFB}"/>
              </a:ext>
            </a:extLst>
          </p:cNvPr>
          <p:cNvSpPr>
            <a:spLocks noGrp="1"/>
          </p:cNvSpPr>
          <p:nvPr>
            <p:ph type="pic" sz="quarter" idx="10"/>
          </p:nvPr>
        </p:nvSpPr>
        <p:spPr>
          <a:xfrm>
            <a:off x="575060" y="1954398"/>
            <a:ext cx="2873834" cy="253787"/>
          </a:xfrm>
        </p:spPr>
        <p:txBody>
          <a:bodyPr/>
          <a:lstStyle/>
          <a:p>
            <a:r>
              <a:rPr lang="en-GB"/>
              <a:t>Click icon to add picture</a:t>
            </a:r>
          </a:p>
        </p:txBody>
      </p:sp>
      <p:sp>
        <p:nvSpPr>
          <p:cNvPr id="22" name="Picture Placeholder 4">
            <a:extLst>
              <a:ext uri="{FF2B5EF4-FFF2-40B4-BE49-F238E27FC236}">
                <a16:creationId xmlns:a16="http://schemas.microsoft.com/office/drawing/2014/main" id="{C9D30B78-B412-4432-80AB-05215E5B05E3}"/>
              </a:ext>
            </a:extLst>
          </p:cNvPr>
          <p:cNvSpPr>
            <a:spLocks noGrp="1"/>
          </p:cNvSpPr>
          <p:nvPr>
            <p:ph type="pic" sz="quarter" idx="22"/>
          </p:nvPr>
        </p:nvSpPr>
        <p:spPr>
          <a:xfrm>
            <a:off x="3785451" y="1954398"/>
            <a:ext cx="2873834" cy="253787"/>
          </a:xfrm>
        </p:spPr>
        <p:txBody>
          <a:bodyPr/>
          <a:lstStyle/>
          <a:p>
            <a:r>
              <a:rPr lang="en-GB"/>
              <a:t>Click icon to add picture</a:t>
            </a:r>
          </a:p>
        </p:txBody>
      </p:sp>
      <p:sp>
        <p:nvSpPr>
          <p:cNvPr id="16" name="Text Placeholder 2">
            <a:extLst>
              <a:ext uri="{FF2B5EF4-FFF2-40B4-BE49-F238E27FC236}">
                <a16:creationId xmlns:a16="http://schemas.microsoft.com/office/drawing/2014/main" id="{A51CA350-E600-49F4-98C4-196B708DFE5A}"/>
              </a:ext>
            </a:extLst>
          </p:cNvPr>
          <p:cNvSpPr>
            <a:spLocks noGrp="1"/>
          </p:cNvSpPr>
          <p:nvPr>
            <p:ph type="body" sz="quarter" idx="19"/>
          </p:nvPr>
        </p:nvSpPr>
        <p:spPr>
          <a:xfrm>
            <a:off x="577638" y="3844870"/>
            <a:ext cx="5081284" cy="939362"/>
          </a:xfrm>
        </p:spPr>
        <p:txBody>
          <a:bodyPr/>
          <a:lstStyle>
            <a:lvl2pPr marL="216599" indent="-216599">
              <a:defRPr/>
            </a:lvl2pPr>
            <a:lvl3pPr marL="381213" indent="-174242">
              <a:defRPr/>
            </a:lvl3pPr>
            <a:lvl4pPr marL="926079" indent="-183868">
              <a:defRPr/>
            </a:lvl4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48126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nfographic | source tex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Infographic</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Chart Placeholder 2">
            <a:extLst>
              <a:ext uri="{FF2B5EF4-FFF2-40B4-BE49-F238E27FC236}">
                <a16:creationId xmlns:a16="http://schemas.microsoft.com/office/drawing/2014/main" id="{23227BC4-3697-49CB-8C94-2ABB376D0980}"/>
              </a:ext>
            </a:extLst>
          </p:cNvPr>
          <p:cNvSpPr>
            <a:spLocks noGrp="1"/>
          </p:cNvSpPr>
          <p:nvPr>
            <p:ph type="chart" sz="quarter" idx="16"/>
          </p:nvPr>
        </p:nvSpPr>
        <p:spPr>
          <a:xfrm>
            <a:off x="1497044" y="3517204"/>
            <a:ext cx="9198321" cy="253787"/>
          </a:xfrm>
        </p:spPr>
        <p:txBody>
          <a:bodyPr anchor="ctr"/>
          <a:lstStyle>
            <a:lvl1pPr algn="ctr">
              <a:defRPr/>
            </a:lvl1pPr>
          </a:lstStyle>
          <a:p>
            <a:r>
              <a:rPr lang="en-GB"/>
              <a:t>Click icon to add chart</a:t>
            </a:r>
          </a:p>
        </p:txBody>
      </p:sp>
      <p:sp>
        <p:nvSpPr>
          <p:cNvPr id="5" name="Text Placeholder 4">
            <a:extLst>
              <a:ext uri="{FF2B5EF4-FFF2-40B4-BE49-F238E27FC236}">
                <a16:creationId xmlns:a16="http://schemas.microsoft.com/office/drawing/2014/main" id="{832FEDC8-D0DD-425E-97D5-0F98C2977CA1}"/>
              </a:ext>
            </a:extLst>
          </p:cNvPr>
          <p:cNvSpPr>
            <a:spLocks noGrp="1"/>
          </p:cNvSpPr>
          <p:nvPr>
            <p:ph type="body" sz="quarter" idx="17"/>
          </p:nvPr>
        </p:nvSpPr>
        <p:spPr>
          <a:xfrm>
            <a:off x="571861" y="5903487"/>
            <a:ext cx="11048278" cy="148117"/>
          </a:xfrm>
        </p:spPr>
        <p:txBody>
          <a:bodyPr/>
          <a:lstStyle>
            <a:lvl1pPr>
              <a:defRPr sz="849"/>
            </a:lvl1pPr>
          </a:lstStyle>
          <a:p>
            <a:pPr lvl="0"/>
            <a:r>
              <a:rPr lang="en-GB"/>
              <a:t>Click to edit Master text styles</a:t>
            </a:r>
          </a:p>
        </p:txBody>
      </p:sp>
    </p:spTree>
    <p:extLst>
      <p:ext uri="{BB962C8B-B14F-4D97-AF65-F5344CB8AC3E}">
        <p14:creationId xmlns:p14="http://schemas.microsoft.com/office/powerpoint/2010/main" val="2368033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conography + Text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50681" y="1979471"/>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2" name="Picture Placeholder 7">
            <a:extLst>
              <a:ext uri="{FF2B5EF4-FFF2-40B4-BE49-F238E27FC236}">
                <a16:creationId xmlns:a16="http://schemas.microsoft.com/office/drawing/2014/main" id="{6619BFD5-09E1-4FC5-85E9-AA0D4F90A8B1}"/>
              </a:ext>
            </a:extLst>
          </p:cNvPr>
          <p:cNvSpPr>
            <a:spLocks noGrp="1"/>
          </p:cNvSpPr>
          <p:nvPr>
            <p:ph type="pic" sz="quarter" idx="17"/>
          </p:nvPr>
        </p:nvSpPr>
        <p:spPr>
          <a:xfrm>
            <a:off x="550681" y="4163789"/>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4" name="Picture Placeholder 7">
            <a:extLst>
              <a:ext uri="{FF2B5EF4-FFF2-40B4-BE49-F238E27FC236}">
                <a16:creationId xmlns:a16="http://schemas.microsoft.com/office/drawing/2014/main" id="{3B63B8AA-3795-43D0-9A7E-B431EEF93941}"/>
              </a:ext>
            </a:extLst>
          </p:cNvPr>
          <p:cNvSpPr>
            <a:spLocks noGrp="1"/>
          </p:cNvSpPr>
          <p:nvPr>
            <p:ph type="pic" sz="quarter" idx="19"/>
          </p:nvPr>
        </p:nvSpPr>
        <p:spPr>
          <a:xfrm>
            <a:off x="6069043" y="1979471"/>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6" name="Picture Placeholder 7">
            <a:extLst>
              <a:ext uri="{FF2B5EF4-FFF2-40B4-BE49-F238E27FC236}">
                <a16:creationId xmlns:a16="http://schemas.microsoft.com/office/drawing/2014/main" id="{CD81F978-7C37-4A2F-A2FB-25726566C18A}"/>
              </a:ext>
            </a:extLst>
          </p:cNvPr>
          <p:cNvSpPr>
            <a:spLocks noGrp="1"/>
          </p:cNvSpPr>
          <p:nvPr>
            <p:ph type="pic" sz="quarter" idx="21"/>
          </p:nvPr>
        </p:nvSpPr>
        <p:spPr>
          <a:xfrm>
            <a:off x="6069043" y="4163789"/>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8" name="Text Placeholder 12">
            <a:extLst>
              <a:ext uri="{FF2B5EF4-FFF2-40B4-BE49-F238E27FC236}">
                <a16:creationId xmlns:a16="http://schemas.microsoft.com/office/drawing/2014/main" id="{A34D31A6-0100-4F14-A575-2F91CDA458FF}"/>
              </a:ext>
            </a:extLst>
          </p:cNvPr>
          <p:cNvSpPr>
            <a:spLocks noGrp="1"/>
          </p:cNvSpPr>
          <p:nvPr>
            <p:ph type="body" sz="quarter" idx="14" hasCustomPrompt="1"/>
          </p:nvPr>
        </p:nvSpPr>
        <p:spPr>
          <a:xfrm>
            <a:off x="2411458" y="2336208"/>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Text Placeholder 12">
            <a:extLst>
              <a:ext uri="{FF2B5EF4-FFF2-40B4-BE49-F238E27FC236}">
                <a16:creationId xmlns:a16="http://schemas.microsoft.com/office/drawing/2014/main" id="{332C0157-8A57-4567-AD90-B772A579ECAA}"/>
              </a:ext>
            </a:extLst>
          </p:cNvPr>
          <p:cNvSpPr>
            <a:spLocks noGrp="1"/>
          </p:cNvSpPr>
          <p:nvPr>
            <p:ph type="body" sz="quarter" idx="22" hasCustomPrompt="1"/>
          </p:nvPr>
        </p:nvSpPr>
        <p:spPr>
          <a:xfrm>
            <a:off x="7929820" y="2336208"/>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7" name="Text Placeholder 12">
            <a:extLst>
              <a:ext uri="{FF2B5EF4-FFF2-40B4-BE49-F238E27FC236}">
                <a16:creationId xmlns:a16="http://schemas.microsoft.com/office/drawing/2014/main" id="{B71F1D49-461A-49E8-B21D-5F49561734FA}"/>
              </a:ext>
            </a:extLst>
          </p:cNvPr>
          <p:cNvSpPr>
            <a:spLocks noGrp="1"/>
          </p:cNvSpPr>
          <p:nvPr>
            <p:ph type="body" sz="quarter" idx="23" hasCustomPrompt="1"/>
          </p:nvPr>
        </p:nvSpPr>
        <p:spPr>
          <a:xfrm>
            <a:off x="2411458" y="4520525"/>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Text Placeholder 12">
            <a:extLst>
              <a:ext uri="{FF2B5EF4-FFF2-40B4-BE49-F238E27FC236}">
                <a16:creationId xmlns:a16="http://schemas.microsoft.com/office/drawing/2014/main" id="{585FA147-1037-4901-8E81-747525FB4DAA}"/>
              </a:ext>
            </a:extLst>
          </p:cNvPr>
          <p:cNvSpPr>
            <a:spLocks noGrp="1"/>
          </p:cNvSpPr>
          <p:nvPr>
            <p:ph type="body" sz="quarter" idx="24" hasCustomPrompt="1"/>
          </p:nvPr>
        </p:nvSpPr>
        <p:spPr>
          <a:xfrm>
            <a:off x="7929820" y="4520525"/>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Tree>
    <p:extLst>
      <p:ext uri="{BB962C8B-B14F-4D97-AF65-F5344CB8AC3E}">
        <p14:creationId xmlns:p14="http://schemas.microsoft.com/office/powerpoint/2010/main" val="585068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conography + Text x5">
    <p:spTree>
      <p:nvGrpSpPr>
        <p:cNvPr id="1" name=""/>
        <p:cNvGrpSpPr/>
        <p:nvPr/>
      </p:nvGrpSpPr>
      <p:grpSpPr>
        <a:xfrm>
          <a:off x="0" y="0"/>
          <a:ext cx="0" cy="0"/>
          <a:chOff x="0" y="0"/>
          <a:chExt cx="0" cy="0"/>
        </a:xfrm>
      </p:grpSpPr>
      <p:sp>
        <p:nvSpPr>
          <p:cNvPr id="47" name="Text Placeholder 46">
            <a:extLst>
              <a:ext uri="{FF2B5EF4-FFF2-40B4-BE49-F238E27FC236}">
                <a16:creationId xmlns:a16="http://schemas.microsoft.com/office/drawing/2014/main" id="{80AF144C-4F83-4A53-AEB3-4893C96DD04D}"/>
              </a:ext>
            </a:extLst>
          </p:cNvPr>
          <p:cNvSpPr>
            <a:spLocks noGrp="1"/>
          </p:cNvSpPr>
          <p:nvPr>
            <p:ph type="body" sz="quarter" idx="34"/>
          </p:nvPr>
        </p:nvSpPr>
        <p:spPr>
          <a:xfrm>
            <a:off x="577638" y="5936408"/>
            <a:ext cx="11046352" cy="444898"/>
          </a:xfrm>
          <a:solidFill>
            <a:schemeClr val="bg2"/>
          </a:solidFill>
        </p:spPr>
        <p:txBody>
          <a:bodyPr tIns="108000" bIns="144000"/>
          <a:lstStyle>
            <a:lvl1pPr algn="ctr">
              <a:defRPr sz="1092"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a:t>
            </a:r>
          </a:p>
        </p:txBody>
      </p:sp>
      <p:sp>
        <p:nvSpPr>
          <p:cNvPr id="46" name="Picture Placeholder 7">
            <a:extLst>
              <a:ext uri="{FF2B5EF4-FFF2-40B4-BE49-F238E27FC236}">
                <a16:creationId xmlns:a16="http://schemas.microsoft.com/office/drawing/2014/main" id="{21BD2F87-1775-4DA1-9F5C-C4C9D94FEDAB}"/>
              </a:ext>
            </a:extLst>
          </p:cNvPr>
          <p:cNvSpPr>
            <a:spLocks noGrp="1"/>
          </p:cNvSpPr>
          <p:nvPr>
            <p:ph type="pic" sz="quarter" idx="32"/>
          </p:nvPr>
        </p:nvSpPr>
        <p:spPr>
          <a:xfrm>
            <a:off x="2096317" y="559210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Tree>
    <p:extLst>
      <p:ext uri="{BB962C8B-B14F-4D97-AF65-F5344CB8AC3E}">
        <p14:creationId xmlns:p14="http://schemas.microsoft.com/office/powerpoint/2010/main" val="347014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
        <p:nvSpPr>
          <p:cNvPr id="2" name="Rectangle 1"/>
          <p:cNvSpPr/>
          <p:nvPr userDrawn="1"/>
        </p:nvSpPr>
        <p:spPr>
          <a:xfrm>
            <a:off x="0" y="2"/>
            <a:ext cx="12192000" cy="63888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itle 1"/>
          <p:cNvSpPr>
            <a:spLocks noGrp="1"/>
          </p:cNvSpPr>
          <p:nvPr>
            <p:ph type="title" hasCustomPrompt="1"/>
          </p:nvPr>
        </p:nvSpPr>
        <p:spPr>
          <a:xfrm>
            <a:off x="459427" y="2655360"/>
            <a:ext cx="10971811" cy="869909"/>
          </a:xfrm>
          <a:prstGeom prst="rect">
            <a:avLst/>
          </a:prstGeom>
        </p:spPr>
        <p:txBody>
          <a:bodyPr/>
          <a:lstStyle>
            <a:lvl1pPr algn="ctr">
              <a:defRPr sz="2700">
                <a:solidFill>
                  <a:schemeClr val="bg1"/>
                </a:solidFill>
                <a:latin typeface="+mj-lt"/>
              </a:defRPr>
            </a:lvl1pPr>
          </a:lstStyle>
          <a:p>
            <a:r>
              <a:rPr lang="en-US" dirty="0"/>
              <a:t>Click to edit section break title</a:t>
            </a:r>
          </a:p>
        </p:txBody>
      </p:sp>
    </p:spTree>
    <p:extLst>
      <p:ext uri="{BB962C8B-B14F-4D97-AF65-F5344CB8AC3E}">
        <p14:creationId xmlns:p14="http://schemas.microsoft.com/office/powerpoint/2010/main" val="28540745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conography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6" name="Picture Placeholder 7">
            <a:extLst>
              <a:ext uri="{FF2B5EF4-FFF2-40B4-BE49-F238E27FC236}">
                <a16:creationId xmlns:a16="http://schemas.microsoft.com/office/drawing/2014/main" id="{491CD948-AEDF-48BE-92C5-5538CE9FE7C9}"/>
              </a:ext>
            </a:extLst>
          </p:cNvPr>
          <p:cNvSpPr>
            <a:spLocks noGrp="1"/>
          </p:cNvSpPr>
          <p:nvPr>
            <p:ph type="pic" sz="quarter" idx="15"/>
          </p:nvPr>
        </p:nvSpPr>
        <p:spPr>
          <a:xfrm>
            <a:off x="50447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28" name="Text Placeholder 4">
            <a:extLst>
              <a:ext uri="{FF2B5EF4-FFF2-40B4-BE49-F238E27FC236}">
                <a16:creationId xmlns:a16="http://schemas.microsoft.com/office/drawing/2014/main" id="{65CB4B4F-829A-4844-A666-11265CE11D49}"/>
              </a:ext>
            </a:extLst>
          </p:cNvPr>
          <p:cNvSpPr>
            <a:spLocks noGrp="1"/>
          </p:cNvSpPr>
          <p:nvPr>
            <p:ph type="body" sz="quarter" idx="18"/>
          </p:nvPr>
        </p:nvSpPr>
        <p:spPr>
          <a:xfrm>
            <a:off x="577637" y="3595500"/>
            <a:ext cx="11049048" cy="406867"/>
          </a:xfrm>
        </p:spPr>
        <p:txBody>
          <a:bodyPr numCol="6" spcCol="360000" anchor="b"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GB"/>
              <a:t>Click to edit Master text styles</a:t>
            </a:r>
          </a:p>
        </p:txBody>
      </p:sp>
      <p:sp>
        <p:nvSpPr>
          <p:cNvPr id="29" name="Text Placeholder 4">
            <a:extLst>
              <a:ext uri="{FF2B5EF4-FFF2-40B4-BE49-F238E27FC236}">
                <a16:creationId xmlns:a16="http://schemas.microsoft.com/office/drawing/2014/main" id="{C6547738-490D-47DE-A148-663CEC533EA6}"/>
              </a:ext>
            </a:extLst>
          </p:cNvPr>
          <p:cNvSpPr>
            <a:spLocks noGrp="1"/>
          </p:cNvSpPr>
          <p:nvPr>
            <p:ph type="body" sz="quarter" idx="19" hasCustomPrompt="1"/>
          </p:nvPr>
        </p:nvSpPr>
        <p:spPr>
          <a:xfrm>
            <a:off x="577638" y="4145140"/>
            <a:ext cx="11036725" cy="294885"/>
          </a:xfrm>
        </p:spPr>
        <p:txBody>
          <a:bodyPr numCol="6" spcCol="360000"/>
          <a:lstStyle>
            <a:lvl1pPr marL="0" indent="0" algn="l">
              <a:buFont typeface="Arial" panose="020B0604020202020204" pitchFamily="34" charset="0"/>
              <a:buNone/>
              <a:defRPr sz="1092" b="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 </a:t>
            </a:r>
          </a:p>
        </p:txBody>
      </p:sp>
      <p:sp>
        <p:nvSpPr>
          <p:cNvPr id="30" name="Picture Placeholder 7">
            <a:extLst>
              <a:ext uri="{FF2B5EF4-FFF2-40B4-BE49-F238E27FC236}">
                <a16:creationId xmlns:a16="http://schemas.microsoft.com/office/drawing/2014/main" id="{71E669C7-3F15-4404-9192-6B03E3E08724}"/>
              </a:ext>
            </a:extLst>
          </p:cNvPr>
          <p:cNvSpPr>
            <a:spLocks noGrp="1"/>
          </p:cNvSpPr>
          <p:nvPr>
            <p:ph type="pic" sz="quarter" idx="20"/>
          </p:nvPr>
        </p:nvSpPr>
        <p:spPr>
          <a:xfrm>
            <a:off x="424602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3" name="Picture Placeholder 7">
            <a:extLst>
              <a:ext uri="{FF2B5EF4-FFF2-40B4-BE49-F238E27FC236}">
                <a16:creationId xmlns:a16="http://schemas.microsoft.com/office/drawing/2014/main" id="{6BDECDBF-1E7F-429C-B857-BC3BE17D9B43}"/>
              </a:ext>
            </a:extLst>
          </p:cNvPr>
          <p:cNvSpPr>
            <a:spLocks noGrp="1"/>
          </p:cNvSpPr>
          <p:nvPr>
            <p:ph type="pic" sz="quarter" idx="29"/>
          </p:nvPr>
        </p:nvSpPr>
        <p:spPr>
          <a:xfrm>
            <a:off x="2375245"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4" name="Picture Placeholder 7">
            <a:extLst>
              <a:ext uri="{FF2B5EF4-FFF2-40B4-BE49-F238E27FC236}">
                <a16:creationId xmlns:a16="http://schemas.microsoft.com/office/drawing/2014/main" id="{458D35B0-2ABD-4A88-AD9C-250F5B0BFFFE}"/>
              </a:ext>
            </a:extLst>
          </p:cNvPr>
          <p:cNvSpPr>
            <a:spLocks noGrp="1"/>
          </p:cNvSpPr>
          <p:nvPr>
            <p:ph type="pic" sz="quarter" idx="30"/>
          </p:nvPr>
        </p:nvSpPr>
        <p:spPr>
          <a:xfrm>
            <a:off x="611501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5" name="Picture Placeholder 7">
            <a:extLst>
              <a:ext uri="{FF2B5EF4-FFF2-40B4-BE49-F238E27FC236}">
                <a16:creationId xmlns:a16="http://schemas.microsoft.com/office/drawing/2014/main" id="{7B333D88-0458-48F5-97FB-D2D7718EC7CA}"/>
              </a:ext>
            </a:extLst>
          </p:cNvPr>
          <p:cNvSpPr>
            <a:spLocks noGrp="1"/>
          </p:cNvSpPr>
          <p:nvPr>
            <p:ph type="pic" sz="quarter" idx="31"/>
          </p:nvPr>
        </p:nvSpPr>
        <p:spPr>
          <a:xfrm>
            <a:off x="985656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8" name="Picture Placeholder 7">
            <a:extLst>
              <a:ext uri="{FF2B5EF4-FFF2-40B4-BE49-F238E27FC236}">
                <a16:creationId xmlns:a16="http://schemas.microsoft.com/office/drawing/2014/main" id="{463A1320-1804-44CE-8DBA-867CC87A9DBA}"/>
              </a:ext>
            </a:extLst>
          </p:cNvPr>
          <p:cNvSpPr>
            <a:spLocks noGrp="1"/>
          </p:cNvSpPr>
          <p:nvPr>
            <p:ph type="pic" sz="quarter" idx="32"/>
          </p:nvPr>
        </p:nvSpPr>
        <p:spPr>
          <a:xfrm>
            <a:off x="7985791"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9" name="Title 1">
            <a:extLst>
              <a:ext uri="{FF2B5EF4-FFF2-40B4-BE49-F238E27FC236}">
                <a16:creationId xmlns:a16="http://schemas.microsoft.com/office/drawing/2014/main" id="{797DADDD-4137-4C8B-B442-114D65CCBBF0}"/>
              </a:ext>
            </a:extLst>
          </p:cNvPr>
          <p:cNvSpPr>
            <a:spLocks noGrp="1"/>
          </p:cNvSpPr>
          <p:nvPr>
            <p:ph type="title" hasCustomPrompt="1"/>
          </p:nvPr>
        </p:nvSpPr>
        <p:spPr>
          <a:xfrm>
            <a:off x="577639" y="537198"/>
            <a:ext cx="7134106" cy="403133"/>
          </a:xfrm>
        </p:spPr>
        <p:txBody>
          <a:bodyPr lIns="0" tIns="0" rIns="0" bIns="0" anchor="t" anchorCtr="0"/>
          <a:lstStyle>
            <a:lvl1pPr>
              <a:defRPr/>
            </a:lvl1pPr>
          </a:lstStyle>
          <a:p>
            <a:r>
              <a:rPr lang="en-US"/>
              <a:t>Iconography with text multi-column</a:t>
            </a:r>
            <a:endParaRPr lang="en-GB"/>
          </a:p>
        </p:txBody>
      </p:sp>
    </p:spTree>
    <p:extLst>
      <p:ext uri="{BB962C8B-B14F-4D97-AF65-F5344CB8AC3E}">
        <p14:creationId xmlns:p14="http://schemas.microsoft.com/office/powerpoint/2010/main" val="696435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Large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7177775" cy="403133"/>
          </a:xfrm>
        </p:spPr>
        <p:txBody>
          <a:bodyPr lIns="0" tIns="0" rIns="0" bIns="0" anchor="t" anchorCtr="0"/>
          <a:lstStyle>
            <a:lvl1pPr>
              <a:defRPr/>
            </a:lvl1pPr>
          </a:lstStyle>
          <a:p>
            <a:r>
              <a:rPr lang="en-US"/>
              <a:t>Iconography with text multi-column</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0"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4327381"/>
            <a:ext cx="11049048" cy="406867"/>
          </a:xfrm>
        </p:spPr>
        <p:txBody>
          <a:bodyPr numCol="3" spcCol="720000" anchor="t"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6"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7"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Tree>
    <p:extLst>
      <p:ext uri="{BB962C8B-B14F-4D97-AF65-F5344CB8AC3E}">
        <p14:creationId xmlns:p14="http://schemas.microsoft.com/office/powerpoint/2010/main" val="997765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mall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0"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1719313"/>
            <a:ext cx="11049048" cy="406867"/>
          </a:xfrm>
        </p:spPr>
        <p:txBody>
          <a:bodyPr numCol="3" spcCol="720000" anchor="t"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6"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7"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20" name="Text Placeholder 2">
            <a:extLst>
              <a:ext uri="{FF2B5EF4-FFF2-40B4-BE49-F238E27FC236}">
                <a16:creationId xmlns:a16="http://schemas.microsoft.com/office/drawing/2014/main" id="{ABBCEB9F-975E-4B56-A29F-0854EDFB008C}"/>
              </a:ext>
            </a:extLst>
          </p:cNvPr>
          <p:cNvSpPr>
            <a:spLocks noGrp="1"/>
          </p:cNvSpPr>
          <p:nvPr>
            <p:ph type="body" sz="quarter" idx="32"/>
          </p:nvPr>
        </p:nvSpPr>
        <p:spPr>
          <a:xfrm>
            <a:off x="577638"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GB"/>
              <a:t>Click to edit Master text styles</a:t>
            </a:r>
          </a:p>
        </p:txBody>
      </p:sp>
      <p:sp>
        <p:nvSpPr>
          <p:cNvPr id="21" name="Text Placeholder 2">
            <a:extLst>
              <a:ext uri="{FF2B5EF4-FFF2-40B4-BE49-F238E27FC236}">
                <a16:creationId xmlns:a16="http://schemas.microsoft.com/office/drawing/2014/main" id="{9B9D6AFE-0A37-46FD-833E-9282879972A7}"/>
              </a:ext>
            </a:extLst>
          </p:cNvPr>
          <p:cNvSpPr>
            <a:spLocks noGrp="1"/>
          </p:cNvSpPr>
          <p:nvPr>
            <p:ph type="body" sz="quarter" idx="33"/>
          </p:nvPr>
        </p:nvSpPr>
        <p:spPr>
          <a:xfrm>
            <a:off x="8269882"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GB"/>
              <a:t>Click to edit Master text styles</a:t>
            </a:r>
          </a:p>
        </p:txBody>
      </p:sp>
      <p:sp>
        <p:nvSpPr>
          <p:cNvPr id="22" name="Text Placeholder 2">
            <a:extLst>
              <a:ext uri="{FF2B5EF4-FFF2-40B4-BE49-F238E27FC236}">
                <a16:creationId xmlns:a16="http://schemas.microsoft.com/office/drawing/2014/main" id="{8FC94985-AFDD-4DF6-992E-19087D2130F7}"/>
              </a:ext>
            </a:extLst>
          </p:cNvPr>
          <p:cNvSpPr>
            <a:spLocks noGrp="1"/>
          </p:cNvSpPr>
          <p:nvPr>
            <p:ph type="body" sz="quarter" idx="34"/>
          </p:nvPr>
        </p:nvSpPr>
        <p:spPr>
          <a:xfrm>
            <a:off x="4423760"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GB"/>
              <a:t>Click to edit Master text styles</a:t>
            </a:r>
          </a:p>
        </p:txBody>
      </p:sp>
    </p:spTree>
    <p:extLst>
      <p:ext uri="{BB962C8B-B14F-4D97-AF65-F5344CB8AC3E}">
        <p14:creationId xmlns:p14="http://schemas.microsoft.com/office/powerpoint/2010/main" val="12865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conography + Text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 name="Text Placeholder 2">
            <a:extLst>
              <a:ext uri="{FF2B5EF4-FFF2-40B4-BE49-F238E27FC236}">
                <a16:creationId xmlns:a16="http://schemas.microsoft.com/office/drawing/2014/main" id="{E9252E3C-0AA5-469B-ACE4-9A227101D8C1}"/>
              </a:ext>
            </a:extLst>
          </p:cNvPr>
          <p:cNvSpPr>
            <a:spLocks noGrp="1"/>
          </p:cNvSpPr>
          <p:nvPr>
            <p:ph type="body" sz="quarter" idx="32"/>
          </p:nvPr>
        </p:nvSpPr>
        <p:spPr>
          <a:xfrm>
            <a:off x="577638" y="2735923"/>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28" name="Text Placeholder 2">
            <a:extLst>
              <a:ext uri="{FF2B5EF4-FFF2-40B4-BE49-F238E27FC236}">
                <a16:creationId xmlns:a16="http://schemas.microsoft.com/office/drawing/2014/main" id="{3E32ADA5-A0D2-4524-B1E4-2B46413B84BC}"/>
              </a:ext>
            </a:extLst>
          </p:cNvPr>
          <p:cNvSpPr>
            <a:spLocks noGrp="1"/>
          </p:cNvSpPr>
          <p:nvPr>
            <p:ph type="body" sz="quarter" idx="33"/>
          </p:nvPr>
        </p:nvSpPr>
        <p:spPr>
          <a:xfrm>
            <a:off x="2877116"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29" name="Text Placeholder 2">
            <a:extLst>
              <a:ext uri="{FF2B5EF4-FFF2-40B4-BE49-F238E27FC236}">
                <a16:creationId xmlns:a16="http://schemas.microsoft.com/office/drawing/2014/main" id="{CF999747-8F91-4BF8-B89A-418788FD5011}"/>
              </a:ext>
            </a:extLst>
          </p:cNvPr>
          <p:cNvSpPr>
            <a:spLocks noGrp="1"/>
          </p:cNvSpPr>
          <p:nvPr>
            <p:ph type="body" sz="quarter" idx="34"/>
          </p:nvPr>
        </p:nvSpPr>
        <p:spPr>
          <a:xfrm>
            <a:off x="5176595"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spcAft>
                <a:spcPts val="364"/>
              </a:spcAft>
              <a:defRPr>
                <a:latin typeface="Poppins" pitchFamily="2" charset="77"/>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30" name="Text Placeholder 2">
            <a:extLst>
              <a:ext uri="{FF2B5EF4-FFF2-40B4-BE49-F238E27FC236}">
                <a16:creationId xmlns:a16="http://schemas.microsoft.com/office/drawing/2014/main" id="{FF637A0C-4B6D-4207-A7D9-CAF1D2DFC8E2}"/>
              </a:ext>
            </a:extLst>
          </p:cNvPr>
          <p:cNvSpPr>
            <a:spLocks noGrp="1"/>
          </p:cNvSpPr>
          <p:nvPr>
            <p:ph type="body" sz="quarter" idx="35"/>
          </p:nvPr>
        </p:nvSpPr>
        <p:spPr>
          <a:xfrm>
            <a:off x="7476073"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43" name="Text Placeholder 2">
            <a:extLst>
              <a:ext uri="{FF2B5EF4-FFF2-40B4-BE49-F238E27FC236}">
                <a16:creationId xmlns:a16="http://schemas.microsoft.com/office/drawing/2014/main" id="{69D094B4-29B2-4197-A8AD-66F9F9CAAF39}"/>
              </a:ext>
            </a:extLst>
          </p:cNvPr>
          <p:cNvSpPr>
            <a:spLocks noGrp="1"/>
          </p:cNvSpPr>
          <p:nvPr>
            <p:ph type="body" sz="quarter" idx="36"/>
          </p:nvPr>
        </p:nvSpPr>
        <p:spPr>
          <a:xfrm>
            <a:off x="9775551" y="2735923"/>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38192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Iconography + Text x5+1">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x5+1</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
        <p:nvSpPr>
          <p:cNvPr id="26" name="Picture Placeholder 7">
            <a:extLst>
              <a:ext uri="{FF2B5EF4-FFF2-40B4-BE49-F238E27FC236}">
                <a16:creationId xmlns:a16="http://schemas.microsoft.com/office/drawing/2014/main" id="{EAABBEEF-0FF4-4074-9C40-9B691395E8D8}"/>
              </a:ext>
            </a:extLst>
          </p:cNvPr>
          <p:cNvSpPr>
            <a:spLocks noGrp="1"/>
          </p:cNvSpPr>
          <p:nvPr>
            <p:ph type="pic" sz="quarter" idx="32"/>
          </p:nvPr>
        </p:nvSpPr>
        <p:spPr>
          <a:xfrm>
            <a:off x="458259" y="163831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28" name="Text Placeholder 4">
            <a:extLst>
              <a:ext uri="{FF2B5EF4-FFF2-40B4-BE49-F238E27FC236}">
                <a16:creationId xmlns:a16="http://schemas.microsoft.com/office/drawing/2014/main" id="{992962D6-56F3-48D3-9A11-82CCFC1CC0E6}"/>
              </a:ext>
            </a:extLst>
          </p:cNvPr>
          <p:cNvSpPr>
            <a:spLocks noGrp="1"/>
          </p:cNvSpPr>
          <p:nvPr>
            <p:ph type="body" sz="quarter" idx="33"/>
          </p:nvPr>
        </p:nvSpPr>
        <p:spPr>
          <a:xfrm>
            <a:off x="1511485" y="1551340"/>
            <a:ext cx="4584515" cy="257558"/>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29" name="Text Placeholder 4">
            <a:extLst>
              <a:ext uri="{FF2B5EF4-FFF2-40B4-BE49-F238E27FC236}">
                <a16:creationId xmlns:a16="http://schemas.microsoft.com/office/drawing/2014/main" id="{9095E28A-06FE-49A2-AAE0-DD1F0C107A6E}"/>
              </a:ext>
            </a:extLst>
          </p:cNvPr>
          <p:cNvSpPr>
            <a:spLocks noGrp="1"/>
          </p:cNvSpPr>
          <p:nvPr>
            <p:ph type="body" sz="quarter" idx="34"/>
          </p:nvPr>
        </p:nvSpPr>
        <p:spPr>
          <a:xfrm>
            <a:off x="1511485" y="1918071"/>
            <a:ext cx="4584515" cy="257558"/>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Tree>
    <p:extLst>
      <p:ext uri="{BB962C8B-B14F-4D97-AF65-F5344CB8AC3E}">
        <p14:creationId xmlns:p14="http://schemas.microsoft.com/office/powerpoint/2010/main" val="1627763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 Sub | 3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518361" cy="403133"/>
          </a:xfr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7357175"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77637"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8381859"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4" name="Text Placeholder 12">
            <a:extLst>
              <a:ext uri="{FF2B5EF4-FFF2-40B4-BE49-F238E27FC236}">
                <a16:creationId xmlns:a16="http://schemas.microsoft.com/office/drawing/2014/main" id="{E0AE9E36-7C00-4922-AA13-C35396AF3813}"/>
              </a:ext>
            </a:extLst>
          </p:cNvPr>
          <p:cNvSpPr>
            <a:spLocks noGrp="1"/>
          </p:cNvSpPr>
          <p:nvPr>
            <p:ph type="body" sz="quarter" idx="16" hasCustomPrompt="1"/>
          </p:nvPr>
        </p:nvSpPr>
        <p:spPr>
          <a:xfrm>
            <a:off x="4479748"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7" y="4248829"/>
            <a:ext cx="3232504" cy="253787"/>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8381859" y="4248829"/>
            <a:ext cx="3232504" cy="253787"/>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17" name="Text Placeholder 12">
            <a:extLst>
              <a:ext uri="{FF2B5EF4-FFF2-40B4-BE49-F238E27FC236}">
                <a16:creationId xmlns:a16="http://schemas.microsoft.com/office/drawing/2014/main" id="{B6F488F1-69E1-4A48-8E9C-2F5EC2BFAB4B}"/>
              </a:ext>
            </a:extLst>
          </p:cNvPr>
          <p:cNvSpPr>
            <a:spLocks noGrp="1"/>
          </p:cNvSpPr>
          <p:nvPr>
            <p:ph type="body" sz="quarter" idx="19"/>
          </p:nvPr>
        </p:nvSpPr>
        <p:spPr>
          <a:xfrm>
            <a:off x="4479748" y="4248829"/>
            <a:ext cx="3232504" cy="253787"/>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Tree>
    <p:extLst>
      <p:ext uri="{BB962C8B-B14F-4D97-AF65-F5344CB8AC3E}">
        <p14:creationId xmlns:p14="http://schemas.microsoft.com/office/powerpoint/2010/main" val="3682436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 Sub | 5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518361" cy="403133"/>
          </a:xfr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48755"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8" y="3658327"/>
            <a:ext cx="1838812" cy="522451"/>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2" name="Text Placeholder 12">
            <a:extLst>
              <a:ext uri="{FF2B5EF4-FFF2-40B4-BE49-F238E27FC236}">
                <a16:creationId xmlns:a16="http://schemas.microsoft.com/office/drawing/2014/main" id="{D6BD4396-836B-4609-A351-6FA3B73A5FFE}"/>
              </a:ext>
            </a:extLst>
          </p:cNvPr>
          <p:cNvSpPr>
            <a:spLocks noGrp="1"/>
          </p:cNvSpPr>
          <p:nvPr>
            <p:ph type="body" sz="quarter" idx="20" hasCustomPrompt="1"/>
          </p:nvPr>
        </p:nvSpPr>
        <p:spPr>
          <a:xfrm>
            <a:off x="2840394"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3" name="Text Placeholder 12">
            <a:extLst>
              <a:ext uri="{FF2B5EF4-FFF2-40B4-BE49-F238E27FC236}">
                <a16:creationId xmlns:a16="http://schemas.microsoft.com/office/drawing/2014/main" id="{BEC8D12B-8172-4BD9-B198-FC940EA5F589}"/>
              </a:ext>
            </a:extLst>
          </p:cNvPr>
          <p:cNvSpPr>
            <a:spLocks noGrp="1"/>
          </p:cNvSpPr>
          <p:nvPr>
            <p:ph type="body" sz="quarter" idx="21"/>
          </p:nvPr>
        </p:nvSpPr>
        <p:spPr>
          <a:xfrm>
            <a:off x="2869276" y="3658327"/>
            <a:ext cx="1838812" cy="522451"/>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4" name="Text Placeholder 12">
            <a:extLst>
              <a:ext uri="{FF2B5EF4-FFF2-40B4-BE49-F238E27FC236}">
                <a16:creationId xmlns:a16="http://schemas.microsoft.com/office/drawing/2014/main" id="{4C3A68AC-120B-4739-BD77-EB8D9A2774CF}"/>
              </a:ext>
            </a:extLst>
          </p:cNvPr>
          <p:cNvSpPr>
            <a:spLocks noGrp="1"/>
          </p:cNvSpPr>
          <p:nvPr>
            <p:ph type="body" sz="quarter" idx="22" hasCustomPrompt="1"/>
          </p:nvPr>
        </p:nvSpPr>
        <p:spPr>
          <a:xfrm>
            <a:off x="5147712"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5" name="Text Placeholder 12">
            <a:extLst>
              <a:ext uri="{FF2B5EF4-FFF2-40B4-BE49-F238E27FC236}">
                <a16:creationId xmlns:a16="http://schemas.microsoft.com/office/drawing/2014/main" id="{0A9A1E10-7F09-44CE-87BF-10DBCB2DD340}"/>
              </a:ext>
            </a:extLst>
          </p:cNvPr>
          <p:cNvSpPr>
            <a:spLocks noGrp="1"/>
          </p:cNvSpPr>
          <p:nvPr>
            <p:ph type="body" sz="quarter" idx="23"/>
          </p:nvPr>
        </p:nvSpPr>
        <p:spPr>
          <a:xfrm>
            <a:off x="5176594" y="3658327"/>
            <a:ext cx="1838812" cy="522451"/>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6" name="Text Placeholder 12">
            <a:extLst>
              <a:ext uri="{FF2B5EF4-FFF2-40B4-BE49-F238E27FC236}">
                <a16:creationId xmlns:a16="http://schemas.microsoft.com/office/drawing/2014/main" id="{F45A253A-F83B-4FD4-A131-FA4682A23AFE}"/>
              </a:ext>
            </a:extLst>
          </p:cNvPr>
          <p:cNvSpPr>
            <a:spLocks noGrp="1"/>
          </p:cNvSpPr>
          <p:nvPr>
            <p:ph type="body" sz="quarter" idx="24" hasCustomPrompt="1"/>
          </p:nvPr>
        </p:nvSpPr>
        <p:spPr>
          <a:xfrm>
            <a:off x="7462836"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7" name="Text Placeholder 12">
            <a:extLst>
              <a:ext uri="{FF2B5EF4-FFF2-40B4-BE49-F238E27FC236}">
                <a16:creationId xmlns:a16="http://schemas.microsoft.com/office/drawing/2014/main" id="{403F967D-B169-4689-B49E-43267F0A42DC}"/>
              </a:ext>
            </a:extLst>
          </p:cNvPr>
          <p:cNvSpPr>
            <a:spLocks noGrp="1"/>
          </p:cNvSpPr>
          <p:nvPr>
            <p:ph type="body" sz="quarter" idx="25"/>
          </p:nvPr>
        </p:nvSpPr>
        <p:spPr>
          <a:xfrm>
            <a:off x="7491719" y="3658327"/>
            <a:ext cx="1838812" cy="522451"/>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8" name="Text Placeholder 12">
            <a:extLst>
              <a:ext uri="{FF2B5EF4-FFF2-40B4-BE49-F238E27FC236}">
                <a16:creationId xmlns:a16="http://schemas.microsoft.com/office/drawing/2014/main" id="{FD3AE7CA-391E-4375-9398-D249BBBFEA76}"/>
              </a:ext>
            </a:extLst>
          </p:cNvPr>
          <p:cNvSpPr>
            <a:spLocks noGrp="1"/>
          </p:cNvSpPr>
          <p:nvPr>
            <p:ph type="body" sz="quarter" idx="26" hasCustomPrompt="1"/>
          </p:nvPr>
        </p:nvSpPr>
        <p:spPr>
          <a:xfrm>
            <a:off x="9746668"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9" name="Text Placeholder 12">
            <a:extLst>
              <a:ext uri="{FF2B5EF4-FFF2-40B4-BE49-F238E27FC236}">
                <a16:creationId xmlns:a16="http://schemas.microsoft.com/office/drawing/2014/main" id="{E4F804E3-C2DE-4602-B167-5B66CA4202B9}"/>
              </a:ext>
            </a:extLst>
          </p:cNvPr>
          <p:cNvSpPr>
            <a:spLocks noGrp="1"/>
          </p:cNvSpPr>
          <p:nvPr>
            <p:ph type="body" sz="quarter" idx="27"/>
          </p:nvPr>
        </p:nvSpPr>
        <p:spPr>
          <a:xfrm>
            <a:off x="9775550" y="3658327"/>
            <a:ext cx="1838812" cy="522451"/>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Tree>
    <p:extLst>
      <p:ext uri="{BB962C8B-B14F-4D97-AF65-F5344CB8AC3E}">
        <p14:creationId xmlns:p14="http://schemas.microsoft.com/office/powerpoint/2010/main" val="385542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Large stat | b/g image / grad">
    <p:bg>
      <p:bgPr>
        <a:solidFill>
          <a:schemeClr val="accent6"/>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DC44D74-3B3F-47E0-B848-9173CD01DCB4}"/>
              </a:ext>
            </a:extLst>
          </p:cNvPr>
          <p:cNvSpPr>
            <a:spLocks noGrp="1"/>
          </p:cNvSpPr>
          <p:nvPr>
            <p:ph type="pic" sz="quarter" idx="19"/>
          </p:nvPr>
        </p:nvSpPr>
        <p:spPr>
          <a:xfrm>
            <a:off x="0" y="0"/>
            <a:ext cx="12192000" cy="6858000"/>
          </a:xfrm>
          <a:noFill/>
        </p:spPr>
        <p:txBody>
          <a:bodyPr anchor="ctr">
            <a:noAutofit/>
          </a:bodyPr>
          <a:lstStyle>
            <a:lvl1pPr algn="ctr">
              <a:defRPr/>
            </a:lvl1pPr>
          </a:lstStyle>
          <a:p>
            <a:r>
              <a:rPr lang="en-GB"/>
              <a:t>Click icon to add picture</a:t>
            </a:r>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outerShdw blurRad="50800" dist="50800" dir="2700000" algn="tl" rotWithShape="0">
                    <a:prstClr val="black">
                      <a:alpha val="40000"/>
                    </a:prstClr>
                  </a:outerShdw>
                </a:effectLst>
              </a:defRPr>
            </a:lvl1p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outerShdw blurRad="50800" dist="50800" dir="2700000" algn="tl" rotWithShape="0">
                    <a:prstClr val="black">
                      <a:alpha val="40000"/>
                    </a:prstClr>
                  </a:outerShdw>
                </a:effectLst>
              </a:defRPr>
            </a:lvl1pPr>
          </a:lstStyle>
          <a:p>
            <a:fld id="{E2E31AFC-DF42-41A5-B57C-06A83BBA6616}" type="slidenum">
              <a:rPr lang="en-GB" smtClean="0"/>
              <a:pPr/>
              <a:t>‹#›</a:t>
            </a:fld>
            <a:endParaRPr lang="en-GB"/>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7405918" y="2107959"/>
            <a:ext cx="4214820" cy="1429316"/>
          </a:xfrm>
        </p:spPr>
        <p:txBody>
          <a:bodyPr numCol="1" spcCol="756000" anchor="b">
            <a:noAutofit/>
          </a:bodyPr>
          <a:lstStyle>
            <a:lvl1pPr marL="0" indent="0">
              <a:buFont typeface="Arial" panose="020B0604020202020204" pitchFamily="34" charset="0"/>
              <a:buNone/>
              <a:defRPr sz="12128" b="0" i="0" spc="-637">
                <a:solidFill>
                  <a:schemeClr val="bg1"/>
                </a:solidFill>
                <a:latin typeface="Poppins Medium" pitchFamily="2" charset="77"/>
                <a:cs typeface="Poppins Medium" pitchFamily="2" charset="77"/>
              </a:defRPr>
            </a:lvl1pPr>
            <a:lvl5pPr>
              <a:defRPr/>
            </a:lvl5pPr>
          </a:lstStyle>
          <a:p>
            <a:pPr lvl="0"/>
            <a:r>
              <a:rPr lang="en-US" err="1"/>
              <a:t>x.xm</a:t>
            </a:r>
            <a:endParaRPr lang="en-US"/>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7405918" y="3480495"/>
            <a:ext cx="4214819" cy="296171"/>
          </a:xfrm>
        </p:spPr>
        <p:txBody>
          <a:bodyPr numCol="1" spcCol="756000"/>
          <a:lstStyle>
            <a:lvl1pPr marL="0" indent="0">
              <a:buFont typeface="Arial" panose="020B0604020202020204" pitchFamily="34" charset="0"/>
              <a:buNone/>
              <a:defRPr sz="1698" b="0">
                <a:solidFill>
                  <a:schemeClr val="bg1"/>
                </a:solidFill>
              </a:defRPr>
            </a:lvl1pPr>
            <a:lvl5pPr>
              <a:defRPr/>
            </a:lvl5pPr>
          </a:lstStyle>
          <a:p>
            <a:pPr lvl="0"/>
            <a:r>
              <a:rPr lang="en-GB"/>
              <a:t>Click to edit Master text styles</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Tree>
    <p:extLst>
      <p:ext uri="{BB962C8B-B14F-4D97-AF65-F5344CB8AC3E}">
        <p14:creationId xmlns:p14="http://schemas.microsoft.com/office/powerpoint/2010/main" val="3698430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 Sub | Map + pins">
    <p:bg>
      <p:bgPr>
        <a:solidFill>
          <a:schemeClr val="accent6"/>
        </a:solidFill>
        <a:effectLst/>
      </p:bgPr>
    </p:bg>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359EA77B-10F0-4804-A145-524336802D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11288" y="1509771"/>
            <a:ext cx="9195987" cy="4538631"/>
          </a:xfrm>
          <a:prstGeom prst="rect">
            <a:avLst/>
          </a:prstGeom>
        </p:spPr>
      </p:pic>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21" name="Title 1">
            <a:extLst>
              <a:ext uri="{FF2B5EF4-FFF2-40B4-BE49-F238E27FC236}">
                <a16:creationId xmlns:a16="http://schemas.microsoft.com/office/drawing/2014/main" id="{2DBFC085-0C60-416E-8CFF-15E94416BA22}"/>
              </a:ext>
            </a:extLst>
          </p:cNvPr>
          <p:cNvSpPr>
            <a:spLocks noGrp="1"/>
          </p:cNvSpPr>
          <p:nvPr>
            <p:ph type="title"/>
          </p:nvPr>
        </p:nvSpPr>
        <p:spPr>
          <a:xfrm>
            <a:off x="577638" y="537198"/>
            <a:ext cx="11013551" cy="403133"/>
          </a:xfrm>
        </p:spPr>
        <p:txBody>
          <a:bodyPr lIns="0" tIns="0" rIns="0" bIns="0" anchor="t" anchorCtr="0"/>
          <a:lstStyle>
            <a:lvl1pPr>
              <a:defRPr>
                <a:solidFill>
                  <a:schemeClr val="bg1"/>
                </a:solidFill>
              </a:defRPr>
            </a:lvl1pPr>
          </a:lstStyle>
          <a:p>
            <a:r>
              <a:rPr lang="en-GB"/>
              <a:t>Click to edit Master title style</a:t>
            </a:r>
          </a:p>
        </p:txBody>
      </p:sp>
      <p:sp>
        <p:nvSpPr>
          <p:cNvPr id="22" name="Text Placeholder 9">
            <a:extLst>
              <a:ext uri="{FF2B5EF4-FFF2-40B4-BE49-F238E27FC236}">
                <a16:creationId xmlns:a16="http://schemas.microsoft.com/office/drawing/2014/main" id="{B553B6D6-CC16-4E40-914D-C81F67547FEF}"/>
              </a:ext>
            </a:extLst>
          </p:cNvPr>
          <p:cNvSpPr>
            <a:spLocks noGrp="1"/>
          </p:cNvSpPr>
          <p:nvPr>
            <p:ph type="body" sz="quarter" idx="13"/>
          </p:nvPr>
        </p:nvSpPr>
        <p:spPr>
          <a:xfrm>
            <a:off x="577638" y="1127910"/>
            <a:ext cx="5081284" cy="261290"/>
          </a:xfrm>
        </p:spPr>
        <p:txBody>
          <a:bodyPr/>
          <a:lstStyle>
            <a:lvl1pPr>
              <a:lnSpc>
                <a:spcPct val="100000"/>
              </a:lnSpc>
              <a:buFont typeface="Arial" panose="020B0604020202020204" pitchFamily="34" charset="0"/>
              <a:buNone/>
              <a:defRPr sz="1698">
                <a:solidFill>
                  <a:schemeClr val="bg1"/>
                </a:solidFill>
              </a:defRPr>
            </a:lvl1pPr>
          </a:lstStyle>
          <a:p>
            <a:pPr lvl="0"/>
            <a:r>
              <a:rPr lang="en-GB"/>
              <a:t>Click to edit Master text styles</a:t>
            </a:r>
          </a:p>
        </p:txBody>
      </p:sp>
      <p:sp>
        <p:nvSpPr>
          <p:cNvPr id="33" name="Text Placeholder 22">
            <a:extLst>
              <a:ext uri="{FF2B5EF4-FFF2-40B4-BE49-F238E27FC236}">
                <a16:creationId xmlns:a16="http://schemas.microsoft.com/office/drawing/2014/main" id="{28651641-59C0-4E53-BC82-FBC2B7BB8DB1}"/>
              </a:ext>
            </a:extLst>
          </p:cNvPr>
          <p:cNvSpPr>
            <a:spLocks noGrp="1"/>
          </p:cNvSpPr>
          <p:nvPr>
            <p:ph type="body" sz="quarter" idx="15"/>
          </p:nvPr>
        </p:nvSpPr>
        <p:spPr>
          <a:xfrm>
            <a:off x="577638" y="5974456"/>
            <a:ext cx="3140422" cy="171705"/>
          </a:xfrm>
        </p:spPr>
        <p:txBody>
          <a:bodyPr tIns="0" bIns="0" anchor="t" anchorCtr="0"/>
          <a:lstStyle>
            <a:lvl1pPr marL="217561" indent="-217561">
              <a:spcBef>
                <a:spcPts val="0"/>
              </a:spcBef>
              <a:buSzPct val="200000"/>
              <a:buFontTx/>
              <a:buBlip>
                <a:blip r:embed="rId4">
                  <a:extLst>
                    <a:ext uri="{96DAC541-7B7A-43D3-8B79-37D633B846F1}">
                      <asvg:svgBlip xmlns:asvg="http://schemas.microsoft.com/office/drawing/2016/SVG/main" r:embed="rId5"/>
                    </a:ext>
                  </a:extLst>
                </a:blip>
              </a:buBlip>
              <a:defRPr sz="1455" b="1" i="0" baseline="3000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5" name="Text Placeholder 22">
            <a:extLst>
              <a:ext uri="{FF2B5EF4-FFF2-40B4-BE49-F238E27FC236}">
                <a16:creationId xmlns:a16="http://schemas.microsoft.com/office/drawing/2014/main" id="{E20BD56E-0E17-4AED-B089-01FA1B56B6FE}"/>
              </a:ext>
            </a:extLst>
          </p:cNvPr>
          <p:cNvSpPr>
            <a:spLocks noGrp="1"/>
          </p:cNvSpPr>
          <p:nvPr>
            <p:ph type="body" sz="quarter" idx="16"/>
          </p:nvPr>
        </p:nvSpPr>
        <p:spPr>
          <a:xfrm>
            <a:off x="577638" y="5537888"/>
            <a:ext cx="3140422" cy="171705"/>
          </a:xfrm>
        </p:spPr>
        <p:txBody>
          <a:bodyPr tIns="0" bIns="0" anchor="t" anchorCtr="0"/>
          <a:lstStyle>
            <a:lvl1pPr marL="217561" indent="-217561">
              <a:spcBef>
                <a:spcPts val="0"/>
              </a:spcBef>
              <a:buSzPct val="200000"/>
              <a:buFontTx/>
              <a:buBlip>
                <a:blip r:embed="rId6">
                  <a:extLst>
                    <a:ext uri="{96DAC541-7B7A-43D3-8B79-37D633B846F1}">
                      <asvg:svgBlip xmlns:asvg="http://schemas.microsoft.com/office/drawing/2016/SVG/main" r:embed="rId7"/>
                    </a:ext>
                  </a:extLst>
                </a:blip>
              </a:buBlip>
              <a:defRPr sz="1455" b="1" i="0" baseline="3000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36" name="Text Placeholder 22">
            <a:extLst>
              <a:ext uri="{FF2B5EF4-FFF2-40B4-BE49-F238E27FC236}">
                <a16:creationId xmlns:a16="http://schemas.microsoft.com/office/drawing/2014/main" id="{C73E20F7-E9CB-484A-B765-8163DC385D90}"/>
              </a:ext>
            </a:extLst>
          </p:cNvPr>
          <p:cNvSpPr>
            <a:spLocks noGrp="1"/>
          </p:cNvSpPr>
          <p:nvPr>
            <p:ph type="body" sz="quarter" idx="17"/>
          </p:nvPr>
        </p:nvSpPr>
        <p:spPr>
          <a:xfrm>
            <a:off x="3781812" y="4163432"/>
            <a:ext cx="2314188" cy="171705"/>
          </a:xfrm>
        </p:spPr>
        <p:txBody>
          <a:bodyPr wrap="square" tIns="0" bIns="0" anchor="t" anchorCtr="0">
            <a:spAutoFit/>
          </a:bodyPr>
          <a:lstStyle>
            <a:lvl1pPr marL="217561" indent="-217561">
              <a:spcBef>
                <a:spcPts val="0"/>
              </a:spcBef>
              <a:buSzPct val="200000"/>
              <a:buFontTx/>
              <a:buBlip>
                <a:blip r:embed="rId4">
                  <a:extLst>
                    <a:ext uri="{96DAC541-7B7A-43D3-8B79-37D633B846F1}">
                      <asvg:svgBlip xmlns:asvg="http://schemas.microsoft.com/office/drawing/2016/SVG/main" r:embed="rId5"/>
                    </a:ext>
                  </a:extLst>
                </a:blip>
              </a:buBlip>
              <a:defRPr sz="1455" b="1" i="0" baseline="3000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7" name="Text Placeholder 22">
            <a:extLst>
              <a:ext uri="{FF2B5EF4-FFF2-40B4-BE49-F238E27FC236}">
                <a16:creationId xmlns:a16="http://schemas.microsoft.com/office/drawing/2014/main" id="{3E398FEC-3245-4CB1-99A2-4E4EDB866903}"/>
              </a:ext>
            </a:extLst>
          </p:cNvPr>
          <p:cNvSpPr>
            <a:spLocks noGrp="1"/>
          </p:cNvSpPr>
          <p:nvPr>
            <p:ph type="body" sz="quarter" idx="18"/>
          </p:nvPr>
        </p:nvSpPr>
        <p:spPr>
          <a:xfrm>
            <a:off x="5924726" y="3036052"/>
            <a:ext cx="2314188" cy="171705"/>
          </a:xfrm>
        </p:spPr>
        <p:txBody>
          <a:bodyPr wrap="square" tIns="0" bIns="0" anchor="t" anchorCtr="0">
            <a:spAutoFit/>
          </a:bodyPr>
          <a:lstStyle>
            <a:lvl1pPr marL="217561" indent="-217561">
              <a:spcBef>
                <a:spcPts val="0"/>
              </a:spcBef>
              <a:buSzPct val="200000"/>
              <a:buFontTx/>
              <a:buBlip>
                <a:blip r:embed="rId6">
                  <a:extLst>
                    <a:ext uri="{96DAC541-7B7A-43D3-8B79-37D633B846F1}">
                      <asvg:svgBlip xmlns:asvg="http://schemas.microsoft.com/office/drawing/2016/SVG/main" r:embed="rId7"/>
                    </a:ext>
                  </a:extLst>
                </a:blip>
              </a:buBlip>
              <a:defRPr sz="1455" b="1" i="0" baseline="30000">
                <a:solidFill>
                  <a:schemeClr val="bg1"/>
                </a:solidFill>
                <a:latin typeface="Poppins SemiBold" pitchFamily="2" charset="77"/>
                <a:cs typeface="Poppins SemiBold" pitchFamily="2" charset="77"/>
              </a:defRPr>
            </a:lvl1pPr>
          </a:lstStyle>
          <a:p>
            <a:pPr lvl="0"/>
            <a:r>
              <a:rPr lang="en-GB"/>
              <a:t>Click to edit Master text styles</a:t>
            </a:r>
          </a:p>
        </p:txBody>
      </p:sp>
    </p:spTree>
    <p:extLst>
      <p:ext uri="{BB962C8B-B14F-4D97-AF65-F5344CB8AC3E}">
        <p14:creationId xmlns:p14="http://schemas.microsoft.com/office/powerpoint/2010/main" val="292702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Our vision | Centred">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a:xfrm>
            <a:off x="577638" y="6482886"/>
            <a:ext cx="7575715" cy="111982"/>
          </a:xfrm>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3316700" y="577597"/>
            <a:ext cx="5558600" cy="1175806"/>
          </a:xfrm>
        </p:spPr>
        <p:txBody>
          <a:bodyPr lIns="0" tIns="0" rIns="0" bIns="0" anchor="b" anchorCtr="0"/>
          <a:lstStyle>
            <a:lvl1pPr algn="ctr">
              <a:defRPr sz="4245">
                <a:solidFill>
                  <a:schemeClr val="bg1"/>
                </a:solidFill>
              </a:defRPr>
            </a:lvl1pPr>
          </a:lstStyle>
          <a:p>
            <a:r>
              <a:rPr lang="en-GB"/>
              <a:t>Click to edit Master title style</a:t>
            </a:r>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7" y="2162835"/>
            <a:ext cx="10991343" cy="571182"/>
          </a:xfrm>
        </p:spPr>
        <p:txBody>
          <a:bodyPr/>
          <a:lstStyle>
            <a:lvl1pPr algn="ctr">
              <a:defRPr sz="3275">
                <a:solidFill>
                  <a:schemeClr val="bg1"/>
                </a:solidFill>
              </a:defRPr>
            </a:lvl1pPr>
          </a:lstStyle>
          <a:p>
            <a:pPr lvl="0"/>
            <a:r>
              <a:rPr lang="en-GB"/>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77638" y="5241915"/>
            <a:ext cx="1696672"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Associated</a:t>
            </a:r>
            <a:r>
              <a:rPr sz="1395" b="0" i="0" spc="-61">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with</a:t>
            </a:r>
            <a:endParaRPr sz="1395"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3" y="5241915"/>
            <a:ext cx="1743798"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Supported</a:t>
            </a:r>
            <a:r>
              <a:rPr sz="1395" b="0" i="0" spc="-67">
                <a:solidFill>
                  <a:srgbClr val="FFFFFF"/>
                </a:solidFill>
                <a:latin typeface="Poppins Medium" pitchFamily="2" charset="77"/>
                <a:cs typeface="Poppins Medium" pitchFamily="2" charset="77"/>
              </a:rPr>
              <a:t> </a:t>
            </a:r>
            <a:r>
              <a:rPr sz="1395" b="0" i="0" spc="-12">
                <a:solidFill>
                  <a:srgbClr val="FFFFFF"/>
                </a:solidFill>
                <a:latin typeface="Poppins Medium" pitchFamily="2" charset="77"/>
                <a:cs typeface="Poppins Medium" pitchFamily="2" charset="77"/>
              </a:rPr>
              <a:t>by</a:t>
            </a:r>
            <a:endParaRPr sz="1395"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5" y="5241915"/>
            <a:ext cx="1743797"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Hosted</a:t>
            </a:r>
            <a:r>
              <a:rPr sz="1395" b="0" i="0" spc="-64">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at</a:t>
            </a:r>
            <a:endParaRPr sz="1395" b="0" i="0">
              <a:latin typeface="Poppins Medium" pitchFamily="2" charset="77"/>
              <a:cs typeface="Poppins Medium" pitchFamily="2" charset="77"/>
            </a:endParaRPr>
          </a:p>
        </p:txBody>
      </p:sp>
    </p:spTree>
    <p:extLst>
      <p:ext uri="{BB962C8B-B14F-4D97-AF65-F5344CB8AC3E}">
        <p14:creationId xmlns:p14="http://schemas.microsoft.com/office/powerpoint/2010/main" val="337706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B13A0A-CE65-42DC-9B05-FA1C95E2299D}"/>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78AE9802-7DE3-450D-9BAB-E79BB75FB7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9D87AA-9769-4126-A2B4-E79D3ECC1FCF}"/>
              </a:ext>
            </a:extLst>
          </p:cNvPr>
          <p:cNvSpPr>
            <a:spLocks noGrp="1"/>
          </p:cNvSpPr>
          <p:nvPr>
            <p:ph type="sldNum" sz="quarter" idx="12"/>
          </p:nvPr>
        </p:nvSpPr>
        <p:spPr/>
        <p:txBody>
          <a:bodyPr/>
          <a:lstStyle/>
          <a:p>
            <a:fld id="{C59C7F26-5CBA-47D5-A60D-10802234F988}" type="slidenum">
              <a:rPr lang="en-US" smtClean="0"/>
              <a:t>‹#›</a:t>
            </a:fld>
            <a:endParaRPr lang="en-US"/>
          </a:p>
        </p:txBody>
      </p:sp>
    </p:spTree>
    <p:extLst>
      <p:ext uri="{BB962C8B-B14F-4D97-AF65-F5344CB8AC3E}">
        <p14:creationId xmlns:p14="http://schemas.microsoft.com/office/powerpoint/2010/main" val="28040912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Mission Statement | Left Align">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599848" y="1299878"/>
            <a:ext cx="7334965" cy="453525"/>
          </a:xfrm>
        </p:spPr>
        <p:txBody>
          <a:bodyPr lIns="0" tIns="0" rIns="0" bIns="0" anchor="b" anchorCtr="0"/>
          <a:lstStyle>
            <a:lvl1pPr algn="l">
              <a:defRPr sz="3275">
                <a:solidFill>
                  <a:schemeClr val="bg1"/>
                </a:solidFill>
              </a:defRPr>
            </a:lvl1pPr>
          </a:lstStyle>
          <a:p>
            <a:r>
              <a:rPr lang="en-GB"/>
              <a:t>Click to edit Master title style</a:t>
            </a:r>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7" y="2162835"/>
            <a:ext cx="8255334" cy="296171"/>
          </a:xfrm>
        </p:spPr>
        <p:txBody>
          <a:bodyPr/>
          <a:lstStyle>
            <a:lvl1pPr algn="l">
              <a:defRPr sz="1698">
                <a:solidFill>
                  <a:schemeClr val="bg1"/>
                </a:solidFill>
              </a:defRPr>
            </a:lvl1pPr>
          </a:lstStyle>
          <a:p>
            <a:pPr lvl="0"/>
            <a:r>
              <a:rPr lang="en-GB"/>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99847" y="5241915"/>
            <a:ext cx="1880668"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Associated</a:t>
            </a:r>
            <a:r>
              <a:rPr sz="1395" b="0" i="0" spc="-61">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with</a:t>
            </a:r>
            <a:endParaRPr sz="1395"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3" y="5241915"/>
            <a:ext cx="2180486"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Supported</a:t>
            </a:r>
            <a:r>
              <a:rPr sz="1395" b="0" i="0" spc="-67">
                <a:solidFill>
                  <a:srgbClr val="FFFFFF"/>
                </a:solidFill>
                <a:latin typeface="Poppins Medium" pitchFamily="2" charset="77"/>
                <a:cs typeface="Poppins Medium" pitchFamily="2" charset="77"/>
              </a:rPr>
              <a:t> </a:t>
            </a:r>
            <a:r>
              <a:rPr sz="1395" b="0" i="0" spc="-12">
                <a:solidFill>
                  <a:srgbClr val="FFFFFF"/>
                </a:solidFill>
                <a:latin typeface="Poppins Medium" pitchFamily="2" charset="77"/>
                <a:cs typeface="Poppins Medium" pitchFamily="2" charset="77"/>
              </a:rPr>
              <a:t>by</a:t>
            </a:r>
            <a:endParaRPr sz="1395"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5" y="5241915"/>
            <a:ext cx="1459271"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Hosted</a:t>
            </a:r>
            <a:r>
              <a:rPr sz="1395" b="0" i="0" spc="-64">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at</a:t>
            </a:r>
            <a:endParaRPr sz="1395" b="0" i="0">
              <a:latin typeface="Poppins Medium" pitchFamily="2" charset="77"/>
              <a:cs typeface="Poppins Medium" pitchFamily="2" charset="77"/>
            </a:endParaRPr>
          </a:p>
        </p:txBody>
      </p:sp>
      <p:sp>
        <p:nvSpPr>
          <p:cNvPr id="39" name="object 14">
            <a:extLst>
              <a:ext uri="{FF2B5EF4-FFF2-40B4-BE49-F238E27FC236}">
                <a16:creationId xmlns:a16="http://schemas.microsoft.com/office/drawing/2014/main" id="{EBA520A8-D9DC-4590-A234-60E794F86D19}"/>
              </a:ext>
            </a:extLst>
          </p:cNvPr>
          <p:cNvSpPr/>
          <p:nvPr userDrawn="1"/>
        </p:nvSpPr>
        <p:spPr>
          <a:xfrm>
            <a:off x="577850" y="5000063"/>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Tree>
    <p:extLst>
      <p:ext uri="{BB962C8B-B14F-4D97-AF65-F5344CB8AC3E}">
        <p14:creationId xmlns:p14="http://schemas.microsoft.com/office/powerpoint/2010/main" val="392127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8007" y="2863649"/>
            <a:ext cx="9195987" cy="1130703"/>
          </a:xfrm>
        </p:spPr>
        <p:txBody>
          <a:bodyPr anchor="ctr"/>
          <a:lstStyle>
            <a:lvl1pPr algn="ctr">
              <a:defRPr sz="4245"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3361685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7044" y="3681455"/>
            <a:ext cx="9195987" cy="839551"/>
          </a:xfrm>
        </p:spPr>
        <p:txBody>
          <a:bodyPr anchor="ctr"/>
          <a:lstStyle>
            <a:lvl1pPr algn="ctr">
              <a:defRPr sz="2668"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Click to edit Master text styles</a:t>
            </a:r>
          </a:p>
          <a:p>
            <a:pPr lvl="1"/>
            <a:r>
              <a:rPr lang="en-GB"/>
              <a:t>Second level</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293692"/>
            <a:ext cx="4944576" cy="1057002"/>
          </a:xfrm>
          <a:prstGeom prst="rect">
            <a:avLst/>
          </a:prstGeom>
        </p:spPr>
      </p:pic>
    </p:spTree>
    <p:extLst>
      <p:ext uri="{BB962C8B-B14F-4D97-AF65-F5344CB8AC3E}">
        <p14:creationId xmlns:p14="http://schemas.microsoft.com/office/powerpoint/2010/main" val="158383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ign-off">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900500"/>
            <a:ext cx="4944576" cy="1057002"/>
          </a:xfrm>
          <a:prstGeom prst="rect">
            <a:avLst/>
          </a:prstGeom>
        </p:spPr>
      </p:pic>
    </p:spTree>
    <p:extLst>
      <p:ext uri="{BB962C8B-B14F-4D97-AF65-F5344CB8AC3E}">
        <p14:creationId xmlns:p14="http://schemas.microsoft.com/office/powerpoint/2010/main" val="51830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B13A0A-CE65-42DC-9B05-FA1C95E2299D}"/>
              </a:ext>
            </a:extLst>
          </p:cNvPr>
          <p:cNvSpPr>
            <a:spLocks noGrp="1"/>
          </p:cNvSpPr>
          <p:nvPr>
            <p:ph type="dt" sz="half" idx="10"/>
          </p:nvPr>
        </p:nvSpPr>
        <p:spPr/>
        <p:txBody>
          <a:bodyPr/>
          <a:lstStyle/>
          <a:p>
            <a:r>
              <a:rPr lang="en-US"/>
              <a:t>Presentation Title | Section Title</a:t>
            </a:r>
          </a:p>
        </p:txBody>
      </p:sp>
      <p:sp>
        <p:nvSpPr>
          <p:cNvPr id="3" name="Footer Placeholder 2">
            <a:extLst>
              <a:ext uri="{FF2B5EF4-FFF2-40B4-BE49-F238E27FC236}">
                <a16:creationId xmlns:a16="http://schemas.microsoft.com/office/drawing/2014/main" id="{78AE9802-7DE3-450D-9BAB-E79BB75FB782}"/>
              </a:ext>
            </a:extLst>
          </p:cNvPr>
          <p:cNvSpPr>
            <a:spLocks noGrp="1"/>
          </p:cNvSpPr>
          <p:nvPr>
            <p:ph type="ftr" sz="quarter" idx="11"/>
          </p:nvPr>
        </p:nvSpPr>
        <p:spPr/>
        <p:txBody>
          <a:bodyPr/>
          <a:lstStyle/>
          <a:p>
            <a:r>
              <a:rPr lang="en-US"/>
              <a:t>*HPV types 16 and 18 are responsible for ov over 70% of cases. </a:t>
            </a:r>
          </a:p>
        </p:txBody>
      </p:sp>
      <p:sp>
        <p:nvSpPr>
          <p:cNvPr id="4" name="Slide Number Placeholder 3">
            <a:extLst>
              <a:ext uri="{FF2B5EF4-FFF2-40B4-BE49-F238E27FC236}">
                <a16:creationId xmlns:a16="http://schemas.microsoft.com/office/drawing/2014/main" id="{949D87AA-9769-4126-A2B4-E79D3ECC1FCF}"/>
              </a:ext>
            </a:extLst>
          </p:cNvPr>
          <p:cNvSpPr>
            <a:spLocks noGrp="1"/>
          </p:cNvSpPr>
          <p:nvPr>
            <p:ph type="sldNum" sz="quarter" idx="12"/>
          </p:nvPr>
        </p:nvSpPr>
        <p:spPr/>
        <p:txBody>
          <a:bodyPr/>
          <a:lstStyle/>
          <a:p>
            <a:fld id="{C59C7F26-5CBA-47D5-A60D-10802234F988}" type="slidenum">
              <a:rPr lang="en-US" smtClean="0"/>
              <a:t>‹#›</a:t>
            </a:fld>
            <a:endParaRPr lang="en-US"/>
          </a:p>
        </p:txBody>
      </p:sp>
    </p:spTree>
    <p:extLst>
      <p:ext uri="{BB962C8B-B14F-4D97-AF65-F5344CB8AC3E}">
        <p14:creationId xmlns:p14="http://schemas.microsoft.com/office/powerpoint/2010/main" val="2804091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9" Type="http://schemas.openxmlformats.org/officeDocument/2006/relationships/slideLayout" Target="../slideLayouts/slideLayout64.xml"/><Relationship Id="rId21" Type="http://schemas.openxmlformats.org/officeDocument/2006/relationships/slideLayout" Target="../slideLayouts/slideLayout46.xml"/><Relationship Id="rId34" Type="http://schemas.openxmlformats.org/officeDocument/2006/relationships/slideLayout" Target="../slideLayouts/slideLayout59.xml"/><Relationship Id="rId42" Type="http://schemas.openxmlformats.org/officeDocument/2006/relationships/slideLayout" Target="../slideLayouts/slideLayout67.xml"/><Relationship Id="rId47" Type="http://schemas.openxmlformats.org/officeDocument/2006/relationships/slideLayout" Target="../slideLayouts/slideLayout72.xml"/><Relationship Id="rId50" Type="http://schemas.openxmlformats.org/officeDocument/2006/relationships/slideLayout" Target="../slideLayouts/slideLayout75.xml"/><Relationship Id="rId55" Type="http://schemas.openxmlformats.org/officeDocument/2006/relationships/slideLayout" Target="../slideLayouts/slideLayout80.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9" Type="http://schemas.openxmlformats.org/officeDocument/2006/relationships/slideLayout" Target="../slideLayouts/slideLayout54.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slideLayout" Target="../slideLayouts/slideLayout57.xml"/><Relationship Id="rId37" Type="http://schemas.openxmlformats.org/officeDocument/2006/relationships/slideLayout" Target="../slideLayouts/slideLayout62.xml"/><Relationship Id="rId40" Type="http://schemas.openxmlformats.org/officeDocument/2006/relationships/slideLayout" Target="../slideLayouts/slideLayout65.xml"/><Relationship Id="rId45" Type="http://schemas.openxmlformats.org/officeDocument/2006/relationships/slideLayout" Target="../slideLayouts/slideLayout70.xml"/><Relationship Id="rId53" Type="http://schemas.openxmlformats.org/officeDocument/2006/relationships/slideLayout" Target="../slideLayouts/slideLayout78.xml"/><Relationship Id="rId58" Type="http://schemas.openxmlformats.org/officeDocument/2006/relationships/slideLayout" Target="../slideLayouts/slideLayout83.xml"/><Relationship Id="rId5" Type="http://schemas.openxmlformats.org/officeDocument/2006/relationships/slideLayout" Target="../slideLayouts/slideLayout30.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 Id="rId35" Type="http://schemas.openxmlformats.org/officeDocument/2006/relationships/slideLayout" Target="../slideLayouts/slideLayout60.xml"/><Relationship Id="rId43" Type="http://schemas.openxmlformats.org/officeDocument/2006/relationships/slideLayout" Target="../slideLayouts/slideLayout68.xml"/><Relationship Id="rId48" Type="http://schemas.openxmlformats.org/officeDocument/2006/relationships/slideLayout" Target="../slideLayouts/slideLayout73.xml"/><Relationship Id="rId56" Type="http://schemas.openxmlformats.org/officeDocument/2006/relationships/slideLayout" Target="../slideLayouts/slideLayout81.xml"/><Relationship Id="rId8" Type="http://schemas.openxmlformats.org/officeDocument/2006/relationships/slideLayout" Target="../slideLayouts/slideLayout33.xml"/><Relationship Id="rId51" Type="http://schemas.openxmlformats.org/officeDocument/2006/relationships/slideLayout" Target="../slideLayouts/slideLayout76.xml"/><Relationship Id="rId3" Type="http://schemas.openxmlformats.org/officeDocument/2006/relationships/slideLayout" Target="../slideLayouts/slideLayout28.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33" Type="http://schemas.openxmlformats.org/officeDocument/2006/relationships/slideLayout" Target="../slideLayouts/slideLayout58.xml"/><Relationship Id="rId38" Type="http://schemas.openxmlformats.org/officeDocument/2006/relationships/slideLayout" Target="../slideLayouts/slideLayout63.xml"/><Relationship Id="rId46" Type="http://schemas.openxmlformats.org/officeDocument/2006/relationships/slideLayout" Target="../slideLayouts/slideLayout71.xml"/><Relationship Id="rId59" Type="http://schemas.openxmlformats.org/officeDocument/2006/relationships/theme" Target="../theme/theme2.xml"/><Relationship Id="rId20" Type="http://schemas.openxmlformats.org/officeDocument/2006/relationships/slideLayout" Target="../slideLayouts/slideLayout45.xml"/><Relationship Id="rId41" Type="http://schemas.openxmlformats.org/officeDocument/2006/relationships/slideLayout" Target="../slideLayouts/slideLayout66.xml"/><Relationship Id="rId54" Type="http://schemas.openxmlformats.org/officeDocument/2006/relationships/slideLayout" Target="../slideLayouts/slideLayout79.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36" Type="http://schemas.openxmlformats.org/officeDocument/2006/relationships/slideLayout" Target="../slideLayouts/slideLayout61.xml"/><Relationship Id="rId49" Type="http://schemas.openxmlformats.org/officeDocument/2006/relationships/slideLayout" Target="../slideLayouts/slideLayout74.xml"/><Relationship Id="rId57" Type="http://schemas.openxmlformats.org/officeDocument/2006/relationships/slideLayout" Target="../slideLayouts/slideLayout82.xml"/><Relationship Id="rId10" Type="http://schemas.openxmlformats.org/officeDocument/2006/relationships/slideLayout" Target="../slideLayouts/slideLayout35.xml"/><Relationship Id="rId31" Type="http://schemas.openxmlformats.org/officeDocument/2006/relationships/slideLayout" Target="../slideLayouts/slideLayout56.xml"/><Relationship Id="rId44" Type="http://schemas.openxmlformats.org/officeDocument/2006/relationships/slideLayout" Target="../slideLayouts/slideLayout69.xml"/><Relationship Id="rId52"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6430488"/>
            <a:ext cx="9589325" cy="42751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606634" y="6567968"/>
            <a:ext cx="3981450" cy="200055"/>
          </a:xfrm>
          <a:prstGeom prst="rect">
            <a:avLst/>
          </a:prstGeom>
          <a:noFill/>
        </p:spPr>
        <p:txBody>
          <a:bodyPr wrap="square" rtlCol="0" anchor="ctr" anchorCtr="0">
            <a:spAutoFit/>
          </a:bodyPr>
          <a:lstStyle/>
          <a:p>
            <a:pPr marR="0" algn="l" rtl="0"/>
            <a:r>
              <a:rPr lang="en-US" sz="700" b="1" i="0" u="none" strike="noStrike" kern="1200" baseline="0" dirty="0">
                <a:solidFill>
                  <a:schemeClr val="bg1"/>
                </a:solidFill>
                <a:latin typeface="+mj-lt"/>
                <a:ea typeface="+mn-ea"/>
                <a:cs typeface="+mn-cs"/>
              </a:rPr>
              <a:t>SINGLE-DOSE HPV VACCINE EVALUATION CONSORTIUM</a:t>
            </a:r>
            <a:endParaRPr lang="en-US" sz="700" b="1" i="0" u="none" strike="noStrike" baseline="30000" dirty="0">
              <a:solidFill>
                <a:schemeClr val="bg1"/>
              </a:solidFill>
              <a:latin typeface="+mj-lt"/>
              <a:cs typeface="Segoe UI Semilight" panose="020B0402040204020203" pitchFamily="34" charset="0"/>
            </a:endParaRPr>
          </a:p>
        </p:txBody>
      </p:sp>
      <p:sp>
        <p:nvSpPr>
          <p:cNvPr id="10" name="Rectangle 9"/>
          <p:cNvSpPr/>
          <p:nvPr userDrawn="1"/>
        </p:nvSpPr>
        <p:spPr>
          <a:xfrm>
            <a:off x="9636826" y="6430488"/>
            <a:ext cx="2555174" cy="427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10118514" y="6597658"/>
            <a:ext cx="1476375" cy="205184"/>
          </a:xfrm>
          <a:prstGeom prst="rect">
            <a:avLst/>
          </a:prstGeom>
          <a:noFill/>
        </p:spPr>
        <p:txBody>
          <a:bodyPr wrap="square" rtlCol="0">
            <a:spAutoFit/>
          </a:bodyPr>
          <a:lstStyle/>
          <a:p>
            <a:pPr marR="0" algn="r" rtl="0"/>
            <a:r>
              <a:rPr lang="en-US" sz="1100" b="1" i="0" u="none" strike="noStrike" baseline="30000" dirty="0">
                <a:solidFill>
                  <a:schemeClr val="bg1"/>
                </a:solidFill>
                <a:latin typeface="+mj-lt"/>
                <a:cs typeface="Segoe UI Semilight" panose="020B0402040204020203" pitchFamily="34" charset="0"/>
              </a:rPr>
              <a:t>PAGE </a:t>
            </a:r>
            <a:fld id="{252F06CA-F47E-4C43-B6B6-694C015A4EC6}" type="slidenum">
              <a:rPr lang="en-US" sz="1100" b="1" i="0" u="none" strike="noStrike" baseline="30000" smtClean="0">
                <a:solidFill>
                  <a:schemeClr val="bg1"/>
                </a:solidFill>
                <a:latin typeface="+mj-lt"/>
                <a:cs typeface="Segoe UI Semilight" panose="020B0402040204020203" pitchFamily="34" charset="0"/>
              </a:rPr>
              <a:pPr marR="0" algn="r" rtl="0"/>
              <a:t>‹#›</a:t>
            </a:fld>
            <a:endParaRPr lang="en-US" sz="1100" b="1" i="0" u="none" strike="noStrike" baseline="30000" dirty="0">
              <a:solidFill>
                <a:schemeClr val="bg1"/>
              </a:solidFill>
              <a:latin typeface="+mj-lt"/>
              <a:cs typeface="Segoe UI Semilight" panose="020B0402040204020203" pitchFamily="34" charset="0"/>
            </a:endParaRPr>
          </a:p>
        </p:txBody>
      </p:sp>
    </p:spTree>
    <p:extLst>
      <p:ext uri="{BB962C8B-B14F-4D97-AF65-F5344CB8AC3E}">
        <p14:creationId xmlns:p14="http://schemas.microsoft.com/office/powerpoint/2010/main" val="314040876"/>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53" r:id="rId3"/>
    <p:sldLayoutId id="2147483752" r:id="rId4"/>
    <p:sldLayoutId id="2147483650" r:id="rId5"/>
    <p:sldLayoutId id="2147483652" r:id="rId6"/>
    <p:sldLayoutId id="2147483706" r:id="rId7"/>
    <p:sldLayoutId id="2147483757" r:id="rId8"/>
    <p:sldLayoutId id="2147483721" r:id="rId9"/>
    <p:sldLayoutId id="2147483737" r:id="rId10"/>
    <p:sldLayoutId id="2147483739" r:id="rId11"/>
    <p:sldLayoutId id="2147483742" r:id="rId12"/>
    <p:sldLayoutId id="2147483745" r:id="rId13"/>
    <p:sldLayoutId id="2147483762" r:id="rId14"/>
    <p:sldLayoutId id="2147483761" r:id="rId15"/>
    <p:sldLayoutId id="2147483749" r:id="rId16"/>
    <p:sldLayoutId id="2147483758" r:id="rId17"/>
    <p:sldLayoutId id="2147483759" r:id="rId18"/>
    <p:sldLayoutId id="2147483760" r:id="rId19"/>
    <p:sldLayoutId id="2147483741" r:id="rId20"/>
    <p:sldLayoutId id="2147483754" r:id="rId21"/>
    <p:sldLayoutId id="2147483755" r:id="rId22"/>
    <p:sldLayoutId id="2147483756" r:id="rId23"/>
    <p:sldLayoutId id="2147483763" r:id="rId24"/>
    <p:sldLayoutId id="2147483764" r:id="rId2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24">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577638" y="537197"/>
            <a:ext cx="5693037" cy="414332"/>
          </a:xfrm>
          <a:prstGeom prst="rect">
            <a:avLst/>
          </a:prstGeom>
        </p:spPr>
        <p:txBody>
          <a:bodyPr vert="horz" wrap="square" lIns="0" tIns="0" rIns="0" bIns="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577638" y="1551583"/>
            <a:ext cx="10775825" cy="1564243"/>
          </a:xfrm>
          <a:prstGeom prst="rect">
            <a:avLst/>
          </a:prstGeom>
        </p:spPr>
        <p:txBody>
          <a:bodyPr vert="horz" wrap="square" lIns="0" tIns="0" rIns="0" bIns="0" rtlCol="0" anchor="t" anchorCtr="0">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577638" y="6482886"/>
            <a:ext cx="7575715" cy="112018"/>
          </a:xfrm>
          <a:prstGeom prst="rect">
            <a:avLst/>
          </a:prstGeom>
        </p:spPr>
        <p:txBody>
          <a:bodyPr vert="horz" lIns="0" tIns="0" rIns="0" bIns="0" rtlCol="0" anchor="t" anchorCtr="0">
            <a:spAutoFit/>
          </a:bodyPr>
          <a:lstStyle>
            <a:lvl1pPr algn="l">
              <a:defRPr sz="728">
                <a:solidFill>
                  <a:schemeClr val="tx1">
                    <a:tint val="75000"/>
                  </a:schemeClr>
                </a:solidFill>
                <a:latin typeface="Poppins" pitchFamily="2" charset="77"/>
                <a:cs typeface="Poppins" pitchFamily="2" charset="77"/>
              </a:defRPr>
            </a:lvl1pPr>
          </a:lstStyle>
          <a:p>
            <a:pPr marL="7701">
              <a:spcBef>
                <a:spcPts val="76"/>
              </a:spcBef>
            </a:pPr>
            <a:r>
              <a:rPr lang="en-GB" spc="3"/>
              <a:t>Immunization, Vaccines and Biologicals</a:t>
            </a:r>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0693993" y="6482886"/>
            <a:ext cx="897196" cy="111982"/>
          </a:xfrm>
          <a:prstGeom prst="rect">
            <a:avLst/>
          </a:prstGeom>
        </p:spPr>
        <p:txBody>
          <a:bodyPr vert="horz" wrap="square" lIns="0" tIns="0" rIns="0" bIns="0" rtlCol="0" anchor="t" anchorCtr="0">
            <a:spAutoFit/>
          </a:bodyPr>
          <a:lstStyle>
            <a:lvl1pPr algn="r">
              <a:defRPr sz="728">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474885200"/>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 id="2147483791" r:id="rId24"/>
    <p:sldLayoutId id="2147483792" r:id="rId25"/>
    <p:sldLayoutId id="2147483793" r:id="rId26"/>
    <p:sldLayoutId id="2147483794" r:id="rId27"/>
    <p:sldLayoutId id="2147483795" r:id="rId28"/>
    <p:sldLayoutId id="2147483796" r:id="rId29"/>
    <p:sldLayoutId id="2147483797" r:id="rId30"/>
    <p:sldLayoutId id="2147483798" r:id="rId31"/>
    <p:sldLayoutId id="2147483799" r:id="rId32"/>
    <p:sldLayoutId id="2147483800" r:id="rId33"/>
    <p:sldLayoutId id="2147483801" r:id="rId34"/>
    <p:sldLayoutId id="2147483802" r:id="rId35"/>
    <p:sldLayoutId id="2147483803" r:id="rId36"/>
    <p:sldLayoutId id="2147483804" r:id="rId37"/>
    <p:sldLayoutId id="2147483805" r:id="rId38"/>
    <p:sldLayoutId id="2147483806" r:id="rId39"/>
    <p:sldLayoutId id="2147483807" r:id="rId40"/>
    <p:sldLayoutId id="2147483808" r:id="rId41"/>
    <p:sldLayoutId id="2147483809" r:id="rId42"/>
    <p:sldLayoutId id="2147483810" r:id="rId43"/>
    <p:sldLayoutId id="2147483811" r:id="rId44"/>
    <p:sldLayoutId id="2147483812" r:id="rId45"/>
    <p:sldLayoutId id="2147483813" r:id="rId46"/>
    <p:sldLayoutId id="2147483814" r:id="rId47"/>
    <p:sldLayoutId id="2147483815" r:id="rId48"/>
    <p:sldLayoutId id="2147483816" r:id="rId49"/>
    <p:sldLayoutId id="2147483817" r:id="rId50"/>
    <p:sldLayoutId id="2147483818" r:id="rId51"/>
    <p:sldLayoutId id="2147483819" r:id="rId52"/>
    <p:sldLayoutId id="2147483820" r:id="rId53"/>
    <p:sldLayoutId id="2147483821" r:id="rId54"/>
    <p:sldLayoutId id="2147483822" r:id="rId55"/>
    <p:sldLayoutId id="2147483823" r:id="rId56"/>
    <p:sldLayoutId id="2147483824" r:id="rId57"/>
    <p:sldLayoutId id="2147483825" r:id="rId5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554492" rtl="0" eaLnBrk="1" latinLnBrk="0" hangingPunct="1">
        <a:lnSpc>
          <a:spcPct val="90000"/>
        </a:lnSpc>
        <a:spcBef>
          <a:spcPct val="0"/>
        </a:spcBef>
        <a:buNone/>
        <a:defRPr sz="2911"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554492"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3" Type="http://schemas.openxmlformats.org/officeDocument/2006/relationships/tags" Target="../tags/tag52.xml"/><Relationship Id="rId18" Type="http://schemas.openxmlformats.org/officeDocument/2006/relationships/tags" Target="../tags/tag57.xml"/><Relationship Id="rId26" Type="http://schemas.openxmlformats.org/officeDocument/2006/relationships/tags" Target="../tags/tag65.xml"/><Relationship Id="rId21" Type="http://schemas.openxmlformats.org/officeDocument/2006/relationships/tags" Target="../tags/tag60.xml"/><Relationship Id="rId34" Type="http://schemas.openxmlformats.org/officeDocument/2006/relationships/image" Target="../media/image53.png"/><Relationship Id="rId7" Type="http://schemas.openxmlformats.org/officeDocument/2006/relationships/tags" Target="../tags/tag46.xml"/><Relationship Id="rId12" Type="http://schemas.openxmlformats.org/officeDocument/2006/relationships/tags" Target="../tags/tag51.xml"/><Relationship Id="rId17" Type="http://schemas.openxmlformats.org/officeDocument/2006/relationships/tags" Target="../tags/tag56.xml"/><Relationship Id="rId25" Type="http://schemas.openxmlformats.org/officeDocument/2006/relationships/tags" Target="../tags/tag64.xml"/><Relationship Id="rId33" Type="http://schemas.openxmlformats.org/officeDocument/2006/relationships/image" Target="../media/image52.svg"/><Relationship Id="rId2" Type="http://schemas.openxmlformats.org/officeDocument/2006/relationships/tags" Target="../tags/tag41.xml"/><Relationship Id="rId16" Type="http://schemas.openxmlformats.org/officeDocument/2006/relationships/tags" Target="../tags/tag55.xml"/><Relationship Id="rId20" Type="http://schemas.openxmlformats.org/officeDocument/2006/relationships/tags" Target="../tags/tag59.xml"/><Relationship Id="rId29" Type="http://schemas.openxmlformats.org/officeDocument/2006/relationships/hyperlink" Target="https://extranet.who.int/prequal/vaccines/prequalified-vaccines" TargetMode="External"/><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tags" Target="../tags/tag50.xml"/><Relationship Id="rId24" Type="http://schemas.openxmlformats.org/officeDocument/2006/relationships/tags" Target="../tags/tag63.xml"/><Relationship Id="rId32" Type="http://schemas.openxmlformats.org/officeDocument/2006/relationships/image" Target="../media/image51.png"/><Relationship Id="rId37" Type="http://schemas.openxmlformats.org/officeDocument/2006/relationships/image" Target="../media/image56.svg"/><Relationship Id="rId5" Type="http://schemas.openxmlformats.org/officeDocument/2006/relationships/tags" Target="../tags/tag44.xml"/><Relationship Id="rId15" Type="http://schemas.openxmlformats.org/officeDocument/2006/relationships/tags" Target="../tags/tag54.xml"/><Relationship Id="rId23" Type="http://schemas.openxmlformats.org/officeDocument/2006/relationships/tags" Target="../tags/tag62.xml"/><Relationship Id="rId28" Type="http://schemas.openxmlformats.org/officeDocument/2006/relationships/notesSlide" Target="../notesSlides/notesSlide8.xml"/><Relationship Id="rId36" Type="http://schemas.openxmlformats.org/officeDocument/2006/relationships/image" Target="../media/image55.png"/><Relationship Id="rId10" Type="http://schemas.openxmlformats.org/officeDocument/2006/relationships/tags" Target="../tags/tag49.xml"/><Relationship Id="rId19" Type="http://schemas.openxmlformats.org/officeDocument/2006/relationships/tags" Target="../tags/tag58.xml"/><Relationship Id="rId31" Type="http://schemas.openxmlformats.org/officeDocument/2006/relationships/image" Target="../media/image50.svg"/><Relationship Id="rId4" Type="http://schemas.openxmlformats.org/officeDocument/2006/relationships/tags" Target="../tags/tag43.xml"/><Relationship Id="rId9" Type="http://schemas.openxmlformats.org/officeDocument/2006/relationships/tags" Target="../tags/tag48.xml"/><Relationship Id="rId14" Type="http://schemas.openxmlformats.org/officeDocument/2006/relationships/tags" Target="../tags/tag53.xml"/><Relationship Id="rId22" Type="http://schemas.openxmlformats.org/officeDocument/2006/relationships/tags" Target="../tags/tag61.xml"/><Relationship Id="rId27" Type="http://schemas.openxmlformats.org/officeDocument/2006/relationships/slideLayout" Target="../slideLayouts/slideLayout20.xml"/><Relationship Id="rId30" Type="http://schemas.openxmlformats.org/officeDocument/2006/relationships/image" Target="../media/image49.png"/><Relationship Id="rId35" Type="http://schemas.openxmlformats.org/officeDocument/2006/relationships/image" Target="../media/image54.svg"/><Relationship Id="rId8" Type="http://schemas.openxmlformats.org/officeDocument/2006/relationships/tags" Target="../tags/tag47.xml"/><Relationship Id="rId3" Type="http://schemas.openxmlformats.org/officeDocument/2006/relationships/tags" Target="../tags/tag4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67.xml"/><Relationship Id="rId1" Type="http://schemas.openxmlformats.org/officeDocument/2006/relationships/tags" Target="../tags/tag66.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68.xml"/><Relationship Id="rId5" Type="http://schemas.openxmlformats.org/officeDocument/2006/relationships/chart" Target="../charts/chart3.xml"/><Relationship Id="rId4" Type="http://schemas.openxmlformats.org/officeDocument/2006/relationships/hyperlink" Target="https://app.powerbi.com/view?r=eyJrIjoiNDIxZTFkZGUtMDQ1Ny00MDZkLThiZDktYWFlYTdkOGU2NDcwIiwidCI6ImY2MTBjMGI3LWJkMjQtNGIzOS04MTBiLTNkYzI4MGFmYjU5MCIsImMiOjh9"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www.path.org/singledosehpv" TargetMode="External"/><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8" Type="http://schemas.openxmlformats.org/officeDocument/2006/relationships/tags" Target="../tags/tag76.xml"/><Relationship Id="rId13" Type="http://schemas.openxmlformats.org/officeDocument/2006/relationships/tags" Target="../tags/tag81.xml"/><Relationship Id="rId18" Type="http://schemas.openxmlformats.org/officeDocument/2006/relationships/tags" Target="../tags/tag86.xml"/><Relationship Id="rId3" Type="http://schemas.openxmlformats.org/officeDocument/2006/relationships/tags" Target="../tags/tag71.xml"/><Relationship Id="rId7" Type="http://schemas.openxmlformats.org/officeDocument/2006/relationships/tags" Target="../tags/tag75.xml"/><Relationship Id="rId12" Type="http://schemas.openxmlformats.org/officeDocument/2006/relationships/tags" Target="../tags/tag80.xml"/><Relationship Id="rId17" Type="http://schemas.openxmlformats.org/officeDocument/2006/relationships/tags" Target="../tags/tag85.xml"/><Relationship Id="rId2" Type="http://schemas.openxmlformats.org/officeDocument/2006/relationships/tags" Target="../tags/tag70.xml"/><Relationship Id="rId16" Type="http://schemas.openxmlformats.org/officeDocument/2006/relationships/tags" Target="../tags/tag84.xml"/><Relationship Id="rId20" Type="http://schemas.openxmlformats.org/officeDocument/2006/relationships/notesSlide" Target="../notesSlides/notesSlide13.xml"/><Relationship Id="rId1" Type="http://schemas.openxmlformats.org/officeDocument/2006/relationships/tags" Target="../tags/tag69.xml"/><Relationship Id="rId6" Type="http://schemas.openxmlformats.org/officeDocument/2006/relationships/tags" Target="../tags/tag74.xml"/><Relationship Id="rId11" Type="http://schemas.openxmlformats.org/officeDocument/2006/relationships/tags" Target="../tags/tag79.xml"/><Relationship Id="rId5" Type="http://schemas.openxmlformats.org/officeDocument/2006/relationships/tags" Target="../tags/tag73.xml"/><Relationship Id="rId15" Type="http://schemas.openxmlformats.org/officeDocument/2006/relationships/tags" Target="../tags/tag83.xml"/><Relationship Id="rId10" Type="http://schemas.openxmlformats.org/officeDocument/2006/relationships/tags" Target="../tags/tag78.xml"/><Relationship Id="rId19" Type="http://schemas.openxmlformats.org/officeDocument/2006/relationships/slideLayout" Target="../slideLayouts/slideLayout21.xml"/><Relationship Id="rId4" Type="http://schemas.openxmlformats.org/officeDocument/2006/relationships/tags" Target="../tags/tag72.xml"/><Relationship Id="rId9" Type="http://schemas.openxmlformats.org/officeDocument/2006/relationships/tags" Target="../tags/tag77.xml"/><Relationship Id="rId14" Type="http://schemas.openxmlformats.org/officeDocument/2006/relationships/tags" Target="../tags/tag82.xml"/></Relationships>
</file>

<file path=ppt/slides/_rels/slide21.xml.rels><?xml version="1.0" encoding="UTF-8" standalone="yes"?>
<Relationships xmlns="http://schemas.openxmlformats.org/package/2006/relationships"><Relationship Id="rId8" Type="http://schemas.openxmlformats.org/officeDocument/2006/relationships/tags" Target="../tags/tag94.xml"/><Relationship Id="rId13" Type="http://schemas.openxmlformats.org/officeDocument/2006/relationships/tags" Target="../tags/tag99.xml"/><Relationship Id="rId18" Type="http://schemas.openxmlformats.org/officeDocument/2006/relationships/notesSlide" Target="../notesSlides/notesSlide14.xml"/><Relationship Id="rId3" Type="http://schemas.openxmlformats.org/officeDocument/2006/relationships/tags" Target="../tags/tag89.xml"/><Relationship Id="rId7" Type="http://schemas.openxmlformats.org/officeDocument/2006/relationships/tags" Target="../tags/tag93.xml"/><Relationship Id="rId12" Type="http://schemas.openxmlformats.org/officeDocument/2006/relationships/tags" Target="../tags/tag98.xml"/><Relationship Id="rId17" Type="http://schemas.openxmlformats.org/officeDocument/2006/relationships/slideLayout" Target="../slideLayouts/slideLayout21.xml"/><Relationship Id="rId2" Type="http://schemas.openxmlformats.org/officeDocument/2006/relationships/tags" Target="../tags/tag88.xml"/><Relationship Id="rId16" Type="http://schemas.openxmlformats.org/officeDocument/2006/relationships/tags" Target="../tags/tag102.xml"/><Relationship Id="rId1" Type="http://schemas.openxmlformats.org/officeDocument/2006/relationships/tags" Target="../tags/tag87.xml"/><Relationship Id="rId6" Type="http://schemas.openxmlformats.org/officeDocument/2006/relationships/tags" Target="../tags/tag92.xml"/><Relationship Id="rId11" Type="http://schemas.openxmlformats.org/officeDocument/2006/relationships/tags" Target="../tags/tag97.xml"/><Relationship Id="rId5" Type="http://schemas.openxmlformats.org/officeDocument/2006/relationships/tags" Target="../tags/tag91.xml"/><Relationship Id="rId15" Type="http://schemas.openxmlformats.org/officeDocument/2006/relationships/tags" Target="../tags/tag101.xml"/><Relationship Id="rId10" Type="http://schemas.openxmlformats.org/officeDocument/2006/relationships/tags" Target="../tags/tag96.xml"/><Relationship Id="rId4" Type="http://schemas.openxmlformats.org/officeDocument/2006/relationships/tags" Target="../tags/tag90.xml"/><Relationship Id="rId9" Type="http://schemas.openxmlformats.org/officeDocument/2006/relationships/tags" Target="../tags/tag95.xml"/><Relationship Id="rId14" Type="http://schemas.openxmlformats.org/officeDocument/2006/relationships/tags" Target="../tags/tag10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20.xml"/><Relationship Id="rId4" Type="http://schemas.openxmlformats.org/officeDocument/2006/relationships/hyperlink" Target="https://www.who.int/initiatives/cervical-cancer-elimination-initiative"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66.tif"/><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18" Type="http://schemas.openxmlformats.org/officeDocument/2006/relationships/image" Target="../media/image38.svg"/><Relationship Id="rId3" Type="http://schemas.openxmlformats.org/officeDocument/2006/relationships/tags" Target="../tags/tag23.xml"/><Relationship Id="rId21" Type="http://schemas.openxmlformats.org/officeDocument/2006/relationships/hyperlink" Target="https://www.path.org/our-impact/resources/project-brief-insights-from-seven-low-and-middle-income-countries-on-reaching-out-of-school-girls-with-hpv-vaccination/" TargetMode="External"/><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7.png"/><Relationship Id="rId2" Type="http://schemas.openxmlformats.org/officeDocument/2006/relationships/tags" Target="../tags/tag22.xml"/><Relationship Id="rId16" Type="http://schemas.openxmlformats.org/officeDocument/2006/relationships/image" Target="../media/image36.svg"/><Relationship Id="rId20" Type="http://schemas.openxmlformats.org/officeDocument/2006/relationships/image" Target="../media/image40.svg"/><Relationship Id="rId1" Type="http://schemas.openxmlformats.org/officeDocument/2006/relationships/tags" Target="../tags/tag21.xml"/><Relationship Id="rId6" Type="http://schemas.openxmlformats.org/officeDocument/2006/relationships/notesSlide" Target="../notesSlides/notesSlide3.xml"/><Relationship Id="rId11" Type="http://schemas.openxmlformats.org/officeDocument/2006/relationships/image" Target="../media/image31.png"/><Relationship Id="rId5" Type="http://schemas.openxmlformats.org/officeDocument/2006/relationships/slideLayout" Target="../slideLayouts/slideLayout12.xml"/><Relationship Id="rId15" Type="http://schemas.openxmlformats.org/officeDocument/2006/relationships/image" Target="../media/image35.png"/><Relationship Id="rId10" Type="http://schemas.openxmlformats.org/officeDocument/2006/relationships/image" Target="../media/image30.svg"/><Relationship Id="rId19" Type="http://schemas.openxmlformats.org/officeDocument/2006/relationships/image" Target="../media/image39.png"/><Relationship Id="rId4" Type="http://schemas.openxmlformats.org/officeDocument/2006/relationships/tags" Target="../tags/tag24.xml"/><Relationship Id="rId9" Type="http://schemas.openxmlformats.org/officeDocument/2006/relationships/image" Target="../media/image29.png"/><Relationship Id="rId14" Type="http://schemas.openxmlformats.org/officeDocument/2006/relationships/image" Target="../media/image34.sv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hyperlink" Target="http://apps.who.int/iris/bitstream/handle/10665/365350/WER9750-eng-fre.pdf"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hyperlink" Target="https://www.who.int/news/item/11-04-2022-one-dose-human-papillomavirus-(hpv)-vaccine-offers-solid-protection-against-cervical-cancer" TargetMode="External"/></Relationships>
</file>

<file path=ppt/slides/_rels/slide60.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slideLayout" Target="../slideLayouts/slideLayout10.xml"/><Relationship Id="rId7" Type="http://schemas.openxmlformats.org/officeDocument/2006/relationships/image" Target="../media/image71.png"/><Relationship Id="rId12" Type="http://schemas.openxmlformats.org/officeDocument/2006/relationships/image" Target="../media/image76.svg"/><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image" Target="../media/image70.sv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svg"/><Relationship Id="rId4" Type="http://schemas.openxmlformats.org/officeDocument/2006/relationships/notesSlide" Target="../notesSlides/notesSlide42.xml"/><Relationship Id="rId9" Type="http://schemas.openxmlformats.org/officeDocument/2006/relationships/image" Target="../media/image7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hyperlink" Target="https://www.who.int/publications/i/item/9789240014107" TargetMode="External"/><Relationship Id="rId4" Type="http://schemas.openxmlformats.org/officeDocument/2006/relationships/hyperlink" Target="https://gco.iarc.who.int/media/globocan/factsheets/cancers/23-cervix-uteri-fact-sheet.pdf" TargetMode="External"/></Relationships>
</file>

<file path=ppt/slides/_rels/slide9.xml.rels><?xml version="1.0" encoding="UTF-8" standalone="yes"?>
<Relationships xmlns="http://schemas.openxmlformats.org/package/2006/relationships"><Relationship Id="rId8" Type="http://schemas.openxmlformats.org/officeDocument/2006/relationships/tags" Target="../tags/tag32.xml"/><Relationship Id="rId13" Type="http://schemas.openxmlformats.org/officeDocument/2006/relationships/tags" Target="../tags/tag37.xml"/><Relationship Id="rId18" Type="http://schemas.openxmlformats.org/officeDocument/2006/relationships/image" Target="../media/image42.png"/><Relationship Id="rId26" Type="http://schemas.openxmlformats.org/officeDocument/2006/relationships/hyperlink" Target="https://gco.iarc.who.int/media/globocan/factsheets/cancers/23-cervix-uteri-fact-sheet.pdf" TargetMode="External"/><Relationship Id="rId3" Type="http://schemas.openxmlformats.org/officeDocument/2006/relationships/tags" Target="../tags/tag27.xml"/><Relationship Id="rId21" Type="http://schemas.openxmlformats.org/officeDocument/2006/relationships/image" Target="../media/image45.svg"/><Relationship Id="rId7" Type="http://schemas.openxmlformats.org/officeDocument/2006/relationships/tags" Target="../tags/tag31.xml"/><Relationship Id="rId12" Type="http://schemas.openxmlformats.org/officeDocument/2006/relationships/tags" Target="../tags/tag36.xml"/><Relationship Id="rId17" Type="http://schemas.openxmlformats.org/officeDocument/2006/relationships/notesSlide" Target="../notesSlides/notesSlide6.xml"/><Relationship Id="rId25" Type="http://schemas.openxmlformats.org/officeDocument/2006/relationships/hyperlink" Target="https://acsjournals.onlinelibrary.wiley.com/doi/10.3322/caac.21660" TargetMode="External"/><Relationship Id="rId2" Type="http://schemas.openxmlformats.org/officeDocument/2006/relationships/tags" Target="../tags/tag26.xml"/><Relationship Id="rId16" Type="http://schemas.openxmlformats.org/officeDocument/2006/relationships/slideLayout" Target="../slideLayouts/slideLayout25.xml"/><Relationship Id="rId20" Type="http://schemas.openxmlformats.org/officeDocument/2006/relationships/image" Target="../media/image44.png"/><Relationship Id="rId1" Type="http://schemas.openxmlformats.org/officeDocument/2006/relationships/tags" Target="../tags/tag25.xml"/><Relationship Id="rId6" Type="http://schemas.openxmlformats.org/officeDocument/2006/relationships/tags" Target="../tags/tag30.xml"/><Relationship Id="rId11" Type="http://schemas.openxmlformats.org/officeDocument/2006/relationships/tags" Target="../tags/tag35.xml"/><Relationship Id="rId24" Type="http://schemas.openxmlformats.org/officeDocument/2006/relationships/chart" Target="../charts/chart1.xml"/><Relationship Id="rId5" Type="http://schemas.openxmlformats.org/officeDocument/2006/relationships/tags" Target="../tags/tag29.xml"/><Relationship Id="rId15" Type="http://schemas.openxmlformats.org/officeDocument/2006/relationships/tags" Target="../tags/tag39.xml"/><Relationship Id="rId23" Type="http://schemas.openxmlformats.org/officeDocument/2006/relationships/image" Target="../media/image47.svg"/><Relationship Id="rId10" Type="http://schemas.openxmlformats.org/officeDocument/2006/relationships/tags" Target="../tags/tag34.xml"/><Relationship Id="rId19" Type="http://schemas.openxmlformats.org/officeDocument/2006/relationships/image" Target="../media/image43.svg"/><Relationship Id="rId4" Type="http://schemas.openxmlformats.org/officeDocument/2006/relationships/tags" Target="../tags/tag28.xml"/><Relationship Id="rId9" Type="http://schemas.openxmlformats.org/officeDocument/2006/relationships/tags" Target="../tags/tag33.xml"/><Relationship Id="rId14" Type="http://schemas.openxmlformats.org/officeDocument/2006/relationships/tags" Target="../tags/tag38.xml"/><Relationship Id="rId22"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on a bench&#10;&#10;Description automatically generated with low confidence">
            <a:extLst>
              <a:ext uri="{FF2B5EF4-FFF2-40B4-BE49-F238E27FC236}">
                <a16:creationId xmlns:a16="http://schemas.microsoft.com/office/drawing/2014/main" id="{A9AE2389-9B3B-E8F6-7D28-9A46613217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3547"/>
            <a:ext cx="12192000" cy="8111547"/>
          </a:xfrm>
          <a:prstGeom prst="rect">
            <a:avLst/>
          </a:prstGeom>
        </p:spPr>
      </p:pic>
      <p:sp>
        <p:nvSpPr>
          <p:cNvPr id="5" name="Rectangle 4">
            <a:extLst>
              <a:ext uri="{FF2B5EF4-FFF2-40B4-BE49-F238E27FC236}">
                <a16:creationId xmlns:a16="http://schemas.microsoft.com/office/drawing/2014/main" id="{87762B41-8674-25BC-4775-14B8ED8DBF1E}"/>
              </a:ext>
            </a:extLst>
          </p:cNvPr>
          <p:cNvSpPr/>
          <p:nvPr/>
        </p:nvSpPr>
        <p:spPr>
          <a:xfrm>
            <a:off x="0" y="3525838"/>
            <a:ext cx="12192000" cy="33321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sp>
        <p:nvSpPr>
          <p:cNvPr id="6" name="Rectangle 5">
            <a:extLst>
              <a:ext uri="{FF2B5EF4-FFF2-40B4-BE49-F238E27FC236}">
                <a16:creationId xmlns:a16="http://schemas.microsoft.com/office/drawing/2014/main" id="{19D496A2-32A3-B251-8CDD-725626B5516C}"/>
              </a:ext>
            </a:extLst>
          </p:cNvPr>
          <p:cNvSpPr/>
          <p:nvPr/>
        </p:nvSpPr>
        <p:spPr>
          <a:xfrm>
            <a:off x="1334310" y="2658550"/>
            <a:ext cx="9523379" cy="3093397"/>
          </a:xfrm>
          <a:prstGeom prst="rect">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1AD50B-2B64-4CAE-A532-389CB27854A3}"/>
              </a:ext>
            </a:extLst>
          </p:cNvPr>
          <p:cNvSpPr>
            <a:spLocks noGrp="1"/>
          </p:cNvSpPr>
          <p:nvPr>
            <p:ph type="title" idx="4294967295"/>
          </p:nvPr>
        </p:nvSpPr>
        <p:spPr>
          <a:xfrm>
            <a:off x="2193586" y="2941960"/>
            <a:ext cx="6640749" cy="1754326"/>
          </a:xfrm>
          <a:prstGeom prst="rect">
            <a:avLst/>
          </a:prstGeom>
        </p:spPr>
        <p:txBody>
          <a:bodyPr>
            <a:spAutoFit/>
          </a:bodyPr>
          <a:lstStyle/>
          <a:p>
            <a:r>
              <a:rPr lang="es-419" sz="4000" b="1" dirty="0">
                <a:solidFill>
                  <a:schemeClr val="bg1"/>
                </a:solidFill>
              </a:rPr>
              <a:t>Evaluación de la </a:t>
            </a:r>
            <a:br>
              <a:rPr lang="es-419" sz="4000" b="1" dirty="0">
                <a:solidFill>
                  <a:schemeClr val="bg1"/>
                </a:solidFill>
              </a:rPr>
            </a:br>
            <a:r>
              <a:rPr lang="es-419" sz="4000" b="1" dirty="0">
                <a:solidFill>
                  <a:schemeClr val="bg1"/>
                </a:solidFill>
              </a:rPr>
              <a:t>evidencia existente sobre </a:t>
            </a:r>
            <a:br>
              <a:rPr lang="es-419" sz="4000" b="1" dirty="0">
                <a:solidFill>
                  <a:schemeClr val="bg1"/>
                </a:solidFill>
              </a:rPr>
            </a:br>
            <a:r>
              <a:rPr lang="es-419" sz="4000" b="1" dirty="0">
                <a:solidFill>
                  <a:schemeClr val="bg1"/>
                </a:solidFill>
              </a:rPr>
              <a:t>la vacunación de dosis única contra el VPH</a:t>
            </a:r>
          </a:p>
        </p:txBody>
      </p:sp>
      <p:sp>
        <p:nvSpPr>
          <p:cNvPr id="9" name="Rectangle 8">
            <a:extLst>
              <a:ext uri="{FF2B5EF4-FFF2-40B4-BE49-F238E27FC236}">
                <a16:creationId xmlns:a16="http://schemas.microsoft.com/office/drawing/2014/main" id="{6C620CAE-7FCA-DBCA-E1D4-EDF1BDF2B81C}"/>
              </a:ext>
            </a:extLst>
          </p:cNvPr>
          <p:cNvSpPr/>
          <p:nvPr/>
        </p:nvSpPr>
        <p:spPr>
          <a:xfrm>
            <a:off x="7943850" y="5442622"/>
            <a:ext cx="2553105" cy="56744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3732FFF9-0429-D297-BB2B-0A13F1EEF764}"/>
              </a:ext>
            </a:extLst>
          </p:cNvPr>
          <p:cNvSpPr txBox="1"/>
          <p:nvPr/>
        </p:nvSpPr>
        <p:spPr>
          <a:xfrm>
            <a:off x="10635343" y="6434569"/>
            <a:ext cx="1389739" cy="369332"/>
          </a:xfrm>
          <a:prstGeom prst="rect">
            <a:avLst/>
          </a:prstGeom>
          <a:noFill/>
        </p:spPr>
        <p:txBody>
          <a:bodyPr wrap="none" rtlCol="0">
            <a:spAutoFit/>
          </a:bodyPr>
          <a:lstStyle/>
          <a:p>
            <a:r>
              <a:rPr lang="es-419">
                <a:solidFill>
                  <a:schemeClr val="bg1"/>
                </a:solidFill>
              </a:rPr>
              <a:t>Foto: PATH.</a:t>
            </a:r>
          </a:p>
        </p:txBody>
      </p:sp>
      <p:pic>
        <p:nvPicPr>
          <p:cNvPr id="10" name="Image 9" descr="Une image contenant texte, Police, typographie&#10;&#10;Le contenu généré par l’IA peut être incorrect.">
            <a:extLst>
              <a:ext uri="{FF2B5EF4-FFF2-40B4-BE49-F238E27FC236}">
                <a16:creationId xmlns:a16="http://schemas.microsoft.com/office/drawing/2014/main" id="{4067578E-0321-5138-F5FA-5A54854C3FA4}"/>
              </a:ext>
            </a:extLst>
          </p:cNvPr>
          <p:cNvPicPr>
            <a:picLocks noChangeAspect="1"/>
          </p:cNvPicPr>
          <p:nvPr/>
        </p:nvPicPr>
        <p:blipFill>
          <a:blip r:embed="rId3"/>
          <a:stretch>
            <a:fillRect/>
          </a:stretch>
        </p:blipFill>
        <p:spPr>
          <a:xfrm>
            <a:off x="8004533" y="5561509"/>
            <a:ext cx="2431738" cy="354499"/>
          </a:xfrm>
          <a:prstGeom prst="rect">
            <a:avLst/>
          </a:prstGeom>
        </p:spPr>
      </p:pic>
    </p:spTree>
    <p:extLst>
      <p:ext uri="{BB962C8B-B14F-4D97-AF65-F5344CB8AC3E}">
        <p14:creationId xmlns:p14="http://schemas.microsoft.com/office/powerpoint/2010/main" val="4233950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051BB0-DAA8-4715-8030-3A9D42A0F641}"/>
              </a:ext>
            </a:extLst>
          </p:cNvPr>
          <p:cNvSpPr/>
          <p:nvPr/>
        </p:nvSpPr>
        <p:spPr>
          <a:xfrm>
            <a:off x="122129" y="586581"/>
            <a:ext cx="5895859" cy="6020302"/>
          </a:xfrm>
          <a:prstGeom prst="rect">
            <a:avLst/>
          </a:prstGeom>
        </p:spPr>
        <p:txBody>
          <a:bodyPr wrap="square" lIns="91440" tIns="45720" rIns="91440" bIns="45720" anchor="t">
            <a:spAutoFit/>
          </a:bodyPr>
          <a:lstStyle/>
          <a:p>
            <a:pPr marL="339725" indent="-339725">
              <a:lnSpc>
                <a:spcPct val="107000"/>
              </a:lnSpc>
              <a:spcBef>
                <a:spcPts val="300"/>
              </a:spcBef>
              <a:spcAft>
                <a:spcPts val="100"/>
              </a:spcAft>
              <a:buFont typeface="Arial" panose="020B0604020202020204" pitchFamily="34" charset="0"/>
              <a:buChar char="•"/>
            </a:pPr>
            <a:r>
              <a:rPr lang="es-419" sz="1900">
                <a:solidFill>
                  <a:srgbClr val="212B32"/>
                </a:solidFill>
              </a:rPr>
              <a:t>Las vacunas actuales contra el VPH son profilácticas, por lo que deben administrarse antes de la exposición al VPH.</a:t>
            </a:r>
          </a:p>
          <a:p>
            <a:pPr marL="339725" indent="-339725">
              <a:lnSpc>
                <a:spcPct val="107000"/>
              </a:lnSpc>
              <a:spcBef>
                <a:spcPts val="300"/>
              </a:spcBef>
              <a:spcAft>
                <a:spcPts val="100"/>
              </a:spcAft>
              <a:buFont typeface="Arial" panose="020B0604020202020204" pitchFamily="34" charset="0"/>
              <a:buChar char="•"/>
            </a:pPr>
            <a:r>
              <a:rPr lang="es-419" sz="1900">
                <a:solidFill>
                  <a:srgbClr val="212B32"/>
                </a:solidFill>
              </a:rPr>
              <a:t>Las vacunas contra el VPH se introdujeron por primera vez en 2006 con un esquema de tres dosis</a:t>
            </a:r>
          </a:p>
          <a:p>
            <a:pPr marL="339725" indent="-339725">
              <a:lnSpc>
                <a:spcPct val="107000"/>
              </a:lnSpc>
              <a:spcBef>
                <a:spcPts val="300"/>
              </a:spcBef>
              <a:spcAft>
                <a:spcPts val="100"/>
              </a:spcAft>
              <a:buFont typeface="Arial" panose="020B0604020202020204" pitchFamily="34" charset="0"/>
              <a:buChar char="•"/>
            </a:pPr>
            <a:r>
              <a:rPr lang="es-419" sz="1900">
                <a:solidFill>
                  <a:srgbClr val="212B32"/>
                </a:solidFill>
              </a:rPr>
              <a:t>En 2014, la OMS redujo el esquema de tres a dos dosis, en preadolescentes/adolescentes, tras una evaluación de la evidencia elaborada por SAGE</a:t>
            </a:r>
          </a:p>
          <a:p>
            <a:pPr marL="342900" indent="-342900">
              <a:lnSpc>
                <a:spcPct val="107000"/>
              </a:lnSpc>
              <a:spcBef>
                <a:spcPts val="300"/>
              </a:spcBef>
              <a:spcAft>
                <a:spcPts val="100"/>
              </a:spcAft>
              <a:buFont typeface="Arial" panose="020B0604020202020204" pitchFamily="34" charset="0"/>
              <a:buChar char="•"/>
            </a:pPr>
            <a:r>
              <a:rPr lang="es-419" sz="1900">
                <a:solidFill>
                  <a:srgbClr val="212B32"/>
                </a:solidFill>
              </a:rPr>
              <a:t>La evidencia actual muestra una eficacia y efectividad comparables, entre los esquemas de dosis única y múltiple, en la prevención de infecciones por VPH-16/18, que duran hasta 14 años después de la vacunación</a:t>
            </a:r>
            <a:r>
              <a:rPr lang="es-419" sz="1900" baseline="30000">
                <a:solidFill>
                  <a:srgbClr val="212B32"/>
                </a:solidFill>
              </a:rPr>
              <a:t>1</a:t>
            </a:r>
          </a:p>
          <a:p>
            <a:pPr marL="342900" indent="-342900">
              <a:lnSpc>
                <a:spcPct val="107000"/>
              </a:lnSpc>
              <a:spcBef>
                <a:spcPts val="300"/>
              </a:spcBef>
              <a:spcAft>
                <a:spcPts val="100"/>
              </a:spcAft>
              <a:buFont typeface="Arial" panose="020B0604020202020204" pitchFamily="34" charset="0"/>
              <a:buChar char="•"/>
            </a:pPr>
            <a:r>
              <a:rPr lang="es-419" sz="1900">
                <a:solidFill>
                  <a:srgbClr val="212B32"/>
                </a:solidFill>
              </a:rPr>
              <a:t>En diciembre de 2022, la OMS aprobó un esquema de vacunación de dosis única basado en la evidencia que sugiere una sólida protección contra el cáncer de cuello de útero</a:t>
            </a:r>
          </a:p>
          <a:p>
            <a:pPr marL="342900" indent="-342900">
              <a:lnSpc>
                <a:spcPct val="107000"/>
              </a:lnSpc>
              <a:spcBef>
                <a:spcPts val="600"/>
              </a:spcBef>
              <a:spcAft>
                <a:spcPts val="600"/>
              </a:spcAft>
              <a:buFont typeface="Arial" panose="020B0604020202020204" pitchFamily="34" charset="0"/>
              <a:buChar char="•"/>
            </a:pPr>
            <a:endParaRPr lang="en-US" sz="2000" dirty="0">
              <a:solidFill>
                <a:srgbClr val="212B32"/>
              </a:solidFill>
            </a:endParaRPr>
          </a:p>
        </p:txBody>
      </p:sp>
      <p:sp>
        <p:nvSpPr>
          <p:cNvPr id="3" name="Title 1">
            <a:extLst>
              <a:ext uri="{FF2B5EF4-FFF2-40B4-BE49-F238E27FC236}">
                <a16:creationId xmlns:a16="http://schemas.microsoft.com/office/drawing/2014/main" id="{196D65E9-BFB9-45B8-B6F7-F3DE780CC994}"/>
              </a:ext>
            </a:extLst>
          </p:cNvPr>
          <p:cNvSpPr txBox="1">
            <a:spLocks/>
          </p:cNvSpPr>
          <p:nvPr/>
        </p:nvSpPr>
        <p:spPr>
          <a:xfrm>
            <a:off x="381000" y="114300"/>
            <a:ext cx="10972800" cy="944562"/>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419" sz="3200">
                <a:solidFill>
                  <a:schemeClr val="accent1"/>
                </a:solidFill>
                <a:ea typeface="+mn-ea"/>
                <a:cs typeface="+mn-cs"/>
              </a:rPr>
              <a:t>Vacunas contra el VPH</a:t>
            </a:r>
          </a:p>
        </p:txBody>
      </p:sp>
      <p:pic>
        <p:nvPicPr>
          <p:cNvPr id="5" name="Picture 4">
            <a:extLst>
              <a:ext uri="{FF2B5EF4-FFF2-40B4-BE49-F238E27FC236}">
                <a16:creationId xmlns:a16="http://schemas.microsoft.com/office/drawing/2014/main" id="{99074EC5-9A27-4960-815A-8AD1A9A7921D}"/>
              </a:ext>
            </a:extLst>
          </p:cNvPr>
          <p:cNvPicPr>
            <a:picLocks noChangeAspect="1"/>
          </p:cNvPicPr>
          <p:nvPr/>
        </p:nvPicPr>
        <p:blipFill>
          <a:blip r:embed="rId3">
            <a:extLst>
              <a:ext uri="{28A0092B-C50C-407E-A947-70E740481C1C}">
                <a14:useLocalDpi xmlns:a14="http://schemas.microsoft.com/office/drawing/2010/main" val="0"/>
              </a:ext>
            </a:extLst>
          </a:blip>
          <a:srcRect l="19093" r="19093"/>
          <a:stretch/>
        </p:blipFill>
        <p:spPr>
          <a:xfrm>
            <a:off x="6174013" y="0"/>
            <a:ext cx="6017987" cy="6412832"/>
          </a:xfrm>
          <a:prstGeom prst="rect">
            <a:avLst/>
          </a:prstGeom>
        </p:spPr>
      </p:pic>
      <p:sp>
        <p:nvSpPr>
          <p:cNvPr id="4" name="TextBox 3">
            <a:extLst>
              <a:ext uri="{FF2B5EF4-FFF2-40B4-BE49-F238E27FC236}">
                <a16:creationId xmlns:a16="http://schemas.microsoft.com/office/drawing/2014/main" id="{FD318CD4-CB2F-D739-7D93-C604CEFB9235}"/>
              </a:ext>
            </a:extLst>
          </p:cNvPr>
          <p:cNvSpPr txBox="1"/>
          <p:nvPr/>
        </p:nvSpPr>
        <p:spPr>
          <a:xfrm>
            <a:off x="0" y="6068863"/>
            <a:ext cx="6096000" cy="202556"/>
          </a:xfrm>
          <a:prstGeom prst="rect">
            <a:avLst/>
          </a:prstGeom>
          <a:noFill/>
        </p:spPr>
        <p:txBody>
          <a:bodyPr wrap="square" lIns="91440" tIns="45720" rIns="91440" bIns="45720" rtlCol="0" anchor="t">
            <a:spAutoFit/>
          </a:bodyPr>
          <a:lstStyle/>
          <a:p>
            <a:pPr>
              <a:lnSpc>
                <a:spcPct val="107000"/>
              </a:lnSpc>
              <a:spcAft>
                <a:spcPts val="800"/>
              </a:spcAft>
            </a:pPr>
            <a:r>
              <a:rPr lang="es-419" sz="700" dirty="0">
                <a:effectLst/>
                <a:ea typeface="Aptos" panose="020B0004020202020204" pitchFamily="34" charset="0"/>
                <a:cs typeface="Arial" panose="020B0604020202020204" pitchFamily="34" charset="0"/>
              </a:rPr>
              <a:t>1. </a:t>
            </a:r>
            <a:r>
              <a:rPr lang="es-419" sz="700" dirty="0" err="1">
                <a:effectLst/>
                <a:ea typeface="Aptos" panose="020B0004020202020204" pitchFamily="34" charset="0"/>
                <a:cs typeface="Arial" panose="020B0604020202020204" pitchFamily="34" charset="0"/>
              </a:rPr>
              <a:t>Basu</a:t>
            </a:r>
            <a:r>
              <a:rPr lang="es-419" sz="700" dirty="0">
                <a:effectLst/>
                <a:ea typeface="Aptos" panose="020B0004020202020204" pitchFamily="34" charset="0"/>
                <a:cs typeface="Arial" panose="020B0604020202020204" pitchFamily="34" charset="0"/>
              </a:rPr>
              <a:t> et al. Eficacia de una dosis única frente a dos o tres dosis de la vacuna contra el VPH, 15 años después de la vacunación. Resumen del IPVC O057/N.º 956.</a:t>
            </a:r>
          </a:p>
        </p:txBody>
      </p:sp>
    </p:spTree>
    <p:extLst>
      <p:ext uri="{BB962C8B-B14F-4D97-AF65-F5344CB8AC3E}">
        <p14:creationId xmlns:p14="http://schemas.microsoft.com/office/powerpoint/2010/main" val="3778208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D95F5955-646C-155E-4955-1AFF68664AB7}"/>
              </a:ext>
            </a:extLst>
          </p:cNvPr>
          <p:cNvSpPr/>
          <p:nvPr/>
        </p:nvSpPr>
        <p:spPr>
          <a:xfrm>
            <a:off x="3692946" y="2368749"/>
            <a:ext cx="1352467" cy="327528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4673ED2F-6351-ADBA-D912-3480C933CA4A}"/>
              </a:ext>
            </a:extLst>
          </p:cNvPr>
          <p:cNvSpPr/>
          <p:nvPr/>
        </p:nvSpPr>
        <p:spPr>
          <a:xfrm>
            <a:off x="6788184" y="2368749"/>
            <a:ext cx="1352467" cy="336103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97CF949-E488-DBB1-CE3B-DEFB349E054B}"/>
              </a:ext>
            </a:extLst>
          </p:cNvPr>
          <p:cNvSpPr/>
          <p:nvPr/>
        </p:nvSpPr>
        <p:spPr>
          <a:xfrm>
            <a:off x="3692946" y="1748619"/>
            <a:ext cx="1352467" cy="60814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6A6F8C73-A6C3-9221-760E-2B6967CA98E5}"/>
              </a:ext>
            </a:extLst>
          </p:cNvPr>
          <p:cNvSpPr/>
          <p:nvPr/>
        </p:nvSpPr>
        <p:spPr>
          <a:xfrm>
            <a:off x="6788184" y="1748619"/>
            <a:ext cx="1352467" cy="60814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a:extLst>
              <a:ext uri="{FF2B5EF4-FFF2-40B4-BE49-F238E27FC236}">
                <a16:creationId xmlns:a16="http://schemas.microsoft.com/office/drawing/2014/main" id="{DB6413F6-2DA0-48C9-8792-2B830AEA7931}"/>
              </a:ext>
            </a:extLst>
          </p:cNvPr>
          <p:cNvSpPr>
            <a:spLocks noGrp="1"/>
          </p:cNvSpPr>
          <p:nvPr>
            <p:ph type="body" sz="quarter" idx="16"/>
          </p:nvPr>
        </p:nvSpPr>
        <p:spPr>
          <a:xfrm>
            <a:off x="374832" y="373805"/>
            <a:ext cx="11157097" cy="534910"/>
          </a:xfrm>
        </p:spPr>
        <p:txBody>
          <a:bodyPr>
            <a:noAutofit/>
          </a:bodyPr>
          <a:lstStyle/>
          <a:p>
            <a:r>
              <a:rPr lang="es-419" dirty="0"/>
              <a:t>Cinco vacunas contra el VPH seguras y altamente eficaces cuentan con la precalificación de la OMS </a:t>
            </a:r>
          </a:p>
        </p:txBody>
      </p:sp>
      <p:sp>
        <p:nvSpPr>
          <p:cNvPr id="50" name="4. Footnote">
            <a:extLst>
              <a:ext uri="{FF2B5EF4-FFF2-40B4-BE49-F238E27FC236}">
                <a16:creationId xmlns:a16="http://schemas.microsoft.com/office/drawing/2014/main" id="{5C47BA56-D4C7-4F1B-B5AF-5AFE6B8EC6B5}"/>
              </a:ext>
            </a:extLst>
          </p:cNvPr>
          <p:cNvSpPr txBox="1">
            <a:spLocks/>
          </p:cNvSpPr>
          <p:nvPr>
            <p:custDataLst>
              <p:tags r:id="rId1"/>
            </p:custDataLst>
          </p:nvPr>
        </p:nvSpPr>
        <p:spPr>
          <a:xfrm>
            <a:off x="457199" y="5850915"/>
            <a:ext cx="10289177" cy="538609"/>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AutoNum type="arabicPeriod"/>
              <a:tabLst/>
              <a:defRPr sz="800">
                <a:cs typeface="Arial" panose="020B0604020202020204" pitchFamily="34" charset="0"/>
              </a:defRPr>
            </a:lvl1pPr>
          </a:lstStyle>
          <a:p>
            <a:pPr marL="0" marR="0" lvl="0" indent="0" defTabSz="914400" rtl="0" eaLnBrk="1" fontAlgn="auto" latinLnBrk="0" hangingPunct="1">
              <a:lnSpc>
                <a:spcPct val="100000"/>
              </a:lnSpc>
              <a:spcBef>
                <a:spcPts val="0"/>
              </a:spcBef>
              <a:spcAft>
                <a:spcPts val="0"/>
              </a:spcAft>
              <a:buClrTx/>
              <a:buSzTx/>
              <a:buNone/>
              <a:tabLst/>
              <a:defRPr/>
            </a:pPr>
            <a:r>
              <a:rPr kumimoji="0" lang="es-419" sz="700" strike="noStrike" normalizeH="0" noProof="0">
                <a:ln>
                  <a:noFill/>
                </a:ln>
                <a:solidFill>
                  <a:schemeClr val="tx1">
                    <a:lumMod val="65000"/>
                    <a:lumOff val="35000"/>
                  </a:schemeClr>
                </a:solidFill>
                <a:effectLst/>
                <a:uLnTx/>
                <a:uFillTx/>
              </a:rPr>
              <a:t> </a:t>
            </a:r>
          </a:p>
          <a:p>
            <a:pPr marL="0" marR="0" lvl="0" indent="0" defTabSz="914400" rtl="0" eaLnBrk="1" fontAlgn="auto" latinLnBrk="0" hangingPunct="1">
              <a:lnSpc>
                <a:spcPct val="100000"/>
              </a:lnSpc>
              <a:spcBef>
                <a:spcPts val="0"/>
              </a:spcBef>
              <a:spcAft>
                <a:spcPts val="0"/>
              </a:spcAft>
              <a:buClrTx/>
              <a:buSzTx/>
              <a:buNone/>
              <a:tabLst/>
              <a:defRPr/>
            </a:pPr>
            <a:endParaRPr kumimoji="0" lang="en-US" sz="700" strike="noStrike" kern="1200" spc="0" normalizeH="0" noProof="0" dirty="0">
              <a:ln>
                <a:noFill/>
              </a:ln>
              <a:solidFill>
                <a:schemeClr val="tx1">
                  <a:lumMod val="65000"/>
                  <a:lumOff val="35000"/>
                </a:schemeClr>
              </a:solidFill>
              <a:effectLst/>
              <a:uLnTx/>
              <a:uFillTx/>
            </a:endParaRPr>
          </a:p>
          <a:p>
            <a:pPr marL="0" marR="0" lvl="0" indent="0" defTabSz="914400" rtl="0" eaLnBrk="1" fontAlgn="auto" latinLnBrk="0" hangingPunct="1">
              <a:lnSpc>
                <a:spcPct val="100000"/>
              </a:lnSpc>
              <a:spcBef>
                <a:spcPts val="0"/>
              </a:spcBef>
              <a:spcAft>
                <a:spcPts val="0"/>
              </a:spcAft>
              <a:buClrTx/>
              <a:buSzTx/>
              <a:buNone/>
              <a:tabLst/>
              <a:defRPr/>
            </a:pPr>
            <a:r>
              <a:rPr kumimoji="0" lang="es-419" sz="700" strike="noStrike" normalizeH="0" noProof="0">
                <a:ln>
                  <a:noFill/>
                </a:ln>
                <a:solidFill>
                  <a:schemeClr val="tx1">
                    <a:lumMod val="65000"/>
                    <a:lumOff val="35000"/>
                  </a:schemeClr>
                </a:solidFill>
                <a:effectLst/>
                <a:uLnTx/>
                <a:uFillTx/>
              </a:rPr>
              <a:t>1. Lista de vacunas precalificadas por la OMS. </a:t>
            </a:r>
            <a:r>
              <a:rPr kumimoji="0" lang="es-419" sz="700" strike="noStrike" normalizeH="0" noProof="0">
                <a:ln>
                  <a:noFill/>
                </a:ln>
                <a:solidFill>
                  <a:schemeClr val="tx1">
                    <a:lumMod val="65000"/>
                    <a:lumOff val="35000"/>
                  </a:schemeClr>
                </a:solidFill>
                <a:effectLst/>
                <a:uLnTx/>
                <a:uFillTx/>
                <a:hlinkClick r:id="rId29"/>
              </a:rPr>
              <a:t>https://extranet.who.int/prequal/vaccines/prequalified-vaccines</a:t>
            </a:r>
            <a:r>
              <a:rPr kumimoji="0" lang="es-419" sz="700" strike="noStrike" normalizeH="0" noProof="0">
                <a:ln>
                  <a:noFill/>
                </a:ln>
                <a:solidFill>
                  <a:schemeClr val="tx1">
                    <a:lumMod val="65000"/>
                    <a:lumOff val="35000"/>
                  </a:schemeClr>
                </a:solidFill>
                <a:effectLst/>
                <a:uLnTx/>
                <a:uFillTx/>
              </a:rPr>
              <a:t>.</a:t>
            </a:r>
          </a:p>
          <a:p>
            <a:pPr marL="0" marR="0" lvl="0" indent="0" defTabSz="914400" rtl="0" eaLnBrk="1" fontAlgn="auto" latinLnBrk="0" hangingPunct="1">
              <a:lnSpc>
                <a:spcPct val="100000"/>
              </a:lnSpc>
              <a:spcBef>
                <a:spcPts val="0"/>
              </a:spcBef>
              <a:spcAft>
                <a:spcPts val="0"/>
              </a:spcAft>
              <a:buClrTx/>
              <a:buSzTx/>
              <a:buNone/>
              <a:tabLst/>
              <a:defRPr/>
            </a:pPr>
            <a:r>
              <a:rPr kumimoji="0" lang="es-419" sz="700" strike="noStrike" normalizeH="0" noProof="0">
                <a:ln>
                  <a:noFill/>
                </a:ln>
                <a:solidFill>
                  <a:schemeClr val="tx1">
                    <a:lumMod val="65000"/>
                    <a:lumOff val="35000"/>
                  </a:schemeClr>
                </a:solidFill>
                <a:effectLst/>
                <a:uLnTx/>
                <a:uFillTx/>
              </a:rPr>
              <a:t>2. Organización Mundial de la Salud. </a:t>
            </a:r>
            <a:r>
              <a:rPr kumimoji="0" lang="es-419" sz="700" i="1" strike="noStrike" normalizeH="0" noProof="0">
                <a:ln>
                  <a:noFill/>
                </a:ln>
                <a:solidFill>
                  <a:schemeClr val="tx1">
                    <a:lumMod val="65000"/>
                    <a:lumOff val="35000"/>
                  </a:schemeClr>
                </a:solidFill>
                <a:effectLst/>
                <a:uLnTx/>
                <a:uFillTx/>
              </a:rPr>
              <a:t>Considerations for Human Papillomavirus (HPV) Vaccine Product Choice, Second Edition (Consideraciones para la elección de la vacuna contra el virus del papiloma humano (VPH), segunda edición)</a:t>
            </a:r>
            <a:r>
              <a:rPr kumimoji="0" lang="es-419" sz="700" strike="noStrike" normalizeH="0" noProof="0">
                <a:ln>
                  <a:noFill/>
                </a:ln>
                <a:solidFill>
                  <a:schemeClr val="tx1">
                    <a:lumMod val="65000"/>
                    <a:lumOff val="35000"/>
                  </a:schemeClr>
                </a:solidFill>
                <a:effectLst/>
                <a:uLnTx/>
                <a:uFillTx/>
              </a:rPr>
              <a:t>. Ginebra: OMS; 2024. Licencia: CC BY-NC-SA 3.0 IGO.</a:t>
            </a:r>
          </a:p>
        </p:txBody>
      </p:sp>
      <p:cxnSp>
        <p:nvCxnSpPr>
          <p:cNvPr id="55" name="Straight Connector 54">
            <a:extLst>
              <a:ext uri="{FF2B5EF4-FFF2-40B4-BE49-F238E27FC236}">
                <a16:creationId xmlns:a16="http://schemas.microsoft.com/office/drawing/2014/main" id="{2D6A4E34-1284-465D-BA17-91AC57F1940A}"/>
              </a:ext>
            </a:extLst>
          </p:cNvPr>
          <p:cNvCxnSpPr>
            <a:cxnSpLocks/>
          </p:cNvCxnSpPr>
          <p:nvPr/>
        </p:nvCxnSpPr>
        <p:spPr>
          <a:xfrm>
            <a:off x="1779854" y="5026198"/>
            <a:ext cx="7918704" cy="0"/>
          </a:xfrm>
          <a:prstGeom prst="line">
            <a:avLst/>
          </a:prstGeom>
          <a:ln w="6350" cap="sq">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pic>
        <p:nvPicPr>
          <p:cNvPr id="153" name="CustomIcon">
            <a:extLst>
              <a:ext uri="{FF2B5EF4-FFF2-40B4-BE49-F238E27FC236}">
                <a16:creationId xmlns:a16="http://schemas.microsoft.com/office/drawing/2014/main" id="{5AAF3CED-703B-48CC-A350-DAD46BAA885B}"/>
              </a:ext>
            </a:extLst>
          </p:cNvPr>
          <p:cNvPicPr>
            <a:picLocks/>
          </p:cNvPicPr>
          <p:nvPr>
            <p:custDataLst>
              <p:tags r:id="rId2"/>
            </p:custDataLst>
          </p:nvPr>
        </p:nvPicPr>
        <p:blipFill>
          <a:blip r:embed="rId30">
            <a:extLst>
              <a:ext uri="{96DAC541-7B7A-43D3-8B79-37D633B846F1}">
                <asvg:svgBlip xmlns:asvg="http://schemas.microsoft.com/office/drawing/2016/SVG/main" r:embed="rId31"/>
              </a:ext>
            </a:extLst>
          </a:blip>
          <a:stretch>
            <a:fillRect/>
          </a:stretch>
        </p:blipFill>
        <p:spPr>
          <a:xfrm>
            <a:off x="1779854" y="3164985"/>
            <a:ext cx="320040" cy="320040"/>
          </a:xfrm>
          <a:prstGeom prst="rect">
            <a:avLst/>
          </a:prstGeom>
        </p:spPr>
      </p:pic>
      <p:sp>
        <p:nvSpPr>
          <p:cNvPr id="145" name="TextBox 144">
            <a:extLst>
              <a:ext uri="{FF2B5EF4-FFF2-40B4-BE49-F238E27FC236}">
                <a16:creationId xmlns:a16="http://schemas.microsoft.com/office/drawing/2014/main" id="{FDB2CBD7-11BE-4A35-80DC-89EA6DE35E41}"/>
              </a:ext>
            </a:extLst>
          </p:cNvPr>
          <p:cNvSpPr txBox="1">
            <a:spLocks/>
          </p:cNvSpPr>
          <p:nvPr>
            <p:custDataLst>
              <p:tags r:id="rId3"/>
            </p:custDataLst>
          </p:nvPr>
        </p:nvSpPr>
        <p:spPr>
          <a:xfrm>
            <a:off x="2223163" y="3140339"/>
            <a:ext cx="1383904" cy="369332"/>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lang="es-419" sz="1200" b="1">
                <a:solidFill>
                  <a:schemeClr val="accent1"/>
                </a:solidFill>
                <a:latin typeface="+mj-lt"/>
              </a:rPr>
              <a:t>Dosis recomendada por la OMS</a:t>
            </a:r>
          </a:p>
        </p:txBody>
      </p:sp>
      <p:pic>
        <p:nvPicPr>
          <p:cNvPr id="52" name="CustomIcon">
            <a:extLst>
              <a:ext uri="{FF2B5EF4-FFF2-40B4-BE49-F238E27FC236}">
                <a16:creationId xmlns:a16="http://schemas.microsoft.com/office/drawing/2014/main" id="{AC5F9089-65C5-4FA0-9A03-FFF358E3A2E3}"/>
              </a:ext>
            </a:extLst>
          </p:cNvPr>
          <p:cNvPicPr>
            <a:picLocks/>
          </p:cNvPicPr>
          <p:nvPr>
            <p:custDataLst>
              <p:tags r:id="rId4"/>
            </p:custDataLst>
          </p:nvPr>
        </p:nvPicPr>
        <p:blipFill>
          <a:blip r:embed="rId30">
            <a:extLst>
              <a:ext uri="{96DAC541-7B7A-43D3-8B79-37D633B846F1}">
                <asvg:svgBlip xmlns:asvg="http://schemas.microsoft.com/office/drawing/2016/SVG/main" r:embed="rId31"/>
              </a:ext>
            </a:extLst>
          </a:blip>
          <a:stretch>
            <a:fillRect/>
          </a:stretch>
        </p:blipFill>
        <p:spPr>
          <a:xfrm>
            <a:off x="1779854" y="5116947"/>
            <a:ext cx="320040" cy="320040"/>
          </a:xfrm>
          <a:prstGeom prst="rect">
            <a:avLst/>
          </a:prstGeom>
        </p:spPr>
      </p:pic>
      <p:sp>
        <p:nvSpPr>
          <p:cNvPr id="53" name="TextBox 52">
            <a:extLst>
              <a:ext uri="{FF2B5EF4-FFF2-40B4-BE49-F238E27FC236}">
                <a16:creationId xmlns:a16="http://schemas.microsoft.com/office/drawing/2014/main" id="{E052483D-AE00-4FCC-B0B4-DEC34D52F270}"/>
              </a:ext>
            </a:extLst>
          </p:cNvPr>
          <p:cNvSpPr txBox="1">
            <a:spLocks/>
          </p:cNvSpPr>
          <p:nvPr>
            <p:custDataLst>
              <p:tags r:id="rId5"/>
            </p:custDataLst>
          </p:nvPr>
        </p:nvSpPr>
        <p:spPr>
          <a:xfrm>
            <a:off x="2203152" y="5116947"/>
            <a:ext cx="1155567" cy="369332"/>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s-419" sz="1200" b="1" i="0" u="none" strike="noStrike" cap="none" normalizeH="0" baseline="0" noProof="0">
                <a:ln>
                  <a:noFill/>
                </a:ln>
                <a:solidFill>
                  <a:schemeClr val="accent1"/>
                </a:solidFill>
                <a:effectLst/>
                <a:uLnTx/>
                <a:uFillTx/>
                <a:latin typeface="+mj-lt"/>
                <a:ea typeface="+mn-ea"/>
                <a:cs typeface="Arial" panose="020B0604020202020204" pitchFamily="34" charset="0"/>
              </a:rPr>
              <a:t>Distribuido </a:t>
            </a:r>
            <a:br>
              <a:rPr kumimoji="0" lang="es-419" sz="1200" b="1" i="0" u="none" strike="noStrike" cap="none" normalizeH="0" baseline="0" noProof="0">
                <a:ln>
                  <a:noFill/>
                </a:ln>
                <a:solidFill>
                  <a:schemeClr val="accent1"/>
                </a:solidFill>
                <a:effectLst/>
                <a:uLnTx/>
                <a:uFillTx/>
                <a:latin typeface="+mj-lt"/>
                <a:ea typeface="+mn-ea"/>
                <a:cs typeface="Arial" panose="020B0604020202020204" pitchFamily="34" charset="0"/>
              </a:rPr>
            </a:br>
            <a:r>
              <a:rPr kumimoji="0" lang="es-419" sz="1200" b="1" i="0" u="none" strike="noStrike" cap="none" normalizeH="0" baseline="0" noProof="0">
                <a:ln>
                  <a:noFill/>
                </a:ln>
                <a:solidFill>
                  <a:schemeClr val="accent1"/>
                </a:solidFill>
                <a:effectLst/>
                <a:uLnTx/>
                <a:uFillTx/>
                <a:latin typeface="+mj-lt"/>
                <a:ea typeface="+mn-ea"/>
                <a:cs typeface="Arial" panose="020B0604020202020204" pitchFamily="34" charset="0"/>
              </a:rPr>
              <a:t>por Gavi</a:t>
            </a:r>
          </a:p>
        </p:txBody>
      </p:sp>
      <p:pic>
        <p:nvPicPr>
          <p:cNvPr id="78" name="CustomIcon">
            <a:extLst>
              <a:ext uri="{FF2B5EF4-FFF2-40B4-BE49-F238E27FC236}">
                <a16:creationId xmlns:a16="http://schemas.microsoft.com/office/drawing/2014/main" id="{6E87F27B-F071-4132-A3AE-207550E0626E}"/>
              </a:ext>
            </a:extLst>
          </p:cNvPr>
          <p:cNvPicPr>
            <a:picLocks/>
          </p:cNvPicPr>
          <p:nvPr>
            <p:custDataLst>
              <p:tags r:id="rId6"/>
            </p:custDataLst>
          </p:nvPr>
        </p:nvPicPr>
        <p:blipFill>
          <a:blip r:embed="rId32">
            <a:extLst>
              <a:ext uri="{96DAC541-7B7A-43D3-8B79-37D633B846F1}">
                <asvg:svgBlip xmlns:asvg="http://schemas.microsoft.com/office/drawing/2016/SVG/main" r:embed="rId33"/>
              </a:ext>
            </a:extLst>
          </a:blip>
          <a:stretch>
            <a:fillRect/>
          </a:stretch>
        </p:blipFill>
        <p:spPr>
          <a:xfrm>
            <a:off x="1779854" y="4566118"/>
            <a:ext cx="320040" cy="320040"/>
          </a:xfrm>
          <a:prstGeom prst="rect">
            <a:avLst/>
          </a:prstGeom>
        </p:spPr>
      </p:pic>
      <p:sp>
        <p:nvSpPr>
          <p:cNvPr id="79" name="TextBox 78">
            <a:extLst>
              <a:ext uri="{FF2B5EF4-FFF2-40B4-BE49-F238E27FC236}">
                <a16:creationId xmlns:a16="http://schemas.microsoft.com/office/drawing/2014/main" id="{BA22DDD5-06C2-40AA-89A5-0538E1379994}"/>
              </a:ext>
            </a:extLst>
          </p:cNvPr>
          <p:cNvSpPr txBox="1">
            <a:spLocks/>
          </p:cNvSpPr>
          <p:nvPr>
            <p:custDataLst>
              <p:tags r:id="rId7"/>
            </p:custDataLst>
          </p:nvPr>
        </p:nvSpPr>
        <p:spPr>
          <a:xfrm>
            <a:off x="2203152" y="4566118"/>
            <a:ext cx="1263650" cy="369332"/>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s-419" sz="1200" b="1" i="0" u="none" strike="noStrike" cap="none" normalizeH="0" baseline="0" noProof="0">
                <a:ln>
                  <a:noFill/>
                </a:ln>
                <a:solidFill>
                  <a:schemeClr val="accent1"/>
                </a:solidFill>
                <a:effectLst/>
                <a:uLnTx/>
                <a:uFillTx/>
                <a:latin typeface="+mj-lt"/>
                <a:ea typeface="+mn-ea"/>
                <a:cs typeface="Arial" panose="020B0604020202020204" pitchFamily="34" charset="0"/>
              </a:rPr>
              <a:t>Precalificación de la OMS</a:t>
            </a:r>
          </a:p>
        </p:txBody>
      </p:sp>
      <p:sp>
        <p:nvSpPr>
          <p:cNvPr id="83" name="TextBox 82">
            <a:extLst>
              <a:ext uri="{FF2B5EF4-FFF2-40B4-BE49-F238E27FC236}">
                <a16:creationId xmlns:a16="http://schemas.microsoft.com/office/drawing/2014/main" id="{21C5410B-199B-4B99-B044-B03277EF319B}"/>
              </a:ext>
            </a:extLst>
          </p:cNvPr>
          <p:cNvSpPr txBox="1">
            <a:spLocks/>
          </p:cNvSpPr>
          <p:nvPr>
            <p:custDataLst>
              <p:tags r:id="rId8"/>
            </p:custDataLst>
          </p:nvPr>
        </p:nvSpPr>
        <p:spPr>
          <a:xfrm>
            <a:off x="6862470" y="4611492"/>
            <a:ext cx="126365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s-419" sz="1000" b="0" i="0" u="none" strike="noStrike" cap="none" normalizeH="0" baseline="0" noProof="0">
                <a:ln>
                  <a:noFill/>
                </a:ln>
                <a:solidFill>
                  <a:srgbClr val="000000"/>
                </a:solidFill>
                <a:effectLst/>
                <a:uLnTx/>
                <a:uFillTx/>
                <a:latin typeface="+mj-lt"/>
                <a:ea typeface="+mn-ea"/>
                <a:cs typeface="Arial" panose="020B0604020202020204" pitchFamily="34" charset="0"/>
              </a:rPr>
              <a:t>2018</a:t>
            </a:r>
          </a:p>
        </p:txBody>
      </p:sp>
      <p:sp>
        <p:nvSpPr>
          <p:cNvPr id="84" name="TextBox 83">
            <a:extLst>
              <a:ext uri="{FF2B5EF4-FFF2-40B4-BE49-F238E27FC236}">
                <a16:creationId xmlns:a16="http://schemas.microsoft.com/office/drawing/2014/main" id="{7015B612-1A73-4C24-AD68-99A93A99840A}"/>
              </a:ext>
            </a:extLst>
          </p:cNvPr>
          <p:cNvSpPr txBox="1">
            <a:spLocks/>
          </p:cNvSpPr>
          <p:nvPr>
            <p:custDataLst>
              <p:tags r:id="rId9"/>
            </p:custDataLst>
          </p:nvPr>
        </p:nvSpPr>
        <p:spPr>
          <a:xfrm>
            <a:off x="8250083" y="4611492"/>
            <a:ext cx="69976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s-419" sz="1000" b="0" i="0" u="none" strike="noStrike" cap="none" normalizeH="0" baseline="0" noProof="0">
                <a:ln>
                  <a:noFill/>
                </a:ln>
                <a:solidFill>
                  <a:srgbClr val="000000"/>
                </a:solidFill>
                <a:effectLst/>
                <a:uLnTx/>
                <a:uFillTx/>
                <a:latin typeface="+mj-lt"/>
                <a:ea typeface="+mn-ea"/>
                <a:cs typeface="Arial" panose="020B0604020202020204" pitchFamily="34" charset="0"/>
              </a:rPr>
              <a:t>2021</a:t>
            </a:r>
          </a:p>
        </p:txBody>
      </p:sp>
      <p:sp>
        <p:nvSpPr>
          <p:cNvPr id="82" name="TextBox 81">
            <a:extLst>
              <a:ext uri="{FF2B5EF4-FFF2-40B4-BE49-F238E27FC236}">
                <a16:creationId xmlns:a16="http://schemas.microsoft.com/office/drawing/2014/main" id="{2F224F7A-DD00-4ED2-8282-A725E133C2CE}"/>
              </a:ext>
            </a:extLst>
          </p:cNvPr>
          <p:cNvSpPr txBox="1">
            <a:spLocks/>
          </p:cNvSpPr>
          <p:nvPr>
            <p:custDataLst>
              <p:tags r:id="rId10"/>
            </p:custDataLst>
          </p:nvPr>
        </p:nvSpPr>
        <p:spPr>
          <a:xfrm>
            <a:off x="3759463" y="4611492"/>
            <a:ext cx="126365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s-419" sz="1000" b="0" i="0" u="none" strike="noStrike" cap="none" normalizeH="0" baseline="0" noProof="0" dirty="0">
                <a:ln>
                  <a:noFill/>
                </a:ln>
                <a:solidFill>
                  <a:srgbClr val="000000"/>
                </a:solidFill>
                <a:effectLst/>
                <a:uLnTx/>
                <a:uFillTx/>
                <a:latin typeface="+mj-lt"/>
                <a:ea typeface="+mn-ea"/>
                <a:cs typeface="Arial" panose="020B0604020202020204" pitchFamily="34" charset="0"/>
              </a:rPr>
              <a:t>2009</a:t>
            </a:r>
          </a:p>
        </p:txBody>
      </p:sp>
      <p:sp>
        <p:nvSpPr>
          <p:cNvPr id="81" name="TextBox 80">
            <a:extLst>
              <a:ext uri="{FF2B5EF4-FFF2-40B4-BE49-F238E27FC236}">
                <a16:creationId xmlns:a16="http://schemas.microsoft.com/office/drawing/2014/main" id="{4CAE5E7A-5F87-40C0-A293-3EF6EEA2D99A}"/>
              </a:ext>
            </a:extLst>
          </p:cNvPr>
          <p:cNvSpPr txBox="1">
            <a:spLocks/>
          </p:cNvSpPr>
          <p:nvPr>
            <p:custDataLst>
              <p:tags r:id="rId11"/>
            </p:custDataLst>
          </p:nvPr>
        </p:nvSpPr>
        <p:spPr>
          <a:xfrm>
            <a:off x="5248130" y="4611492"/>
            <a:ext cx="126365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s-419" sz="1000" b="0" i="0" u="none" strike="noStrike" cap="none" normalizeH="0" baseline="0" noProof="0">
                <a:ln>
                  <a:noFill/>
                </a:ln>
                <a:solidFill>
                  <a:srgbClr val="000000"/>
                </a:solidFill>
                <a:effectLst/>
                <a:uLnTx/>
                <a:uFillTx/>
                <a:latin typeface="+mj-lt"/>
                <a:ea typeface="+mn-ea"/>
                <a:cs typeface="Arial" panose="020B0604020202020204" pitchFamily="34" charset="0"/>
              </a:rPr>
              <a:t>2009</a:t>
            </a:r>
          </a:p>
        </p:txBody>
      </p:sp>
      <p:sp>
        <p:nvSpPr>
          <p:cNvPr id="102" name="TextBox 101">
            <a:extLst>
              <a:ext uri="{FF2B5EF4-FFF2-40B4-BE49-F238E27FC236}">
                <a16:creationId xmlns:a16="http://schemas.microsoft.com/office/drawing/2014/main" id="{83F3CF98-332B-4422-BD06-98558327EE09}"/>
              </a:ext>
            </a:extLst>
          </p:cNvPr>
          <p:cNvSpPr txBox="1">
            <a:spLocks/>
          </p:cNvSpPr>
          <p:nvPr>
            <p:custDataLst>
              <p:tags r:id="rId12"/>
            </p:custDataLst>
          </p:nvPr>
        </p:nvSpPr>
        <p:spPr>
          <a:xfrm>
            <a:off x="2203152" y="2474569"/>
            <a:ext cx="1155567" cy="369332"/>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s-419" sz="1200" b="1" i="0" u="none" strike="noStrike" cap="none" normalizeH="0" baseline="0" noProof="0">
                <a:ln>
                  <a:noFill/>
                </a:ln>
                <a:solidFill>
                  <a:schemeClr val="accent1"/>
                </a:solidFill>
                <a:effectLst/>
                <a:uLnTx/>
                <a:uFillTx/>
                <a:latin typeface="+mj-lt"/>
                <a:ea typeface="+mn-ea"/>
                <a:cs typeface="Arial" panose="020B0604020202020204" pitchFamily="34" charset="0"/>
              </a:rPr>
              <a:t>Tipos de VPH cubiertos</a:t>
            </a:r>
          </a:p>
        </p:txBody>
      </p:sp>
      <p:sp>
        <p:nvSpPr>
          <p:cNvPr id="100" name="TextBox 99">
            <a:extLst>
              <a:ext uri="{FF2B5EF4-FFF2-40B4-BE49-F238E27FC236}">
                <a16:creationId xmlns:a16="http://schemas.microsoft.com/office/drawing/2014/main" id="{401CA1CC-0690-4A73-A8CE-B9D57DD3A5D3}"/>
              </a:ext>
            </a:extLst>
          </p:cNvPr>
          <p:cNvSpPr txBox="1">
            <a:spLocks/>
          </p:cNvSpPr>
          <p:nvPr>
            <p:custDataLst>
              <p:tags r:id="rId13"/>
            </p:custDataLst>
          </p:nvPr>
        </p:nvSpPr>
        <p:spPr>
          <a:xfrm>
            <a:off x="6862470" y="2523887"/>
            <a:ext cx="1263650" cy="307777"/>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s-419" sz="1000" b="0" i="0" u="none" strike="noStrike" cap="none" normalizeH="0" baseline="0" noProof="0" dirty="0">
                <a:ln>
                  <a:noFill/>
                </a:ln>
                <a:solidFill>
                  <a:srgbClr val="000000"/>
                </a:solidFill>
                <a:effectLst/>
                <a:uLnTx/>
                <a:uFillTx/>
                <a:latin typeface="+mj-lt"/>
                <a:ea typeface="+mn-ea"/>
                <a:cs typeface="Arial" panose="020B0604020202020204" pitchFamily="34" charset="0"/>
              </a:rPr>
              <a:t>6, 11, 16, 18, 31, 33, 45, 52, 58</a:t>
            </a:r>
          </a:p>
        </p:txBody>
      </p:sp>
      <p:sp>
        <p:nvSpPr>
          <p:cNvPr id="103" name="TextBox 102">
            <a:extLst>
              <a:ext uri="{FF2B5EF4-FFF2-40B4-BE49-F238E27FC236}">
                <a16:creationId xmlns:a16="http://schemas.microsoft.com/office/drawing/2014/main" id="{DDEDD0FE-7DE6-45D1-89DA-F999632B6F44}"/>
              </a:ext>
            </a:extLst>
          </p:cNvPr>
          <p:cNvSpPr txBox="1">
            <a:spLocks/>
          </p:cNvSpPr>
          <p:nvPr>
            <p:custDataLst>
              <p:tags r:id="rId14"/>
            </p:custDataLst>
          </p:nvPr>
        </p:nvSpPr>
        <p:spPr>
          <a:xfrm>
            <a:off x="8250083" y="2523887"/>
            <a:ext cx="1263650" cy="153888"/>
          </a:xfrm>
          <a:prstGeom prst="rect">
            <a:avLst/>
          </a:prstGeom>
        </p:spPr>
        <p:txBody>
          <a:bodyPr vert="horz" wrap="square" lIns="0" tIns="0" rIns="0" bIns="0" rtlCol="0" anchor="t">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None/>
              <a:tabLst/>
              <a:defRPr/>
            </a:pPr>
            <a:r>
              <a:rPr kumimoji="0" lang="es-419" sz="1000" b="0" i="0" u="none" strike="noStrike" cap="none" normalizeH="0" baseline="0" noProof="0" dirty="0">
                <a:ln>
                  <a:noFill/>
                </a:ln>
                <a:solidFill>
                  <a:srgbClr val="000000"/>
                </a:solidFill>
                <a:effectLst/>
                <a:uLnTx/>
                <a:uFillTx/>
                <a:latin typeface="+mj-lt"/>
                <a:ea typeface="+mn-ea"/>
                <a:cs typeface="Arial" panose="020B0604020202020204" pitchFamily="34" charset="0"/>
              </a:rPr>
              <a:t>16, 18</a:t>
            </a:r>
          </a:p>
        </p:txBody>
      </p:sp>
      <p:sp>
        <p:nvSpPr>
          <p:cNvPr id="104" name="TextBox 103">
            <a:extLst>
              <a:ext uri="{FF2B5EF4-FFF2-40B4-BE49-F238E27FC236}">
                <a16:creationId xmlns:a16="http://schemas.microsoft.com/office/drawing/2014/main" id="{41695578-0DCC-42FD-85E1-61A3A5379DC0}"/>
              </a:ext>
            </a:extLst>
          </p:cNvPr>
          <p:cNvSpPr txBox="1">
            <a:spLocks/>
          </p:cNvSpPr>
          <p:nvPr>
            <p:custDataLst>
              <p:tags r:id="rId15"/>
            </p:custDataLst>
          </p:nvPr>
        </p:nvSpPr>
        <p:spPr>
          <a:xfrm>
            <a:off x="3759463" y="2523887"/>
            <a:ext cx="126365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None/>
              <a:tabLst/>
              <a:defRPr/>
            </a:pPr>
            <a:r>
              <a:rPr kumimoji="0" lang="es-419" sz="1000" b="0" i="0" u="none" strike="noStrike" cap="none" normalizeH="0" baseline="0" noProof="0" dirty="0">
                <a:ln>
                  <a:noFill/>
                </a:ln>
                <a:solidFill>
                  <a:srgbClr val="000000"/>
                </a:solidFill>
                <a:effectLst/>
                <a:uLnTx/>
                <a:uFillTx/>
                <a:latin typeface="+mj-lt"/>
                <a:ea typeface="+mn-ea"/>
                <a:cs typeface="Arial" panose="020B0604020202020204" pitchFamily="34" charset="0"/>
              </a:rPr>
              <a:t>6, 11, 16, 18</a:t>
            </a:r>
          </a:p>
        </p:txBody>
      </p:sp>
      <p:sp>
        <p:nvSpPr>
          <p:cNvPr id="105" name="TextBox 104">
            <a:extLst>
              <a:ext uri="{FF2B5EF4-FFF2-40B4-BE49-F238E27FC236}">
                <a16:creationId xmlns:a16="http://schemas.microsoft.com/office/drawing/2014/main" id="{121B8925-4CB5-44DB-B2D5-BB4DF9C62A44}"/>
              </a:ext>
            </a:extLst>
          </p:cNvPr>
          <p:cNvSpPr txBox="1">
            <a:spLocks/>
          </p:cNvSpPr>
          <p:nvPr>
            <p:custDataLst>
              <p:tags r:id="rId16"/>
            </p:custDataLst>
          </p:nvPr>
        </p:nvSpPr>
        <p:spPr>
          <a:xfrm>
            <a:off x="5248130" y="2523887"/>
            <a:ext cx="1263650" cy="153888"/>
          </a:xfrm>
          <a:prstGeom prst="rect">
            <a:avLst/>
          </a:prstGeom>
        </p:spPr>
        <p:txBody>
          <a:bodyPr vert="horz" wrap="square" lIns="0" tIns="0" rIns="0" bIns="0" rtlCol="0" anchor="t">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None/>
              <a:tabLst/>
              <a:defRPr/>
            </a:pPr>
            <a:r>
              <a:rPr kumimoji="0" lang="es-419" sz="1000" b="0" i="0" u="none" strike="noStrike" cap="none" normalizeH="0" baseline="0" noProof="0" dirty="0">
                <a:ln>
                  <a:noFill/>
                </a:ln>
                <a:solidFill>
                  <a:srgbClr val="000000"/>
                </a:solidFill>
                <a:effectLst/>
                <a:uLnTx/>
                <a:uFillTx/>
                <a:latin typeface="+mj-lt"/>
                <a:ea typeface="+mn-ea"/>
                <a:cs typeface="Arial" panose="020B0604020202020204" pitchFamily="34" charset="0"/>
              </a:rPr>
              <a:t>16, 18</a:t>
            </a:r>
          </a:p>
        </p:txBody>
      </p:sp>
      <p:pic>
        <p:nvPicPr>
          <p:cNvPr id="17" name="CustomIcon">
            <a:extLst>
              <a:ext uri="{FF2B5EF4-FFF2-40B4-BE49-F238E27FC236}">
                <a16:creationId xmlns:a16="http://schemas.microsoft.com/office/drawing/2014/main" id="{ABF933B9-9E82-40B5-A125-95E91A382F7A}"/>
              </a:ext>
            </a:extLst>
          </p:cNvPr>
          <p:cNvPicPr>
            <a:picLocks/>
          </p:cNvPicPr>
          <p:nvPr>
            <p:custDataLst>
              <p:tags r:id="rId17"/>
            </p:custDataLst>
          </p:nvPr>
        </p:nvPicPr>
        <p:blipFill>
          <a:blip r:embed="rId34">
            <a:extLst>
              <a:ext uri="{96DAC541-7B7A-43D3-8B79-37D633B846F1}">
                <asvg:svgBlip xmlns:asvg="http://schemas.microsoft.com/office/drawing/2016/SVG/main" r:embed="rId35"/>
              </a:ext>
            </a:extLst>
          </a:blip>
          <a:stretch>
            <a:fillRect/>
          </a:stretch>
        </p:blipFill>
        <p:spPr>
          <a:xfrm>
            <a:off x="1779854" y="2474569"/>
            <a:ext cx="320040" cy="320040"/>
          </a:xfrm>
          <a:prstGeom prst="rect">
            <a:avLst/>
          </a:prstGeom>
        </p:spPr>
      </p:pic>
      <p:sp>
        <p:nvSpPr>
          <p:cNvPr id="73" name="TextBox 72">
            <a:extLst>
              <a:ext uri="{FF2B5EF4-FFF2-40B4-BE49-F238E27FC236}">
                <a16:creationId xmlns:a16="http://schemas.microsoft.com/office/drawing/2014/main" id="{CEA7A18B-9390-4B96-AAFD-734976ED4039}"/>
              </a:ext>
            </a:extLst>
          </p:cNvPr>
          <p:cNvSpPr txBox="1">
            <a:spLocks/>
          </p:cNvSpPr>
          <p:nvPr>
            <p:custDataLst>
              <p:tags r:id="rId18"/>
            </p:custDataLst>
          </p:nvPr>
        </p:nvSpPr>
        <p:spPr>
          <a:xfrm>
            <a:off x="2192247" y="3855251"/>
            <a:ext cx="1155567" cy="369332"/>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s-419" sz="1200" b="1" i="0" u="none" strike="noStrike" cap="none" normalizeH="0" baseline="0" noProof="0">
                <a:ln>
                  <a:noFill/>
                </a:ln>
                <a:solidFill>
                  <a:schemeClr val="accent1"/>
                </a:solidFill>
                <a:effectLst/>
                <a:uLnTx/>
                <a:uFillTx/>
                <a:latin typeface="+mj-lt"/>
                <a:ea typeface="+mn-ea"/>
                <a:cs typeface="Arial" panose="020B0604020202020204" pitchFamily="34" charset="0"/>
              </a:rPr>
              <a:t>Año de registro inicial</a:t>
            </a:r>
          </a:p>
        </p:txBody>
      </p:sp>
      <p:sp>
        <p:nvSpPr>
          <p:cNvPr id="88" name="TextBox 87">
            <a:extLst>
              <a:ext uri="{FF2B5EF4-FFF2-40B4-BE49-F238E27FC236}">
                <a16:creationId xmlns:a16="http://schemas.microsoft.com/office/drawing/2014/main" id="{72B1396B-191E-4188-BA0D-803EC3F5EB11}"/>
              </a:ext>
            </a:extLst>
          </p:cNvPr>
          <p:cNvSpPr txBox="1">
            <a:spLocks/>
          </p:cNvSpPr>
          <p:nvPr>
            <p:custDataLst>
              <p:tags r:id="rId19"/>
            </p:custDataLst>
          </p:nvPr>
        </p:nvSpPr>
        <p:spPr>
          <a:xfrm>
            <a:off x="6862470" y="4009723"/>
            <a:ext cx="126365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s-419" sz="1000" b="0" i="0" u="none" strike="noStrike" cap="none" normalizeH="0" baseline="0" noProof="0">
                <a:ln>
                  <a:noFill/>
                </a:ln>
                <a:solidFill>
                  <a:srgbClr val="000000"/>
                </a:solidFill>
                <a:effectLst/>
                <a:uLnTx/>
                <a:uFillTx/>
                <a:latin typeface="+mj-lt"/>
                <a:ea typeface="+mn-ea"/>
                <a:cs typeface="Arial" panose="020B0604020202020204" pitchFamily="34" charset="0"/>
              </a:rPr>
              <a:t>2014</a:t>
            </a:r>
          </a:p>
        </p:txBody>
      </p:sp>
      <p:sp>
        <p:nvSpPr>
          <p:cNvPr id="89" name="TextBox 88">
            <a:extLst>
              <a:ext uri="{FF2B5EF4-FFF2-40B4-BE49-F238E27FC236}">
                <a16:creationId xmlns:a16="http://schemas.microsoft.com/office/drawing/2014/main" id="{239E0086-D9E7-4150-BB4B-DF8DB9B771DB}"/>
              </a:ext>
            </a:extLst>
          </p:cNvPr>
          <p:cNvSpPr txBox="1">
            <a:spLocks/>
          </p:cNvSpPr>
          <p:nvPr>
            <p:custDataLst>
              <p:tags r:id="rId20"/>
            </p:custDataLst>
          </p:nvPr>
        </p:nvSpPr>
        <p:spPr>
          <a:xfrm>
            <a:off x="8250083" y="4009723"/>
            <a:ext cx="126365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s-419" sz="1000" b="0" i="0" u="none" strike="noStrike" cap="none" normalizeH="0" baseline="0" noProof="0">
                <a:ln>
                  <a:noFill/>
                </a:ln>
                <a:solidFill>
                  <a:srgbClr val="000000"/>
                </a:solidFill>
                <a:effectLst/>
                <a:uLnTx/>
                <a:uFillTx/>
                <a:latin typeface="+mj-lt"/>
                <a:ea typeface="+mn-ea"/>
                <a:cs typeface="Arial" panose="020B0604020202020204" pitchFamily="34" charset="0"/>
              </a:rPr>
              <a:t>2019</a:t>
            </a:r>
          </a:p>
        </p:txBody>
      </p:sp>
      <p:sp>
        <p:nvSpPr>
          <p:cNvPr id="87" name="TextBox 86">
            <a:extLst>
              <a:ext uri="{FF2B5EF4-FFF2-40B4-BE49-F238E27FC236}">
                <a16:creationId xmlns:a16="http://schemas.microsoft.com/office/drawing/2014/main" id="{F2BAB52F-1C51-4523-BA34-FA60B366D87D}"/>
              </a:ext>
            </a:extLst>
          </p:cNvPr>
          <p:cNvSpPr txBox="1">
            <a:spLocks/>
          </p:cNvSpPr>
          <p:nvPr>
            <p:custDataLst>
              <p:tags r:id="rId21"/>
            </p:custDataLst>
          </p:nvPr>
        </p:nvSpPr>
        <p:spPr>
          <a:xfrm>
            <a:off x="3759463" y="4009723"/>
            <a:ext cx="126365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s-419" sz="1000" b="0" i="0" u="none" strike="noStrike" cap="none" normalizeH="0" baseline="0" noProof="0" dirty="0">
                <a:ln>
                  <a:noFill/>
                </a:ln>
                <a:solidFill>
                  <a:srgbClr val="000000"/>
                </a:solidFill>
                <a:effectLst/>
                <a:uLnTx/>
                <a:uFillTx/>
                <a:latin typeface="+mj-lt"/>
                <a:ea typeface="+mn-ea"/>
                <a:cs typeface="Arial" panose="020B0604020202020204" pitchFamily="34" charset="0"/>
              </a:rPr>
              <a:t>2006</a:t>
            </a:r>
          </a:p>
        </p:txBody>
      </p:sp>
      <p:sp>
        <p:nvSpPr>
          <p:cNvPr id="86" name="TextBox 85">
            <a:extLst>
              <a:ext uri="{FF2B5EF4-FFF2-40B4-BE49-F238E27FC236}">
                <a16:creationId xmlns:a16="http://schemas.microsoft.com/office/drawing/2014/main" id="{F487CBE4-9EDE-438A-834A-6F16F9FE6202}"/>
              </a:ext>
            </a:extLst>
          </p:cNvPr>
          <p:cNvSpPr txBox="1">
            <a:spLocks/>
          </p:cNvSpPr>
          <p:nvPr>
            <p:custDataLst>
              <p:tags r:id="rId22"/>
            </p:custDataLst>
          </p:nvPr>
        </p:nvSpPr>
        <p:spPr>
          <a:xfrm>
            <a:off x="5248130" y="4009723"/>
            <a:ext cx="126365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s-419" sz="1000" b="0" i="0" u="none" strike="noStrike" cap="none" normalizeH="0" baseline="0" noProof="0">
                <a:ln>
                  <a:noFill/>
                </a:ln>
                <a:solidFill>
                  <a:srgbClr val="000000"/>
                </a:solidFill>
                <a:effectLst/>
                <a:uLnTx/>
                <a:uFillTx/>
                <a:latin typeface="+mj-lt"/>
                <a:ea typeface="+mn-ea"/>
                <a:cs typeface="Arial" panose="020B0604020202020204" pitchFamily="34" charset="0"/>
              </a:rPr>
              <a:t>2007</a:t>
            </a:r>
          </a:p>
        </p:txBody>
      </p:sp>
      <p:pic>
        <p:nvPicPr>
          <p:cNvPr id="21" name="CustomIcon">
            <a:extLst>
              <a:ext uri="{FF2B5EF4-FFF2-40B4-BE49-F238E27FC236}">
                <a16:creationId xmlns:a16="http://schemas.microsoft.com/office/drawing/2014/main" id="{EE68BF7A-102C-4BD9-9C5D-AE942FBC36C3}"/>
              </a:ext>
            </a:extLst>
          </p:cNvPr>
          <p:cNvPicPr>
            <a:picLocks/>
          </p:cNvPicPr>
          <p:nvPr>
            <p:custDataLst>
              <p:tags r:id="rId23"/>
            </p:custDataLst>
          </p:nvPr>
        </p:nvPicPr>
        <p:blipFill>
          <a:blip r:embed="rId36">
            <a:extLst>
              <a:ext uri="{96DAC541-7B7A-43D3-8B79-37D633B846F1}">
                <asvg:svgBlip xmlns:asvg="http://schemas.microsoft.com/office/drawing/2016/SVG/main" r:embed="rId37"/>
              </a:ext>
            </a:extLst>
          </a:blip>
          <a:stretch>
            <a:fillRect/>
          </a:stretch>
        </p:blipFill>
        <p:spPr>
          <a:xfrm>
            <a:off x="1769566" y="3836397"/>
            <a:ext cx="320040" cy="320040"/>
          </a:xfrm>
          <a:prstGeom prst="rect">
            <a:avLst/>
          </a:prstGeom>
        </p:spPr>
      </p:pic>
      <p:sp>
        <p:nvSpPr>
          <p:cNvPr id="6" name="TextBox 5">
            <a:extLst>
              <a:ext uri="{FF2B5EF4-FFF2-40B4-BE49-F238E27FC236}">
                <a16:creationId xmlns:a16="http://schemas.microsoft.com/office/drawing/2014/main" id="{9D6945AA-EF16-4518-B5D2-759897E84BC2}"/>
              </a:ext>
            </a:extLst>
          </p:cNvPr>
          <p:cNvSpPr txBox="1"/>
          <p:nvPr/>
        </p:nvSpPr>
        <p:spPr>
          <a:xfrm>
            <a:off x="5248130" y="1868025"/>
            <a:ext cx="1263650" cy="369332"/>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s-419" sz="1200" b="1" dirty="0">
                <a:solidFill>
                  <a:schemeClr val="accent1"/>
                </a:solidFill>
                <a:cs typeface="Arial"/>
              </a:rPr>
              <a:t>Cervarix® (GSK, HPV2)</a:t>
            </a:r>
          </a:p>
        </p:txBody>
      </p:sp>
      <p:sp>
        <p:nvSpPr>
          <p:cNvPr id="10" name="TextBox 9">
            <a:extLst>
              <a:ext uri="{FF2B5EF4-FFF2-40B4-BE49-F238E27FC236}">
                <a16:creationId xmlns:a16="http://schemas.microsoft.com/office/drawing/2014/main" id="{9C58D3B8-A55E-43D8-8E29-5435A1305C76}"/>
              </a:ext>
            </a:extLst>
          </p:cNvPr>
          <p:cNvSpPr txBox="1"/>
          <p:nvPr/>
        </p:nvSpPr>
        <p:spPr>
          <a:xfrm>
            <a:off x="6862470" y="1868025"/>
            <a:ext cx="1263650" cy="369332"/>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s-419" sz="1200" b="1" dirty="0">
                <a:solidFill>
                  <a:schemeClr val="accent1"/>
                </a:solidFill>
              </a:rPr>
              <a:t>Gardasil®9 (MSD, HPV9)</a:t>
            </a:r>
          </a:p>
        </p:txBody>
      </p:sp>
      <p:sp>
        <p:nvSpPr>
          <p:cNvPr id="3" name="TextBox 2">
            <a:extLst>
              <a:ext uri="{FF2B5EF4-FFF2-40B4-BE49-F238E27FC236}">
                <a16:creationId xmlns:a16="http://schemas.microsoft.com/office/drawing/2014/main" id="{4209FD9A-C647-4CFC-9D70-99FF2657015C}"/>
              </a:ext>
            </a:extLst>
          </p:cNvPr>
          <p:cNvSpPr txBox="1"/>
          <p:nvPr/>
        </p:nvSpPr>
        <p:spPr>
          <a:xfrm>
            <a:off x="3759463" y="1868025"/>
            <a:ext cx="1263650" cy="369332"/>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None/>
            </a:pPr>
            <a:r>
              <a:rPr lang="es-419" sz="1200" b="1" dirty="0">
                <a:solidFill>
                  <a:schemeClr val="accent1"/>
                </a:solidFill>
              </a:rPr>
              <a:t>Gardasil®, MSD HPV4)</a:t>
            </a:r>
          </a:p>
        </p:txBody>
      </p:sp>
      <p:sp>
        <p:nvSpPr>
          <p:cNvPr id="15" name="TextBox 14">
            <a:extLst>
              <a:ext uri="{FF2B5EF4-FFF2-40B4-BE49-F238E27FC236}">
                <a16:creationId xmlns:a16="http://schemas.microsoft.com/office/drawing/2014/main" id="{E81302D8-2BC6-4B52-8035-38918FBAC7DB}"/>
              </a:ext>
            </a:extLst>
          </p:cNvPr>
          <p:cNvSpPr txBox="1"/>
          <p:nvPr/>
        </p:nvSpPr>
        <p:spPr>
          <a:xfrm>
            <a:off x="8250083" y="1868025"/>
            <a:ext cx="1263650" cy="369332"/>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s-419" sz="1200" b="1" dirty="0" err="1">
                <a:solidFill>
                  <a:schemeClr val="accent1"/>
                </a:solidFill>
              </a:rPr>
              <a:t>Cecolin</a:t>
            </a:r>
            <a:r>
              <a:rPr lang="es-419" sz="1200" b="1" dirty="0">
                <a:solidFill>
                  <a:schemeClr val="accent1"/>
                </a:solidFill>
              </a:rPr>
              <a:t>® (</a:t>
            </a:r>
            <a:r>
              <a:rPr lang="es-419" sz="1200" b="1" dirty="0" err="1">
                <a:solidFill>
                  <a:schemeClr val="accent1"/>
                </a:solidFill>
              </a:rPr>
              <a:t>Innovax</a:t>
            </a:r>
            <a:r>
              <a:rPr lang="es-419" sz="1200" b="1" dirty="0">
                <a:solidFill>
                  <a:schemeClr val="accent1"/>
                </a:solidFill>
              </a:rPr>
              <a:t>, HPV2) </a:t>
            </a:r>
          </a:p>
        </p:txBody>
      </p:sp>
      <p:cxnSp>
        <p:nvCxnSpPr>
          <p:cNvPr id="72" name="Straight Connector 71">
            <a:extLst>
              <a:ext uri="{FF2B5EF4-FFF2-40B4-BE49-F238E27FC236}">
                <a16:creationId xmlns:a16="http://schemas.microsoft.com/office/drawing/2014/main" id="{0656CB2C-C19D-4AA5-9BC2-8BC2C3AE2AFE}"/>
              </a:ext>
            </a:extLst>
          </p:cNvPr>
          <p:cNvCxnSpPr>
            <a:cxnSpLocks/>
          </p:cNvCxnSpPr>
          <p:nvPr/>
        </p:nvCxnSpPr>
        <p:spPr>
          <a:xfrm>
            <a:off x="1779854" y="2356764"/>
            <a:ext cx="9314787" cy="19092"/>
          </a:xfrm>
          <a:prstGeom prst="line">
            <a:avLst/>
          </a:prstGeom>
          <a:ln w="12700" cap="sq">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07707549-F615-4356-BC9C-F697A50A8D14}"/>
              </a:ext>
            </a:extLst>
          </p:cNvPr>
          <p:cNvSpPr txBox="1">
            <a:spLocks/>
          </p:cNvSpPr>
          <p:nvPr>
            <p:custDataLst>
              <p:tags r:id="rId24"/>
            </p:custDataLst>
          </p:nvPr>
        </p:nvSpPr>
        <p:spPr>
          <a:xfrm>
            <a:off x="8273441" y="5054225"/>
            <a:ext cx="1253361" cy="682170"/>
          </a:xfrm>
          <a:prstGeom prst="rect">
            <a:avLst/>
          </a:prstGeom>
          <a:noFill/>
          <a:ln>
            <a:noFill/>
          </a:ln>
        </p:spPr>
        <p:txBody>
          <a:bodyPr vert="horz" wrap="square" lIns="91440" tIns="0" rIns="91440" bIns="0" rtlCol="0" anchor="ctr"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endParaRPr kumimoji="0" lang="en-US" sz="1000" b="1" i="0" u="none" strike="noStrike" kern="1200" cap="none" spc="0" normalizeH="0" baseline="0" noProof="0" dirty="0">
              <a:ln>
                <a:noFill/>
              </a:ln>
              <a:solidFill>
                <a:schemeClr val="accent1"/>
              </a:solidFill>
              <a:effectLst/>
              <a:uLnTx/>
              <a:uFillTx/>
              <a:ea typeface="+mn-ea"/>
              <a:cs typeface="Arial" panose="020B0604020202020204" pitchFamily="34" charset="0"/>
            </a:endParaRPr>
          </a:p>
        </p:txBody>
      </p:sp>
      <p:grpSp>
        <p:nvGrpSpPr>
          <p:cNvPr id="12" name="Group 11">
            <a:extLst>
              <a:ext uri="{FF2B5EF4-FFF2-40B4-BE49-F238E27FC236}">
                <a16:creationId xmlns:a16="http://schemas.microsoft.com/office/drawing/2014/main" id="{ECD0C151-AFBA-4121-A059-9A8E4A1A57A8}"/>
              </a:ext>
            </a:extLst>
          </p:cNvPr>
          <p:cNvGrpSpPr/>
          <p:nvPr/>
        </p:nvGrpSpPr>
        <p:grpSpPr>
          <a:xfrm>
            <a:off x="3759463" y="5232336"/>
            <a:ext cx="291315" cy="291315"/>
            <a:chOff x="2469476" y="4957145"/>
            <a:chExt cx="291315" cy="291315"/>
          </a:xfrm>
          <a:solidFill>
            <a:schemeClr val="accent1"/>
          </a:solidFill>
        </p:grpSpPr>
        <p:sp>
          <p:nvSpPr>
            <p:cNvPr id="54" name="Oval 53">
              <a:extLst>
                <a:ext uri="{FF2B5EF4-FFF2-40B4-BE49-F238E27FC236}">
                  <a16:creationId xmlns:a16="http://schemas.microsoft.com/office/drawing/2014/main" id="{E54250AC-2C35-4461-A059-B3D0A6D12679}"/>
                </a:ext>
              </a:extLst>
            </p:cNvPr>
            <p:cNvSpPr/>
            <p:nvPr/>
          </p:nvSpPr>
          <p:spPr>
            <a:xfrm>
              <a:off x="2469476" y="4957145"/>
              <a:ext cx="291315" cy="291315"/>
            </a:xfrm>
            <a:prstGeom prst="ellipse">
              <a:avLst/>
            </a:prstGeom>
            <a:grpFill/>
            <a:ln w="127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j-lt"/>
                <a:ea typeface="+mn-ea"/>
                <a:cs typeface="+mn-cs"/>
              </a:endParaRPr>
            </a:p>
          </p:txBody>
        </p:sp>
        <p:sp>
          <p:nvSpPr>
            <p:cNvPr id="4" name="Graphic 56">
              <a:extLst>
                <a:ext uri="{FF2B5EF4-FFF2-40B4-BE49-F238E27FC236}">
                  <a16:creationId xmlns:a16="http://schemas.microsoft.com/office/drawing/2014/main" id="{A82A4CFB-FDD5-4BF8-B628-5DE7E67CA1A7}"/>
                </a:ext>
              </a:extLst>
            </p:cNvPr>
            <p:cNvSpPr/>
            <p:nvPr/>
          </p:nvSpPr>
          <p:spPr>
            <a:xfrm>
              <a:off x="2553342" y="5054193"/>
              <a:ext cx="121934" cy="105456"/>
            </a:xfrm>
            <a:custGeom>
              <a:avLst/>
              <a:gdLst>
                <a:gd name="connsiteX0" fmla="*/ 121934 w 121934"/>
                <a:gd name="connsiteY0" fmla="*/ 0 h 105456"/>
                <a:gd name="connsiteX1" fmla="*/ 42842 w 121934"/>
                <a:gd name="connsiteY1" fmla="*/ 105457 h 105456"/>
                <a:gd name="connsiteX2" fmla="*/ 0 w 121934"/>
                <a:gd name="connsiteY2" fmla="*/ 63439 h 105456"/>
              </a:gdLst>
              <a:ahLst/>
              <a:cxnLst>
                <a:cxn ang="0">
                  <a:pos x="connsiteX0" y="connsiteY0"/>
                </a:cxn>
                <a:cxn ang="0">
                  <a:pos x="connsiteX1" y="connsiteY1"/>
                </a:cxn>
                <a:cxn ang="0">
                  <a:pos x="connsiteX2" y="connsiteY2"/>
                </a:cxn>
              </a:cxnLst>
              <a:rect l="l" t="t" r="r" b="b"/>
              <a:pathLst>
                <a:path w="121934" h="105456">
                  <a:moveTo>
                    <a:pt x="121934" y="0"/>
                  </a:moveTo>
                  <a:lnTo>
                    <a:pt x="42842" y="105457"/>
                  </a:lnTo>
                  <a:lnTo>
                    <a:pt x="0" y="63439"/>
                  </a:lnTo>
                </a:path>
              </a:pathLst>
            </a:custGeom>
            <a:grpFill/>
            <a:ln w="25896" cap="flat">
              <a:solidFill>
                <a:schemeClr val="bg1"/>
              </a:solidFill>
              <a:prstDash val="solid"/>
              <a:miter/>
            </a:ln>
          </p:spPr>
          <p:txBody>
            <a:bodyPr rtlCol="0" anchor="ctr"/>
            <a:lstStyle/>
            <a:p>
              <a:endParaRPr lang="en-US" dirty="0">
                <a:latin typeface="+mj-lt"/>
              </a:endParaRPr>
            </a:p>
          </p:txBody>
        </p:sp>
      </p:grpSp>
      <p:grpSp>
        <p:nvGrpSpPr>
          <p:cNvPr id="60" name="Group 59">
            <a:extLst>
              <a:ext uri="{FF2B5EF4-FFF2-40B4-BE49-F238E27FC236}">
                <a16:creationId xmlns:a16="http://schemas.microsoft.com/office/drawing/2014/main" id="{FC20BF4B-8302-472B-9F7B-D936B71EFF2F}"/>
              </a:ext>
            </a:extLst>
          </p:cNvPr>
          <p:cNvGrpSpPr/>
          <p:nvPr/>
        </p:nvGrpSpPr>
        <p:grpSpPr>
          <a:xfrm>
            <a:off x="5248130" y="5232336"/>
            <a:ext cx="291315" cy="291315"/>
            <a:chOff x="2469476" y="4957145"/>
            <a:chExt cx="291315" cy="291315"/>
          </a:xfrm>
          <a:solidFill>
            <a:schemeClr val="accent1"/>
          </a:solidFill>
        </p:grpSpPr>
        <p:sp>
          <p:nvSpPr>
            <p:cNvPr id="61" name="Oval 60">
              <a:extLst>
                <a:ext uri="{FF2B5EF4-FFF2-40B4-BE49-F238E27FC236}">
                  <a16:creationId xmlns:a16="http://schemas.microsoft.com/office/drawing/2014/main" id="{AC45AAE6-C443-44B9-8DBF-962897B2A27C}"/>
                </a:ext>
              </a:extLst>
            </p:cNvPr>
            <p:cNvSpPr/>
            <p:nvPr/>
          </p:nvSpPr>
          <p:spPr>
            <a:xfrm>
              <a:off x="2469476" y="4957145"/>
              <a:ext cx="291315" cy="291315"/>
            </a:xfrm>
            <a:prstGeom prst="ellipse">
              <a:avLst/>
            </a:prstGeom>
            <a:grpFill/>
            <a:ln w="127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j-lt"/>
                <a:ea typeface="+mn-ea"/>
                <a:cs typeface="+mn-cs"/>
              </a:endParaRPr>
            </a:p>
          </p:txBody>
        </p:sp>
        <p:sp>
          <p:nvSpPr>
            <p:cNvPr id="63" name="Graphic 56">
              <a:extLst>
                <a:ext uri="{FF2B5EF4-FFF2-40B4-BE49-F238E27FC236}">
                  <a16:creationId xmlns:a16="http://schemas.microsoft.com/office/drawing/2014/main" id="{B6693277-00A6-4EAF-B6E7-AC8CAE482C54}"/>
                </a:ext>
              </a:extLst>
            </p:cNvPr>
            <p:cNvSpPr/>
            <p:nvPr/>
          </p:nvSpPr>
          <p:spPr>
            <a:xfrm>
              <a:off x="2553342" y="5054193"/>
              <a:ext cx="121934" cy="105456"/>
            </a:xfrm>
            <a:custGeom>
              <a:avLst/>
              <a:gdLst>
                <a:gd name="connsiteX0" fmla="*/ 121934 w 121934"/>
                <a:gd name="connsiteY0" fmla="*/ 0 h 105456"/>
                <a:gd name="connsiteX1" fmla="*/ 42842 w 121934"/>
                <a:gd name="connsiteY1" fmla="*/ 105457 h 105456"/>
                <a:gd name="connsiteX2" fmla="*/ 0 w 121934"/>
                <a:gd name="connsiteY2" fmla="*/ 63439 h 105456"/>
              </a:gdLst>
              <a:ahLst/>
              <a:cxnLst>
                <a:cxn ang="0">
                  <a:pos x="connsiteX0" y="connsiteY0"/>
                </a:cxn>
                <a:cxn ang="0">
                  <a:pos x="connsiteX1" y="connsiteY1"/>
                </a:cxn>
                <a:cxn ang="0">
                  <a:pos x="connsiteX2" y="connsiteY2"/>
                </a:cxn>
              </a:cxnLst>
              <a:rect l="l" t="t" r="r" b="b"/>
              <a:pathLst>
                <a:path w="121934" h="105456">
                  <a:moveTo>
                    <a:pt x="121934" y="0"/>
                  </a:moveTo>
                  <a:lnTo>
                    <a:pt x="42842" y="105457"/>
                  </a:lnTo>
                  <a:lnTo>
                    <a:pt x="0" y="63439"/>
                  </a:lnTo>
                </a:path>
              </a:pathLst>
            </a:custGeom>
            <a:grpFill/>
            <a:ln w="25896" cap="flat">
              <a:solidFill>
                <a:schemeClr val="bg1"/>
              </a:solidFill>
              <a:prstDash val="solid"/>
              <a:miter/>
            </a:ln>
          </p:spPr>
          <p:txBody>
            <a:bodyPr rtlCol="0" anchor="ctr"/>
            <a:lstStyle/>
            <a:p>
              <a:endParaRPr lang="en-US" dirty="0">
                <a:latin typeface="+mj-lt"/>
              </a:endParaRPr>
            </a:p>
          </p:txBody>
        </p:sp>
      </p:grpSp>
      <p:sp>
        <p:nvSpPr>
          <p:cNvPr id="58" name="TextBox 57">
            <a:extLst>
              <a:ext uri="{FF2B5EF4-FFF2-40B4-BE49-F238E27FC236}">
                <a16:creationId xmlns:a16="http://schemas.microsoft.com/office/drawing/2014/main" id="{42029C92-39EF-4D9C-9F91-FF7F25FC11C1}"/>
              </a:ext>
            </a:extLst>
          </p:cNvPr>
          <p:cNvSpPr txBox="1">
            <a:spLocks/>
          </p:cNvSpPr>
          <p:nvPr>
            <p:custDataLst>
              <p:tags r:id="rId25"/>
            </p:custDataLst>
          </p:nvPr>
        </p:nvSpPr>
        <p:spPr>
          <a:xfrm>
            <a:off x="6862470" y="5036908"/>
            <a:ext cx="1365137" cy="682170"/>
          </a:xfrm>
          <a:prstGeom prst="rect">
            <a:avLst/>
          </a:prstGeom>
          <a:noFill/>
          <a:ln>
            <a:noFill/>
          </a:ln>
        </p:spPr>
        <p:txBody>
          <a:bodyPr vert="horz" wrap="square" lIns="91440" tIns="0" rIns="91440" bIns="0" rtlCol="0" anchor="ctr"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s-419" sz="1000" b="1" i="0" u="none" strike="noStrike" cap="none" normalizeH="0" baseline="0" noProof="0">
                <a:ln>
                  <a:noFill/>
                </a:ln>
                <a:solidFill>
                  <a:schemeClr val="accent1"/>
                </a:solidFill>
                <a:effectLst/>
                <a:uLnTx/>
                <a:uFillTx/>
                <a:ea typeface="+mn-ea"/>
                <a:cs typeface="Arial" panose="020B0604020202020204" pitchFamily="34" charset="0"/>
              </a:rPr>
              <a:t>Aún no disponible</a:t>
            </a:r>
          </a:p>
        </p:txBody>
      </p:sp>
      <p:cxnSp>
        <p:nvCxnSpPr>
          <p:cNvPr id="64" name="Straight Connector 63">
            <a:extLst>
              <a:ext uri="{FF2B5EF4-FFF2-40B4-BE49-F238E27FC236}">
                <a16:creationId xmlns:a16="http://schemas.microsoft.com/office/drawing/2014/main" id="{48AC1789-F14F-4C03-B5B0-6079F335B65C}"/>
              </a:ext>
            </a:extLst>
          </p:cNvPr>
          <p:cNvCxnSpPr>
            <a:cxnSpLocks/>
          </p:cNvCxnSpPr>
          <p:nvPr/>
        </p:nvCxnSpPr>
        <p:spPr>
          <a:xfrm flipV="1">
            <a:off x="1769566" y="1738699"/>
            <a:ext cx="9325075" cy="9920"/>
          </a:xfrm>
          <a:prstGeom prst="line">
            <a:avLst/>
          </a:prstGeom>
          <a:ln w="12700" cap="sq">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1158669D-D3C0-4CDD-9C04-DC33171EADCE}"/>
              </a:ext>
            </a:extLst>
          </p:cNvPr>
          <p:cNvSpPr/>
          <p:nvPr/>
        </p:nvSpPr>
        <p:spPr>
          <a:xfrm>
            <a:off x="3680029" y="1312248"/>
            <a:ext cx="7363621" cy="43957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419"/>
              <a:t>Vacunas contra el VPH precalificadas por la OMS</a:t>
            </a:r>
            <a:r>
              <a:rPr lang="es-419" b="1" baseline="30000"/>
              <a:t>1.2</a:t>
            </a:r>
            <a:r>
              <a:rPr lang="es-419"/>
              <a:t> </a:t>
            </a:r>
          </a:p>
        </p:txBody>
      </p:sp>
      <p:sp>
        <p:nvSpPr>
          <p:cNvPr id="20" name="Rectangle 19">
            <a:extLst>
              <a:ext uri="{FF2B5EF4-FFF2-40B4-BE49-F238E27FC236}">
                <a16:creationId xmlns:a16="http://schemas.microsoft.com/office/drawing/2014/main" id="{DE4E060C-C351-43B1-2B1A-A53248B7D4A1}"/>
              </a:ext>
            </a:extLst>
          </p:cNvPr>
          <p:cNvSpPr/>
          <p:nvPr/>
        </p:nvSpPr>
        <p:spPr>
          <a:xfrm>
            <a:off x="9691183" y="1755024"/>
            <a:ext cx="1352467" cy="60814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3B3585F3-36BC-B8A8-CABD-BB1DB4AD4894}"/>
              </a:ext>
            </a:extLst>
          </p:cNvPr>
          <p:cNvSpPr txBox="1"/>
          <p:nvPr/>
        </p:nvSpPr>
        <p:spPr>
          <a:xfrm>
            <a:off x="9715406" y="1821859"/>
            <a:ext cx="1352467" cy="461665"/>
          </a:xfrm>
          <a:prstGeom prst="rect">
            <a:avLst/>
          </a:prstGeom>
          <a:noFill/>
        </p:spPr>
        <p:txBody>
          <a:bodyPr wrap="square" rtlCol="0">
            <a:spAutoFit/>
          </a:bodyPr>
          <a:lstStyle/>
          <a:p>
            <a:r>
              <a:rPr lang="es-419" sz="1200" b="1" dirty="0" err="1">
                <a:solidFill>
                  <a:schemeClr val="accent1"/>
                </a:solidFill>
              </a:rPr>
              <a:t>Walrinvax</a:t>
            </a:r>
            <a:r>
              <a:rPr lang="es-419" sz="1200" b="1" dirty="0">
                <a:solidFill>
                  <a:schemeClr val="accent1"/>
                </a:solidFill>
              </a:rPr>
              <a:t>® (</a:t>
            </a:r>
            <a:r>
              <a:rPr lang="es-419" sz="1200" b="1" dirty="0" err="1">
                <a:solidFill>
                  <a:schemeClr val="accent1"/>
                </a:solidFill>
              </a:rPr>
              <a:t>Zerun</a:t>
            </a:r>
            <a:r>
              <a:rPr lang="es-419" sz="1200" b="1" dirty="0">
                <a:solidFill>
                  <a:schemeClr val="accent1"/>
                </a:solidFill>
              </a:rPr>
              <a:t> Bio HPV2)</a:t>
            </a:r>
            <a:endParaRPr lang="es-419" sz="1200" dirty="0"/>
          </a:p>
        </p:txBody>
      </p:sp>
      <p:sp>
        <p:nvSpPr>
          <p:cNvPr id="23" name="Rectangle 22">
            <a:extLst>
              <a:ext uri="{FF2B5EF4-FFF2-40B4-BE49-F238E27FC236}">
                <a16:creationId xmlns:a16="http://schemas.microsoft.com/office/drawing/2014/main" id="{16F6DBB7-F968-DE78-1FB0-2026E0B47837}"/>
              </a:ext>
            </a:extLst>
          </p:cNvPr>
          <p:cNvSpPr/>
          <p:nvPr/>
        </p:nvSpPr>
        <p:spPr>
          <a:xfrm>
            <a:off x="9708934" y="2380770"/>
            <a:ext cx="1352467" cy="336103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300"/>
              </a:spcBef>
              <a:spcAft>
                <a:spcPts val="300"/>
              </a:spcAft>
              <a:buClr>
                <a:srgbClr val="FFFFFF"/>
              </a:buClr>
              <a:buSzPct val="100000"/>
              <a:tabLst/>
              <a:defRPr/>
            </a:pPr>
            <a:r>
              <a:rPr kumimoji="0" lang="es-419" sz="1000" b="0" i="0" u="none" strike="noStrike" cap="none" normalizeH="0" baseline="0" noProof="0">
                <a:ln>
                  <a:noFill/>
                </a:ln>
                <a:solidFill>
                  <a:srgbClr val="000000"/>
                </a:solidFill>
                <a:effectLst/>
                <a:uLnTx/>
                <a:uFillTx/>
                <a:latin typeface="+mj-lt"/>
                <a:ea typeface="+mn-ea"/>
                <a:cs typeface="Arial" panose="020B0604020202020204" pitchFamily="34" charset="0"/>
              </a:rPr>
              <a:t>	</a:t>
            </a:r>
          </a:p>
        </p:txBody>
      </p:sp>
      <p:sp>
        <p:nvSpPr>
          <p:cNvPr id="7" name="TextBox 6">
            <a:extLst>
              <a:ext uri="{FF2B5EF4-FFF2-40B4-BE49-F238E27FC236}">
                <a16:creationId xmlns:a16="http://schemas.microsoft.com/office/drawing/2014/main" id="{287565BD-7EDC-C7A5-393B-FA46DE261617}"/>
              </a:ext>
            </a:extLst>
          </p:cNvPr>
          <p:cNvSpPr txBox="1"/>
          <p:nvPr/>
        </p:nvSpPr>
        <p:spPr>
          <a:xfrm>
            <a:off x="9715406" y="2523887"/>
            <a:ext cx="508473" cy="246221"/>
          </a:xfrm>
          <a:prstGeom prst="rect">
            <a:avLst/>
          </a:prstGeom>
          <a:noFill/>
        </p:spPr>
        <p:txBody>
          <a:bodyPr wrap="none" rtlCol="0">
            <a:spAutoFit/>
          </a:bodyPr>
          <a:lstStyle/>
          <a:p>
            <a:r>
              <a:rPr lang="es-419" sz="1000"/>
              <a:t>16, 18</a:t>
            </a:r>
          </a:p>
        </p:txBody>
      </p:sp>
      <p:sp>
        <p:nvSpPr>
          <p:cNvPr id="13" name="TextBox 12">
            <a:extLst>
              <a:ext uri="{FF2B5EF4-FFF2-40B4-BE49-F238E27FC236}">
                <a16:creationId xmlns:a16="http://schemas.microsoft.com/office/drawing/2014/main" id="{5952EF18-57F8-2C97-2240-24AB85C50AD2}"/>
              </a:ext>
            </a:extLst>
          </p:cNvPr>
          <p:cNvSpPr txBox="1">
            <a:spLocks/>
          </p:cNvSpPr>
          <p:nvPr>
            <p:custDataLst>
              <p:tags r:id="rId26"/>
            </p:custDataLst>
          </p:nvPr>
        </p:nvSpPr>
        <p:spPr>
          <a:xfrm>
            <a:off x="9715406" y="5036908"/>
            <a:ext cx="1253361" cy="682170"/>
          </a:xfrm>
          <a:prstGeom prst="rect">
            <a:avLst/>
          </a:prstGeom>
          <a:noFill/>
          <a:ln>
            <a:noFill/>
          </a:ln>
        </p:spPr>
        <p:txBody>
          <a:bodyPr vert="horz" wrap="square" lIns="91440" tIns="0" rIns="91440" bIns="0" rtlCol="0" anchor="ctr"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s-419" sz="1000" b="1" i="0" u="none" strike="noStrike" cap="none" normalizeH="0" baseline="0" noProof="0">
                <a:ln>
                  <a:noFill/>
                </a:ln>
                <a:solidFill>
                  <a:schemeClr val="accent1"/>
                </a:solidFill>
                <a:effectLst/>
                <a:uLnTx/>
                <a:uFillTx/>
              </a:rPr>
              <a:t>Aú</a:t>
            </a:r>
            <a:r>
              <a:rPr lang="es-419" sz="1000" b="1">
                <a:solidFill>
                  <a:schemeClr val="accent1"/>
                </a:solidFill>
              </a:rPr>
              <a:t>n no disponible</a:t>
            </a:r>
          </a:p>
        </p:txBody>
      </p:sp>
      <p:sp>
        <p:nvSpPr>
          <p:cNvPr id="11" name="TextBox 10">
            <a:extLst>
              <a:ext uri="{FF2B5EF4-FFF2-40B4-BE49-F238E27FC236}">
                <a16:creationId xmlns:a16="http://schemas.microsoft.com/office/drawing/2014/main" id="{E7A874FB-CE8F-8364-AF5B-842B99AB56CF}"/>
              </a:ext>
            </a:extLst>
          </p:cNvPr>
          <p:cNvSpPr txBox="1"/>
          <p:nvPr/>
        </p:nvSpPr>
        <p:spPr>
          <a:xfrm>
            <a:off x="9715406" y="4565326"/>
            <a:ext cx="447558" cy="246221"/>
          </a:xfrm>
          <a:prstGeom prst="rect">
            <a:avLst/>
          </a:prstGeom>
          <a:noFill/>
        </p:spPr>
        <p:txBody>
          <a:bodyPr wrap="none" rtlCol="0">
            <a:spAutoFit/>
          </a:bodyPr>
          <a:lstStyle/>
          <a:p>
            <a:r>
              <a:rPr lang="es-419" sz="1000"/>
              <a:t>2024</a:t>
            </a:r>
          </a:p>
        </p:txBody>
      </p:sp>
      <p:sp>
        <p:nvSpPr>
          <p:cNvPr id="68" name="TextBox 67">
            <a:extLst>
              <a:ext uri="{FF2B5EF4-FFF2-40B4-BE49-F238E27FC236}">
                <a16:creationId xmlns:a16="http://schemas.microsoft.com/office/drawing/2014/main" id="{51DDCB59-4B37-48D3-A99E-B6EA3420EB65}"/>
              </a:ext>
            </a:extLst>
          </p:cNvPr>
          <p:cNvSpPr txBox="1"/>
          <p:nvPr/>
        </p:nvSpPr>
        <p:spPr>
          <a:xfrm>
            <a:off x="6862470" y="3227779"/>
            <a:ext cx="634860" cy="153888"/>
          </a:xfrm>
          <a:prstGeom prst="rect">
            <a:avLst/>
          </a:prstGeom>
          <a:solidFill>
            <a:schemeClr val="accent3"/>
          </a:solidFill>
        </p:spPr>
        <p:txBody>
          <a:bodyPr vert="horz" wrap="square" lIns="72000" tIns="0" rIns="72000" bIns="0" rtlCol="0" anchor="ctr">
            <a:sp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accent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accent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accent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accent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spcBef>
                <a:spcPts val="0"/>
              </a:spcBef>
              <a:buClr>
                <a:srgbClr val="000000"/>
              </a:buClr>
              <a:buSzPct val="110000"/>
              <a:buNone/>
              <a:defRPr/>
            </a:pPr>
            <a:r>
              <a:rPr lang="es-419" sz="1000" b="1">
                <a:solidFill>
                  <a:schemeClr val="accent1"/>
                </a:solidFill>
                <a:latin typeface="+mj-lt"/>
                <a:cs typeface="Arial"/>
              </a:rPr>
              <a:t>1 o 2</a:t>
            </a:r>
          </a:p>
        </p:txBody>
      </p:sp>
      <p:cxnSp>
        <p:nvCxnSpPr>
          <p:cNvPr id="85" name="Straight Connector 84">
            <a:extLst>
              <a:ext uri="{FF2B5EF4-FFF2-40B4-BE49-F238E27FC236}">
                <a16:creationId xmlns:a16="http://schemas.microsoft.com/office/drawing/2014/main" id="{FB950230-6DDB-4837-A32A-47D33A8CE8DF}"/>
              </a:ext>
            </a:extLst>
          </p:cNvPr>
          <p:cNvCxnSpPr>
            <a:cxnSpLocks/>
          </p:cNvCxnSpPr>
          <p:nvPr/>
        </p:nvCxnSpPr>
        <p:spPr>
          <a:xfrm>
            <a:off x="1779854" y="4475370"/>
            <a:ext cx="9281547" cy="0"/>
          </a:xfrm>
          <a:prstGeom prst="line">
            <a:avLst/>
          </a:prstGeom>
          <a:ln w="6350" cap="sq">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FF6956B-853E-4EB6-8309-F79A31EBD9AE}"/>
              </a:ext>
            </a:extLst>
          </p:cNvPr>
          <p:cNvCxnSpPr>
            <a:cxnSpLocks/>
          </p:cNvCxnSpPr>
          <p:nvPr/>
        </p:nvCxnSpPr>
        <p:spPr>
          <a:xfrm>
            <a:off x="1734453" y="3644623"/>
            <a:ext cx="9263796" cy="0"/>
          </a:xfrm>
          <a:prstGeom prst="line">
            <a:avLst/>
          </a:prstGeom>
          <a:ln w="6350" cap="sq">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AF225EB-8F97-471E-8D09-6E88BF015D92}"/>
              </a:ext>
            </a:extLst>
          </p:cNvPr>
          <p:cNvCxnSpPr>
            <a:cxnSpLocks/>
          </p:cNvCxnSpPr>
          <p:nvPr/>
        </p:nvCxnSpPr>
        <p:spPr>
          <a:xfrm>
            <a:off x="1779854" y="2934649"/>
            <a:ext cx="9314787" cy="0"/>
          </a:xfrm>
          <a:prstGeom prst="line">
            <a:avLst/>
          </a:prstGeom>
          <a:ln w="6350" cap="sq">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5B646032-953B-2125-6BC6-E3B1B6029ACF}"/>
              </a:ext>
            </a:extLst>
          </p:cNvPr>
          <p:cNvSpPr txBox="1"/>
          <p:nvPr/>
        </p:nvSpPr>
        <p:spPr>
          <a:xfrm flipH="1">
            <a:off x="9715406" y="3963557"/>
            <a:ext cx="447556" cy="246221"/>
          </a:xfrm>
          <a:prstGeom prst="rect">
            <a:avLst/>
          </a:prstGeom>
          <a:noFill/>
        </p:spPr>
        <p:txBody>
          <a:bodyPr wrap="square" rtlCol="0">
            <a:spAutoFit/>
          </a:bodyPr>
          <a:lstStyle/>
          <a:p>
            <a:r>
              <a:rPr lang="es-419" sz="1000"/>
              <a:t>2022</a:t>
            </a:r>
          </a:p>
        </p:txBody>
      </p:sp>
      <p:sp>
        <p:nvSpPr>
          <p:cNvPr id="18" name="TextBox 17">
            <a:extLst>
              <a:ext uri="{FF2B5EF4-FFF2-40B4-BE49-F238E27FC236}">
                <a16:creationId xmlns:a16="http://schemas.microsoft.com/office/drawing/2014/main" id="{8C49E6AC-119B-614E-9C7B-0AFC0B55EB57}"/>
              </a:ext>
            </a:extLst>
          </p:cNvPr>
          <p:cNvSpPr txBox="1"/>
          <p:nvPr/>
        </p:nvSpPr>
        <p:spPr>
          <a:xfrm>
            <a:off x="9715406" y="3227779"/>
            <a:ext cx="634860" cy="153888"/>
          </a:xfrm>
          <a:prstGeom prst="rect">
            <a:avLst/>
          </a:prstGeom>
          <a:solidFill>
            <a:schemeClr val="accent3"/>
          </a:solidFill>
        </p:spPr>
        <p:txBody>
          <a:bodyPr vert="horz" wrap="square" lIns="72000" tIns="0" rIns="72000" bIns="0" rtlCol="0" anchor="ctr">
            <a:sp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accent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accent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accent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accent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spcBef>
                <a:spcPts val="0"/>
              </a:spcBef>
              <a:buClr>
                <a:srgbClr val="000000"/>
              </a:buClr>
              <a:buSzPct val="110000"/>
              <a:buNone/>
              <a:defRPr/>
            </a:pPr>
            <a:r>
              <a:rPr lang="es-419" sz="1000" b="1">
                <a:solidFill>
                  <a:schemeClr val="accent1"/>
                </a:solidFill>
                <a:latin typeface="+mj-lt"/>
                <a:cs typeface="Arial"/>
              </a:rPr>
              <a:t>2</a:t>
            </a:r>
          </a:p>
        </p:txBody>
      </p:sp>
      <p:sp>
        <p:nvSpPr>
          <p:cNvPr id="22" name="TextBox 21">
            <a:extLst>
              <a:ext uri="{FF2B5EF4-FFF2-40B4-BE49-F238E27FC236}">
                <a16:creationId xmlns:a16="http://schemas.microsoft.com/office/drawing/2014/main" id="{8ED114B5-3A0B-DC6B-0422-8C115CAA9C44}"/>
              </a:ext>
            </a:extLst>
          </p:cNvPr>
          <p:cNvSpPr txBox="1"/>
          <p:nvPr/>
        </p:nvSpPr>
        <p:spPr>
          <a:xfrm>
            <a:off x="3759463" y="3227779"/>
            <a:ext cx="634860" cy="153888"/>
          </a:xfrm>
          <a:prstGeom prst="rect">
            <a:avLst/>
          </a:prstGeom>
          <a:solidFill>
            <a:schemeClr val="accent3"/>
          </a:solidFill>
        </p:spPr>
        <p:txBody>
          <a:bodyPr vert="horz" wrap="square" lIns="72000" tIns="0" rIns="72000" bIns="0" rtlCol="0" anchor="ctr">
            <a:sp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accent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accent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accent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accent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spcBef>
                <a:spcPts val="0"/>
              </a:spcBef>
              <a:buClr>
                <a:srgbClr val="000000"/>
              </a:buClr>
              <a:buSzPct val="110000"/>
              <a:buNone/>
              <a:defRPr/>
            </a:pPr>
            <a:r>
              <a:rPr lang="es-419" sz="1000" b="1" dirty="0">
                <a:solidFill>
                  <a:schemeClr val="accent1"/>
                </a:solidFill>
                <a:latin typeface="+mj-lt"/>
                <a:cs typeface="Arial"/>
              </a:rPr>
              <a:t>1 o 2</a:t>
            </a:r>
          </a:p>
        </p:txBody>
      </p:sp>
      <p:sp>
        <p:nvSpPr>
          <p:cNvPr id="24" name="TextBox 23">
            <a:extLst>
              <a:ext uri="{FF2B5EF4-FFF2-40B4-BE49-F238E27FC236}">
                <a16:creationId xmlns:a16="http://schemas.microsoft.com/office/drawing/2014/main" id="{615E133D-9AF2-766F-04A9-1FD3C367B6AB}"/>
              </a:ext>
            </a:extLst>
          </p:cNvPr>
          <p:cNvSpPr txBox="1"/>
          <p:nvPr/>
        </p:nvSpPr>
        <p:spPr>
          <a:xfrm>
            <a:off x="5248130" y="3227779"/>
            <a:ext cx="634860" cy="153888"/>
          </a:xfrm>
          <a:prstGeom prst="rect">
            <a:avLst/>
          </a:prstGeom>
          <a:solidFill>
            <a:schemeClr val="accent3"/>
          </a:solidFill>
        </p:spPr>
        <p:txBody>
          <a:bodyPr vert="horz" wrap="square" lIns="72000" tIns="0" rIns="72000" bIns="0" rtlCol="0" anchor="ctr">
            <a:sp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accent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accent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accent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accent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spcBef>
                <a:spcPts val="0"/>
              </a:spcBef>
              <a:buClr>
                <a:srgbClr val="000000"/>
              </a:buClr>
              <a:buSzPct val="110000"/>
              <a:buNone/>
              <a:defRPr/>
            </a:pPr>
            <a:r>
              <a:rPr lang="es-419" sz="1000" b="1">
                <a:solidFill>
                  <a:schemeClr val="accent1"/>
                </a:solidFill>
                <a:latin typeface="+mj-lt"/>
                <a:cs typeface="Arial"/>
              </a:rPr>
              <a:t>1 o 2</a:t>
            </a:r>
          </a:p>
        </p:txBody>
      </p:sp>
      <p:sp>
        <p:nvSpPr>
          <p:cNvPr id="25" name="TextBox 24">
            <a:extLst>
              <a:ext uri="{FF2B5EF4-FFF2-40B4-BE49-F238E27FC236}">
                <a16:creationId xmlns:a16="http://schemas.microsoft.com/office/drawing/2014/main" id="{F5BCC5FF-3BB7-938C-69A3-C10A51103CB4}"/>
              </a:ext>
            </a:extLst>
          </p:cNvPr>
          <p:cNvSpPr txBox="1"/>
          <p:nvPr/>
        </p:nvSpPr>
        <p:spPr>
          <a:xfrm>
            <a:off x="8250083" y="3227779"/>
            <a:ext cx="634860" cy="153888"/>
          </a:xfrm>
          <a:prstGeom prst="rect">
            <a:avLst/>
          </a:prstGeom>
          <a:solidFill>
            <a:schemeClr val="accent3"/>
          </a:solidFill>
        </p:spPr>
        <p:txBody>
          <a:bodyPr vert="horz" wrap="square" lIns="72000" tIns="0" rIns="72000" bIns="0" rtlCol="0" anchor="ctr">
            <a:sp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accent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accent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accent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accent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spcBef>
                <a:spcPts val="0"/>
              </a:spcBef>
              <a:buClr>
                <a:srgbClr val="000000"/>
              </a:buClr>
              <a:buSzPct val="110000"/>
              <a:buNone/>
              <a:defRPr/>
            </a:pPr>
            <a:r>
              <a:rPr lang="es-419" sz="1000" b="1">
                <a:solidFill>
                  <a:schemeClr val="accent1"/>
                </a:solidFill>
                <a:latin typeface="+mj-lt"/>
                <a:cs typeface="Arial"/>
              </a:rPr>
              <a:t>1 o 2</a:t>
            </a:r>
          </a:p>
        </p:txBody>
      </p:sp>
      <p:grpSp>
        <p:nvGrpSpPr>
          <p:cNvPr id="26" name="Group 25">
            <a:extLst>
              <a:ext uri="{FF2B5EF4-FFF2-40B4-BE49-F238E27FC236}">
                <a16:creationId xmlns:a16="http://schemas.microsoft.com/office/drawing/2014/main" id="{0D8BF451-01C0-9C60-89A4-7D8B7A53616C}"/>
              </a:ext>
            </a:extLst>
          </p:cNvPr>
          <p:cNvGrpSpPr/>
          <p:nvPr/>
        </p:nvGrpSpPr>
        <p:grpSpPr>
          <a:xfrm>
            <a:off x="8250083" y="5232336"/>
            <a:ext cx="291315" cy="291315"/>
            <a:chOff x="2469476" y="4957145"/>
            <a:chExt cx="291315" cy="291315"/>
          </a:xfrm>
          <a:solidFill>
            <a:schemeClr val="accent1"/>
          </a:solidFill>
        </p:grpSpPr>
        <p:sp>
          <p:nvSpPr>
            <p:cNvPr id="27" name="Oval 26">
              <a:extLst>
                <a:ext uri="{FF2B5EF4-FFF2-40B4-BE49-F238E27FC236}">
                  <a16:creationId xmlns:a16="http://schemas.microsoft.com/office/drawing/2014/main" id="{41512A2B-1058-A046-F8CD-AF7BBBDE2398}"/>
                </a:ext>
              </a:extLst>
            </p:cNvPr>
            <p:cNvSpPr/>
            <p:nvPr/>
          </p:nvSpPr>
          <p:spPr>
            <a:xfrm>
              <a:off x="2469476" y="4957145"/>
              <a:ext cx="291315" cy="291315"/>
            </a:xfrm>
            <a:prstGeom prst="ellipse">
              <a:avLst/>
            </a:prstGeom>
            <a:grpFill/>
            <a:ln w="127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j-lt"/>
                <a:ea typeface="+mn-ea"/>
                <a:cs typeface="+mn-cs"/>
              </a:endParaRPr>
            </a:p>
          </p:txBody>
        </p:sp>
        <p:sp>
          <p:nvSpPr>
            <p:cNvPr id="28" name="Graphic 56">
              <a:extLst>
                <a:ext uri="{FF2B5EF4-FFF2-40B4-BE49-F238E27FC236}">
                  <a16:creationId xmlns:a16="http://schemas.microsoft.com/office/drawing/2014/main" id="{5F19F33E-57C5-EF53-0CC0-1F015BE743CC}"/>
                </a:ext>
              </a:extLst>
            </p:cNvPr>
            <p:cNvSpPr/>
            <p:nvPr/>
          </p:nvSpPr>
          <p:spPr>
            <a:xfrm>
              <a:off x="2553342" y="5054193"/>
              <a:ext cx="121934" cy="105456"/>
            </a:xfrm>
            <a:custGeom>
              <a:avLst/>
              <a:gdLst>
                <a:gd name="connsiteX0" fmla="*/ 121934 w 121934"/>
                <a:gd name="connsiteY0" fmla="*/ 0 h 105456"/>
                <a:gd name="connsiteX1" fmla="*/ 42842 w 121934"/>
                <a:gd name="connsiteY1" fmla="*/ 105457 h 105456"/>
                <a:gd name="connsiteX2" fmla="*/ 0 w 121934"/>
                <a:gd name="connsiteY2" fmla="*/ 63439 h 105456"/>
              </a:gdLst>
              <a:ahLst/>
              <a:cxnLst>
                <a:cxn ang="0">
                  <a:pos x="connsiteX0" y="connsiteY0"/>
                </a:cxn>
                <a:cxn ang="0">
                  <a:pos x="connsiteX1" y="connsiteY1"/>
                </a:cxn>
                <a:cxn ang="0">
                  <a:pos x="connsiteX2" y="connsiteY2"/>
                </a:cxn>
              </a:cxnLst>
              <a:rect l="l" t="t" r="r" b="b"/>
              <a:pathLst>
                <a:path w="121934" h="105456">
                  <a:moveTo>
                    <a:pt x="121934" y="0"/>
                  </a:moveTo>
                  <a:lnTo>
                    <a:pt x="42842" y="105457"/>
                  </a:lnTo>
                  <a:lnTo>
                    <a:pt x="0" y="63439"/>
                  </a:lnTo>
                </a:path>
              </a:pathLst>
            </a:custGeom>
            <a:grpFill/>
            <a:ln w="25896" cap="flat">
              <a:solidFill>
                <a:schemeClr val="bg1"/>
              </a:solidFill>
              <a:prstDash val="solid"/>
              <a:miter/>
            </a:ln>
          </p:spPr>
          <p:txBody>
            <a:bodyPr rtlCol="0" anchor="ctr"/>
            <a:lstStyle/>
            <a:p>
              <a:endParaRPr lang="en-US" dirty="0">
                <a:latin typeface="+mj-lt"/>
              </a:endParaRPr>
            </a:p>
          </p:txBody>
        </p:sp>
      </p:grpSp>
    </p:spTree>
    <p:extLst>
      <p:ext uri="{BB962C8B-B14F-4D97-AF65-F5344CB8AC3E}">
        <p14:creationId xmlns:p14="http://schemas.microsoft.com/office/powerpoint/2010/main" val="745068608"/>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14469-16F3-9CE0-87EE-8B2D18E5C487}"/>
              </a:ext>
            </a:extLst>
          </p:cNvPr>
          <p:cNvSpPr>
            <a:spLocks noGrp="1"/>
          </p:cNvSpPr>
          <p:nvPr>
            <p:ph type="title"/>
          </p:nvPr>
        </p:nvSpPr>
        <p:spPr/>
        <p:txBody>
          <a:bodyPr/>
          <a:lstStyle/>
          <a:p>
            <a:r>
              <a:rPr lang="es-419"/>
              <a:t>Cobertura de la vacuna contra el VPH</a:t>
            </a:r>
          </a:p>
        </p:txBody>
      </p:sp>
    </p:spTree>
    <p:extLst>
      <p:ext uri="{BB962C8B-B14F-4D97-AF65-F5344CB8AC3E}">
        <p14:creationId xmlns:p14="http://schemas.microsoft.com/office/powerpoint/2010/main" val="331254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F3C2D-21A3-B216-343C-DD23BFFD119D}"/>
            </a:ext>
          </a:extLst>
        </p:cNvPr>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B52711C4-B0B6-7701-CA8B-D6CB802FEF84}"/>
              </a:ext>
            </a:extLst>
          </p:cNvPr>
          <p:cNvGraphicFramePr/>
          <p:nvPr>
            <p:extLst>
              <p:ext uri="{D42A27DB-BD31-4B8C-83A1-F6EECF244321}">
                <p14:modId xmlns:p14="http://schemas.microsoft.com/office/powerpoint/2010/main" val="3134498395"/>
              </p:ext>
            </p:extLst>
          </p:nvPr>
        </p:nvGraphicFramePr>
        <p:xfrm>
          <a:off x="1828799" y="769363"/>
          <a:ext cx="7990089" cy="5282924"/>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EC796439-A677-88D3-8192-3B42DC9804D1}"/>
              </a:ext>
            </a:extLst>
          </p:cNvPr>
          <p:cNvSpPr txBox="1"/>
          <p:nvPr/>
        </p:nvSpPr>
        <p:spPr>
          <a:xfrm>
            <a:off x="188124" y="216959"/>
            <a:ext cx="11815751" cy="1077218"/>
          </a:xfrm>
          <a:prstGeom prst="rect">
            <a:avLst/>
          </a:prstGeom>
          <a:noFill/>
        </p:spPr>
        <p:txBody>
          <a:bodyPr wrap="square">
            <a:spAutoFit/>
          </a:bodyPr>
          <a:lstStyle/>
          <a:p>
            <a:pPr rtl="0">
              <a:defRPr sz="1862" b="0" i="0" u="none" strike="noStrike" kern="1200" spc="0" baseline="0">
                <a:solidFill>
                  <a:prstClr val="black">
                    <a:lumMod val="65000"/>
                    <a:lumOff val="35000"/>
                  </a:prstClr>
                </a:solidFill>
                <a:latin typeface="+mn-lt"/>
                <a:ea typeface="+mn-ea"/>
                <a:cs typeface="+mn-cs"/>
              </a:defRPr>
            </a:pPr>
            <a:r>
              <a:rPr lang="es-419" sz="3200"/>
              <a:t>La cobertura de la vacuna contra el VPH sigue siendo baja y varía según el nivel de renta nacional.</a:t>
            </a:r>
          </a:p>
        </p:txBody>
      </p:sp>
      <p:sp>
        <p:nvSpPr>
          <p:cNvPr id="7" name="TextBox 6">
            <a:extLst>
              <a:ext uri="{FF2B5EF4-FFF2-40B4-BE49-F238E27FC236}">
                <a16:creationId xmlns:a16="http://schemas.microsoft.com/office/drawing/2014/main" id="{48703D50-E01C-047B-813F-1A0E114C6FD0}"/>
              </a:ext>
            </a:extLst>
          </p:cNvPr>
          <p:cNvSpPr txBox="1"/>
          <p:nvPr/>
        </p:nvSpPr>
        <p:spPr>
          <a:xfrm>
            <a:off x="266700" y="6088637"/>
            <a:ext cx="10036036" cy="215444"/>
          </a:xfrm>
          <a:prstGeom prst="rect">
            <a:avLst/>
          </a:prstGeom>
          <a:noFill/>
        </p:spPr>
        <p:txBody>
          <a:bodyPr wrap="square">
            <a:spAutoFit/>
          </a:bodyPr>
          <a:lstStyle/>
          <a:p>
            <a:r>
              <a:rPr lang="es-419" sz="800" b="0" i="0">
                <a:solidFill>
                  <a:srgbClr val="3C4245"/>
                </a:solidFill>
                <a:effectLst/>
              </a:rPr>
              <a:t>Fuente: Panel de control de la cobertura de la vacuna contra el VPH de la OMS. Consultado el 26 de noviembre de 2025.</a:t>
            </a:r>
          </a:p>
        </p:txBody>
      </p:sp>
      <p:cxnSp>
        <p:nvCxnSpPr>
          <p:cNvPr id="9" name="Straight Connector 8">
            <a:extLst>
              <a:ext uri="{FF2B5EF4-FFF2-40B4-BE49-F238E27FC236}">
                <a16:creationId xmlns:a16="http://schemas.microsoft.com/office/drawing/2014/main" id="{EFAF23A7-51B2-7150-B230-EBBF4281CCC9}"/>
              </a:ext>
            </a:extLst>
          </p:cNvPr>
          <p:cNvCxnSpPr>
            <a:cxnSpLocks/>
          </p:cNvCxnSpPr>
          <p:nvPr>
            <p:custDataLst>
              <p:tags r:id="rId1"/>
            </p:custDataLst>
          </p:nvPr>
        </p:nvCxnSpPr>
        <p:spPr bwMode="gray">
          <a:xfrm>
            <a:off x="9642977" y="2142421"/>
            <a:ext cx="274320" cy="6167"/>
          </a:xfrm>
          <a:prstGeom prst="line">
            <a:avLst/>
          </a:prstGeom>
          <a:ln w="2540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D6EDA40A-A339-6F94-5FC9-F8573EFB7671}"/>
              </a:ext>
            </a:extLst>
          </p:cNvPr>
          <p:cNvSpPr txBox="1"/>
          <p:nvPr/>
        </p:nvSpPr>
        <p:spPr>
          <a:xfrm>
            <a:off x="9917297" y="1985187"/>
            <a:ext cx="2274703" cy="646331"/>
          </a:xfrm>
          <a:prstGeom prst="rect">
            <a:avLst/>
          </a:prstGeom>
          <a:noFill/>
        </p:spPr>
        <p:txBody>
          <a:bodyPr wrap="square" rtlCol="0">
            <a:spAutoFit/>
          </a:bodyPr>
          <a:lstStyle/>
          <a:p>
            <a:r>
              <a:rPr lang="es-419"/>
              <a:t>Países de ingresos altos: ~55%</a:t>
            </a:r>
          </a:p>
        </p:txBody>
      </p:sp>
      <p:cxnSp>
        <p:nvCxnSpPr>
          <p:cNvPr id="13" name="Straight Connector 12">
            <a:extLst>
              <a:ext uri="{FF2B5EF4-FFF2-40B4-BE49-F238E27FC236}">
                <a16:creationId xmlns:a16="http://schemas.microsoft.com/office/drawing/2014/main" id="{18C6A2CB-24FE-FD91-0084-16A403E5C179}"/>
              </a:ext>
            </a:extLst>
          </p:cNvPr>
          <p:cNvCxnSpPr>
            <a:cxnSpLocks/>
          </p:cNvCxnSpPr>
          <p:nvPr>
            <p:custDataLst>
              <p:tags r:id="rId2"/>
            </p:custDataLst>
          </p:nvPr>
        </p:nvCxnSpPr>
        <p:spPr bwMode="gray">
          <a:xfrm>
            <a:off x="9642977" y="3711424"/>
            <a:ext cx="274320" cy="0"/>
          </a:xfrm>
          <a:prstGeom prst="line">
            <a:avLst/>
          </a:prstGeom>
          <a:ln w="2540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8C55C018-1EBB-29DA-0287-5F542B96FF3B}"/>
              </a:ext>
            </a:extLst>
          </p:cNvPr>
          <p:cNvSpPr txBox="1"/>
          <p:nvPr/>
        </p:nvSpPr>
        <p:spPr>
          <a:xfrm>
            <a:off x="9917297" y="3554190"/>
            <a:ext cx="2274703" cy="646331"/>
          </a:xfrm>
          <a:prstGeom prst="rect">
            <a:avLst/>
          </a:prstGeom>
          <a:noFill/>
        </p:spPr>
        <p:txBody>
          <a:bodyPr wrap="square" rtlCol="0">
            <a:spAutoFit/>
          </a:bodyPr>
          <a:lstStyle/>
          <a:p>
            <a:r>
              <a:rPr lang="es-419" dirty="0"/>
              <a:t>Países de ingresos bajos: ~25%</a:t>
            </a:r>
          </a:p>
        </p:txBody>
      </p:sp>
    </p:spTree>
    <p:extLst>
      <p:ext uri="{BB962C8B-B14F-4D97-AF65-F5344CB8AC3E}">
        <p14:creationId xmlns:p14="http://schemas.microsoft.com/office/powerpoint/2010/main" val="1427947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F190FB-40D9-908A-5982-FD1A43033D1F}"/>
              </a:ext>
            </a:extLst>
          </p:cNvPr>
          <p:cNvSpPr>
            <a:spLocks noGrp="1"/>
          </p:cNvSpPr>
          <p:nvPr>
            <p:ph type="body" sz="quarter" idx="14"/>
          </p:nvPr>
        </p:nvSpPr>
        <p:spPr>
          <a:xfrm>
            <a:off x="289215" y="53502"/>
            <a:ext cx="11510436" cy="854065"/>
          </a:xfrm>
        </p:spPr>
        <p:txBody>
          <a:bodyPr/>
          <a:lstStyle/>
          <a:p>
            <a:pPr marL="0" indent="0">
              <a:buNone/>
            </a:pPr>
            <a:r>
              <a:rPr lang="es-419" dirty="0"/>
              <a:t>Más de la mitad de los países que han introducido las vacunas contra el VPH han adoptado un régimen de una sola dosis</a:t>
            </a:r>
            <a:r>
              <a:rPr lang="es-419" baseline="30000" dirty="0"/>
              <a:t>1</a:t>
            </a:r>
          </a:p>
        </p:txBody>
      </p:sp>
      <p:sp>
        <p:nvSpPr>
          <p:cNvPr id="3" name="TextBox 2">
            <a:extLst>
              <a:ext uri="{FF2B5EF4-FFF2-40B4-BE49-F238E27FC236}">
                <a16:creationId xmlns:a16="http://schemas.microsoft.com/office/drawing/2014/main" id="{297C39CA-46DA-4289-F5D3-A972C9BC6817}"/>
              </a:ext>
            </a:extLst>
          </p:cNvPr>
          <p:cNvSpPr txBox="1"/>
          <p:nvPr/>
        </p:nvSpPr>
        <p:spPr>
          <a:xfrm>
            <a:off x="559739" y="6157609"/>
            <a:ext cx="10789920" cy="338554"/>
          </a:xfrm>
          <a:prstGeom prst="rect">
            <a:avLst/>
          </a:prstGeom>
          <a:noFill/>
        </p:spPr>
        <p:txBody>
          <a:bodyPr wrap="square" rtlCol="0">
            <a:spAutoFit/>
          </a:bodyPr>
          <a:lstStyle/>
          <a:p>
            <a:r>
              <a:rPr lang="es-419" sz="800" dirty="0"/>
              <a:t>1. Organización Mundial de la Salud. Panel de control de la vacuna contra el VPH: Esquema (intervalo entre las dosis). Consultado el 17 de febrero de 2026. https://app.powerbi.com/view?r=eyJrIjoiNDIxZTFkZGUtMDQ1Ny00MDZkLThiZDktYWFlYTdkOGU2NDcwIiwidCI6ImY2MTBjMGI3LWJkMjQtNGIzOS04MTBiLTNkYzI4MGFmYjU5MCIsImMiOjh9 </a:t>
            </a:r>
          </a:p>
        </p:txBody>
      </p:sp>
      <p:pic>
        <p:nvPicPr>
          <p:cNvPr id="5" name="Picture 4">
            <a:extLst>
              <a:ext uri="{FF2B5EF4-FFF2-40B4-BE49-F238E27FC236}">
                <a16:creationId xmlns:a16="http://schemas.microsoft.com/office/drawing/2014/main" id="{76EA6243-9630-C528-C4F5-E8F7E5108863}"/>
              </a:ext>
            </a:extLst>
          </p:cNvPr>
          <p:cNvPicPr>
            <a:picLocks noChangeAspect="1"/>
          </p:cNvPicPr>
          <p:nvPr/>
        </p:nvPicPr>
        <p:blipFill>
          <a:blip r:embed="rId3"/>
          <a:stretch>
            <a:fillRect/>
          </a:stretch>
        </p:blipFill>
        <p:spPr>
          <a:xfrm>
            <a:off x="1263401" y="907567"/>
            <a:ext cx="9665197" cy="5250042"/>
          </a:xfrm>
          <a:prstGeom prst="rect">
            <a:avLst/>
          </a:prstGeom>
        </p:spPr>
      </p:pic>
    </p:spTree>
    <p:extLst>
      <p:ext uri="{BB962C8B-B14F-4D97-AF65-F5344CB8AC3E}">
        <p14:creationId xmlns:p14="http://schemas.microsoft.com/office/powerpoint/2010/main" val="94510655"/>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5C65A96-7FB5-468F-BC88-BDE5BF8ED8DA}"/>
              </a:ext>
            </a:extLst>
          </p:cNvPr>
          <p:cNvSpPr txBox="1">
            <a:spLocks/>
          </p:cNvSpPr>
          <p:nvPr/>
        </p:nvSpPr>
        <p:spPr>
          <a:xfrm>
            <a:off x="381000" y="122582"/>
            <a:ext cx="10972800" cy="770391"/>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419" sz="3200">
                <a:solidFill>
                  <a:schemeClr val="accent1"/>
                </a:solidFill>
                <a:ea typeface="+mn-ea"/>
                <a:cs typeface="+mn-cs"/>
              </a:rPr>
              <a:t>La vacuna contra el VPH en los programas nacionales de inmunización</a:t>
            </a:r>
          </a:p>
        </p:txBody>
      </p:sp>
      <p:sp>
        <p:nvSpPr>
          <p:cNvPr id="4" name="Rectangle 3">
            <a:extLst>
              <a:ext uri="{FF2B5EF4-FFF2-40B4-BE49-F238E27FC236}">
                <a16:creationId xmlns:a16="http://schemas.microsoft.com/office/drawing/2014/main" id="{B641D989-EEE4-4EB1-A630-AA1DC835C45A}"/>
              </a:ext>
            </a:extLst>
          </p:cNvPr>
          <p:cNvSpPr/>
          <p:nvPr/>
        </p:nvSpPr>
        <p:spPr>
          <a:xfrm>
            <a:off x="695093" y="1159876"/>
            <a:ext cx="6569308" cy="3888244"/>
          </a:xfrm>
          <a:prstGeom prst="rect">
            <a:avLst/>
          </a:prstGeom>
        </p:spPr>
        <p:txBody>
          <a:bodyPr wrap="square" lIns="91440" tIns="45720" rIns="91440" bIns="45720" anchor="t">
            <a:spAutoFit/>
          </a:bodyPr>
          <a:lstStyle/>
          <a:p>
            <a:pPr marL="342900" indent="-342900">
              <a:spcBef>
                <a:spcPts val="100"/>
              </a:spcBef>
              <a:spcAft>
                <a:spcPts val="300"/>
              </a:spcAft>
              <a:buFont typeface="Arial" panose="020B0604020202020204" pitchFamily="34" charset="0"/>
              <a:buChar char="•"/>
            </a:pPr>
            <a:endParaRPr lang="en-US" sz="2400" dirty="0">
              <a:solidFill>
                <a:srgbClr val="000000"/>
              </a:solidFill>
            </a:endParaRPr>
          </a:p>
          <a:p>
            <a:pPr marL="342900" indent="-342900">
              <a:spcBef>
                <a:spcPts val="100"/>
              </a:spcBef>
              <a:spcAft>
                <a:spcPts val="300"/>
              </a:spcAft>
              <a:buFont typeface="Arial" panose="020B0604020202020204" pitchFamily="34" charset="0"/>
              <a:buChar char="•"/>
            </a:pPr>
            <a:r>
              <a:rPr lang="es-419" sz="2400" dirty="0">
                <a:solidFill>
                  <a:srgbClr val="000000"/>
                </a:solidFill>
              </a:rPr>
              <a:t>Más de 160 estados miembros de la OMS han introducido vacunas contra el VPH en sus programas nacionales de vacunación. En marzo de 2026, más de 90 de ellos han adoptado una estrategia de dosis única.</a:t>
            </a:r>
            <a:r>
              <a:rPr kumimoji="0" lang="es-419" sz="2400" i="0" u="none" strike="noStrike" cap="none" normalizeH="0" baseline="30000" noProof="0" dirty="0">
                <a:ln>
                  <a:noFill/>
                </a:ln>
                <a:solidFill>
                  <a:srgbClr val="000000"/>
                </a:solidFill>
                <a:effectLst/>
                <a:uLnTx/>
                <a:uFillTx/>
                <a:sym typeface=""/>
              </a:rPr>
              <a:t>1  </a:t>
            </a:r>
            <a:r>
              <a:rPr kumimoji="0" lang="es-419" sz="2400" b="1" i="0" u="none" strike="noStrike" cap="none" normalizeH="0" baseline="0" noProof="0" dirty="0">
                <a:ln>
                  <a:noFill/>
                </a:ln>
                <a:solidFill>
                  <a:srgbClr val="000000"/>
                </a:solidFill>
                <a:effectLst/>
                <a:uLnTx/>
                <a:uFillTx/>
                <a:sym typeface=""/>
              </a:rPr>
              <a:t> </a:t>
            </a:r>
          </a:p>
          <a:p>
            <a:pPr marL="342900" indent="-342900">
              <a:spcBef>
                <a:spcPts val="100"/>
              </a:spcBef>
              <a:spcAft>
                <a:spcPts val="1800"/>
              </a:spcAft>
              <a:buFont typeface="Arial" panose="020B0604020202020204" pitchFamily="34" charset="0"/>
              <a:buChar char="•"/>
            </a:pPr>
            <a:r>
              <a:rPr lang="es-419" sz="2400" dirty="0">
                <a:solidFill>
                  <a:srgbClr val="000000"/>
                </a:solidFill>
              </a:rPr>
              <a:t>En 2023-2024, se llegó a 18,5 millones de niñas más gracias a la adopción de la dosis única, lo que evitó unos 300.000 casos de cáncer de cuello de útero.</a:t>
            </a:r>
            <a:r>
              <a:rPr lang="es-419" sz="2400" baseline="30000" dirty="0">
                <a:solidFill>
                  <a:srgbClr val="000000"/>
                </a:solidFill>
              </a:rPr>
              <a:t>2</a:t>
            </a:r>
            <a:r>
              <a:rPr lang="es-419" sz="2400" dirty="0">
                <a:solidFill>
                  <a:srgbClr val="000000"/>
                </a:solidFill>
              </a:rPr>
              <a:t> </a:t>
            </a:r>
          </a:p>
        </p:txBody>
      </p:sp>
      <p:sp>
        <p:nvSpPr>
          <p:cNvPr id="6" name="4. Footnote">
            <a:extLst>
              <a:ext uri="{FF2B5EF4-FFF2-40B4-BE49-F238E27FC236}">
                <a16:creationId xmlns:a16="http://schemas.microsoft.com/office/drawing/2014/main" id="{9F6F6E56-5B8F-8C0B-6B02-702BFF3CCDD6}"/>
              </a:ext>
            </a:extLst>
          </p:cNvPr>
          <p:cNvSpPr txBox="1"/>
          <p:nvPr>
            <p:custDataLst>
              <p:tags r:id="rId1"/>
            </p:custDataLst>
          </p:nvPr>
        </p:nvSpPr>
        <p:spPr>
          <a:xfrm>
            <a:off x="457200" y="5926289"/>
            <a:ext cx="10140950" cy="477054"/>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AutoNum type="arabicPeriod"/>
              <a:tabLst/>
              <a:defRPr sz="800">
                <a:cs typeface="Arial" panose="020B0604020202020204" pitchFamily="34" charset="0"/>
              </a:defRPr>
            </a:lvl1pPr>
          </a:lstStyle>
          <a:p>
            <a:pPr marL="0" lvl="0" indent="0">
              <a:defRPr/>
            </a:pPr>
            <a:r>
              <a:rPr lang="es-419" sz="700" dirty="0">
                <a:solidFill>
                  <a:schemeClr val="tx1">
                    <a:lumMod val="65000"/>
                    <a:lumOff val="35000"/>
                  </a:schemeClr>
                </a:solidFill>
                <a:latin typeface="+mj-lt"/>
              </a:rPr>
              <a:t>Programa de vacunación contra el VPH de la OMS. Consultado el 6 de marzo de 2026. </a:t>
            </a:r>
            <a:r>
              <a:rPr lang="es-419" sz="700" dirty="0">
                <a:solidFill>
                  <a:schemeClr val="tx1">
                    <a:lumMod val="65000"/>
                    <a:lumOff val="35000"/>
                  </a:schemeClr>
                </a:solidFill>
                <a:latin typeface="+mj-lt"/>
                <a:hlinkClick r:id="rId4"/>
              </a:rPr>
              <a:t>https://app.powerbi.com/view?r=eyJrIjoiNDIxZTFkZGUtMDQ1Ny00MDZkLThiZDktYWFlYTdkOGU2NDcwIiwidCI6ImY2MTBjMGI3LWJkMjQtNGIzOS04MTBiLTNkYzI4MGFmYjU5MCIsImMiOjh9</a:t>
            </a:r>
            <a:r>
              <a:rPr lang="es-419" sz="700" dirty="0">
                <a:solidFill>
                  <a:schemeClr val="tx1">
                    <a:lumMod val="65000"/>
                    <a:lumOff val="35000"/>
                  </a:schemeClr>
                </a:solidFill>
                <a:latin typeface="+mj-lt"/>
              </a:rPr>
              <a:t> | 2. </a:t>
            </a:r>
            <a:r>
              <a:rPr lang="es-419" dirty="0"/>
              <a:t>Stuart R, </a:t>
            </a:r>
            <a:r>
              <a:rPr lang="es-419" dirty="0" err="1"/>
              <a:t>Theopold</a:t>
            </a:r>
            <a:r>
              <a:rPr lang="es-419" dirty="0"/>
              <a:t> N, </a:t>
            </a:r>
            <a:r>
              <a:rPr lang="es-419" dirty="0" err="1"/>
              <a:t>Miall</a:t>
            </a:r>
            <a:r>
              <a:rPr lang="es-419" dirty="0"/>
              <a:t> N, Kobayashi E, </a:t>
            </a:r>
            <a:r>
              <a:rPr lang="es-419" dirty="0" err="1"/>
              <a:t>Vernam</a:t>
            </a:r>
            <a:r>
              <a:rPr lang="es-419" dirty="0"/>
              <a:t> S, </a:t>
            </a:r>
            <a:r>
              <a:rPr lang="es-419" dirty="0" err="1"/>
              <a:t>Taskin</a:t>
            </a:r>
            <a:r>
              <a:rPr lang="es-419" dirty="0"/>
              <a:t> T, </a:t>
            </a:r>
            <a:r>
              <a:rPr lang="es-419" dirty="0" err="1"/>
              <a:t>Dull</a:t>
            </a:r>
            <a:r>
              <a:rPr lang="es-419" dirty="0"/>
              <a:t> PM. </a:t>
            </a:r>
            <a:r>
              <a:rPr lang="es-419" dirty="0" err="1"/>
              <a:t>The</a:t>
            </a:r>
            <a:r>
              <a:rPr lang="es-419" dirty="0"/>
              <a:t> role </a:t>
            </a:r>
            <a:r>
              <a:rPr lang="es-419" dirty="0" err="1"/>
              <a:t>of</a:t>
            </a:r>
            <a:r>
              <a:rPr lang="es-419" dirty="0"/>
              <a:t> HPV single-</a:t>
            </a:r>
            <a:r>
              <a:rPr lang="es-419" dirty="0" err="1"/>
              <a:t>dose</a:t>
            </a:r>
            <a:r>
              <a:rPr lang="es-419" dirty="0"/>
              <a:t> </a:t>
            </a:r>
            <a:r>
              <a:rPr lang="es-419" dirty="0" err="1"/>
              <a:t>vaccination</a:t>
            </a:r>
            <a:r>
              <a:rPr lang="es-419" dirty="0"/>
              <a:t> in </a:t>
            </a:r>
            <a:r>
              <a:rPr lang="es-419" dirty="0" err="1"/>
              <a:t>expanding</a:t>
            </a:r>
            <a:r>
              <a:rPr lang="es-419" dirty="0"/>
              <a:t> </a:t>
            </a:r>
            <a:r>
              <a:rPr lang="es-419" dirty="0" err="1"/>
              <a:t>access</a:t>
            </a:r>
            <a:r>
              <a:rPr lang="es-419" dirty="0"/>
              <a:t> in GAVI-</a:t>
            </a:r>
            <a:r>
              <a:rPr lang="es-419" dirty="0" err="1"/>
              <a:t>supported</a:t>
            </a:r>
            <a:r>
              <a:rPr lang="es-419" dirty="0"/>
              <a:t> </a:t>
            </a:r>
            <a:r>
              <a:rPr lang="es-419" dirty="0" err="1"/>
              <a:t>countries</a:t>
            </a:r>
            <a:r>
              <a:rPr lang="es-419" dirty="0"/>
              <a:t> </a:t>
            </a:r>
            <a:r>
              <a:rPr lang="es-419" dirty="0" err="1"/>
              <a:t>during</a:t>
            </a:r>
            <a:r>
              <a:rPr lang="es-419" dirty="0"/>
              <a:t> a </a:t>
            </a:r>
            <a:r>
              <a:rPr lang="es-419" dirty="0" err="1"/>
              <a:t>period</a:t>
            </a:r>
            <a:r>
              <a:rPr lang="es-419" dirty="0"/>
              <a:t> </a:t>
            </a:r>
            <a:r>
              <a:rPr lang="es-419" dirty="0" err="1"/>
              <a:t>of</a:t>
            </a:r>
            <a:r>
              <a:rPr lang="es-419" dirty="0"/>
              <a:t> </a:t>
            </a:r>
            <a:r>
              <a:rPr lang="es-419" dirty="0" err="1"/>
              <a:t>supply</a:t>
            </a:r>
            <a:r>
              <a:rPr lang="es-419" dirty="0"/>
              <a:t> </a:t>
            </a:r>
            <a:r>
              <a:rPr lang="es-419" dirty="0" err="1"/>
              <a:t>constraints</a:t>
            </a:r>
            <a:r>
              <a:rPr lang="es-419" dirty="0"/>
              <a:t>. (El papel de la vacuna contra el VPH en dosis única en la ampliación del acceso en los países apoyados por GAVI durante un periodo de restricciones en el suministro). </a:t>
            </a:r>
            <a:r>
              <a:rPr lang="es-419" dirty="0" err="1"/>
              <a:t>Vaccine</a:t>
            </a:r>
            <a:r>
              <a:rPr lang="es-419" dirty="0"/>
              <a:t>. 22 de enero de 2026;75:128187. </a:t>
            </a:r>
            <a:r>
              <a:rPr lang="es-419" dirty="0" err="1"/>
              <a:t>doi</a:t>
            </a:r>
            <a:r>
              <a:rPr lang="es-419" dirty="0"/>
              <a:t>: 10.1016/j.vaccine.2025.128187. Publicación electrónica antes de la impresión. PMID: 41576708.</a:t>
            </a:r>
          </a:p>
        </p:txBody>
      </p:sp>
      <p:graphicFrame>
        <p:nvGraphicFramePr>
          <p:cNvPr id="2" name="Chart 1">
            <a:extLst>
              <a:ext uri="{FF2B5EF4-FFF2-40B4-BE49-F238E27FC236}">
                <a16:creationId xmlns:a16="http://schemas.microsoft.com/office/drawing/2014/main" id="{564C5BD0-6ED4-9BC2-C87B-48F17FFEAA98}"/>
              </a:ext>
            </a:extLst>
          </p:cNvPr>
          <p:cNvGraphicFramePr/>
          <p:nvPr>
            <p:extLst>
              <p:ext uri="{D42A27DB-BD31-4B8C-83A1-F6EECF244321}">
                <p14:modId xmlns:p14="http://schemas.microsoft.com/office/powerpoint/2010/main" val="532273157"/>
              </p:ext>
            </p:extLst>
          </p:nvPr>
        </p:nvGraphicFramePr>
        <p:xfrm>
          <a:off x="6575898" y="1259840"/>
          <a:ext cx="5321462" cy="417792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104209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3E45387-1535-1212-2B9A-98C2909C016E}"/>
              </a:ext>
            </a:extLst>
          </p:cNvPr>
          <p:cNvSpPr txBox="1">
            <a:spLocks/>
          </p:cNvSpPr>
          <p:nvPr/>
        </p:nvSpPr>
        <p:spPr>
          <a:xfrm>
            <a:off x="2193586" y="2639737"/>
            <a:ext cx="8096308" cy="1754326"/>
          </a:xfrm>
          <a:prstGeom prst="rect">
            <a:avLst/>
          </a:prstGeom>
        </p:spPr>
        <p:txBody>
          <a:bodyPr wrap="square" lIns="91440" tIns="45720" rIns="91440" bIns="4572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419" sz="4000" b="1">
                <a:solidFill>
                  <a:schemeClr val="bg1"/>
                </a:solidFill>
              </a:rPr>
              <a:t>Pruebas actuales que respaldan </a:t>
            </a:r>
            <a:br>
              <a:rPr lang="es-419" sz="4000" b="1">
                <a:solidFill>
                  <a:schemeClr val="bg1"/>
                </a:solidFill>
              </a:rPr>
            </a:br>
            <a:r>
              <a:rPr lang="es-419" sz="4000" b="1">
                <a:solidFill>
                  <a:schemeClr val="bg1"/>
                </a:solidFill>
              </a:rPr>
              <a:t>la vacunación contra el VPH en dosis única</a:t>
            </a:r>
            <a:br>
              <a:rPr lang="es-419" sz="4000" b="1">
                <a:solidFill>
                  <a:schemeClr val="bg1"/>
                </a:solidFill>
              </a:rPr>
            </a:br>
            <a:endParaRPr lang="es-419" sz="4000" b="1">
              <a:solidFill>
                <a:schemeClr val="bg1"/>
              </a:solidFill>
            </a:endParaRPr>
          </a:p>
        </p:txBody>
      </p:sp>
    </p:spTree>
    <p:extLst>
      <p:ext uri="{BB962C8B-B14F-4D97-AF65-F5344CB8AC3E}">
        <p14:creationId xmlns:p14="http://schemas.microsoft.com/office/powerpoint/2010/main" val="641965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a:xfrm>
            <a:off x="79301" y="105939"/>
            <a:ext cx="12026899" cy="869909"/>
          </a:xfrm>
        </p:spPr>
        <p:txBody>
          <a:bodyPr lIns="91440" tIns="45720" rIns="91440" bIns="45720" anchor="t"/>
          <a:lstStyle/>
          <a:p>
            <a:r>
              <a:rPr lang="es-419" sz="3600" b="1" dirty="0"/>
              <a:t>Temas y preguntas clave sobre la vacuna contra el VPH en una dosis única</a:t>
            </a:r>
          </a:p>
        </p:txBody>
      </p:sp>
      <p:sp>
        <p:nvSpPr>
          <p:cNvPr id="10" name="TextBox 9">
            <a:extLst>
              <a:ext uri="{FF2B5EF4-FFF2-40B4-BE49-F238E27FC236}">
                <a16:creationId xmlns:a16="http://schemas.microsoft.com/office/drawing/2014/main" id="{7B04939D-6AAA-30D8-ABDD-B6AF09DA397E}"/>
              </a:ext>
            </a:extLst>
          </p:cNvPr>
          <p:cNvSpPr txBox="1"/>
          <p:nvPr/>
        </p:nvSpPr>
        <p:spPr>
          <a:xfrm>
            <a:off x="524055" y="2062406"/>
            <a:ext cx="11137392" cy="1557338"/>
          </a:xfrm>
          <a:prstGeom prst="rect">
            <a:avLst/>
          </a:prstGeom>
          <a:solidFill>
            <a:schemeClr val="tx2">
              <a:lumMod val="60000"/>
              <a:lumOff val="40000"/>
            </a:schemeClr>
          </a:solidFill>
          <a:ln w="38100">
            <a:solidFill>
              <a:schemeClr val="tx2">
                <a:lumMod val="60000"/>
                <a:lumOff val="40000"/>
              </a:schemeClr>
            </a:solidFill>
          </a:ln>
        </p:spPr>
        <p:txBody>
          <a:bodyPr wrap="square" lIns="182880" tIns="45720" rIns="91440" bIns="45720" rtlCol="0" anchor="ctr" anchorCtr="0">
            <a:noAutofit/>
          </a:bodyPr>
          <a:lstStyle/>
          <a:p>
            <a:r>
              <a:rPr lang="es-419" sz="2600" dirty="0">
                <a:solidFill>
                  <a:schemeClr val="accent1"/>
                </a:solidFill>
              </a:rPr>
              <a:t>Nivel de protección con una dosis única</a:t>
            </a:r>
            <a:br>
              <a:rPr lang="es-419" sz="2600" dirty="0">
                <a:solidFill>
                  <a:schemeClr val="accent1"/>
                </a:solidFill>
              </a:rPr>
            </a:br>
            <a:endParaRPr lang="es-419" sz="2600" dirty="0">
              <a:solidFill>
                <a:schemeClr val="accent1"/>
              </a:solidFill>
            </a:endParaRPr>
          </a:p>
          <a:p>
            <a:r>
              <a:rPr lang="es-419" sz="2600" dirty="0">
                <a:solidFill>
                  <a:schemeClr val="accent1"/>
                </a:solidFill>
                <a:ea typeface="+mn-lt"/>
                <a:cs typeface="+mn-lt"/>
              </a:rPr>
              <a:t>¿La protección de la dosis única es similar a la de los regímenes multidosis?</a:t>
            </a:r>
          </a:p>
          <a:p>
            <a:r>
              <a:rPr lang="es-419" sz="2600" dirty="0">
                <a:solidFill>
                  <a:schemeClr val="accent1"/>
                </a:solidFill>
              </a:rPr>
              <a:t>  </a:t>
            </a:r>
          </a:p>
        </p:txBody>
      </p:sp>
      <p:sp>
        <p:nvSpPr>
          <p:cNvPr id="4" name="TextBox 3">
            <a:extLst>
              <a:ext uri="{FF2B5EF4-FFF2-40B4-BE49-F238E27FC236}">
                <a16:creationId xmlns:a16="http://schemas.microsoft.com/office/drawing/2014/main" id="{AA95D224-9401-AA8A-6E01-09DB4E25A91E}"/>
              </a:ext>
            </a:extLst>
          </p:cNvPr>
          <p:cNvSpPr txBox="1"/>
          <p:nvPr/>
        </p:nvSpPr>
        <p:spPr>
          <a:xfrm>
            <a:off x="495299" y="1156632"/>
            <a:ext cx="11137392" cy="731520"/>
          </a:xfrm>
          <a:prstGeom prst="rect">
            <a:avLst/>
          </a:prstGeom>
          <a:solidFill>
            <a:schemeClr val="accent4"/>
          </a:solidFill>
          <a:ln w="38100">
            <a:solidFill>
              <a:schemeClr val="accent2"/>
            </a:solidFill>
          </a:ln>
        </p:spPr>
        <p:txBody>
          <a:bodyPr wrap="square" lIns="182880" tIns="45720" rIns="91440" bIns="45720" rtlCol="0" anchor="ctr" anchorCtr="0">
            <a:noAutofit/>
          </a:bodyPr>
          <a:lstStyle/>
          <a:p>
            <a:r>
              <a:rPr lang="es-419" sz="2600" b="1">
                <a:solidFill>
                  <a:schemeClr val="accent1"/>
                </a:solidFill>
                <a:ea typeface="+mn-lt"/>
                <a:cs typeface="+mn-lt"/>
              </a:rPr>
              <a:t>Plausibilidad biológica </a:t>
            </a:r>
          </a:p>
        </p:txBody>
      </p:sp>
      <p:sp>
        <p:nvSpPr>
          <p:cNvPr id="7" name="TextBox 6">
            <a:extLst>
              <a:ext uri="{FF2B5EF4-FFF2-40B4-BE49-F238E27FC236}">
                <a16:creationId xmlns:a16="http://schemas.microsoft.com/office/drawing/2014/main" id="{A48501CF-4612-EB84-A55E-97EFF78D1278}"/>
              </a:ext>
            </a:extLst>
          </p:cNvPr>
          <p:cNvSpPr txBox="1"/>
          <p:nvPr/>
        </p:nvSpPr>
        <p:spPr>
          <a:xfrm>
            <a:off x="524055" y="4706302"/>
            <a:ext cx="11137392" cy="1557338"/>
          </a:xfrm>
          <a:prstGeom prst="rect">
            <a:avLst/>
          </a:prstGeom>
          <a:solidFill>
            <a:schemeClr val="tx2">
              <a:lumMod val="60000"/>
              <a:lumOff val="40000"/>
            </a:schemeClr>
          </a:solidFill>
          <a:ln w="63500">
            <a:solidFill>
              <a:schemeClr val="tx2">
                <a:lumMod val="60000"/>
                <a:lumOff val="40000"/>
              </a:schemeClr>
            </a:solidFill>
          </a:ln>
        </p:spPr>
        <p:txBody>
          <a:bodyPr wrap="square" lIns="182880" tIns="45720" rtlCol="0" anchor="ctr" anchorCtr="0">
            <a:noAutofit/>
          </a:bodyPr>
          <a:lstStyle/>
          <a:p>
            <a:r>
              <a:rPr lang="es-419" sz="2500">
                <a:solidFill>
                  <a:schemeClr val="accent1"/>
                </a:solidFill>
              </a:rPr>
              <a:t>¿Sería aplicable un régimen de dosis única en diferentes poblaciones?</a:t>
            </a:r>
          </a:p>
          <a:p>
            <a:pPr marL="285750" indent="-285750">
              <a:buFont typeface="Arial" panose="020B0604020202020204" pitchFamily="34" charset="0"/>
              <a:buChar char="•"/>
            </a:pPr>
            <a:r>
              <a:rPr lang="es-419" sz="2000">
                <a:solidFill>
                  <a:schemeClr val="accent1"/>
                </a:solidFill>
              </a:rPr>
              <a:t>Diferentes zonas geográficas (datos generados en diferentes continentes) </a:t>
            </a:r>
          </a:p>
          <a:p>
            <a:pPr marL="285750" indent="-285750">
              <a:buFont typeface="Arial" panose="020B0604020202020204" pitchFamily="34" charset="0"/>
              <a:buChar char="•"/>
            </a:pPr>
            <a:r>
              <a:rPr lang="es-419" sz="2000">
                <a:solidFill>
                  <a:schemeClr val="accent1"/>
                </a:solidFill>
              </a:rPr>
              <a:t>Por grupos etarios</a:t>
            </a:r>
          </a:p>
          <a:p>
            <a:pPr marL="285750" indent="-285750">
              <a:buFont typeface="Arial" panose="020B0604020202020204" pitchFamily="34" charset="0"/>
              <a:buChar char="•"/>
            </a:pPr>
            <a:r>
              <a:rPr lang="es-419" sz="2000">
                <a:solidFill>
                  <a:schemeClr val="accent1"/>
                </a:solidFill>
              </a:rPr>
              <a:t>Hombres</a:t>
            </a:r>
          </a:p>
          <a:p>
            <a:pPr marL="285750" indent="-285750">
              <a:buFont typeface="Arial" panose="020B0604020202020204" pitchFamily="34" charset="0"/>
              <a:buChar char="•"/>
            </a:pPr>
            <a:r>
              <a:rPr lang="es-419" sz="2000">
                <a:solidFill>
                  <a:schemeClr val="accent1"/>
                </a:solidFill>
              </a:rPr>
              <a:t>Personas que viven con VIH</a:t>
            </a:r>
          </a:p>
        </p:txBody>
      </p:sp>
      <p:sp>
        <p:nvSpPr>
          <p:cNvPr id="12" name="TextBox 11">
            <a:extLst>
              <a:ext uri="{FF2B5EF4-FFF2-40B4-BE49-F238E27FC236}">
                <a16:creationId xmlns:a16="http://schemas.microsoft.com/office/drawing/2014/main" id="{494C2B81-D2B2-08A8-9863-09F408309EC9}"/>
              </a:ext>
            </a:extLst>
          </p:cNvPr>
          <p:cNvSpPr txBox="1"/>
          <p:nvPr/>
        </p:nvSpPr>
        <p:spPr>
          <a:xfrm>
            <a:off x="495300" y="3834623"/>
            <a:ext cx="11137392" cy="731520"/>
          </a:xfrm>
          <a:prstGeom prst="rect">
            <a:avLst/>
          </a:prstGeom>
          <a:solidFill>
            <a:schemeClr val="tx2">
              <a:lumMod val="60000"/>
              <a:lumOff val="40000"/>
            </a:schemeClr>
          </a:solidFill>
          <a:ln w="57150">
            <a:solidFill>
              <a:schemeClr val="tx2">
                <a:lumMod val="60000"/>
                <a:lumOff val="40000"/>
              </a:schemeClr>
            </a:solidFill>
          </a:ln>
        </p:spPr>
        <p:txBody>
          <a:bodyPr wrap="square" lIns="182880" tIns="45720" rIns="91440" bIns="45720" rtlCol="0" anchor="ctr" anchorCtr="0">
            <a:noAutofit/>
          </a:bodyPr>
          <a:lstStyle/>
          <a:p>
            <a:endParaRPr lang="en-US" sz="2600" dirty="0">
              <a:solidFill>
                <a:schemeClr val="accent1"/>
              </a:solidFill>
              <a:ea typeface="+mn-lt"/>
              <a:cs typeface="+mn-lt"/>
            </a:endParaRPr>
          </a:p>
          <a:p>
            <a:r>
              <a:rPr lang="es-419" sz="2600">
                <a:solidFill>
                  <a:schemeClr val="accent1"/>
                </a:solidFill>
                <a:ea typeface="+mn-lt"/>
                <a:cs typeface="+mn-lt"/>
              </a:rPr>
              <a:t>Duración de la protección tras una dosis única </a:t>
            </a:r>
          </a:p>
          <a:p>
            <a:endParaRPr lang="en-US" sz="2600" b="1" dirty="0">
              <a:solidFill>
                <a:schemeClr val="accent1"/>
              </a:solidFill>
            </a:endParaRPr>
          </a:p>
        </p:txBody>
      </p:sp>
    </p:spTree>
    <p:extLst>
      <p:ext uri="{BB962C8B-B14F-4D97-AF65-F5344CB8AC3E}">
        <p14:creationId xmlns:p14="http://schemas.microsoft.com/office/powerpoint/2010/main" val="998697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051BB0-DAA8-4715-8030-3A9D42A0F641}"/>
              </a:ext>
            </a:extLst>
          </p:cNvPr>
          <p:cNvSpPr/>
          <p:nvPr/>
        </p:nvSpPr>
        <p:spPr>
          <a:xfrm>
            <a:off x="396643" y="1034777"/>
            <a:ext cx="7566171" cy="5324535"/>
          </a:xfrm>
          <a:prstGeom prst="rect">
            <a:avLst/>
          </a:prstGeom>
        </p:spPr>
        <p:txBody>
          <a:bodyPr wrap="square" lIns="91440" tIns="45720" rIns="91440" bIns="45720" anchor="t">
            <a:spAutoFit/>
          </a:bodyPr>
          <a:lstStyle/>
          <a:p>
            <a:pPr marL="285750" indent="-285750">
              <a:spcBef>
                <a:spcPts val="600"/>
              </a:spcBef>
              <a:spcAft>
                <a:spcPts val="600"/>
              </a:spcAft>
              <a:buFont typeface="Arial" panose="020B0604020202020204" pitchFamily="34" charset="0"/>
              <a:buChar char="•"/>
            </a:pPr>
            <a:r>
              <a:rPr lang="es-419" dirty="0"/>
              <a:t>Los anticuerpos son los principales mediadores de la protección para L1 VPH en las vacunas de partículas similares a los virus (PSV).</a:t>
            </a:r>
          </a:p>
          <a:p>
            <a:pPr marL="285750" indent="-285750">
              <a:spcBef>
                <a:spcPts val="600"/>
              </a:spcBef>
              <a:spcAft>
                <a:spcPts val="600"/>
              </a:spcAft>
              <a:buFont typeface="Arial" panose="020B0604020202020204" pitchFamily="34" charset="0"/>
              <a:buChar char="•"/>
            </a:pPr>
            <a:r>
              <a:rPr lang="es-419" dirty="0"/>
              <a:t>El tamaño de las partículas (50-55 nm) y la geometría (epítopos repetitivos) de las VLP son óptimos para estimular el sistema inmunitario, incluida la generación eficiente de células longevas productoras de anticuerpos específicos contra antígenos.</a:t>
            </a:r>
          </a:p>
          <a:p>
            <a:pPr marL="285750" indent="-285750">
              <a:spcBef>
                <a:spcPts val="600"/>
              </a:spcBef>
              <a:spcAft>
                <a:spcPts val="600"/>
              </a:spcAft>
              <a:buFont typeface="Arial" panose="020B0604020202020204" pitchFamily="34" charset="0"/>
              <a:buChar char="•"/>
            </a:pPr>
            <a:r>
              <a:rPr lang="es-419" dirty="0"/>
              <a:t>Unos niveles de anticuerpos estables y duraderos (&gt;16 años) son indicativos de la inducción de células plasmáticas longevas.</a:t>
            </a:r>
          </a:p>
          <a:p>
            <a:pPr marL="285750" indent="-285750">
              <a:spcBef>
                <a:spcPts val="600"/>
              </a:spcBef>
              <a:spcAft>
                <a:spcPts val="600"/>
              </a:spcAft>
              <a:buFont typeface="Arial" panose="020B0604020202020204" pitchFamily="34" charset="0"/>
              <a:buChar char="•"/>
            </a:pPr>
            <a:r>
              <a:rPr lang="es-419" dirty="0"/>
              <a:t>El virus del VPH es excepcionalmente susceptible a la inhibición por anticuerpos en el lugar de la infección.</a:t>
            </a:r>
          </a:p>
          <a:p>
            <a:pPr marL="285750" indent="-285750">
              <a:spcBef>
                <a:spcPts val="600"/>
              </a:spcBef>
              <a:spcAft>
                <a:spcPts val="600"/>
              </a:spcAft>
              <a:buFont typeface="Arial" panose="020B0604020202020204" pitchFamily="34" charset="0"/>
              <a:buChar char="•"/>
            </a:pPr>
            <a:r>
              <a:rPr lang="es-419" dirty="0"/>
              <a:t>Aún no se determinó el nivel mínimo de anticuerpos necesario para la protección.</a:t>
            </a:r>
          </a:p>
          <a:p>
            <a:pPr marL="285750" indent="-285750">
              <a:spcBef>
                <a:spcPts val="600"/>
              </a:spcBef>
              <a:spcAft>
                <a:spcPts val="600"/>
              </a:spcAft>
              <a:buFont typeface="Arial" panose="020B0604020202020204" pitchFamily="34" charset="0"/>
              <a:buChar char="•"/>
            </a:pPr>
            <a:r>
              <a:rPr lang="es-419" dirty="0"/>
              <a:t>Un nivel bajo de anticuerpos es protector </a:t>
            </a:r>
            <a:r>
              <a:rPr lang="es-419" i="1" dirty="0"/>
              <a:t>in vivo</a:t>
            </a:r>
            <a:r>
              <a:rPr lang="es-419" dirty="0"/>
              <a:t> (modelos en animales).</a:t>
            </a:r>
          </a:p>
          <a:p>
            <a:pPr>
              <a:spcBef>
                <a:spcPts val="600"/>
              </a:spcBef>
              <a:spcAft>
                <a:spcPts val="600"/>
              </a:spcAft>
            </a:pPr>
            <a:endParaRPr lang="en-US" dirty="0"/>
          </a:p>
          <a:p>
            <a:pPr>
              <a:spcBef>
                <a:spcPts val="600"/>
              </a:spcBef>
              <a:spcAft>
                <a:spcPts val="600"/>
              </a:spcAft>
            </a:pPr>
            <a:endParaRPr lang="en-US" dirty="0"/>
          </a:p>
        </p:txBody>
      </p:sp>
      <p:sp>
        <p:nvSpPr>
          <p:cNvPr id="3" name="Title 1">
            <a:extLst>
              <a:ext uri="{FF2B5EF4-FFF2-40B4-BE49-F238E27FC236}">
                <a16:creationId xmlns:a16="http://schemas.microsoft.com/office/drawing/2014/main" id="{196D65E9-BFB9-45B8-B6F7-F3DE780CC994}"/>
              </a:ext>
            </a:extLst>
          </p:cNvPr>
          <p:cNvSpPr txBox="1">
            <a:spLocks/>
          </p:cNvSpPr>
          <p:nvPr/>
        </p:nvSpPr>
        <p:spPr>
          <a:xfrm>
            <a:off x="396643" y="375972"/>
            <a:ext cx="10025094" cy="944562"/>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419" sz="3200">
                <a:solidFill>
                  <a:schemeClr val="accent1"/>
                </a:solidFill>
                <a:latin typeface="+mn-lt"/>
                <a:ea typeface="+mn-ea"/>
                <a:cs typeface="+mn-cs"/>
              </a:rPr>
              <a:t>Potencia elevada de las vacunas contra el VPH</a:t>
            </a:r>
          </a:p>
        </p:txBody>
      </p:sp>
      <p:pic>
        <p:nvPicPr>
          <p:cNvPr id="5" name="Picture 4">
            <a:extLst>
              <a:ext uri="{FF2B5EF4-FFF2-40B4-BE49-F238E27FC236}">
                <a16:creationId xmlns:a16="http://schemas.microsoft.com/office/drawing/2014/main" id="{0F169409-0EE7-44C1-91AB-8F65F45B255F}"/>
              </a:ext>
            </a:extLst>
          </p:cNvPr>
          <p:cNvPicPr>
            <a:picLocks noChangeAspect="1"/>
          </p:cNvPicPr>
          <p:nvPr/>
        </p:nvPicPr>
        <p:blipFill>
          <a:blip r:embed="rId3"/>
          <a:stretch>
            <a:fillRect/>
          </a:stretch>
        </p:blipFill>
        <p:spPr>
          <a:xfrm>
            <a:off x="8283240" y="755308"/>
            <a:ext cx="2952750" cy="3095625"/>
          </a:xfrm>
          <a:prstGeom prst="rect">
            <a:avLst/>
          </a:prstGeom>
        </p:spPr>
      </p:pic>
      <p:sp>
        <p:nvSpPr>
          <p:cNvPr id="7" name="TextBox 6">
            <a:extLst>
              <a:ext uri="{FF2B5EF4-FFF2-40B4-BE49-F238E27FC236}">
                <a16:creationId xmlns:a16="http://schemas.microsoft.com/office/drawing/2014/main" id="{F07C0519-E986-BCFD-2387-60B8535DBA41}"/>
              </a:ext>
            </a:extLst>
          </p:cNvPr>
          <p:cNvSpPr txBox="1"/>
          <p:nvPr/>
        </p:nvSpPr>
        <p:spPr>
          <a:xfrm>
            <a:off x="470262" y="5878458"/>
            <a:ext cx="8316687" cy="546303"/>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0"/>
              </a:spcBef>
              <a:spcAft>
                <a:spcPts val="0"/>
              </a:spcAft>
              <a:buNone/>
              <a:defRPr/>
            </a:pPr>
            <a:r>
              <a:rPr kumimoji="0" lang="es-419" sz="700" b="0" i="0" u="none" strike="noStrike" cap="none" normalizeH="0" baseline="0" noProof="0">
                <a:ln>
                  <a:noFill/>
                </a:ln>
                <a:effectLst/>
                <a:uLnTx/>
                <a:uFillTx/>
                <a:latin typeface="Arial" panose="020B0604020202020204" pitchFamily="34" charset="0"/>
              </a:rPr>
              <a:t>Schiller J, Lowy D. Explanations for the high potency of HPV prophylactic vaccines. (</a:t>
            </a:r>
            <a:r>
              <a:rPr kumimoji="0" lang="es-419" sz="700" b="0" i="1" u="none" strike="noStrike" cap="none" normalizeH="0" baseline="0" noProof="0">
                <a:ln>
                  <a:noFill/>
                </a:ln>
                <a:effectLst/>
                <a:uLnTx/>
                <a:uFillTx/>
                <a:latin typeface="Arial" panose="020B0604020202020204" pitchFamily="34" charset="0"/>
              </a:rPr>
              <a:t>Explicaciones de la elevada potencia de las vacunas profilácticas contra el VPH</a:t>
            </a:r>
            <a:r>
              <a:rPr kumimoji="0" lang="es-419" sz="700" b="0" i="0" u="none" strike="noStrike" cap="none" normalizeH="0" baseline="0" noProof="0">
                <a:ln>
                  <a:noFill/>
                </a:ln>
                <a:effectLst/>
                <a:uLnTx/>
                <a:uFillTx/>
                <a:latin typeface="Arial" panose="020B0604020202020204" pitchFamily="34" charset="0"/>
              </a:rPr>
              <a:t>). </a:t>
            </a:r>
            <a:r>
              <a:rPr kumimoji="0" lang="es-419" sz="700" b="0" i="1" u="none" strike="noStrike" cap="none" normalizeH="0" baseline="0" noProof="0">
                <a:ln>
                  <a:noFill/>
                </a:ln>
                <a:effectLst/>
                <a:uLnTx/>
                <a:uFillTx/>
                <a:latin typeface="Arial" panose="020B0604020202020204" pitchFamily="34" charset="0"/>
              </a:rPr>
              <a:t>Vaccine</a:t>
            </a:r>
            <a:r>
              <a:rPr kumimoji="0" lang="es-419" sz="700" b="0" i="0" u="none" strike="noStrike" cap="none" normalizeH="0" baseline="0" noProof="0">
                <a:ln>
                  <a:noFill/>
                </a:ln>
                <a:effectLst/>
                <a:uLnTx/>
                <a:uFillTx/>
                <a:latin typeface="Arial" panose="020B0604020202020204" pitchFamily="34" charset="0"/>
              </a:rPr>
              <a:t>. 2018;36(32 Pt A):47684773. </a:t>
            </a:r>
            <a:r>
              <a:rPr lang="es-419" sz="700" b="0" i="0" u="none" strike="noStrike">
                <a:effectLst/>
                <a:latin typeface="Arial" panose="020B0604020202020204" pitchFamily="34" charset="0"/>
              </a:rPr>
              <a:t>doi:10.1016/j.vaccine.2017.12.079</a:t>
            </a:r>
          </a:p>
          <a:p>
            <a:pPr>
              <a:buNone/>
              <a:defRPr/>
            </a:pPr>
            <a:r>
              <a:rPr kumimoji="0" lang="es-419" sz="700" strike="noStrike" normalizeH="0" noProof="0">
                <a:ln>
                  <a:noFill/>
                </a:ln>
                <a:effectLst/>
                <a:uLnTx/>
                <a:uFillTx/>
                <a:latin typeface="Arial" panose="020B0604020202020204" pitchFamily="34" charset="0"/>
                <a:ea typeface="Times New Roman" panose="02020603050405020304" pitchFamily="18" charset="0"/>
              </a:rPr>
              <a:t>Befano B, Campos NG, Egemen D</a:t>
            </a:r>
            <a:r>
              <a:rPr lang="es-419" sz="700">
                <a:latin typeface="Arial" panose="020B0604020202020204" pitchFamily="34" charset="0"/>
                <a:ea typeface="Times New Roman" panose="02020603050405020304" pitchFamily="18" charset="0"/>
              </a:rPr>
              <a:t>, </a:t>
            </a:r>
            <a:r>
              <a:rPr kumimoji="0" lang="es-419" sz="700" strike="noStrike" normalizeH="0" noProof="0">
                <a:ln>
                  <a:noFill/>
                </a:ln>
                <a:effectLst/>
                <a:uLnTx/>
                <a:uFillTx/>
                <a:latin typeface="Arial" panose="020B0604020202020204" pitchFamily="34" charset="0"/>
                <a:ea typeface="Times New Roman" panose="02020603050405020304" pitchFamily="18" charset="0"/>
              </a:rPr>
              <a:t>et.al</a:t>
            </a:r>
            <a:r>
              <a:rPr lang="es-419" sz="700">
                <a:latin typeface="Arial" panose="020B0604020202020204" pitchFamily="34" charset="0"/>
                <a:ea typeface="Times New Roman" panose="02020603050405020304" pitchFamily="18" charset="0"/>
              </a:rPr>
              <a:t>. </a:t>
            </a:r>
            <a:r>
              <a:rPr lang="es-419" sz="700">
                <a:effectLst/>
                <a:latin typeface="Arial" panose="020B0604020202020204" pitchFamily="34" charset="0"/>
                <a:ea typeface="Times New Roman" panose="02020603050405020304" pitchFamily="18" charset="0"/>
              </a:rPr>
              <a:t>Estimating human papillomavirus vaccine efficacy from a single-arm trial: Proof-of-principle in the Costa Rica vaccine trial (</a:t>
            </a:r>
            <a:r>
              <a:rPr lang="es-419" sz="700" i="1">
                <a:effectLst/>
                <a:latin typeface="Arial" panose="020B0604020202020204" pitchFamily="34" charset="0"/>
                <a:ea typeface="Times New Roman" panose="02020603050405020304" pitchFamily="18" charset="0"/>
              </a:rPr>
              <a:t>Estimación de la eficacia de la vacuna contra el virus del papiloma humano a partir de un ensayo de un solo grupo: prueba de concepto en el ensayo de vacunas de Costa Rica</a:t>
            </a:r>
            <a:r>
              <a:rPr lang="es-419" sz="700">
                <a:effectLst/>
                <a:latin typeface="Arial" panose="020B0604020202020204" pitchFamily="34" charset="0"/>
                <a:ea typeface="Times New Roman" panose="02020603050405020304" pitchFamily="18" charset="0"/>
              </a:rPr>
              <a:t>). </a:t>
            </a:r>
            <a:r>
              <a:rPr lang="es-419" sz="700" i="1">
                <a:effectLst/>
                <a:latin typeface="Arial" panose="020B0604020202020204" pitchFamily="34" charset="0"/>
                <a:ea typeface="Times New Roman" panose="02020603050405020304" pitchFamily="18" charset="0"/>
              </a:rPr>
              <a:t>Journal of the National Cancer Institute. </a:t>
            </a:r>
            <a:r>
              <a:rPr lang="es-419" sz="700">
                <a:effectLst/>
                <a:latin typeface="Arial" panose="020B0604020202020204" pitchFamily="34" charset="0"/>
                <a:ea typeface="Times New Roman" panose="02020603050405020304" pitchFamily="18" charset="0"/>
              </a:rPr>
              <a:t>2023;15(7):788– 795. doi:10.1093/jnci/djad064</a:t>
            </a:r>
          </a:p>
          <a:p>
            <a:pPr marL="0" indent="0" defTabSz="914400" eaLnBrk="1" hangingPunct="1">
              <a:buNone/>
              <a:defRPr/>
            </a:pPr>
            <a:endParaRPr kumimoji="0" lang="en-US" sz="700" b="0" i="0" u="none" strike="noStrike" kern="1200" cap="none" spc="0" normalizeH="0" baseline="0" noProof="0" dirty="0">
              <a:ln>
                <a:noFill/>
              </a:ln>
              <a:solidFill>
                <a:schemeClr val="tx1">
                  <a:lumMod val="65000"/>
                  <a:lumOff val="35000"/>
                </a:schemeClr>
              </a:solidFill>
              <a:effectLst/>
              <a:highlight>
                <a:srgbClr val="FFFF00"/>
              </a:highlight>
              <a:uLnTx/>
              <a:uFillTx/>
              <a:latin typeface="Arial" panose="020B0604020202020204" pitchFamily="34" charset="0"/>
            </a:endParaRPr>
          </a:p>
        </p:txBody>
      </p:sp>
    </p:spTree>
    <p:extLst>
      <p:ext uri="{BB962C8B-B14F-4D97-AF65-F5344CB8AC3E}">
        <p14:creationId xmlns:p14="http://schemas.microsoft.com/office/powerpoint/2010/main" val="2139450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a:xfrm>
            <a:off x="79301" y="137572"/>
            <a:ext cx="12026899" cy="869909"/>
          </a:xfrm>
        </p:spPr>
        <p:txBody>
          <a:bodyPr lIns="91440" tIns="45720" rIns="91440" bIns="45720" anchor="t"/>
          <a:lstStyle/>
          <a:p>
            <a:r>
              <a:rPr lang="es-419" sz="3600" b="1" dirty="0"/>
              <a:t>Temas y preguntas clave sobre la vacuna contra el VPH en una dosis única</a:t>
            </a:r>
          </a:p>
        </p:txBody>
      </p:sp>
      <p:sp>
        <p:nvSpPr>
          <p:cNvPr id="10" name="TextBox 9">
            <a:extLst>
              <a:ext uri="{FF2B5EF4-FFF2-40B4-BE49-F238E27FC236}">
                <a16:creationId xmlns:a16="http://schemas.microsoft.com/office/drawing/2014/main" id="{7B04939D-6AAA-30D8-ABDD-B6AF09DA397E}"/>
              </a:ext>
            </a:extLst>
          </p:cNvPr>
          <p:cNvSpPr txBox="1"/>
          <p:nvPr/>
        </p:nvSpPr>
        <p:spPr>
          <a:xfrm>
            <a:off x="524055" y="2026541"/>
            <a:ext cx="11137392" cy="1557337"/>
          </a:xfrm>
          <a:prstGeom prst="rect">
            <a:avLst/>
          </a:prstGeom>
          <a:solidFill>
            <a:schemeClr val="accent4"/>
          </a:solidFill>
          <a:ln w="38100">
            <a:solidFill>
              <a:schemeClr val="accent2"/>
            </a:solidFill>
          </a:ln>
        </p:spPr>
        <p:txBody>
          <a:bodyPr wrap="square" lIns="182880" tIns="45720" rIns="91440" bIns="45720" rtlCol="0" anchor="ctr" anchorCtr="0">
            <a:noAutofit/>
          </a:bodyPr>
          <a:lstStyle/>
          <a:p>
            <a:r>
              <a:rPr lang="es-419" sz="2600" b="1" dirty="0">
                <a:solidFill>
                  <a:schemeClr val="accent1"/>
                </a:solidFill>
              </a:rPr>
              <a:t>Nivel de protección con una dosis única</a:t>
            </a:r>
          </a:p>
          <a:p>
            <a:endParaRPr lang="en-US" sz="2600" b="1" dirty="0">
              <a:solidFill>
                <a:schemeClr val="accent1"/>
              </a:solidFill>
            </a:endParaRPr>
          </a:p>
          <a:p>
            <a:r>
              <a:rPr lang="es-419" sz="2600" b="1" dirty="0">
                <a:solidFill>
                  <a:schemeClr val="accent1"/>
                </a:solidFill>
              </a:rPr>
              <a:t>¿La protección de la dosis única es similar a la de los regímenes multidosis?</a:t>
            </a:r>
          </a:p>
        </p:txBody>
      </p:sp>
      <p:sp>
        <p:nvSpPr>
          <p:cNvPr id="4" name="TextBox 3">
            <a:extLst>
              <a:ext uri="{FF2B5EF4-FFF2-40B4-BE49-F238E27FC236}">
                <a16:creationId xmlns:a16="http://schemas.microsoft.com/office/drawing/2014/main" id="{AA95D224-9401-AA8A-6E01-09DB4E25A91E}"/>
              </a:ext>
            </a:extLst>
          </p:cNvPr>
          <p:cNvSpPr txBox="1"/>
          <p:nvPr/>
        </p:nvSpPr>
        <p:spPr>
          <a:xfrm>
            <a:off x="495299" y="1156632"/>
            <a:ext cx="11137392" cy="731520"/>
          </a:xfrm>
          <a:prstGeom prst="rect">
            <a:avLst/>
          </a:prstGeom>
          <a:solidFill>
            <a:schemeClr val="accent1">
              <a:lumMod val="60000"/>
              <a:lumOff val="40000"/>
            </a:schemeClr>
          </a:solidFill>
        </p:spPr>
        <p:txBody>
          <a:bodyPr wrap="square" lIns="182880" tIns="45720" rIns="91440" bIns="45720" rtlCol="0" anchor="ctr" anchorCtr="0">
            <a:noAutofit/>
          </a:bodyPr>
          <a:lstStyle/>
          <a:p>
            <a:r>
              <a:rPr lang="es-419" sz="2600">
                <a:solidFill>
                  <a:schemeClr val="accent1"/>
                </a:solidFill>
                <a:ea typeface="+mn-lt"/>
                <a:cs typeface="+mn-lt"/>
              </a:rPr>
              <a:t>Plausibilidad biológica </a:t>
            </a:r>
          </a:p>
        </p:txBody>
      </p:sp>
      <p:sp>
        <p:nvSpPr>
          <p:cNvPr id="7" name="TextBox 6">
            <a:extLst>
              <a:ext uri="{FF2B5EF4-FFF2-40B4-BE49-F238E27FC236}">
                <a16:creationId xmlns:a16="http://schemas.microsoft.com/office/drawing/2014/main" id="{A48501CF-4612-EB84-A55E-97EFF78D1278}"/>
              </a:ext>
            </a:extLst>
          </p:cNvPr>
          <p:cNvSpPr txBox="1"/>
          <p:nvPr/>
        </p:nvSpPr>
        <p:spPr>
          <a:xfrm>
            <a:off x="524055" y="4706302"/>
            <a:ext cx="11137392" cy="1557338"/>
          </a:xfrm>
          <a:prstGeom prst="rect">
            <a:avLst/>
          </a:prstGeom>
          <a:solidFill>
            <a:schemeClr val="tx2">
              <a:lumMod val="60000"/>
              <a:lumOff val="40000"/>
            </a:schemeClr>
          </a:solidFill>
          <a:ln w="63500">
            <a:solidFill>
              <a:schemeClr val="tx2">
                <a:lumMod val="60000"/>
                <a:lumOff val="40000"/>
              </a:schemeClr>
            </a:solidFill>
          </a:ln>
        </p:spPr>
        <p:txBody>
          <a:bodyPr wrap="square" lIns="182880" tIns="45720" rtlCol="0" anchor="ctr" anchorCtr="0">
            <a:noAutofit/>
          </a:bodyPr>
          <a:lstStyle/>
          <a:p>
            <a:r>
              <a:rPr lang="es-419" sz="2500">
                <a:solidFill>
                  <a:schemeClr val="accent1"/>
                </a:solidFill>
              </a:rPr>
              <a:t>¿Sería aplicable un régimen de dosis única en diferentes poblaciones?</a:t>
            </a:r>
          </a:p>
          <a:p>
            <a:pPr marL="285750" indent="-285750">
              <a:buFont typeface="Arial" panose="020B0604020202020204" pitchFamily="34" charset="0"/>
              <a:buChar char="•"/>
            </a:pPr>
            <a:r>
              <a:rPr lang="es-419" sz="2000">
                <a:solidFill>
                  <a:schemeClr val="accent1"/>
                </a:solidFill>
              </a:rPr>
              <a:t>Diferentes zonas geográficas (datos generados en diferentes continentes) </a:t>
            </a:r>
          </a:p>
          <a:p>
            <a:pPr marL="285750" indent="-285750">
              <a:buFont typeface="Arial" panose="020B0604020202020204" pitchFamily="34" charset="0"/>
              <a:buChar char="•"/>
            </a:pPr>
            <a:r>
              <a:rPr lang="es-419" sz="2000">
                <a:solidFill>
                  <a:schemeClr val="accent1"/>
                </a:solidFill>
              </a:rPr>
              <a:t>Por grupos etarios</a:t>
            </a:r>
          </a:p>
          <a:p>
            <a:pPr marL="285750" indent="-285750">
              <a:buFont typeface="Arial" panose="020B0604020202020204" pitchFamily="34" charset="0"/>
              <a:buChar char="•"/>
            </a:pPr>
            <a:r>
              <a:rPr lang="es-419" sz="2000">
                <a:solidFill>
                  <a:schemeClr val="accent1"/>
                </a:solidFill>
              </a:rPr>
              <a:t>Hombres</a:t>
            </a:r>
          </a:p>
          <a:p>
            <a:pPr marL="285750" indent="-285750">
              <a:buFont typeface="Arial" panose="020B0604020202020204" pitchFamily="34" charset="0"/>
              <a:buChar char="•"/>
            </a:pPr>
            <a:r>
              <a:rPr lang="es-419" sz="2000">
                <a:solidFill>
                  <a:schemeClr val="accent1"/>
                </a:solidFill>
              </a:rPr>
              <a:t>Personas que viven con VIH</a:t>
            </a:r>
          </a:p>
        </p:txBody>
      </p:sp>
      <p:sp>
        <p:nvSpPr>
          <p:cNvPr id="12" name="TextBox 11">
            <a:extLst>
              <a:ext uri="{FF2B5EF4-FFF2-40B4-BE49-F238E27FC236}">
                <a16:creationId xmlns:a16="http://schemas.microsoft.com/office/drawing/2014/main" id="{494C2B81-D2B2-08A8-9863-09F408309EC9}"/>
              </a:ext>
            </a:extLst>
          </p:cNvPr>
          <p:cNvSpPr txBox="1"/>
          <p:nvPr/>
        </p:nvSpPr>
        <p:spPr>
          <a:xfrm>
            <a:off x="495299" y="3733029"/>
            <a:ext cx="11137392" cy="731520"/>
          </a:xfrm>
          <a:prstGeom prst="rect">
            <a:avLst/>
          </a:prstGeom>
          <a:solidFill>
            <a:schemeClr val="tx2">
              <a:lumMod val="60000"/>
              <a:lumOff val="40000"/>
            </a:schemeClr>
          </a:solidFill>
          <a:ln w="57150">
            <a:solidFill>
              <a:schemeClr val="tx2">
                <a:lumMod val="60000"/>
                <a:lumOff val="40000"/>
              </a:schemeClr>
            </a:solidFill>
          </a:ln>
        </p:spPr>
        <p:txBody>
          <a:bodyPr wrap="square" lIns="182880" tIns="45720" rIns="91440" bIns="45720" rtlCol="0" anchor="ctr" anchorCtr="0">
            <a:noAutofit/>
          </a:bodyPr>
          <a:lstStyle/>
          <a:p>
            <a:endParaRPr lang="en-US" sz="2600" dirty="0">
              <a:solidFill>
                <a:schemeClr val="accent1"/>
              </a:solidFill>
              <a:ea typeface="+mn-lt"/>
              <a:cs typeface="+mn-lt"/>
            </a:endParaRPr>
          </a:p>
          <a:p>
            <a:r>
              <a:rPr lang="es-419" sz="2600">
                <a:solidFill>
                  <a:schemeClr val="accent1"/>
                </a:solidFill>
                <a:ea typeface="+mn-lt"/>
                <a:cs typeface="+mn-lt"/>
              </a:rPr>
              <a:t>Duración de la protección tras una dosis única </a:t>
            </a:r>
          </a:p>
          <a:p>
            <a:endParaRPr lang="en-US" sz="2600" b="1" dirty="0">
              <a:solidFill>
                <a:schemeClr val="accent1"/>
              </a:solidFill>
            </a:endParaRPr>
          </a:p>
        </p:txBody>
      </p:sp>
    </p:spTree>
    <p:extLst>
      <p:ext uri="{BB962C8B-B14F-4D97-AF65-F5344CB8AC3E}">
        <p14:creationId xmlns:p14="http://schemas.microsoft.com/office/powerpoint/2010/main" val="2742678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694" y="256725"/>
            <a:ext cx="10515600" cy="839414"/>
          </a:xfrm>
        </p:spPr>
        <p:txBody>
          <a:bodyPr lIns="91440" tIns="45720" rIns="91440" bIns="45720" anchor="t"/>
          <a:lstStyle/>
          <a:p>
            <a:r>
              <a:rPr lang="es-419" sz="3200">
                <a:solidFill>
                  <a:schemeClr val="accent1"/>
                </a:solidFill>
                <a:ea typeface="+mn-ea"/>
                <a:cs typeface="+mn-cs"/>
              </a:rPr>
              <a:t>Acerca del Consorcio de Evaluación de Vacunas de Dosis Única contra el VPH</a:t>
            </a:r>
          </a:p>
        </p:txBody>
      </p:sp>
      <p:sp>
        <p:nvSpPr>
          <p:cNvPr id="4" name="Content Placeholder 3"/>
          <p:cNvSpPr>
            <a:spLocks noGrp="1"/>
          </p:cNvSpPr>
          <p:nvPr>
            <p:ph sz="half" idx="2"/>
          </p:nvPr>
        </p:nvSpPr>
        <p:spPr>
          <a:xfrm>
            <a:off x="503525" y="1349057"/>
            <a:ext cx="10668692" cy="4411283"/>
          </a:xfrm>
        </p:spPr>
        <p:txBody>
          <a:bodyPr lIns="91440" tIns="45720" rIns="91440" bIns="45720" anchor="t">
            <a:normAutofit fontScale="25000" lnSpcReduction="20000"/>
          </a:bodyPr>
          <a:lstStyle/>
          <a:p>
            <a:pPr marL="285750" indent="-285750">
              <a:lnSpc>
                <a:spcPct val="100000"/>
              </a:lnSpc>
              <a:spcBef>
                <a:spcPts val="600"/>
              </a:spcBef>
              <a:spcAft>
                <a:spcPts val="600"/>
              </a:spcAft>
            </a:pPr>
            <a:r>
              <a:rPr lang="es-419" sz="8000" dirty="0"/>
              <a:t>Recopila, evalúa y sintetiza las pruebas existentes publicadas de ensayos clínicos, estudios observacionales y trabajos de modelización económica y de</a:t>
            </a:r>
            <a:r>
              <a:rPr lang="es-419" sz="8000" dirty="0">
                <a:solidFill>
                  <a:srgbClr val="FF0000"/>
                </a:solidFill>
              </a:rPr>
              <a:t> </a:t>
            </a:r>
            <a:r>
              <a:rPr lang="es-419" sz="8000" dirty="0"/>
              <a:t>impacto sobre la vacunación de dosis única contra el virus del papiloma humano (VPH)</a:t>
            </a:r>
          </a:p>
          <a:p>
            <a:pPr marL="285750" indent="-285750">
              <a:lnSpc>
                <a:spcPct val="100000"/>
              </a:lnSpc>
              <a:spcBef>
                <a:spcPts val="600"/>
              </a:spcBef>
              <a:spcAft>
                <a:spcPts val="600"/>
              </a:spcAft>
            </a:pPr>
            <a:r>
              <a:rPr lang="es-419" sz="8000" dirty="0"/>
              <a:t>Los resúmenes de las pruebas, las presentaciones de diapositivas y otros recursos, incluidas las traducciones, están disponibles en la página web del Consorcio: </a:t>
            </a:r>
            <a:r>
              <a:rPr lang="es-419" sz="8000" dirty="0">
                <a:hlinkClick r:id="rId3"/>
              </a:rPr>
              <a:t>www.path.org/singledosehpv</a:t>
            </a:r>
            <a:r>
              <a:rPr lang="es-419" sz="8000" dirty="0"/>
              <a:t> </a:t>
            </a:r>
          </a:p>
          <a:p>
            <a:pPr marL="0" indent="0">
              <a:lnSpc>
                <a:spcPct val="100000"/>
              </a:lnSpc>
              <a:spcBef>
                <a:spcPts val="600"/>
              </a:spcBef>
              <a:spcAft>
                <a:spcPts val="600"/>
              </a:spcAft>
              <a:buNone/>
            </a:pPr>
            <a:endParaRPr lang="en-US" sz="8000" dirty="0"/>
          </a:p>
          <a:p>
            <a:pPr marL="0" indent="0">
              <a:lnSpc>
                <a:spcPct val="100000"/>
              </a:lnSpc>
              <a:spcBef>
                <a:spcPts val="600"/>
              </a:spcBef>
              <a:spcAft>
                <a:spcPts val="600"/>
              </a:spcAft>
              <a:buNone/>
            </a:pPr>
            <a:r>
              <a:rPr lang="es-419" sz="8000" u="sng" dirty="0"/>
              <a:t>Instituciones miembro del Consorcio:</a:t>
            </a:r>
            <a:r>
              <a:rPr lang="es-419" sz="8000" dirty="0"/>
              <a:t> PATH, Universidad de Harvard, la Escuela de Higiene y Medicina Tropical de Londres, la Universidad de Nueva York, la Universidad Laval, la Universidad de Columbia Británica, los Centros para el Control y la Prevención de Enfermedades de los Estados Unidos, el Instituto Nacional del Cáncer de los Estados Unidos, el Instituto de Salud Reproductiva y VIH de </a:t>
            </a:r>
            <a:r>
              <a:rPr lang="es-419" sz="8000" dirty="0" err="1"/>
              <a:t>Wits</a:t>
            </a:r>
            <a:r>
              <a:rPr lang="es-419" sz="8000" dirty="0"/>
              <a:t> y el Instituto </a:t>
            </a:r>
            <a:r>
              <a:rPr lang="es-419" sz="8000" dirty="0" err="1"/>
              <a:t>Kirby</a:t>
            </a:r>
            <a:r>
              <a:rPr lang="es-419" sz="8000" dirty="0"/>
              <a:t> de la Universidad de Nueva Gales del Sur.</a:t>
            </a:r>
          </a:p>
          <a:p>
            <a:pPr marL="0" indent="0">
              <a:lnSpc>
                <a:spcPct val="100000"/>
              </a:lnSpc>
              <a:spcBef>
                <a:spcPts val="600"/>
              </a:spcBef>
              <a:spcAft>
                <a:spcPts val="600"/>
              </a:spcAft>
              <a:buNone/>
            </a:pPr>
            <a:endParaRPr lang="en-US" sz="2400" dirty="0"/>
          </a:p>
          <a:p>
            <a:pPr>
              <a:lnSpc>
                <a:spcPct val="100000"/>
              </a:lnSpc>
              <a:spcBef>
                <a:spcPts val="600"/>
              </a:spcBef>
              <a:spcAft>
                <a:spcPts val="600"/>
              </a:spcAft>
            </a:pPr>
            <a:endParaRPr lang="en-US" sz="2400" dirty="0"/>
          </a:p>
          <a:p>
            <a:endParaRPr lang="en-US" sz="1600" dirty="0"/>
          </a:p>
        </p:txBody>
      </p:sp>
    </p:spTree>
    <p:extLst>
      <p:ext uri="{BB962C8B-B14F-4D97-AF65-F5344CB8AC3E}">
        <p14:creationId xmlns:p14="http://schemas.microsoft.com/office/powerpoint/2010/main" val="21345556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DD8F9D-7484-4862-BA0D-4F9592DCE6A6}"/>
              </a:ext>
            </a:extLst>
          </p:cNvPr>
          <p:cNvSpPr>
            <a:spLocks noGrp="1"/>
          </p:cNvSpPr>
          <p:nvPr>
            <p:ph type="body" sz="quarter" idx="17"/>
          </p:nvPr>
        </p:nvSpPr>
        <p:spPr>
          <a:xfrm>
            <a:off x="380999" y="787006"/>
            <a:ext cx="10718800" cy="647700"/>
          </a:xfrm>
        </p:spPr>
        <p:txBody>
          <a:bodyPr>
            <a:normAutofit/>
          </a:bodyPr>
          <a:lstStyle/>
          <a:p>
            <a:r>
              <a:rPr lang="es-419"/>
              <a:t>Una sola dosis proporciona altos niveles de protección similares en magnitud a los regímenes de dosis múltiples</a:t>
            </a:r>
          </a:p>
        </p:txBody>
      </p:sp>
      <p:sp>
        <p:nvSpPr>
          <p:cNvPr id="7" name="Text Placeholder 6">
            <a:extLst>
              <a:ext uri="{FF2B5EF4-FFF2-40B4-BE49-F238E27FC236}">
                <a16:creationId xmlns:a16="http://schemas.microsoft.com/office/drawing/2014/main" id="{F8419A5F-8F5D-48A1-86CB-FBBBBB93A19F}"/>
              </a:ext>
            </a:extLst>
          </p:cNvPr>
          <p:cNvSpPr>
            <a:spLocks noGrp="1"/>
          </p:cNvSpPr>
          <p:nvPr>
            <p:ph type="body" sz="quarter" idx="18"/>
          </p:nvPr>
        </p:nvSpPr>
        <p:spPr>
          <a:xfrm>
            <a:off x="474934" y="110262"/>
            <a:ext cx="10996705" cy="994536"/>
          </a:xfrm>
        </p:spPr>
        <p:txBody>
          <a:bodyPr>
            <a:normAutofit fontScale="92500" lnSpcReduction="20000"/>
          </a:bodyPr>
          <a:lstStyle/>
          <a:p>
            <a:r>
              <a:rPr lang="es-419"/>
              <a:t>Los datos de los estudios clínicos realizados entre múltiples áreas geográficas sugieren que un régimen de dosis única proporciona una protección significativa contra el VPH</a:t>
            </a:r>
          </a:p>
        </p:txBody>
      </p:sp>
      <p:sp>
        <p:nvSpPr>
          <p:cNvPr id="8" name="TextBox 7">
            <a:extLst>
              <a:ext uri="{FF2B5EF4-FFF2-40B4-BE49-F238E27FC236}">
                <a16:creationId xmlns:a16="http://schemas.microsoft.com/office/drawing/2014/main" id="{22193455-0534-43DE-8385-B7CD1A688656}"/>
              </a:ext>
            </a:extLst>
          </p:cNvPr>
          <p:cNvSpPr txBox="1">
            <a:spLocks noGrp="1" noRot="1" noMove="1" noResize="1" noEditPoints="1" noAdjustHandles="1" noChangeArrowheads="1" noChangeShapeType="1"/>
          </p:cNvSpPr>
          <p:nvPr>
            <p:custDataLst>
              <p:tags r:id="rId1"/>
            </p:custDataLst>
          </p:nvPr>
        </p:nvSpPr>
        <p:spPr>
          <a:xfrm>
            <a:off x="554736" y="2291977"/>
            <a:ext cx="1130359" cy="379111"/>
          </a:xfrm>
          <a:prstGeom prst="roundRect">
            <a:avLst>
              <a:gd name="adj" fmla="val 8807"/>
            </a:avLst>
          </a:prstGeom>
          <a:solidFill>
            <a:schemeClr val="accent1"/>
          </a:solidFill>
        </p:spPr>
        <p:txBody>
          <a:bodyPr vert="horz" wrap="square" lIns="91440" tIns="91440" rIns="91440" bIns="9144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s-419" sz="1400" b="1" i="0" u="none" strike="noStrike" cap="none" normalizeH="0" baseline="0" noProof="0" dirty="0">
                <a:ln>
                  <a:noFill/>
                </a:ln>
                <a:solidFill>
                  <a:schemeClr val="bg1"/>
                </a:solidFill>
                <a:effectLst/>
                <a:uLnTx/>
                <a:uFillTx/>
                <a:ea typeface="+mn-ea"/>
                <a:cs typeface="Arial" panose="020B0604020202020204" pitchFamily="34" charset="0"/>
              </a:rPr>
              <a:t>Estudio*</a:t>
            </a:r>
          </a:p>
        </p:txBody>
      </p:sp>
      <p:sp>
        <p:nvSpPr>
          <p:cNvPr id="9" name="TextBox 8">
            <a:extLst>
              <a:ext uri="{FF2B5EF4-FFF2-40B4-BE49-F238E27FC236}">
                <a16:creationId xmlns:a16="http://schemas.microsoft.com/office/drawing/2014/main" id="{218DD2EC-600D-4923-B282-D3F338443F62}"/>
              </a:ext>
            </a:extLst>
          </p:cNvPr>
          <p:cNvSpPr txBox="1">
            <a:spLocks noGrp="1" noRot="1" noMove="1" noResize="1" noEditPoints="1" noAdjustHandles="1" noChangeArrowheads="1" noChangeShapeType="1"/>
          </p:cNvSpPr>
          <p:nvPr>
            <p:custDataLst>
              <p:tags r:id="rId2"/>
            </p:custDataLst>
          </p:nvPr>
        </p:nvSpPr>
        <p:spPr>
          <a:xfrm>
            <a:off x="554736" y="3600753"/>
            <a:ext cx="1130359" cy="2100332"/>
          </a:xfrm>
          <a:prstGeom prst="roundRect">
            <a:avLst>
              <a:gd name="adj" fmla="val 4987"/>
            </a:avLst>
          </a:prstGeom>
          <a:solidFill>
            <a:schemeClr val="accent1"/>
          </a:solidFill>
        </p:spPr>
        <p:txBody>
          <a:bodyPr vert="horz" wrap="square" lIns="91440" tIns="91440" rIns="91440" bIns="9144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s-419" sz="1400" b="1" i="0" u="none" strike="noStrike" cap="none" normalizeH="0" baseline="0" noProof="0">
                <a:ln>
                  <a:noFill/>
                </a:ln>
                <a:solidFill>
                  <a:schemeClr val="bg1"/>
                </a:solidFill>
                <a:effectLst/>
                <a:uLnTx/>
                <a:uFillTx/>
                <a:ea typeface="+mn-ea"/>
                <a:cs typeface="Arial" panose="020B0604020202020204" pitchFamily="34" charset="0"/>
              </a:rPr>
              <a:t>Hallazgos clave</a:t>
            </a:r>
          </a:p>
        </p:txBody>
      </p:sp>
      <p:sp>
        <p:nvSpPr>
          <p:cNvPr id="10" name="4. Footnote">
            <a:extLst>
              <a:ext uri="{FF2B5EF4-FFF2-40B4-BE49-F238E27FC236}">
                <a16:creationId xmlns:a16="http://schemas.microsoft.com/office/drawing/2014/main" id="{E9CFD00B-450F-4848-BCE3-80AC2C312887}"/>
              </a:ext>
            </a:extLst>
          </p:cNvPr>
          <p:cNvSpPr txBox="1">
            <a:spLocks/>
          </p:cNvSpPr>
          <p:nvPr>
            <p:custDataLst>
              <p:tags r:id="rId3"/>
            </p:custDataLst>
          </p:nvPr>
        </p:nvSpPr>
        <p:spPr>
          <a:xfrm>
            <a:off x="106511" y="5693967"/>
            <a:ext cx="11978978" cy="754053"/>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marL="0" indent="0">
              <a:defRPr/>
            </a:pPr>
            <a:r>
              <a:rPr kumimoji="0" lang="es-419" sz="700" b="0" i="0" u="none" strike="noStrike" cap="none" normalizeH="0" baseline="0" noProof="0" dirty="0">
                <a:ln>
                  <a:noFill/>
                </a:ln>
                <a:solidFill>
                  <a:schemeClr val="tx1">
                    <a:lumMod val="65000"/>
                    <a:lumOff val="35000"/>
                  </a:schemeClr>
                </a:solidFill>
                <a:effectLst/>
                <a:uLnTx/>
                <a:uFillTx/>
                <a:cs typeface="Arial"/>
              </a:rPr>
              <a:t>1. </a:t>
            </a:r>
            <a:r>
              <a:rPr lang="es-419" sz="700" dirty="0" err="1">
                <a:solidFill>
                  <a:schemeClr val="tx1">
                    <a:lumMod val="85000"/>
                    <a:lumOff val="15000"/>
                  </a:schemeClr>
                </a:solidFill>
                <a:effectLst/>
              </a:rPr>
              <a:t>Barnabas</a:t>
            </a:r>
            <a:r>
              <a:rPr lang="es-419" sz="700" dirty="0">
                <a:solidFill>
                  <a:schemeClr val="tx1">
                    <a:lumMod val="85000"/>
                    <a:lumOff val="15000"/>
                  </a:schemeClr>
                </a:solidFill>
                <a:effectLst/>
              </a:rPr>
              <a:t> RV, Mugo N, </a:t>
            </a:r>
            <a:r>
              <a:rPr lang="es-419" sz="700" dirty="0" err="1">
                <a:solidFill>
                  <a:schemeClr val="tx1">
                    <a:lumMod val="85000"/>
                    <a:lumOff val="15000"/>
                  </a:schemeClr>
                </a:solidFill>
                <a:effectLst/>
              </a:rPr>
              <a:t>Onono</a:t>
            </a:r>
            <a:r>
              <a:rPr lang="es-419" sz="700" dirty="0">
                <a:solidFill>
                  <a:schemeClr val="tx1">
                    <a:lumMod val="85000"/>
                    <a:lumOff val="15000"/>
                  </a:schemeClr>
                </a:solidFill>
                <a:effectLst/>
              </a:rPr>
              <a:t> M, et al. A </a:t>
            </a:r>
            <a:r>
              <a:rPr lang="es-419" sz="700" dirty="0" err="1">
                <a:solidFill>
                  <a:schemeClr val="tx1">
                    <a:lumMod val="85000"/>
                    <a:lumOff val="15000"/>
                  </a:schemeClr>
                </a:solidFill>
                <a:effectLst/>
              </a:rPr>
              <a:t>randomized</a:t>
            </a:r>
            <a:r>
              <a:rPr lang="es-419" sz="700" dirty="0">
                <a:solidFill>
                  <a:schemeClr val="tx1">
                    <a:lumMod val="85000"/>
                    <a:lumOff val="15000"/>
                  </a:schemeClr>
                </a:solidFill>
                <a:effectLst/>
              </a:rPr>
              <a:t> crossover trial </a:t>
            </a:r>
            <a:r>
              <a:rPr lang="es-419" sz="700" dirty="0" err="1">
                <a:solidFill>
                  <a:schemeClr val="tx1">
                    <a:lumMod val="85000"/>
                    <a:lumOff val="15000"/>
                  </a:schemeClr>
                </a:solidFill>
                <a:effectLst/>
              </a:rPr>
              <a:t>of</a:t>
            </a:r>
            <a:r>
              <a:rPr lang="es-419" sz="700" dirty="0">
                <a:solidFill>
                  <a:schemeClr val="tx1">
                    <a:lumMod val="85000"/>
                    <a:lumOff val="15000"/>
                  </a:schemeClr>
                </a:solidFill>
                <a:effectLst/>
              </a:rPr>
              <a:t> single-</a:t>
            </a:r>
            <a:r>
              <a:rPr lang="es-419" sz="700" dirty="0" err="1">
                <a:solidFill>
                  <a:schemeClr val="tx1">
                    <a:lumMod val="85000"/>
                    <a:lumOff val="15000"/>
                  </a:schemeClr>
                </a:solidFill>
                <a:effectLst/>
              </a:rPr>
              <a:t>dose</a:t>
            </a:r>
            <a:r>
              <a:rPr lang="es-419" sz="700" dirty="0">
                <a:solidFill>
                  <a:schemeClr val="tx1">
                    <a:lumMod val="85000"/>
                    <a:lumOff val="15000"/>
                  </a:schemeClr>
                </a:solidFill>
                <a:effectLst/>
              </a:rPr>
              <a:t> HPV </a:t>
            </a:r>
            <a:r>
              <a:rPr lang="es-419" sz="700" dirty="0" err="1">
                <a:solidFill>
                  <a:schemeClr val="tx1">
                    <a:lumMod val="85000"/>
                    <a:lumOff val="15000"/>
                  </a:schemeClr>
                </a:solidFill>
                <a:effectLst/>
              </a:rPr>
              <a:t>vaccination</a:t>
            </a:r>
            <a:r>
              <a:rPr lang="es-419" sz="700" dirty="0">
                <a:solidFill>
                  <a:schemeClr val="tx1">
                    <a:lumMod val="85000"/>
                    <a:lumOff val="15000"/>
                  </a:schemeClr>
                </a:solidFill>
                <a:effectLst/>
              </a:rPr>
              <a:t> </a:t>
            </a:r>
            <a:r>
              <a:rPr lang="es-419" sz="700" dirty="0" err="1">
                <a:solidFill>
                  <a:schemeClr val="tx1">
                    <a:lumMod val="85000"/>
                    <a:lumOff val="15000"/>
                  </a:schemeClr>
                </a:solidFill>
                <a:effectLst/>
              </a:rPr>
              <a:t>efficacy</a:t>
            </a:r>
            <a:r>
              <a:rPr lang="es-419" sz="700" dirty="0">
                <a:solidFill>
                  <a:schemeClr val="tx1">
                    <a:lumMod val="85000"/>
                    <a:lumOff val="15000"/>
                  </a:schemeClr>
                </a:solidFill>
                <a:effectLst/>
              </a:rPr>
              <a:t> </a:t>
            </a:r>
            <a:r>
              <a:rPr lang="es-419" sz="700" dirty="0" err="1">
                <a:solidFill>
                  <a:schemeClr val="tx1">
                    <a:lumMod val="85000"/>
                    <a:lumOff val="15000"/>
                  </a:schemeClr>
                </a:solidFill>
                <a:effectLst/>
              </a:rPr>
              <a:t>among</a:t>
            </a:r>
            <a:r>
              <a:rPr lang="es-419" sz="700" dirty="0">
                <a:solidFill>
                  <a:schemeClr val="tx1">
                    <a:lumMod val="85000"/>
                    <a:lumOff val="15000"/>
                  </a:schemeClr>
                </a:solidFill>
                <a:effectLst/>
              </a:rPr>
              <a:t> </a:t>
            </a:r>
            <a:r>
              <a:rPr lang="es-419" sz="700" dirty="0" err="1">
                <a:solidFill>
                  <a:schemeClr val="tx1">
                    <a:lumMod val="85000"/>
                    <a:lumOff val="15000"/>
                  </a:schemeClr>
                </a:solidFill>
                <a:effectLst/>
              </a:rPr>
              <a:t>young</a:t>
            </a:r>
            <a:r>
              <a:rPr lang="es-419" sz="700" dirty="0">
                <a:solidFill>
                  <a:schemeClr val="tx1">
                    <a:lumMod val="85000"/>
                    <a:lumOff val="15000"/>
                  </a:schemeClr>
                </a:solidFill>
                <a:effectLst/>
              </a:rPr>
              <a:t> </a:t>
            </a:r>
            <a:r>
              <a:rPr lang="es-419" sz="700" dirty="0" err="1">
                <a:solidFill>
                  <a:schemeClr val="tx1">
                    <a:lumMod val="85000"/>
                    <a:lumOff val="15000"/>
                  </a:schemeClr>
                </a:solidFill>
                <a:effectLst/>
              </a:rPr>
              <a:t>women</a:t>
            </a:r>
            <a:r>
              <a:rPr lang="es-419" sz="700" dirty="0">
                <a:solidFill>
                  <a:schemeClr val="tx1">
                    <a:lumMod val="85000"/>
                    <a:lumOff val="15000"/>
                  </a:schemeClr>
                </a:solidFill>
                <a:effectLst/>
              </a:rPr>
              <a:t>: Durabilidad y eficacia de la vacuna </a:t>
            </a:r>
            <a:r>
              <a:rPr lang="es-419" sz="700" dirty="0">
                <a:solidFill>
                  <a:schemeClr val="tx1">
                    <a:lumMod val="85000"/>
                    <a:lumOff val="15000"/>
                  </a:schemeClr>
                </a:solidFill>
              </a:rPr>
              <a:t>d</a:t>
            </a:r>
            <a:r>
              <a:rPr lang="es-419" sz="700" dirty="0">
                <a:solidFill>
                  <a:schemeClr val="tx1">
                    <a:lumMod val="85000"/>
                    <a:lumOff val="15000"/>
                  </a:schemeClr>
                </a:solidFill>
                <a:effectLst/>
              </a:rPr>
              <a:t>espués de 54 meses. Resumen presentado en la 36ª Conferencia Internacional sobre el Virus del Papiloma; noviembre de 2024; Reino Unido.</a:t>
            </a:r>
            <a:br>
              <a:rPr lang="es-419" sz="700" dirty="0">
                <a:solidFill>
                  <a:schemeClr val="tx1">
                    <a:lumMod val="85000"/>
                    <a:lumOff val="15000"/>
                  </a:schemeClr>
                </a:solidFill>
                <a:effectLst/>
              </a:rPr>
            </a:br>
            <a:r>
              <a:rPr kumimoji="0" lang="es-419" sz="700" strike="noStrike" normalizeH="0" noProof="0" dirty="0">
                <a:ln>
                  <a:noFill/>
                </a:ln>
                <a:solidFill>
                  <a:schemeClr val="tx1">
                    <a:lumMod val="65000"/>
                    <a:lumOff val="35000"/>
                  </a:schemeClr>
                </a:solidFill>
                <a:effectLst/>
                <a:uLnTx/>
                <a:uFillTx/>
                <a:cs typeface="Arial"/>
              </a:rPr>
              <a:t>2. </a:t>
            </a:r>
            <a:r>
              <a:rPr kumimoji="0" lang="es-419" sz="700" strike="noStrike" normalizeH="0" noProof="0" dirty="0" err="1">
                <a:ln>
                  <a:noFill/>
                </a:ln>
                <a:solidFill>
                  <a:schemeClr val="tx1">
                    <a:lumMod val="65000"/>
                    <a:lumOff val="35000"/>
                  </a:schemeClr>
                </a:solidFill>
                <a:effectLst/>
                <a:uLnTx/>
                <a:uFillTx/>
                <a:cs typeface="Arial"/>
              </a:rPr>
              <a:t>Baisley</a:t>
            </a:r>
            <a:r>
              <a:rPr kumimoji="0" lang="es-419" sz="700" strike="noStrike" normalizeH="0" noProof="0" dirty="0">
                <a:ln>
                  <a:noFill/>
                </a:ln>
                <a:solidFill>
                  <a:schemeClr val="tx1">
                    <a:lumMod val="65000"/>
                    <a:lumOff val="35000"/>
                  </a:schemeClr>
                </a:solidFill>
                <a:effectLst/>
                <a:uLnTx/>
                <a:uFillTx/>
                <a:cs typeface="Arial"/>
              </a:rPr>
              <a:t> K, Kemp T, </a:t>
            </a:r>
            <a:r>
              <a:rPr kumimoji="0" lang="es-419" sz="700" strike="noStrike" normalizeH="0" noProof="0" dirty="0" err="1">
                <a:ln>
                  <a:noFill/>
                </a:ln>
                <a:solidFill>
                  <a:schemeClr val="tx1">
                    <a:lumMod val="65000"/>
                    <a:lumOff val="35000"/>
                  </a:schemeClr>
                </a:solidFill>
                <a:effectLst/>
                <a:uLnTx/>
                <a:uFillTx/>
                <a:cs typeface="Arial"/>
              </a:rPr>
              <a:t>Kreimer</a:t>
            </a:r>
            <a:r>
              <a:rPr kumimoji="0" lang="es-419" sz="700" strike="noStrike" normalizeH="0" noProof="0" dirty="0">
                <a:ln>
                  <a:noFill/>
                </a:ln>
                <a:solidFill>
                  <a:schemeClr val="tx1">
                    <a:lumMod val="65000"/>
                    <a:lumOff val="35000"/>
                  </a:schemeClr>
                </a:solidFill>
                <a:effectLst/>
                <a:uLnTx/>
                <a:uFillTx/>
                <a:cs typeface="Arial"/>
              </a:rPr>
              <a:t> A, et al. </a:t>
            </a:r>
            <a:r>
              <a:rPr kumimoji="0" lang="es-419" sz="700" strike="noStrike" normalizeH="0" noProof="0" dirty="0" err="1">
                <a:ln>
                  <a:noFill/>
                </a:ln>
                <a:solidFill>
                  <a:schemeClr val="tx1">
                    <a:lumMod val="65000"/>
                    <a:lumOff val="35000"/>
                  </a:schemeClr>
                </a:solidFill>
                <a:effectLst/>
                <a:uLnTx/>
                <a:uFillTx/>
                <a:cs typeface="Arial"/>
              </a:rPr>
              <a:t>Comparing</a:t>
            </a:r>
            <a:r>
              <a:rPr kumimoji="0" lang="es-419" sz="700" strike="noStrike" normalizeH="0" noProof="0" dirty="0">
                <a:ln>
                  <a:noFill/>
                </a:ln>
                <a:solidFill>
                  <a:schemeClr val="tx1">
                    <a:lumMod val="65000"/>
                    <a:lumOff val="35000"/>
                  </a:schemeClr>
                </a:solidFill>
                <a:effectLst/>
                <a:uLnTx/>
                <a:uFillTx/>
                <a:cs typeface="Arial"/>
              </a:rPr>
              <a:t> </a:t>
            </a:r>
            <a:r>
              <a:rPr kumimoji="0" lang="es-419" sz="700" strike="noStrike" normalizeH="0" noProof="0" dirty="0" err="1">
                <a:ln>
                  <a:noFill/>
                </a:ln>
                <a:solidFill>
                  <a:schemeClr val="tx1">
                    <a:lumMod val="65000"/>
                    <a:lumOff val="35000"/>
                  </a:schemeClr>
                </a:solidFill>
                <a:effectLst/>
                <a:uLnTx/>
                <a:uFillTx/>
                <a:cs typeface="Arial"/>
              </a:rPr>
              <a:t>one</a:t>
            </a:r>
            <a:r>
              <a:rPr kumimoji="0" lang="es-419" sz="700" strike="noStrike" normalizeH="0" noProof="0" dirty="0">
                <a:ln>
                  <a:noFill/>
                </a:ln>
                <a:solidFill>
                  <a:schemeClr val="tx1">
                    <a:lumMod val="65000"/>
                    <a:lumOff val="35000"/>
                  </a:schemeClr>
                </a:solidFill>
                <a:effectLst/>
                <a:uLnTx/>
                <a:uFillTx/>
                <a:cs typeface="Arial"/>
              </a:rPr>
              <a:t> </a:t>
            </a:r>
            <a:r>
              <a:rPr kumimoji="0" lang="es-419" sz="700" strike="noStrike" normalizeH="0" noProof="0" dirty="0" err="1">
                <a:ln>
                  <a:noFill/>
                </a:ln>
                <a:solidFill>
                  <a:schemeClr val="tx1">
                    <a:lumMod val="65000"/>
                    <a:lumOff val="35000"/>
                  </a:schemeClr>
                </a:solidFill>
                <a:effectLst/>
                <a:uLnTx/>
                <a:uFillTx/>
                <a:cs typeface="Arial"/>
              </a:rPr>
              <a:t>dose</a:t>
            </a:r>
            <a:r>
              <a:rPr kumimoji="0" lang="es-419" sz="700" strike="noStrike" normalizeH="0" noProof="0" dirty="0">
                <a:ln>
                  <a:noFill/>
                </a:ln>
                <a:solidFill>
                  <a:schemeClr val="tx1">
                    <a:lumMod val="65000"/>
                    <a:lumOff val="35000"/>
                  </a:schemeClr>
                </a:solidFill>
                <a:effectLst/>
                <a:uLnTx/>
                <a:uFillTx/>
                <a:cs typeface="Arial"/>
              </a:rPr>
              <a:t> </a:t>
            </a:r>
            <a:r>
              <a:rPr kumimoji="0" lang="es-419" sz="700" strike="noStrike" normalizeH="0" noProof="0" dirty="0" err="1">
                <a:ln>
                  <a:noFill/>
                </a:ln>
                <a:solidFill>
                  <a:schemeClr val="tx1">
                    <a:lumMod val="65000"/>
                    <a:lumOff val="35000"/>
                  </a:schemeClr>
                </a:solidFill>
                <a:effectLst/>
                <a:uLnTx/>
                <a:uFillTx/>
                <a:cs typeface="Arial"/>
              </a:rPr>
              <a:t>of</a:t>
            </a:r>
            <a:r>
              <a:rPr kumimoji="0" lang="es-419" sz="700" strike="noStrike" normalizeH="0" noProof="0" dirty="0">
                <a:ln>
                  <a:noFill/>
                </a:ln>
                <a:solidFill>
                  <a:schemeClr val="tx1">
                    <a:lumMod val="65000"/>
                    <a:lumOff val="35000"/>
                  </a:schemeClr>
                </a:solidFill>
                <a:effectLst/>
                <a:uLnTx/>
                <a:uFillTx/>
                <a:cs typeface="Arial"/>
              </a:rPr>
              <a:t> HPV </a:t>
            </a:r>
            <a:r>
              <a:rPr kumimoji="0" lang="es-419" sz="700" strike="noStrike" normalizeH="0" noProof="0" dirty="0" err="1">
                <a:ln>
                  <a:noFill/>
                </a:ln>
                <a:solidFill>
                  <a:schemeClr val="tx1">
                    <a:lumMod val="65000"/>
                    <a:lumOff val="35000"/>
                  </a:schemeClr>
                </a:solidFill>
                <a:effectLst/>
                <a:uLnTx/>
                <a:uFillTx/>
                <a:cs typeface="Arial"/>
              </a:rPr>
              <a:t>vaccine</a:t>
            </a:r>
            <a:r>
              <a:rPr kumimoji="0" lang="es-419" sz="700" strike="noStrike" normalizeH="0" noProof="0" dirty="0">
                <a:ln>
                  <a:noFill/>
                </a:ln>
                <a:solidFill>
                  <a:schemeClr val="tx1">
                    <a:lumMod val="65000"/>
                    <a:lumOff val="35000"/>
                  </a:schemeClr>
                </a:solidFill>
                <a:effectLst/>
                <a:uLnTx/>
                <a:uFillTx/>
                <a:cs typeface="Arial"/>
              </a:rPr>
              <a:t> in </a:t>
            </a:r>
            <a:r>
              <a:rPr kumimoji="0" lang="es-419" sz="700" strike="noStrike" normalizeH="0" noProof="0" dirty="0" err="1">
                <a:ln>
                  <a:noFill/>
                </a:ln>
                <a:solidFill>
                  <a:schemeClr val="tx1">
                    <a:lumMod val="65000"/>
                    <a:lumOff val="35000"/>
                  </a:schemeClr>
                </a:solidFill>
                <a:effectLst/>
                <a:uLnTx/>
                <a:uFillTx/>
                <a:cs typeface="Arial"/>
              </a:rPr>
              <a:t>girls</a:t>
            </a:r>
            <a:r>
              <a:rPr kumimoji="0" lang="es-419" sz="700" strike="noStrike" normalizeH="0" noProof="0" dirty="0">
                <a:ln>
                  <a:noFill/>
                </a:ln>
                <a:solidFill>
                  <a:schemeClr val="tx1">
                    <a:lumMod val="65000"/>
                    <a:lumOff val="35000"/>
                  </a:schemeClr>
                </a:solidFill>
                <a:effectLst/>
                <a:uLnTx/>
                <a:uFillTx/>
                <a:cs typeface="Arial"/>
              </a:rPr>
              <a:t> </a:t>
            </a:r>
            <a:r>
              <a:rPr kumimoji="0" lang="es-419" sz="700" strike="noStrike" normalizeH="0" noProof="0" dirty="0" err="1">
                <a:ln>
                  <a:noFill/>
                </a:ln>
                <a:solidFill>
                  <a:schemeClr val="tx1">
                    <a:lumMod val="65000"/>
                    <a:lumOff val="35000"/>
                  </a:schemeClr>
                </a:solidFill>
                <a:effectLst/>
                <a:uLnTx/>
                <a:uFillTx/>
                <a:cs typeface="Arial"/>
              </a:rPr>
              <a:t>aged</a:t>
            </a:r>
            <a:r>
              <a:rPr kumimoji="0" lang="es-419" sz="700" strike="noStrike" normalizeH="0" noProof="0" dirty="0">
                <a:ln>
                  <a:noFill/>
                </a:ln>
                <a:solidFill>
                  <a:schemeClr val="tx1">
                    <a:lumMod val="65000"/>
                    <a:lumOff val="35000"/>
                  </a:schemeClr>
                </a:solidFill>
                <a:effectLst/>
                <a:uLnTx/>
                <a:uFillTx/>
                <a:cs typeface="Arial"/>
              </a:rPr>
              <a:t> 9-14 </a:t>
            </a:r>
            <a:r>
              <a:rPr kumimoji="0" lang="es-419" sz="700" strike="noStrike" normalizeH="0" noProof="0" dirty="0" err="1">
                <a:ln>
                  <a:noFill/>
                </a:ln>
                <a:solidFill>
                  <a:schemeClr val="tx1">
                    <a:lumMod val="65000"/>
                    <a:lumOff val="35000"/>
                  </a:schemeClr>
                </a:solidFill>
                <a:effectLst/>
                <a:uLnTx/>
                <a:uFillTx/>
                <a:cs typeface="Arial"/>
              </a:rPr>
              <a:t>years</a:t>
            </a:r>
            <a:r>
              <a:rPr kumimoji="0" lang="es-419" sz="700" strike="noStrike" normalizeH="0" noProof="0" dirty="0">
                <a:ln>
                  <a:noFill/>
                </a:ln>
                <a:solidFill>
                  <a:schemeClr val="tx1">
                    <a:lumMod val="65000"/>
                    <a:lumOff val="35000"/>
                  </a:schemeClr>
                </a:solidFill>
                <a:effectLst/>
                <a:uLnTx/>
                <a:uFillTx/>
                <a:cs typeface="Arial"/>
              </a:rPr>
              <a:t> in Tanzania (</a:t>
            </a:r>
            <a:r>
              <a:rPr kumimoji="0" lang="es-419" sz="700" strike="noStrike" normalizeH="0" noProof="0" dirty="0" err="1">
                <a:ln>
                  <a:noFill/>
                </a:ln>
                <a:solidFill>
                  <a:schemeClr val="tx1">
                    <a:lumMod val="65000"/>
                    <a:lumOff val="35000"/>
                  </a:schemeClr>
                </a:solidFill>
                <a:effectLst/>
                <a:uLnTx/>
                <a:uFillTx/>
                <a:cs typeface="Arial"/>
              </a:rPr>
              <a:t>DoRIS</a:t>
            </a:r>
            <a:r>
              <a:rPr kumimoji="0" lang="es-419" sz="700" strike="noStrike" normalizeH="0" noProof="0" dirty="0">
                <a:ln>
                  <a:noFill/>
                </a:ln>
                <a:solidFill>
                  <a:schemeClr val="tx1">
                    <a:lumMod val="65000"/>
                    <a:lumOff val="35000"/>
                  </a:schemeClr>
                </a:solidFill>
                <a:effectLst/>
                <a:uLnTx/>
                <a:uFillTx/>
                <a:cs typeface="Arial"/>
              </a:rPr>
              <a:t>) </a:t>
            </a:r>
            <a:r>
              <a:rPr kumimoji="0" lang="es-419" sz="700" strike="noStrike" normalizeH="0" noProof="0" dirty="0" err="1">
                <a:ln>
                  <a:noFill/>
                </a:ln>
                <a:solidFill>
                  <a:schemeClr val="tx1">
                    <a:lumMod val="65000"/>
                    <a:lumOff val="35000"/>
                  </a:schemeClr>
                </a:solidFill>
                <a:effectLst/>
                <a:uLnTx/>
                <a:uFillTx/>
                <a:cs typeface="Arial"/>
              </a:rPr>
              <a:t>with</a:t>
            </a:r>
            <a:r>
              <a:rPr kumimoji="0" lang="es-419" sz="700" strike="noStrike" normalizeH="0" noProof="0" dirty="0">
                <a:ln>
                  <a:noFill/>
                </a:ln>
                <a:solidFill>
                  <a:schemeClr val="tx1">
                    <a:lumMod val="65000"/>
                    <a:lumOff val="35000"/>
                  </a:schemeClr>
                </a:solidFill>
                <a:effectLst/>
                <a:uLnTx/>
                <a:uFillTx/>
                <a:cs typeface="Arial"/>
              </a:rPr>
              <a:t> </a:t>
            </a:r>
            <a:r>
              <a:rPr kumimoji="0" lang="es-419" sz="700" strike="noStrike" normalizeH="0" noProof="0" dirty="0" err="1">
                <a:ln>
                  <a:noFill/>
                </a:ln>
                <a:solidFill>
                  <a:schemeClr val="tx1">
                    <a:lumMod val="65000"/>
                    <a:lumOff val="35000"/>
                  </a:schemeClr>
                </a:solidFill>
                <a:effectLst/>
                <a:uLnTx/>
                <a:uFillTx/>
                <a:cs typeface="Arial"/>
              </a:rPr>
              <a:t>one</a:t>
            </a:r>
            <a:r>
              <a:rPr kumimoji="0" lang="es-419" sz="700" strike="noStrike" normalizeH="0" noProof="0" dirty="0">
                <a:ln>
                  <a:noFill/>
                </a:ln>
                <a:solidFill>
                  <a:schemeClr val="tx1">
                    <a:lumMod val="65000"/>
                    <a:lumOff val="35000"/>
                  </a:schemeClr>
                </a:solidFill>
                <a:effectLst/>
                <a:uLnTx/>
                <a:uFillTx/>
                <a:cs typeface="Arial"/>
              </a:rPr>
              <a:t> </a:t>
            </a:r>
            <a:r>
              <a:rPr kumimoji="0" lang="es-419" sz="700" strike="noStrike" normalizeH="0" noProof="0" dirty="0" err="1">
                <a:ln>
                  <a:noFill/>
                </a:ln>
                <a:solidFill>
                  <a:schemeClr val="tx1">
                    <a:lumMod val="65000"/>
                    <a:lumOff val="35000"/>
                  </a:schemeClr>
                </a:solidFill>
                <a:effectLst/>
                <a:uLnTx/>
                <a:uFillTx/>
                <a:cs typeface="Arial"/>
              </a:rPr>
              <a:t>dose</a:t>
            </a:r>
            <a:r>
              <a:rPr kumimoji="0" lang="es-419" sz="700" strike="noStrike" normalizeH="0" noProof="0" dirty="0">
                <a:ln>
                  <a:noFill/>
                </a:ln>
                <a:solidFill>
                  <a:schemeClr val="tx1">
                    <a:lumMod val="65000"/>
                    <a:lumOff val="35000"/>
                  </a:schemeClr>
                </a:solidFill>
                <a:effectLst/>
                <a:uLnTx/>
                <a:uFillTx/>
                <a:cs typeface="Arial"/>
              </a:rPr>
              <a:t> </a:t>
            </a:r>
            <a:r>
              <a:rPr kumimoji="0" lang="es-419" sz="700" strike="noStrike" normalizeH="0" noProof="0" dirty="0" err="1">
                <a:ln>
                  <a:noFill/>
                </a:ln>
                <a:solidFill>
                  <a:schemeClr val="tx1">
                    <a:lumMod val="65000"/>
                    <a:lumOff val="35000"/>
                  </a:schemeClr>
                </a:solidFill>
                <a:effectLst/>
                <a:uLnTx/>
                <a:uFillTx/>
                <a:cs typeface="Arial"/>
              </a:rPr>
              <a:t>of</a:t>
            </a:r>
            <a:r>
              <a:rPr kumimoji="0" lang="es-419" sz="700" strike="noStrike" normalizeH="0" noProof="0" dirty="0">
                <a:ln>
                  <a:noFill/>
                </a:ln>
                <a:solidFill>
                  <a:schemeClr val="tx1">
                    <a:lumMod val="65000"/>
                    <a:lumOff val="35000"/>
                  </a:schemeClr>
                </a:solidFill>
                <a:effectLst/>
                <a:uLnTx/>
                <a:uFillTx/>
                <a:cs typeface="Arial"/>
              </a:rPr>
              <a:t> HPV </a:t>
            </a:r>
            <a:r>
              <a:rPr kumimoji="0" lang="es-419" sz="700" strike="noStrike" normalizeH="0" noProof="0" dirty="0" err="1">
                <a:ln>
                  <a:noFill/>
                </a:ln>
                <a:solidFill>
                  <a:schemeClr val="tx1">
                    <a:lumMod val="65000"/>
                    <a:lumOff val="35000"/>
                  </a:schemeClr>
                </a:solidFill>
                <a:effectLst/>
                <a:uLnTx/>
                <a:uFillTx/>
                <a:cs typeface="Arial"/>
              </a:rPr>
              <a:t>vaccine</a:t>
            </a:r>
            <a:r>
              <a:rPr kumimoji="0" lang="es-419" sz="700" strike="noStrike" normalizeH="0" noProof="0" dirty="0">
                <a:ln>
                  <a:noFill/>
                </a:ln>
                <a:solidFill>
                  <a:schemeClr val="tx1">
                    <a:lumMod val="65000"/>
                    <a:lumOff val="35000"/>
                  </a:schemeClr>
                </a:solidFill>
                <a:effectLst/>
                <a:uLnTx/>
                <a:uFillTx/>
                <a:cs typeface="Arial"/>
              </a:rPr>
              <a:t> in </a:t>
            </a:r>
            <a:r>
              <a:rPr kumimoji="0" lang="es-419" sz="700" strike="noStrike" normalizeH="0" noProof="0" dirty="0" err="1">
                <a:ln>
                  <a:noFill/>
                </a:ln>
                <a:solidFill>
                  <a:schemeClr val="tx1">
                    <a:lumMod val="65000"/>
                    <a:lumOff val="35000"/>
                  </a:schemeClr>
                </a:solidFill>
                <a:effectLst/>
                <a:uLnTx/>
                <a:uFillTx/>
                <a:cs typeface="Arial"/>
              </a:rPr>
              <a:t>historical</a:t>
            </a:r>
            <a:r>
              <a:rPr kumimoji="0" lang="es-419" sz="700" strike="noStrike" normalizeH="0" noProof="0" dirty="0">
                <a:ln>
                  <a:noFill/>
                </a:ln>
                <a:solidFill>
                  <a:schemeClr val="tx1">
                    <a:lumMod val="65000"/>
                    <a:lumOff val="35000"/>
                  </a:schemeClr>
                </a:solidFill>
                <a:effectLst/>
                <a:uLnTx/>
                <a:uFillTx/>
                <a:cs typeface="Arial"/>
              </a:rPr>
              <a:t> </a:t>
            </a:r>
            <a:r>
              <a:rPr kumimoji="0" lang="es-419" sz="700" strike="noStrike" normalizeH="0" noProof="0" dirty="0" err="1">
                <a:ln>
                  <a:noFill/>
                </a:ln>
                <a:solidFill>
                  <a:schemeClr val="tx1">
                    <a:lumMod val="65000"/>
                    <a:lumOff val="35000"/>
                  </a:schemeClr>
                </a:solidFill>
                <a:effectLst/>
                <a:uLnTx/>
                <a:uFillTx/>
                <a:cs typeface="Arial"/>
              </a:rPr>
              <a:t>cohorts</a:t>
            </a:r>
            <a:r>
              <a:rPr kumimoji="0" lang="es-419" sz="700" strike="noStrike" normalizeH="0" noProof="0" dirty="0">
                <a:ln>
                  <a:noFill/>
                </a:ln>
                <a:solidFill>
                  <a:schemeClr val="tx1">
                    <a:lumMod val="65000"/>
                    <a:lumOff val="35000"/>
                  </a:schemeClr>
                </a:solidFill>
                <a:effectLst/>
                <a:uLnTx/>
                <a:uFillTx/>
                <a:cs typeface="Arial"/>
              </a:rPr>
              <a:t>: </a:t>
            </a:r>
            <a:r>
              <a:rPr kumimoji="0" lang="es-419" sz="700" strike="noStrike" normalizeH="0" noProof="0" dirty="0" err="1">
                <a:ln>
                  <a:noFill/>
                </a:ln>
                <a:solidFill>
                  <a:schemeClr val="tx1">
                    <a:lumMod val="65000"/>
                    <a:lumOff val="35000"/>
                  </a:schemeClr>
                </a:solidFill>
                <a:effectLst/>
                <a:uLnTx/>
                <a:uFillTx/>
                <a:cs typeface="Arial"/>
              </a:rPr>
              <a:t>An</a:t>
            </a:r>
            <a:r>
              <a:rPr kumimoji="0" lang="es-419" sz="700" strike="noStrike" normalizeH="0" noProof="0" dirty="0">
                <a:ln>
                  <a:noFill/>
                </a:ln>
                <a:solidFill>
                  <a:schemeClr val="tx1">
                    <a:lumMod val="65000"/>
                    <a:lumOff val="35000"/>
                  </a:schemeClr>
                </a:solidFill>
                <a:effectLst/>
                <a:uLnTx/>
                <a:uFillTx/>
                <a:cs typeface="Arial"/>
              </a:rPr>
              <a:t> </a:t>
            </a:r>
            <a:r>
              <a:rPr kumimoji="0" lang="es-419" sz="700" strike="noStrike" normalizeH="0" noProof="0" dirty="0" err="1">
                <a:ln>
                  <a:noFill/>
                </a:ln>
                <a:solidFill>
                  <a:schemeClr val="tx1">
                    <a:lumMod val="65000"/>
                    <a:lumOff val="35000"/>
                  </a:schemeClr>
                </a:solidFill>
                <a:effectLst/>
                <a:uLnTx/>
                <a:uFillTx/>
                <a:cs typeface="Arial"/>
              </a:rPr>
              <a:t>immunobridging</a:t>
            </a:r>
            <a:r>
              <a:rPr kumimoji="0" lang="es-419" sz="700" strike="noStrike" normalizeH="0" noProof="0" dirty="0">
                <a:ln>
                  <a:noFill/>
                </a:ln>
                <a:solidFill>
                  <a:schemeClr val="tx1">
                    <a:lumMod val="65000"/>
                    <a:lumOff val="35000"/>
                  </a:schemeClr>
                </a:solidFill>
                <a:effectLst/>
                <a:uLnTx/>
                <a:uFillTx/>
                <a:cs typeface="Arial"/>
              </a:rPr>
              <a:t> </a:t>
            </a:r>
            <a:r>
              <a:rPr kumimoji="0" lang="es-419" sz="700" strike="noStrike" normalizeH="0" noProof="0" dirty="0" err="1">
                <a:ln>
                  <a:noFill/>
                </a:ln>
                <a:solidFill>
                  <a:schemeClr val="tx1">
                    <a:lumMod val="65000"/>
                    <a:lumOff val="35000"/>
                  </a:schemeClr>
                </a:solidFill>
                <a:effectLst/>
                <a:uLnTx/>
                <a:uFillTx/>
                <a:cs typeface="Arial"/>
              </a:rPr>
              <a:t>analysis</a:t>
            </a:r>
            <a:r>
              <a:rPr kumimoji="0" lang="es-419" sz="700" strike="noStrike" normalizeH="0" noProof="0" dirty="0">
                <a:ln>
                  <a:noFill/>
                </a:ln>
                <a:solidFill>
                  <a:schemeClr val="tx1">
                    <a:lumMod val="65000"/>
                    <a:lumOff val="35000"/>
                  </a:schemeClr>
                </a:solidFill>
                <a:effectLst/>
                <a:uLnTx/>
                <a:uFillTx/>
                <a:cs typeface="Arial"/>
              </a:rPr>
              <a:t> </a:t>
            </a:r>
            <a:r>
              <a:rPr kumimoji="0" lang="es-419" sz="700" strike="noStrike" normalizeH="0" noProof="0" dirty="0" err="1">
                <a:ln>
                  <a:noFill/>
                </a:ln>
                <a:solidFill>
                  <a:schemeClr val="tx1">
                    <a:lumMod val="65000"/>
                    <a:lumOff val="35000"/>
                  </a:schemeClr>
                </a:solidFill>
                <a:effectLst/>
                <a:uLnTx/>
                <a:uFillTx/>
                <a:cs typeface="Arial"/>
              </a:rPr>
              <a:t>of</a:t>
            </a:r>
            <a:r>
              <a:rPr kumimoji="0" lang="es-419" sz="700" strike="noStrike" normalizeH="0" noProof="0" dirty="0">
                <a:ln>
                  <a:noFill/>
                </a:ln>
                <a:solidFill>
                  <a:schemeClr val="tx1">
                    <a:lumMod val="65000"/>
                    <a:lumOff val="35000"/>
                  </a:schemeClr>
                </a:solidFill>
                <a:effectLst/>
                <a:uLnTx/>
                <a:uFillTx/>
                <a:cs typeface="Arial"/>
              </a:rPr>
              <a:t> a </a:t>
            </a:r>
            <a:r>
              <a:rPr kumimoji="0" lang="es-419" sz="700" strike="noStrike" normalizeH="0" noProof="0" dirty="0" err="1">
                <a:ln>
                  <a:noFill/>
                </a:ln>
                <a:solidFill>
                  <a:schemeClr val="tx1">
                    <a:lumMod val="65000"/>
                    <a:lumOff val="35000"/>
                  </a:schemeClr>
                </a:solidFill>
                <a:effectLst/>
                <a:uLnTx/>
                <a:uFillTx/>
                <a:cs typeface="Arial"/>
              </a:rPr>
              <a:t>randomised</a:t>
            </a:r>
            <a:r>
              <a:rPr kumimoji="0" lang="es-419" sz="700" strike="noStrike" normalizeH="0" noProof="0" dirty="0">
                <a:ln>
                  <a:noFill/>
                </a:ln>
                <a:solidFill>
                  <a:schemeClr val="tx1">
                    <a:lumMod val="65000"/>
                    <a:lumOff val="35000"/>
                  </a:schemeClr>
                </a:solidFill>
                <a:effectLst/>
                <a:uLnTx/>
                <a:uFillTx/>
                <a:cs typeface="Arial"/>
              </a:rPr>
              <a:t> </a:t>
            </a:r>
            <a:r>
              <a:rPr kumimoji="0" lang="es-419" sz="700" strike="noStrike" normalizeH="0" noProof="0" dirty="0" err="1">
                <a:ln>
                  <a:noFill/>
                </a:ln>
                <a:solidFill>
                  <a:schemeClr val="tx1">
                    <a:lumMod val="65000"/>
                    <a:lumOff val="35000"/>
                  </a:schemeClr>
                </a:solidFill>
                <a:effectLst/>
                <a:uLnTx/>
                <a:uFillTx/>
                <a:cs typeface="Arial"/>
              </a:rPr>
              <a:t>controlled</a:t>
            </a:r>
            <a:r>
              <a:rPr kumimoji="0" lang="es-419" sz="700" strike="noStrike" normalizeH="0" noProof="0" dirty="0">
                <a:ln>
                  <a:noFill/>
                </a:ln>
                <a:solidFill>
                  <a:schemeClr val="tx1">
                    <a:lumMod val="65000"/>
                    <a:lumOff val="35000"/>
                  </a:schemeClr>
                </a:solidFill>
                <a:effectLst/>
                <a:uLnTx/>
                <a:uFillTx/>
                <a:cs typeface="Arial"/>
              </a:rPr>
              <a:t> trial (Comparación de una dosis de vacuna contra el VPH en niñas de 9 a 14 años en Tanzania (</a:t>
            </a:r>
            <a:r>
              <a:rPr kumimoji="0" lang="es-419" sz="700" strike="noStrike" normalizeH="0" noProof="0" dirty="0" err="1">
                <a:ln>
                  <a:noFill/>
                </a:ln>
                <a:solidFill>
                  <a:schemeClr val="tx1">
                    <a:lumMod val="65000"/>
                    <a:lumOff val="35000"/>
                  </a:schemeClr>
                </a:solidFill>
                <a:effectLst/>
                <a:uLnTx/>
                <a:uFillTx/>
                <a:cs typeface="Arial"/>
              </a:rPr>
              <a:t>DoRIS</a:t>
            </a:r>
            <a:r>
              <a:rPr kumimoji="0" lang="es-419" sz="700" strike="noStrike" normalizeH="0" noProof="0" dirty="0">
                <a:ln>
                  <a:noFill/>
                </a:ln>
                <a:solidFill>
                  <a:schemeClr val="tx1">
                    <a:lumMod val="65000"/>
                    <a:lumOff val="35000"/>
                  </a:schemeClr>
                </a:solidFill>
                <a:effectLst/>
                <a:uLnTx/>
                <a:uFillTx/>
                <a:cs typeface="Arial"/>
              </a:rPr>
              <a:t>) con una dosis de vacuna contra el VPH en cohortes históricas: un análisis de </a:t>
            </a:r>
            <a:r>
              <a:rPr kumimoji="0" lang="es-419" sz="700" strike="noStrike" normalizeH="0" noProof="0" dirty="0" err="1">
                <a:ln>
                  <a:noFill/>
                </a:ln>
                <a:solidFill>
                  <a:schemeClr val="tx1">
                    <a:lumMod val="65000"/>
                    <a:lumOff val="35000"/>
                  </a:schemeClr>
                </a:solidFill>
                <a:effectLst/>
                <a:uLnTx/>
                <a:uFillTx/>
                <a:cs typeface="Arial"/>
              </a:rPr>
              <a:t>inmunopuente</a:t>
            </a:r>
            <a:r>
              <a:rPr kumimoji="0" lang="es-419" sz="700" strike="noStrike" normalizeH="0" noProof="0" dirty="0">
                <a:ln>
                  <a:noFill/>
                </a:ln>
                <a:solidFill>
                  <a:schemeClr val="tx1">
                    <a:lumMod val="65000"/>
                    <a:lumOff val="35000"/>
                  </a:schemeClr>
                </a:solidFill>
                <a:effectLst/>
                <a:uLnTx/>
                <a:uFillTx/>
                <a:cs typeface="Arial"/>
              </a:rPr>
              <a:t> de un ensayo controlado aleatorizado). </a:t>
            </a:r>
            <a:r>
              <a:rPr kumimoji="0" lang="es-419" sz="700" i="1" strike="noStrike" normalizeH="0" noProof="0" dirty="0">
                <a:ln>
                  <a:noFill/>
                </a:ln>
                <a:solidFill>
                  <a:schemeClr val="tx1">
                    <a:lumMod val="65000"/>
                    <a:lumOff val="35000"/>
                  </a:schemeClr>
                </a:solidFill>
                <a:effectLst/>
                <a:uLnTx/>
                <a:uFillTx/>
                <a:cs typeface="Arial"/>
              </a:rPr>
              <a:t>Lancet Global </a:t>
            </a:r>
            <a:r>
              <a:rPr kumimoji="0" lang="es-419" sz="700" i="1" strike="noStrike" normalizeH="0" noProof="0" dirty="0" err="1">
                <a:ln>
                  <a:noFill/>
                </a:ln>
                <a:solidFill>
                  <a:schemeClr val="tx1">
                    <a:lumMod val="65000"/>
                    <a:lumOff val="35000"/>
                  </a:schemeClr>
                </a:solidFill>
                <a:effectLst/>
                <a:uLnTx/>
                <a:uFillTx/>
                <a:cs typeface="Arial"/>
              </a:rPr>
              <a:t>Health</a:t>
            </a:r>
            <a:r>
              <a:rPr kumimoji="0" lang="es-419" sz="700" strike="noStrike" normalizeH="0" noProof="0" dirty="0">
                <a:ln>
                  <a:noFill/>
                </a:ln>
                <a:solidFill>
                  <a:schemeClr val="tx1">
                    <a:lumMod val="65000"/>
                    <a:lumOff val="35000"/>
                  </a:schemeClr>
                </a:solidFill>
                <a:effectLst/>
                <a:uLnTx/>
                <a:uFillTx/>
                <a:cs typeface="Arial"/>
              </a:rPr>
              <a:t>. 2022;10(10):e1485</a:t>
            </a:r>
            <a:r>
              <a:rPr lang="es-419" sz="700" dirty="0">
                <a:effectLst/>
              </a:rPr>
              <a:t>–</a:t>
            </a:r>
            <a:r>
              <a:rPr kumimoji="0" lang="es-419" sz="700" strike="noStrike" normalizeH="0" noProof="0" dirty="0">
                <a:ln>
                  <a:noFill/>
                </a:ln>
                <a:solidFill>
                  <a:schemeClr val="tx1">
                    <a:lumMod val="65000"/>
                    <a:lumOff val="35000"/>
                  </a:schemeClr>
                </a:solidFill>
                <a:effectLst/>
                <a:uLnTx/>
                <a:uFillTx/>
                <a:cs typeface="Arial"/>
              </a:rPr>
              <a:t>e1493.</a:t>
            </a:r>
            <a:br>
              <a:rPr kumimoji="0" lang="es-419" sz="700" strike="noStrike" normalizeH="0" noProof="0" dirty="0">
                <a:ln>
                  <a:noFill/>
                </a:ln>
                <a:solidFill>
                  <a:schemeClr val="tx1">
                    <a:lumMod val="65000"/>
                    <a:lumOff val="35000"/>
                  </a:schemeClr>
                </a:solidFill>
                <a:effectLst/>
                <a:uLnTx/>
                <a:uFillTx/>
                <a:cs typeface="Arial"/>
              </a:rPr>
            </a:br>
            <a:r>
              <a:rPr lang="es-419" sz="700" dirty="0">
                <a:solidFill>
                  <a:schemeClr val="tx1">
                    <a:lumMod val="65000"/>
                    <a:lumOff val="35000"/>
                  </a:schemeClr>
                </a:solidFill>
                <a:cs typeface="Arial"/>
              </a:rPr>
              <a:t>3.</a:t>
            </a:r>
            <a:r>
              <a:rPr kumimoji="0" lang="es-419" sz="700" strike="noStrike" normalizeH="0" noProof="0" dirty="0">
                <a:ln>
                  <a:noFill/>
                </a:ln>
                <a:solidFill>
                  <a:schemeClr val="tx1">
                    <a:lumMod val="65000"/>
                    <a:lumOff val="35000"/>
                  </a:schemeClr>
                </a:solidFill>
                <a:effectLst/>
                <a:uLnTx/>
                <a:uFillTx/>
                <a:cs typeface="Arial"/>
              </a:rPr>
              <a:t> </a:t>
            </a:r>
            <a:r>
              <a:rPr kumimoji="0" lang="es-419" sz="700" strike="noStrike" normalizeH="0" noProof="0" dirty="0" err="1">
                <a:ln>
                  <a:noFill/>
                </a:ln>
                <a:solidFill>
                  <a:schemeClr val="tx1">
                    <a:lumMod val="65000"/>
                    <a:lumOff val="35000"/>
                  </a:schemeClr>
                </a:solidFill>
                <a:effectLst/>
                <a:uLnTx/>
                <a:uFillTx/>
                <a:cs typeface="Arial"/>
              </a:rPr>
              <a:t>Baisley</a:t>
            </a:r>
            <a:r>
              <a:rPr kumimoji="0" lang="es-419" sz="700" strike="noStrike" normalizeH="0" noProof="0" dirty="0">
                <a:ln>
                  <a:noFill/>
                </a:ln>
                <a:solidFill>
                  <a:schemeClr val="tx1">
                    <a:lumMod val="65000"/>
                    <a:lumOff val="35000"/>
                  </a:schemeClr>
                </a:solidFill>
                <a:effectLst/>
                <a:uLnTx/>
                <a:uFillTx/>
                <a:cs typeface="Arial"/>
              </a:rPr>
              <a:t> K, Kemp TJ, Mugo NR, et al. </a:t>
            </a:r>
            <a:r>
              <a:rPr kumimoji="0" lang="es-419" sz="700" strike="noStrike" normalizeH="0" noProof="0" dirty="0" err="1">
                <a:ln>
                  <a:noFill/>
                </a:ln>
                <a:solidFill>
                  <a:schemeClr val="tx1">
                    <a:lumMod val="65000"/>
                    <a:lumOff val="35000"/>
                  </a:schemeClr>
                </a:solidFill>
                <a:effectLst/>
                <a:uLnTx/>
                <a:uFillTx/>
                <a:cs typeface="Arial"/>
              </a:rPr>
              <a:t>Comparing</a:t>
            </a:r>
            <a:r>
              <a:rPr kumimoji="0" lang="es-419" sz="700" strike="noStrike" normalizeH="0" noProof="0" dirty="0">
                <a:ln>
                  <a:noFill/>
                </a:ln>
                <a:solidFill>
                  <a:schemeClr val="tx1">
                    <a:lumMod val="65000"/>
                    <a:lumOff val="35000"/>
                  </a:schemeClr>
                </a:solidFill>
                <a:effectLst/>
                <a:uLnTx/>
                <a:uFillTx/>
                <a:cs typeface="Arial"/>
              </a:rPr>
              <a:t> </a:t>
            </a:r>
            <a:r>
              <a:rPr kumimoji="0" lang="es-419" sz="700" strike="noStrike" normalizeH="0" noProof="0" dirty="0" err="1">
                <a:ln>
                  <a:noFill/>
                </a:ln>
                <a:solidFill>
                  <a:schemeClr val="tx1">
                    <a:lumMod val="65000"/>
                    <a:lumOff val="35000"/>
                  </a:schemeClr>
                </a:solidFill>
                <a:effectLst/>
                <a:uLnTx/>
                <a:uFillTx/>
                <a:cs typeface="Arial"/>
              </a:rPr>
              <a:t>one</a:t>
            </a:r>
            <a:r>
              <a:rPr kumimoji="0" lang="es-419" sz="700" strike="noStrike" normalizeH="0" noProof="0" dirty="0">
                <a:ln>
                  <a:noFill/>
                </a:ln>
                <a:solidFill>
                  <a:schemeClr val="tx1">
                    <a:lumMod val="65000"/>
                    <a:lumOff val="35000"/>
                  </a:schemeClr>
                </a:solidFill>
                <a:effectLst/>
                <a:uLnTx/>
                <a:uFillTx/>
                <a:cs typeface="Arial"/>
              </a:rPr>
              <a:t> </a:t>
            </a:r>
            <a:r>
              <a:rPr kumimoji="0" lang="es-419" sz="700" strike="noStrike" normalizeH="0" noProof="0" dirty="0" err="1">
                <a:ln>
                  <a:noFill/>
                </a:ln>
                <a:solidFill>
                  <a:schemeClr val="tx1">
                    <a:lumMod val="65000"/>
                    <a:lumOff val="35000"/>
                  </a:schemeClr>
                </a:solidFill>
                <a:effectLst/>
                <a:uLnTx/>
                <a:uFillTx/>
                <a:cs typeface="Arial"/>
              </a:rPr>
              <a:t>dose</a:t>
            </a:r>
            <a:r>
              <a:rPr kumimoji="0" lang="es-419" sz="700" strike="noStrike" normalizeH="0" noProof="0" dirty="0">
                <a:ln>
                  <a:noFill/>
                </a:ln>
                <a:solidFill>
                  <a:schemeClr val="tx1">
                    <a:lumMod val="65000"/>
                    <a:lumOff val="35000"/>
                  </a:schemeClr>
                </a:solidFill>
                <a:effectLst/>
                <a:uLnTx/>
                <a:uFillTx/>
                <a:cs typeface="Arial"/>
              </a:rPr>
              <a:t> </a:t>
            </a:r>
            <a:r>
              <a:rPr kumimoji="0" lang="es-419" sz="700" strike="noStrike" normalizeH="0" noProof="0" dirty="0" err="1">
                <a:ln>
                  <a:noFill/>
                </a:ln>
                <a:solidFill>
                  <a:schemeClr val="tx1">
                    <a:lumMod val="65000"/>
                    <a:lumOff val="35000"/>
                  </a:schemeClr>
                </a:solidFill>
                <a:effectLst/>
                <a:uLnTx/>
                <a:uFillTx/>
                <a:cs typeface="Arial"/>
              </a:rPr>
              <a:t>of</a:t>
            </a:r>
            <a:r>
              <a:rPr kumimoji="0" lang="es-419" sz="700" strike="noStrike" normalizeH="0" noProof="0" dirty="0">
                <a:ln>
                  <a:noFill/>
                </a:ln>
                <a:solidFill>
                  <a:schemeClr val="tx1">
                    <a:lumMod val="65000"/>
                    <a:lumOff val="35000"/>
                  </a:schemeClr>
                </a:solidFill>
                <a:effectLst/>
                <a:uLnTx/>
                <a:uFillTx/>
                <a:cs typeface="Arial"/>
              </a:rPr>
              <a:t> HPV </a:t>
            </a:r>
            <a:r>
              <a:rPr kumimoji="0" lang="es-419" sz="700" strike="noStrike" normalizeH="0" noProof="0" dirty="0" err="1">
                <a:ln>
                  <a:noFill/>
                </a:ln>
                <a:solidFill>
                  <a:schemeClr val="tx1">
                    <a:lumMod val="65000"/>
                    <a:lumOff val="35000"/>
                  </a:schemeClr>
                </a:solidFill>
                <a:effectLst/>
                <a:uLnTx/>
                <a:uFillTx/>
                <a:cs typeface="Arial"/>
              </a:rPr>
              <a:t>vaccine</a:t>
            </a:r>
            <a:r>
              <a:rPr kumimoji="0" lang="es-419" sz="700" strike="noStrike" normalizeH="0" noProof="0" dirty="0">
                <a:ln>
                  <a:noFill/>
                </a:ln>
                <a:solidFill>
                  <a:schemeClr val="tx1">
                    <a:lumMod val="65000"/>
                    <a:lumOff val="35000"/>
                  </a:schemeClr>
                </a:solidFill>
                <a:effectLst/>
                <a:uLnTx/>
                <a:uFillTx/>
                <a:cs typeface="Arial"/>
              </a:rPr>
              <a:t> in </a:t>
            </a:r>
            <a:r>
              <a:rPr kumimoji="0" lang="es-419" sz="700" strike="noStrike" normalizeH="0" noProof="0" dirty="0" err="1">
                <a:ln>
                  <a:noFill/>
                </a:ln>
                <a:solidFill>
                  <a:schemeClr val="tx1">
                    <a:lumMod val="65000"/>
                    <a:lumOff val="35000"/>
                  </a:schemeClr>
                </a:solidFill>
                <a:effectLst/>
                <a:uLnTx/>
                <a:uFillTx/>
                <a:cs typeface="Arial"/>
              </a:rPr>
              <a:t>girls</a:t>
            </a:r>
            <a:r>
              <a:rPr kumimoji="0" lang="es-419" sz="700" strike="noStrike" normalizeH="0" noProof="0" dirty="0">
                <a:ln>
                  <a:noFill/>
                </a:ln>
                <a:solidFill>
                  <a:schemeClr val="tx1">
                    <a:lumMod val="65000"/>
                    <a:lumOff val="35000"/>
                  </a:schemeClr>
                </a:solidFill>
                <a:effectLst/>
                <a:uLnTx/>
                <a:uFillTx/>
                <a:cs typeface="Arial"/>
              </a:rPr>
              <a:t> </a:t>
            </a:r>
            <a:r>
              <a:rPr kumimoji="0" lang="es-419" sz="700" strike="noStrike" normalizeH="0" noProof="0" dirty="0" err="1">
                <a:ln>
                  <a:noFill/>
                </a:ln>
                <a:solidFill>
                  <a:schemeClr val="tx1">
                    <a:lumMod val="65000"/>
                    <a:lumOff val="35000"/>
                  </a:schemeClr>
                </a:solidFill>
                <a:effectLst/>
                <a:uLnTx/>
                <a:uFillTx/>
                <a:cs typeface="Arial"/>
              </a:rPr>
              <a:t>aged</a:t>
            </a:r>
            <a:r>
              <a:rPr kumimoji="0" lang="es-419" sz="700" strike="noStrike" normalizeH="0" noProof="0" dirty="0">
                <a:ln>
                  <a:noFill/>
                </a:ln>
                <a:solidFill>
                  <a:schemeClr val="tx1">
                    <a:lumMod val="65000"/>
                    <a:lumOff val="35000"/>
                  </a:schemeClr>
                </a:solidFill>
                <a:effectLst/>
                <a:uLnTx/>
                <a:uFillTx/>
                <a:cs typeface="Arial"/>
              </a:rPr>
              <a:t> 9-14 </a:t>
            </a:r>
            <a:r>
              <a:rPr kumimoji="0" lang="es-419" sz="700" strike="noStrike" normalizeH="0" noProof="0" dirty="0" err="1">
                <a:ln>
                  <a:noFill/>
                </a:ln>
                <a:solidFill>
                  <a:schemeClr val="tx1">
                    <a:lumMod val="65000"/>
                    <a:lumOff val="35000"/>
                  </a:schemeClr>
                </a:solidFill>
                <a:effectLst/>
                <a:uLnTx/>
                <a:uFillTx/>
                <a:cs typeface="Arial"/>
              </a:rPr>
              <a:t>years</a:t>
            </a:r>
            <a:r>
              <a:rPr kumimoji="0" lang="es-419" sz="700" strike="noStrike" normalizeH="0" noProof="0" dirty="0">
                <a:ln>
                  <a:noFill/>
                </a:ln>
                <a:solidFill>
                  <a:schemeClr val="tx1">
                    <a:lumMod val="65000"/>
                    <a:lumOff val="35000"/>
                  </a:schemeClr>
                </a:solidFill>
                <a:effectLst/>
                <a:uLnTx/>
                <a:uFillTx/>
                <a:cs typeface="Arial"/>
              </a:rPr>
              <a:t> in Tanzania (</a:t>
            </a:r>
            <a:r>
              <a:rPr kumimoji="0" lang="es-419" sz="700" strike="noStrike" normalizeH="0" noProof="0" dirty="0" err="1">
                <a:ln>
                  <a:noFill/>
                </a:ln>
                <a:solidFill>
                  <a:schemeClr val="tx1">
                    <a:lumMod val="65000"/>
                    <a:lumOff val="35000"/>
                  </a:schemeClr>
                </a:solidFill>
                <a:effectLst/>
                <a:uLnTx/>
                <a:uFillTx/>
                <a:cs typeface="Arial"/>
              </a:rPr>
              <a:t>DoRIS</a:t>
            </a:r>
            <a:r>
              <a:rPr kumimoji="0" lang="es-419" sz="700" strike="noStrike" normalizeH="0" noProof="0" dirty="0">
                <a:ln>
                  <a:noFill/>
                </a:ln>
                <a:solidFill>
                  <a:schemeClr val="tx1">
                    <a:lumMod val="65000"/>
                    <a:lumOff val="35000"/>
                  </a:schemeClr>
                </a:solidFill>
                <a:effectLst/>
                <a:uLnTx/>
                <a:uFillTx/>
                <a:cs typeface="Arial"/>
              </a:rPr>
              <a:t>) </a:t>
            </a:r>
            <a:r>
              <a:rPr kumimoji="0" lang="es-419" sz="700" strike="noStrike" normalizeH="0" noProof="0" dirty="0" err="1">
                <a:ln>
                  <a:noFill/>
                </a:ln>
                <a:solidFill>
                  <a:schemeClr val="tx1">
                    <a:lumMod val="65000"/>
                    <a:lumOff val="35000"/>
                  </a:schemeClr>
                </a:solidFill>
                <a:effectLst/>
                <a:uLnTx/>
                <a:uFillTx/>
                <a:cs typeface="Arial"/>
              </a:rPr>
              <a:t>with</a:t>
            </a:r>
            <a:r>
              <a:rPr kumimoji="0" lang="es-419" sz="700" strike="noStrike" normalizeH="0" noProof="0" dirty="0">
                <a:ln>
                  <a:noFill/>
                </a:ln>
                <a:solidFill>
                  <a:schemeClr val="tx1">
                    <a:lumMod val="65000"/>
                    <a:lumOff val="35000"/>
                  </a:schemeClr>
                </a:solidFill>
                <a:effectLst/>
                <a:uLnTx/>
                <a:uFillTx/>
                <a:cs typeface="Arial"/>
              </a:rPr>
              <a:t> </a:t>
            </a:r>
            <a:r>
              <a:rPr kumimoji="0" lang="es-419" sz="700" strike="noStrike" normalizeH="0" noProof="0" dirty="0" err="1">
                <a:ln>
                  <a:noFill/>
                </a:ln>
                <a:solidFill>
                  <a:schemeClr val="tx1">
                    <a:lumMod val="65000"/>
                    <a:lumOff val="35000"/>
                  </a:schemeClr>
                </a:solidFill>
                <a:effectLst/>
                <a:uLnTx/>
                <a:uFillTx/>
                <a:cs typeface="Arial"/>
              </a:rPr>
              <a:t>one</a:t>
            </a:r>
            <a:r>
              <a:rPr kumimoji="0" lang="es-419" sz="700" strike="noStrike" normalizeH="0" noProof="0" dirty="0">
                <a:ln>
                  <a:noFill/>
                </a:ln>
                <a:solidFill>
                  <a:schemeClr val="tx1">
                    <a:lumMod val="65000"/>
                    <a:lumOff val="35000"/>
                  </a:schemeClr>
                </a:solidFill>
                <a:effectLst/>
                <a:uLnTx/>
                <a:uFillTx/>
                <a:cs typeface="Arial"/>
              </a:rPr>
              <a:t> </a:t>
            </a:r>
            <a:r>
              <a:rPr kumimoji="0" lang="es-419" sz="700" strike="noStrike" normalizeH="0" noProof="0" dirty="0" err="1">
                <a:ln>
                  <a:noFill/>
                </a:ln>
                <a:solidFill>
                  <a:schemeClr val="tx1">
                    <a:lumMod val="65000"/>
                    <a:lumOff val="35000"/>
                  </a:schemeClr>
                </a:solidFill>
                <a:effectLst/>
                <a:uLnTx/>
                <a:uFillTx/>
                <a:cs typeface="Arial"/>
              </a:rPr>
              <a:t>dose</a:t>
            </a:r>
            <a:r>
              <a:rPr kumimoji="0" lang="es-419" sz="700" strike="noStrike" normalizeH="0" noProof="0" dirty="0">
                <a:ln>
                  <a:noFill/>
                </a:ln>
                <a:solidFill>
                  <a:schemeClr val="tx1">
                    <a:lumMod val="65000"/>
                    <a:lumOff val="35000"/>
                  </a:schemeClr>
                </a:solidFill>
                <a:effectLst/>
                <a:uLnTx/>
                <a:uFillTx/>
                <a:cs typeface="Arial"/>
              </a:rPr>
              <a:t> in </a:t>
            </a:r>
            <a:r>
              <a:rPr kumimoji="0" lang="es-419" sz="700" strike="noStrike" normalizeH="0" noProof="0" dirty="0" err="1">
                <a:ln>
                  <a:noFill/>
                </a:ln>
                <a:solidFill>
                  <a:schemeClr val="tx1">
                    <a:lumMod val="65000"/>
                    <a:lumOff val="35000"/>
                  </a:schemeClr>
                </a:solidFill>
                <a:effectLst/>
                <a:uLnTx/>
                <a:uFillTx/>
                <a:cs typeface="Arial"/>
              </a:rPr>
              <a:t>young</a:t>
            </a:r>
            <a:r>
              <a:rPr kumimoji="0" lang="es-419" sz="700" strike="noStrike" normalizeH="0" noProof="0" dirty="0">
                <a:ln>
                  <a:noFill/>
                </a:ln>
                <a:solidFill>
                  <a:schemeClr val="tx1">
                    <a:lumMod val="65000"/>
                    <a:lumOff val="35000"/>
                  </a:schemeClr>
                </a:solidFill>
                <a:effectLst/>
                <a:uLnTx/>
                <a:uFillTx/>
                <a:cs typeface="Arial"/>
              </a:rPr>
              <a:t> </a:t>
            </a:r>
            <a:r>
              <a:rPr kumimoji="0" lang="es-419" sz="700" strike="noStrike" normalizeH="0" noProof="0" dirty="0" err="1">
                <a:ln>
                  <a:noFill/>
                </a:ln>
                <a:solidFill>
                  <a:schemeClr val="tx1">
                    <a:lumMod val="65000"/>
                    <a:lumOff val="35000"/>
                  </a:schemeClr>
                </a:solidFill>
                <a:effectLst/>
                <a:uLnTx/>
                <a:uFillTx/>
                <a:cs typeface="Arial"/>
              </a:rPr>
              <a:t>women</a:t>
            </a:r>
            <a:r>
              <a:rPr kumimoji="0" lang="es-419" sz="700" strike="noStrike" normalizeH="0" noProof="0" dirty="0">
                <a:ln>
                  <a:noFill/>
                </a:ln>
                <a:solidFill>
                  <a:schemeClr val="tx1">
                    <a:lumMod val="65000"/>
                    <a:lumOff val="35000"/>
                  </a:schemeClr>
                </a:solidFill>
                <a:effectLst/>
                <a:uLnTx/>
                <a:uFillTx/>
                <a:cs typeface="Arial"/>
              </a:rPr>
              <a:t> </a:t>
            </a:r>
            <a:r>
              <a:rPr kumimoji="0" lang="es-419" sz="700" strike="noStrike" normalizeH="0" noProof="0" dirty="0" err="1">
                <a:ln>
                  <a:noFill/>
                </a:ln>
                <a:solidFill>
                  <a:schemeClr val="tx1">
                    <a:lumMod val="65000"/>
                    <a:lumOff val="35000"/>
                  </a:schemeClr>
                </a:solidFill>
                <a:effectLst/>
                <a:uLnTx/>
                <a:uFillTx/>
                <a:cs typeface="Arial"/>
              </a:rPr>
              <a:t>aged</a:t>
            </a:r>
            <a:r>
              <a:rPr kumimoji="0" lang="es-419" sz="700" strike="noStrike" normalizeH="0" noProof="0" dirty="0">
                <a:ln>
                  <a:noFill/>
                </a:ln>
                <a:solidFill>
                  <a:schemeClr val="tx1">
                    <a:lumMod val="65000"/>
                    <a:lumOff val="35000"/>
                  </a:schemeClr>
                </a:solidFill>
                <a:effectLst/>
                <a:uLnTx/>
                <a:uFillTx/>
                <a:cs typeface="Arial"/>
              </a:rPr>
              <a:t> 15-20 </a:t>
            </a:r>
            <a:r>
              <a:rPr kumimoji="0" lang="es-419" sz="700" strike="noStrike" normalizeH="0" noProof="0" dirty="0" err="1">
                <a:ln>
                  <a:noFill/>
                </a:ln>
                <a:solidFill>
                  <a:schemeClr val="tx1">
                    <a:lumMod val="65000"/>
                    <a:lumOff val="35000"/>
                  </a:schemeClr>
                </a:solidFill>
                <a:effectLst/>
                <a:uLnTx/>
                <a:uFillTx/>
                <a:cs typeface="Arial"/>
              </a:rPr>
              <a:t>years</a:t>
            </a:r>
            <a:r>
              <a:rPr kumimoji="0" lang="es-419" sz="700" strike="noStrike" normalizeH="0" noProof="0" dirty="0">
                <a:ln>
                  <a:noFill/>
                </a:ln>
                <a:solidFill>
                  <a:schemeClr val="tx1">
                    <a:lumMod val="65000"/>
                    <a:lumOff val="35000"/>
                  </a:schemeClr>
                </a:solidFill>
                <a:effectLst/>
                <a:uLnTx/>
                <a:uFillTx/>
                <a:cs typeface="Arial"/>
              </a:rPr>
              <a:t> in </a:t>
            </a:r>
            <a:r>
              <a:rPr kumimoji="0" lang="es-419" sz="700" strike="noStrike" normalizeH="0" noProof="0" dirty="0" err="1">
                <a:ln>
                  <a:noFill/>
                </a:ln>
                <a:solidFill>
                  <a:schemeClr val="tx1">
                    <a:lumMod val="65000"/>
                    <a:lumOff val="35000"/>
                  </a:schemeClr>
                </a:solidFill>
                <a:effectLst/>
                <a:uLnTx/>
                <a:uFillTx/>
                <a:cs typeface="Arial"/>
              </a:rPr>
              <a:t>Kenya</a:t>
            </a:r>
            <a:r>
              <a:rPr kumimoji="0" lang="es-419" sz="700" strike="noStrike" normalizeH="0" noProof="0" dirty="0">
                <a:ln>
                  <a:noFill/>
                </a:ln>
                <a:solidFill>
                  <a:schemeClr val="tx1">
                    <a:lumMod val="65000"/>
                    <a:lumOff val="35000"/>
                  </a:schemeClr>
                </a:solidFill>
                <a:effectLst/>
                <a:uLnTx/>
                <a:uFillTx/>
                <a:cs typeface="Arial"/>
              </a:rPr>
              <a:t> (KEN SHE): </a:t>
            </a:r>
            <a:r>
              <a:rPr kumimoji="0" lang="es-419" sz="700" strike="noStrike" normalizeH="0" noProof="0" dirty="0" err="1">
                <a:ln>
                  <a:noFill/>
                </a:ln>
                <a:solidFill>
                  <a:schemeClr val="tx1">
                    <a:lumMod val="65000"/>
                    <a:lumOff val="35000"/>
                  </a:schemeClr>
                </a:solidFill>
                <a:effectLst/>
                <a:uLnTx/>
                <a:uFillTx/>
                <a:cs typeface="Arial"/>
              </a:rPr>
              <a:t>An</a:t>
            </a:r>
            <a:r>
              <a:rPr kumimoji="0" lang="es-419" sz="700" strike="noStrike" normalizeH="0" noProof="0" dirty="0">
                <a:ln>
                  <a:noFill/>
                </a:ln>
                <a:solidFill>
                  <a:schemeClr val="tx1">
                    <a:lumMod val="65000"/>
                    <a:lumOff val="35000"/>
                  </a:schemeClr>
                </a:solidFill>
                <a:effectLst/>
                <a:uLnTx/>
                <a:uFillTx/>
                <a:cs typeface="Arial"/>
              </a:rPr>
              <a:t> </a:t>
            </a:r>
            <a:r>
              <a:rPr kumimoji="0" lang="es-419" sz="700" strike="noStrike" normalizeH="0" noProof="0" dirty="0" err="1">
                <a:ln>
                  <a:noFill/>
                </a:ln>
                <a:solidFill>
                  <a:schemeClr val="tx1">
                    <a:lumMod val="65000"/>
                    <a:lumOff val="35000"/>
                  </a:schemeClr>
                </a:solidFill>
                <a:effectLst/>
                <a:uLnTx/>
                <a:uFillTx/>
                <a:cs typeface="Arial"/>
              </a:rPr>
              <a:t>immunobridging</a:t>
            </a:r>
            <a:r>
              <a:rPr kumimoji="0" lang="es-419" sz="700" strike="noStrike" normalizeH="0" noProof="0" dirty="0">
                <a:ln>
                  <a:noFill/>
                </a:ln>
                <a:solidFill>
                  <a:schemeClr val="tx1">
                    <a:lumMod val="65000"/>
                    <a:lumOff val="35000"/>
                  </a:schemeClr>
                </a:solidFill>
                <a:effectLst/>
                <a:uLnTx/>
                <a:uFillTx/>
                <a:cs typeface="Arial"/>
              </a:rPr>
              <a:t> </a:t>
            </a:r>
            <a:r>
              <a:rPr kumimoji="0" lang="es-419" sz="700" strike="noStrike" normalizeH="0" noProof="0" dirty="0" err="1">
                <a:ln>
                  <a:noFill/>
                </a:ln>
                <a:solidFill>
                  <a:schemeClr val="tx1">
                    <a:lumMod val="65000"/>
                    <a:lumOff val="35000"/>
                  </a:schemeClr>
                </a:solidFill>
                <a:effectLst/>
                <a:uLnTx/>
                <a:uFillTx/>
                <a:cs typeface="Arial"/>
              </a:rPr>
              <a:t>analysis</a:t>
            </a:r>
            <a:r>
              <a:rPr kumimoji="0" lang="es-419" sz="700" strike="noStrike" normalizeH="0" noProof="0" dirty="0">
                <a:ln>
                  <a:noFill/>
                </a:ln>
                <a:solidFill>
                  <a:schemeClr val="tx1">
                    <a:lumMod val="65000"/>
                    <a:lumOff val="35000"/>
                  </a:schemeClr>
                </a:solidFill>
                <a:effectLst/>
                <a:uLnTx/>
                <a:uFillTx/>
                <a:cs typeface="Arial"/>
              </a:rPr>
              <a:t> </a:t>
            </a:r>
            <a:r>
              <a:rPr kumimoji="0" lang="es-419" sz="700" strike="noStrike" normalizeH="0" noProof="0" dirty="0" err="1">
                <a:ln>
                  <a:noFill/>
                </a:ln>
                <a:solidFill>
                  <a:schemeClr val="tx1">
                    <a:lumMod val="65000"/>
                    <a:lumOff val="35000"/>
                  </a:schemeClr>
                </a:solidFill>
                <a:effectLst/>
                <a:uLnTx/>
                <a:uFillTx/>
                <a:cs typeface="Arial"/>
              </a:rPr>
              <a:t>of</a:t>
            </a:r>
            <a:r>
              <a:rPr kumimoji="0" lang="es-419" sz="700" strike="noStrike" normalizeH="0" noProof="0" dirty="0">
                <a:ln>
                  <a:noFill/>
                </a:ln>
                <a:solidFill>
                  <a:schemeClr val="tx1">
                    <a:lumMod val="65000"/>
                    <a:lumOff val="35000"/>
                  </a:schemeClr>
                </a:solidFill>
                <a:effectLst/>
                <a:uLnTx/>
                <a:uFillTx/>
                <a:cs typeface="Arial"/>
              </a:rPr>
              <a:t> </a:t>
            </a:r>
            <a:r>
              <a:rPr kumimoji="0" lang="es-419" sz="700" strike="noStrike" normalizeH="0" noProof="0" dirty="0" err="1">
                <a:ln>
                  <a:noFill/>
                </a:ln>
                <a:solidFill>
                  <a:schemeClr val="tx1">
                    <a:lumMod val="65000"/>
                    <a:lumOff val="35000"/>
                  </a:schemeClr>
                </a:solidFill>
                <a:effectLst/>
                <a:uLnTx/>
                <a:uFillTx/>
                <a:cs typeface="Arial"/>
              </a:rPr>
              <a:t>randomised</a:t>
            </a:r>
            <a:r>
              <a:rPr kumimoji="0" lang="es-419" sz="700" strike="noStrike" normalizeH="0" noProof="0" dirty="0">
                <a:ln>
                  <a:noFill/>
                </a:ln>
                <a:solidFill>
                  <a:schemeClr val="tx1">
                    <a:lumMod val="65000"/>
                    <a:lumOff val="35000"/>
                  </a:schemeClr>
                </a:solidFill>
                <a:effectLst/>
                <a:uLnTx/>
                <a:uFillTx/>
                <a:cs typeface="Arial"/>
              </a:rPr>
              <a:t> </a:t>
            </a:r>
            <a:r>
              <a:rPr kumimoji="0" lang="es-419" sz="700" strike="noStrike" normalizeH="0" noProof="0" dirty="0" err="1">
                <a:ln>
                  <a:noFill/>
                </a:ln>
                <a:solidFill>
                  <a:schemeClr val="tx1">
                    <a:lumMod val="65000"/>
                    <a:lumOff val="35000"/>
                  </a:schemeClr>
                </a:solidFill>
                <a:effectLst/>
                <a:uLnTx/>
                <a:uFillTx/>
                <a:cs typeface="Arial"/>
              </a:rPr>
              <a:t>controlled</a:t>
            </a:r>
            <a:r>
              <a:rPr kumimoji="0" lang="es-419" sz="700" strike="noStrike" normalizeH="0" noProof="0" dirty="0">
                <a:ln>
                  <a:noFill/>
                </a:ln>
                <a:solidFill>
                  <a:schemeClr val="tx1">
                    <a:lumMod val="65000"/>
                    <a:lumOff val="35000"/>
                  </a:schemeClr>
                </a:solidFill>
                <a:effectLst/>
                <a:uLnTx/>
                <a:uFillTx/>
                <a:cs typeface="Arial"/>
              </a:rPr>
              <a:t> </a:t>
            </a:r>
            <a:r>
              <a:rPr kumimoji="0" lang="es-419" sz="700" strike="noStrike" normalizeH="0" noProof="0" dirty="0" err="1">
                <a:ln>
                  <a:noFill/>
                </a:ln>
                <a:solidFill>
                  <a:schemeClr val="tx1">
                    <a:lumMod val="65000"/>
                    <a:lumOff val="35000"/>
                  </a:schemeClr>
                </a:solidFill>
                <a:effectLst/>
                <a:uLnTx/>
                <a:uFillTx/>
                <a:cs typeface="Arial"/>
              </a:rPr>
              <a:t>trials</a:t>
            </a:r>
            <a:r>
              <a:rPr kumimoji="0" lang="es-419" sz="700" strike="noStrike" normalizeH="0" noProof="0" dirty="0">
                <a:ln>
                  <a:noFill/>
                </a:ln>
                <a:solidFill>
                  <a:schemeClr val="tx1">
                    <a:lumMod val="65000"/>
                    <a:lumOff val="35000"/>
                  </a:schemeClr>
                </a:solidFill>
                <a:effectLst/>
                <a:uLnTx/>
                <a:uFillTx/>
                <a:cs typeface="Arial"/>
              </a:rPr>
              <a:t> (Comparación de una dosis de vacuna contra el VPH en niñas de 9 a 14 años en Tanzania (</a:t>
            </a:r>
            <a:r>
              <a:rPr kumimoji="0" lang="es-419" sz="700" strike="noStrike" normalizeH="0" noProof="0" dirty="0" err="1">
                <a:ln>
                  <a:noFill/>
                </a:ln>
                <a:solidFill>
                  <a:schemeClr val="tx1">
                    <a:lumMod val="65000"/>
                    <a:lumOff val="35000"/>
                  </a:schemeClr>
                </a:solidFill>
                <a:effectLst/>
                <a:uLnTx/>
                <a:uFillTx/>
                <a:cs typeface="Arial"/>
              </a:rPr>
              <a:t>DoRIS</a:t>
            </a:r>
            <a:r>
              <a:rPr kumimoji="0" lang="es-419" sz="700" strike="noStrike" normalizeH="0" noProof="0" dirty="0">
                <a:ln>
                  <a:noFill/>
                </a:ln>
                <a:solidFill>
                  <a:schemeClr val="tx1">
                    <a:lumMod val="65000"/>
                    <a:lumOff val="35000"/>
                  </a:schemeClr>
                </a:solidFill>
                <a:effectLst/>
                <a:uLnTx/>
                <a:uFillTx/>
                <a:cs typeface="Arial"/>
              </a:rPr>
              <a:t>) con una dosis de vacuna en mujeres de 15 a 20 años del estudio KEN SHE en Kenia: un análisis de </a:t>
            </a:r>
            <a:r>
              <a:rPr kumimoji="0" lang="es-419" sz="700" strike="noStrike" normalizeH="0" noProof="0" dirty="0" err="1">
                <a:ln>
                  <a:noFill/>
                </a:ln>
                <a:solidFill>
                  <a:schemeClr val="tx1">
                    <a:lumMod val="65000"/>
                    <a:lumOff val="35000"/>
                  </a:schemeClr>
                </a:solidFill>
                <a:effectLst/>
                <a:uLnTx/>
                <a:uFillTx/>
                <a:cs typeface="Arial"/>
              </a:rPr>
              <a:t>inmunopuente</a:t>
            </a:r>
            <a:r>
              <a:rPr kumimoji="0" lang="es-419" sz="700" strike="noStrike" normalizeH="0" noProof="0" dirty="0">
                <a:ln>
                  <a:noFill/>
                </a:ln>
                <a:solidFill>
                  <a:schemeClr val="tx1">
                    <a:lumMod val="65000"/>
                    <a:lumOff val="35000"/>
                  </a:schemeClr>
                </a:solidFill>
                <a:effectLst/>
                <a:uLnTx/>
                <a:uFillTx/>
                <a:cs typeface="Arial"/>
              </a:rPr>
              <a:t> de un ensayo controlado aleatorizado). </a:t>
            </a:r>
            <a:r>
              <a:rPr kumimoji="0" lang="es-419" sz="700" i="1" strike="noStrike" normalizeH="0" noProof="0" dirty="0">
                <a:ln>
                  <a:noFill/>
                </a:ln>
                <a:solidFill>
                  <a:schemeClr val="tx1">
                    <a:lumMod val="65000"/>
                    <a:lumOff val="35000"/>
                  </a:schemeClr>
                </a:solidFill>
                <a:effectLst/>
                <a:uLnTx/>
                <a:uFillTx/>
                <a:cs typeface="Arial"/>
              </a:rPr>
              <a:t>Lancet Global </a:t>
            </a:r>
            <a:r>
              <a:rPr kumimoji="0" lang="es-419" sz="700" i="1" strike="noStrike" normalizeH="0" noProof="0" dirty="0" err="1">
                <a:ln>
                  <a:noFill/>
                </a:ln>
                <a:solidFill>
                  <a:schemeClr val="tx1">
                    <a:lumMod val="65000"/>
                    <a:lumOff val="35000"/>
                  </a:schemeClr>
                </a:solidFill>
                <a:effectLst/>
                <a:uLnTx/>
                <a:uFillTx/>
                <a:cs typeface="Arial"/>
              </a:rPr>
              <a:t>Health</a:t>
            </a:r>
            <a:r>
              <a:rPr kumimoji="0" lang="es-419" sz="700" strike="noStrike" normalizeH="0" noProof="0" dirty="0">
                <a:ln>
                  <a:noFill/>
                </a:ln>
                <a:solidFill>
                  <a:schemeClr val="tx1">
                    <a:lumMod val="65000"/>
                    <a:lumOff val="35000"/>
                  </a:schemeClr>
                </a:solidFill>
                <a:effectLst/>
                <a:uLnTx/>
                <a:uFillTx/>
                <a:cs typeface="Arial"/>
              </a:rPr>
              <a:t>. 2024;12(3):e491</a:t>
            </a:r>
            <a:r>
              <a:rPr lang="es-419" sz="700" dirty="0">
                <a:effectLst/>
              </a:rPr>
              <a:t>–</a:t>
            </a:r>
            <a:r>
              <a:rPr kumimoji="0" lang="es-419" sz="700" strike="noStrike" normalizeH="0" noProof="0" dirty="0">
                <a:ln>
                  <a:noFill/>
                </a:ln>
                <a:solidFill>
                  <a:schemeClr val="tx1">
                    <a:lumMod val="65000"/>
                    <a:lumOff val="35000"/>
                  </a:schemeClr>
                </a:solidFill>
                <a:effectLst/>
                <a:uLnTx/>
                <a:uFillTx/>
                <a:cs typeface="Arial"/>
              </a:rPr>
              <a:t>e499.</a:t>
            </a:r>
            <a:br>
              <a:rPr kumimoji="0" lang="es-419" sz="700" strike="noStrike" normalizeH="0" noProof="0" dirty="0">
                <a:ln>
                  <a:noFill/>
                </a:ln>
                <a:solidFill>
                  <a:schemeClr val="tx1">
                    <a:lumMod val="65000"/>
                    <a:lumOff val="35000"/>
                  </a:schemeClr>
                </a:solidFill>
                <a:effectLst/>
                <a:uLnTx/>
                <a:uFillTx/>
                <a:cs typeface="Arial"/>
              </a:rPr>
            </a:br>
            <a:r>
              <a:rPr kumimoji="0" lang="es-419" sz="700" strike="noStrike" normalizeH="0" noProof="0" dirty="0">
                <a:ln>
                  <a:noFill/>
                </a:ln>
                <a:solidFill>
                  <a:schemeClr val="tx1">
                    <a:lumMod val="65000"/>
                    <a:lumOff val="35000"/>
                  </a:schemeClr>
                </a:solidFill>
                <a:effectLst/>
                <a:uLnTx/>
                <a:uFillTx/>
                <a:cs typeface="Arial"/>
              </a:rPr>
              <a:t>4. </a:t>
            </a:r>
            <a:r>
              <a:rPr lang="es-419" sz="700" dirty="0" err="1">
                <a:solidFill>
                  <a:schemeClr val="tx1">
                    <a:lumMod val="65000"/>
                    <a:lumOff val="35000"/>
                  </a:schemeClr>
                </a:solidFill>
                <a:cs typeface="Arial"/>
              </a:rPr>
              <a:t>Kreimer</a:t>
            </a:r>
            <a:r>
              <a:rPr lang="es-419" sz="700" dirty="0">
                <a:solidFill>
                  <a:schemeClr val="tx1">
                    <a:lumMod val="65000"/>
                    <a:lumOff val="35000"/>
                  </a:schemeClr>
                </a:solidFill>
                <a:cs typeface="Arial"/>
              </a:rPr>
              <a:t> AR, Porras C, Liu D, Hildesheim A, Carvajal LJ, Ocampo R, Romero B, Gail MH, Cortes B, Sierra MS, Coronado K, Sampson J, Coto C, </a:t>
            </a:r>
            <a:r>
              <a:rPr lang="es-419" sz="700" dirty="0" err="1">
                <a:solidFill>
                  <a:schemeClr val="tx1">
                    <a:lumMod val="65000"/>
                    <a:lumOff val="35000"/>
                  </a:schemeClr>
                </a:solidFill>
                <a:cs typeface="Arial"/>
              </a:rPr>
              <a:t>Dagnall</a:t>
            </a:r>
            <a:r>
              <a:rPr lang="es-419" sz="700" dirty="0">
                <a:solidFill>
                  <a:schemeClr val="tx1">
                    <a:lumMod val="65000"/>
                    <a:lumOff val="35000"/>
                  </a:schemeClr>
                </a:solidFill>
                <a:cs typeface="Arial"/>
              </a:rPr>
              <a:t> CL, Mora D, Kemp TJ, </a:t>
            </a:r>
            <a:r>
              <a:rPr lang="es-419" sz="700" dirty="0" err="1">
                <a:solidFill>
                  <a:schemeClr val="tx1">
                    <a:lumMod val="65000"/>
                    <a:lumOff val="35000"/>
                  </a:schemeClr>
                </a:solidFill>
                <a:cs typeface="Arial"/>
              </a:rPr>
              <a:t>Zuniga</a:t>
            </a:r>
            <a:r>
              <a:rPr lang="es-419" sz="700" dirty="0">
                <a:solidFill>
                  <a:schemeClr val="tx1">
                    <a:lumMod val="65000"/>
                    <a:lumOff val="35000"/>
                  </a:schemeClr>
                </a:solidFill>
                <a:cs typeface="Arial"/>
              </a:rPr>
              <a:t> M, Pinto LA, Barrientos G, </a:t>
            </a:r>
            <a:r>
              <a:rPr lang="es-419" sz="700" dirty="0" err="1">
                <a:solidFill>
                  <a:schemeClr val="tx1">
                    <a:lumMod val="65000"/>
                    <a:lumOff val="35000"/>
                  </a:schemeClr>
                </a:solidFill>
                <a:cs typeface="Arial"/>
              </a:rPr>
              <a:t>Schussler</a:t>
            </a:r>
            <a:r>
              <a:rPr lang="es-419" sz="700" dirty="0">
                <a:solidFill>
                  <a:schemeClr val="tx1">
                    <a:lumMod val="65000"/>
                    <a:lumOff val="35000"/>
                  </a:schemeClr>
                </a:solidFill>
                <a:cs typeface="Arial"/>
              </a:rPr>
              <a:t> J, Estrada Y, Montero C, </a:t>
            </a:r>
            <a:r>
              <a:rPr lang="es-419" sz="700" dirty="0" err="1">
                <a:solidFill>
                  <a:schemeClr val="tx1">
                    <a:lumMod val="65000"/>
                    <a:lumOff val="35000"/>
                  </a:schemeClr>
                </a:solidFill>
                <a:cs typeface="Arial"/>
              </a:rPr>
              <a:t>Avila</a:t>
            </a:r>
            <a:r>
              <a:rPr lang="es-419" sz="700" dirty="0">
                <a:solidFill>
                  <a:schemeClr val="tx1">
                    <a:lumMod val="65000"/>
                    <a:lumOff val="35000"/>
                  </a:schemeClr>
                </a:solidFill>
                <a:cs typeface="Arial"/>
              </a:rPr>
              <a:t> C, </a:t>
            </a:r>
            <a:r>
              <a:rPr lang="es-419" sz="700" dirty="0" err="1">
                <a:solidFill>
                  <a:schemeClr val="tx1">
                    <a:lumMod val="65000"/>
                    <a:lumOff val="35000"/>
                  </a:schemeClr>
                </a:solidFill>
                <a:cs typeface="Arial"/>
              </a:rPr>
              <a:t>Ruggieri</a:t>
            </a:r>
            <a:r>
              <a:rPr lang="es-419" sz="700" dirty="0">
                <a:solidFill>
                  <a:schemeClr val="tx1">
                    <a:lumMod val="65000"/>
                    <a:lumOff val="35000"/>
                  </a:schemeClr>
                </a:solidFill>
                <a:cs typeface="Arial"/>
              </a:rPr>
              <a:t> D, </a:t>
            </a:r>
            <a:r>
              <a:rPr lang="es-419" sz="700" dirty="0" err="1">
                <a:solidFill>
                  <a:schemeClr val="tx1">
                    <a:lumMod val="65000"/>
                    <a:lumOff val="35000"/>
                  </a:schemeClr>
                </a:solidFill>
                <a:cs typeface="Arial"/>
              </a:rPr>
              <a:t>Cyr</a:t>
            </a:r>
            <a:r>
              <a:rPr lang="es-419" sz="700" dirty="0">
                <a:solidFill>
                  <a:schemeClr val="tx1">
                    <a:lumMod val="65000"/>
                    <a:lumOff val="35000"/>
                  </a:schemeClr>
                </a:solidFill>
                <a:cs typeface="Arial"/>
              </a:rPr>
              <a:t> JT, </a:t>
            </a:r>
            <a:r>
              <a:rPr lang="es-419" sz="700" dirty="0" err="1">
                <a:solidFill>
                  <a:schemeClr val="tx1">
                    <a:lumMod val="65000"/>
                    <a:lumOff val="35000"/>
                  </a:schemeClr>
                </a:solidFill>
                <a:cs typeface="Arial"/>
              </a:rPr>
              <a:t>Chanock</a:t>
            </a:r>
            <a:r>
              <a:rPr lang="es-419" sz="700" dirty="0">
                <a:solidFill>
                  <a:schemeClr val="tx1">
                    <a:lumMod val="65000"/>
                    <a:lumOff val="35000"/>
                  </a:schemeClr>
                </a:solidFill>
                <a:cs typeface="Arial"/>
              </a:rPr>
              <a:t> S, </a:t>
            </a:r>
            <a:r>
              <a:rPr lang="es-419" sz="700" dirty="0" err="1">
                <a:solidFill>
                  <a:schemeClr val="tx1">
                    <a:lumMod val="65000"/>
                    <a:lumOff val="35000"/>
                  </a:schemeClr>
                </a:solidFill>
                <a:cs typeface="Arial"/>
              </a:rPr>
              <a:t>Lowy</a:t>
            </a:r>
            <a:r>
              <a:rPr lang="es-419" sz="700" dirty="0">
                <a:solidFill>
                  <a:schemeClr val="tx1">
                    <a:lumMod val="65000"/>
                    <a:lumOff val="35000"/>
                  </a:schemeClr>
                </a:solidFill>
                <a:cs typeface="Arial"/>
              </a:rPr>
              <a:t> DR, Schiller JT, Herrero R. </a:t>
            </a:r>
            <a:r>
              <a:rPr lang="es-419" sz="700" dirty="0" err="1">
                <a:solidFill>
                  <a:schemeClr val="tx1">
                    <a:lumMod val="65000"/>
                    <a:lumOff val="35000"/>
                  </a:schemeClr>
                </a:solidFill>
                <a:cs typeface="Arial"/>
              </a:rPr>
              <a:t>Noninferiority</a:t>
            </a:r>
            <a:r>
              <a:rPr lang="es-419" sz="700" dirty="0">
                <a:solidFill>
                  <a:schemeClr val="tx1">
                    <a:lumMod val="65000"/>
                    <a:lumOff val="35000"/>
                  </a:schemeClr>
                </a:solidFill>
                <a:cs typeface="Arial"/>
              </a:rPr>
              <a:t> </a:t>
            </a:r>
            <a:r>
              <a:rPr lang="es-419" sz="700" dirty="0" err="1">
                <a:solidFill>
                  <a:schemeClr val="tx1">
                    <a:lumMod val="65000"/>
                    <a:lumOff val="35000"/>
                  </a:schemeClr>
                </a:solidFill>
                <a:cs typeface="Arial"/>
              </a:rPr>
              <a:t>of</a:t>
            </a:r>
            <a:r>
              <a:rPr lang="es-419" sz="700" dirty="0">
                <a:solidFill>
                  <a:schemeClr val="tx1">
                    <a:lumMod val="65000"/>
                    <a:lumOff val="35000"/>
                  </a:schemeClr>
                </a:solidFill>
                <a:cs typeface="Arial"/>
              </a:rPr>
              <a:t> </a:t>
            </a:r>
            <a:r>
              <a:rPr lang="es-419" sz="700" dirty="0" err="1">
                <a:solidFill>
                  <a:schemeClr val="tx1">
                    <a:lumMod val="65000"/>
                    <a:lumOff val="35000"/>
                  </a:schemeClr>
                </a:solidFill>
                <a:cs typeface="Arial"/>
              </a:rPr>
              <a:t>One</a:t>
            </a:r>
            <a:r>
              <a:rPr lang="es-419" sz="700" dirty="0">
                <a:solidFill>
                  <a:schemeClr val="tx1">
                    <a:lumMod val="65000"/>
                    <a:lumOff val="35000"/>
                  </a:schemeClr>
                </a:solidFill>
                <a:cs typeface="Arial"/>
              </a:rPr>
              <a:t> HPV </a:t>
            </a:r>
            <a:r>
              <a:rPr lang="es-419" sz="700" dirty="0" err="1">
                <a:solidFill>
                  <a:schemeClr val="tx1">
                    <a:lumMod val="65000"/>
                    <a:lumOff val="35000"/>
                  </a:schemeClr>
                </a:solidFill>
                <a:cs typeface="Arial"/>
              </a:rPr>
              <a:t>Vaccine</a:t>
            </a:r>
            <a:r>
              <a:rPr lang="es-419" sz="700" dirty="0">
                <a:solidFill>
                  <a:schemeClr val="tx1">
                    <a:lumMod val="65000"/>
                    <a:lumOff val="35000"/>
                  </a:schemeClr>
                </a:solidFill>
                <a:cs typeface="Arial"/>
              </a:rPr>
              <a:t> </a:t>
            </a:r>
            <a:r>
              <a:rPr lang="es-419" sz="700" dirty="0" err="1">
                <a:solidFill>
                  <a:schemeClr val="tx1">
                    <a:lumMod val="65000"/>
                    <a:lumOff val="35000"/>
                  </a:schemeClr>
                </a:solidFill>
                <a:cs typeface="Arial"/>
              </a:rPr>
              <a:t>Dose</a:t>
            </a:r>
            <a:r>
              <a:rPr lang="es-419" sz="700" dirty="0">
                <a:solidFill>
                  <a:schemeClr val="tx1">
                    <a:lumMod val="65000"/>
                    <a:lumOff val="35000"/>
                  </a:schemeClr>
                </a:solidFill>
                <a:cs typeface="Arial"/>
              </a:rPr>
              <a:t> </a:t>
            </a:r>
            <a:r>
              <a:rPr lang="es-419" sz="700" dirty="0" err="1">
                <a:solidFill>
                  <a:schemeClr val="tx1">
                    <a:lumMod val="65000"/>
                    <a:lumOff val="35000"/>
                  </a:schemeClr>
                </a:solidFill>
                <a:cs typeface="Arial"/>
              </a:rPr>
              <a:t>to</a:t>
            </a:r>
            <a:r>
              <a:rPr lang="es-419" sz="700" dirty="0">
                <a:solidFill>
                  <a:schemeClr val="tx1">
                    <a:lumMod val="65000"/>
                    <a:lumOff val="35000"/>
                  </a:schemeClr>
                </a:solidFill>
                <a:cs typeface="Arial"/>
              </a:rPr>
              <a:t> </a:t>
            </a:r>
            <a:r>
              <a:rPr lang="es-419" sz="700" dirty="0" err="1">
                <a:solidFill>
                  <a:schemeClr val="tx1">
                    <a:lumMod val="65000"/>
                    <a:lumOff val="35000"/>
                  </a:schemeClr>
                </a:solidFill>
                <a:cs typeface="Arial"/>
              </a:rPr>
              <a:t>Two</a:t>
            </a:r>
            <a:r>
              <a:rPr lang="es-419" sz="700" dirty="0">
                <a:solidFill>
                  <a:schemeClr val="tx1">
                    <a:lumMod val="65000"/>
                    <a:lumOff val="35000"/>
                  </a:schemeClr>
                </a:solidFill>
                <a:cs typeface="Arial"/>
              </a:rPr>
              <a:t> Doses. (No inferioridad de una dosis de la vacuna contra el VPH frente a dos dosis). N Engl J </a:t>
            </a:r>
            <a:r>
              <a:rPr lang="es-419" sz="700" dirty="0" err="1">
                <a:solidFill>
                  <a:schemeClr val="tx1">
                    <a:lumMod val="65000"/>
                    <a:lumOff val="35000"/>
                  </a:schemeClr>
                </a:solidFill>
                <a:cs typeface="Arial"/>
              </a:rPr>
              <a:t>Med</a:t>
            </a:r>
            <a:r>
              <a:rPr lang="es-419" sz="700" dirty="0">
                <a:solidFill>
                  <a:schemeClr val="tx1">
                    <a:lumMod val="65000"/>
                    <a:lumOff val="35000"/>
                  </a:schemeClr>
                </a:solidFill>
                <a:cs typeface="Arial"/>
              </a:rPr>
              <a:t>. 3 de diciembre de 2025. </a:t>
            </a:r>
            <a:r>
              <a:rPr lang="es-419" sz="700" dirty="0" err="1">
                <a:solidFill>
                  <a:schemeClr val="tx1">
                    <a:lumMod val="65000"/>
                    <a:lumOff val="35000"/>
                  </a:schemeClr>
                </a:solidFill>
                <a:cs typeface="Arial"/>
              </a:rPr>
              <a:t>doi</a:t>
            </a:r>
            <a:r>
              <a:rPr lang="es-419" sz="700" dirty="0">
                <a:solidFill>
                  <a:schemeClr val="tx1">
                    <a:lumMod val="65000"/>
                    <a:lumOff val="35000"/>
                  </a:schemeClr>
                </a:solidFill>
                <a:cs typeface="Arial"/>
              </a:rPr>
              <a:t>: 10.1056/NEJMoa2506765. Publicación electrónica antes de la impresión. PMID: 41337735.</a:t>
            </a:r>
          </a:p>
        </p:txBody>
      </p:sp>
      <p:sp>
        <p:nvSpPr>
          <p:cNvPr id="13" name="TextBox 12">
            <a:extLst>
              <a:ext uri="{FF2B5EF4-FFF2-40B4-BE49-F238E27FC236}">
                <a16:creationId xmlns:a16="http://schemas.microsoft.com/office/drawing/2014/main" id="{CED7FDFC-B5EC-4D44-B18E-696EA3A92B6B}"/>
              </a:ext>
            </a:extLst>
          </p:cNvPr>
          <p:cNvSpPr txBox="1">
            <a:spLocks/>
          </p:cNvSpPr>
          <p:nvPr>
            <p:custDataLst>
              <p:tags r:id="rId4"/>
            </p:custDataLst>
          </p:nvPr>
        </p:nvSpPr>
        <p:spPr>
          <a:xfrm>
            <a:off x="6783576" y="2168546"/>
            <a:ext cx="3019643" cy="564141"/>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defRPr/>
            </a:pPr>
            <a:r>
              <a:rPr lang="es-419" sz="1100" b="1" dirty="0">
                <a:solidFill>
                  <a:schemeClr val="tx2"/>
                </a:solidFill>
              </a:rPr>
              <a:t>Estudio de Comparación de Una y Dos Dosis de Vacunas Contra el Virus de Papiloma Humano (ESCUDDO)</a:t>
            </a:r>
            <a:r>
              <a:rPr lang="es-419" sz="1100" b="1" baseline="30000" dirty="0">
                <a:solidFill>
                  <a:schemeClr val="tx2"/>
                </a:solidFill>
              </a:rPr>
              <a:t>4</a:t>
            </a:r>
            <a:r>
              <a:rPr kumimoji="0" lang="es-419" sz="1100" b="1" i="0" u="none" strike="noStrike" cap="none" normalizeH="0" baseline="0" noProof="0" dirty="0">
                <a:ln>
                  <a:noFill/>
                </a:ln>
                <a:solidFill>
                  <a:schemeClr val="tx2"/>
                </a:solidFill>
                <a:effectLst/>
                <a:uLnTx/>
                <a:uFillTx/>
              </a:rPr>
              <a:t> </a:t>
            </a:r>
          </a:p>
        </p:txBody>
      </p:sp>
      <p:sp>
        <p:nvSpPr>
          <p:cNvPr id="14" name="TextBox 13">
            <a:extLst>
              <a:ext uri="{FF2B5EF4-FFF2-40B4-BE49-F238E27FC236}">
                <a16:creationId xmlns:a16="http://schemas.microsoft.com/office/drawing/2014/main" id="{D5F7549C-86DD-4315-B653-757DAEBC6105}"/>
              </a:ext>
            </a:extLst>
          </p:cNvPr>
          <p:cNvSpPr txBox="1">
            <a:spLocks/>
          </p:cNvSpPr>
          <p:nvPr>
            <p:custDataLst>
              <p:tags r:id="rId5"/>
            </p:custDataLst>
          </p:nvPr>
        </p:nvSpPr>
        <p:spPr>
          <a:xfrm>
            <a:off x="6783576" y="3600752"/>
            <a:ext cx="2353395" cy="1247968"/>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400"/>
              </a:spcBef>
              <a:buClr>
                <a:srgbClr val="000000"/>
              </a:buClr>
              <a:buSzPct val="110000"/>
              <a:buNone/>
              <a:defRPr/>
            </a:pP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cxnSp>
        <p:nvCxnSpPr>
          <p:cNvPr id="15" name="Straight Connector 14">
            <a:extLst>
              <a:ext uri="{FF2B5EF4-FFF2-40B4-BE49-F238E27FC236}">
                <a16:creationId xmlns:a16="http://schemas.microsoft.com/office/drawing/2014/main" id="{9A5ECE9E-CC45-412A-9346-712B47600765}"/>
              </a:ext>
            </a:extLst>
          </p:cNvPr>
          <p:cNvCxnSpPr>
            <a:cxnSpLocks/>
          </p:cNvCxnSpPr>
          <p:nvPr/>
        </p:nvCxnSpPr>
        <p:spPr>
          <a:xfrm flipV="1">
            <a:off x="554736" y="3490566"/>
            <a:ext cx="9333543" cy="58516"/>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2959977-6793-4EF1-808E-33FBEC562842}"/>
              </a:ext>
            </a:extLst>
          </p:cNvPr>
          <p:cNvSpPr txBox="1">
            <a:spLocks noGrp="1" noRot="1" noMove="1" noResize="1" noEditPoints="1" noAdjustHandles="1" noChangeArrowheads="1" noChangeShapeType="1"/>
          </p:cNvSpPr>
          <p:nvPr>
            <p:custDataLst>
              <p:tags r:id="rId6"/>
            </p:custDataLst>
          </p:nvPr>
        </p:nvSpPr>
        <p:spPr>
          <a:xfrm>
            <a:off x="554736" y="2781895"/>
            <a:ext cx="1130359" cy="296300"/>
          </a:xfrm>
          <a:prstGeom prst="roundRect">
            <a:avLst>
              <a:gd name="adj" fmla="val 8807"/>
            </a:avLst>
          </a:prstGeom>
          <a:solidFill>
            <a:schemeClr val="accent1"/>
          </a:solidFill>
        </p:spPr>
        <p:txBody>
          <a:bodyPr vert="horz" wrap="square" lIns="91440" tIns="91440" rIns="91440" bIns="9144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s-419" sz="1200" b="1" i="0" u="none" strike="noStrike" cap="none" normalizeH="0" baseline="0" noProof="0" dirty="0">
                <a:ln>
                  <a:noFill/>
                </a:ln>
                <a:solidFill>
                  <a:schemeClr val="bg1"/>
                </a:solidFill>
                <a:effectLst/>
                <a:uLnTx/>
                <a:uFillTx/>
                <a:ea typeface="+mn-ea"/>
                <a:cs typeface="Arial" panose="020B0604020202020204" pitchFamily="34" charset="0"/>
              </a:rPr>
              <a:t>Año de inicio</a:t>
            </a:r>
            <a:r>
              <a:rPr kumimoji="0" lang="es-419" sz="1200" b="1" i="0" u="none" strike="noStrike" cap="none" normalizeH="0" baseline="30000" noProof="0" dirty="0">
                <a:ln>
                  <a:noFill/>
                </a:ln>
                <a:solidFill>
                  <a:schemeClr val="bg1"/>
                </a:solidFill>
                <a:effectLst/>
                <a:uLnTx/>
                <a:uFillTx/>
                <a:ea typeface="+mn-ea"/>
                <a:cs typeface="Arial" panose="020B0604020202020204" pitchFamily="34" charset="0"/>
              </a:rPr>
              <a:t> </a:t>
            </a:r>
          </a:p>
        </p:txBody>
      </p:sp>
      <p:sp>
        <p:nvSpPr>
          <p:cNvPr id="17" name="TextBox 16">
            <a:extLst>
              <a:ext uri="{FF2B5EF4-FFF2-40B4-BE49-F238E27FC236}">
                <a16:creationId xmlns:a16="http://schemas.microsoft.com/office/drawing/2014/main" id="{55E4702F-BE21-496B-977B-B07637980694}"/>
              </a:ext>
            </a:extLst>
          </p:cNvPr>
          <p:cNvSpPr txBox="1">
            <a:spLocks noGrp="1" noRot="1" noMove="1" noResize="1" noEditPoints="1" noAdjustHandles="1" noChangeArrowheads="1" noChangeShapeType="1"/>
          </p:cNvSpPr>
          <p:nvPr>
            <p:custDataLst>
              <p:tags r:id="rId7"/>
            </p:custDataLst>
          </p:nvPr>
        </p:nvSpPr>
        <p:spPr>
          <a:xfrm>
            <a:off x="554736" y="3194266"/>
            <a:ext cx="1130358" cy="296300"/>
          </a:xfrm>
          <a:prstGeom prst="roundRect">
            <a:avLst>
              <a:gd name="adj" fmla="val 8807"/>
            </a:avLst>
          </a:prstGeom>
          <a:solidFill>
            <a:schemeClr val="accent1"/>
          </a:solidFill>
        </p:spPr>
        <p:txBody>
          <a:bodyPr vert="horz" wrap="square" lIns="91440" tIns="91440" rIns="91440" bIns="9144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s-419" sz="1400" b="1" i="0" u="none" strike="noStrike" cap="none" normalizeH="0" baseline="0" noProof="0">
                <a:ln>
                  <a:noFill/>
                </a:ln>
                <a:solidFill>
                  <a:schemeClr val="bg1"/>
                </a:solidFill>
                <a:effectLst/>
                <a:uLnTx/>
                <a:uFillTx/>
                <a:ea typeface="+mn-ea"/>
                <a:cs typeface="Arial" panose="020B0604020202020204" pitchFamily="34" charset="0"/>
              </a:rPr>
              <a:t>Ubicación</a:t>
            </a:r>
          </a:p>
        </p:txBody>
      </p:sp>
      <p:sp>
        <p:nvSpPr>
          <p:cNvPr id="19" name="TextBox 18">
            <a:extLst>
              <a:ext uri="{FF2B5EF4-FFF2-40B4-BE49-F238E27FC236}">
                <a16:creationId xmlns:a16="http://schemas.microsoft.com/office/drawing/2014/main" id="{D108AE18-857C-492F-8385-5A6A797950D1}"/>
              </a:ext>
            </a:extLst>
          </p:cNvPr>
          <p:cNvSpPr txBox="1">
            <a:spLocks/>
          </p:cNvSpPr>
          <p:nvPr>
            <p:custDataLst>
              <p:tags r:id="rId8"/>
            </p:custDataLst>
          </p:nvPr>
        </p:nvSpPr>
        <p:spPr>
          <a:xfrm>
            <a:off x="6783576" y="2843597"/>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s-419" sz="1200" b="1" i="0" u="none" strike="noStrike" cap="none" normalizeH="0" baseline="0" noProof="0">
                <a:ln>
                  <a:noFill/>
                </a:ln>
                <a:solidFill>
                  <a:schemeClr val="tx2"/>
                </a:solidFill>
                <a:effectLst/>
                <a:uLnTx/>
                <a:uFillTx/>
                <a:ea typeface="+mn-ea"/>
                <a:cs typeface="Arial" panose="020B0604020202020204" pitchFamily="34" charset="0"/>
              </a:rPr>
              <a:t>2017</a:t>
            </a:r>
          </a:p>
        </p:txBody>
      </p:sp>
      <p:sp>
        <p:nvSpPr>
          <p:cNvPr id="21" name="TextBox 20">
            <a:extLst>
              <a:ext uri="{FF2B5EF4-FFF2-40B4-BE49-F238E27FC236}">
                <a16:creationId xmlns:a16="http://schemas.microsoft.com/office/drawing/2014/main" id="{4DA4F46C-9C88-4D57-8831-0575309211FD}"/>
              </a:ext>
            </a:extLst>
          </p:cNvPr>
          <p:cNvSpPr txBox="1">
            <a:spLocks noGrp="1" noRot="1" noMove="1" noResize="1" noEditPoints="1" noAdjustHandles="1" noChangeArrowheads="1" noChangeShapeType="1"/>
          </p:cNvSpPr>
          <p:nvPr>
            <p:custDataLst>
              <p:tags r:id="rId9"/>
            </p:custDataLst>
          </p:nvPr>
        </p:nvSpPr>
        <p:spPr>
          <a:xfrm>
            <a:off x="6783576" y="3250083"/>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None/>
              <a:tabLst/>
              <a:defRPr/>
            </a:pPr>
            <a:r>
              <a:rPr lang="es-419" sz="1200" b="1">
                <a:solidFill>
                  <a:schemeClr val="tx2"/>
                </a:solidFill>
              </a:rPr>
              <a:t>Costa Rica</a:t>
            </a:r>
          </a:p>
        </p:txBody>
      </p:sp>
      <p:sp>
        <p:nvSpPr>
          <p:cNvPr id="22" name="TextBox 21">
            <a:extLst>
              <a:ext uri="{FF2B5EF4-FFF2-40B4-BE49-F238E27FC236}">
                <a16:creationId xmlns:a16="http://schemas.microsoft.com/office/drawing/2014/main" id="{EBCA2568-DF7F-40D0-9982-0375412F0939}"/>
              </a:ext>
            </a:extLst>
          </p:cNvPr>
          <p:cNvSpPr txBox="1">
            <a:spLocks noGrp="1" noRot="1" noMove="1" noResize="1" noEditPoints="1" noAdjustHandles="1" noChangeArrowheads="1" noChangeShapeType="1"/>
          </p:cNvSpPr>
          <p:nvPr>
            <p:custDataLst>
              <p:tags r:id="rId10"/>
            </p:custDataLst>
          </p:nvPr>
        </p:nvSpPr>
        <p:spPr>
          <a:xfrm>
            <a:off x="1782986" y="2291977"/>
            <a:ext cx="2353395" cy="369332"/>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s-419" sz="1100" b="1" i="0" u="none" strike="noStrike" cap="none" normalizeH="0" baseline="0" noProof="0" dirty="0">
                <a:ln>
                  <a:noFill/>
                </a:ln>
                <a:solidFill>
                  <a:schemeClr val="tx2"/>
                </a:solidFill>
                <a:effectLst/>
                <a:uLnTx/>
                <a:uFillTx/>
              </a:rPr>
              <a:t>Eficacia de la vacuna de dosis única contra el VPH en Kenia (KEN SHE)</a:t>
            </a:r>
            <a:r>
              <a:rPr lang="es-419" sz="1100" b="1" baseline="30000" dirty="0">
                <a:solidFill>
                  <a:schemeClr val="tx2"/>
                </a:solidFill>
              </a:rPr>
              <a:t>1</a:t>
            </a:r>
            <a:r>
              <a:rPr kumimoji="0" lang="es-419" sz="1100" b="1" i="0" u="none" strike="noStrike" cap="none" normalizeH="0" baseline="0" noProof="0" dirty="0">
                <a:ln>
                  <a:noFill/>
                </a:ln>
                <a:solidFill>
                  <a:schemeClr val="tx2"/>
                </a:solidFill>
                <a:effectLst/>
                <a:uLnTx/>
                <a:uFillTx/>
              </a:rPr>
              <a:t> </a:t>
            </a:r>
          </a:p>
        </p:txBody>
      </p:sp>
      <p:sp>
        <p:nvSpPr>
          <p:cNvPr id="23" name="TextBox 22">
            <a:extLst>
              <a:ext uri="{FF2B5EF4-FFF2-40B4-BE49-F238E27FC236}">
                <a16:creationId xmlns:a16="http://schemas.microsoft.com/office/drawing/2014/main" id="{28943101-E7B3-4EAB-B566-BFDED7313DEC}"/>
              </a:ext>
            </a:extLst>
          </p:cNvPr>
          <p:cNvSpPr txBox="1">
            <a:spLocks noGrp="1" noRot="1" noMove="1" noResize="1" noEditPoints="1" noAdjustHandles="1" noChangeArrowheads="1" noChangeShapeType="1"/>
          </p:cNvSpPr>
          <p:nvPr>
            <p:custDataLst>
              <p:tags r:id="rId11"/>
            </p:custDataLst>
          </p:nvPr>
        </p:nvSpPr>
        <p:spPr>
          <a:xfrm>
            <a:off x="1782986" y="3600752"/>
            <a:ext cx="2353395" cy="2035828"/>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400"/>
              </a:spcBef>
              <a:buClr>
                <a:srgbClr val="000000"/>
              </a:buClr>
              <a:buSzPct val="110000"/>
              <a:buNone/>
              <a:defRPr/>
            </a:pPr>
            <a:r>
              <a:rPr lang="es-419" sz="1100" dirty="0">
                <a:solidFill>
                  <a:schemeClr val="tx2"/>
                </a:solidFill>
                <a:ea typeface="+mn-ea"/>
                <a:cs typeface="Arial"/>
              </a:rPr>
              <a:t>La vacunación con</a:t>
            </a:r>
            <a:r>
              <a:rPr kumimoji="0" lang="es-419" sz="1100" b="0" i="0" u="none" strike="noStrike" cap="none" normalizeH="0" baseline="0" noProof="0" dirty="0">
                <a:ln>
                  <a:noFill/>
                </a:ln>
                <a:solidFill>
                  <a:schemeClr val="tx2"/>
                </a:solidFill>
                <a:effectLst/>
                <a:uLnTx/>
                <a:uFillTx/>
                <a:ea typeface="+mn-ea"/>
                <a:cs typeface="Arial"/>
              </a:rPr>
              <a:t> una sola dosis de </a:t>
            </a:r>
            <a:r>
              <a:rPr lang="es-419" sz="1100" dirty="0">
                <a:solidFill>
                  <a:schemeClr val="tx2"/>
                </a:solidFill>
                <a:ea typeface="+mn-ea"/>
                <a:cs typeface="Arial"/>
              </a:rPr>
              <a:t>HPV9 (Gardasil 9, MSD</a:t>
            </a:r>
            <a:r>
              <a:rPr kumimoji="0" lang="es-419" sz="1100" b="0" i="0" u="none" strike="noStrike" cap="none" normalizeH="0" baseline="0" noProof="0" dirty="0">
                <a:ln>
                  <a:noFill/>
                </a:ln>
                <a:solidFill>
                  <a:schemeClr val="tx2"/>
                </a:solidFill>
                <a:effectLst/>
                <a:uLnTx/>
                <a:uFillTx/>
                <a:ea typeface="+mn-ea"/>
                <a:cs typeface="Arial"/>
              </a:rPr>
              <a:t>) o HPV2 (</a:t>
            </a:r>
            <a:r>
              <a:rPr lang="es-419" sz="1100" dirty="0">
                <a:solidFill>
                  <a:schemeClr val="tx2"/>
                </a:solidFill>
                <a:ea typeface="+mn-ea"/>
                <a:cs typeface="Arial"/>
              </a:rPr>
              <a:t>Cervarix, GSK</a:t>
            </a:r>
            <a:r>
              <a:rPr kumimoji="0" lang="es-419" sz="1100" b="0" i="0" u="none" strike="noStrike" cap="none" normalizeH="0" baseline="0" noProof="0" dirty="0">
                <a:ln>
                  <a:noFill/>
                </a:ln>
                <a:solidFill>
                  <a:schemeClr val="tx2"/>
                </a:solidFill>
                <a:effectLst/>
                <a:uLnTx/>
                <a:uFillTx/>
                <a:ea typeface="+mn-ea"/>
                <a:cs typeface="Arial"/>
              </a:rPr>
              <a:t>) tuvo una eficacia </a:t>
            </a:r>
            <a:r>
              <a:rPr lang="es-419" sz="1100" b="1" dirty="0">
                <a:solidFill>
                  <a:schemeClr val="tx2"/>
                </a:solidFill>
                <a:ea typeface="+mn-ea"/>
                <a:cs typeface="Arial"/>
              </a:rPr>
              <a:t>&gt;95</a:t>
            </a:r>
            <a:r>
              <a:rPr kumimoji="0" lang="es-419" sz="1100" b="1" i="0" u="none" strike="noStrike" cap="none" normalizeH="0" baseline="0" noProof="0" dirty="0">
                <a:ln>
                  <a:noFill/>
                </a:ln>
                <a:solidFill>
                  <a:schemeClr val="tx2"/>
                </a:solidFill>
                <a:effectLst/>
                <a:uLnTx/>
                <a:uFillTx/>
                <a:ea typeface="+mn-ea"/>
                <a:cs typeface="Arial"/>
              </a:rPr>
              <a:t>% en la prevención de nuevas infecciones persistentes por el VPH 16/18 entre las adolescentes y mujeres jóvenes africanas hasta 54 meses después de la vacunación.</a:t>
            </a:r>
          </a:p>
        </p:txBody>
      </p:sp>
      <p:sp>
        <p:nvSpPr>
          <p:cNvPr id="24" name="TextBox 23">
            <a:extLst>
              <a:ext uri="{FF2B5EF4-FFF2-40B4-BE49-F238E27FC236}">
                <a16:creationId xmlns:a16="http://schemas.microsoft.com/office/drawing/2014/main" id="{FF4D9054-462D-4CAD-B445-BBDC7C6525E1}"/>
              </a:ext>
            </a:extLst>
          </p:cNvPr>
          <p:cNvSpPr txBox="1">
            <a:spLocks noGrp="1" noRot="1" noMove="1" noResize="1" noEditPoints="1" noAdjustHandles="1" noChangeArrowheads="1" noChangeShapeType="1"/>
          </p:cNvSpPr>
          <p:nvPr>
            <p:custDataLst>
              <p:tags r:id="rId12"/>
            </p:custDataLst>
          </p:nvPr>
        </p:nvSpPr>
        <p:spPr>
          <a:xfrm>
            <a:off x="1782986" y="2843597"/>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s-419" sz="1200" b="1" i="0" u="none" strike="noStrike" cap="none" normalizeH="0" baseline="0" noProof="0">
                <a:ln>
                  <a:noFill/>
                </a:ln>
                <a:solidFill>
                  <a:schemeClr val="tx2"/>
                </a:solidFill>
                <a:effectLst/>
                <a:uLnTx/>
                <a:uFillTx/>
                <a:ea typeface="+mn-ea"/>
                <a:cs typeface="Arial" panose="020B0604020202020204" pitchFamily="34" charset="0"/>
              </a:rPr>
              <a:t>2018</a:t>
            </a:r>
          </a:p>
        </p:txBody>
      </p:sp>
      <p:sp>
        <p:nvSpPr>
          <p:cNvPr id="25" name="TextBox 24">
            <a:extLst>
              <a:ext uri="{FF2B5EF4-FFF2-40B4-BE49-F238E27FC236}">
                <a16:creationId xmlns:a16="http://schemas.microsoft.com/office/drawing/2014/main" id="{AEDACA4C-8B21-40E1-8437-5F25E9F13E5E}"/>
              </a:ext>
            </a:extLst>
          </p:cNvPr>
          <p:cNvSpPr txBox="1">
            <a:spLocks noGrp="1" noRot="1" noMove="1" noResize="1" noEditPoints="1" noAdjustHandles="1" noChangeArrowheads="1" noChangeShapeType="1"/>
          </p:cNvSpPr>
          <p:nvPr>
            <p:custDataLst>
              <p:tags r:id="rId13"/>
            </p:custDataLst>
          </p:nvPr>
        </p:nvSpPr>
        <p:spPr>
          <a:xfrm>
            <a:off x="1782986" y="3250083"/>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lang="es-419" sz="1200" b="1">
                <a:solidFill>
                  <a:schemeClr val="tx2"/>
                </a:solidFill>
              </a:rPr>
              <a:t>Kenia</a:t>
            </a:r>
          </a:p>
        </p:txBody>
      </p:sp>
      <p:sp>
        <p:nvSpPr>
          <p:cNvPr id="26" name="TextBox 25">
            <a:extLst>
              <a:ext uri="{FF2B5EF4-FFF2-40B4-BE49-F238E27FC236}">
                <a16:creationId xmlns:a16="http://schemas.microsoft.com/office/drawing/2014/main" id="{B4D8C973-5015-40A2-B60E-EFB8267B8F55}"/>
              </a:ext>
            </a:extLst>
          </p:cNvPr>
          <p:cNvSpPr txBox="1">
            <a:spLocks noGrp="1" noRot="1" noMove="1" noResize="1" noEditPoints="1" noAdjustHandles="1" noChangeArrowheads="1" noChangeShapeType="1"/>
          </p:cNvSpPr>
          <p:nvPr>
            <p:custDataLst>
              <p:tags r:id="rId14"/>
            </p:custDataLst>
          </p:nvPr>
        </p:nvSpPr>
        <p:spPr>
          <a:xfrm>
            <a:off x="4283281" y="2291977"/>
            <a:ext cx="2353395" cy="338554"/>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R="0" lvl="0" algn="l" defTabSz="914400" rtl="0" eaLnBrk="1" fontAlgn="auto" latinLnBrk="0" hangingPunct="1">
              <a:lnSpc>
                <a:spcPct val="100000"/>
              </a:lnSpc>
              <a:spcBef>
                <a:spcPts val="300"/>
              </a:spcBef>
              <a:spcAft>
                <a:spcPts val="300"/>
              </a:spcAft>
              <a:buClrTx/>
              <a:buSzTx/>
              <a:buNone/>
              <a:tabLst>
                <a:tab pos="534988" algn="l"/>
              </a:tabLst>
              <a:defRPr/>
            </a:pPr>
            <a:r>
              <a:rPr kumimoji="0" lang="es-419" sz="1100" b="1" i="0" u="none" strike="noStrike" cap="none" normalizeH="0" baseline="0" noProof="0" dirty="0">
                <a:ln>
                  <a:noFill/>
                </a:ln>
                <a:solidFill>
                  <a:schemeClr val="tx2"/>
                </a:solidFill>
                <a:effectLst/>
                <a:uLnTx/>
                <a:uFillTx/>
              </a:rPr>
              <a:t>Puente inmunológico y seguridad con la reducción de la dosis (</a:t>
            </a:r>
            <a:r>
              <a:rPr kumimoji="0" lang="es-419" sz="1100" b="1" i="0" u="none" strike="noStrike" cap="none" normalizeH="0" baseline="0" noProof="0" dirty="0" err="1">
                <a:ln>
                  <a:noFill/>
                </a:ln>
                <a:solidFill>
                  <a:schemeClr val="tx2"/>
                </a:solidFill>
                <a:effectLst/>
                <a:uLnTx/>
                <a:uFillTx/>
              </a:rPr>
              <a:t>DoRIS</a:t>
            </a:r>
            <a:r>
              <a:rPr kumimoji="0" lang="es-419" sz="1100" b="1" i="0" u="none" strike="noStrike" cap="none" normalizeH="0" baseline="0" noProof="0" dirty="0">
                <a:ln>
                  <a:noFill/>
                </a:ln>
                <a:solidFill>
                  <a:schemeClr val="tx2"/>
                </a:solidFill>
                <a:effectLst/>
                <a:uLnTx/>
                <a:uFillTx/>
              </a:rPr>
              <a:t>)</a:t>
            </a:r>
            <a:r>
              <a:rPr lang="es-419" sz="1100" b="1" baseline="30000" dirty="0">
                <a:solidFill>
                  <a:schemeClr val="tx2"/>
                </a:solidFill>
              </a:rPr>
              <a:t>2.3</a:t>
            </a:r>
          </a:p>
        </p:txBody>
      </p:sp>
      <p:sp>
        <p:nvSpPr>
          <p:cNvPr id="27" name="TextBox 26">
            <a:extLst>
              <a:ext uri="{FF2B5EF4-FFF2-40B4-BE49-F238E27FC236}">
                <a16:creationId xmlns:a16="http://schemas.microsoft.com/office/drawing/2014/main" id="{14FF4AA5-737B-4769-984D-9E0BDF79C1A1}"/>
              </a:ext>
            </a:extLst>
          </p:cNvPr>
          <p:cNvSpPr txBox="1">
            <a:spLocks noGrp="1" noRot="1" noMove="1" noResize="1" noEditPoints="1" noAdjustHandles="1" noChangeArrowheads="1" noChangeShapeType="1"/>
          </p:cNvSpPr>
          <p:nvPr>
            <p:custDataLst>
              <p:tags r:id="rId15"/>
            </p:custDataLst>
          </p:nvPr>
        </p:nvSpPr>
        <p:spPr>
          <a:xfrm>
            <a:off x="4283281" y="2843597"/>
            <a:ext cx="2353395" cy="184666"/>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s-419" sz="1200" b="1" i="0" u="none" strike="noStrike" cap="none" normalizeH="0" baseline="0" noProof="0">
                <a:ln>
                  <a:noFill/>
                </a:ln>
                <a:solidFill>
                  <a:schemeClr val="tx2"/>
                </a:solidFill>
                <a:effectLst/>
                <a:uLnTx/>
                <a:uFillTx/>
                <a:ea typeface="+mn-ea"/>
                <a:cs typeface="Arial" panose="020B0604020202020204" pitchFamily="34" charset="0"/>
              </a:rPr>
              <a:t>2017</a:t>
            </a:r>
          </a:p>
        </p:txBody>
      </p:sp>
      <p:sp>
        <p:nvSpPr>
          <p:cNvPr id="28" name="TextBox 27">
            <a:extLst>
              <a:ext uri="{FF2B5EF4-FFF2-40B4-BE49-F238E27FC236}">
                <a16:creationId xmlns:a16="http://schemas.microsoft.com/office/drawing/2014/main" id="{017C03F5-31A6-4172-BFE0-841E80CFE995}"/>
              </a:ext>
            </a:extLst>
          </p:cNvPr>
          <p:cNvSpPr txBox="1">
            <a:spLocks noGrp="1" noRot="1" noMove="1" noResize="1" noEditPoints="1" noAdjustHandles="1" noChangeArrowheads="1" noChangeShapeType="1"/>
          </p:cNvSpPr>
          <p:nvPr>
            <p:custDataLst>
              <p:tags r:id="rId16"/>
            </p:custDataLst>
          </p:nvPr>
        </p:nvSpPr>
        <p:spPr>
          <a:xfrm>
            <a:off x="4283281" y="3250083"/>
            <a:ext cx="2353395" cy="184666"/>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s-419" sz="1200" b="1" i="0" u="none" strike="noStrike" cap="none" normalizeH="0" baseline="0" noProof="0">
                <a:ln>
                  <a:noFill/>
                </a:ln>
                <a:solidFill>
                  <a:schemeClr val="tx2"/>
                </a:solidFill>
                <a:effectLst/>
                <a:uLnTx/>
                <a:uFillTx/>
                <a:ea typeface="+mn-ea"/>
                <a:cs typeface="Arial" panose="020B0604020202020204" pitchFamily="34" charset="0"/>
              </a:rPr>
              <a:t>Tanzania</a:t>
            </a:r>
          </a:p>
        </p:txBody>
      </p:sp>
      <p:cxnSp>
        <p:nvCxnSpPr>
          <p:cNvPr id="29" name="Straight Connector 28">
            <a:extLst>
              <a:ext uri="{FF2B5EF4-FFF2-40B4-BE49-F238E27FC236}">
                <a16:creationId xmlns:a16="http://schemas.microsoft.com/office/drawing/2014/main" id="{44AFE5C4-0696-43CE-B1AF-F77C6BC8BCC5}"/>
              </a:ext>
            </a:extLst>
          </p:cNvPr>
          <p:cNvCxnSpPr>
            <a:cxnSpLocks/>
          </p:cNvCxnSpPr>
          <p:nvPr/>
        </p:nvCxnSpPr>
        <p:spPr>
          <a:xfrm flipV="1">
            <a:off x="554736" y="3137410"/>
            <a:ext cx="9248483" cy="1763"/>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96DE2AC-193A-4C41-9E59-DE58EAC728A7}"/>
              </a:ext>
            </a:extLst>
          </p:cNvPr>
          <p:cNvCxnSpPr>
            <a:cxnSpLocks/>
          </p:cNvCxnSpPr>
          <p:nvPr/>
        </p:nvCxnSpPr>
        <p:spPr>
          <a:xfrm>
            <a:off x="554736" y="2732687"/>
            <a:ext cx="9333543" cy="18071"/>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DDD3A7D-F04D-4C5E-B52A-686B013776CC}"/>
              </a:ext>
            </a:extLst>
          </p:cNvPr>
          <p:cNvCxnSpPr>
            <a:cxnSpLocks/>
          </p:cNvCxnSpPr>
          <p:nvPr/>
        </p:nvCxnSpPr>
        <p:spPr>
          <a:xfrm>
            <a:off x="554736" y="1971279"/>
            <a:ext cx="9333543" cy="0"/>
          </a:xfrm>
          <a:prstGeom prst="line">
            <a:avLst/>
          </a:prstGeom>
          <a:ln w="28575"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E85FBD0B-23E0-4E36-8D23-FF455B5C6F15}"/>
              </a:ext>
            </a:extLst>
          </p:cNvPr>
          <p:cNvSpPr txBox="1">
            <a:spLocks noGrp="1" noRot="1" noMove="1" noResize="1" noEditPoints="1" noAdjustHandles="1" noChangeArrowheads="1" noChangeShapeType="1"/>
          </p:cNvSpPr>
          <p:nvPr>
            <p:custDataLst>
              <p:tags r:id="rId17"/>
            </p:custDataLst>
          </p:nvPr>
        </p:nvSpPr>
        <p:spPr>
          <a:xfrm>
            <a:off x="6791249" y="3594128"/>
            <a:ext cx="2353395" cy="152349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400"/>
              </a:spcBef>
              <a:buClr>
                <a:srgbClr val="000000"/>
              </a:buClr>
              <a:buSzPct val="110000"/>
              <a:buNone/>
              <a:defRPr/>
            </a:pPr>
            <a:r>
              <a:rPr lang="es-419" sz="1100" dirty="0">
                <a:solidFill>
                  <a:schemeClr val="tx2"/>
                </a:solidFill>
                <a:cs typeface="Arial"/>
              </a:rPr>
              <a:t>Una sola dosis de HPV9 (Gardasil 9, MSD) o HPV2 (Cervarix, GSK) </a:t>
            </a:r>
            <a:r>
              <a:rPr lang="es-419" sz="1100" b="1" dirty="0">
                <a:solidFill>
                  <a:schemeClr val="tx2"/>
                </a:solidFill>
                <a:cs typeface="Arial"/>
              </a:rPr>
              <a:t>no es inferior a un régimen de dos dosis en la prevención de la infección persistente por VPH-16/18 entre las adolescentes</a:t>
            </a:r>
            <a:r>
              <a:rPr lang="es-419" sz="1100" dirty="0">
                <a:solidFill>
                  <a:schemeClr val="tx2"/>
                </a:solidFill>
                <a:cs typeface="Arial"/>
              </a:rPr>
              <a:t>.  Cualquiera de las dos vacunas contra el VPH proporciona una protección </a:t>
            </a:r>
            <a:r>
              <a:rPr lang="es-419" sz="1100" b="1" dirty="0">
                <a:solidFill>
                  <a:schemeClr val="tx2"/>
                </a:solidFill>
                <a:cs typeface="Arial"/>
              </a:rPr>
              <a:t>superior al 97 % contra la infección por VPH16/18 durante cinco años</a:t>
            </a:r>
            <a:r>
              <a:rPr lang="es-419" sz="1100" dirty="0">
                <a:solidFill>
                  <a:schemeClr val="tx2"/>
                </a:solidFill>
                <a:cs typeface="Arial"/>
              </a:rPr>
              <a:t>.</a:t>
            </a:r>
          </a:p>
        </p:txBody>
      </p:sp>
      <p:sp>
        <p:nvSpPr>
          <p:cNvPr id="42" name="TextBox 41">
            <a:extLst>
              <a:ext uri="{FF2B5EF4-FFF2-40B4-BE49-F238E27FC236}">
                <a16:creationId xmlns:a16="http://schemas.microsoft.com/office/drawing/2014/main" id="{A381F0DE-AE6C-4E6A-9378-6BA7F56766D3}"/>
              </a:ext>
            </a:extLst>
          </p:cNvPr>
          <p:cNvSpPr txBox="1">
            <a:spLocks noGrp="1" noRot="1" noMove="1" noResize="1" noEditPoints="1" noAdjustHandles="1" noChangeArrowheads="1" noChangeShapeType="1"/>
          </p:cNvSpPr>
          <p:nvPr>
            <p:custDataLst>
              <p:tags r:id="rId18"/>
            </p:custDataLst>
          </p:nvPr>
        </p:nvSpPr>
        <p:spPr>
          <a:xfrm>
            <a:off x="4283280" y="3596931"/>
            <a:ext cx="2353395" cy="2305759"/>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400"/>
              </a:spcBef>
              <a:buClr>
                <a:srgbClr val="000000"/>
              </a:buClr>
              <a:buSzPct val="110000"/>
              <a:buNone/>
              <a:defRPr/>
            </a:pPr>
            <a:r>
              <a:rPr lang="es-419" sz="1100" b="1" dirty="0">
                <a:solidFill>
                  <a:schemeClr val="tx2"/>
                </a:solidFill>
              </a:rPr>
              <a:t>L</a:t>
            </a:r>
            <a:r>
              <a:rPr kumimoji="0" lang="es-419" sz="1100" b="1" i="0" u="none" strike="noStrike" cap="none" normalizeH="0" baseline="0" noProof="0" dirty="0">
                <a:ln>
                  <a:noFill/>
                </a:ln>
                <a:solidFill>
                  <a:schemeClr val="tx2"/>
                </a:solidFill>
                <a:effectLst/>
                <a:uLnTx/>
                <a:uFillTx/>
              </a:rPr>
              <a:t>os niveles de anticuerpos entre las niñas que recibieron una sola </a:t>
            </a:r>
            <a:r>
              <a:rPr kumimoji="0" lang="es-419" sz="1100" i="0" u="none" strike="noStrike" cap="none" normalizeH="0" baseline="0" noProof="0" dirty="0">
                <a:ln>
                  <a:noFill/>
                </a:ln>
                <a:solidFill>
                  <a:schemeClr val="tx2"/>
                </a:solidFill>
                <a:effectLst/>
                <a:uLnTx/>
                <a:uFillTx/>
              </a:rPr>
              <a:t>dosis </a:t>
            </a:r>
            <a:r>
              <a:rPr lang="es-419" sz="1100" dirty="0">
                <a:solidFill>
                  <a:schemeClr val="tx2"/>
                </a:solidFill>
                <a:cs typeface="Arial"/>
              </a:rPr>
              <a:t>de HPV9 (Gardasil 9, MSD) o HPV2 (Cervarix, GSK) </a:t>
            </a:r>
            <a:r>
              <a:rPr kumimoji="0" lang="es-419" sz="1100" b="1" i="0" u="none" strike="noStrike" cap="none" normalizeH="0" baseline="0" noProof="0" dirty="0">
                <a:ln>
                  <a:noFill/>
                </a:ln>
                <a:solidFill>
                  <a:schemeClr val="tx2"/>
                </a:solidFill>
                <a:effectLst/>
                <a:uLnTx/>
                <a:uFillTx/>
              </a:rPr>
              <a:t>fueron al menos tan altos como los de las mujeres de los estudios KEN SHE, CVT o IARC, en los que se demostró la eficacia de una sola dosis.</a:t>
            </a:r>
          </a:p>
          <a:p>
            <a:pPr>
              <a:spcBef>
                <a:spcPts val="400"/>
              </a:spcBef>
              <a:buClr>
                <a:srgbClr val="000000"/>
              </a:buClr>
              <a:buSzPct val="110000"/>
              <a:buNone/>
              <a:defRPr/>
            </a:pPr>
            <a:r>
              <a:rPr kumimoji="0" lang="es-419" sz="1100" b="0" i="0" u="none" strike="noStrike" cap="none" normalizeH="0" baseline="0" noProof="0" dirty="0">
                <a:ln>
                  <a:noFill/>
                </a:ln>
                <a:solidFill>
                  <a:schemeClr val="tx2"/>
                </a:solidFill>
                <a:effectLst/>
                <a:uLnTx/>
                <a:uFillTx/>
              </a:rPr>
              <a:t>Los datos sugieren que la eficacia de una dosis única de la vacuna contra el VPH</a:t>
            </a:r>
            <a:r>
              <a:rPr kumimoji="0" lang="es-419" sz="1100" b="1" i="0" u="none" cap="none" normalizeH="0" baseline="0" noProof="0" dirty="0">
                <a:ln>
                  <a:noFill/>
                </a:ln>
                <a:solidFill>
                  <a:schemeClr val="tx2"/>
                </a:solidFill>
                <a:effectLst/>
                <a:uLnTx/>
                <a:uFillTx/>
              </a:rPr>
              <a:t> puede inferirse </a:t>
            </a:r>
            <a:r>
              <a:rPr kumimoji="0" lang="es-419" sz="1100" b="1" i="0" u="none" strike="noStrike" cap="none" normalizeH="0" baseline="0" noProof="0" dirty="0">
                <a:ln>
                  <a:noFill/>
                </a:ln>
                <a:solidFill>
                  <a:schemeClr val="tx2"/>
                </a:solidFill>
                <a:effectLst/>
                <a:uLnTx/>
                <a:uFillTx/>
              </a:rPr>
              <a:t>al grupo etario objetivo de 9 a 14 años.</a:t>
            </a:r>
          </a:p>
        </p:txBody>
      </p:sp>
    </p:spTree>
    <p:extLst>
      <p:ext uri="{BB962C8B-B14F-4D97-AF65-F5344CB8AC3E}">
        <p14:creationId xmlns:p14="http://schemas.microsoft.com/office/powerpoint/2010/main" val="974674295"/>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34767-2EC4-9311-144D-8AA90228180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C5921A9-7078-5E58-C6EE-45E8067076E3}"/>
              </a:ext>
            </a:extLst>
          </p:cNvPr>
          <p:cNvSpPr>
            <a:spLocks noGrp="1"/>
          </p:cNvSpPr>
          <p:nvPr>
            <p:ph type="body" sz="quarter" idx="17"/>
          </p:nvPr>
        </p:nvSpPr>
        <p:spPr>
          <a:xfrm>
            <a:off x="380999" y="787006"/>
            <a:ext cx="10718800" cy="647700"/>
          </a:xfrm>
        </p:spPr>
        <p:txBody>
          <a:bodyPr>
            <a:normAutofit/>
          </a:bodyPr>
          <a:lstStyle/>
          <a:p>
            <a:r>
              <a:rPr lang="es-419"/>
              <a:t>Una sola dosis proporciona altos niveles de protección similares en magnitud a los regímenes de dosis múltiples</a:t>
            </a:r>
          </a:p>
        </p:txBody>
      </p:sp>
      <p:sp>
        <p:nvSpPr>
          <p:cNvPr id="7" name="Text Placeholder 6">
            <a:extLst>
              <a:ext uri="{FF2B5EF4-FFF2-40B4-BE49-F238E27FC236}">
                <a16:creationId xmlns:a16="http://schemas.microsoft.com/office/drawing/2014/main" id="{B42F1C17-2AFE-8A3F-577B-2428D9533CF4}"/>
              </a:ext>
            </a:extLst>
          </p:cNvPr>
          <p:cNvSpPr>
            <a:spLocks noGrp="1"/>
          </p:cNvSpPr>
          <p:nvPr>
            <p:ph type="body" sz="quarter" idx="18"/>
          </p:nvPr>
        </p:nvSpPr>
        <p:spPr>
          <a:xfrm>
            <a:off x="474934" y="110262"/>
            <a:ext cx="10996705" cy="994536"/>
          </a:xfrm>
        </p:spPr>
        <p:txBody>
          <a:bodyPr>
            <a:normAutofit fontScale="92500" lnSpcReduction="20000"/>
          </a:bodyPr>
          <a:lstStyle/>
          <a:p>
            <a:r>
              <a:rPr lang="es-419"/>
              <a:t>Los datos de los estudios clínicos realizados entre múltiples áreas geográficas sugieren que un régimen de dosis única proporciona una protección significativa contra el VPH</a:t>
            </a:r>
          </a:p>
        </p:txBody>
      </p:sp>
      <p:sp>
        <p:nvSpPr>
          <p:cNvPr id="8" name="TextBox 7">
            <a:extLst>
              <a:ext uri="{FF2B5EF4-FFF2-40B4-BE49-F238E27FC236}">
                <a16:creationId xmlns:a16="http://schemas.microsoft.com/office/drawing/2014/main" id="{AB5D87F5-D19C-6011-71D7-BFBD087F1081}"/>
              </a:ext>
            </a:extLst>
          </p:cNvPr>
          <p:cNvSpPr txBox="1">
            <a:spLocks noGrp="1" noRot="1" noMove="1" noResize="1" noEditPoints="1" noAdjustHandles="1" noChangeArrowheads="1" noChangeShapeType="1"/>
          </p:cNvSpPr>
          <p:nvPr>
            <p:custDataLst>
              <p:tags r:id="rId1"/>
            </p:custDataLst>
          </p:nvPr>
        </p:nvSpPr>
        <p:spPr>
          <a:xfrm>
            <a:off x="554736" y="2291977"/>
            <a:ext cx="1130359" cy="379111"/>
          </a:xfrm>
          <a:prstGeom prst="roundRect">
            <a:avLst>
              <a:gd name="adj" fmla="val 8807"/>
            </a:avLst>
          </a:prstGeom>
          <a:solidFill>
            <a:schemeClr val="accent1"/>
          </a:solidFill>
        </p:spPr>
        <p:txBody>
          <a:bodyPr vert="horz" wrap="square" lIns="91440" tIns="91440" rIns="91440" bIns="9144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s-419" sz="1400" b="1" i="0" u="none" strike="noStrike" cap="none" normalizeH="0" baseline="0" noProof="0">
                <a:ln>
                  <a:noFill/>
                </a:ln>
                <a:solidFill>
                  <a:schemeClr val="bg1"/>
                </a:solidFill>
                <a:effectLst/>
                <a:uLnTx/>
                <a:uFillTx/>
                <a:ea typeface="+mn-ea"/>
                <a:cs typeface="Arial" panose="020B0604020202020204" pitchFamily="34" charset="0"/>
              </a:rPr>
              <a:t>Estudio*</a:t>
            </a:r>
          </a:p>
        </p:txBody>
      </p:sp>
      <p:sp>
        <p:nvSpPr>
          <p:cNvPr id="9" name="TextBox 8">
            <a:extLst>
              <a:ext uri="{FF2B5EF4-FFF2-40B4-BE49-F238E27FC236}">
                <a16:creationId xmlns:a16="http://schemas.microsoft.com/office/drawing/2014/main" id="{0DD0EDDE-C3FA-4442-6DE5-68DFC579FC60}"/>
              </a:ext>
            </a:extLst>
          </p:cNvPr>
          <p:cNvSpPr txBox="1">
            <a:spLocks noGrp="1" noRot="1" noMove="1" noResize="1" noEditPoints="1" noAdjustHandles="1" noChangeArrowheads="1" noChangeShapeType="1"/>
          </p:cNvSpPr>
          <p:nvPr>
            <p:custDataLst>
              <p:tags r:id="rId2"/>
            </p:custDataLst>
          </p:nvPr>
        </p:nvSpPr>
        <p:spPr>
          <a:xfrm>
            <a:off x="554736" y="3600753"/>
            <a:ext cx="1130359" cy="2100332"/>
          </a:xfrm>
          <a:prstGeom prst="roundRect">
            <a:avLst>
              <a:gd name="adj" fmla="val 4987"/>
            </a:avLst>
          </a:prstGeom>
          <a:solidFill>
            <a:schemeClr val="accent1"/>
          </a:solidFill>
        </p:spPr>
        <p:txBody>
          <a:bodyPr vert="horz" wrap="square" lIns="91440" tIns="91440" rIns="91440" bIns="9144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s-419" sz="1400" b="1" i="0" u="none" strike="noStrike" cap="none" normalizeH="0" baseline="0" noProof="0">
                <a:ln>
                  <a:noFill/>
                </a:ln>
                <a:solidFill>
                  <a:schemeClr val="bg1"/>
                </a:solidFill>
                <a:effectLst/>
                <a:uLnTx/>
                <a:uFillTx/>
                <a:ea typeface="+mn-ea"/>
                <a:cs typeface="Arial" panose="020B0604020202020204" pitchFamily="34" charset="0"/>
              </a:rPr>
              <a:t>Hallazgos clave</a:t>
            </a:r>
          </a:p>
        </p:txBody>
      </p:sp>
      <p:sp>
        <p:nvSpPr>
          <p:cNvPr id="10" name="4. Footnote">
            <a:extLst>
              <a:ext uri="{FF2B5EF4-FFF2-40B4-BE49-F238E27FC236}">
                <a16:creationId xmlns:a16="http://schemas.microsoft.com/office/drawing/2014/main" id="{1F7C5142-8487-75E0-E7C1-7FFB289AAC9C}"/>
              </a:ext>
            </a:extLst>
          </p:cNvPr>
          <p:cNvSpPr txBox="1">
            <a:spLocks/>
          </p:cNvSpPr>
          <p:nvPr>
            <p:custDataLst>
              <p:tags r:id="rId3"/>
            </p:custDataLst>
          </p:nvPr>
        </p:nvSpPr>
        <p:spPr>
          <a:xfrm>
            <a:off x="380999" y="6183643"/>
            <a:ext cx="11704983" cy="323165"/>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marL="0" indent="0">
              <a:defRPr/>
            </a:pPr>
            <a:r>
              <a:rPr lang="es-419" sz="700">
                <a:solidFill>
                  <a:schemeClr val="tx1">
                    <a:lumMod val="65000"/>
                    <a:lumOff val="35000"/>
                  </a:schemeClr>
                </a:solidFill>
                <a:cs typeface="Arial"/>
              </a:rPr>
              <a:t>1 </a:t>
            </a:r>
            <a:r>
              <a:rPr lang="es-419" sz="700">
                <a:effectLst/>
              </a:rPr>
              <a:t>Basu et al. Eficacia de una dosis única frente a dos o tres dosis de la vacuna contra el VPH, 15 años después de la vacunación. Resumen del IPVC O057/N.º 956</a:t>
            </a:r>
            <a:r>
              <a:rPr lang="es-419" sz="700"/>
              <a:t>2</a:t>
            </a:r>
          </a:p>
          <a:p>
            <a:pPr marL="0" indent="0">
              <a:defRPr/>
            </a:pPr>
            <a:r>
              <a:rPr kumimoji="0" lang="es-419" sz="700" strike="noStrike" normalizeH="0" noProof="0">
                <a:ln>
                  <a:noFill/>
                </a:ln>
                <a:solidFill>
                  <a:schemeClr val="tx1">
                    <a:lumMod val="65000"/>
                    <a:lumOff val="35000"/>
                  </a:schemeClr>
                </a:solidFill>
                <a:effectLst/>
                <a:uLnTx/>
                <a:uFillTx/>
                <a:cs typeface="Arial"/>
              </a:rPr>
              <a:t>2. Kreimer AR, Sampson JN, Porras C, et al. Evaluation of durability of a single dose of the bivalent HPV vaccine: The CVT Trial. (</a:t>
            </a:r>
            <a:r>
              <a:rPr kumimoji="0" lang="es-419" sz="700" i="1" strike="noStrike" normalizeH="0" noProof="0">
                <a:ln>
                  <a:noFill/>
                </a:ln>
                <a:solidFill>
                  <a:schemeClr val="tx1">
                    <a:lumMod val="65000"/>
                    <a:lumOff val="35000"/>
                  </a:schemeClr>
                </a:solidFill>
                <a:effectLst/>
                <a:uLnTx/>
                <a:uFillTx/>
                <a:cs typeface="Arial"/>
              </a:rPr>
              <a:t>Evaluación de la durabilidad de una dosis única de la vacuna bivalente contra el VPH: El ensayo CVT</a:t>
            </a:r>
            <a:r>
              <a:rPr kumimoji="0" lang="es-419" sz="700" strike="noStrike" normalizeH="0" noProof="0">
                <a:ln>
                  <a:noFill/>
                </a:ln>
                <a:solidFill>
                  <a:schemeClr val="tx1">
                    <a:lumMod val="65000"/>
                    <a:lumOff val="35000"/>
                  </a:schemeClr>
                </a:solidFill>
                <a:effectLst/>
                <a:uLnTx/>
                <a:uFillTx/>
                <a:cs typeface="Arial"/>
              </a:rPr>
              <a:t>). </a:t>
            </a:r>
            <a:r>
              <a:rPr kumimoji="0" lang="es-419" sz="700" i="1" strike="noStrike" normalizeH="0" noProof="0">
                <a:ln>
                  <a:noFill/>
                </a:ln>
                <a:solidFill>
                  <a:schemeClr val="tx1">
                    <a:lumMod val="65000"/>
                    <a:lumOff val="35000"/>
                  </a:schemeClr>
                </a:solidFill>
                <a:effectLst/>
                <a:uLnTx/>
                <a:uFillTx/>
                <a:cs typeface="Arial"/>
              </a:rPr>
              <a:t>Journal of the National Cancer Institute</a:t>
            </a:r>
            <a:r>
              <a:rPr kumimoji="0" lang="es-419" sz="700" strike="noStrike" normalizeH="0" noProof="0">
                <a:ln>
                  <a:noFill/>
                </a:ln>
                <a:solidFill>
                  <a:schemeClr val="tx1">
                    <a:lumMod val="65000"/>
                    <a:lumOff val="35000"/>
                  </a:schemeClr>
                </a:solidFill>
                <a:effectLst/>
                <a:uLnTx/>
                <a:uFillTx/>
                <a:cs typeface="Arial"/>
              </a:rPr>
              <a:t>. 2020;112(10):1038</a:t>
            </a:r>
            <a:r>
              <a:rPr lang="es-419" sz="700">
                <a:effectLst/>
              </a:rPr>
              <a:t>–</a:t>
            </a:r>
            <a:r>
              <a:rPr kumimoji="0" lang="es-419" sz="700" strike="noStrike" normalizeH="0" noProof="0">
                <a:ln>
                  <a:noFill/>
                </a:ln>
                <a:solidFill>
                  <a:schemeClr val="tx1">
                    <a:lumMod val="65000"/>
                    <a:lumOff val="35000"/>
                  </a:schemeClr>
                </a:solidFill>
                <a:effectLst/>
                <a:uLnTx/>
                <a:uFillTx/>
                <a:cs typeface="Arial"/>
              </a:rPr>
              <a:t>1046. doi:10.1093/jnci/djaa011</a:t>
            </a:r>
            <a:br>
              <a:rPr lang="es-419" sz="700">
                <a:solidFill>
                  <a:schemeClr val="tx1">
                    <a:lumMod val="65000"/>
                    <a:lumOff val="35000"/>
                  </a:schemeClr>
                </a:solidFill>
                <a:cs typeface="Arial"/>
              </a:rPr>
            </a:br>
            <a:endParaRPr lang="es-419" sz="700">
              <a:solidFill>
                <a:schemeClr val="tx1">
                  <a:lumMod val="65000"/>
                  <a:lumOff val="35000"/>
                </a:schemeClr>
              </a:solidFill>
              <a:cs typeface="Arial"/>
            </a:endParaRPr>
          </a:p>
        </p:txBody>
      </p:sp>
      <p:sp>
        <p:nvSpPr>
          <p:cNvPr id="11" name="TextBox 10">
            <a:extLst>
              <a:ext uri="{FF2B5EF4-FFF2-40B4-BE49-F238E27FC236}">
                <a16:creationId xmlns:a16="http://schemas.microsoft.com/office/drawing/2014/main" id="{B2564844-2257-A1A6-0A3C-3BBBC4336803}"/>
              </a:ext>
            </a:extLst>
          </p:cNvPr>
          <p:cNvSpPr txBox="1">
            <a:spLocks noGrp="1" noRot="1" noMove="1" noResize="1" noEditPoints="1" noAdjustHandles="1" noChangeArrowheads="1" noChangeShapeType="1"/>
          </p:cNvSpPr>
          <p:nvPr>
            <p:custDataLst>
              <p:tags r:id="rId4"/>
            </p:custDataLst>
          </p:nvPr>
        </p:nvSpPr>
        <p:spPr>
          <a:xfrm>
            <a:off x="9283870" y="2291977"/>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sp>
        <p:nvSpPr>
          <p:cNvPr id="12" name="TextBox 11">
            <a:extLst>
              <a:ext uri="{FF2B5EF4-FFF2-40B4-BE49-F238E27FC236}">
                <a16:creationId xmlns:a16="http://schemas.microsoft.com/office/drawing/2014/main" id="{969EA9B5-4A38-803C-226F-0FB13C0F1C3C}"/>
              </a:ext>
            </a:extLst>
          </p:cNvPr>
          <p:cNvSpPr txBox="1">
            <a:spLocks noGrp="1" noRot="1" noMove="1" noResize="1" noEditPoints="1" noAdjustHandles="1" noChangeArrowheads="1" noChangeShapeType="1"/>
          </p:cNvSpPr>
          <p:nvPr>
            <p:custDataLst>
              <p:tags r:id="rId5"/>
            </p:custDataLst>
          </p:nvPr>
        </p:nvSpPr>
        <p:spPr>
          <a:xfrm>
            <a:off x="9283870" y="3600752"/>
            <a:ext cx="2353395" cy="2305759"/>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400"/>
              </a:spcBef>
              <a:buClr>
                <a:srgbClr val="000000"/>
              </a:buClr>
              <a:buSzPct val="110000"/>
              <a:buNone/>
              <a:defRPr/>
            </a:pPr>
            <a:endParaRPr kumimoji="0" lang="en-US" sz="1200" b="0"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cxnSp>
        <p:nvCxnSpPr>
          <p:cNvPr id="15" name="Straight Connector 14">
            <a:extLst>
              <a:ext uri="{FF2B5EF4-FFF2-40B4-BE49-F238E27FC236}">
                <a16:creationId xmlns:a16="http://schemas.microsoft.com/office/drawing/2014/main" id="{C07E46CE-4EF5-5BAD-9E8F-037977E2E83E}"/>
              </a:ext>
            </a:extLst>
          </p:cNvPr>
          <p:cNvCxnSpPr>
            <a:cxnSpLocks/>
          </p:cNvCxnSpPr>
          <p:nvPr/>
        </p:nvCxnSpPr>
        <p:spPr>
          <a:xfrm>
            <a:off x="554736" y="3549082"/>
            <a:ext cx="7292888" cy="0"/>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53CC479-37E5-A4B2-197D-932BBEE538E6}"/>
              </a:ext>
            </a:extLst>
          </p:cNvPr>
          <p:cNvSpPr txBox="1">
            <a:spLocks noGrp="1" noRot="1" noMove="1" noResize="1" noEditPoints="1" noAdjustHandles="1" noChangeArrowheads="1" noChangeShapeType="1"/>
          </p:cNvSpPr>
          <p:nvPr>
            <p:custDataLst>
              <p:tags r:id="rId6"/>
            </p:custDataLst>
          </p:nvPr>
        </p:nvSpPr>
        <p:spPr>
          <a:xfrm>
            <a:off x="554736" y="2781895"/>
            <a:ext cx="1130359" cy="296300"/>
          </a:xfrm>
          <a:prstGeom prst="roundRect">
            <a:avLst>
              <a:gd name="adj" fmla="val 8807"/>
            </a:avLst>
          </a:prstGeom>
          <a:solidFill>
            <a:schemeClr val="accent1"/>
          </a:solidFill>
        </p:spPr>
        <p:txBody>
          <a:bodyPr vert="horz" wrap="square" lIns="91440" tIns="91440" rIns="91440" bIns="9144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s-419" sz="1200" b="1" i="0" u="none" strike="noStrike" cap="none" normalizeH="0" baseline="0" noProof="0" dirty="0">
                <a:ln>
                  <a:noFill/>
                </a:ln>
                <a:solidFill>
                  <a:schemeClr val="bg1"/>
                </a:solidFill>
                <a:effectLst/>
                <a:uLnTx/>
                <a:uFillTx/>
                <a:ea typeface="+mn-ea"/>
                <a:cs typeface="Arial" panose="020B0604020202020204" pitchFamily="34" charset="0"/>
              </a:rPr>
              <a:t>Año de inicio</a:t>
            </a:r>
            <a:r>
              <a:rPr kumimoji="0" lang="es-419" sz="1200" b="1" i="0" u="none" strike="noStrike" cap="none" normalizeH="0" baseline="30000" noProof="0" dirty="0">
                <a:ln>
                  <a:noFill/>
                </a:ln>
                <a:solidFill>
                  <a:schemeClr val="bg1"/>
                </a:solidFill>
                <a:effectLst/>
                <a:uLnTx/>
                <a:uFillTx/>
                <a:ea typeface="+mn-ea"/>
                <a:cs typeface="Arial" panose="020B0604020202020204" pitchFamily="34" charset="0"/>
              </a:rPr>
              <a:t> </a:t>
            </a:r>
          </a:p>
        </p:txBody>
      </p:sp>
      <p:sp>
        <p:nvSpPr>
          <p:cNvPr id="17" name="TextBox 16">
            <a:extLst>
              <a:ext uri="{FF2B5EF4-FFF2-40B4-BE49-F238E27FC236}">
                <a16:creationId xmlns:a16="http://schemas.microsoft.com/office/drawing/2014/main" id="{FA603648-5462-2469-9CE0-044EB2EB2133}"/>
              </a:ext>
            </a:extLst>
          </p:cNvPr>
          <p:cNvSpPr txBox="1">
            <a:spLocks noGrp="1" noRot="1" noMove="1" noResize="1" noEditPoints="1" noAdjustHandles="1" noChangeArrowheads="1" noChangeShapeType="1"/>
          </p:cNvSpPr>
          <p:nvPr>
            <p:custDataLst>
              <p:tags r:id="rId7"/>
            </p:custDataLst>
          </p:nvPr>
        </p:nvSpPr>
        <p:spPr>
          <a:xfrm>
            <a:off x="554736" y="3194266"/>
            <a:ext cx="1130358" cy="296300"/>
          </a:xfrm>
          <a:prstGeom prst="roundRect">
            <a:avLst>
              <a:gd name="adj" fmla="val 8807"/>
            </a:avLst>
          </a:prstGeom>
          <a:solidFill>
            <a:schemeClr val="accent1"/>
          </a:solidFill>
        </p:spPr>
        <p:txBody>
          <a:bodyPr vert="horz" wrap="square" lIns="91440" tIns="91440" rIns="91440" bIns="9144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s-419" sz="1400" b="1" i="0" u="none" strike="noStrike" cap="none" normalizeH="0" baseline="0" noProof="0">
                <a:ln>
                  <a:noFill/>
                </a:ln>
                <a:solidFill>
                  <a:schemeClr val="bg1"/>
                </a:solidFill>
                <a:effectLst/>
                <a:uLnTx/>
                <a:uFillTx/>
                <a:ea typeface="+mn-ea"/>
                <a:cs typeface="Arial" panose="020B0604020202020204" pitchFamily="34" charset="0"/>
              </a:rPr>
              <a:t>Ubicación</a:t>
            </a:r>
          </a:p>
        </p:txBody>
      </p:sp>
      <p:sp>
        <p:nvSpPr>
          <p:cNvPr id="18" name="TextBox 17">
            <a:extLst>
              <a:ext uri="{FF2B5EF4-FFF2-40B4-BE49-F238E27FC236}">
                <a16:creationId xmlns:a16="http://schemas.microsoft.com/office/drawing/2014/main" id="{E3FEA023-02EB-E6A6-1477-6F2FB4D40266}"/>
              </a:ext>
            </a:extLst>
          </p:cNvPr>
          <p:cNvSpPr txBox="1">
            <a:spLocks/>
          </p:cNvSpPr>
          <p:nvPr>
            <p:custDataLst>
              <p:tags r:id="rId8"/>
            </p:custDataLst>
          </p:nvPr>
        </p:nvSpPr>
        <p:spPr>
          <a:xfrm>
            <a:off x="9283870" y="2843597"/>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sp>
        <p:nvSpPr>
          <p:cNvPr id="20" name="TextBox 19">
            <a:extLst>
              <a:ext uri="{FF2B5EF4-FFF2-40B4-BE49-F238E27FC236}">
                <a16:creationId xmlns:a16="http://schemas.microsoft.com/office/drawing/2014/main" id="{342774BC-7044-6012-E547-4DB6A1F2B936}"/>
              </a:ext>
            </a:extLst>
          </p:cNvPr>
          <p:cNvSpPr txBox="1">
            <a:spLocks noGrp="1" noRot="1" noMove="1" noResize="1" noEditPoints="1" noAdjustHandles="1" noChangeArrowheads="1" noChangeShapeType="1"/>
          </p:cNvSpPr>
          <p:nvPr>
            <p:custDataLst>
              <p:tags r:id="rId9"/>
            </p:custDataLst>
          </p:nvPr>
        </p:nvSpPr>
        <p:spPr>
          <a:xfrm>
            <a:off x="9283870" y="3250083"/>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sp>
        <p:nvSpPr>
          <p:cNvPr id="21" name="TextBox 20">
            <a:extLst>
              <a:ext uri="{FF2B5EF4-FFF2-40B4-BE49-F238E27FC236}">
                <a16:creationId xmlns:a16="http://schemas.microsoft.com/office/drawing/2014/main" id="{4532E9B0-535F-285D-67A7-6650FB84BCBD}"/>
              </a:ext>
            </a:extLst>
          </p:cNvPr>
          <p:cNvSpPr txBox="1">
            <a:spLocks noGrp="1" noRot="1" noMove="1" noResize="1" noEditPoints="1" noAdjustHandles="1" noChangeArrowheads="1" noChangeShapeType="1"/>
          </p:cNvSpPr>
          <p:nvPr>
            <p:custDataLst>
              <p:tags r:id="rId10"/>
            </p:custDataLst>
          </p:nvPr>
        </p:nvSpPr>
        <p:spPr>
          <a:xfrm>
            <a:off x="6783576" y="3250083"/>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sp>
        <p:nvSpPr>
          <p:cNvPr id="23" name="TextBox 22">
            <a:extLst>
              <a:ext uri="{FF2B5EF4-FFF2-40B4-BE49-F238E27FC236}">
                <a16:creationId xmlns:a16="http://schemas.microsoft.com/office/drawing/2014/main" id="{FA2ACB7D-133F-F849-93B1-718B39F483DF}"/>
              </a:ext>
            </a:extLst>
          </p:cNvPr>
          <p:cNvSpPr txBox="1">
            <a:spLocks noGrp="1" noRot="1" noMove="1" noResize="1" noEditPoints="1" noAdjustHandles="1" noChangeArrowheads="1" noChangeShapeType="1"/>
          </p:cNvSpPr>
          <p:nvPr>
            <p:custDataLst>
              <p:tags r:id="rId11"/>
            </p:custDataLst>
          </p:nvPr>
        </p:nvSpPr>
        <p:spPr>
          <a:xfrm>
            <a:off x="1782986" y="3600752"/>
            <a:ext cx="2353395" cy="2035828"/>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400"/>
              </a:spcBef>
              <a:buClr>
                <a:srgbClr val="000000"/>
              </a:buClr>
              <a:buSzPct val="110000"/>
              <a:buNone/>
              <a:defRPr/>
            </a:pPr>
            <a:r>
              <a:rPr lang="es-419" sz="1200">
                <a:solidFill>
                  <a:schemeClr val="tx2"/>
                </a:solidFill>
              </a:rPr>
              <a:t>Una sola dosis mostró una eficacia del </a:t>
            </a:r>
            <a:r>
              <a:rPr lang="es-419" sz="1200" b="1">
                <a:solidFill>
                  <a:schemeClr val="tx2"/>
                </a:solidFill>
              </a:rPr>
              <a:t>92 % con HPV4 (Gardasil, MSD) </a:t>
            </a:r>
            <a:r>
              <a:rPr lang="es-419" sz="1200">
                <a:solidFill>
                  <a:schemeClr val="tx2"/>
                </a:solidFill>
              </a:rPr>
              <a:t>frente a la infección persistente por el VPH 16/18</a:t>
            </a:r>
            <a:r>
              <a:rPr lang="es-419" sz="1200" b="1">
                <a:solidFill>
                  <a:schemeClr val="tx2"/>
                </a:solidFill>
              </a:rPr>
              <a:t> durante al menos 14 años. </a:t>
            </a:r>
          </a:p>
          <a:p>
            <a:pPr>
              <a:spcBef>
                <a:spcPts val="400"/>
              </a:spcBef>
              <a:buClr>
                <a:srgbClr val="000000"/>
              </a:buClr>
              <a:buSzPct val="110000"/>
              <a:buNone/>
              <a:defRPr/>
            </a:pPr>
            <a:r>
              <a:rPr lang="es-419" sz="1200" b="1">
                <a:solidFill>
                  <a:schemeClr val="tx2"/>
                </a:solidFill>
              </a:rPr>
              <a:t>Eficacia comparable de la vacuna independientemente del régimen de dosis </a:t>
            </a:r>
            <a:r>
              <a:rPr lang="es-419" sz="1200">
                <a:solidFill>
                  <a:schemeClr val="tx2"/>
                </a:solidFill>
              </a:rPr>
              <a:t>con HPV4 (Gardasil, MSD) (1, 2 o 3 dosis).</a:t>
            </a:r>
          </a:p>
        </p:txBody>
      </p:sp>
      <p:sp>
        <p:nvSpPr>
          <p:cNvPr id="24" name="TextBox 23">
            <a:extLst>
              <a:ext uri="{FF2B5EF4-FFF2-40B4-BE49-F238E27FC236}">
                <a16:creationId xmlns:a16="http://schemas.microsoft.com/office/drawing/2014/main" id="{E42A8CC3-5A04-F937-40F5-C2C09D4D9286}"/>
              </a:ext>
            </a:extLst>
          </p:cNvPr>
          <p:cNvSpPr txBox="1">
            <a:spLocks/>
          </p:cNvSpPr>
          <p:nvPr>
            <p:custDataLst>
              <p:tags r:id="rId12"/>
            </p:custDataLst>
          </p:nvPr>
        </p:nvSpPr>
        <p:spPr>
          <a:xfrm>
            <a:off x="1782986" y="2843597"/>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None/>
              <a:defRPr/>
            </a:pPr>
            <a:r>
              <a:rPr lang="es-419" sz="1200" b="1">
                <a:solidFill>
                  <a:schemeClr val="tx2"/>
                </a:solidFill>
              </a:rPr>
              <a:t>2009</a:t>
            </a:r>
          </a:p>
          <a:p>
            <a:pPr marL="0" marR="0" lvl="0" indent="0" algn="l" defTabSz="914400" rtl="0" eaLnBrk="1" fontAlgn="auto" latinLnBrk="0" hangingPunct="1">
              <a:lnSpc>
                <a:spcPct val="100000"/>
              </a:lnSpc>
              <a:spcBef>
                <a:spcPts val="300"/>
              </a:spcBef>
              <a:spcAft>
                <a:spcPts val="300"/>
              </a:spcAft>
              <a:buClrTx/>
              <a:buSzTx/>
              <a:buNone/>
              <a:tabLst/>
              <a:defRPr/>
            </a:pPr>
            <a:endParaRPr kumimoji="0" lang="en-US" sz="1200" b="1" i="0" u="none" strike="noStrike" kern="1200" cap="none" spc="0" normalizeH="0" baseline="0" noProof="0" dirty="0">
              <a:ln>
                <a:noFill/>
              </a:ln>
              <a:solidFill>
                <a:schemeClr val="tx2"/>
              </a:solidFill>
              <a:effectLst/>
              <a:uLnTx/>
              <a:uFillTx/>
            </a:endParaRPr>
          </a:p>
        </p:txBody>
      </p:sp>
      <p:sp>
        <p:nvSpPr>
          <p:cNvPr id="25" name="TextBox 24">
            <a:extLst>
              <a:ext uri="{FF2B5EF4-FFF2-40B4-BE49-F238E27FC236}">
                <a16:creationId xmlns:a16="http://schemas.microsoft.com/office/drawing/2014/main" id="{EB466D8E-9B01-D99F-072D-F0515F9ED8E5}"/>
              </a:ext>
            </a:extLst>
          </p:cNvPr>
          <p:cNvSpPr txBox="1">
            <a:spLocks noGrp="1" noRot="1" noMove="1" noResize="1" noEditPoints="1" noAdjustHandles="1" noChangeArrowheads="1" noChangeShapeType="1"/>
          </p:cNvSpPr>
          <p:nvPr>
            <p:custDataLst>
              <p:tags r:id="rId13"/>
            </p:custDataLst>
          </p:nvPr>
        </p:nvSpPr>
        <p:spPr>
          <a:xfrm>
            <a:off x="1782986" y="3250083"/>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defRPr/>
            </a:pPr>
            <a:r>
              <a:rPr lang="es-419" sz="1200" b="1">
                <a:solidFill>
                  <a:schemeClr val="tx2"/>
                </a:solidFill>
              </a:rPr>
              <a:t>India</a:t>
            </a:r>
          </a:p>
        </p:txBody>
      </p:sp>
      <p:sp>
        <p:nvSpPr>
          <p:cNvPr id="27" name="TextBox 26">
            <a:extLst>
              <a:ext uri="{FF2B5EF4-FFF2-40B4-BE49-F238E27FC236}">
                <a16:creationId xmlns:a16="http://schemas.microsoft.com/office/drawing/2014/main" id="{5A82A144-802A-F91E-6543-28A68D7C7D43}"/>
              </a:ext>
            </a:extLst>
          </p:cNvPr>
          <p:cNvSpPr txBox="1">
            <a:spLocks/>
          </p:cNvSpPr>
          <p:nvPr>
            <p:custDataLst>
              <p:tags r:id="rId14"/>
            </p:custDataLst>
          </p:nvPr>
        </p:nvSpPr>
        <p:spPr>
          <a:xfrm>
            <a:off x="4283281" y="2843597"/>
            <a:ext cx="2353395" cy="184666"/>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cxnSp>
        <p:nvCxnSpPr>
          <p:cNvPr id="29" name="Straight Connector 28">
            <a:extLst>
              <a:ext uri="{FF2B5EF4-FFF2-40B4-BE49-F238E27FC236}">
                <a16:creationId xmlns:a16="http://schemas.microsoft.com/office/drawing/2014/main" id="{816587F8-655B-7454-4BC6-66F50A09AFB0}"/>
              </a:ext>
            </a:extLst>
          </p:cNvPr>
          <p:cNvCxnSpPr>
            <a:cxnSpLocks/>
          </p:cNvCxnSpPr>
          <p:nvPr/>
        </p:nvCxnSpPr>
        <p:spPr>
          <a:xfrm>
            <a:off x="554736" y="3139173"/>
            <a:ext cx="7292888" cy="0"/>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0E1FAD-37D6-BF64-644F-2D02308A9B04}"/>
              </a:ext>
            </a:extLst>
          </p:cNvPr>
          <p:cNvCxnSpPr>
            <a:cxnSpLocks/>
          </p:cNvCxnSpPr>
          <p:nvPr/>
        </p:nvCxnSpPr>
        <p:spPr>
          <a:xfrm>
            <a:off x="554736" y="2732687"/>
            <a:ext cx="7292888" cy="0"/>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C7C367F-D402-8CB1-913B-6ADB82772D9E}"/>
              </a:ext>
            </a:extLst>
          </p:cNvPr>
          <p:cNvCxnSpPr>
            <a:cxnSpLocks/>
          </p:cNvCxnSpPr>
          <p:nvPr/>
        </p:nvCxnSpPr>
        <p:spPr>
          <a:xfrm>
            <a:off x="554736" y="1956123"/>
            <a:ext cx="7292888" cy="0"/>
          </a:xfrm>
          <a:prstGeom prst="line">
            <a:avLst/>
          </a:prstGeom>
          <a:ln w="28575"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E8BAB68F-FAD3-3BD4-6D7A-42421C1A8ED1}"/>
              </a:ext>
            </a:extLst>
          </p:cNvPr>
          <p:cNvSpPr txBox="1">
            <a:spLocks noGrp="1" noRot="1" noMove="1" noResize="1" noEditPoints="1" noAdjustHandles="1" noChangeArrowheads="1" noChangeShapeType="1"/>
          </p:cNvSpPr>
          <p:nvPr>
            <p:custDataLst>
              <p:tags r:id="rId15"/>
            </p:custDataLst>
          </p:nvPr>
        </p:nvSpPr>
        <p:spPr>
          <a:xfrm>
            <a:off x="4283280" y="3596931"/>
            <a:ext cx="2353395" cy="2305759"/>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400"/>
              </a:spcBef>
              <a:buClr>
                <a:srgbClr val="000000"/>
              </a:buClr>
              <a:buSzPct val="110000"/>
              <a:buNone/>
              <a:defRPr/>
            </a:pP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sp>
        <p:nvSpPr>
          <p:cNvPr id="5" name="TextBox 4">
            <a:extLst>
              <a:ext uri="{FF2B5EF4-FFF2-40B4-BE49-F238E27FC236}">
                <a16:creationId xmlns:a16="http://schemas.microsoft.com/office/drawing/2014/main" id="{94DEB154-C0B7-D4CB-04CE-7A38949A0056}"/>
              </a:ext>
            </a:extLst>
          </p:cNvPr>
          <p:cNvSpPr txBox="1"/>
          <p:nvPr>
            <p:custDataLst>
              <p:tags r:id="rId16"/>
            </p:custDataLst>
          </p:nvPr>
        </p:nvSpPr>
        <p:spPr>
          <a:xfrm>
            <a:off x="6783576" y="2291977"/>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sp>
        <p:nvSpPr>
          <p:cNvPr id="6" name="TextBox 5">
            <a:extLst>
              <a:ext uri="{FF2B5EF4-FFF2-40B4-BE49-F238E27FC236}">
                <a16:creationId xmlns:a16="http://schemas.microsoft.com/office/drawing/2014/main" id="{A81B7A49-1B3A-F6FF-510E-76484649B4F6}"/>
              </a:ext>
            </a:extLst>
          </p:cNvPr>
          <p:cNvSpPr txBox="1"/>
          <p:nvPr/>
        </p:nvSpPr>
        <p:spPr>
          <a:xfrm>
            <a:off x="1685094" y="2344567"/>
            <a:ext cx="3636713" cy="738664"/>
          </a:xfrm>
          <a:prstGeom prst="rect">
            <a:avLst/>
          </a:prstGeom>
          <a:noFill/>
        </p:spPr>
        <p:txBody>
          <a:bodyPr wrap="square" rtlCol="0">
            <a:spAutoFit/>
          </a:bodyPr>
          <a:lstStyle/>
          <a:p>
            <a:r>
              <a:rPr lang="es-419" sz="1200" b="1">
                <a:solidFill>
                  <a:schemeClr val="tx2"/>
                </a:solidFill>
                <a:cs typeface="Arial" panose="020B0604020202020204" pitchFamily="34" charset="0"/>
              </a:rPr>
              <a:t>Agencia Internacional de Investigación sobre Cáncer (IARC)</a:t>
            </a:r>
            <a:r>
              <a:rPr lang="es-419" sz="1200" b="1" baseline="30000">
                <a:solidFill>
                  <a:schemeClr val="tx2"/>
                </a:solidFill>
                <a:cs typeface="Arial" panose="020B0604020202020204" pitchFamily="34" charset="0"/>
              </a:rPr>
              <a:t>1</a:t>
            </a:r>
            <a:r>
              <a:rPr lang="es-419" sz="1200" b="1">
                <a:solidFill>
                  <a:schemeClr val="tx2"/>
                </a:solidFill>
                <a:cs typeface="Arial" panose="020B0604020202020204" pitchFamily="34" charset="0"/>
              </a:rPr>
              <a:t> </a:t>
            </a:r>
          </a:p>
          <a:p>
            <a:endParaRPr lang="en-US" dirty="0"/>
          </a:p>
        </p:txBody>
      </p:sp>
      <p:sp>
        <p:nvSpPr>
          <p:cNvPr id="32" name="TextBox 31">
            <a:extLst>
              <a:ext uri="{FF2B5EF4-FFF2-40B4-BE49-F238E27FC236}">
                <a16:creationId xmlns:a16="http://schemas.microsoft.com/office/drawing/2014/main" id="{87844893-243D-24EA-3B4C-EECCDFFFAB66}"/>
              </a:ext>
            </a:extLst>
          </p:cNvPr>
          <p:cNvSpPr txBox="1"/>
          <p:nvPr/>
        </p:nvSpPr>
        <p:spPr>
          <a:xfrm>
            <a:off x="5443183" y="2338741"/>
            <a:ext cx="3587521" cy="553998"/>
          </a:xfrm>
          <a:prstGeom prst="rect">
            <a:avLst/>
          </a:prstGeom>
          <a:noFill/>
        </p:spPr>
        <p:txBody>
          <a:bodyPr wrap="none" rtlCol="0">
            <a:spAutoFit/>
          </a:bodyPr>
          <a:lstStyle/>
          <a:p>
            <a:r>
              <a:rPr lang="es-419" sz="1200" b="1">
                <a:solidFill>
                  <a:schemeClr val="tx2"/>
                </a:solidFill>
                <a:cs typeface="Arial" panose="020B0604020202020204" pitchFamily="34" charset="0"/>
              </a:rPr>
              <a:t>Ensayo de vacunas contra el VPH de Costa Rica (CVT)</a:t>
            </a:r>
            <a:r>
              <a:rPr lang="es-419" sz="1200" b="1" baseline="30000">
                <a:solidFill>
                  <a:schemeClr val="tx2"/>
                </a:solidFill>
                <a:cs typeface="Arial" panose="020B0604020202020204" pitchFamily="34" charset="0"/>
              </a:rPr>
              <a:t>2</a:t>
            </a:r>
          </a:p>
          <a:p>
            <a:endParaRPr lang="en-US" dirty="0"/>
          </a:p>
        </p:txBody>
      </p:sp>
      <p:sp>
        <p:nvSpPr>
          <p:cNvPr id="33" name="TextBox 32">
            <a:extLst>
              <a:ext uri="{FF2B5EF4-FFF2-40B4-BE49-F238E27FC236}">
                <a16:creationId xmlns:a16="http://schemas.microsoft.com/office/drawing/2014/main" id="{D9F78F49-83ED-9380-9E6C-8FC297C296AB}"/>
              </a:ext>
            </a:extLst>
          </p:cNvPr>
          <p:cNvSpPr txBox="1"/>
          <p:nvPr/>
        </p:nvSpPr>
        <p:spPr>
          <a:xfrm>
            <a:off x="5494229" y="2818983"/>
            <a:ext cx="498855" cy="553998"/>
          </a:xfrm>
          <a:prstGeom prst="rect">
            <a:avLst/>
          </a:prstGeom>
          <a:noFill/>
        </p:spPr>
        <p:txBody>
          <a:bodyPr wrap="none" rtlCol="0">
            <a:spAutoFit/>
          </a:bodyPr>
          <a:lstStyle/>
          <a:p>
            <a:r>
              <a:rPr lang="es-419" sz="1200" b="1">
                <a:solidFill>
                  <a:schemeClr val="tx2"/>
                </a:solidFill>
                <a:cs typeface="Arial" panose="020B0604020202020204" pitchFamily="34" charset="0"/>
              </a:rPr>
              <a:t>2004</a:t>
            </a:r>
          </a:p>
          <a:p>
            <a:endParaRPr lang="en-US" dirty="0"/>
          </a:p>
        </p:txBody>
      </p:sp>
      <p:sp>
        <p:nvSpPr>
          <p:cNvPr id="34" name="TextBox 33">
            <a:extLst>
              <a:ext uri="{FF2B5EF4-FFF2-40B4-BE49-F238E27FC236}">
                <a16:creationId xmlns:a16="http://schemas.microsoft.com/office/drawing/2014/main" id="{B6AAB3C3-631D-E9E0-3F66-332C25643FDD}"/>
              </a:ext>
            </a:extLst>
          </p:cNvPr>
          <p:cNvSpPr txBox="1"/>
          <p:nvPr/>
        </p:nvSpPr>
        <p:spPr>
          <a:xfrm>
            <a:off x="5494228" y="3232252"/>
            <a:ext cx="834587" cy="276999"/>
          </a:xfrm>
          <a:prstGeom prst="rect">
            <a:avLst/>
          </a:prstGeom>
          <a:noFill/>
        </p:spPr>
        <p:txBody>
          <a:bodyPr wrap="none" rtlCol="0">
            <a:spAutoFit/>
          </a:bodyPr>
          <a:lstStyle/>
          <a:p>
            <a:r>
              <a:rPr lang="es-419" sz="1200" b="1">
                <a:solidFill>
                  <a:schemeClr val="tx2"/>
                </a:solidFill>
              </a:rPr>
              <a:t>Costa Rica</a:t>
            </a:r>
          </a:p>
        </p:txBody>
      </p:sp>
      <p:sp>
        <p:nvSpPr>
          <p:cNvPr id="39" name="TextBox 38">
            <a:extLst>
              <a:ext uri="{FF2B5EF4-FFF2-40B4-BE49-F238E27FC236}">
                <a16:creationId xmlns:a16="http://schemas.microsoft.com/office/drawing/2014/main" id="{AFE8C428-FD59-5318-0AEE-FA870DD07230}"/>
              </a:ext>
            </a:extLst>
          </p:cNvPr>
          <p:cNvSpPr txBox="1"/>
          <p:nvPr/>
        </p:nvSpPr>
        <p:spPr>
          <a:xfrm>
            <a:off x="5443183" y="3602329"/>
            <a:ext cx="2404441" cy="2174954"/>
          </a:xfrm>
          <a:prstGeom prst="rect">
            <a:avLst/>
          </a:prstGeom>
          <a:noFill/>
        </p:spPr>
        <p:txBody>
          <a:bodyPr wrap="square">
            <a:spAutoFit/>
          </a:bodyPr>
          <a:lstStyle/>
          <a:p>
            <a:pPr>
              <a:spcBef>
                <a:spcPts val="400"/>
              </a:spcBef>
              <a:buClr>
                <a:srgbClr val="000000"/>
              </a:buClr>
              <a:buSzPct val="110000"/>
              <a:buNone/>
              <a:defRPr/>
            </a:pPr>
            <a:r>
              <a:rPr kumimoji="0" lang="es-419" sz="1200" b="1" i="0" u="none" strike="noStrike" cap="none" normalizeH="0" baseline="0" noProof="0" dirty="0">
                <a:ln>
                  <a:noFill/>
                </a:ln>
                <a:solidFill>
                  <a:schemeClr val="tx2"/>
                </a:solidFill>
                <a:effectLst/>
                <a:uLnTx/>
                <a:uFillTx/>
                <a:ea typeface="+mn-ea"/>
                <a:cs typeface="Arial" panose="020B0604020202020204" pitchFamily="34" charset="0"/>
              </a:rPr>
              <a:t>Eficacia comparable de 1 y 3 dosis de HPV2 (Cervarix, GSK) </a:t>
            </a:r>
            <a:r>
              <a:rPr kumimoji="0" lang="es-419" sz="1200" b="0" i="0" u="none" strike="noStrike" cap="none" normalizeH="0" baseline="0" noProof="0" dirty="0">
                <a:ln>
                  <a:noFill/>
                </a:ln>
                <a:solidFill>
                  <a:schemeClr val="tx2"/>
                </a:solidFill>
                <a:effectLst/>
                <a:uLnTx/>
                <a:uFillTx/>
                <a:ea typeface="+mn-ea"/>
                <a:cs typeface="Arial" panose="020B0604020202020204" pitchFamily="34" charset="0"/>
              </a:rPr>
              <a:t>en la protección contra la infección por el VPH 16/18 hasta 10 años después de la vacunación.</a:t>
            </a:r>
          </a:p>
          <a:p>
            <a:pPr>
              <a:spcBef>
                <a:spcPts val="400"/>
              </a:spcBef>
              <a:buClr>
                <a:srgbClr val="000000"/>
              </a:buClr>
              <a:buSzPct val="110000"/>
              <a:buNone/>
              <a:defRPr/>
            </a:pPr>
            <a:r>
              <a:rPr kumimoji="0" lang="es-419" sz="1200" b="1" i="0" u="none" strike="noStrike" cap="none" normalizeH="0" baseline="0" noProof="0" dirty="0">
                <a:ln>
                  <a:noFill/>
                </a:ln>
                <a:solidFill>
                  <a:schemeClr val="tx2"/>
                </a:solidFill>
                <a:effectLst/>
                <a:uLnTx/>
                <a:uFillTx/>
                <a:ea typeface="+mn-ea"/>
              </a:rPr>
              <a:t>Nivel de anticuerpos 10 veces superior al inducido </a:t>
            </a:r>
            <a:r>
              <a:rPr lang="es-419" sz="1200" dirty="0">
                <a:solidFill>
                  <a:schemeClr val="tx2"/>
                </a:solidFill>
                <a:ea typeface="+mn-ea"/>
              </a:rPr>
              <a:t>tras</a:t>
            </a:r>
            <a:r>
              <a:rPr kumimoji="0" lang="es-419" sz="1200" b="0" i="0" u="none" strike="noStrike" cap="none" normalizeH="0" baseline="0" noProof="0" dirty="0">
                <a:ln>
                  <a:noFill/>
                </a:ln>
                <a:solidFill>
                  <a:schemeClr val="tx2"/>
                </a:solidFill>
                <a:effectLst/>
                <a:uLnTx/>
                <a:uFillTx/>
                <a:ea typeface="+mn-ea"/>
              </a:rPr>
              <a:t> una dosis única, en comparación con el nivel </a:t>
            </a:r>
            <a:r>
              <a:rPr lang="es-419" sz="1200" dirty="0">
                <a:solidFill>
                  <a:schemeClr val="tx2"/>
                </a:solidFill>
                <a:ea typeface="+mn-ea"/>
              </a:rPr>
              <a:t>de la infección natural </a:t>
            </a:r>
            <a:r>
              <a:rPr lang="es-419" sz="1200" b="1" dirty="0">
                <a:solidFill>
                  <a:schemeClr val="tx2"/>
                </a:solidFill>
                <a:ea typeface="+mn-ea"/>
              </a:rPr>
              <a:t>durante al menos 16 años después de la vacunación.</a:t>
            </a:r>
          </a:p>
        </p:txBody>
      </p:sp>
    </p:spTree>
    <p:extLst>
      <p:ext uri="{BB962C8B-B14F-4D97-AF65-F5344CB8AC3E}">
        <p14:creationId xmlns:p14="http://schemas.microsoft.com/office/powerpoint/2010/main" val="303632868"/>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444418" y="10046"/>
            <a:ext cx="11747582" cy="584775"/>
          </a:xfrm>
          <a:prstGeom prst="rect">
            <a:avLst/>
          </a:prstGeom>
        </p:spPr>
        <p:txBody>
          <a:bodyPr wrap="square">
            <a:spAutoFit/>
          </a:bodyPr>
          <a:lstStyle/>
          <a:p>
            <a:r>
              <a:rPr lang="es-419" sz="3200">
                <a:solidFill>
                  <a:schemeClr val="tx2"/>
                </a:solidFill>
                <a:latin typeface="+mj-lt"/>
              </a:rPr>
              <a:t>Ensayo KEN SHE: Esquema del estudio</a:t>
            </a:r>
          </a:p>
        </p:txBody>
      </p:sp>
      <p:sp>
        <p:nvSpPr>
          <p:cNvPr id="73" name="Rectangle: Rounded Corners 4">
            <a:extLst>
              <a:ext uri="{FF2B5EF4-FFF2-40B4-BE49-F238E27FC236}">
                <a16:creationId xmlns:a16="http://schemas.microsoft.com/office/drawing/2014/main" id="{12ED5084-D233-4CE6-96D9-5713C7A5315B}"/>
              </a:ext>
            </a:extLst>
          </p:cNvPr>
          <p:cNvSpPr txBox="1"/>
          <p:nvPr/>
        </p:nvSpPr>
        <p:spPr>
          <a:xfrm>
            <a:off x="729023" y="521194"/>
            <a:ext cx="10543262" cy="620479"/>
          </a:xfrm>
          <a:prstGeom prst="rect">
            <a:avLst/>
          </a:prstGeom>
          <a:solidFill>
            <a:schemeClr val="accent3">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es-419" sz="2000" b="1">
                <a:solidFill>
                  <a:schemeClr val="accent1"/>
                </a:solidFill>
                <a:cs typeface="Arial" panose="020B0604020202020204" pitchFamily="34" charset="0"/>
              </a:rPr>
              <a:t>Mujeres de 15 a 20 años; N = 2250</a:t>
            </a:r>
            <a:br>
              <a:rPr lang="es-419" sz="2400" b="1">
                <a:solidFill>
                  <a:schemeClr val="accent1"/>
                </a:solidFill>
                <a:cs typeface="Arial" panose="020B0604020202020204" pitchFamily="34" charset="0"/>
              </a:rPr>
            </a:br>
            <a:r>
              <a:rPr lang="es-419">
                <a:solidFill>
                  <a:schemeClr val="accent1"/>
                </a:solidFill>
                <a:cs typeface="Arial" panose="020B0604020202020204" pitchFamily="34" charset="0"/>
              </a:rPr>
              <a:t>Sexualmente activas, 1 a 5 parejas en toda su vida, VIH negativo, sin antecedentes de vacunación contra el VPH</a:t>
            </a:r>
          </a:p>
        </p:txBody>
      </p:sp>
      <p:cxnSp>
        <p:nvCxnSpPr>
          <p:cNvPr id="31" name="Straight Connector 30">
            <a:extLst>
              <a:ext uri="{FF2B5EF4-FFF2-40B4-BE49-F238E27FC236}">
                <a16:creationId xmlns:a16="http://schemas.microsoft.com/office/drawing/2014/main" id="{27BABE95-ABF0-44F3-AF65-EC9BFE43A442}"/>
              </a:ext>
            </a:extLst>
          </p:cNvPr>
          <p:cNvCxnSpPr>
            <a:cxnSpLocks/>
          </p:cNvCxnSpPr>
          <p:nvPr/>
        </p:nvCxnSpPr>
        <p:spPr>
          <a:xfrm>
            <a:off x="5385553" y="1203494"/>
            <a:ext cx="0" cy="3442695"/>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BCBBAE6-819E-4E9F-8288-2B0F0C764517}"/>
              </a:ext>
            </a:extLst>
          </p:cNvPr>
          <p:cNvCxnSpPr>
            <a:cxnSpLocks/>
          </p:cNvCxnSpPr>
          <p:nvPr/>
        </p:nvCxnSpPr>
        <p:spPr>
          <a:xfrm>
            <a:off x="6128583" y="1203494"/>
            <a:ext cx="0" cy="3442695"/>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08457D1-7B70-4EF6-AE21-92DD25E88FD7}"/>
              </a:ext>
            </a:extLst>
          </p:cNvPr>
          <p:cNvCxnSpPr>
            <a:cxnSpLocks/>
          </p:cNvCxnSpPr>
          <p:nvPr/>
        </p:nvCxnSpPr>
        <p:spPr>
          <a:xfrm>
            <a:off x="6840027" y="1203494"/>
            <a:ext cx="0" cy="3442695"/>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97B90C9-DEC9-43AA-B06D-4A710689C07A}"/>
              </a:ext>
            </a:extLst>
          </p:cNvPr>
          <p:cNvCxnSpPr>
            <a:cxnSpLocks/>
          </p:cNvCxnSpPr>
          <p:nvPr/>
        </p:nvCxnSpPr>
        <p:spPr>
          <a:xfrm>
            <a:off x="7570477" y="1203494"/>
            <a:ext cx="0" cy="3343365"/>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877265C-35E9-49FD-9F1C-E6FAC70F1CFA}"/>
              </a:ext>
            </a:extLst>
          </p:cNvPr>
          <p:cNvCxnSpPr>
            <a:cxnSpLocks/>
          </p:cNvCxnSpPr>
          <p:nvPr/>
        </p:nvCxnSpPr>
        <p:spPr>
          <a:xfrm>
            <a:off x="8312550" y="1203494"/>
            <a:ext cx="0" cy="3511978"/>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5A92753-8D5F-4ABC-9E60-F42DEE96691D}"/>
              </a:ext>
            </a:extLst>
          </p:cNvPr>
          <p:cNvCxnSpPr>
            <a:cxnSpLocks/>
          </p:cNvCxnSpPr>
          <p:nvPr/>
        </p:nvCxnSpPr>
        <p:spPr>
          <a:xfrm>
            <a:off x="9101711" y="1203494"/>
            <a:ext cx="0" cy="3511978"/>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7EE9456E-7082-449B-B356-6F9C92F88728}"/>
              </a:ext>
            </a:extLst>
          </p:cNvPr>
          <p:cNvSpPr/>
          <p:nvPr/>
        </p:nvSpPr>
        <p:spPr>
          <a:xfrm>
            <a:off x="729023" y="1991309"/>
            <a:ext cx="2551120" cy="2545078"/>
          </a:xfrm>
          <a:prstGeom prst="rect">
            <a:avLst/>
          </a:prstGeom>
          <a:no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t" anchorCtr="0"/>
          <a:lstStyle/>
          <a:p>
            <a:pPr defTabSz="914354" eaLnBrk="1" fontAlgn="auto" hangingPunct="1">
              <a:spcBef>
                <a:spcPts val="0"/>
              </a:spcBef>
              <a:spcAft>
                <a:spcPts val="0"/>
              </a:spcAft>
              <a:defRPr/>
            </a:pPr>
            <a:r>
              <a:rPr lang="es-419" sz="1600">
                <a:solidFill>
                  <a:schemeClr val="accent1"/>
                </a:solidFill>
              </a:rPr>
              <a:t>Vacunas</a:t>
            </a:r>
          </a:p>
        </p:txBody>
      </p:sp>
      <p:sp>
        <p:nvSpPr>
          <p:cNvPr id="41" name="Rectangle 40">
            <a:extLst>
              <a:ext uri="{FF2B5EF4-FFF2-40B4-BE49-F238E27FC236}">
                <a16:creationId xmlns:a16="http://schemas.microsoft.com/office/drawing/2014/main" id="{0588FE66-B2D6-435A-9CD3-D383EE5DA510}"/>
              </a:ext>
            </a:extLst>
          </p:cNvPr>
          <p:cNvSpPr/>
          <p:nvPr/>
        </p:nvSpPr>
        <p:spPr>
          <a:xfrm>
            <a:off x="3906744" y="1554121"/>
            <a:ext cx="658086" cy="385748"/>
          </a:xfrm>
          <a:prstGeom prst="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es-419" sz="1600">
                <a:solidFill>
                  <a:srgbClr val="FFFFFF"/>
                </a:solidFill>
              </a:rPr>
              <a:t>Me 0</a:t>
            </a:r>
          </a:p>
        </p:txBody>
      </p:sp>
      <p:sp>
        <p:nvSpPr>
          <p:cNvPr id="42" name="Rectangle 41">
            <a:extLst>
              <a:ext uri="{FF2B5EF4-FFF2-40B4-BE49-F238E27FC236}">
                <a16:creationId xmlns:a16="http://schemas.microsoft.com/office/drawing/2014/main" id="{96FB0656-2DDE-45A6-A3F9-7452B80E963C}"/>
              </a:ext>
            </a:extLst>
          </p:cNvPr>
          <p:cNvSpPr/>
          <p:nvPr/>
        </p:nvSpPr>
        <p:spPr>
          <a:xfrm>
            <a:off x="4682817" y="1570932"/>
            <a:ext cx="609600" cy="365761"/>
          </a:xfrm>
          <a:prstGeom prst="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es-419" sz="1600">
                <a:solidFill>
                  <a:srgbClr val="FFFFFF"/>
                </a:solidFill>
              </a:rPr>
              <a:t>Me 1</a:t>
            </a:r>
          </a:p>
        </p:txBody>
      </p:sp>
      <p:sp>
        <p:nvSpPr>
          <p:cNvPr id="43" name="Rectangle 42">
            <a:extLst>
              <a:ext uri="{FF2B5EF4-FFF2-40B4-BE49-F238E27FC236}">
                <a16:creationId xmlns:a16="http://schemas.microsoft.com/office/drawing/2014/main" id="{5EA70D0E-DBE0-4E73-966A-295C3327CAA4}"/>
              </a:ext>
            </a:extLst>
          </p:cNvPr>
          <p:cNvSpPr/>
          <p:nvPr/>
        </p:nvSpPr>
        <p:spPr>
          <a:xfrm>
            <a:off x="6885641" y="1562991"/>
            <a:ext cx="602989" cy="365761"/>
          </a:xfrm>
          <a:prstGeom prst="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es-419" sz="1600">
                <a:solidFill>
                  <a:srgbClr val="FFFFFF"/>
                </a:solidFill>
              </a:rPr>
              <a:t>Me 12</a:t>
            </a:r>
          </a:p>
        </p:txBody>
      </p:sp>
      <p:sp>
        <p:nvSpPr>
          <p:cNvPr id="50" name="Rectangle 49">
            <a:extLst>
              <a:ext uri="{FF2B5EF4-FFF2-40B4-BE49-F238E27FC236}">
                <a16:creationId xmlns:a16="http://schemas.microsoft.com/office/drawing/2014/main" id="{FF4EB41C-1B43-4021-847B-A481E9EB9B46}"/>
              </a:ext>
            </a:extLst>
          </p:cNvPr>
          <p:cNvSpPr/>
          <p:nvPr/>
        </p:nvSpPr>
        <p:spPr>
          <a:xfrm>
            <a:off x="7661565" y="1562991"/>
            <a:ext cx="572371" cy="365761"/>
          </a:xfrm>
          <a:prstGeom prst="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es-419" sz="1600">
                <a:solidFill>
                  <a:srgbClr val="FFFFFF"/>
                </a:solidFill>
              </a:rPr>
              <a:t>Me 18</a:t>
            </a:r>
          </a:p>
        </p:txBody>
      </p:sp>
      <p:sp>
        <p:nvSpPr>
          <p:cNvPr id="51" name="Rectangle 50">
            <a:extLst>
              <a:ext uri="{FF2B5EF4-FFF2-40B4-BE49-F238E27FC236}">
                <a16:creationId xmlns:a16="http://schemas.microsoft.com/office/drawing/2014/main" id="{D4816AAD-7E1D-41F5-B483-73433AC81ED0}"/>
              </a:ext>
            </a:extLst>
          </p:cNvPr>
          <p:cNvSpPr/>
          <p:nvPr/>
        </p:nvSpPr>
        <p:spPr>
          <a:xfrm>
            <a:off x="9188208" y="1572424"/>
            <a:ext cx="694385" cy="356690"/>
          </a:xfrm>
          <a:prstGeom prst="rect">
            <a:avLst/>
          </a:prstGeom>
          <a:solidFill>
            <a:srgbClr val="A6A6A6"/>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es-419" sz="1600">
                <a:solidFill>
                  <a:srgbClr val="FFFFFF"/>
                </a:solidFill>
              </a:rPr>
              <a:t>Me 30</a:t>
            </a:r>
          </a:p>
        </p:txBody>
      </p:sp>
      <p:sp>
        <p:nvSpPr>
          <p:cNvPr id="52" name="Rectangle 51">
            <a:extLst>
              <a:ext uri="{FF2B5EF4-FFF2-40B4-BE49-F238E27FC236}">
                <a16:creationId xmlns:a16="http://schemas.microsoft.com/office/drawing/2014/main" id="{DFEC7C52-0F88-405A-B71B-88689BDA9C84}"/>
              </a:ext>
            </a:extLst>
          </p:cNvPr>
          <p:cNvSpPr/>
          <p:nvPr/>
        </p:nvSpPr>
        <p:spPr>
          <a:xfrm>
            <a:off x="5465302" y="1568971"/>
            <a:ext cx="603051" cy="365761"/>
          </a:xfrm>
          <a:prstGeom prst="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es-419" sz="1600">
                <a:solidFill>
                  <a:srgbClr val="FFFFFF"/>
                </a:solidFill>
              </a:rPr>
              <a:t>Me 3</a:t>
            </a:r>
          </a:p>
        </p:txBody>
      </p:sp>
      <p:sp>
        <p:nvSpPr>
          <p:cNvPr id="56" name="Rectangle 55">
            <a:extLst>
              <a:ext uri="{FF2B5EF4-FFF2-40B4-BE49-F238E27FC236}">
                <a16:creationId xmlns:a16="http://schemas.microsoft.com/office/drawing/2014/main" id="{CFA4C9A7-D1BB-4FC2-B2A1-44CC5C89B6A7}"/>
              </a:ext>
            </a:extLst>
          </p:cNvPr>
          <p:cNvSpPr/>
          <p:nvPr/>
        </p:nvSpPr>
        <p:spPr>
          <a:xfrm>
            <a:off x="815187" y="2349442"/>
            <a:ext cx="2271668" cy="572870"/>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354" eaLnBrk="1" fontAlgn="auto" hangingPunct="1">
              <a:spcBef>
                <a:spcPts val="0"/>
              </a:spcBef>
              <a:spcAft>
                <a:spcPts val="0"/>
              </a:spcAft>
              <a:defRPr/>
            </a:pPr>
            <a:r>
              <a:rPr lang="es-419" sz="1400" b="1" dirty="0">
                <a:solidFill>
                  <a:schemeClr val="tx1"/>
                </a:solidFill>
                <a:latin typeface="+mn-lt"/>
                <a:cs typeface="Calibri" panose="020F0502020204030204" pitchFamily="34" charset="0"/>
              </a:rPr>
              <a:t>HPV2 (GSK)</a:t>
            </a:r>
          </a:p>
        </p:txBody>
      </p:sp>
      <p:sp>
        <p:nvSpPr>
          <p:cNvPr id="57" name="Rounded Rectangle 184">
            <a:extLst>
              <a:ext uri="{FF2B5EF4-FFF2-40B4-BE49-F238E27FC236}">
                <a16:creationId xmlns:a16="http://schemas.microsoft.com/office/drawing/2014/main" id="{DFE15898-3663-4364-91C1-B72C146E40AD}"/>
              </a:ext>
            </a:extLst>
          </p:cNvPr>
          <p:cNvSpPr/>
          <p:nvPr/>
        </p:nvSpPr>
        <p:spPr>
          <a:xfrm>
            <a:off x="3906744" y="2992896"/>
            <a:ext cx="622736" cy="21945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s-419" sz="1067">
                <a:solidFill>
                  <a:srgbClr val="000000"/>
                </a:solidFill>
              </a:rPr>
              <a:t>Serología</a:t>
            </a:r>
          </a:p>
        </p:txBody>
      </p:sp>
      <p:sp>
        <p:nvSpPr>
          <p:cNvPr id="58" name="Isosceles Triangle 57">
            <a:extLst>
              <a:ext uri="{FF2B5EF4-FFF2-40B4-BE49-F238E27FC236}">
                <a16:creationId xmlns:a16="http://schemas.microsoft.com/office/drawing/2014/main" id="{16540D3E-EB4A-4D5B-B5B1-AD0FFF56EFAC}"/>
              </a:ext>
            </a:extLst>
          </p:cNvPr>
          <p:cNvSpPr/>
          <p:nvPr/>
        </p:nvSpPr>
        <p:spPr>
          <a:xfrm rot="5400000">
            <a:off x="3411353" y="3261947"/>
            <a:ext cx="426720" cy="109960"/>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eaLnBrk="1" fontAlgn="auto" hangingPunct="1">
              <a:spcBef>
                <a:spcPts val="0"/>
              </a:spcBef>
              <a:spcAft>
                <a:spcPts val="0"/>
              </a:spcAft>
              <a:defRPr/>
            </a:pPr>
            <a:endParaRPr lang="en-US" sz="2400" dirty="0">
              <a:solidFill>
                <a:srgbClr val="FFFFFF"/>
              </a:solidFill>
              <a:latin typeface="Calibri"/>
            </a:endParaRPr>
          </a:p>
        </p:txBody>
      </p:sp>
      <p:sp>
        <p:nvSpPr>
          <p:cNvPr id="59" name="Line 4">
            <a:extLst>
              <a:ext uri="{FF2B5EF4-FFF2-40B4-BE49-F238E27FC236}">
                <a16:creationId xmlns:a16="http://schemas.microsoft.com/office/drawing/2014/main" id="{5B28C55D-6D78-4356-B823-D0A956E4A996}"/>
              </a:ext>
            </a:extLst>
          </p:cNvPr>
          <p:cNvSpPr>
            <a:spLocks noChangeShapeType="1"/>
          </p:cNvSpPr>
          <p:nvPr/>
        </p:nvSpPr>
        <p:spPr bwMode="auto">
          <a:xfrm flipH="1" flipV="1">
            <a:off x="3122813" y="4324079"/>
            <a:ext cx="7377690" cy="3803"/>
          </a:xfrm>
          <a:prstGeom prst="line">
            <a:avLst/>
          </a:prstGeom>
          <a:noFill/>
          <a:ln w="12700">
            <a:solidFill>
              <a:schemeClr val="accent5">
                <a:lumMod val="40000"/>
                <a:lumOff val="60000"/>
              </a:schemeClr>
            </a:solidFill>
            <a:round/>
            <a:headEnd/>
            <a:tailEnd/>
          </a:ln>
          <a:extLst>
            <a:ext uri="{909E8E84-426E-40dd-AFC4-6F175D3DCCD1}">
              <a14:hiddenFill xmlns:a14="http://schemas.microsoft.com/office/drawing/2010/main" xmlns="">
                <a:noFill/>
              </a14:hiddenFill>
            </a:ext>
          </a:extLst>
        </p:spPr>
        <p:txBody>
          <a:bodyPr wrap="none" lIns="82296" tIns="36576" rIns="82296" bIns="36576" anchor="ctr"/>
          <a:lstStyle/>
          <a:p>
            <a:pPr defTabSz="914354" eaLnBrk="1" fontAlgn="auto" hangingPunct="1">
              <a:spcBef>
                <a:spcPts val="0"/>
              </a:spcBef>
              <a:spcAft>
                <a:spcPts val="0"/>
              </a:spcAft>
              <a:defRPr/>
            </a:pPr>
            <a:endParaRPr lang="en-US" dirty="0">
              <a:solidFill>
                <a:srgbClr val="59452A"/>
              </a:solidFill>
              <a:latin typeface="Calibri"/>
            </a:endParaRPr>
          </a:p>
        </p:txBody>
      </p:sp>
      <p:cxnSp>
        <p:nvCxnSpPr>
          <p:cNvPr id="64" name="Straight Connector 63">
            <a:extLst>
              <a:ext uri="{FF2B5EF4-FFF2-40B4-BE49-F238E27FC236}">
                <a16:creationId xmlns:a16="http://schemas.microsoft.com/office/drawing/2014/main" id="{7BFBB8D6-EEA3-4858-A0C3-6C1427B35A18}"/>
              </a:ext>
            </a:extLst>
          </p:cNvPr>
          <p:cNvCxnSpPr>
            <a:cxnSpLocks/>
          </p:cNvCxnSpPr>
          <p:nvPr/>
        </p:nvCxnSpPr>
        <p:spPr>
          <a:xfrm>
            <a:off x="4595335" y="1203494"/>
            <a:ext cx="0" cy="3442695"/>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5" name="Rounded Rectangle 184">
            <a:extLst>
              <a:ext uri="{FF2B5EF4-FFF2-40B4-BE49-F238E27FC236}">
                <a16:creationId xmlns:a16="http://schemas.microsoft.com/office/drawing/2014/main" id="{E3741405-A237-48E6-B845-DAB886C87A7B}"/>
              </a:ext>
            </a:extLst>
          </p:cNvPr>
          <p:cNvSpPr/>
          <p:nvPr/>
        </p:nvSpPr>
        <p:spPr>
          <a:xfrm>
            <a:off x="1341310" y="4823452"/>
            <a:ext cx="606695" cy="21945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s-419" sz="1067">
                <a:solidFill>
                  <a:srgbClr val="000000"/>
                </a:solidFill>
              </a:rPr>
              <a:t>Serología</a:t>
            </a:r>
          </a:p>
        </p:txBody>
      </p:sp>
      <p:sp>
        <p:nvSpPr>
          <p:cNvPr id="66" name="TextBox 65">
            <a:extLst>
              <a:ext uri="{FF2B5EF4-FFF2-40B4-BE49-F238E27FC236}">
                <a16:creationId xmlns:a16="http://schemas.microsoft.com/office/drawing/2014/main" id="{03D7D6FD-0F2C-4735-8215-C70CF6F42106}"/>
              </a:ext>
            </a:extLst>
          </p:cNvPr>
          <p:cNvSpPr txBox="1"/>
          <p:nvPr/>
        </p:nvSpPr>
        <p:spPr>
          <a:xfrm>
            <a:off x="2037117" y="4845996"/>
            <a:ext cx="4848515" cy="200828"/>
          </a:xfrm>
          <a:prstGeom prst="rect">
            <a:avLst/>
          </a:prstGeom>
          <a:noFill/>
        </p:spPr>
        <p:txBody>
          <a:bodyPr wrap="square" lIns="0" tIns="0" rIns="0" bIns="0" rtlCol="0">
            <a:noAutofit/>
          </a:bodyPr>
          <a:lstStyle/>
          <a:p>
            <a:pPr defTabSz="1219140" eaLnBrk="1" fontAlgn="auto" hangingPunct="1">
              <a:spcBef>
                <a:spcPts val="0"/>
              </a:spcBef>
              <a:spcAft>
                <a:spcPts val="0"/>
              </a:spcAft>
              <a:defRPr/>
            </a:pPr>
            <a:r>
              <a:rPr lang="es-419" sz="1067" dirty="0">
                <a:solidFill>
                  <a:srgbClr val="000000"/>
                </a:solidFill>
                <a:cs typeface="Arial" pitchFamily="34" charset="0"/>
              </a:rPr>
              <a:t>Extracción de sangre para serología - anticuerpos VPH-16/18/31/33/45/52/58/6/11</a:t>
            </a:r>
          </a:p>
        </p:txBody>
      </p:sp>
      <p:sp>
        <p:nvSpPr>
          <p:cNvPr id="67" name="Rounded Rectangle 184">
            <a:extLst>
              <a:ext uri="{FF2B5EF4-FFF2-40B4-BE49-F238E27FC236}">
                <a16:creationId xmlns:a16="http://schemas.microsoft.com/office/drawing/2014/main" id="{F271C11D-41E5-4C4E-8D05-AB61174EDADB}"/>
              </a:ext>
            </a:extLst>
          </p:cNvPr>
          <p:cNvSpPr/>
          <p:nvPr/>
        </p:nvSpPr>
        <p:spPr>
          <a:xfrm>
            <a:off x="7661854" y="3020110"/>
            <a:ext cx="626222" cy="17410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s-419" sz="1067">
                <a:solidFill>
                  <a:srgbClr val="000000"/>
                </a:solidFill>
              </a:rPr>
              <a:t>Serología</a:t>
            </a:r>
          </a:p>
        </p:txBody>
      </p:sp>
      <p:sp>
        <p:nvSpPr>
          <p:cNvPr id="74" name="Rounded Rectangle 183">
            <a:extLst>
              <a:ext uri="{FF2B5EF4-FFF2-40B4-BE49-F238E27FC236}">
                <a16:creationId xmlns:a16="http://schemas.microsoft.com/office/drawing/2014/main" id="{18B84787-8221-4C5C-ADA9-42BC95145369}"/>
              </a:ext>
            </a:extLst>
          </p:cNvPr>
          <p:cNvSpPr/>
          <p:nvPr/>
        </p:nvSpPr>
        <p:spPr>
          <a:xfrm>
            <a:off x="1341310" y="4576682"/>
            <a:ext cx="606695" cy="219455"/>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s-419" sz="1067">
                <a:solidFill>
                  <a:srgbClr val="000000"/>
                </a:solidFill>
              </a:rPr>
              <a:t>Vacuna</a:t>
            </a:r>
          </a:p>
        </p:txBody>
      </p:sp>
      <p:sp>
        <p:nvSpPr>
          <p:cNvPr id="75" name="TextBox 74">
            <a:extLst>
              <a:ext uri="{FF2B5EF4-FFF2-40B4-BE49-F238E27FC236}">
                <a16:creationId xmlns:a16="http://schemas.microsoft.com/office/drawing/2014/main" id="{DF8A3D7E-0FFF-432F-BB90-0B9102078743}"/>
              </a:ext>
            </a:extLst>
          </p:cNvPr>
          <p:cNvSpPr txBox="1"/>
          <p:nvPr/>
        </p:nvSpPr>
        <p:spPr>
          <a:xfrm>
            <a:off x="2060611" y="4607264"/>
            <a:ext cx="1915231" cy="152972"/>
          </a:xfrm>
          <a:prstGeom prst="rect">
            <a:avLst/>
          </a:prstGeom>
          <a:noFill/>
        </p:spPr>
        <p:txBody>
          <a:bodyPr wrap="square" lIns="0" tIns="0" rIns="0" bIns="0" rtlCol="0">
            <a:noAutofit/>
          </a:bodyPr>
          <a:lstStyle/>
          <a:p>
            <a:pPr defTabSz="1219140" eaLnBrk="1" fontAlgn="auto" hangingPunct="1">
              <a:spcBef>
                <a:spcPts val="0"/>
              </a:spcBef>
              <a:spcAft>
                <a:spcPts val="0"/>
              </a:spcAft>
              <a:defRPr/>
            </a:pPr>
            <a:r>
              <a:rPr lang="es-419" sz="1067">
                <a:solidFill>
                  <a:srgbClr val="000000"/>
                </a:solidFill>
                <a:cs typeface="Arial" pitchFamily="34" charset="0"/>
              </a:rPr>
              <a:t>Aplicación de la vacuna</a:t>
            </a:r>
          </a:p>
        </p:txBody>
      </p:sp>
      <p:sp>
        <p:nvSpPr>
          <p:cNvPr id="76" name="Rectangle 75">
            <a:extLst>
              <a:ext uri="{FF2B5EF4-FFF2-40B4-BE49-F238E27FC236}">
                <a16:creationId xmlns:a16="http://schemas.microsoft.com/office/drawing/2014/main" id="{E2F33A1E-3EAA-473F-BF36-7ABB52BB0A7A}"/>
              </a:ext>
            </a:extLst>
          </p:cNvPr>
          <p:cNvSpPr/>
          <p:nvPr/>
        </p:nvSpPr>
        <p:spPr>
          <a:xfrm>
            <a:off x="8442886" y="1564114"/>
            <a:ext cx="566882" cy="365761"/>
          </a:xfrm>
          <a:prstGeom prst="rect">
            <a:avLst/>
          </a:prstGeom>
          <a:solidFill>
            <a:srgbClr val="A6A6A6"/>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es-419" sz="1600">
                <a:solidFill>
                  <a:srgbClr val="FFFFFF"/>
                </a:solidFill>
              </a:rPr>
              <a:t>Me 24</a:t>
            </a:r>
          </a:p>
        </p:txBody>
      </p:sp>
      <p:cxnSp>
        <p:nvCxnSpPr>
          <p:cNvPr id="77" name="Straight Connector 76">
            <a:extLst>
              <a:ext uri="{FF2B5EF4-FFF2-40B4-BE49-F238E27FC236}">
                <a16:creationId xmlns:a16="http://schemas.microsoft.com/office/drawing/2014/main" id="{A28EA78C-3C67-422D-9120-401F5614C67E}"/>
              </a:ext>
            </a:extLst>
          </p:cNvPr>
          <p:cNvCxnSpPr>
            <a:cxnSpLocks/>
          </p:cNvCxnSpPr>
          <p:nvPr/>
        </p:nvCxnSpPr>
        <p:spPr>
          <a:xfrm>
            <a:off x="9879717" y="1203494"/>
            <a:ext cx="0" cy="3442695"/>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8" name="Rectangle 77">
            <a:extLst>
              <a:ext uri="{FF2B5EF4-FFF2-40B4-BE49-F238E27FC236}">
                <a16:creationId xmlns:a16="http://schemas.microsoft.com/office/drawing/2014/main" id="{20E4608F-6D5E-4205-8F99-C4AFC5F39269}"/>
              </a:ext>
            </a:extLst>
          </p:cNvPr>
          <p:cNvSpPr/>
          <p:nvPr/>
        </p:nvSpPr>
        <p:spPr>
          <a:xfrm>
            <a:off x="6188814" y="1570932"/>
            <a:ext cx="561896" cy="365761"/>
          </a:xfrm>
          <a:prstGeom prst="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es-419" sz="1600">
                <a:solidFill>
                  <a:srgbClr val="FFFFFF"/>
                </a:solidFill>
              </a:rPr>
              <a:t>Me 6</a:t>
            </a:r>
          </a:p>
        </p:txBody>
      </p:sp>
      <p:sp>
        <p:nvSpPr>
          <p:cNvPr id="79" name="Rounded Rectangle 183">
            <a:extLst>
              <a:ext uri="{FF2B5EF4-FFF2-40B4-BE49-F238E27FC236}">
                <a16:creationId xmlns:a16="http://schemas.microsoft.com/office/drawing/2014/main" id="{99475776-DBC1-4219-B4AD-C3AEA46F7FA3}"/>
              </a:ext>
            </a:extLst>
          </p:cNvPr>
          <p:cNvSpPr/>
          <p:nvPr/>
        </p:nvSpPr>
        <p:spPr>
          <a:xfrm>
            <a:off x="3906744" y="2657850"/>
            <a:ext cx="624515" cy="20958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s-419" sz="1067">
                <a:solidFill>
                  <a:srgbClr val="000000"/>
                </a:solidFill>
              </a:rPr>
              <a:t>Vacuna</a:t>
            </a:r>
          </a:p>
        </p:txBody>
      </p:sp>
      <p:sp>
        <p:nvSpPr>
          <p:cNvPr id="80" name="Rectangle 79">
            <a:extLst>
              <a:ext uri="{FF2B5EF4-FFF2-40B4-BE49-F238E27FC236}">
                <a16:creationId xmlns:a16="http://schemas.microsoft.com/office/drawing/2014/main" id="{AFFE4148-000E-48BF-A9D2-56A198504DB0}"/>
              </a:ext>
            </a:extLst>
          </p:cNvPr>
          <p:cNvSpPr/>
          <p:nvPr/>
        </p:nvSpPr>
        <p:spPr>
          <a:xfrm>
            <a:off x="9952626" y="1573446"/>
            <a:ext cx="572371" cy="365761"/>
          </a:xfrm>
          <a:prstGeom prst="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es-419" sz="1600">
                <a:solidFill>
                  <a:srgbClr val="FFFFFF"/>
                </a:solidFill>
              </a:rPr>
              <a:t>Me 36</a:t>
            </a:r>
          </a:p>
        </p:txBody>
      </p:sp>
      <p:sp>
        <p:nvSpPr>
          <p:cNvPr id="81" name="Rounded Rectangle 184">
            <a:extLst>
              <a:ext uri="{FF2B5EF4-FFF2-40B4-BE49-F238E27FC236}">
                <a16:creationId xmlns:a16="http://schemas.microsoft.com/office/drawing/2014/main" id="{71B8AC2F-E731-41EC-9A49-99D0F9087C1E}"/>
              </a:ext>
            </a:extLst>
          </p:cNvPr>
          <p:cNvSpPr/>
          <p:nvPr/>
        </p:nvSpPr>
        <p:spPr>
          <a:xfrm>
            <a:off x="8420315" y="2992401"/>
            <a:ext cx="612024" cy="21945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s-419" sz="1067">
                <a:solidFill>
                  <a:srgbClr val="000000"/>
                </a:solidFill>
              </a:rPr>
              <a:t>Serología</a:t>
            </a:r>
          </a:p>
        </p:txBody>
      </p:sp>
      <p:sp>
        <p:nvSpPr>
          <p:cNvPr id="82" name="Rounded Rectangle 248">
            <a:extLst>
              <a:ext uri="{FF2B5EF4-FFF2-40B4-BE49-F238E27FC236}">
                <a16:creationId xmlns:a16="http://schemas.microsoft.com/office/drawing/2014/main" id="{7C62FDB8-862B-4D30-9394-714058A67B17}"/>
              </a:ext>
            </a:extLst>
          </p:cNvPr>
          <p:cNvSpPr/>
          <p:nvPr/>
        </p:nvSpPr>
        <p:spPr>
          <a:xfrm>
            <a:off x="7612699" y="4646189"/>
            <a:ext cx="670103" cy="393243"/>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s-419" sz="1067">
                <a:solidFill>
                  <a:srgbClr val="000000"/>
                </a:solidFill>
              </a:rPr>
              <a:t>Evaluación inicial</a:t>
            </a:r>
          </a:p>
        </p:txBody>
      </p:sp>
      <p:sp>
        <p:nvSpPr>
          <p:cNvPr id="83" name="Rounded Rectangle 248">
            <a:extLst>
              <a:ext uri="{FF2B5EF4-FFF2-40B4-BE49-F238E27FC236}">
                <a16:creationId xmlns:a16="http://schemas.microsoft.com/office/drawing/2014/main" id="{2070FF6D-6938-45A9-8FE1-F09E341971EA}"/>
              </a:ext>
            </a:extLst>
          </p:cNvPr>
          <p:cNvSpPr/>
          <p:nvPr/>
        </p:nvSpPr>
        <p:spPr>
          <a:xfrm>
            <a:off x="9925814" y="4622332"/>
            <a:ext cx="670103" cy="393243"/>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s-419" sz="1067">
                <a:solidFill>
                  <a:srgbClr val="000000"/>
                </a:solidFill>
              </a:rPr>
              <a:t>Evaluación</a:t>
            </a:r>
          </a:p>
          <a:p>
            <a:pPr algn="ctr" defTabSz="914354" eaLnBrk="1" fontAlgn="auto" hangingPunct="1">
              <a:spcBef>
                <a:spcPts val="0"/>
              </a:spcBef>
              <a:spcAft>
                <a:spcPts val="0"/>
              </a:spcAft>
              <a:defRPr/>
            </a:pPr>
            <a:r>
              <a:rPr lang="es-419" sz="1067">
                <a:solidFill>
                  <a:srgbClr val="000000"/>
                </a:solidFill>
              </a:rPr>
              <a:t>final</a:t>
            </a:r>
          </a:p>
        </p:txBody>
      </p:sp>
      <p:cxnSp>
        <p:nvCxnSpPr>
          <p:cNvPr id="84" name="Straight Connector 83">
            <a:extLst>
              <a:ext uri="{FF2B5EF4-FFF2-40B4-BE49-F238E27FC236}">
                <a16:creationId xmlns:a16="http://schemas.microsoft.com/office/drawing/2014/main" id="{531B5118-56D2-442D-A97E-58ABDE98D29C}"/>
              </a:ext>
            </a:extLst>
          </p:cNvPr>
          <p:cNvCxnSpPr>
            <a:cxnSpLocks/>
          </p:cNvCxnSpPr>
          <p:nvPr/>
        </p:nvCxnSpPr>
        <p:spPr>
          <a:xfrm>
            <a:off x="10610193" y="1203494"/>
            <a:ext cx="0" cy="3511978"/>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CD0B12E0-3E65-40A3-871C-BDCA7E1B9FBF}"/>
              </a:ext>
            </a:extLst>
          </p:cNvPr>
          <p:cNvSpPr/>
          <p:nvPr/>
        </p:nvSpPr>
        <p:spPr>
          <a:xfrm>
            <a:off x="815186" y="3120067"/>
            <a:ext cx="2307627" cy="517241"/>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354" eaLnBrk="1" fontAlgn="auto" hangingPunct="1">
              <a:spcBef>
                <a:spcPts val="0"/>
              </a:spcBef>
              <a:spcAft>
                <a:spcPts val="0"/>
              </a:spcAft>
              <a:defRPr/>
            </a:pPr>
            <a:r>
              <a:rPr lang="es-419" sz="1400" b="1" dirty="0">
                <a:solidFill>
                  <a:schemeClr val="tx1"/>
                </a:solidFill>
                <a:latin typeface="+mn-lt"/>
                <a:cs typeface="Calibri" panose="020F0502020204030204" pitchFamily="34" charset="0"/>
              </a:rPr>
              <a:t>HPV9 (MSD)</a:t>
            </a:r>
          </a:p>
        </p:txBody>
      </p:sp>
      <p:sp>
        <p:nvSpPr>
          <p:cNvPr id="86" name="Rectangle 85">
            <a:extLst>
              <a:ext uri="{FF2B5EF4-FFF2-40B4-BE49-F238E27FC236}">
                <a16:creationId xmlns:a16="http://schemas.microsoft.com/office/drawing/2014/main" id="{266C139D-7E35-4D04-A55F-1091CB20FF3A}"/>
              </a:ext>
            </a:extLst>
          </p:cNvPr>
          <p:cNvSpPr/>
          <p:nvPr/>
        </p:nvSpPr>
        <p:spPr>
          <a:xfrm>
            <a:off x="811600" y="3807072"/>
            <a:ext cx="2339330" cy="572870"/>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354" eaLnBrk="1" fontAlgn="auto" hangingPunct="1">
              <a:spcBef>
                <a:spcPts val="0"/>
              </a:spcBef>
              <a:spcAft>
                <a:spcPts val="0"/>
              </a:spcAft>
              <a:defRPr/>
            </a:pPr>
            <a:r>
              <a:rPr lang="es-419" sz="1467" b="1">
                <a:solidFill>
                  <a:schemeClr val="bg1"/>
                </a:solidFill>
              </a:rPr>
              <a:t>Vacunación retardada </a:t>
            </a:r>
            <a:r>
              <a:rPr lang="es-419" sz="1467">
                <a:solidFill>
                  <a:schemeClr val="bg1"/>
                </a:solidFill>
              </a:rPr>
              <a:t>(vacuna meningocócica)</a:t>
            </a:r>
          </a:p>
        </p:txBody>
      </p:sp>
      <p:sp>
        <p:nvSpPr>
          <p:cNvPr id="87" name="Rounded Rectangle 184">
            <a:extLst>
              <a:ext uri="{FF2B5EF4-FFF2-40B4-BE49-F238E27FC236}">
                <a16:creationId xmlns:a16="http://schemas.microsoft.com/office/drawing/2014/main" id="{E843AF36-9907-410F-98D4-287C09E9780E}"/>
              </a:ext>
            </a:extLst>
          </p:cNvPr>
          <p:cNvSpPr/>
          <p:nvPr/>
        </p:nvSpPr>
        <p:spPr>
          <a:xfrm>
            <a:off x="1341310" y="5069096"/>
            <a:ext cx="614730" cy="21945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s-419" sz="1067">
                <a:solidFill>
                  <a:srgbClr val="000000"/>
                </a:solidFill>
              </a:rPr>
              <a:t>VPH ADN</a:t>
            </a:r>
          </a:p>
        </p:txBody>
      </p:sp>
      <p:sp>
        <p:nvSpPr>
          <p:cNvPr id="88" name="TextBox 87">
            <a:extLst>
              <a:ext uri="{FF2B5EF4-FFF2-40B4-BE49-F238E27FC236}">
                <a16:creationId xmlns:a16="http://schemas.microsoft.com/office/drawing/2014/main" id="{9B26FDDD-B150-4FB1-8EAF-C936A155A3C1}"/>
              </a:ext>
            </a:extLst>
          </p:cNvPr>
          <p:cNvSpPr txBox="1"/>
          <p:nvPr/>
        </p:nvSpPr>
        <p:spPr>
          <a:xfrm>
            <a:off x="2037119" y="5034924"/>
            <a:ext cx="5472591" cy="244514"/>
          </a:xfrm>
          <a:prstGeom prst="rect">
            <a:avLst/>
          </a:prstGeom>
          <a:noFill/>
        </p:spPr>
        <p:txBody>
          <a:bodyPr wrap="square" lIns="0" tIns="0" rIns="0" bIns="0" rtlCol="0">
            <a:noAutofit/>
          </a:bodyPr>
          <a:lstStyle/>
          <a:p>
            <a:pPr defTabSz="1219140" eaLnBrk="1" fontAlgn="auto" hangingPunct="1">
              <a:spcBef>
                <a:spcPts val="0"/>
              </a:spcBef>
              <a:spcAft>
                <a:spcPts val="0"/>
              </a:spcAft>
              <a:defRPr/>
            </a:pPr>
            <a:r>
              <a:rPr lang="es-419" sz="1067" dirty="0">
                <a:solidFill>
                  <a:srgbClr val="000000"/>
                </a:solidFill>
                <a:cs typeface="Arial" pitchFamily="34" charset="0"/>
              </a:rPr>
              <a:t>Hisopados cervicales, vulva-vaginales; pruebas de detección del VPH-16/18/31/33/45/52/58/6/11; *: auto muestreo</a:t>
            </a:r>
          </a:p>
        </p:txBody>
      </p:sp>
      <p:sp>
        <p:nvSpPr>
          <p:cNvPr id="89" name="Rounded Rectangle 184">
            <a:extLst>
              <a:ext uri="{FF2B5EF4-FFF2-40B4-BE49-F238E27FC236}">
                <a16:creationId xmlns:a16="http://schemas.microsoft.com/office/drawing/2014/main" id="{55C68DF4-E2DB-4FED-B254-2BDF39C674D0}"/>
              </a:ext>
            </a:extLst>
          </p:cNvPr>
          <p:cNvSpPr/>
          <p:nvPr/>
        </p:nvSpPr>
        <p:spPr>
          <a:xfrm>
            <a:off x="1341310" y="5314740"/>
            <a:ext cx="606695" cy="33354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s-419" sz="1067" dirty="0">
                <a:solidFill>
                  <a:srgbClr val="000000"/>
                </a:solidFill>
              </a:rPr>
              <a:t>Citología vaginal</a:t>
            </a:r>
          </a:p>
        </p:txBody>
      </p:sp>
      <p:sp>
        <p:nvSpPr>
          <p:cNvPr id="90" name="TextBox 89">
            <a:extLst>
              <a:ext uri="{FF2B5EF4-FFF2-40B4-BE49-F238E27FC236}">
                <a16:creationId xmlns:a16="http://schemas.microsoft.com/office/drawing/2014/main" id="{CB731A38-4383-40AE-8B1B-42466011C09A}"/>
              </a:ext>
            </a:extLst>
          </p:cNvPr>
          <p:cNvSpPr txBox="1"/>
          <p:nvPr/>
        </p:nvSpPr>
        <p:spPr>
          <a:xfrm>
            <a:off x="2056688" y="5390194"/>
            <a:ext cx="1623006" cy="184798"/>
          </a:xfrm>
          <a:prstGeom prst="rect">
            <a:avLst/>
          </a:prstGeom>
          <a:noFill/>
        </p:spPr>
        <p:txBody>
          <a:bodyPr wrap="square" lIns="0" tIns="0" rIns="0" bIns="0" rtlCol="0">
            <a:noAutofit/>
          </a:bodyPr>
          <a:lstStyle/>
          <a:p>
            <a:pPr defTabSz="1219140" eaLnBrk="1" fontAlgn="auto" hangingPunct="1">
              <a:spcBef>
                <a:spcPts val="0"/>
              </a:spcBef>
              <a:spcAft>
                <a:spcPts val="0"/>
              </a:spcAft>
              <a:defRPr/>
            </a:pPr>
            <a:r>
              <a:rPr lang="es-419" sz="1067" dirty="0">
                <a:solidFill>
                  <a:srgbClr val="000000"/>
                </a:solidFill>
                <a:cs typeface="Arial" pitchFamily="34" charset="0"/>
              </a:rPr>
              <a:t>Citología líquida</a:t>
            </a:r>
          </a:p>
        </p:txBody>
      </p:sp>
      <p:sp>
        <p:nvSpPr>
          <p:cNvPr id="91" name="Rounded Rectangle 184">
            <a:extLst>
              <a:ext uri="{FF2B5EF4-FFF2-40B4-BE49-F238E27FC236}">
                <a16:creationId xmlns:a16="http://schemas.microsoft.com/office/drawing/2014/main" id="{B8740567-EFE2-4112-9D87-502DA7162CDF}"/>
              </a:ext>
            </a:extLst>
          </p:cNvPr>
          <p:cNvSpPr/>
          <p:nvPr/>
        </p:nvSpPr>
        <p:spPr>
          <a:xfrm>
            <a:off x="3906744" y="3322564"/>
            <a:ext cx="626335" cy="21945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s-419" sz="1067">
                <a:solidFill>
                  <a:srgbClr val="000000"/>
                </a:solidFill>
              </a:rPr>
              <a:t>VPH ADN</a:t>
            </a:r>
          </a:p>
        </p:txBody>
      </p:sp>
      <p:sp>
        <p:nvSpPr>
          <p:cNvPr id="92" name="Rounded Rectangle 184">
            <a:extLst>
              <a:ext uri="{FF2B5EF4-FFF2-40B4-BE49-F238E27FC236}">
                <a16:creationId xmlns:a16="http://schemas.microsoft.com/office/drawing/2014/main" id="{36F626B4-F72C-40BE-9874-C542240029E7}"/>
              </a:ext>
            </a:extLst>
          </p:cNvPr>
          <p:cNvSpPr/>
          <p:nvPr/>
        </p:nvSpPr>
        <p:spPr>
          <a:xfrm>
            <a:off x="3906744" y="3651886"/>
            <a:ext cx="626334" cy="34938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s-419" sz="1067" dirty="0">
                <a:solidFill>
                  <a:srgbClr val="000000"/>
                </a:solidFill>
              </a:rPr>
              <a:t>Citología vaginal</a:t>
            </a:r>
          </a:p>
        </p:txBody>
      </p:sp>
      <p:sp>
        <p:nvSpPr>
          <p:cNvPr id="93" name="Right Bracket 92">
            <a:extLst>
              <a:ext uri="{FF2B5EF4-FFF2-40B4-BE49-F238E27FC236}">
                <a16:creationId xmlns:a16="http://schemas.microsoft.com/office/drawing/2014/main" id="{346F9557-990C-44D4-947E-6C98726B571D}"/>
              </a:ext>
            </a:extLst>
          </p:cNvPr>
          <p:cNvSpPr/>
          <p:nvPr/>
        </p:nvSpPr>
        <p:spPr>
          <a:xfrm>
            <a:off x="3270781" y="2483570"/>
            <a:ext cx="271186" cy="1597431"/>
          </a:xfrm>
          <a:prstGeom prst="rightBracket">
            <a:avLst/>
          </a:prstGeom>
          <a:ln w="9525">
            <a:solidFill>
              <a:srgbClr val="454E6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94" name="Rounded Rectangle 184">
            <a:extLst>
              <a:ext uri="{FF2B5EF4-FFF2-40B4-BE49-F238E27FC236}">
                <a16:creationId xmlns:a16="http://schemas.microsoft.com/office/drawing/2014/main" id="{8D577029-CAAE-4CE1-A228-A1FC628D22FA}"/>
              </a:ext>
            </a:extLst>
          </p:cNvPr>
          <p:cNvSpPr/>
          <p:nvPr/>
        </p:nvSpPr>
        <p:spPr>
          <a:xfrm>
            <a:off x="5408583" y="3329427"/>
            <a:ext cx="696013" cy="205731"/>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s-419" sz="1067">
                <a:solidFill>
                  <a:srgbClr val="000000"/>
                </a:solidFill>
              </a:rPr>
              <a:t>VPH ADN*</a:t>
            </a:r>
          </a:p>
        </p:txBody>
      </p:sp>
      <p:sp>
        <p:nvSpPr>
          <p:cNvPr id="95" name="Rounded Rectangle 184">
            <a:extLst>
              <a:ext uri="{FF2B5EF4-FFF2-40B4-BE49-F238E27FC236}">
                <a16:creationId xmlns:a16="http://schemas.microsoft.com/office/drawing/2014/main" id="{609CB43F-356A-4F03-839F-8875331AE863}"/>
              </a:ext>
            </a:extLst>
          </p:cNvPr>
          <p:cNvSpPr/>
          <p:nvPr/>
        </p:nvSpPr>
        <p:spPr>
          <a:xfrm>
            <a:off x="6173900" y="3322564"/>
            <a:ext cx="620810" cy="21945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s-419" sz="1067">
                <a:solidFill>
                  <a:srgbClr val="000000"/>
                </a:solidFill>
              </a:rPr>
              <a:t>VPH ADN</a:t>
            </a:r>
          </a:p>
        </p:txBody>
      </p:sp>
      <p:sp>
        <p:nvSpPr>
          <p:cNvPr id="96" name="Rounded Rectangle 184">
            <a:extLst>
              <a:ext uri="{FF2B5EF4-FFF2-40B4-BE49-F238E27FC236}">
                <a16:creationId xmlns:a16="http://schemas.microsoft.com/office/drawing/2014/main" id="{FEEF162E-861C-44B2-9AA8-B19FFA8C8E82}"/>
              </a:ext>
            </a:extLst>
          </p:cNvPr>
          <p:cNvSpPr/>
          <p:nvPr/>
        </p:nvSpPr>
        <p:spPr>
          <a:xfrm>
            <a:off x="6888900" y="3322564"/>
            <a:ext cx="620810" cy="21945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s-419" sz="1067">
                <a:solidFill>
                  <a:srgbClr val="000000"/>
                </a:solidFill>
              </a:rPr>
              <a:t>VPH ADN</a:t>
            </a:r>
          </a:p>
        </p:txBody>
      </p:sp>
      <p:sp>
        <p:nvSpPr>
          <p:cNvPr id="97" name="Rounded Rectangle 184">
            <a:extLst>
              <a:ext uri="{FF2B5EF4-FFF2-40B4-BE49-F238E27FC236}">
                <a16:creationId xmlns:a16="http://schemas.microsoft.com/office/drawing/2014/main" id="{4B7DF159-EB4B-4B36-92E3-3B2590CEFFC8}"/>
              </a:ext>
            </a:extLst>
          </p:cNvPr>
          <p:cNvSpPr/>
          <p:nvPr/>
        </p:nvSpPr>
        <p:spPr>
          <a:xfrm>
            <a:off x="7637345" y="3322564"/>
            <a:ext cx="620810" cy="21945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s-419" sz="1067">
                <a:solidFill>
                  <a:srgbClr val="000000"/>
                </a:solidFill>
              </a:rPr>
              <a:t>VPH ADN</a:t>
            </a:r>
          </a:p>
        </p:txBody>
      </p:sp>
      <p:sp>
        <p:nvSpPr>
          <p:cNvPr id="98" name="Rounded Rectangle 184">
            <a:extLst>
              <a:ext uri="{FF2B5EF4-FFF2-40B4-BE49-F238E27FC236}">
                <a16:creationId xmlns:a16="http://schemas.microsoft.com/office/drawing/2014/main" id="{B09BF1F1-8C77-4E6F-8E95-0364CB679EEE}"/>
              </a:ext>
            </a:extLst>
          </p:cNvPr>
          <p:cNvSpPr/>
          <p:nvPr/>
        </p:nvSpPr>
        <p:spPr>
          <a:xfrm>
            <a:off x="9925813" y="3322564"/>
            <a:ext cx="666629" cy="21945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s-419" sz="1067">
                <a:solidFill>
                  <a:srgbClr val="000000"/>
                </a:solidFill>
              </a:rPr>
              <a:t>VPH ADN</a:t>
            </a:r>
          </a:p>
        </p:txBody>
      </p:sp>
      <p:sp>
        <p:nvSpPr>
          <p:cNvPr id="99" name="Rounded Rectangle 184">
            <a:extLst>
              <a:ext uri="{FF2B5EF4-FFF2-40B4-BE49-F238E27FC236}">
                <a16:creationId xmlns:a16="http://schemas.microsoft.com/office/drawing/2014/main" id="{401C0BE4-B86E-4610-BDE2-2ED5C796E271}"/>
              </a:ext>
            </a:extLst>
          </p:cNvPr>
          <p:cNvSpPr/>
          <p:nvPr/>
        </p:nvSpPr>
        <p:spPr>
          <a:xfrm>
            <a:off x="9179240" y="3322564"/>
            <a:ext cx="620810" cy="21945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s-419" sz="1067">
                <a:solidFill>
                  <a:srgbClr val="000000"/>
                </a:solidFill>
              </a:rPr>
              <a:t>VPH ADN</a:t>
            </a:r>
          </a:p>
        </p:txBody>
      </p:sp>
      <p:sp>
        <p:nvSpPr>
          <p:cNvPr id="100" name="Rounded Rectangle 184">
            <a:extLst>
              <a:ext uri="{FF2B5EF4-FFF2-40B4-BE49-F238E27FC236}">
                <a16:creationId xmlns:a16="http://schemas.microsoft.com/office/drawing/2014/main" id="{FD58186B-BDF6-4BAF-8F63-D830C46C6BF4}"/>
              </a:ext>
            </a:extLst>
          </p:cNvPr>
          <p:cNvSpPr/>
          <p:nvPr/>
        </p:nvSpPr>
        <p:spPr>
          <a:xfrm>
            <a:off x="8415922" y="3322564"/>
            <a:ext cx="620810" cy="21945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s-419" sz="1067">
                <a:solidFill>
                  <a:srgbClr val="000000"/>
                </a:solidFill>
              </a:rPr>
              <a:t>VPH ADN</a:t>
            </a:r>
          </a:p>
        </p:txBody>
      </p:sp>
      <p:sp>
        <p:nvSpPr>
          <p:cNvPr id="101" name="Rounded Rectangle 184">
            <a:extLst>
              <a:ext uri="{FF2B5EF4-FFF2-40B4-BE49-F238E27FC236}">
                <a16:creationId xmlns:a16="http://schemas.microsoft.com/office/drawing/2014/main" id="{7F8C5D58-CD7C-4C68-8A5D-C404310CD314}"/>
              </a:ext>
            </a:extLst>
          </p:cNvPr>
          <p:cNvSpPr/>
          <p:nvPr/>
        </p:nvSpPr>
        <p:spPr>
          <a:xfrm>
            <a:off x="9925814" y="2992896"/>
            <a:ext cx="666626" cy="21945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s-419" sz="1067">
                <a:solidFill>
                  <a:srgbClr val="000000"/>
                </a:solidFill>
              </a:rPr>
              <a:t>Serología</a:t>
            </a:r>
          </a:p>
        </p:txBody>
      </p:sp>
      <p:sp>
        <p:nvSpPr>
          <p:cNvPr id="102" name="Rounded Rectangle 184">
            <a:extLst>
              <a:ext uri="{FF2B5EF4-FFF2-40B4-BE49-F238E27FC236}">
                <a16:creationId xmlns:a16="http://schemas.microsoft.com/office/drawing/2014/main" id="{0B3C3F5F-1F53-4FA3-BD0F-9423F3F7A6BC}"/>
              </a:ext>
            </a:extLst>
          </p:cNvPr>
          <p:cNvSpPr/>
          <p:nvPr/>
        </p:nvSpPr>
        <p:spPr>
          <a:xfrm>
            <a:off x="9925814" y="3637308"/>
            <a:ext cx="666631" cy="36396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s-419" sz="1067" dirty="0">
                <a:solidFill>
                  <a:srgbClr val="000000"/>
                </a:solidFill>
              </a:rPr>
              <a:t>Citología vaginal</a:t>
            </a:r>
          </a:p>
        </p:txBody>
      </p:sp>
      <p:sp>
        <p:nvSpPr>
          <p:cNvPr id="103" name="Rounded Rectangle 183">
            <a:extLst>
              <a:ext uri="{FF2B5EF4-FFF2-40B4-BE49-F238E27FC236}">
                <a16:creationId xmlns:a16="http://schemas.microsoft.com/office/drawing/2014/main" id="{B9F37333-CE9D-4A80-982F-05414F2E5274}"/>
              </a:ext>
            </a:extLst>
          </p:cNvPr>
          <p:cNvSpPr/>
          <p:nvPr/>
        </p:nvSpPr>
        <p:spPr>
          <a:xfrm>
            <a:off x="9925814" y="4149163"/>
            <a:ext cx="666632" cy="348806"/>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s-419" sz="1067">
                <a:solidFill>
                  <a:srgbClr val="000000"/>
                </a:solidFill>
              </a:rPr>
              <a:t>VPH</a:t>
            </a:r>
          </a:p>
          <a:p>
            <a:pPr algn="ctr" defTabSz="914354" eaLnBrk="1" fontAlgn="auto" hangingPunct="1">
              <a:spcBef>
                <a:spcPts val="0"/>
              </a:spcBef>
              <a:spcAft>
                <a:spcPts val="0"/>
              </a:spcAft>
              <a:defRPr/>
            </a:pPr>
            <a:r>
              <a:rPr lang="es-419" sz="1067">
                <a:solidFill>
                  <a:srgbClr val="000000"/>
                </a:solidFill>
              </a:rPr>
              <a:t>Vacuna</a:t>
            </a:r>
          </a:p>
        </p:txBody>
      </p:sp>
      <p:sp>
        <p:nvSpPr>
          <p:cNvPr id="105" name="Rounded Rectangle 184">
            <a:extLst>
              <a:ext uri="{FF2B5EF4-FFF2-40B4-BE49-F238E27FC236}">
                <a16:creationId xmlns:a16="http://schemas.microsoft.com/office/drawing/2014/main" id="{3CE66361-17C2-481E-A769-BC87F06F5B9E}"/>
              </a:ext>
            </a:extLst>
          </p:cNvPr>
          <p:cNvSpPr/>
          <p:nvPr/>
        </p:nvSpPr>
        <p:spPr>
          <a:xfrm>
            <a:off x="4659589" y="2992401"/>
            <a:ext cx="654831" cy="22044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s-419" sz="1067">
                <a:solidFill>
                  <a:srgbClr val="000000"/>
                </a:solidFill>
              </a:rPr>
              <a:t>Serología</a:t>
            </a:r>
          </a:p>
        </p:txBody>
      </p:sp>
      <p:sp>
        <p:nvSpPr>
          <p:cNvPr id="2" name="Rectangle: Rounded Corners 1">
            <a:extLst>
              <a:ext uri="{FF2B5EF4-FFF2-40B4-BE49-F238E27FC236}">
                <a16:creationId xmlns:a16="http://schemas.microsoft.com/office/drawing/2014/main" id="{F06E582C-28CC-4149-944F-58ED16BC8629}"/>
              </a:ext>
            </a:extLst>
          </p:cNvPr>
          <p:cNvSpPr/>
          <p:nvPr/>
        </p:nvSpPr>
        <p:spPr>
          <a:xfrm>
            <a:off x="7587776" y="1217124"/>
            <a:ext cx="719948" cy="3949481"/>
          </a:xfrm>
          <a:prstGeom prst="round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D6D8792-8B15-4040-86E7-ED662C127EED}"/>
              </a:ext>
            </a:extLst>
          </p:cNvPr>
          <p:cNvSpPr txBox="1"/>
          <p:nvPr/>
        </p:nvSpPr>
        <p:spPr>
          <a:xfrm>
            <a:off x="582057" y="5592589"/>
            <a:ext cx="3405206" cy="256993"/>
          </a:xfrm>
          <a:prstGeom prst="rect">
            <a:avLst/>
          </a:prstGeom>
          <a:noFill/>
        </p:spPr>
        <p:txBody>
          <a:bodyPr wrap="square" rtlCol="0">
            <a:spAutoFit/>
          </a:bodyPr>
          <a:lstStyle/>
          <a:p>
            <a:r>
              <a:rPr lang="es-419" sz="1070" dirty="0"/>
              <a:t>Abreviaturas: Me, mes; N, cantidad de participantes</a:t>
            </a:r>
          </a:p>
        </p:txBody>
      </p:sp>
      <p:sp>
        <p:nvSpPr>
          <p:cNvPr id="63" name="Rectangle 62">
            <a:extLst>
              <a:ext uri="{FF2B5EF4-FFF2-40B4-BE49-F238E27FC236}">
                <a16:creationId xmlns:a16="http://schemas.microsoft.com/office/drawing/2014/main" id="{15832C13-47FB-4052-BC3E-D438AAF70982}"/>
              </a:ext>
            </a:extLst>
          </p:cNvPr>
          <p:cNvSpPr/>
          <p:nvPr/>
        </p:nvSpPr>
        <p:spPr>
          <a:xfrm>
            <a:off x="3705274" y="1186877"/>
            <a:ext cx="1087298" cy="256148"/>
          </a:xfrm>
          <a:prstGeom prst="rect">
            <a:avLst/>
          </a:prstGeom>
          <a:solidFill>
            <a:schemeClr val="accent6"/>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es-419" sz="1333">
                <a:solidFill>
                  <a:srgbClr val="FFFFFF"/>
                </a:solidFill>
              </a:rPr>
              <a:t>Inscripción </a:t>
            </a:r>
          </a:p>
        </p:txBody>
      </p:sp>
      <p:sp>
        <p:nvSpPr>
          <p:cNvPr id="4" name="Rectangle: Rounded Corners 3">
            <a:extLst>
              <a:ext uri="{FF2B5EF4-FFF2-40B4-BE49-F238E27FC236}">
                <a16:creationId xmlns:a16="http://schemas.microsoft.com/office/drawing/2014/main" id="{4115D2F1-A408-72E9-9B08-86D4F4F8C2B1}"/>
              </a:ext>
            </a:extLst>
          </p:cNvPr>
          <p:cNvSpPr/>
          <p:nvPr/>
        </p:nvSpPr>
        <p:spPr>
          <a:xfrm>
            <a:off x="9894080" y="1217124"/>
            <a:ext cx="719948" cy="394948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Rounded Corners 4">
            <a:extLst>
              <a:ext uri="{FF2B5EF4-FFF2-40B4-BE49-F238E27FC236}">
                <a16:creationId xmlns:a16="http://schemas.microsoft.com/office/drawing/2014/main" id="{B42EA251-B007-2CE7-5362-7A660AA48601}"/>
              </a:ext>
            </a:extLst>
          </p:cNvPr>
          <p:cNvSpPr txBox="1"/>
          <p:nvPr/>
        </p:nvSpPr>
        <p:spPr>
          <a:xfrm>
            <a:off x="856952" y="5854351"/>
            <a:ext cx="10543262" cy="620479"/>
          </a:xfrm>
          <a:prstGeom prst="rect">
            <a:avLst/>
          </a:prstGeom>
          <a:solidFill>
            <a:schemeClr val="accent3">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es-419" sz="2000" b="1">
                <a:solidFill>
                  <a:schemeClr val="accent1"/>
                </a:solidFill>
                <a:cs typeface="Arial" panose="020B0604020202020204" pitchFamily="34" charset="0"/>
              </a:rPr>
              <a:t>Se inició un diseño cruzado ciego en el mes 30 a 36, con un seguimiento hasta el mes 54</a:t>
            </a:r>
          </a:p>
        </p:txBody>
      </p:sp>
    </p:spTree>
    <p:extLst>
      <p:ext uri="{BB962C8B-B14F-4D97-AF65-F5344CB8AC3E}">
        <p14:creationId xmlns:p14="http://schemas.microsoft.com/office/powerpoint/2010/main" val="2293895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425302" y="0"/>
            <a:ext cx="11747582" cy="584775"/>
          </a:xfrm>
          <a:prstGeom prst="rect">
            <a:avLst/>
          </a:prstGeom>
        </p:spPr>
        <p:txBody>
          <a:bodyPr wrap="square">
            <a:spAutoFit/>
          </a:bodyPr>
          <a:lstStyle/>
          <a:p>
            <a:pPr algn="ctr"/>
            <a:r>
              <a:rPr lang="es-419" sz="3200">
                <a:solidFill>
                  <a:schemeClr val="accent1"/>
                </a:solidFill>
                <a:latin typeface="+mj-lt"/>
              </a:rPr>
              <a:t>KEN SHE: Eficacia de la vacuna mITT</a:t>
            </a:r>
          </a:p>
        </p:txBody>
      </p:sp>
      <p:graphicFrame>
        <p:nvGraphicFramePr>
          <p:cNvPr id="2" name="Table 2">
            <a:extLst>
              <a:ext uri="{FF2B5EF4-FFF2-40B4-BE49-F238E27FC236}">
                <a16:creationId xmlns:a16="http://schemas.microsoft.com/office/drawing/2014/main" id="{9499A7E8-1207-4584-ABA7-83A04CA576AA}"/>
              </a:ext>
            </a:extLst>
          </p:cNvPr>
          <p:cNvGraphicFramePr>
            <a:graphicFrameLocks noGrp="1"/>
          </p:cNvGraphicFramePr>
          <p:nvPr>
            <p:extLst>
              <p:ext uri="{D42A27DB-BD31-4B8C-83A1-F6EECF244321}">
                <p14:modId xmlns:p14="http://schemas.microsoft.com/office/powerpoint/2010/main" val="1356081061"/>
              </p:ext>
            </p:extLst>
          </p:nvPr>
        </p:nvGraphicFramePr>
        <p:xfrm>
          <a:off x="646814" y="676860"/>
          <a:ext cx="9737722" cy="3480612"/>
        </p:xfrm>
        <a:graphic>
          <a:graphicData uri="http://schemas.openxmlformats.org/drawingml/2006/table">
            <a:tbl>
              <a:tblPr firstRow="1" bandRow="1">
                <a:tableStyleId>{69012ECD-51FC-41F1-AA8D-1B2483CD663E}</a:tableStyleId>
              </a:tblPr>
              <a:tblGrid>
                <a:gridCol w="2809618">
                  <a:extLst>
                    <a:ext uri="{9D8B030D-6E8A-4147-A177-3AD203B41FA5}">
                      <a16:colId xmlns:a16="http://schemas.microsoft.com/office/drawing/2014/main" val="775955045"/>
                    </a:ext>
                  </a:extLst>
                </a:gridCol>
                <a:gridCol w="1516248">
                  <a:extLst>
                    <a:ext uri="{9D8B030D-6E8A-4147-A177-3AD203B41FA5}">
                      <a16:colId xmlns:a16="http://schemas.microsoft.com/office/drawing/2014/main" val="2603563049"/>
                    </a:ext>
                  </a:extLst>
                </a:gridCol>
                <a:gridCol w="1429304">
                  <a:extLst>
                    <a:ext uri="{9D8B030D-6E8A-4147-A177-3AD203B41FA5}">
                      <a16:colId xmlns:a16="http://schemas.microsoft.com/office/drawing/2014/main" val="1036013797"/>
                    </a:ext>
                  </a:extLst>
                </a:gridCol>
                <a:gridCol w="2217423">
                  <a:extLst>
                    <a:ext uri="{9D8B030D-6E8A-4147-A177-3AD203B41FA5}">
                      <a16:colId xmlns:a16="http://schemas.microsoft.com/office/drawing/2014/main" val="1906708921"/>
                    </a:ext>
                  </a:extLst>
                </a:gridCol>
                <a:gridCol w="1765129">
                  <a:extLst>
                    <a:ext uri="{9D8B030D-6E8A-4147-A177-3AD203B41FA5}">
                      <a16:colId xmlns:a16="http://schemas.microsoft.com/office/drawing/2014/main" val="2378203913"/>
                    </a:ext>
                  </a:extLst>
                </a:gridCol>
              </a:tblGrid>
              <a:tr h="472296">
                <a:tc>
                  <a:txBody>
                    <a:bodyPr/>
                    <a:lstStyle/>
                    <a:p>
                      <a:endParaRPr lang="en-US" sz="1600" dirty="0">
                        <a:latin typeface="Arial" panose="020B0604020202020204" pitchFamily="34" charset="0"/>
                        <a:cs typeface="Arial" panose="020B0604020202020204" pitchFamily="34" charset="0"/>
                      </a:endParaRPr>
                    </a:p>
                  </a:txBody>
                  <a:tcPr>
                    <a:lnL w="762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76200" cap="flat" cmpd="sng" algn="ctr">
                      <a:solidFill>
                        <a:schemeClr val="bg1"/>
                      </a:solidFill>
                      <a:prstDash val="solid"/>
                      <a:round/>
                      <a:headEnd type="none" w="med" len="med"/>
                      <a:tailEnd type="none" w="med" len="med"/>
                    </a:lnT>
                    <a:lnB w="5715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419" sz="1600"/>
                        <a:t>Cantidad de participantes</a:t>
                      </a:r>
                    </a:p>
                  </a:txBody>
                  <a:tcPr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es-419" sz="1600"/>
                        <a:t>Cantidad de eventos</a:t>
                      </a:r>
                    </a:p>
                  </a:txBody>
                  <a:tcPr anchor="b">
                    <a:lnL w="3175" cap="flat" cmpd="sng" algn="ctr">
                      <a:solidFill>
                        <a:schemeClr val="tx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es-419" sz="1600"/>
                        <a:t>VE </a:t>
                      </a:r>
                    </a:p>
                  </a:txBody>
                  <a:tcPr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es-419" sz="1600"/>
                        <a:t> VE IC 95 %</a:t>
                      </a:r>
                    </a:p>
                  </a:txBody>
                  <a:tcPr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88373692"/>
                  </a:ext>
                </a:extLst>
              </a:tr>
              <a:tr h="0">
                <a:tc>
                  <a:txBody>
                    <a:bodyPr/>
                    <a:lstStyle/>
                    <a:p>
                      <a:pPr algn="l" rtl="0"/>
                      <a:endParaRPr lang="en-US" sz="1600" b="1" dirty="0">
                        <a:solidFill>
                          <a:schemeClr val="bg1"/>
                        </a:solidFill>
                        <a:latin typeface="+mn-lt"/>
                        <a:cs typeface="Arial" panose="020B0604020202020204" pitchFamily="34" charset="0"/>
                      </a:endParaRPr>
                    </a:p>
                  </a:txBody>
                  <a:tcPr>
                    <a:lnL w="635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571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spcBef>
                          <a:spcPts val="1800"/>
                        </a:spcBef>
                      </a:pPr>
                      <a:endParaRPr lang="en-US" sz="1600" b="1" dirty="0">
                        <a:solidFill>
                          <a:schemeClr val="accent1"/>
                        </a:solidFill>
                        <a:latin typeface="+mn-lt"/>
                        <a:cs typeface="Arial" panose="020B0604020202020204" pitchFamily="34" charset="0"/>
                      </a:endParaRPr>
                    </a:p>
                  </a:txBody>
                  <a:tcPr marR="4572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gridSpan="3">
                  <a:txBody>
                    <a:bodyPr/>
                    <a:lstStyle/>
                    <a:p>
                      <a:pPr algn="ctr">
                        <a:spcBef>
                          <a:spcPts val="1800"/>
                        </a:spcBef>
                      </a:pPr>
                      <a:r>
                        <a:rPr lang="es-419" sz="1600" b="1">
                          <a:solidFill>
                            <a:schemeClr val="accent1"/>
                          </a:solidFill>
                          <a:latin typeface="+mn-lt"/>
                          <a:cs typeface="Arial" panose="020B0604020202020204" pitchFamily="34" charset="0"/>
                        </a:rPr>
                        <a:t>Mes 36</a:t>
                      </a:r>
                    </a:p>
                  </a:txBody>
                  <a:tcPr marR="45720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l" rtl="0"/>
                      <a:endParaRPr lang="en-US" sz="1800" b="0" dirty="0">
                        <a:solidFill>
                          <a:schemeClr val="accent1"/>
                        </a:solidFill>
                        <a:latin typeface="+mn-lt"/>
                        <a:cs typeface="Arial" panose="020B0604020202020204" pitchFamily="34" charset="0"/>
                      </a:endParaRPr>
                    </a:p>
                  </a:txBody>
                  <a:tcPr anchor="ctr">
                    <a:lnL w="57150" cap="flat" cmpd="sng" algn="ctr">
                      <a:solidFill>
                        <a:schemeClr val="tx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275684354"/>
                  </a:ext>
                </a:extLst>
              </a:tr>
              <a:tr h="316732">
                <a:tc>
                  <a:txBody>
                    <a:bodyPr/>
                    <a:lstStyle/>
                    <a:p>
                      <a:pPr algn="l" rtl="0"/>
                      <a:endParaRPr lang="en-US" sz="1600" b="1" dirty="0">
                        <a:solidFill>
                          <a:schemeClr val="bg1"/>
                        </a:solidFill>
                        <a:latin typeface="+mn-lt"/>
                        <a:cs typeface="Arial" panose="020B0604020202020204" pitchFamily="34" charset="0"/>
                      </a:endParaRPr>
                    </a:p>
                  </a:txBody>
                  <a:tcPr>
                    <a:lnL w="635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a:spcBef>
                          <a:spcPts val="1800"/>
                        </a:spcBef>
                      </a:pPr>
                      <a:r>
                        <a:rPr lang="es-419" sz="1600" b="1">
                          <a:solidFill>
                            <a:schemeClr val="accent1"/>
                          </a:solidFill>
                          <a:latin typeface="+mn-lt"/>
                          <a:ea typeface="+mn-ea"/>
                          <a:cs typeface="+mn-cs"/>
                        </a:rPr>
                        <a:t>Infecciones persistentes incidentales por VPH 16/18 </a:t>
                      </a:r>
                    </a:p>
                  </a:txBody>
                  <a:tcPr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40000"/>
                        <a:lumOff val="60000"/>
                      </a:schemeClr>
                    </a:solidFill>
                  </a:tcPr>
                </a:tc>
                <a:tc hMerge="1">
                  <a:txBody>
                    <a:bodyPr/>
                    <a:lstStyle/>
                    <a:p>
                      <a:endParaRPr dirty="0"/>
                    </a:p>
                  </a:txBody>
                  <a:tcPr anchor="ctr">
                    <a:lnL w="3175" cap="flat" cmpd="sng" algn="ctr">
                      <a:solidFill>
                        <a:schemeClr val="tx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l" rtl="0"/>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797555193"/>
                  </a:ext>
                </a:extLst>
              </a:tr>
              <a:tr h="320461">
                <a:tc>
                  <a:txBody>
                    <a:bodyPr/>
                    <a:lstStyle/>
                    <a:p>
                      <a:pPr algn="l">
                        <a:spcBef>
                          <a:spcPts val="0"/>
                        </a:spcBef>
                      </a:pPr>
                      <a:r>
                        <a:rPr lang="es-419" sz="1600" b="1">
                          <a:solidFill>
                            <a:schemeClr val="bg1"/>
                          </a:solidFill>
                        </a:rPr>
                        <a:t>Vacunación retrasada</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75000"/>
                      </a:schemeClr>
                    </a:solidFill>
                  </a:tcPr>
                </a:tc>
                <a:tc>
                  <a:txBody>
                    <a:bodyPr/>
                    <a:lstStyle/>
                    <a:p>
                      <a:pPr algn="ctr">
                        <a:spcBef>
                          <a:spcPts val="0"/>
                        </a:spcBef>
                      </a:pPr>
                      <a:r>
                        <a:rPr lang="es-419" sz="1600" b="0">
                          <a:solidFill>
                            <a:schemeClr val="accent1"/>
                          </a:solidFill>
                          <a:latin typeface="+mn-lt"/>
                          <a:cs typeface="Arial" panose="020B0604020202020204" pitchFamily="34" charset="0"/>
                        </a:rPr>
                        <a:t>473</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es-419" sz="1600" b="0">
                          <a:solidFill>
                            <a:schemeClr val="accent1"/>
                          </a:solidFill>
                        </a:rPr>
                        <a:t>72</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es-419" sz="1600" b="0">
                          <a:solidFill>
                            <a:schemeClr val="accent1"/>
                          </a:solidFill>
                        </a:rPr>
                        <a:t>﻿Referente</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l" rtl="0">
                        <a:spcBef>
                          <a:spcPts val="0"/>
                        </a:spcBef>
                      </a:pPr>
                      <a:endParaRPr lang="en-US" sz="16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319365949"/>
                  </a:ext>
                </a:extLst>
              </a:tr>
              <a:tr h="323766">
                <a:tc>
                  <a:txBody>
                    <a:bodyPr/>
                    <a:lstStyle/>
                    <a:p>
                      <a:pPr algn="l">
                        <a:spcBef>
                          <a:spcPts val="0"/>
                        </a:spcBef>
                      </a:pPr>
                      <a:r>
                        <a:rPr lang="es-419" sz="1600" b="1" dirty="0">
                          <a:solidFill>
                            <a:schemeClr val="bg1"/>
                          </a:solidFill>
                        </a:rPr>
                        <a:t>Dosis única </a:t>
                      </a:r>
                      <a:r>
                        <a:rPr lang="es-419" sz="1600" b="1" dirty="0">
                          <a:solidFill>
                            <a:schemeClr val="tx1"/>
                          </a:solidFill>
                        </a:rPr>
                        <a:t>HPV2 (GSK)</a:t>
                      </a:r>
                      <a:r>
                        <a:rPr lang="es-419" sz="1600" b="1" dirty="0">
                          <a:solidFill>
                            <a:schemeClr val="bg1"/>
                          </a:solidFill>
                        </a:rPr>
                        <a:t> </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75000"/>
                      </a:schemeClr>
                    </a:solidFill>
                  </a:tcPr>
                </a:tc>
                <a:tc>
                  <a:txBody>
                    <a:bodyPr/>
                    <a:lstStyle/>
                    <a:p>
                      <a:pPr algn="ctr">
                        <a:spcBef>
                          <a:spcPts val="0"/>
                        </a:spcBef>
                      </a:pPr>
                      <a:r>
                        <a:rPr lang="es-419" sz="1600" b="0">
                          <a:solidFill>
                            <a:schemeClr val="accent1"/>
                          </a:solidFill>
                          <a:latin typeface="+mn-lt"/>
                          <a:cs typeface="Arial" panose="020B0604020202020204" pitchFamily="34" charset="0"/>
                        </a:rPr>
                        <a:t>489</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es-419" sz="1600" b="0">
                          <a:solidFill>
                            <a:schemeClr val="accent1"/>
                          </a:solidFill>
                        </a:rPr>
                        <a:t>2</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es-419" sz="1600" b="1">
                          <a:solidFill>
                            <a:schemeClr val="accent1"/>
                          </a:solidFill>
                        </a:rPr>
                        <a:t>97,5 %</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es-419" sz="1600" b="0">
                          <a:solidFill>
                            <a:schemeClr val="accent1"/>
                          </a:solidFill>
                        </a:rPr>
                        <a:t>90,0; 99,4</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337925472"/>
                  </a:ext>
                </a:extLst>
              </a:tr>
              <a:tr h="485068">
                <a:tc>
                  <a:txBody>
                    <a:bodyPr/>
                    <a:lstStyle/>
                    <a:p>
                      <a:pPr algn="l">
                        <a:spcBef>
                          <a:spcPts val="0"/>
                        </a:spcBef>
                      </a:pPr>
                      <a:r>
                        <a:rPr lang="es-419" sz="1600" b="1">
                          <a:solidFill>
                            <a:schemeClr val="bg1"/>
                          </a:solidFill>
                        </a:rPr>
                        <a:t>Dosis única </a:t>
                      </a:r>
                      <a:r>
                        <a:rPr lang="es-419" sz="1600" b="1">
                          <a:solidFill>
                            <a:schemeClr val="tx1"/>
                          </a:solidFill>
                        </a:rPr>
                        <a:t>HPV9 (MSD) </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tc>
                  <a:txBody>
                    <a:bodyPr/>
                    <a:lstStyle/>
                    <a:p>
                      <a:pPr algn="ctr">
                        <a:spcBef>
                          <a:spcPts val="0"/>
                        </a:spcBef>
                      </a:pPr>
                      <a:r>
                        <a:rPr lang="es-419" sz="1600" b="0">
                          <a:solidFill>
                            <a:schemeClr val="accent1"/>
                          </a:solidFill>
                          <a:latin typeface="+mn-lt"/>
                          <a:cs typeface="Arial" panose="020B0604020202020204" pitchFamily="34" charset="0"/>
                        </a:rPr>
                        <a:t>496</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0"/>
                        </a:spcBef>
                      </a:pPr>
                      <a:r>
                        <a:rPr lang="es-419" sz="1600" b="0">
                          <a:solidFill>
                            <a:schemeClr val="accent1"/>
                          </a:solidFill>
                        </a:rPr>
                        <a:t>1</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0"/>
                        </a:spcBef>
                      </a:pPr>
                      <a:r>
                        <a:rPr lang="es-419" sz="1600" b="1">
                          <a:solidFill>
                            <a:schemeClr val="accent1"/>
                          </a:solidFill>
                        </a:rPr>
                        <a:t>98,8 %</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0"/>
                        </a:spcBef>
                      </a:pPr>
                      <a:r>
                        <a:rPr lang="es-419" sz="1600" b="0">
                          <a:solidFill>
                            <a:schemeClr val="accent1"/>
                          </a:solidFill>
                        </a:rPr>
                        <a:t>91,3; 99,8</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2998604"/>
                  </a:ext>
                </a:extLst>
              </a:tr>
              <a:tr h="385267">
                <a:tc>
                  <a:txBody>
                    <a:bodyPr/>
                    <a:lstStyle/>
                    <a:p>
                      <a:pPr algn="l" rtl="0">
                        <a:spcBef>
                          <a:spcPts val="0"/>
                        </a:spcBef>
                      </a:pPr>
                      <a:endParaRPr lang="en-US" sz="1600" b="1" dirty="0">
                        <a:solidFill>
                          <a:schemeClr val="bg1"/>
                        </a:solidFill>
                        <a:latin typeface="+mn-lt"/>
                        <a:cs typeface="Arial" panose="020B0604020202020204" pitchFamily="34"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75000"/>
                      </a:schemeClr>
                    </a:solidFill>
                  </a:tcPr>
                </a:tc>
                <a:tc gridSpan="4">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s-419" sz="1600" b="1">
                          <a:solidFill>
                            <a:schemeClr val="accent1"/>
                          </a:solidFill>
                          <a:latin typeface="+mn-lt"/>
                          <a:ea typeface="+mn-ea"/>
                          <a:cs typeface="+mn-cs"/>
                        </a:rPr>
                        <a:t>Infecciones persistentes incidentales por VPH 16/18/31/33/45/52/58 </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40000"/>
                        <a:lumOff val="60000"/>
                      </a:schemeClr>
                    </a:solidFill>
                  </a:tcPr>
                </a:tc>
                <a:tc hMerge="1">
                  <a:txBody>
                    <a:bodyPr/>
                    <a:lstStyle/>
                    <a:p>
                      <a:endParaRPr dirty="0"/>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l" rtl="0"/>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l" rtl="0"/>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960212245"/>
                  </a:ext>
                </a:extLst>
              </a:tr>
              <a:tr h="354757">
                <a:tc>
                  <a:txBody>
                    <a:bodyPr/>
                    <a:lstStyle/>
                    <a:p>
                      <a:pPr algn="l">
                        <a:spcBef>
                          <a:spcPts val="0"/>
                        </a:spcBef>
                      </a:pPr>
                      <a:r>
                        <a:rPr lang="es-419" sz="1600" b="1">
                          <a:solidFill>
                            <a:schemeClr val="bg1"/>
                          </a:solidFill>
                        </a:rPr>
                        <a:t>Vacunación retrasada</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75000"/>
                      </a:schemeClr>
                    </a:solidFill>
                  </a:tcPr>
                </a:tc>
                <a:tc>
                  <a:txBody>
                    <a:bodyPr/>
                    <a:lstStyle/>
                    <a:p>
                      <a:pPr algn="ctr">
                        <a:spcBef>
                          <a:spcPts val="0"/>
                        </a:spcBef>
                      </a:pPr>
                      <a:r>
                        <a:rPr lang="es-419" sz="1600" b="0">
                          <a:solidFill>
                            <a:schemeClr val="accent1"/>
                          </a:solidFill>
                          <a:latin typeface="+mn-lt"/>
                          <a:cs typeface="Arial" panose="020B0604020202020204" pitchFamily="34" charset="0"/>
                        </a:rPr>
                        <a:t>290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es-419" sz="1600" b="0">
                          <a:solidFill>
                            <a:schemeClr val="accent1"/>
                          </a:solidFill>
                          <a:latin typeface="+mn-lt"/>
                          <a:cs typeface="Arial" panose="020B0604020202020204" pitchFamily="34" charset="0"/>
                        </a:rPr>
                        <a:t>84</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419" sz="1600" b="0">
                          <a:solidFill>
                            <a:schemeClr val="accent1"/>
                          </a:solidFill>
                        </a:rPr>
                        <a:t>﻿Referente</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l" rtl="0">
                        <a:spcBef>
                          <a:spcPts val="0"/>
                        </a:spcBef>
                      </a:pPr>
                      <a:endParaRPr lang="en-US" sz="16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498747210"/>
                  </a:ext>
                </a:extLst>
              </a:tr>
              <a:tr h="291968">
                <a:tc>
                  <a:txBody>
                    <a:bodyPr/>
                    <a:lstStyle/>
                    <a:p>
                      <a:pPr algn="l">
                        <a:spcBef>
                          <a:spcPts val="0"/>
                        </a:spcBef>
                      </a:pPr>
                      <a:r>
                        <a:rPr lang="es-419" sz="1600" b="1">
                          <a:solidFill>
                            <a:schemeClr val="bg1"/>
                          </a:solidFill>
                        </a:rPr>
                        <a:t>Dosis única </a:t>
                      </a:r>
                      <a:r>
                        <a:rPr lang="es-419" sz="1600" b="1">
                          <a:solidFill>
                            <a:schemeClr val="tx1"/>
                          </a:solidFill>
                        </a:rPr>
                        <a:t>HPV9 (MSD) </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75000"/>
                      </a:schemeClr>
                    </a:solidFill>
                  </a:tcPr>
                </a:tc>
                <a:tc>
                  <a:txBody>
                    <a:bodyPr/>
                    <a:lstStyle/>
                    <a:p>
                      <a:pPr algn="ctr">
                        <a:spcBef>
                          <a:spcPts val="0"/>
                        </a:spcBef>
                      </a:pPr>
                      <a:r>
                        <a:rPr lang="es-419" sz="1600" b="0">
                          <a:solidFill>
                            <a:schemeClr val="accent1"/>
                          </a:solidFill>
                          <a:latin typeface="+mn-lt"/>
                          <a:cs typeface="Arial" panose="020B0604020202020204" pitchFamily="34" charset="0"/>
                        </a:rPr>
                        <a:t>325</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es-419" sz="1600" b="0">
                          <a:solidFill>
                            <a:schemeClr val="accent1"/>
                          </a:solidFill>
                          <a:latin typeface="+mn-lt"/>
                          <a:cs typeface="Arial" panose="020B0604020202020204" pitchFamily="34" charset="0"/>
                        </a:rPr>
                        <a:t>5</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es-419" sz="1600" b="1">
                          <a:solidFill>
                            <a:schemeClr val="accent1"/>
                          </a:solidFill>
                          <a:latin typeface="+mn-lt"/>
                          <a:cs typeface="Arial" panose="020B0604020202020204" pitchFamily="34" charset="0"/>
                        </a:rPr>
                        <a:t>95,5 %</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es-419" sz="1600" b="0" dirty="0">
                          <a:solidFill>
                            <a:schemeClr val="accent1"/>
                          </a:solidFill>
                          <a:latin typeface="+mn-lt"/>
                          <a:cs typeface="Arial" panose="020B0604020202020204" pitchFamily="34" charset="0"/>
                        </a:rPr>
                        <a:t>89,0; 98,2</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93982629"/>
                  </a:ext>
                </a:extLst>
              </a:tr>
            </a:tbl>
          </a:graphicData>
        </a:graphic>
      </p:graphicFrame>
      <p:sp>
        <p:nvSpPr>
          <p:cNvPr id="5" name="TextBox 4">
            <a:extLst>
              <a:ext uri="{FF2B5EF4-FFF2-40B4-BE49-F238E27FC236}">
                <a16:creationId xmlns:a16="http://schemas.microsoft.com/office/drawing/2014/main" id="{D1777EBB-839D-4C19-81B6-7DADA7B90D65}"/>
              </a:ext>
            </a:extLst>
          </p:cNvPr>
          <p:cNvSpPr txBox="1"/>
          <p:nvPr/>
        </p:nvSpPr>
        <p:spPr>
          <a:xfrm>
            <a:off x="646814" y="4277832"/>
            <a:ext cx="6811261" cy="369332"/>
          </a:xfrm>
          <a:prstGeom prst="rect">
            <a:avLst/>
          </a:prstGeom>
          <a:noFill/>
        </p:spPr>
        <p:txBody>
          <a:bodyPr wrap="square" numCol="1" rtlCol="0">
            <a:spAutoFit/>
          </a:bodyPr>
          <a:lstStyle/>
          <a:p>
            <a:r>
              <a:rPr lang="es-419" sz="900"/>
              <a:t>Abreviaturas: IC, intervalo de confianza; KEN SHE, eficacia de la vacuna contra el VPH de dosis única en Kenia; mITT, intención de tratar modificada; VE, eficacia de la vacuna</a:t>
            </a:r>
          </a:p>
        </p:txBody>
      </p:sp>
      <p:sp>
        <p:nvSpPr>
          <p:cNvPr id="6" name="TextBox 5">
            <a:extLst>
              <a:ext uri="{FF2B5EF4-FFF2-40B4-BE49-F238E27FC236}">
                <a16:creationId xmlns:a16="http://schemas.microsoft.com/office/drawing/2014/main" id="{BAC2BB28-ACEB-41F2-9254-800B5579C7FD}"/>
              </a:ext>
            </a:extLst>
          </p:cNvPr>
          <p:cNvSpPr txBox="1"/>
          <p:nvPr/>
        </p:nvSpPr>
        <p:spPr>
          <a:xfrm>
            <a:off x="415778" y="5956767"/>
            <a:ext cx="10509398" cy="430887"/>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indent="0" defTabSz="914400" eaLnBrk="1" hangingPunct="1">
              <a:spcBef>
                <a:spcPts val="0"/>
              </a:spcBef>
              <a:spcAft>
                <a:spcPts val="0"/>
              </a:spcAft>
              <a:defRPr/>
            </a:pPr>
            <a:r>
              <a:rPr kumimoji="0" lang="es-419" sz="700" b="0" i="0" u="none" strike="noStrike" cap="none" normalizeH="0" baseline="0" noProof="0">
                <a:ln>
                  <a:noFill/>
                </a:ln>
                <a:solidFill>
                  <a:schemeClr val="tx1">
                    <a:lumMod val="65000"/>
                    <a:lumOff val="35000"/>
                  </a:schemeClr>
                </a:solidFill>
                <a:effectLst/>
                <a:uLnTx/>
                <a:uFillTx/>
              </a:rPr>
              <a:t>Barnabas RV, Brown ER, Onono MA, et al. Durability of single-dose HPV vaccination in young Kenyan women: Randomized controlled trial 3-year results (</a:t>
            </a:r>
            <a:r>
              <a:rPr kumimoji="0" lang="es-419" sz="700" b="0" i="1" u="none" strike="noStrike" cap="none" normalizeH="0" baseline="0" noProof="0">
                <a:ln>
                  <a:noFill/>
                </a:ln>
                <a:solidFill>
                  <a:schemeClr val="tx1">
                    <a:lumMod val="65000"/>
                    <a:lumOff val="35000"/>
                  </a:schemeClr>
                </a:solidFill>
                <a:effectLst/>
                <a:uLnTx/>
                <a:uFillTx/>
              </a:rPr>
              <a:t>Durabilidad de la vacunación de una dosis única contra el VPH en mujeres jóvenes kenianas: resultados de un ensayo controlado aleatorizado de 3 años</a:t>
            </a:r>
            <a:r>
              <a:rPr kumimoji="0" lang="es-419" sz="700" b="0" i="0" u="none" strike="noStrike" cap="none" normalizeH="0" baseline="0" noProof="0">
                <a:ln>
                  <a:noFill/>
                </a:ln>
                <a:solidFill>
                  <a:schemeClr val="tx1">
                    <a:lumMod val="65000"/>
                    <a:lumOff val="35000"/>
                  </a:schemeClr>
                </a:solidFill>
                <a:effectLst/>
                <a:uLnTx/>
                <a:uFillTx/>
              </a:rPr>
              <a:t>). </a:t>
            </a:r>
            <a:r>
              <a:rPr kumimoji="0" lang="es-419" sz="700" b="0" i="1" u="none" strike="noStrike" cap="none" normalizeH="0" baseline="0" noProof="0">
                <a:ln>
                  <a:noFill/>
                </a:ln>
                <a:solidFill>
                  <a:schemeClr val="tx1">
                    <a:lumMod val="65000"/>
                    <a:lumOff val="35000"/>
                  </a:schemeClr>
                </a:solidFill>
                <a:effectLst/>
                <a:uLnTx/>
                <a:uFillTx/>
              </a:rPr>
              <a:t>Nature Medicine</a:t>
            </a:r>
            <a:r>
              <a:rPr kumimoji="0" lang="es-419" sz="700" b="0" i="0" u="none" strike="noStrike" cap="none" normalizeH="0" baseline="0" noProof="0">
                <a:ln>
                  <a:noFill/>
                </a:ln>
                <a:solidFill>
                  <a:schemeClr val="tx1">
                    <a:lumMod val="65000"/>
                    <a:lumOff val="35000"/>
                  </a:schemeClr>
                </a:solidFill>
                <a:effectLst/>
                <a:uLnTx/>
                <a:uFillTx/>
              </a:rPr>
              <a:t>. 2023;29(12):3224-3232.</a:t>
            </a:r>
          </a:p>
          <a:p>
            <a:pPr marL="0" indent="0" defTabSz="914400" eaLnBrk="1" hangingPunct="1">
              <a:spcBef>
                <a:spcPts val="0"/>
              </a:spcBef>
              <a:spcAft>
                <a:spcPts val="0"/>
              </a:spcAft>
              <a:defRPr/>
            </a:pPr>
            <a:r>
              <a:rPr lang="es-419" sz="700">
                <a:solidFill>
                  <a:schemeClr val="tx1">
                    <a:lumMod val="65000"/>
                    <a:lumOff val="35000"/>
                  </a:schemeClr>
                </a:solidFill>
              </a:rPr>
              <a:t>Barnabas R, Mugo N, Onono M, et al. A randomized crossover trial of single-dose HPV vaccination efficacy among young women: Durability and vaccine efficacy after 54 months (</a:t>
            </a:r>
            <a:r>
              <a:rPr lang="es-419" sz="700" i="1">
                <a:solidFill>
                  <a:schemeClr val="tx1">
                    <a:lumMod val="65000"/>
                    <a:lumOff val="35000"/>
                  </a:schemeClr>
                </a:solidFill>
              </a:rPr>
              <a:t>Ensayo aleatorio cruzado sobre la eficacia de una dosis única de la vacuna contra el VPH en mujeres jóvenes: durabilidad y eficacia de la vacuna después de 54 meses</a:t>
            </a:r>
            <a:r>
              <a:rPr lang="es-419" sz="700">
                <a:solidFill>
                  <a:schemeClr val="tx1">
                    <a:lumMod val="65000"/>
                    <a:lumOff val="35000"/>
                  </a:schemeClr>
                </a:solidFill>
              </a:rPr>
              <a:t>). Resumen presentado en la Conferencia Internacional de la Sociedad sobre el Papilomavirus 2024. </a:t>
            </a:r>
          </a:p>
        </p:txBody>
      </p:sp>
      <p:sp>
        <p:nvSpPr>
          <p:cNvPr id="3" name="TextBox 2">
            <a:extLst>
              <a:ext uri="{FF2B5EF4-FFF2-40B4-BE49-F238E27FC236}">
                <a16:creationId xmlns:a16="http://schemas.microsoft.com/office/drawing/2014/main" id="{7D840598-3F3A-41AC-A66C-BD53DC02D34B}"/>
              </a:ext>
            </a:extLst>
          </p:cNvPr>
          <p:cNvSpPr txBox="1"/>
          <p:nvPr/>
        </p:nvSpPr>
        <p:spPr>
          <a:xfrm>
            <a:off x="759590" y="4632988"/>
            <a:ext cx="8630536" cy="307777"/>
          </a:xfrm>
          <a:prstGeom prst="rect">
            <a:avLst/>
          </a:prstGeom>
          <a:noFill/>
        </p:spPr>
        <p:txBody>
          <a:bodyPr wrap="square" rtlCol="0">
            <a:spAutoFit/>
          </a:bodyPr>
          <a:lstStyle/>
          <a:p>
            <a:r>
              <a:rPr lang="es-419" sz="1400"/>
              <a:t>mITT: seronegativa al inicio y VPH-ADN negativo al inicio y en el mes 3 para los tipos considerados en el análisis.</a:t>
            </a:r>
          </a:p>
        </p:txBody>
      </p:sp>
      <p:sp>
        <p:nvSpPr>
          <p:cNvPr id="4" name="Rectangle: Rounded Corners 4">
            <a:extLst>
              <a:ext uri="{FF2B5EF4-FFF2-40B4-BE49-F238E27FC236}">
                <a16:creationId xmlns:a16="http://schemas.microsoft.com/office/drawing/2014/main" id="{410D41DD-EDE0-815E-FC81-C59FD7C3C2B6}"/>
              </a:ext>
            </a:extLst>
          </p:cNvPr>
          <p:cNvSpPr txBox="1"/>
          <p:nvPr/>
        </p:nvSpPr>
        <p:spPr>
          <a:xfrm>
            <a:off x="759590" y="4984180"/>
            <a:ext cx="10359772" cy="883486"/>
          </a:xfrm>
          <a:prstGeom prst="rect">
            <a:avLst/>
          </a:prstGeom>
          <a:solidFill>
            <a:schemeClr val="accent3">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es-419" sz="1600" b="1" dirty="0">
                <a:solidFill>
                  <a:schemeClr val="accent1"/>
                </a:solidFill>
                <a:cs typeface="Arial" panose="020B0604020202020204" pitchFamily="34" charset="0"/>
              </a:rPr>
              <a:t>VE en función del tiempo (periodos inicial + cruzado)</a:t>
            </a:r>
          </a:p>
          <a:p>
            <a:pPr marL="0" lvl="0" indent="0" defTabSz="1911350">
              <a:spcBef>
                <a:spcPct val="0"/>
              </a:spcBef>
              <a:buNone/>
            </a:pPr>
            <a:r>
              <a:rPr lang="es-419" sz="1600" u="sng" dirty="0">
                <a:solidFill>
                  <a:srgbClr val="000000"/>
                </a:solidFill>
                <a:latin typeface="Arial" panose="020B0604020202020204" pitchFamily="34" charset="0"/>
                <a:cs typeface="Arial" panose="020B0604020202020204" pitchFamily="34" charset="0"/>
              </a:rPr>
              <a:t>HPV-16/18</a:t>
            </a:r>
            <a:r>
              <a:rPr lang="es-419" sz="1600" b="1" dirty="0">
                <a:solidFill>
                  <a:schemeClr val="accent1"/>
                </a:solidFill>
                <a:latin typeface="Arial" panose="020B0604020202020204" pitchFamily="34" charset="0"/>
                <a:cs typeface="Arial" panose="020B0604020202020204" pitchFamily="34" charset="0"/>
              </a:rPr>
              <a:t>: </a:t>
            </a:r>
            <a:r>
              <a:rPr lang="es-419" sz="1600" b="0" i="0" u="none" strike="noStrike" baseline="0" dirty="0">
                <a:solidFill>
                  <a:srgbClr val="000000"/>
                </a:solidFill>
                <a:latin typeface="Arial" panose="020B0604020202020204" pitchFamily="34" charset="0"/>
                <a:cs typeface="Arial" panose="020B0604020202020204" pitchFamily="34" charset="0"/>
              </a:rPr>
              <a:t>96,5 % (IC del 95 %: 92,1-98,5) al mes 6 y 99,6 % (IC del 95 %: 98,0-99,9) al mes 54</a:t>
            </a:r>
          </a:p>
          <a:p>
            <a:pPr marL="0" lvl="0" indent="0" defTabSz="1911350">
              <a:spcBef>
                <a:spcPct val="0"/>
              </a:spcBef>
              <a:buNone/>
            </a:pPr>
            <a:r>
              <a:rPr lang="es-419" sz="1600" b="0" i="0" u="sng" strike="noStrike" baseline="0" dirty="0">
                <a:solidFill>
                  <a:srgbClr val="000000"/>
                </a:solidFill>
                <a:latin typeface="Arial" panose="020B0604020202020204" pitchFamily="34" charset="0"/>
              </a:rPr>
              <a:t>HPV-16/18/31/33/45/52/58</a:t>
            </a:r>
            <a:r>
              <a:rPr lang="es-419" sz="1600" b="0" i="0" u="none" strike="noStrike" baseline="0" dirty="0">
                <a:solidFill>
                  <a:srgbClr val="000000"/>
                </a:solidFill>
                <a:latin typeface="Arial" panose="020B0604020202020204" pitchFamily="34" charset="0"/>
              </a:rPr>
              <a:t>: 93,5 % (IC del 95 %: 86,2-96,9) al mes 6 y 99,1 % (IC del 95 %: 96,4-99,8) al mes 54</a:t>
            </a:r>
          </a:p>
        </p:txBody>
      </p:sp>
    </p:spTree>
    <p:extLst>
      <p:ext uri="{BB962C8B-B14F-4D97-AF65-F5344CB8AC3E}">
        <p14:creationId xmlns:p14="http://schemas.microsoft.com/office/powerpoint/2010/main" val="15407210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81000" y="114300"/>
            <a:ext cx="11747582" cy="584775"/>
          </a:xfrm>
          <a:prstGeom prst="rect">
            <a:avLst/>
          </a:prstGeom>
        </p:spPr>
        <p:txBody>
          <a:bodyPr wrap="square">
            <a:spAutoFit/>
          </a:bodyPr>
          <a:lstStyle/>
          <a:p>
            <a:r>
              <a:rPr lang="es-419" sz="3200">
                <a:solidFill>
                  <a:schemeClr val="accent1"/>
                </a:solidFill>
                <a:latin typeface="+mj-lt"/>
              </a:rPr>
              <a:t>Ensayo KEN SHE: Conclusiones</a:t>
            </a:r>
          </a:p>
        </p:txBody>
      </p:sp>
      <p:sp>
        <p:nvSpPr>
          <p:cNvPr id="2" name="TextBox 1">
            <a:extLst>
              <a:ext uri="{FF2B5EF4-FFF2-40B4-BE49-F238E27FC236}">
                <a16:creationId xmlns:a16="http://schemas.microsoft.com/office/drawing/2014/main" id="{6878ECDD-2344-4A5E-81BF-92F32D377DB2}"/>
              </a:ext>
            </a:extLst>
          </p:cNvPr>
          <p:cNvSpPr txBox="1"/>
          <p:nvPr/>
        </p:nvSpPr>
        <p:spPr>
          <a:xfrm>
            <a:off x="554736" y="1117410"/>
            <a:ext cx="9748158" cy="4832092"/>
          </a:xfrm>
          <a:prstGeom prst="rect">
            <a:avLst/>
          </a:prstGeom>
          <a:noFill/>
        </p:spPr>
        <p:txBody>
          <a:bodyPr wrap="square" rtlCol="0">
            <a:spAutoFit/>
          </a:bodyPr>
          <a:lstStyle/>
          <a:p>
            <a:pPr algn="l"/>
            <a:r>
              <a:rPr lang="es-419" sz="2800" b="0" i="0" u="none" strike="noStrike" baseline="0" dirty="0">
                <a:latin typeface="+mj-lt"/>
                <a:cs typeface="Calibri" panose="020F0502020204030204" pitchFamily="34" charset="0"/>
              </a:rPr>
              <a:t>Las dosis únicas de </a:t>
            </a:r>
            <a:r>
              <a:rPr lang="es-419" sz="2800" dirty="0">
                <a:latin typeface="+mj-lt"/>
                <a:cs typeface="Calibri" panose="020F0502020204030204" pitchFamily="34" charset="0"/>
              </a:rPr>
              <a:t>HPV2 de GSK</a:t>
            </a:r>
            <a:r>
              <a:rPr lang="es-419" sz="2800" b="0" i="0" u="none" strike="noStrike" baseline="0" dirty="0">
                <a:latin typeface="+mj-lt"/>
                <a:cs typeface="Calibri" panose="020F0502020204030204" pitchFamily="34" charset="0"/>
              </a:rPr>
              <a:t> y MSD HPV9 fueron </a:t>
            </a:r>
            <a:r>
              <a:rPr lang="es-419" sz="2800" b="1" i="0" u="none" strike="noStrike" baseline="0" dirty="0">
                <a:latin typeface="+mj-lt"/>
                <a:cs typeface="Calibri" panose="020F0502020204030204" pitchFamily="34" charset="0"/>
              </a:rPr>
              <a:t>muy eficaces </a:t>
            </a:r>
            <a:r>
              <a:rPr lang="es-419" sz="2800" b="0" i="0" u="none" strike="noStrike" baseline="0" dirty="0">
                <a:latin typeface="+mj-lt"/>
                <a:cs typeface="Calibri" panose="020F0502020204030204" pitchFamily="34" charset="0"/>
              </a:rPr>
              <a:t>para prevenir la infección persistente por el VPH oncogénico entre las adolescentes y mujeres jóvenes africanas.</a:t>
            </a:r>
          </a:p>
          <a:p>
            <a:pPr algn="l"/>
            <a:endParaRPr lang="en-US" sz="2800" dirty="0">
              <a:cs typeface="Calibri" panose="020F0502020204030204" pitchFamily="34" charset="0"/>
            </a:endParaRPr>
          </a:p>
          <a:p>
            <a:pPr algn="l"/>
            <a:r>
              <a:rPr lang="es-419" sz="2800" b="1" i="0" u="none" strike="noStrike" baseline="0" dirty="0">
                <a:latin typeface="+mj-lt"/>
                <a:cs typeface="Calibri" panose="020F0502020204030204" pitchFamily="34" charset="0"/>
              </a:rPr>
              <a:t>La eficacia </a:t>
            </a:r>
            <a:r>
              <a:rPr lang="es-419" sz="2800" b="1" dirty="0">
                <a:latin typeface="+mj-lt"/>
                <a:cs typeface="Calibri" panose="020F0502020204030204" pitchFamily="34" charset="0"/>
              </a:rPr>
              <a:t>en este ensayo clínico aleatorio de dosis única parece </a:t>
            </a:r>
            <a:r>
              <a:rPr lang="es-419" sz="2800" b="1" i="0" u="none" strike="noStrike" baseline="0" dirty="0">
                <a:latin typeface="+mj-lt"/>
                <a:cs typeface="Calibri" panose="020F0502020204030204" pitchFamily="34" charset="0"/>
              </a:rPr>
              <a:t>similar en magnitud a los regímenes de dosis múltiples</a:t>
            </a:r>
          </a:p>
          <a:p>
            <a:pPr algn="l"/>
            <a:endParaRPr lang="en-US" sz="2800" b="1" dirty="0">
              <a:latin typeface="+mj-lt"/>
              <a:cs typeface="Calibri" panose="020F0502020204030204" pitchFamily="34" charset="0"/>
            </a:endParaRPr>
          </a:p>
          <a:p>
            <a:pPr algn="l"/>
            <a:r>
              <a:rPr lang="es-419" sz="2800" dirty="0">
                <a:latin typeface="+mj-lt"/>
                <a:cs typeface="Calibri" panose="020F0502020204030204" pitchFamily="34" charset="0"/>
              </a:rPr>
              <a:t>La vacuna contra el VPH de una dosis única fue muy eficaz </a:t>
            </a:r>
            <a:r>
              <a:rPr lang="es-419" sz="2800" b="1" dirty="0">
                <a:latin typeface="+mj-lt"/>
                <a:cs typeface="Calibri" panose="020F0502020204030204" pitchFamily="34" charset="0"/>
              </a:rPr>
              <a:t>durante más de 54 meses sin evidencia de disminución de la inmunidad. Estos resultados confirman la durabilidad de la vacuna contra el VPH en una dosis única.</a:t>
            </a:r>
          </a:p>
        </p:txBody>
      </p:sp>
    </p:spTree>
    <p:extLst>
      <p:ext uri="{BB962C8B-B14F-4D97-AF65-F5344CB8AC3E}">
        <p14:creationId xmlns:p14="http://schemas.microsoft.com/office/powerpoint/2010/main" val="14673474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F12FB-817F-37D6-7CC1-71FDDC1B1685}"/>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ACA9931D-4CF6-FE67-EE0E-FE2559935572}"/>
              </a:ext>
            </a:extLst>
          </p:cNvPr>
          <p:cNvSpPr/>
          <p:nvPr/>
        </p:nvSpPr>
        <p:spPr>
          <a:xfrm>
            <a:off x="374609" y="62818"/>
            <a:ext cx="11747582" cy="584775"/>
          </a:xfrm>
          <a:prstGeom prst="rect">
            <a:avLst/>
          </a:prstGeom>
        </p:spPr>
        <p:txBody>
          <a:bodyPr wrap="square">
            <a:spAutoFit/>
          </a:bodyPr>
          <a:lstStyle/>
          <a:p>
            <a:r>
              <a:rPr lang="es-419" sz="3200" dirty="0">
                <a:solidFill>
                  <a:schemeClr val="tx2"/>
                </a:solidFill>
                <a:latin typeface="+mj-lt"/>
              </a:rPr>
              <a:t>Ensayo ESCUDDO: esquema del estudio</a:t>
            </a:r>
          </a:p>
        </p:txBody>
      </p:sp>
      <p:grpSp>
        <p:nvGrpSpPr>
          <p:cNvPr id="41" name="Group 40">
            <a:extLst>
              <a:ext uri="{FF2B5EF4-FFF2-40B4-BE49-F238E27FC236}">
                <a16:creationId xmlns:a16="http://schemas.microsoft.com/office/drawing/2014/main" id="{DCE0CC27-D9ED-2057-D08B-CF38FC9C0B7C}"/>
              </a:ext>
            </a:extLst>
          </p:cNvPr>
          <p:cNvGrpSpPr/>
          <p:nvPr/>
        </p:nvGrpSpPr>
        <p:grpSpPr>
          <a:xfrm>
            <a:off x="2606040" y="1227593"/>
            <a:ext cx="6225138" cy="494307"/>
            <a:chOff x="50525" y="2325687"/>
            <a:chExt cx="3024220" cy="767291"/>
          </a:xfrm>
        </p:grpSpPr>
        <p:sp>
          <p:nvSpPr>
            <p:cNvPr id="42" name="Rectangle: Rounded Corners 41">
              <a:extLst>
                <a:ext uri="{FF2B5EF4-FFF2-40B4-BE49-F238E27FC236}">
                  <a16:creationId xmlns:a16="http://schemas.microsoft.com/office/drawing/2014/main" id="{B10EBF23-2024-0D87-D9B8-EFA13828500E}"/>
                </a:ext>
              </a:extLst>
            </p:cNvPr>
            <p:cNvSpPr/>
            <p:nvPr/>
          </p:nvSpPr>
          <p:spPr>
            <a:xfrm>
              <a:off x="50525" y="2325687"/>
              <a:ext cx="3024220" cy="767291"/>
            </a:xfrm>
            <a:prstGeom prst="roundRect">
              <a:avLst>
                <a:gd name="adj" fmla="val 10000"/>
              </a:avLst>
            </a:prstGeom>
            <a:solidFill>
              <a:schemeClr val="accent3">
                <a:lumMod val="20000"/>
                <a:lumOff val="80000"/>
                <a:alpha val="90000"/>
              </a:schemeClr>
            </a:solidFill>
            <a:ln>
              <a:solidFill>
                <a:schemeClr val="accent1">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3" name="Rectangle: Rounded Corners 4">
              <a:extLst>
                <a:ext uri="{FF2B5EF4-FFF2-40B4-BE49-F238E27FC236}">
                  <a16:creationId xmlns:a16="http://schemas.microsoft.com/office/drawing/2014/main" id="{5DD1F0AB-2131-6C9A-7B24-FAF9468D58D1}"/>
                </a:ext>
              </a:extLst>
            </p:cNvPr>
            <p:cNvSpPr txBox="1"/>
            <p:nvPr/>
          </p:nvSpPr>
          <p:spPr>
            <a:xfrm>
              <a:off x="50525" y="2334597"/>
              <a:ext cx="3024220" cy="72234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es-419">
                  <a:solidFill>
                    <a:schemeClr val="accent1"/>
                  </a:solidFill>
                  <a:cs typeface="Arial" panose="020B0604020202020204" pitchFamily="34" charset="0"/>
                </a:rPr>
                <a:t>20.330 niñas de entre 12 y 16 años asignadas al azar</a:t>
              </a:r>
            </a:p>
          </p:txBody>
        </p:sp>
      </p:grpSp>
      <p:sp>
        <p:nvSpPr>
          <p:cNvPr id="40" name="TextBox 39">
            <a:extLst>
              <a:ext uri="{FF2B5EF4-FFF2-40B4-BE49-F238E27FC236}">
                <a16:creationId xmlns:a16="http://schemas.microsoft.com/office/drawing/2014/main" id="{C4880631-AA8F-CC62-BFAC-37582FEF7120}"/>
              </a:ext>
            </a:extLst>
          </p:cNvPr>
          <p:cNvSpPr txBox="1"/>
          <p:nvPr/>
        </p:nvSpPr>
        <p:spPr>
          <a:xfrm>
            <a:off x="419793" y="6222885"/>
            <a:ext cx="7132774" cy="230832"/>
          </a:xfrm>
          <a:prstGeom prst="rect">
            <a:avLst/>
          </a:prstGeom>
          <a:noFill/>
        </p:spPr>
        <p:txBody>
          <a:bodyPr wrap="square" rtlCol="0">
            <a:spAutoFit/>
          </a:bodyPr>
          <a:lstStyle/>
          <a:p>
            <a:r>
              <a:rPr lang="es-419" sz="900"/>
              <a:t>Me: mes; N: cantidad de participantes; yo: años de edad </a:t>
            </a:r>
          </a:p>
        </p:txBody>
      </p:sp>
      <p:sp>
        <p:nvSpPr>
          <p:cNvPr id="2" name="Arrow: Down 1">
            <a:extLst>
              <a:ext uri="{FF2B5EF4-FFF2-40B4-BE49-F238E27FC236}">
                <a16:creationId xmlns:a16="http://schemas.microsoft.com/office/drawing/2014/main" id="{7DCBC0EF-C2F8-0D3B-6779-F53FD041DBD8}"/>
              </a:ext>
            </a:extLst>
          </p:cNvPr>
          <p:cNvSpPr/>
          <p:nvPr/>
        </p:nvSpPr>
        <p:spPr>
          <a:xfrm>
            <a:off x="3570343" y="2010749"/>
            <a:ext cx="198040" cy="402322"/>
          </a:xfrm>
          <a:prstGeom prst="downArrow">
            <a:avLst/>
          </a:prstGeom>
          <a:solidFill>
            <a:schemeClr val="bg1">
              <a:lumMod val="8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84ED8F9-20BD-2A96-F6C2-3FBB38E3E41D}"/>
              </a:ext>
            </a:extLst>
          </p:cNvPr>
          <p:cNvSpPr/>
          <p:nvPr/>
        </p:nvSpPr>
        <p:spPr>
          <a:xfrm>
            <a:off x="5666883" y="1712756"/>
            <a:ext cx="96253" cy="300881"/>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Down 2">
            <a:extLst>
              <a:ext uri="{FF2B5EF4-FFF2-40B4-BE49-F238E27FC236}">
                <a16:creationId xmlns:a16="http://schemas.microsoft.com/office/drawing/2014/main" id="{6FCE3692-57CD-C3AD-7051-397AA67B6158}"/>
              </a:ext>
            </a:extLst>
          </p:cNvPr>
          <p:cNvSpPr/>
          <p:nvPr/>
        </p:nvSpPr>
        <p:spPr>
          <a:xfrm>
            <a:off x="7502532" y="2023842"/>
            <a:ext cx="198040" cy="402322"/>
          </a:xfrm>
          <a:prstGeom prst="downArrow">
            <a:avLst/>
          </a:prstGeom>
          <a:solidFill>
            <a:schemeClr val="bg1">
              <a:lumMod val="8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7F928A7-E8C9-00D7-BE1A-FE973F573AEC}"/>
              </a:ext>
            </a:extLst>
          </p:cNvPr>
          <p:cNvSpPr/>
          <p:nvPr/>
        </p:nvSpPr>
        <p:spPr>
          <a:xfrm>
            <a:off x="3621513" y="1935640"/>
            <a:ext cx="4030931" cy="79411"/>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FC3807B2-6B7A-42EE-95EF-0C1EA30FF861}"/>
              </a:ext>
            </a:extLst>
          </p:cNvPr>
          <p:cNvSpPr/>
          <p:nvPr/>
        </p:nvSpPr>
        <p:spPr>
          <a:xfrm>
            <a:off x="1232194" y="3006806"/>
            <a:ext cx="198040" cy="402322"/>
          </a:xfrm>
          <a:prstGeom prst="downArrow">
            <a:avLst/>
          </a:prstGeom>
          <a:solidFill>
            <a:schemeClr val="bg1">
              <a:lumMod val="8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C5A25E7-79F6-4ABC-4B01-F526522F979C}"/>
              </a:ext>
            </a:extLst>
          </p:cNvPr>
          <p:cNvSpPr/>
          <p:nvPr/>
        </p:nvSpPr>
        <p:spPr>
          <a:xfrm>
            <a:off x="3328734" y="2705925"/>
            <a:ext cx="96253" cy="300881"/>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2C52427F-D181-23AF-73A1-7C68699B275B}"/>
              </a:ext>
            </a:extLst>
          </p:cNvPr>
          <p:cNvSpPr/>
          <p:nvPr/>
        </p:nvSpPr>
        <p:spPr>
          <a:xfrm>
            <a:off x="5164383" y="3019899"/>
            <a:ext cx="198040" cy="402322"/>
          </a:xfrm>
          <a:prstGeom prst="downArrow">
            <a:avLst/>
          </a:prstGeom>
          <a:solidFill>
            <a:schemeClr val="bg1">
              <a:lumMod val="8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77E6F52-7E84-B98D-6737-8B9E27F6E73A}"/>
              </a:ext>
            </a:extLst>
          </p:cNvPr>
          <p:cNvSpPr/>
          <p:nvPr/>
        </p:nvSpPr>
        <p:spPr>
          <a:xfrm>
            <a:off x="1283364" y="2931697"/>
            <a:ext cx="4030931" cy="79411"/>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BD5FC3A0-DDE6-D201-8A67-36C9CBED6812}"/>
              </a:ext>
            </a:extLst>
          </p:cNvPr>
          <p:cNvGrpSpPr/>
          <p:nvPr/>
        </p:nvGrpSpPr>
        <p:grpSpPr>
          <a:xfrm>
            <a:off x="186916" y="3215270"/>
            <a:ext cx="2608761" cy="604093"/>
            <a:chOff x="5579" y="2325687"/>
            <a:chExt cx="3069166" cy="767291"/>
          </a:xfrm>
          <a:solidFill>
            <a:schemeClr val="accent3">
              <a:lumMod val="60000"/>
              <a:lumOff val="40000"/>
            </a:schemeClr>
          </a:solidFill>
        </p:grpSpPr>
        <p:sp>
          <p:nvSpPr>
            <p:cNvPr id="21" name="Rectangle: Rounded Corners 20">
              <a:extLst>
                <a:ext uri="{FF2B5EF4-FFF2-40B4-BE49-F238E27FC236}">
                  <a16:creationId xmlns:a16="http://schemas.microsoft.com/office/drawing/2014/main" id="{83C433ED-7C10-B0B1-89FE-A4155907510A}"/>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2" name="Rectangle: Rounded Corners 4">
              <a:extLst>
                <a:ext uri="{FF2B5EF4-FFF2-40B4-BE49-F238E27FC236}">
                  <a16:creationId xmlns:a16="http://schemas.microsoft.com/office/drawing/2014/main" id="{16638250-438F-DA3A-FE63-D277EE52E596}"/>
                </a:ext>
              </a:extLst>
            </p:cNvPr>
            <p:cNvSpPr txBox="1"/>
            <p:nvPr/>
          </p:nvSpPr>
          <p:spPr>
            <a:xfrm>
              <a:off x="28052" y="2339825"/>
              <a:ext cx="2997263" cy="66611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es-419" dirty="0">
                  <a:solidFill>
                    <a:schemeClr val="accent1"/>
                  </a:solidFill>
                  <a:cs typeface="Arial" panose="020B0604020202020204" pitchFamily="34" charset="0"/>
                </a:rPr>
                <a:t>1 dosis de HPV2 (GSK)</a:t>
              </a:r>
            </a:p>
            <a:p>
              <a:pPr marL="0" lvl="0" indent="0" algn="ctr" defTabSz="1911350">
                <a:lnSpc>
                  <a:spcPct val="90000"/>
                </a:lnSpc>
                <a:spcBef>
                  <a:spcPct val="0"/>
                </a:spcBef>
                <a:buNone/>
              </a:pPr>
              <a:r>
                <a:rPr lang="es-419" b="1" dirty="0">
                  <a:solidFill>
                    <a:schemeClr val="accent1"/>
                  </a:solidFill>
                  <a:cs typeface="Arial" panose="020B0604020202020204" pitchFamily="34" charset="0"/>
                </a:rPr>
                <a:t>N = 4,880</a:t>
              </a:r>
            </a:p>
          </p:txBody>
        </p:sp>
      </p:grpSp>
      <p:grpSp>
        <p:nvGrpSpPr>
          <p:cNvPr id="23" name="Group 22">
            <a:extLst>
              <a:ext uri="{FF2B5EF4-FFF2-40B4-BE49-F238E27FC236}">
                <a16:creationId xmlns:a16="http://schemas.microsoft.com/office/drawing/2014/main" id="{FCB1DF8D-52B2-986C-D31E-5A60116619B9}"/>
              </a:ext>
            </a:extLst>
          </p:cNvPr>
          <p:cNvGrpSpPr/>
          <p:nvPr/>
        </p:nvGrpSpPr>
        <p:grpSpPr>
          <a:xfrm>
            <a:off x="3250486" y="3220237"/>
            <a:ext cx="2608761" cy="594070"/>
            <a:chOff x="5579" y="2325687"/>
            <a:chExt cx="3069166" cy="767291"/>
          </a:xfrm>
          <a:solidFill>
            <a:schemeClr val="accent3">
              <a:lumMod val="60000"/>
              <a:lumOff val="40000"/>
            </a:schemeClr>
          </a:solidFill>
        </p:grpSpPr>
        <p:sp>
          <p:nvSpPr>
            <p:cNvPr id="24" name="Rectangle: Rounded Corners 23">
              <a:extLst>
                <a:ext uri="{FF2B5EF4-FFF2-40B4-BE49-F238E27FC236}">
                  <a16:creationId xmlns:a16="http://schemas.microsoft.com/office/drawing/2014/main" id="{73769FC0-7197-B573-B35C-06DBBCD13FC6}"/>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5" name="Rectangle: Rounded Corners 4">
              <a:extLst>
                <a:ext uri="{FF2B5EF4-FFF2-40B4-BE49-F238E27FC236}">
                  <a16:creationId xmlns:a16="http://schemas.microsoft.com/office/drawing/2014/main" id="{02EC3AC5-7B72-DB99-38A9-726767C71CE0}"/>
                </a:ext>
              </a:extLst>
            </p:cNvPr>
            <p:cNvSpPr txBox="1"/>
            <p:nvPr/>
          </p:nvSpPr>
          <p:spPr>
            <a:xfrm>
              <a:off x="28052" y="2339825"/>
              <a:ext cx="2978971" cy="66611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es-419" dirty="0">
                  <a:solidFill>
                    <a:schemeClr val="accent1"/>
                  </a:solidFill>
                  <a:cs typeface="Arial" panose="020B0604020202020204" pitchFamily="34" charset="0"/>
                </a:rPr>
                <a:t>2 dosis de HPV2 (GSK)</a:t>
              </a:r>
            </a:p>
            <a:p>
              <a:pPr marL="0" lvl="0" indent="0" algn="ctr" defTabSz="1911350">
                <a:lnSpc>
                  <a:spcPct val="90000"/>
                </a:lnSpc>
                <a:spcBef>
                  <a:spcPct val="0"/>
                </a:spcBef>
                <a:buNone/>
              </a:pPr>
              <a:r>
                <a:rPr lang="es-419" b="1" dirty="0">
                  <a:solidFill>
                    <a:schemeClr val="accent1"/>
                  </a:solidFill>
                  <a:cs typeface="Arial" panose="020B0604020202020204" pitchFamily="34" charset="0"/>
                </a:rPr>
                <a:t>N = 4,880</a:t>
              </a:r>
            </a:p>
          </p:txBody>
        </p:sp>
      </p:grpSp>
      <p:sp>
        <p:nvSpPr>
          <p:cNvPr id="36" name="Arrow: Down 35">
            <a:extLst>
              <a:ext uri="{FF2B5EF4-FFF2-40B4-BE49-F238E27FC236}">
                <a16:creationId xmlns:a16="http://schemas.microsoft.com/office/drawing/2014/main" id="{A5BE7A0A-3F66-D5AA-AA6E-BF649BD56ED2}"/>
              </a:ext>
            </a:extLst>
          </p:cNvPr>
          <p:cNvSpPr/>
          <p:nvPr/>
        </p:nvSpPr>
        <p:spPr>
          <a:xfrm>
            <a:off x="7256018" y="3002790"/>
            <a:ext cx="198040" cy="402322"/>
          </a:xfrm>
          <a:prstGeom prst="downArrow">
            <a:avLst/>
          </a:prstGeom>
          <a:solidFill>
            <a:schemeClr val="bg1">
              <a:lumMod val="8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29FE4CFA-A841-E9C5-B960-5238EBE3CA4E}"/>
              </a:ext>
            </a:extLst>
          </p:cNvPr>
          <p:cNvSpPr/>
          <p:nvPr/>
        </p:nvSpPr>
        <p:spPr>
          <a:xfrm>
            <a:off x="9352558" y="2701909"/>
            <a:ext cx="96253" cy="300881"/>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Arrow: Down 48">
            <a:extLst>
              <a:ext uri="{FF2B5EF4-FFF2-40B4-BE49-F238E27FC236}">
                <a16:creationId xmlns:a16="http://schemas.microsoft.com/office/drawing/2014/main" id="{CC79C54D-A2FD-9809-D110-168401CA97C6}"/>
              </a:ext>
            </a:extLst>
          </p:cNvPr>
          <p:cNvSpPr/>
          <p:nvPr/>
        </p:nvSpPr>
        <p:spPr>
          <a:xfrm>
            <a:off x="11188207" y="3015883"/>
            <a:ext cx="198040" cy="402322"/>
          </a:xfrm>
          <a:prstGeom prst="downArrow">
            <a:avLst/>
          </a:prstGeom>
          <a:solidFill>
            <a:schemeClr val="bg1">
              <a:lumMod val="8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905C97C-9822-F5B7-3DAA-49C370874DEF}"/>
              </a:ext>
            </a:extLst>
          </p:cNvPr>
          <p:cNvSpPr/>
          <p:nvPr/>
        </p:nvSpPr>
        <p:spPr>
          <a:xfrm>
            <a:off x="7307188" y="2927681"/>
            <a:ext cx="4030931" cy="79411"/>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6C0C39B0-4DDF-EC14-5992-E59104878423}"/>
              </a:ext>
            </a:extLst>
          </p:cNvPr>
          <p:cNvGrpSpPr/>
          <p:nvPr/>
        </p:nvGrpSpPr>
        <p:grpSpPr>
          <a:xfrm>
            <a:off x="6222417" y="3215269"/>
            <a:ext cx="2608761" cy="599037"/>
            <a:chOff x="5579" y="2325687"/>
            <a:chExt cx="3069166" cy="767291"/>
          </a:xfrm>
          <a:solidFill>
            <a:schemeClr val="accent2"/>
          </a:solidFill>
        </p:grpSpPr>
        <p:sp>
          <p:nvSpPr>
            <p:cNvPr id="52" name="Rectangle: Rounded Corners 51">
              <a:extLst>
                <a:ext uri="{FF2B5EF4-FFF2-40B4-BE49-F238E27FC236}">
                  <a16:creationId xmlns:a16="http://schemas.microsoft.com/office/drawing/2014/main" id="{D6E13CC7-89F1-DA46-2B71-2EA08C36089F}"/>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3" name="Rectangle: Rounded Corners 4">
              <a:extLst>
                <a:ext uri="{FF2B5EF4-FFF2-40B4-BE49-F238E27FC236}">
                  <a16:creationId xmlns:a16="http://schemas.microsoft.com/office/drawing/2014/main" id="{3D3C4559-9BF4-21E7-4908-5028DB9F9E4C}"/>
                </a:ext>
              </a:extLst>
            </p:cNvPr>
            <p:cNvSpPr txBox="1"/>
            <p:nvPr/>
          </p:nvSpPr>
          <p:spPr>
            <a:xfrm>
              <a:off x="28051" y="2339825"/>
              <a:ext cx="3005998" cy="666113"/>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es-419" dirty="0">
                  <a:solidFill>
                    <a:schemeClr val="accent1"/>
                  </a:solidFill>
                  <a:cs typeface="Arial" panose="020B0604020202020204" pitchFamily="34" charset="0"/>
                </a:rPr>
                <a:t>1 dosis de HPV9 (MSD)</a:t>
              </a:r>
            </a:p>
            <a:p>
              <a:pPr marL="0" lvl="0" indent="0" algn="ctr" defTabSz="1911350">
                <a:lnSpc>
                  <a:spcPct val="90000"/>
                </a:lnSpc>
                <a:spcBef>
                  <a:spcPct val="0"/>
                </a:spcBef>
                <a:buNone/>
              </a:pPr>
              <a:r>
                <a:rPr lang="es-419" b="1" dirty="0">
                  <a:solidFill>
                    <a:schemeClr val="accent1"/>
                  </a:solidFill>
                  <a:cs typeface="Arial" panose="020B0604020202020204" pitchFamily="34" charset="0"/>
                </a:rPr>
                <a:t>N = 4,851</a:t>
              </a:r>
            </a:p>
          </p:txBody>
        </p:sp>
      </p:grpSp>
      <p:grpSp>
        <p:nvGrpSpPr>
          <p:cNvPr id="54" name="Group 53">
            <a:extLst>
              <a:ext uri="{FF2B5EF4-FFF2-40B4-BE49-F238E27FC236}">
                <a16:creationId xmlns:a16="http://schemas.microsoft.com/office/drawing/2014/main" id="{787B32F6-2A4F-2A72-AC5B-B76F1779CA02}"/>
              </a:ext>
            </a:extLst>
          </p:cNvPr>
          <p:cNvGrpSpPr/>
          <p:nvPr/>
        </p:nvGrpSpPr>
        <p:grpSpPr>
          <a:xfrm>
            <a:off x="9306528" y="3173071"/>
            <a:ext cx="2608761" cy="641235"/>
            <a:chOff x="5579" y="2325687"/>
            <a:chExt cx="3069166" cy="767291"/>
          </a:xfrm>
          <a:solidFill>
            <a:schemeClr val="accent2"/>
          </a:solidFill>
        </p:grpSpPr>
        <p:sp>
          <p:nvSpPr>
            <p:cNvPr id="55" name="Rectangle: Rounded Corners 54">
              <a:extLst>
                <a:ext uri="{FF2B5EF4-FFF2-40B4-BE49-F238E27FC236}">
                  <a16:creationId xmlns:a16="http://schemas.microsoft.com/office/drawing/2014/main" id="{2EF1E712-8E86-C780-BC1C-C126E9E86403}"/>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6" name="Rectangle: Rounded Corners 4">
              <a:extLst>
                <a:ext uri="{FF2B5EF4-FFF2-40B4-BE49-F238E27FC236}">
                  <a16:creationId xmlns:a16="http://schemas.microsoft.com/office/drawing/2014/main" id="{7D84FD69-BA8C-F6D1-36C8-90C3802A479B}"/>
                </a:ext>
              </a:extLst>
            </p:cNvPr>
            <p:cNvSpPr txBox="1"/>
            <p:nvPr/>
          </p:nvSpPr>
          <p:spPr>
            <a:xfrm>
              <a:off x="28051" y="2339825"/>
              <a:ext cx="3032349" cy="66611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es-419" dirty="0">
                  <a:solidFill>
                    <a:schemeClr val="accent1"/>
                  </a:solidFill>
                  <a:cs typeface="Arial" panose="020B0604020202020204" pitchFamily="34" charset="0"/>
                </a:rPr>
                <a:t>2 dosis de HPV9 (MSD)</a:t>
              </a:r>
            </a:p>
            <a:p>
              <a:pPr marL="0" lvl="0" indent="0" algn="ctr" defTabSz="1911350">
                <a:lnSpc>
                  <a:spcPct val="90000"/>
                </a:lnSpc>
                <a:spcBef>
                  <a:spcPct val="0"/>
                </a:spcBef>
                <a:buNone/>
              </a:pPr>
              <a:r>
                <a:rPr lang="es-419" b="1" dirty="0">
                  <a:solidFill>
                    <a:schemeClr val="accent1"/>
                  </a:solidFill>
                  <a:cs typeface="Arial" panose="020B0604020202020204" pitchFamily="34" charset="0"/>
                </a:rPr>
                <a:t>N = 4,851</a:t>
              </a:r>
            </a:p>
          </p:txBody>
        </p:sp>
      </p:grpSp>
      <p:sp>
        <p:nvSpPr>
          <p:cNvPr id="58" name="Rectangle: Rounded Corners 4">
            <a:extLst>
              <a:ext uri="{FF2B5EF4-FFF2-40B4-BE49-F238E27FC236}">
                <a16:creationId xmlns:a16="http://schemas.microsoft.com/office/drawing/2014/main" id="{6F26C1B7-EFB5-4CB2-9814-AD6D7E5E2A57}"/>
              </a:ext>
            </a:extLst>
          </p:cNvPr>
          <p:cNvSpPr txBox="1"/>
          <p:nvPr/>
        </p:nvSpPr>
        <p:spPr>
          <a:xfrm>
            <a:off x="842985" y="5864930"/>
            <a:ext cx="10543262" cy="327316"/>
          </a:xfrm>
          <a:prstGeom prst="rect">
            <a:avLst/>
          </a:prstGeom>
          <a:solidFill>
            <a:srgbClr val="FFC000"/>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es-419" sz="2000" b="1">
                <a:solidFill>
                  <a:schemeClr val="accent1"/>
                </a:solidFill>
                <a:cs typeface="Arial" panose="020B0604020202020204" pitchFamily="34" charset="0"/>
              </a:rPr>
              <a:t>2.990 mujeres no vacunadas participaron en la encuesta del estudio (controles)</a:t>
            </a:r>
          </a:p>
        </p:txBody>
      </p:sp>
      <p:grpSp>
        <p:nvGrpSpPr>
          <p:cNvPr id="59" name="Group 58">
            <a:extLst>
              <a:ext uri="{FF2B5EF4-FFF2-40B4-BE49-F238E27FC236}">
                <a16:creationId xmlns:a16="http://schemas.microsoft.com/office/drawing/2014/main" id="{10E1CD6E-E410-D26B-BAA8-85507D51C436}"/>
              </a:ext>
            </a:extLst>
          </p:cNvPr>
          <p:cNvGrpSpPr/>
          <p:nvPr/>
        </p:nvGrpSpPr>
        <p:grpSpPr>
          <a:xfrm>
            <a:off x="229719" y="5230204"/>
            <a:ext cx="2608761" cy="525544"/>
            <a:chOff x="5579" y="2325687"/>
            <a:chExt cx="3069166" cy="767291"/>
          </a:xfrm>
          <a:solidFill>
            <a:schemeClr val="accent3">
              <a:lumMod val="60000"/>
              <a:lumOff val="40000"/>
            </a:schemeClr>
          </a:solidFill>
        </p:grpSpPr>
        <p:sp>
          <p:nvSpPr>
            <p:cNvPr id="60" name="Rectangle: Rounded Corners 59">
              <a:extLst>
                <a:ext uri="{FF2B5EF4-FFF2-40B4-BE49-F238E27FC236}">
                  <a16:creationId xmlns:a16="http://schemas.microsoft.com/office/drawing/2014/main" id="{ECFD134A-107E-8359-8E41-D60E69655ACF}"/>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1" name="Rectangle: Rounded Corners 4">
              <a:extLst>
                <a:ext uri="{FF2B5EF4-FFF2-40B4-BE49-F238E27FC236}">
                  <a16:creationId xmlns:a16="http://schemas.microsoft.com/office/drawing/2014/main" id="{6D9D7887-76F0-D68D-F233-67ECFB5FBCF9}"/>
                </a:ext>
              </a:extLst>
            </p:cNvPr>
            <p:cNvSpPr txBox="1"/>
            <p:nvPr/>
          </p:nvSpPr>
          <p:spPr>
            <a:xfrm>
              <a:off x="28052" y="2339826"/>
              <a:ext cx="2996336" cy="666113"/>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es-419" dirty="0">
                  <a:solidFill>
                    <a:schemeClr val="accent1"/>
                  </a:solidFill>
                  <a:cs typeface="Arial" panose="020B0604020202020204" pitchFamily="34" charset="0"/>
                </a:rPr>
                <a:t>1 dosis de HPV2 (GSK)</a:t>
              </a:r>
            </a:p>
            <a:p>
              <a:pPr marL="0" lvl="0" indent="0" algn="ctr" defTabSz="1911350">
                <a:lnSpc>
                  <a:spcPct val="90000"/>
                </a:lnSpc>
                <a:spcBef>
                  <a:spcPct val="0"/>
                </a:spcBef>
                <a:buNone/>
              </a:pPr>
              <a:r>
                <a:rPr lang="es-419" b="1" dirty="0">
                  <a:solidFill>
                    <a:schemeClr val="accent1"/>
                  </a:solidFill>
                  <a:cs typeface="Arial" panose="020B0604020202020204" pitchFamily="34" charset="0"/>
                </a:rPr>
                <a:t>N = 4,068</a:t>
              </a:r>
            </a:p>
          </p:txBody>
        </p:sp>
      </p:grpSp>
      <p:grpSp>
        <p:nvGrpSpPr>
          <p:cNvPr id="62" name="Group 61">
            <a:extLst>
              <a:ext uri="{FF2B5EF4-FFF2-40B4-BE49-F238E27FC236}">
                <a16:creationId xmlns:a16="http://schemas.microsoft.com/office/drawing/2014/main" id="{7168439D-4E98-274A-C747-6BA373862A2B}"/>
              </a:ext>
            </a:extLst>
          </p:cNvPr>
          <p:cNvGrpSpPr/>
          <p:nvPr/>
        </p:nvGrpSpPr>
        <p:grpSpPr>
          <a:xfrm>
            <a:off x="3288800" y="5239347"/>
            <a:ext cx="2608761" cy="515853"/>
            <a:chOff x="5579" y="2325687"/>
            <a:chExt cx="3069166" cy="767291"/>
          </a:xfrm>
          <a:solidFill>
            <a:schemeClr val="accent3">
              <a:lumMod val="60000"/>
              <a:lumOff val="40000"/>
            </a:schemeClr>
          </a:solidFill>
        </p:grpSpPr>
        <p:sp>
          <p:nvSpPr>
            <p:cNvPr id="63" name="Rectangle: Rounded Corners 62">
              <a:extLst>
                <a:ext uri="{FF2B5EF4-FFF2-40B4-BE49-F238E27FC236}">
                  <a16:creationId xmlns:a16="http://schemas.microsoft.com/office/drawing/2014/main" id="{185C5253-A2AB-3E94-78E6-46BDF3DA3712}"/>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4" name="Rectangle: Rounded Corners 4">
              <a:extLst>
                <a:ext uri="{FF2B5EF4-FFF2-40B4-BE49-F238E27FC236}">
                  <a16:creationId xmlns:a16="http://schemas.microsoft.com/office/drawing/2014/main" id="{40CF8E67-B85D-E86C-6010-9184680E3E4C}"/>
                </a:ext>
              </a:extLst>
            </p:cNvPr>
            <p:cNvSpPr txBox="1"/>
            <p:nvPr/>
          </p:nvSpPr>
          <p:spPr>
            <a:xfrm>
              <a:off x="28051" y="2339825"/>
              <a:ext cx="3001617" cy="66611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es-419" dirty="0">
                  <a:solidFill>
                    <a:schemeClr val="accent1"/>
                  </a:solidFill>
                  <a:cs typeface="Arial" panose="020B0604020202020204" pitchFamily="34" charset="0"/>
                </a:rPr>
                <a:t>2 dosis de HPV2 (GSK)</a:t>
              </a:r>
            </a:p>
            <a:p>
              <a:pPr marL="0" lvl="0" indent="0" algn="ctr" defTabSz="1911350">
                <a:lnSpc>
                  <a:spcPct val="90000"/>
                </a:lnSpc>
                <a:spcBef>
                  <a:spcPct val="0"/>
                </a:spcBef>
                <a:buNone/>
              </a:pPr>
              <a:r>
                <a:rPr lang="es-419" b="1" dirty="0">
                  <a:solidFill>
                    <a:schemeClr val="accent1"/>
                  </a:solidFill>
                  <a:cs typeface="Arial" panose="020B0604020202020204" pitchFamily="34" charset="0"/>
                </a:rPr>
                <a:t>N = 4,040</a:t>
              </a:r>
            </a:p>
          </p:txBody>
        </p:sp>
      </p:grpSp>
      <p:grpSp>
        <p:nvGrpSpPr>
          <p:cNvPr id="65" name="Group 64">
            <a:extLst>
              <a:ext uri="{FF2B5EF4-FFF2-40B4-BE49-F238E27FC236}">
                <a16:creationId xmlns:a16="http://schemas.microsoft.com/office/drawing/2014/main" id="{85DE672E-6AF0-222C-B546-A78BD42F9E4A}"/>
              </a:ext>
            </a:extLst>
          </p:cNvPr>
          <p:cNvGrpSpPr/>
          <p:nvPr/>
        </p:nvGrpSpPr>
        <p:grpSpPr>
          <a:xfrm>
            <a:off x="6248575" y="5221419"/>
            <a:ext cx="2608761" cy="533781"/>
            <a:chOff x="5579" y="2325687"/>
            <a:chExt cx="3069166" cy="767291"/>
          </a:xfrm>
          <a:solidFill>
            <a:schemeClr val="accent2"/>
          </a:solidFill>
        </p:grpSpPr>
        <p:sp>
          <p:nvSpPr>
            <p:cNvPr id="66" name="Rectangle: Rounded Corners 65">
              <a:extLst>
                <a:ext uri="{FF2B5EF4-FFF2-40B4-BE49-F238E27FC236}">
                  <a16:creationId xmlns:a16="http://schemas.microsoft.com/office/drawing/2014/main" id="{36F203A8-F34B-86E7-09A8-D8F9E03F17CB}"/>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7" name="Rectangle: Rounded Corners 4">
              <a:extLst>
                <a:ext uri="{FF2B5EF4-FFF2-40B4-BE49-F238E27FC236}">
                  <a16:creationId xmlns:a16="http://schemas.microsoft.com/office/drawing/2014/main" id="{121E4729-8200-BCC7-5CB0-B2A0A78307F9}"/>
                </a:ext>
              </a:extLst>
            </p:cNvPr>
            <p:cNvSpPr txBox="1"/>
            <p:nvPr/>
          </p:nvSpPr>
          <p:spPr>
            <a:xfrm>
              <a:off x="28051" y="2339824"/>
              <a:ext cx="3015918" cy="66611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es-419" dirty="0">
                  <a:solidFill>
                    <a:schemeClr val="accent1"/>
                  </a:solidFill>
                  <a:cs typeface="Arial" panose="020B0604020202020204" pitchFamily="34" charset="0"/>
                </a:rPr>
                <a:t>1 dosis de HPV9 (MSD)</a:t>
              </a:r>
            </a:p>
            <a:p>
              <a:pPr marL="0" lvl="0" indent="0" algn="ctr" defTabSz="1911350">
                <a:lnSpc>
                  <a:spcPct val="90000"/>
                </a:lnSpc>
                <a:spcBef>
                  <a:spcPct val="0"/>
                </a:spcBef>
                <a:buNone/>
              </a:pPr>
              <a:r>
                <a:rPr lang="es-419" b="1" dirty="0">
                  <a:solidFill>
                    <a:schemeClr val="accent1"/>
                  </a:solidFill>
                  <a:cs typeface="Arial" panose="020B0604020202020204" pitchFamily="34" charset="0"/>
                </a:rPr>
                <a:t>N = 4,109</a:t>
              </a:r>
            </a:p>
          </p:txBody>
        </p:sp>
      </p:grpSp>
      <p:grpSp>
        <p:nvGrpSpPr>
          <p:cNvPr id="68" name="Group 67">
            <a:extLst>
              <a:ext uri="{FF2B5EF4-FFF2-40B4-BE49-F238E27FC236}">
                <a16:creationId xmlns:a16="http://schemas.microsoft.com/office/drawing/2014/main" id="{5709341D-B6CB-5677-5B44-9B297824668B}"/>
              </a:ext>
            </a:extLst>
          </p:cNvPr>
          <p:cNvGrpSpPr/>
          <p:nvPr/>
        </p:nvGrpSpPr>
        <p:grpSpPr>
          <a:xfrm>
            <a:off x="9294336" y="5174822"/>
            <a:ext cx="2608761" cy="519827"/>
            <a:chOff x="5579" y="2325687"/>
            <a:chExt cx="3069166" cy="767291"/>
          </a:xfrm>
          <a:solidFill>
            <a:schemeClr val="accent2"/>
          </a:solidFill>
        </p:grpSpPr>
        <p:sp>
          <p:nvSpPr>
            <p:cNvPr id="69" name="Rectangle: Rounded Corners 68">
              <a:extLst>
                <a:ext uri="{FF2B5EF4-FFF2-40B4-BE49-F238E27FC236}">
                  <a16:creationId xmlns:a16="http://schemas.microsoft.com/office/drawing/2014/main" id="{149C8869-38F4-B3A6-799D-4988C047829C}"/>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0" name="Rectangle: Rounded Corners 4">
              <a:extLst>
                <a:ext uri="{FF2B5EF4-FFF2-40B4-BE49-F238E27FC236}">
                  <a16:creationId xmlns:a16="http://schemas.microsoft.com/office/drawing/2014/main" id="{B23636F4-323D-487E-5235-B670B759E394}"/>
                </a:ext>
              </a:extLst>
            </p:cNvPr>
            <p:cNvSpPr txBox="1"/>
            <p:nvPr/>
          </p:nvSpPr>
          <p:spPr>
            <a:xfrm>
              <a:off x="28052" y="2339825"/>
              <a:ext cx="3046692" cy="66611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es-419" dirty="0">
                  <a:solidFill>
                    <a:schemeClr val="accent1"/>
                  </a:solidFill>
                  <a:cs typeface="Arial" panose="020B0604020202020204" pitchFamily="34" charset="0"/>
                </a:rPr>
                <a:t>2 dosis de HPV9 (MSD)</a:t>
              </a:r>
            </a:p>
            <a:p>
              <a:pPr marL="0" lvl="0" indent="0" algn="ctr" defTabSz="1911350">
                <a:lnSpc>
                  <a:spcPct val="90000"/>
                </a:lnSpc>
                <a:spcBef>
                  <a:spcPct val="0"/>
                </a:spcBef>
                <a:buNone/>
              </a:pPr>
              <a:r>
                <a:rPr lang="es-419" b="1" dirty="0">
                  <a:solidFill>
                    <a:schemeClr val="accent1"/>
                  </a:solidFill>
                  <a:cs typeface="Arial" panose="020B0604020202020204" pitchFamily="34" charset="0"/>
                </a:rPr>
                <a:t>N = 4,083</a:t>
              </a:r>
            </a:p>
          </p:txBody>
        </p:sp>
      </p:grpSp>
      <p:sp>
        <p:nvSpPr>
          <p:cNvPr id="71" name="Rectangle: Rounded Corners 70">
            <a:extLst>
              <a:ext uri="{FF2B5EF4-FFF2-40B4-BE49-F238E27FC236}">
                <a16:creationId xmlns:a16="http://schemas.microsoft.com/office/drawing/2014/main" id="{3DA0B48A-0E03-4565-7B17-4602D518176C}"/>
              </a:ext>
            </a:extLst>
          </p:cNvPr>
          <p:cNvSpPr/>
          <p:nvPr/>
        </p:nvSpPr>
        <p:spPr>
          <a:xfrm>
            <a:off x="2487168" y="4626864"/>
            <a:ext cx="6446520" cy="476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419"/>
              <a:t>Evaluación de la eficacia de la vacuna</a:t>
            </a:r>
          </a:p>
        </p:txBody>
      </p:sp>
      <p:sp>
        <p:nvSpPr>
          <p:cNvPr id="72" name="Rectangle: Rounded Corners 71">
            <a:extLst>
              <a:ext uri="{FF2B5EF4-FFF2-40B4-BE49-F238E27FC236}">
                <a16:creationId xmlns:a16="http://schemas.microsoft.com/office/drawing/2014/main" id="{BDC5BF67-0AF9-FCDB-79CC-BE95567868A9}"/>
              </a:ext>
            </a:extLst>
          </p:cNvPr>
          <p:cNvSpPr/>
          <p:nvPr/>
        </p:nvSpPr>
        <p:spPr>
          <a:xfrm>
            <a:off x="2321807" y="599908"/>
            <a:ext cx="6793603" cy="476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419" dirty="0"/>
              <a:t>Evaluación de no inferioridad de los regímenes de 1 frente a 2 dosis</a:t>
            </a:r>
          </a:p>
        </p:txBody>
      </p:sp>
      <p:grpSp>
        <p:nvGrpSpPr>
          <p:cNvPr id="10" name="Group 9">
            <a:extLst>
              <a:ext uri="{FF2B5EF4-FFF2-40B4-BE49-F238E27FC236}">
                <a16:creationId xmlns:a16="http://schemas.microsoft.com/office/drawing/2014/main" id="{31C1E0BC-E240-2653-C3F0-C71327365CC6}"/>
              </a:ext>
            </a:extLst>
          </p:cNvPr>
          <p:cNvGrpSpPr/>
          <p:nvPr/>
        </p:nvGrpSpPr>
        <p:grpSpPr>
          <a:xfrm>
            <a:off x="1726618" y="2217311"/>
            <a:ext cx="3253562" cy="537704"/>
            <a:chOff x="5579" y="2325687"/>
            <a:chExt cx="3069166" cy="767291"/>
          </a:xfrm>
          <a:solidFill>
            <a:schemeClr val="accent3">
              <a:lumMod val="60000"/>
              <a:lumOff val="40000"/>
            </a:schemeClr>
          </a:solidFill>
        </p:grpSpPr>
        <p:sp>
          <p:nvSpPr>
            <p:cNvPr id="11" name="Rectangle: Rounded Corners 10">
              <a:extLst>
                <a:ext uri="{FF2B5EF4-FFF2-40B4-BE49-F238E27FC236}">
                  <a16:creationId xmlns:a16="http://schemas.microsoft.com/office/drawing/2014/main" id="{15586330-C215-E24F-1DFD-E99C8E4E18F8}"/>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Rectangle: Rounded Corners 4">
              <a:extLst>
                <a:ext uri="{FF2B5EF4-FFF2-40B4-BE49-F238E27FC236}">
                  <a16:creationId xmlns:a16="http://schemas.microsoft.com/office/drawing/2014/main" id="{FB39F590-4A89-691F-9BFE-B8270F61BCF2}"/>
                </a:ext>
              </a:extLst>
            </p:cNvPr>
            <p:cNvSpPr txBox="1"/>
            <p:nvPr/>
          </p:nvSpPr>
          <p:spPr>
            <a:xfrm>
              <a:off x="28052" y="2480455"/>
              <a:ext cx="3046693" cy="52548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es-419">
                  <a:solidFill>
                    <a:schemeClr val="accent1"/>
                  </a:solidFill>
                  <a:cs typeface="Arial" panose="020B0604020202020204" pitchFamily="34" charset="0"/>
                </a:rPr>
                <a:t>HPV2 (GSK)</a:t>
              </a:r>
            </a:p>
            <a:p>
              <a:pPr marL="0" lvl="0" indent="0" algn="ctr" defTabSz="1911350">
                <a:lnSpc>
                  <a:spcPct val="90000"/>
                </a:lnSpc>
                <a:spcBef>
                  <a:spcPct val="0"/>
                </a:spcBef>
                <a:buNone/>
              </a:pPr>
              <a:r>
                <a:rPr lang="es-419" b="1">
                  <a:solidFill>
                    <a:schemeClr val="accent1"/>
                  </a:solidFill>
                  <a:cs typeface="Arial" panose="020B0604020202020204" pitchFamily="34" charset="0"/>
                </a:rPr>
                <a:t>N = 10,174</a:t>
              </a:r>
            </a:p>
          </p:txBody>
        </p:sp>
      </p:grpSp>
      <p:grpSp>
        <p:nvGrpSpPr>
          <p:cNvPr id="15" name="Group 14">
            <a:extLst>
              <a:ext uri="{FF2B5EF4-FFF2-40B4-BE49-F238E27FC236}">
                <a16:creationId xmlns:a16="http://schemas.microsoft.com/office/drawing/2014/main" id="{0C807A01-5C08-D6A1-18DD-0C8EEDFE1AF0}"/>
              </a:ext>
            </a:extLst>
          </p:cNvPr>
          <p:cNvGrpSpPr/>
          <p:nvPr/>
        </p:nvGrpSpPr>
        <p:grpSpPr>
          <a:xfrm>
            <a:off x="6868125" y="2217311"/>
            <a:ext cx="3253562" cy="537704"/>
            <a:chOff x="5579" y="2325687"/>
            <a:chExt cx="3069166" cy="767291"/>
          </a:xfrm>
          <a:solidFill>
            <a:schemeClr val="accent2"/>
          </a:solidFill>
        </p:grpSpPr>
        <p:sp>
          <p:nvSpPr>
            <p:cNvPr id="16" name="Rectangle: Rounded Corners 15">
              <a:extLst>
                <a:ext uri="{FF2B5EF4-FFF2-40B4-BE49-F238E27FC236}">
                  <a16:creationId xmlns:a16="http://schemas.microsoft.com/office/drawing/2014/main" id="{D77B9D00-4533-4FA3-4B6E-0CA63029EAB5}"/>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7" name="Rectangle: Rounded Corners 4">
              <a:extLst>
                <a:ext uri="{FF2B5EF4-FFF2-40B4-BE49-F238E27FC236}">
                  <a16:creationId xmlns:a16="http://schemas.microsoft.com/office/drawing/2014/main" id="{F0ACD4FD-AA10-95DB-D496-5EE113215E8A}"/>
                </a:ext>
              </a:extLst>
            </p:cNvPr>
            <p:cNvSpPr txBox="1"/>
            <p:nvPr/>
          </p:nvSpPr>
          <p:spPr>
            <a:xfrm>
              <a:off x="28052" y="2339825"/>
              <a:ext cx="3046693" cy="66611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es-419">
                  <a:solidFill>
                    <a:schemeClr val="accent1"/>
                  </a:solidFill>
                  <a:cs typeface="Arial" panose="020B0604020202020204" pitchFamily="34" charset="0"/>
                </a:rPr>
                <a:t>HPV9 (MSD)</a:t>
              </a:r>
            </a:p>
            <a:p>
              <a:pPr marL="0" lvl="0" indent="0" algn="ctr" defTabSz="1911350">
                <a:lnSpc>
                  <a:spcPct val="90000"/>
                </a:lnSpc>
                <a:spcBef>
                  <a:spcPct val="0"/>
                </a:spcBef>
                <a:buNone/>
              </a:pPr>
              <a:r>
                <a:rPr lang="es-419" b="1">
                  <a:solidFill>
                    <a:schemeClr val="accent1"/>
                  </a:solidFill>
                  <a:cs typeface="Arial" panose="020B0604020202020204" pitchFamily="34" charset="0"/>
                </a:rPr>
                <a:t>N = 10,156</a:t>
              </a:r>
            </a:p>
          </p:txBody>
        </p:sp>
      </p:grpSp>
      <p:sp>
        <p:nvSpPr>
          <p:cNvPr id="74" name="TextBox 73">
            <a:extLst>
              <a:ext uri="{FF2B5EF4-FFF2-40B4-BE49-F238E27FC236}">
                <a16:creationId xmlns:a16="http://schemas.microsoft.com/office/drawing/2014/main" id="{98A7A4C4-2391-8017-6978-500F84579B55}"/>
              </a:ext>
            </a:extLst>
          </p:cNvPr>
          <p:cNvSpPr txBox="1"/>
          <p:nvPr/>
        </p:nvSpPr>
        <p:spPr>
          <a:xfrm>
            <a:off x="1133856" y="3995928"/>
            <a:ext cx="9774936" cy="369332"/>
          </a:xfrm>
          <a:prstGeom prst="rect">
            <a:avLst/>
          </a:prstGeom>
          <a:noFill/>
        </p:spPr>
        <p:txBody>
          <a:bodyPr wrap="square" rtlCol="0">
            <a:spAutoFit/>
          </a:bodyPr>
          <a:lstStyle/>
          <a:p>
            <a:r>
              <a:rPr lang="es-419"/>
              <a:t>Muestras cervicales cada 6 meses (mes 12 - mes 60) en ≥ de 15 años</a:t>
            </a:r>
          </a:p>
        </p:txBody>
      </p:sp>
    </p:spTree>
    <p:extLst>
      <p:ext uri="{BB962C8B-B14F-4D97-AF65-F5344CB8AC3E}">
        <p14:creationId xmlns:p14="http://schemas.microsoft.com/office/powerpoint/2010/main" val="1438208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9B5F0-1986-FDAB-E577-3B8C1C502AA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E0EC072-D6CE-1124-EEA3-C74FD1C06C59}"/>
              </a:ext>
            </a:extLst>
          </p:cNvPr>
          <p:cNvSpPr/>
          <p:nvPr/>
        </p:nvSpPr>
        <p:spPr>
          <a:xfrm>
            <a:off x="321607" y="196424"/>
            <a:ext cx="11747582" cy="584775"/>
          </a:xfrm>
          <a:prstGeom prst="rect">
            <a:avLst/>
          </a:prstGeom>
        </p:spPr>
        <p:txBody>
          <a:bodyPr wrap="square">
            <a:spAutoFit/>
          </a:bodyPr>
          <a:lstStyle/>
          <a:p>
            <a:pPr algn="ctr"/>
            <a:r>
              <a:rPr lang="es-419" sz="3200" dirty="0">
                <a:solidFill>
                  <a:schemeClr val="accent1"/>
                </a:solidFill>
                <a:latin typeface="+mj-lt"/>
              </a:rPr>
              <a:t>ESCUDDO: Evaluación de no inferioridad PPP</a:t>
            </a:r>
          </a:p>
        </p:txBody>
      </p:sp>
      <p:graphicFrame>
        <p:nvGraphicFramePr>
          <p:cNvPr id="2" name="Table 2">
            <a:extLst>
              <a:ext uri="{FF2B5EF4-FFF2-40B4-BE49-F238E27FC236}">
                <a16:creationId xmlns:a16="http://schemas.microsoft.com/office/drawing/2014/main" id="{33BD98DF-708D-0DD0-16B5-51387C666101}"/>
              </a:ext>
            </a:extLst>
          </p:cNvPr>
          <p:cNvGraphicFramePr>
            <a:graphicFrameLocks noGrp="1"/>
          </p:cNvGraphicFramePr>
          <p:nvPr>
            <p:extLst>
              <p:ext uri="{D42A27DB-BD31-4B8C-83A1-F6EECF244321}">
                <p14:modId xmlns:p14="http://schemas.microsoft.com/office/powerpoint/2010/main" val="1225210755"/>
              </p:ext>
            </p:extLst>
          </p:nvPr>
        </p:nvGraphicFramePr>
        <p:xfrm>
          <a:off x="723014" y="1066311"/>
          <a:ext cx="9737722" cy="3304468"/>
        </p:xfrm>
        <a:graphic>
          <a:graphicData uri="http://schemas.openxmlformats.org/drawingml/2006/table">
            <a:tbl>
              <a:tblPr firstRow="1" bandRow="1">
                <a:tableStyleId>{69012ECD-51FC-41F1-AA8D-1B2483CD663E}</a:tableStyleId>
              </a:tblPr>
              <a:tblGrid>
                <a:gridCol w="2896562">
                  <a:extLst>
                    <a:ext uri="{9D8B030D-6E8A-4147-A177-3AD203B41FA5}">
                      <a16:colId xmlns:a16="http://schemas.microsoft.com/office/drawing/2014/main" val="775955045"/>
                    </a:ext>
                  </a:extLst>
                </a:gridCol>
                <a:gridCol w="1429304">
                  <a:extLst>
                    <a:ext uri="{9D8B030D-6E8A-4147-A177-3AD203B41FA5}">
                      <a16:colId xmlns:a16="http://schemas.microsoft.com/office/drawing/2014/main" val="2603563049"/>
                    </a:ext>
                  </a:extLst>
                </a:gridCol>
                <a:gridCol w="1429304">
                  <a:extLst>
                    <a:ext uri="{9D8B030D-6E8A-4147-A177-3AD203B41FA5}">
                      <a16:colId xmlns:a16="http://schemas.microsoft.com/office/drawing/2014/main" val="1036013797"/>
                    </a:ext>
                  </a:extLst>
                </a:gridCol>
                <a:gridCol w="2217423">
                  <a:extLst>
                    <a:ext uri="{9D8B030D-6E8A-4147-A177-3AD203B41FA5}">
                      <a16:colId xmlns:a16="http://schemas.microsoft.com/office/drawing/2014/main" val="1906708921"/>
                    </a:ext>
                  </a:extLst>
                </a:gridCol>
                <a:gridCol w="1765129">
                  <a:extLst>
                    <a:ext uri="{9D8B030D-6E8A-4147-A177-3AD203B41FA5}">
                      <a16:colId xmlns:a16="http://schemas.microsoft.com/office/drawing/2014/main" val="2378203913"/>
                    </a:ext>
                  </a:extLst>
                </a:gridCol>
              </a:tblGrid>
              <a:tr h="472296">
                <a:tc>
                  <a:txBody>
                    <a:bodyPr/>
                    <a:lstStyle/>
                    <a:p>
                      <a:endParaRPr lang="en-US" sz="1600" dirty="0">
                        <a:latin typeface="Arial" panose="020B0604020202020204" pitchFamily="34" charset="0"/>
                        <a:cs typeface="Arial" panose="020B0604020202020204" pitchFamily="34" charset="0"/>
                      </a:endParaRPr>
                    </a:p>
                  </a:txBody>
                  <a:tcPr>
                    <a:lnL w="762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76200" cap="flat" cmpd="sng" algn="ctr">
                      <a:solidFill>
                        <a:schemeClr val="bg1"/>
                      </a:solidFill>
                      <a:prstDash val="solid"/>
                      <a:round/>
                      <a:headEnd type="none" w="med" len="med"/>
                      <a:tailEnd type="none" w="med" len="med"/>
                    </a:lnT>
                    <a:lnB w="5715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419" sz="1600"/>
                        <a:t>Cantidad de participantes</a:t>
                      </a:r>
                    </a:p>
                  </a:txBody>
                  <a:tcPr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es-419" sz="1600"/>
                        <a:t>Cantidad de eventos</a:t>
                      </a:r>
                    </a:p>
                  </a:txBody>
                  <a:tcPr anchor="b">
                    <a:lnL w="3175" cap="flat" cmpd="sng" algn="ctr">
                      <a:solidFill>
                        <a:schemeClr val="tx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es-419" sz="1600"/>
                        <a:t>Evento acumulativo</a:t>
                      </a:r>
                    </a:p>
                    <a:p>
                      <a:pPr algn="ctr"/>
                      <a:r>
                        <a:rPr lang="es-419" sz="1600"/>
                        <a:t>Tasa/100 participantes</a:t>
                      </a:r>
                    </a:p>
                    <a:p>
                      <a:pPr algn="ctr"/>
                      <a:r>
                        <a:rPr lang="es-419" sz="1600"/>
                        <a:t>(IC del 95 %) </a:t>
                      </a:r>
                    </a:p>
                  </a:txBody>
                  <a:tcPr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es-419" sz="1800" b="0" i="0" u="none" strike="noStrike" baseline="0">
                          <a:solidFill>
                            <a:schemeClr val="bg1"/>
                          </a:solidFill>
                          <a:latin typeface="+mn-lt"/>
                          <a:ea typeface="+mn-ea"/>
                          <a:cs typeface="+mn-cs"/>
                        </a:rPr>
                        <a:t>Diferencia de tasa</a:t>
                      </a:r>
                    </a:p>
                    <a:p>
                      <a:pPr algn="ctr"/>
                      <a:r>
                        <a:rPr lang="es-419" sz="1800" b="0" i="0" u="none" strike="noStrike" baseline="0">
                          <a:solidFill>
                            <a:schemeClr val="bg1"/>
                          </a:solidFill>
                          <a:latin typeface="+mn-lt"/>
                          <a:ea typeface="+mn-ea"/>
                          <a:cs typeface="+mn-cs"/>
                        </a:rPr>
                        <a:t>(IC del 95 %)</a:t>
                      </a:r>
                    </a:p>
                  </a:txBody>
                  <a:tcPr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88373692"/>
                  </a:ext>
                </a:extLst>
              </a:tr>
              <a:tr h="316732">
                <a:tc>
                  <a:txBody>
                    <a:bodyPr/>
                    <a:lstStyle/>
                    <a:p>
                      <a:pPr algn="l" rtl="0"/>
                      <a:endParaRPr lang="en-US" sz="1600" b="1" dirty="0">
                        <a:solidFill>
                          <a:schemeClr val="bg1"/>
                        </a:solidFill>
                        <a:latin typeface="+mn-lt"/>
                        <a:cs typeface="Arial" panose="020B0604020202020204" pitchFamily="34" charset="0"/>
                      </a:endParaRPr>
                    </a:p>
                  </a:txBody>
                  <a:tcPr>
                    <a:lnL w="635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gn="ctr">
                        <a:spcBef>
                          <a:spcPts val="1800"/>
                        </a:spcBef>
                      </a:pPr>
                      <a:r>
                        <a:rPr lang="es-419" sz="1600" b="1">
                          <a:solidFill>
                            <a:schemeClr val="accent1"/>
                          </a:solidFill>
                          <a:latin typeface="+mn-lt"/>
                          <a:ea typeface="+mn-ea"/>
                          <a:cs typeface="+mn-cs"/>
                        </a:rPr>
                        <a:t>Infecciones persistentes por VPH 16/18 </a:t>
                      </a:r>
                    </a:p>
                  </a:txBody>
                  <a:tcPr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40000"/>
                        <a:lumOff val="60000"/>
                      </a:schemeClr>
                    </a:solidFill>
                  </a:tcPr>
                </a:tc>
                <a:tc hMerge="1">
                  <a:txBody>
                    <a:bodyPr/>
                    <a:lstStyle/>
                    <a:p>
                      <a:endParaRPr dirty="0"/>
                    </a:p>
                  </a:txBody>
                  <a:tcPr anchor="ctr">
                    <a:lnL w="3175" cap="flat" cmpd="sng" algn="ctr">
                      <a:solidFill>
                        <a:schemeClr val="tx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l" rtl="0"/>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797555193"/>
                  </a:ext>
                </a:extLst>
              </a:tr>
              <a:tr h="323766">
                <a:tc>
                  <a:txBody>
                    <a:bodyPr/>
                    <a:lstStyle/>
                    <a:p>
                      <a:pPr algn="l">
                        <a:spcBef>
                          <a:spcPts val="0"/>
                        </a:spcBef>
                      </a:pPr>
                      <a:r>
                        <a:rPr lang="es-419" sz="1600" b="1">
                          <a:solidFill>
                            <a:schemeClr val="bg1"/>
                          </a:solidFill>
                        </a:rPr>
                        <a:t>Dosis única de HPV2 (GSK) </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75000"/>
                      </a:schemeClr>
                    </a:solidFill>
                  </a:tcPr>
                </a:tc>
                <a:tc>
                  <a:txBody>
                    <a:bodyPr/>
                    <a:lstStyle/>
                    <a:p>
                      <a:pPr algn="ctr">
                        <a:spcBef>
                          <a:spcPts val="0"/>
                        </a:spcBef>
                      </a:pPr>
                      <a:r>
                        <a:rPr lang="es-419" sz="1600" b="0">
                          <a:solidFill>
                            <a:schemeClr val="accent1"/>
                          </a:solidFill>
                          <a:latin typeface="+mn-lt"/>
                          <a:cs typeface="Arial" panose="020B0604020202020204" pitchFamily="34" charset="0"/>
                        </a:rPr>
                        <a:t>4880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Bef>
                          <a:spcPts val="0"/>
                        </a:spcBef>
                      </a:pPr>
                      <a:r>
                        <a:rPr lang="es-419" sz="1600" b="0">
                          <a:solidFill>
                            <a:schemeClr val="accent1"/>
                          </a:solidFill>
                          <a:latin typeface="+mn-lt"/>
                          <a:cs typeface="Arial" panose="020B0604020202020204" pitchFamily="34" charset="0"/>
                        </a:rPr>
                        <a:t>14</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Bef>
                          <a:spcPts val="0"/>
                        </a:spcBef>
                      </a:pPr>
                      <a:r>
                        <a:rPr lang="es-419" sz="1600" b="0">
                          <a:solidFill>
                            <a:schemeClr val="accent1"/>
                          </a:solidFill>
                        </a:rPr>
                        <a:t>0,29 (0,15 a 0,52)</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rowSpan="2">
                  <a:txBody>
                    <a:bodyPr/>
                    <a:lstStyle/>
                    <a:p>
                      <a:pPr algn="ctr">
                        <a:spcBef>
                          <a:spcPts val="0"/>
                        </a:spcBef>
                      </a:pPr>
                      <a:r>
                        <a:rPr lang="es-419" sz="1600" b="1">
                          <a:solidFill>
                            <a:schemeClr val="accent1"/>
                          </a:solidFill>
                          <a:latin typeface="+mn-lt"/>
                          <a:cs typeface="Arial" panose="020B0604020202020204" pitchFamily="34" charset="0"/>
                        </a:rPr>
                        <a:t>-0.13 </a:t>
                      </a:r>
                    </a:p>
                    <a:p>
                      <a:pPr algn="ctr">
                        <a:spcBef>
                          <a:spcPts val="0"/>
                        </a:spcBef>
                      </a:pPr>
                      <a:r>
                        <a:rPr lang="es-419" sz="1600" b="1">
                          <a:solidFill>
                            <a:schemeClr val="accent1"/>
                          </a:solidFill>
                          <a:latin typeface="+mn-lt"/>
                          <a:cs typeface="Arial" panose="020B0604020202020204" pitchFamily="34" charset="0"/>
                        </a:rPr>
                        <a:t>(−0,45 a 0,15)</a:t>
                      </a:r>
                    </a:p>
                    <a:p>
                      <a:pPr algn="ctr">
                        <a:spcBef>
                          <a:spcPts val="0"/>
                        </a:spcBef>
                      </a:pPr>
                      <a:r>
                        <a:rPr lang="es-419" sz="1600" b="1">
                          <a:solidFill>
                            <a:schemeClr val="accent1"/>
                          </a:solidFill>
                          <a:latin typeface="+mn-lt"/>
                          <a:cs typeface="Arial" panose="020B0604020202020204" pitchFamily="34" charset="0"/>
                        </a:rPr>
                        <a:t>p &lt; 0,001</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337925472"/>
                  </a:ext>
                </a:extLst>
              </a:tr>
              <a:tr h="494212">
                <a:tc>
                  <a:txBody>
                    <a:bodyPr/>
                    <a:lstStyle/>
                    <a:p>
                      <a:pPr algn="l">
                        <a:spcBef>
                          <a:spcPts val="0"/>
                        </a:spcBef>
                      </a:pPr>
                      <a:r>
                        <a:rPr lang="es-419" sz="1600" b="1">
                          <a:solidFill>
                            <a:schemeClr val="bg1"/>
                          </a:solidFill>
                        </a:rPr>
                        <a:t>Dos dosis de HPV2 (GSK) </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75000"/>
                      </a:schemeClr>
                    </a:solidFill>
                  </a:tcPr>
                </a:tc>
                <a:tc>
                  <a:txBody>
                    <a:bodyPr/>
                    <a:lstStyle/>
                    <a:p>
                      <a:pPr algn="ctr">
                        <a:spcBef>
                          <a:spcPts val="0"/>
                        </a:spcBef>
                      </a:pPr>
                      <a:r>
                        <a:rPr lang="es-419" sz="1600" b="0">
                          <a:solidFill>
                            <a:schemeClr val="accent1"/>
                          </a:solidFill>
                          <a:latin typeface="+mn-lt"/>
                          <a:cs typeface="Arial" panose="020B0604020202020204" pitchFamily="34" charset="0"/>
                        </a:rPr>
                        <a:t>4880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es-419" sz="1600" b="0">
                          <a:solidFill>
                            <a:schemeClr val="accent1"/>
                          </a:solidFill>
                        </a:rPr>
                        <a:t>21</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es-419" sz="1600" b="0">
                          <a:solidFill>
                            <a:schemeClr val="accent1"/>
                          </a:solidFill>
                        </a:rPr>
                        <a:t>0,42 (0,23 a 0,71)</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vMerge="1">
                  <a:txBody>
                    <a:bodyPr/>
                    <a:lstStyle/>
                    <a:p>
                      <a:pPr algn="l" rtl="0">
                        <a:spcBef>
                          <a:spcPts val="0"/>
                        </a:spcBef>
                      </a:pPr>
                      <a:endParaRPr lang="en-US" sz="16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962998604"/>
                  </a:ext>
                </a:extLst>
              </a:tr>
              <a:tr h="365760">
                <a:tc>
                  <a:txBody>
                    <a:bodyPr/>
                    <a:lstStyle/>
                    <a:p>
                      <a:pPr algn="l" rtl="0">
                        <a:spcBef>
                          <a:spcPts val="0"/>
                        </a:spcBef>
                      </a:pPr>
                      <a:endParaRPr lang="en-US" sz="1600" b="1" dirty="0">
                        <a:solidFill>
                          <a:schemeClr val="bg1"/>
                        </a:solidFill>
                        <a:latin typeface="+mn-lt"/>
                        <a:cs typeface="Arial" panose="020B0604020202020204" pitchFamily="34"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solidFill>
                  </a:tcPr>
                </a:tc>
                <a:tc gridSpan="4">
                  <a:txBody>
                    <a:bodyPr/>
                    <a:lstStyle/>
                    <a:p>
                      <a:pPr algn="ctr">
                        <a:spcBef>
                          <a:spcPts val="1800"/>
                        </a:spcBef>
                      </a:pPr>
                      <a:r>
                        <a:rPr lang="es-419" sz="1600" b="1">
                          <a:solidFill>
                            <a:schemeClr val="accent1"/>
                          </a:solidFill>
                          <a:latin typeface="+mn-lt"/>
                          <a:ea typeface="+mn-ea"/>
                          <a:cs typeface="+mn-cs"/>
                        </a:rPr>
                        <a:t>Infecciones persistentes por VPH 16/18 </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lumMod val="40000"/>
                        <a:lumOff val="60000"/>
                      </a:schemeClr>
                    </a:solidFill>
                  </a:tcPr>
                </a:tc>
                <a:tc hMerge="1">
                  <a:txBody>
                    <a:bodyPr/>
                    <a:lstStyle/>
                    <a:p>
                      <a:endParaRPr dirty="0"/>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l" rtl="0"/>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l" rtl="0"/>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960212245"/>
                  </a:ext>
                </a:extLst>
              </a:tr>
              <a:tr h="475488">
                <a:tc>
                  <a:txBody>
                    <a:bodyPr/>
                    <a:lstStyle/>
                    <a:p>
                      <a:pPr algn="l">
                        <a:spcBef>
                          <a:spcPts val="0"/>
                        </a:spcBef>
                      </a:pPr>
                      <a:r>
                        <a:rPr lang="es-419" sz="1600" b="1">
                          <a:solidFill>
                            <a:schemeClr val="bg1"/>
                          </a:solidFill>
                        </a:rPr>
                        <a:t>Dosis única de HPV9 (MSD)</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lumMod val="75000"/>
                      </a:schemeClr>
                    </a:solidFill>
                  </a:tcPr>
                </a:tc>
                <a:tc>
                  <a:txBody>
                    <a:bodyPr/>
                    <a:lstStyle/>
                    <a:p>
                      <a:pPr algn="ctr">
                        <a:spcBef>
                          <a:spcPts val="0"/>
                        </a:spcBef>
                      </a:pPr>
                      <a:r>
                        <a:rPr lang="es-419" sz="1600" b="0">
                          <a:solidFill>
                            <a:schemeClr val="accent1"/>
                          </a:solidFill>
                          <a:latin typeface="+mn-lt"/>
                          <a:cs typeface="Arial" panose="020B0604020202020204" pitchFamily="34" charset="0"/>
                        </a:rPr>
                        <a:t>4851</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es-419" sz="1600" b="0">
                          <a:solidFill>
                            <a:schemeClr val="accent1"/>
                          </a:solidFill>
                          <a:latin typeface="+mn-lt"/>
                          <a:cs typeface="Arial" panose="020B0604020202020204" pitchFamily="34" charset="0"/>
                        </a:rPr>
                        <a:t>23</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419" sz="1600" b="0">
                          <a:solidFill>
                            <a:schemeClr val="accent1"/>
                          </a:solidFill>
                        </a:rPr>
                        <a:t>0,48 (0,28 a 0,75)</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rowSpan="2">
                  <a:txBody>
                    <a:bodyPr/>
                    <a:lstStyle/>
                    <a:p>
                      <a:pPr algn="ctr">
                        <a:spcBef>
                          <a:spcPts val="0"/>
                        </a:spcBef>
                      </a:pPr>
                      <a:r>
                        <a:rPr lang="es-419" sz="1600" b="1">
                          <a:solidFill>
                            <a:schemeClr val="accent1"/>
                          </a:solidFill>
                          <a:latin typeface="+mn-lt"/>
                          <a:ea typeface="+mn-ea"/>
                          <a:cs typeface="+mn-cs"/>
                        </a:rPr>
                        <a:t>0.21 </a:t>
                      </a:r>
                    </a:p>
                    <a:p>
                      <a:pPr algn="ctr">
                        <a:spcBef>
                          <a:spcPts val="0"/>
                        </a:spcBef>
                      </a:pPr>
                      <a:r>
                        <a:rPr lang="es-419" sz="1600" b="1">
                          <a:solidFill>
                            <a:schemeClr val="accent1"/>
                          </a:solidFill>
                          <a:latin typeface="+mn-lt"/>
                          <a:ea typeface="+mn-ea"/>
                          <a:cs typeface="+mn-cs"/>
                        </a:rPr>
                        <a:t>(−0,09 a 0,51)</a:t>
                      </a:r>
                    </a:p>
                    <a:p>
                      <a:pPr algn="ctr">
                        <a:spcBef>
                          <a:spcPts val="0"/>
                        </a:spcBef>
                      </a:pPr>
                      <a:r>
                        <a:rPr lang="es-419" sz="1600" b="1">
                          <a:solidFill>
                            <a:schemeClr val="accent1"/>
                          </a:solidFill>
                          <a:latin typeface="+mn-lt"/>
                          <a:ea typeface="+mn-ea"/>
                          <a:cs typeface="+mn-cs"/>
                        </a:rPr>
                        <a:t>p &lt; 0,001</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498747210"/>
                  </a:ext>
                </a:extLst>
              </a:tr>
              <a:tr h="384048">
                <a:tc>
                  <a:txBody>
                    <a:bodyPr/>
                    <a:lstStyle/>
                    <a:p>
                      <a:pPr algn="l">
                        <a:spcBef>
                          <a:spcPts val="0"/>
                        </a:spcBef>
                      </a:pPr>
                      <a:r>
                        <a:rPr lang="es-419" sz="1600" b="1">
                          <a:solidFill>
                            <a:schemeClr val="bg1"/>
                          </a:solidFill>
                        </a:rPr>
                        <a:t>Dos dosis de HPV9 (MSD) </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lumMod val="75000"/>
                      </a:schemeClr>
                    </a:solidFill>
                  </a:tcPr>
                </a:tc>
                <a:tc>
                  <a:txBody>
                    <a:bodyPr/>
                    <a:lstStyle/>
                    <a:p>
                      <a:pPr algn="ctr">
                        <a:spcBef>
                          <a:spcPts val="0"/>
                        </a:spcBef>
                      </a:pPr>
                      <a:r>
                        <a:rPr lang="es-419" sz="1600" b="0">
                          <a:solidFill>
                            <a:schemeClr val="accent1"/>
                          </a:solidFill>
                          <a:latin typeface="+mn-lt"/>
                          <a:cs typeface="Arial" panose="020B0604020202020204" pitchFamily="34" charset="0"/>
                        </a:rPr>
                        <a:t>4849</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es-419" sz="1600" b="0">
                          <a:solidFill>
                            <a:schemeClr val="accent1"/>
                          </a:solidFill>
                          <a:latin typeface="+mn-lt"/>
                          <a:cs typeface="Arial" panose="020B0604020202020204" pitchFamily="34" charset="0"/>
                        </a:rPr>
                        <a:t>13</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es-419" sz="1600" b="0">
                          <a:solidFill>
                            <a:schemeClr val="accent1"/>
                          </a:solidFill>
                          <a:latin typeface="+mn-lt"/>
                          <a:cs typeface="Arial" panose="020B0604020202020204" pitchFamily="34" charset="0"/>
                        </a:rPr>
                        <a:t>0,27 (0,12 a 0,51)</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vMerge="1">
                  <a:txBody>
                    <a:bodyPr/>
                    <a:lstStyle/>
                    <a:p>
                      <a:endParaRPr dirty="0"/>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93982629"/>
                  </a:ext>
                </a:extLst>
              </a:tr>
            </a:tbl>
          </a:graphicData>
        </a:graphic>
      </p:graphicFrame>
      <p:sp>
        <p:nvSpPr>
          <p:cNvPr id="5" name="TextBox 4">
            <a:extLst>
              <a:ext uri="{FF2B5EF4-FFF2-40B4-BE49-F238E27FC236}">
                <a16:creationId xmlns:a16="http://schemas.microsoft.com/office/drawing/2014/main" id="{5AC7105E-BCED-C8DD-3181-71A034B5C868}"/>
              </a:ext>
            </a:extLst>
          </p:cNvPr>
          <p:cNvSpPr txBox="1"/>
          <p:nvPr/>
        </p:nvSpPr>
        <p:spPr>
          <a:xfrm>
            <a:off x="582806" y="4383567"/>
            <a:ext cx="6811261" cy="230832"/>
          </a:xfrm>
          <a:prstGeom prst="rect">
            <a:avLst/>
          </a:prstGeom>
          <a:noFill/>
        </p:spPr>
        <p:txBody>
          <a:bodyPr wrap="square" numCol="1" rtlCol="0">
            <a:spAutoFit/>
          </a:bodyPr>
          <a:lstStyle/>
          <a:p>
            <a:r>
              <a:rPr lang="es-419" sz="900" dirty="0"/>
              <a:t>Abreviaturas: IC, intervalo de confianza; PPP, población por protocolo</a:t>
            </a:r>
          </a:p>
        </p:txBody>
      </p:sp>
      <p:sp>
        <p:nvSpPr>
          <p:cNvPr id="3" name="TextBox 2">
            <a:extLst>
              <a:ext uri="{FF2B5EF4-FFF2-40B4-BE49-F238E27FC236}">
                <a16:creationId xmlns:a16="http://schemas.microsoft.com/office/drawing/2014/main" id="{70FF6348-2E20-E3CC-995E-6BA85200D511}"/>
              </a:ext>
            </a:extLst>
          </p:cNvPr>
          <p:cNvSpPr txBox="1"/>
          <p:nvPr/>
        </p:nvSpPr>
        <p:spPr>
          <a:xfrm>
            <a:off x="321607" y="5724939"/>
            <a:ext cx="11501983" cy="338554"/>
          </a:xfrm>
          <a:prstGeom prst="rect">
            <a:avLst/>
          </a:prstGeom>
          <a:noFill/>
        </p:spPr>
        <p:txBody>
          <a:bodyPr wrap="square" rtlCol="0">
            <a:spAutoFit/>
          </a:bodyPr>
          <a:lstStyle/>
          <a:p>
            <a:r>
              <a:rPr lang="es-419" sz="800">
                <a:solidFill>
                  <a:schemeClr val="tx1">
                    <a:lumMod val="65000"/>
                    <a:lumOff val="35000"/>
                  </a:schemeClr>
                </a:solidFill>
                <a:cs typeface="Arial"/>
              </a:rPr>
              <a:t>Kreimer AR, Porras C, Liu D, Hildesheim A, Carvajal LJ, Ocampo R, Romero B, Gail MH, Cortes B, Sierra MS, Coronado K, Sampson J, Coto C, Dagnall CL, Mora D, Kemp TJ, Zuniga M, Pinto LA, Barrientos G, Schussler J, Estrada Y, Montero C, Avila C, Ruggieri D, Cyr JT, Chanock S, Lowy DR, Schiller JT, Herrero R. Noninferiority of One HPV Vaccine Dose to Two Doses. (No inferioridad de una dosis de la vacuna contra el VPH frente a dos dosis). N Engl J Med. 3 de diciembre de 2025. doi: 10.1056/NEJMoa2506765. Publicación electrónica antes de la impresión. PMID: 41337735.</a:t>
            </a:r>
          </a:p>
        </p:txBody>
      </p:sp>
      <p:sp>
        <p:nvSpPr>
          <p:cNvPr id="6" name="TextBox 2">
            <a:extLst>
              <a:ext uri="{FF2B5EF4-FFF2-40B4-BE49-F238E27FC236}">
                <a16:creationId xmlns:a16="http://schemas.microsoft.com/office/drawing/2014/main" id="{AFD6F345-051F-4215-3311-CE61C184163D}"/>
              </a:ext>
            </a:extLst>
          </p:cNvPr>
          <p:cNvSpPr txBox="1"/>
          <p:nvPr/>
        </p:nvSpPr>
        <p:spPr>
          <a:xfrm>
            <a:off x="381538" y="4893970"/>
            <a:ext cx="10079198" cy="307777"/>
          </a:xfrm>
          <a:prstGeom prst="rect">
            <a:avLst/>
          </a:prstGeom>
          <a:noFill/>
        </p:spPr>
        <p:txBody>
          <a:bodyPr wrap="square" rtlCol="0">
            <a:spAutoFit/>
          </a:bodyPr>
          <a:lstStyle/>
          <a:p>
            <a:r>
              <a:rPr lang="es-419" sz="1400" dirty="0"/>
              <a:t>PPP: población por protocolo: recibió el régimen de dosificación completo y sin desviaciones importantes del protocolo</a:t>
            </a:r>
          </a:p>
        </p:txBody>
      </p:sp>
    </p:spTree>
    <p:extLst>
      <p:ext uri="{BB962C8B-B14F-4D97-AF65-F5344CB8AC3E}">
        <p14:creationId xmlns:p14="http://schemas.microsoft.com/office/powerpoint/2010/main" val="3872558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566C8-A0A0-B486-D496-BED15DD85138}"/>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54F0EC4-44E7-48C8-6932-888BA5110ABD}"/>
              </a:ext>
            </a:extLst>
          </p:cNvPr>
          <p:cNvSpPr/>
          <p:nvPr/>
        </p:nvSpPr>
        <p:spPr>
          <a:xfrm>
            <a:off x="425302" y="0"/>
            <a:ext cx="11747582" cy="584775"/>
          </a:xfrm>
          <a:prstGeom prst="rect">
            <a:avLst/>
          </a:prstGeom>
        </p:spPr>
        <p:txBody>
          <a:bodyPr wrap="square">
            <a:spAutoFit/>
          </a:bodyPr>
          <a:lstStyle/>
          <a:p>
            <a:pPr algn="ctr"/>
            <a:r>
              <a:rPr lang="es-419" sz="3200">
                <a:solidFill>
                  <a:schemeClr val="accent1"/>
                </a:solidFill>
                <a:latin typeface="+mj-lt"/>
              </a:rPr>
              <a:t>ESCUDDO: Eficacia de la vacuna PPP</a:t>
            </a:r>
          </a:p>
        </p:txBody>
      </p:sp>
      <p:graphicFrame>
        <p:nvGraphicFramePr>
          <p:cNvPr id="2" name="Table 2">
            <a:extLst>
              <a:ext uri="{FF2B5EF4-FFF2-40B4-BE49-F238E27FC236}">
                <a16:creationId xmlns:a16="http://schemas.microsoft.com/office/drawing/2014/main" id="{FC62EB98-2E73-2FE2-4E69-FFEC8E9980A4}"/>
              </a:ext>
            </a:extLst>
          </p:cNvPr>
          <p:cNvGraphicFramePr>
            <a:graphicFrameLocks noGrp="1"/>
          </p:cNvGraphicFramePr>
          <p:nvPr>
            <p:extLst>
              <p:ext uri="{D42A27DB-BD31-4B8C-83A1-F6EECF244321}">
                <p14:modId xmlns:p14="http://schemas.microsoft.com/office/powerpoint/2010/main" val="4011017947"/>
              </p:ext>
            </p:extLst>
          </p:nvPr>
        </p:nvGraphicFramePr>
        <p:xfrm>
          <a:off x="804389" y="673832"/>
          <a:ext cx="9737722" cy="4486656"/>
        </p:xfrm>
        <a:graphic>
          <a:graphicData uri="http://schemas.openxmlformats.org/drawingml/2006/table">
            <a:tbl>
              <a:tblPr firstRow="1" bandRow="1">
                <a:tableStyleId>{69012ECD-51FC-41F1-AA8D-1B2483CD663E}</a:tableStyleId>
              </a:tblPr>
              <a:tblGrid>
                <a:gridCol w="2896562">
                  <a:extLst>
                    <a:ext uri="{9D8B030D-6E8A-4147-A177-3AD203B41FA5}">
                      <a16:colId xmlns:a16="http://schemas.microsoft.com/office/drawing/2014/main" val="775955045"/>
                    </a:ext>
                  </a:extLst>
                </a:gridCol>
                <a:gridCol w="1429304">
                  <a:extLst>
                    <a:ext uri="{9D8B030D-6E8A-4147-A177-3AD203B41FA5}">
                      <a16:colId xmlns:a16="http://schemas.microsoft.com/office/drawing/2014/main" val="2603563049"/>
                    </a:ext>
                  </a:extLst>
                </a:gridCol>
                <a:gridCol w="1429304">
                  <a:extLst>
                    <a:ext uri="{9D8B030D-6E8A-4147-A177-3AD203B41FA5}">
                      <a16:colId xmlns:a16="http://schemas.microsoft.com/office/drawing/2014/main" val="1036013797"/>
                    </a:ext>
                  </a:extLst>
                </a:gridCol>
                <a:gridCol w="2217423">
                  <a:extLst>
                    <a:ext uri="{9D8B030D-6E8A-4147-A177-3AD203B41FA5}">
                      <a16:colId xmlns:a16="http://schemas.microsoft.com/office/drawing/2014/main" val="1906708921"/>
                    </a:ext>
                  </a:extLst>
                </a:gridCol>
                <a:gridCol w="1765129">
                  <a:extLst>
                    <a:ext uri="{9D8B030D-6E8A-4147-A177-3AD203B41FA5}">
                      <a16:colId xmlns:a16="http://schemas.microsoft.com/office/drawing/2014/main" val="2378203913"/>
                    </a:ext>
                  </a:extLst>
                </a:gridCol>
              </a:tblGrid>
              <a:tr h="472296">
                <a:tc>
                  <a:txBody>
                    <a:bodyPr/>
                    <a:lstStyle/>
                    <a:p>
                      <a:endParaRPr lang="en-US" sz="1600" dirty="0">
                        <a:latin typeface="Arial" panose="020B0604020202020204" pitchFamily="34" charset="0"/>
                        <a:cs typeface="Arial" panose="020B0604020202020204" pitchFamily="34" charset="0"/>
                      </a:endParaRPr>
                    </a:p>
                  </a:txBody>
                  <a:tcPr>
                    <a:lnL w="762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76200" cap="flat" cmpd="sng" algn="ctr">
                      <a:solidFill>
                        <a:schemeClr val="bg1"/>
                      </a:solidFill>
                      <a:prstDash val="solid"/>
                      <a:round/>
                      <a:headEnd type="none" w="med" len="med"/>
                      <a:tailEnd type="none" w="med" len="med"/>
                    </a:lnT>
                    <a:lnB w="5715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419" sz="1600"/>
                        <a:t>Cantidad de participantes</a:t>
                      </a:r>
                    </a:p>
                  </a:txBody>
                  <a:tcPr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es-419" sz="1600"/>
                        <a:t>Cantidad de eventos</a:t>
                      </a:r>
                    </a:p>
                  </a:txBody>
                  <a:tcPr anchor="b">
                    <a:lnL w="3175" cap="flat" cmpd="sng" algn="ctr">
                      <a:solidFill>
                        <a:schemeClr val="tx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es-419" sz="1600"/>
                        <a:t>Tasa de eventos/100 participantes</a:t>
                      </a:r>
                    </a:p>
                    <a:p>
                      <a:pPr algn="ctr"/>
                      <a:r>
                        <a:rPr lang="es-419" sz="1600"/>
                        <a:t>(IC del 95 %) </a:t>
                      </a:r>
                    </a:p>
                  </a:txBody>
                  <a:tcPr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es-419" sz="1800" b="1" i="0" u="none" strike="noStrike" baseline="0">
                          <a:solidFill>
                            <a:schemeClr val="bg1"/>
                          </a:solidFill>
                          <a:latin typeface="+mn-lt"/>
                          <a:ea typeface="+mn-ea"/>
                          <a:cs typeface="+mn-cs"/>
                        </a:rPr>
                        <a:t>Eficacia</a:t>
                      </a:r>
                    </a:p>
                    <a:p>
                      <a:pPr algn="ctr"/>
                      <a:r>
                        <a:rPr lang="es-419" sz="1800" b="1" i="0" u="none" strike="noStrike" baseline="0">
                          <a:solidFill>
                            <a:schemeClr val="bg1"/>
                          </a:solidFill>
                          <a:latin typeface="+mn-lt"/>
                          <a:ea typeface="+mn-ea"/>
                          <a:cs typeface="+mn-cs"/>
                        </a:rPr>
                        <a:t>(IC del 95 %)</a:t>
                      </a:r>
                    </a:p>
                  </a:txBody>
                  <a:tcPr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88373692"/>
                  </a:ext>
                </a:extLst>
              </a:tr>
              <a:tr h="316732">
                <a:tc>
                  <a:txBody>
                    <a:bodyPr/>
                    <a:lstStyle/>
                    <a:p>
                      <a:pPr algn="l" rtl="0"/>
                      <a:endParaRPr lang="en-US" sz="1600" b="1" dirty="0">
                        <a:solidFill>
                          <a:schemeClr val="bg1"/>
                        </a:solidFill>
                        <a:latin typeface="+mn-lt"/>
                        <a:cs typeface="Arial" panose="020B0604020202020204" pitchFamily="34" charset="0"/>
                      </a:endParaRPr>
                    </a:p>
                  </a:txBody>
                  <a:tcPr>
                    <a:lnL w="635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gn="ctr">
                        <a:spcBef>
                          <a:spcPts val="1800"/>
                        </a:spcBef>
                      </a:pPr>
                      <a:r>
                        <a:rPr lang="es-419" sz="1600" b="1">
                          <a:solidFill>
                            <a:schemeClr val="accent1"/>
                          </a:solidFill>
                          <a:latin typeface="+mn-lt"/>
                          <a:ea typeface="+mn-ea"/>
                          <a:cs typeface="+mn-cs"/>
                        </a:rPr>
                        <a:t>Infecciones persistentes por VPH 16/18 </a:t>
                      </a:r>
                    </a:p>
                  </a:txBody>
                  <a:tcPr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40000"/>
                        <a:lumOff val="60000"/>
                      </a:schemeClr>
                    </a:solidFill>
                  </a:tcPr>
                </a:tc>
                <a:tc hMerge="1">
                  <a:txBody>
                    <a:bodyPr/>
                    <a:lstStyle/>
                    <a:p>
                      <a:endParaRPr dirty="0"/>
                    </a:p>
                  </a:txBody>
                  <a:tcPr anchor="ctr">
                    <a:lnL w="3175" cap="flat" cmpd="sng" algn="ctr">
                      <a:solidFill>
                        <a:schemeClr val="tx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l" rtl="0"/>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797555193"/>
                  </a:ext>
                </a:extLst>
              </a:tr>
              <a:tr h="323766">
                <a:tc>
                  <a:txBody>
                    <a:bodyPr/>
                    <a:lstStyle/>
                    <a:p>
                      <a:pPr algn="l">
                        <a:spcBef>
                          <a:spcPts val="0"/>
                        </a:spcBef>
                      </a:pPr>
                      <a:r>
                        <a:rPr lang="es-419" sz="1600" b="1">
                          <a:solidFill>
                            <a:schemeClr val="bg1"/>
                          </a:solidFill>
                        </a:rPr>
                        <a:t>Sin vacuna</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3">
                        <a:lumMod val="75000"/>
                      </a:schemeClr>
                    </a:solidFill>
                  </a:tcPr>
                </a:tc>
                <a:tc>
                  <a:txBody>
                    <a:bodyPr/>
                    <a:lstStyle/>
                    <a:p>
                      <a:pPr algn="ctr">
                        <a:spcBef>
                          <a:spcPts val="0"/>
                        </a:spcBef>
                      </a:pPr>
                      <a:r>
                        <a:rPr lang="es-419" sz="1600" b="0">
                          <a:solidFill>
                            <a:schemeClr val="accent1"/>
                          </a:solidFill>
                          <a:latin typeface="+mn-lt"/>
                          <a:cs typeface="Arial" panose="020B0604020202020204" pitchFamily="34" charset="0"/>
                        </a:rPr>
                        <a:t>2990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Bef>
                          <a:spcPts val="0"/>
                        </a:spcBef>
                      </a:pPr>
                      <a:r>
                        <a:rPr lang="es-419" sz="1600" b="0">
                          <a:solidFill>
                            <a:schemeClr val="accent1"/>
                          </a:solidFill>
                          <a:latin typeface="+mn-lt"/>
                          <a:cs typeface="Arial" panose="020B0604020202020204" pitchFamily="34" charset="0"/>
                        </a:rPr>
                        <a:t>160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Bef>
                          <a:spcPts val="0"/>
                        </a:spcBef>
                      </a:pPr>
                      <a:r>
                        <a:rPr lang="es-419" sz="1600" b="0">
                          <a:solidFill>
                            <a:schemeClr val="accent1"/>
                          </a:solidFill>
                          <a:latin typeface="+mn-lt"/>
                          <a:cs typeface="Arial" panose="020B0604020202020204" pitchFamily="34" charset="0"/>
                        </a:rPr>
                        <a:t>5,37 (4,55; 6,17)</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rowSpan="2">
                  <a:txBody>
                    <a:bodyPr/>
                    <a:lstStyle/>
                    <a:p>
                      <a:pPr algn="ctr">
                        <a:spcBef>
                          <a:spcPts val="0"/>
                        </a:spcBef>
                      </a:pPr>
                      <a:r>
                        <a:rPr lang="es-419" sz="1600" b="1">
                          <a:solidFill>
                            <a:schemeClr val="accent1"/>
                          </a:solidFill>
                          <a:latin typeface="+mn-lt"/>
                          <a:cs typeface="Arial" panose="020B0604020202020204" pitchFamily="34" charset="0"/>
                        </a:rPr>
                        <a:t>98,2 (96,1; 99,6)</a:t>
                      </a:r>
                    </a:p>
                    <a:p>
                      <a:pPr algn="ctr">
                        <a:spcBef>
                          <a:spcPts val="0"/>
                        </a:spcBef>
                      </a:pPr>
                      <a:r>
                        <a:rPr lang="es-419" sz="1600" b="1">
                          <a:solidFill>
                            <a:schemeClr val="accent1"/>
                          </a:solidFill>
                          <a:latin typeface="+mn-lt"/>
                          <a:cs typeface="Arial" panose="020B0604020202020204" pitchFamily="34" charset="0"/>
                        </a:rPr>
                        <a:t>p &lt; 0,001</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070728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600" b="1">
                          <a:solidFill>
                            <a:schemeClr val="bg1"/>
                          </a:solidFill>
                        </a:rPr>
                        <a:t>Dosis única de HPV2 (GSK)</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419" sz="1600" b="0">
                          <a:solidFill>
                            <a:schemeClr val="accent1"/>
                          </a:solidFill>
                          <a:latin typeface="+mn-lt"/>
                          <a:cs typeface="Arial" panose="020B0604020202020204" pitchFamily="34" charset="0"/>
                        </a:rPr>
                        <a:t>4068</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spcBef>
                          <a:spcPts val="0"/>
                        </a:spcBef>
                      </a:pPr>
                      <a:r>
                        <a:rPr lang="es-419" sz="1600" b="0">
                          <a:solidFill>
                            <a:schemeClr val="accent1"/>
                          </a:solidFill>
                          <a:latin typeface="+mn-lt"/>
                          <a:cs typeface="Arial" panose="020B0604020202020204" pitchFamily="34" charset="0"/>
                        </a:rPr>
                        <a:t>4</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spcBef>
                          <a:spcPts val="0"/>
                        </a:spcBef>
                      </a:pPr>
                      <a:r>
                        <a:rPr lang="es-419" sz="1600" b="0">
                          <a:solidFill>
                            <a:schemeClr val="accent1"/>
                          </a:solidFill>
                          <a:latin typeface="+mn-lt"/>
                          <a:cs typeface="Arial" panose="020B0604020202020204" pitchFamily="34" charset="0"/>
                        </a:rPr>
                        <a:t>0,10 (0,02; 0,21)</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vMerge="1">
                  <a:txBody>
                    <a:bodyPr/>
                    <a:lstStyle/>
                    <a:p>
                      <a:pPr algn="l" rtl="0">
                        <a:spcBef>
                          <a:spcPts val="0"/>
                        </a:spcBef>
                      </a:pPr>
                      <a:endParaRPr lang="en-US" sz="1600" b="1" dirty="0">
                        <a:solidFill>
                          <a:schemeClr val="accent1"/>
                        </a:solidFill>
                        <a:highlight>
                          <a:srgbClr val="00FF00"/>
                        </a:highlight>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2104548"/>
                  </a:ext>
                </a:extLst>
              </a:tr>
              <a:tr h="323766">
                <a:tc>
                  <a:txBody>
                    <a:bodyPr/>
                    <a:lstStyle/>
                    <a:p>
                      <a:pPr algn="l">
                        <a:spcBef>
                          <a:spcPts val="0"/>
                        </a:spcBef>
                      </a:pPr>
                      <a:r>
                        <a:rPr lang="es-419" sz="1600" b="1">
                          <a:solidFill>
                            <a:schemeClr val="bg1"/>
                          </a:solidFill>
                        </a:rPr>
                        <a:t>Sin vacuna</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75000"/>
                      </a:schemeClr>
                    </a:solidFill>
                  </a:tcPr>
                </a:tc>
                <a:tc>
                  <a:txBody>
                    <a:bodyPr/>
                    <a:lstStyle/>
                    <a:p>
                      <a:pPr algn="ctr">
                        <a:spcBef>
                          <a:spcPts val="0"/>
                        </a:spcBef>
                      </a:pPr>
                      <a:r>
                        <a:rPr lang="es-419" sz="1600" b="0">
                          <a:solidFill>
                            <a:schemeClr val="accent1"/>
                          </a:solidFill>
                          <a:latin typeface="+mn-lt"/>
                          <a:cs typeface="Arial" panose="020B0604020202020204" pitchFamily="34" charset="0"/>
                        </a:rPr>
                        <a:t>2990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Bef>
                          <a:spcPts val="0"/>
                        </a:spcBef>
                      </a:pPr>
                      <a:r>
                        <a:rPr lang="es-419" sz="1600" b="0">
                          <a:solidFill>
                            <a:schemeClr val="accent1"/>
                          </a:solidFill>
                          <a:latin typeface="+mn-lt"/>
                          <a:cs typeface="Arial" panose="020B0604020202020204" pitchFamily="34" charset="0"/>
                        </a:rPr>
                        <a:t>162</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Bef>
                          <a:spcPts val="0"/>
                        </a:spcBef>
                      </a:pPr>
                      <a:r>
                        <a:rPr lang="es-419" sz="1600" b="0">
                          <a:solidFill>
                            <a:schemeClr val="accent1"/>
                          </a:solidFill>
                        </a:rPr>
                        <a:t>5,43 (4,56; 6,24)</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rowSpan="2">
                  <a:txBody>
                    <a:bodyPr/>
                    <a:lstStyle/>
                    <a:p>
                      <a:pPr algn="ctr">
                        <a:spcBef>
                          <a:spcPts val="0"/>
                        </a:spcBef>
                      </a:pPr>
                      <a:r>
                        <a:rPr lang="es-419" sz="1600" b="1">
                          <a:solidFill>
                            <a:schemeClr val="accent1"/>
                          </a:solidFill>
                          <a:latin typeface="+mn-lt"/>
                          <a:cs typeface="Arial" panose="020B0604020202020204" pitchFamily="34" charset="0"/>
                        </a:rPr>
                        <a:t>97,8 (95,6; 99,3)</a:t>
                      </a:r>
                    </a:p>
                    <a:p>
                      <a:pPr algn="ctr">
                        <a:spcBef>
                          <a:spcPts val="0"/>
                        </a:spcBef>
                      </a:pPr>
                      <a:r>
                        <a:rPr lang="es-419" sz="1600" b="1">
                          <a:solidFill>
                            <a:schemeClr val="accent1"/>
                          </a:solidFill>
                          <a:latin typeface="+mn-lt"/>
                          <a:cs typeface="Arial" panose="020B0604020202020204" pitchFamily="34" charset="0"/>
                        </a:rPr>
                        <a:t>p &lt; 0,001</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37925472"/>
                  </a:ext>
                </a:extLst>
              </a:tr>
              <a:tr h="307803">
                <a:tc>
                  <a:txBody>
                    <a:bodyPr/>
                    <a:lstStyle/>
                    <a:p>
                      <a:pPr algn="l">
                        <a:spcBef>
                          <a:spcPts val="0"/>
                        </a:spcBef>
                      </a:pPr>
                      <a:r>
                        <a:rPr lang="es-419" sz="1600" b="1">
                          <a:solidFill>
                            <a:schemeClr val="bg1"/>
                          </a:solidFill>
                        </a:rPr>
                        <a:t>Dos dosis de HPV2 (GSK) </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75000"/>
                      </a:schemeClr>
                    </a:solidFill>
                  </a:tcPr>
                </a:tc>
                <a:tc>
                  <a:txBody>
                    <a:bodyPr/>
                    <a:lstStyle/>
                    <a:p>
                      <a:pPr algn="ctr">
                        <a:spcBef>
                          <a:spcPts val="0"/>
                        </a:spcBef>
                      </a:pPr>
                      <a:r>
                        <a:rPr lang="es-419" sz="1600" b="0">
                          <a:solidFill>
                            <a:schemeClr val="accent1"/>
                          </a:solidFill>
                          <a:latin typeface="+mn-lt"/>
                          <a:cs typeface="Arial" panose="020B0604020202020204" pitchFamily="34" charset="0"/>
                        </a:rPr>
                        <a:t>4040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spcBef>
                          <a:spcPts val="0"/>
                        </a:spcBef>
                      </a:pPr>
                      <a:r>
                        <a:rPr lang="es-419" sz="1600" b="0">
                          <a:solidFill>
                            <a:schemeClr val="accent1"/>
                          </a:solidFill>
                        </a:rPr>
                        <a:t>5</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spcBef>
                          <a:spcPts val="0"/>
                        </a:spcBef>
                      </a:pPr>
                      <a:r>
                        <a:rPr lang="es-419" sz="1600" b="0">
                          <a:solidFill>
                            <a:schemeClr val="accent1"/>
                          </a:solidFill>
                        </a:rPr>
                        <a:t>0,12 (0,03; 0,23)</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vMerge="1">
                  <a:txBody>
                    <a:bodyPr/>
                    <a:lstStyle/>
                    <a:p>
                      <a:pPr algn="l" rtl="0">
                        <a:spcBef>
                          <a:spcPts val="0"/>
                        </a:spcBef>
                      </a:pPr>
                      <a:endParaRPr lang="en-US" sz="16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962998604"/>
                  </a:ext>
                </a:extLst>
              </a:tr>
              <a:tr h="365760">
                <a:tc>
                  <a:txBody>
                    <a:bodyPr/>
                    <a:lstStyle/>
                    <a:p>
                      <a:pPr algn="l" rtl="0">
                        <a:spcBef>
                          <a:spcPts val="0"/>
                        </a:spcBef>
                      </a:pPr>
                      <a:endParaRPr lang="en-US" sz="1600" b="1" dirty="0">
                        <a:solidFill>
                          <a:schemeClr val="bg1"/>
                        </a:solidFill>
                        <a:latin typeface="+mn-lt"/>
                        <a:cs typeface="Arial" panose="020B0604020202020204" pitchFamily="34"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solidFill>
                  </a:tcPr>
                </a:tc>
                <a:tc gridSpan="4">
                  <a:txBody>
                    <a:bodyPr/>
                    <a:lstStyle/>
                    <a:p>
                      <a:pPr algn="ctr">
                        <a:spcBef>
                          <a:spcPts val="1800"/>
                        </a:spcBef>
                      </a:pPr>
                      <a:r>
                        <a:rPr lang="es-419" sz="1600" b="1">
                          <a:solidFill>
                            <a:schemeClr val="accent1"/>
                          </a:solidFill>
                          <a:latin typeface="+mn-lt"/>
                          <a:ea typeface="+mn-ea"/>
                          <a:cs typeface="+mn-cs"/>
                        </a:rPr>
                        <a:t>Infecciones persistentes por VPH 16/18 </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lumMod val="40000"/>
                        <a:lumOff val="60000"/>
                      </a:schemeClr>
                    </a:solidFill>
                  </a:tcPr>
                </a:tc>
                <a:tc hMerge="1">
                  <a:txBody>
                    <a:bodyPr/>
                    <a:lstStyle/>
                    <a:p>
                      <a:endParaRPr dirty="0"/>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l" rtl="0"/>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l" rtl="0"/>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960212245"/>
                  </a:ext>
                </a:extLst>
              </a:tr>
              <a:tr h="475488">
                <a:tc>
                  <a:txBody>
                    <a:bodyPr/>
                    <a:lstStyle/>
                    <a:p>
                      <a:pPr algn="l">
                        <a:spcBef>
                          <a:spcPts val="0"/>
                        </a:spcBef>
                      </a:pPr>
                      <a:r>
                        <a:rPr lang="es-419" sz="1600" b="1">
                          <a:solidFill>
                            <a:schemeClr val="bg1"/>
                          </a:solidFill>
                        </a:rPr>
                        <a:t>Sin vacuna</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lumMod val="75000"/>
                      </a:schemeClr>
                    </a:solidFill>
                  </a:tcPr>
                </a:tc>
                <a:tc>
                  <a:txBody>
                    <a:bodyPr/>
                    <a:lstStyle/>
                    <a:p>
                      <a:pPr algn="ctr">
                        <a:spcBef>
                          <a:spcPts val="0"/>
                        </a:spcBef>
                      </a:pPr>
                      <a:r>
                        <a:rPr lang="es-419" sz="1600" b="0">
                          <a:solidFill>
                            <a:schemeClr val="accent1"/>
                          </a:solidFill>
                          <a:latin typeface="+mn-lt"/>
                          <a:cs typeface="Arial" panose="020B0604020202020204" pitchFamily="34" charset="0"/>
                        </a:rPr>
                        <a:t>2990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es-419" sz="1600" b="0">
                          <a:solidFill>
                            <a:schemeClr val="accent1"/>
                          </a:solidFill>
                          <a:latin typeface="+mn-lt"/>
                          <a:cs typeface="Arial" panose="020B0604020202020204" pitchFamily="34" charset="0"/>
                        </a:rPr>
                        <a:t>159</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419" sz="1600" b="0">
                          <a:solidFill>
                            <a:schemeClr val="accent1"/>
                          </a:solidFill>
                          <a:latin typeface="+mn-lt"/>
                          <a:cs typeface="Arial" panose="020B0604020202020204" pitchFamily="34" charset="0"/>
                        </a:rPr>
                        <a:t>5,32 (4,49; 6,17)</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rowSpan="2">
                  <a:txBody>
                    <a:bodyPr/>
                    <a:lstStyle/>
                    <a:p>
                      <a:pPr algn="ctr">
                        <a:spcBef>
                          <a:spcPts val="0"/>
                        </a:spcBef>
                      </a:pPr>
                      <a:r>
                        <a:rPr lang="es-419" sz="1600" b="1">
                          <a:solidFill>
                            <a:schemeClr val="accent1"/>
                          </a:solidFill>
                          <a:latin typeface="+mn-lt"/>
                          <a:ea typeface="+mn-ea"/>
                          <a:cs typeface="+mn-cs"/>
                        </a:rPr>
                        <a:t>97,0 (94,3; 99,1)</a:t>
                      </a:r>
                    </a:p>
                    <a:p>
                      <a:pPr algn="ctr">
                        <a:spcBef>
                          <a:spcPts val="0"/>
                        </a:spcBef>
                      </a:pPr>
                      <a:r>
                        <a:rPr lang="es-419" sz="1600" b="1">
                          <a:solidFill>
                            <a:schemeClr val="accent1"/>
                          </a:solidFill>
                          <a:latin typeface="+mn-lt"/>
                          <a:ea typeface="+mn-ea"/>
                          <a:cs typeface="+mn-cs"/>
                        </a:rPr>
                        <a:t>p &lt; 0,001</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59438677"/>
                  </a:ext>
                </a:extLst>
              </a:tr>
              <a:tr h="150402">
                <a:tc>
                  <a:txBody>
                    <a:bodyPr/>
                    <a:lstStyle/>
                    <a:p>
                      <a:pPr algn="l">
                        <a:spcBef>
                          <a:spcPts val="0"/>
                        </a:spcBef>
                      </a:pPr>
                      <a:r>
                        <a:rPr lang="es-419" sz="1600" b="1">
                          <a:solidFill>
                            <a:schemeClr val="bg1"/>
                          </a:solidFill>
                        </a:rPr>
                        <a:t>Dosis única de HPV9 (MSD)</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spcBef>
                          <a:spcPts val="0"/>
                        </a:spcBef>
                      </a:pPr>
                      <a:r>
                        <a:rPr lang="es-419" sz="1600" b="0">
                          <a:solidFill>
                            <a:schemeClr val="accent1"/>
                          </a:solidFill>
                          <a:latin typeface="+mn-lt"/>
                          <a:cs typeface="Arial" panose="020B0604020202020204" pitchFamily="34" charset="0"/>
                        </a:rPr>
                        <a:t>4109</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spcBef>
                          <a:spcPts val="0"/>
                        </a:spcBef>
                      </a:pPr>
                      <a:r>
                        <a:rPr lang="es-419" sz="1600" b="0">
                          <a:solidFill>
                            <a:schemeClr val="accent1"/>
                          </a:solidFill>
                          <a:latin typeface="+mn-lt"/>
                          <a:cs typeface="Arial" panose="020B0604020202020204" pitchFamily="34" charset="0"/>
                        </a:rPr>
                        <a:t>7</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419" sz="1600" b="0">
                          <a:solidFill>
                            <a:schemeClr val="accent1"/>
                          </a:solidFill>
                          <a:latin typeface="+mn-lt"/>
                          <a:cs typeface="Arial" panose="020B0604020202020204" pitchFamily="34" charset="0"/>
                        </a:rPr>
                        <a:t>0,16 (0,05; 0,30)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vMerge="1">
                  <a:txBody>
                    <a:bodyPr/>
                    <a:lstStyle/>
                    <a:p>
                      <a:pPr algn="l" rtl="0">
                        <a:spcBef>
                          <a:spcPts val="0"/>
                        </a:spcBef>
                      </a:pPr>
                      <a:endParaRPr lang="en-US" sz="1600" b="1" kern="1200" dirty="0">
                        <a:solidFill>
                          <a:schemeClr val="accent1"/>
                        </a:solidFill>
                        <a:latin typeface="+mn-lt"/>
                        <a:ea typeface="+mn-ea"/>
                        <a:cs typeface="+mn-cs"/>
                      </a:endParaRP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1532152"/>
                  </a:ext>
                </a:extLst>
              </a:tr>
              <a:tr h="475488">
                <a:tc>
                  <a:txBody>
                    <a:bodyPr/>
                    <a:lstStyle/>
                    <a:p>
                      <a:pPr algn="l">
                        <a:spcBef>
                          <a:spcPts val="0"/>
                        </a:spcBef>
                      </a:pPr>
                      <a:r>
                        <a:rPr lang="es-419" sz="1600" b="1">
                          <a:solidFill>
                            <a:schemeClr val="bg1"/>
                          </a:solidFill>
                        </a:rPr>
                        <a:t>Sin vacuna</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lumMod val="75000"/>
                      </a:schemeClr>
                    </a:solidFill>
                  </a:tcPr>
                </a:tc>
                <a:tc>
                  <a:txBody>
                    <a:bodyPr/>
                    <a:lstStyle/>
                    <a:p>
                      <a:pPr algn="ctr">
                        <a:spcBef>
                          <a:spcPts val="0"/>
                        </a:spcBef>
                      </a:pPr>
                      <a:r>
                        <a:rPr lang="es-419" sz="1600" b="0">
                          <a:solidFill>
                            <a:schemeClr val="accent1"/>
                          </a:solidFill>
                          <a:latin typeface="+mn-lt"/>
                          <a:cs typeface="Arial" panose="020B0604020202020204" pitchFamily="34" charset="0"/>
                        </a:rPr>
                        <a:t>2990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algn="ctr" defTabSz="914400" rtl="0" eaLnBrk="1" latinLnBrk="0" hangingPunct="1">
                        <a:spcBef>
                          <a:spcPts val="0"/>
                        </a:spcBef>
                      </a:pPr>
                      <a:r>
                        <a:rPr lang="es-419" sz="1600" b="0">
                          <a:solidFill>
                            <a:schemeClr val="accent1"/>
                          </a:solidFill>
                          <a:latin typeface="+mn-lt"/>
                          <a:ea typeface="+mn-ea"/>
                          <a:cs typeface="Arial" panose="020B0604020202020204" pitchFamily="34" charset="0"/>
                        </a:rPr>
                        <a:t>160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419" sz="1600" b="0">
                          <a:solidFill>
                            <a:schemeClr val="accent1"/>
                          </a:solidFill>
                          <a:latin typeface="+mn-lt"/>
                          <a:ea typeface="+mn-ea"/>
                          <a:cs typeface="Arial" panose="020B0604020202020204" pitchFamily="34" charset="0"/>
                        </a:rPr>
                        <a:t>5,35 (4,54; 6,22)</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rowSpan="2">
                  <a:txBody>
                    <a:bodyPr/>
                    <a:lstStyle/>
                    <a:p>
                      <a:pPr algn="ctr">
                        <a:spcBef>
                          <a:spcPts val="0"/>
                        </a:spcBef>
                      </a:pPr>
                      <a:r>
                        <a:rPr lang="es-419" sz="1600" b="1">
                          <a:solidFill>
                            <a:schemeClr val="accent1"/>
                          </a:solidFill>
                          <a:latin typeface="+mn-lt"/>
                          <a:ea typeface="+mn-ea"/>
                          <a:cs typeface="+mn-cs"/>
                        </a:rPr>
                        <a:t>98,5 (96,7; 99,7)</a:t>
                      </a:r>
                    </a:p>
                    <a:p>
                      <a:pPr algn="ctr">
                        <a:spcBef>
                          <a:spcPts val="0"/>
                        </a:spcBef>
                      </a:pPr>
                      <a:r>
                        <a:rPr lang="es-419" sz="1600" b="1">
                          <a:solidFill>
                            <a:schemeClr val="accent1"/>
                          </a:solidFill>
                          <a:latin typeface="+mn-lt"/>
                          <a:ea typeface="+mn-ea"/>
                          <a:cs typeface="+mn-cs"/>
                        </a:rPr>
                        <a:t>p &lt; 0,001</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498747210"/>
                  </a:ext>
                </a:extLst>
              </a:tr>
              <a:tr h="188384">
                <a:tc>
                  <a:txBody>
                    <a:bodyPr/>
                    <a:lstStyle/>
                    <a:p>
                      <a:pPr algn="l">
                        <a:spcBef>
                          <a:spcPts val="0"/>
                        </a:spcBef>
                      </a:pPr>
                      <a:r>
                        <a:rPr lang="es-419" sz="1600" b="1">
                          <a:solidFill>
                            <a:schemeClr val="bg1"/>
                          </a:solidFill>
                        </a:rPr>
                        <a:t>Dos dosis de HPV9 (MSD) </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lumMod val="75000"/>
                      </a:schemeClr>
                    </a:solidFill>
                  </a:tcPr>
                </a:tc>
                <a:tc>
                  <a:txBody>
                    <a:bodyPr/>
                    <a:lstStyle/>
                    <a:p>
                      <a:pPr algn="ctr">
                        <a:spcBef>
                          <a:spcPts val="0"/>
                        </a:spcBef>
                      </a:pPr>
                      <a:r>
                        <a:rPr lang="es-419" sz="1600" b="0">
                          <a:solidFill>
                            <a:schemeClr val="accent1"/>
                          </a:solidFill>
                          <a:latin typeface="+mn-lt"/>
                          <a:cs typeface="Arial" panose="020B0604020202020204" pitchFamily="34" charset="0"/>
                        </a:rPr>
                        <a:t>4083</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es-419" sz="1600" b="0">
                          <a:solidFill>
                            <a:schemeClr val="accent1"/>
                          </a:solidFill>
                          <a:latin typeface="+mn-lt"/>
                          <a:cs typeface="Arial" panose="020B0604020202020204" pitchFamily="34" charset="0"/>
                        </a:rPr>
                        <a:t>3</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es-419" sz="1600" b="0">
                          <a:solidFill>
                            <a:schemeClr val="accent1"/>
                          </a:solidFill>
                          <a:latin typeface="+mn-lt"/>
                          <a:cs typeface="Arial" panose="020B0604020202020204" pitchFamily="34" charset="0"/>
                        </a:rPr>
                        <a:t>0,08 (0,01; 0,16)</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vMerge="1">
                  <a:txBody>
                    <a:bodyPr/>
                    <a:lstStyle/>
                    <a:p>
                      <a:endParaRPr dirty="0"/>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93982629"/>
                  </a:ext>
                </a:extLst>
              </a:tr>
            </a:tbl>
          </a:graphicData>
        </a:graphic>
      </p:graphicFrame>
      <p:sp>
        <p:nvSpPr>
          <p:cNvPr id="5" name="TextBox 4">
            <a:extLst>
              <a:ext uri="{FF2B5EF4-FFF2-40B4-BE49-F238E27FC236}">
                <a16:creationId xmlns:a16="http://schemas.microsoft.com/office/drawing/2014/main" id="{482F2ED3-C493-1BB9-C2BF-C8869A09E395}"/>
              </a:ext>
            </a:extLst>
          </p:cNvPr>
          <p:cNvSpPr txBox="1"/>
          <p:nvPr/>
        </p:nvSpPr>
        <p:spPr>
          <a:xfrm>
            <a:off x="425302" y="5178712"/>
            <a:ext cx="6811261" cy="230832"/>
          </a:xfrm>
          <a:prstGeom prst="rect">
            <a:avLst/>
          </a:prstGeom>
          <a:noFill/>
        </p:spPr>
        <p:txBody>
          <a:bodyPr wrap="square" numCol="1" rtlCol="0">
            <a:spAutoFit/>
          </a:bodyPr>
          <a:lstStyle/>
          <a:p>
            <a:r>
              <a:rPr lang="es-419" sz="900"/>
              <a:t>Abreviaturas: IC, intervalo de confianza; PPP, población por protocolo</a:t>
            </a:r>
          </a:p>
        </p:txBody>
      </p:sp>
      <p:sp>
        <p:nvSpPr>
          <p:cNvPr id="3" name="TextBox 2">
            <a:extLst>
              <a:ext uri="{FF2B5EF4-FFF2-40B4-BE49-F238E27FC236}">
                <a16:creationId xmlns:a16="http://schemas.microsoft.com/office/drawing/2014/main" id="{6745E5FE-3E7C-E3B8-C303-73307CD8F114}"/>
              </a:ext>
            </a:extLst>
          </p:cNvPr>
          <p:cNvSpPr txBox="1"/>
          <p:nvPr/>
        </p:nvSpPr>
        <p:spPr>
          <a:xfrm>
            <a:off x="415778" y="5409544"/>
            <a:ext cx="10079198" cy="307777"/>
          </a:xfrm>
          <a:prstGeom prst="rect">
            <a:avLst/>
          </a:prstGeom>
          <a:noFill/>
        </p:spPr>
        <p:txBody>
          <a:bodyPr wrap="square" rtlCol="0">
            <a:spAutoFit/>
          </a:bodyPr>
          <a:lstStyle/>
          <a:p>
            <a:r>
              <a:rPr lang="es-419" sz="1400" dirty="0"/>
              <a:t>PPP: población por protocolo: recibió el régimen de dosificación completo y sin desviaciones importantes del protocolo</a:t>
            </a:r>
          </a:p>
        </p:txBody>
      </p:sp>
      <p:sp>
        <p:nvSpPr>
          <p:cNvPr id="4" name="TextBox 3">
            <a:extLst>
              <a:ext uri="{FF2B5EF4-FFF2-40B4-BE49-F238E27FC236}">
                <a16:creationId xmlns:a16="http://schemas.microsoft.com/office/drawing/2014/main" id="{EAD6ADE5-0CD2-658F-F918-D9878B536823}"/>
              </a:ext>
            </a:extLst>
          </p:cNvPr>
          <p:cNvSpPr txBox="1"/>
          <p:nvPr/>
        </p:nvSpPr>
        <p:spPr>
          <a:xfrm>
            <a:off x="415779" y="5948153"/>
            <a:ext cx="11264688" cy="338554"/>
          </a:xfrm>
          <a:prstGeom prst="rect">
            <a:avLst/>
          </a:prstGeom>
          <a:noFill/>
        </p:spPr>
        <p:txBody>
          <a:bodyPr wrap="square" rtlCol="0">
            <a:spAutoFit/>
          </a:bodyPr>
          <a:lstStyle/>
          <a:p>
            <a:r>
              <a:rPr lang="es-419" sz="800">
                <a:solidFill>
                  <a:schemeClr val="tx1">
                    <a:lumMod val="65000"/>
                    <a:lumOff val="35000"/>
                  </a:schemeClr>
                </a:solidFill>
                <a:cs typeface="Arial"/>
              </a:rPr>
              <a:t>. Kreimer AR, Porras C, Liu D, Hildesheim A, Carvajal LJ, Ocampo R, Romero B, Gail MH, Cortes B, Sierra MS, Coronado K, Sampson J, Coto C, Dagnall CL, Mora D, Kemp TJ, Zuniga M, Pinto LA, Barrientos G, Schussler J, Estrada Y, Montero C, Avila C, Ruggieri D, Cyr JT, Chanock S, Lowy DR, Schiller JT, Herrero R. Noninferiority of One HPV Vaccine Dose to Two Doses. (No inferioridad de una dosis de la vacuna contra el VPH frente a dos dosis). N Engl J Med. 3 de diciembre de 2025. doi: 10.1056/NEJMoa2506765. Publicación electrónica antes de la impresión. PMID: 41337735.</a:t>
            </a:r>
          </a:p>
        </p:txBody>
      </p:sp>
    </p:spTree>
    <p:extLst>
      <p:ext uri="{BB962C8B-B14F-4D97-AF65-F5344CB8AC3E}">
        <p14:creationId xmlns:p14="http://schemas.microsoft.com/office/powerpoint/2010/main" val="28094319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62D61-0647-FEBF-AD23-28A10721760A}"/>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0FA1C1EA-F52C-17C9-E733-B8722B8408FD}"/>
              </a:ext>
            </a:extLst>
          </p:cNvPr>
          <p:cNvSpPr/>
          <p:nvPr/>
        </p:nvSpPr>
        <p:spPr>
          <a:xfrm>
            <a:off x="444418" y="246276"/>
            <a:ext cx="11747582" cy="584775"/>
          </a:xfrm>
          <a:prstGeom prst="rect">
            <a:avLst/>
          </a:prstGeom>
        </p:spPr>
        <p:txBody>
          <a:bodyPr wrap="square">
            <a:spAutoFit/>
          </a:bodyPr>
          <a:lstStyle/>
          <a:p>
            <a:r>
              <a:rPr lang="es-419" sz="3200">
                <a:solidFill>
                  <a:schemeClr val="accent1"/>
                </a:solidFill>
                <a:latin typeface="+mj-lt"/>
              </a:rPr>
              <a:t>ESCUDDO: Conclusiones</a:t>
            </a:r>
          </a:p>
        </p:txBody>
      </p:sp>
      <p:sp>
        <p:nvSpPr>
          <p:cNvPr id="2" name="TextBox 1">
            <a:extLst>
              <a:ext uri="{FF2B5EF4-FFF2-40B4-BE49-F238E27FC236}">
                <a16:creationId xmlns:a16="http://schemas.microsoft.com/office/drawing/2014/main" id="{E8525D80-6498-280B-6434-2BD3B6F4BF01}"/>
              </a:ext>
            </a:extLst>
          </p:cNvPr>
          <p:cNvSpPr txBox="1"/>
          <p:nvPr/>
        </p:nvSpPr>
        <p:spPr>
          <a:xfrm>
            <a:off x="554736" y="1117410"/>
            <a:ext cx="9748158" cy="3970318"/>
          </a:xfrm>
          <a:prstGeom prst="rect">
            <a:avLst/>
          </a:prstGeom>
          <a:noFill/>
        </p:spPr>
        <p:txBody>
          <a:bodyPr wrap="square" rtlCol="0">
            <a:spAutoFit/>
          </a:bodyPr>
          <a:lstStyle/>
          <a:p>
            <a:pPr algn="l"/>
            <a:r>
              <a:rPr lang="es-419" sz="2800" b="0" i="0" u="none" strike="noStrike" baseline="0">
                <a:cs typeface="Calibri" panose="020F0502020204030204" pitchFamily="34" charset="0"/>
              </a:rPr>
              <a:t>Una sola dosis de HPV2 de </a:t>
            </a:r>
            <a:r>
              <a:rPr lang="es-419" sz="2800">
                <a:cs typeface="Calibri" panose="020F0502020204030204" pitchFamily="34" charset="0"/>
              </a:rPr>
              <a:t>GSK</a:t>
            </a:r>
            <a:r>
              <a:rPr lang="es-419" sz="2800" b="0" i="0" u="none" strike="noStrike" baseline="0">
                <a:cs typeface="Calibri" panose="020F0502020204030204" pitchFamily="34" charset="0"/>
              </a:rPr>
              <a:t> o HPV9 de MSD proporcionó una protección similar a la de dos dosis en la prevención de la infección persistente por VPH oncogénico en adolescentes.</a:t>
            </a:r>
          </a:p>
          <a:p>
            <a:pPr algn="l"/>
            <a:endParaRPr lang="en-US" sz="2800" b="0" i="0" u="none" strike="noStrike" baseline="0" dirty="0">
              <a:cs typeface="Calibri" panose="020F0502020204030204" pitchFamily="34" charset="0"/>
            </a:endParaRPr>
          </a:p>
          <a:p>
            <a:pPr algn="l"/>
            <a:r>
              <a:rPr lang="es-419" sz="2800">
                <a:cs typeface="Calibri" panose="020F0502020204030204" pitchFamily="34" charset="0"/>
              </a:rPr>
              <a:t>La protección se mantuvo durante toda la duración del ensayo (5 años).</a:t>
            </a:r>
          </a:p>
          <a:p>
            <a:pPr algn="l"/>
            <a:endParaRPr lang="en-US" sz="2800" b="0" i="0" u="none" strike="noStrike" baseline="0" dirty="0">
              <a:cs typeface="Calibri" panose="020F0502020204030204" pitchFamily="34" charset="0"/>
            </a:endParaRPr>
          </a:p>
          <a:p>
            <a:pPr algn="l"/>
            <a:r>
              <a:rPr lang="es-419" sz="2800">
                <a:latin typeface="+mj-lt"/>
                <a:cs typeface="Calibri" panose="020F0502020204030204" pitchFamily="34" charset="0"/>
              </a:rPr>
              <a:t>La eficacia de la vacuna contra el VPH en dosis única contra la infección por VPH 16 o VPH 18 fue de al menos el 97 %.</a:t>
            </a:r>
          </a:p>
        </p:txBody>
      </p:sp>
    </p:spTree>
    <p:extLst>
      <p:ext uri="{BB962C8B-B14F-4D97-AF65-F5344CB8AC3E}">
        <p14:creationId xmlns:p14="http://schemas.microsoft.com/office/powerpoint/2010/main" val="24758331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a:xfrm>
            <a:off x="79301" y="90982"/>
            <a:ext cx="12026899" cy="869909"/>
          </a:xfrm>
        </p:spPr>
        <p:txBody>
          <a:bodyPr lIns="91440" tIns="45720" rIns="91440" bIns="45720" anchor="t"/>
          <a:lstStyle/>
          <a:p>
            <a:r>
              <a:rPr lang="es-419" sz="4000" b="1" dirty="0"/>
              <a:t>Temas y preguntas clave sobre la vacuna contra el VPH en una dosis única</a:t>
            </a:r>
          </a:p>
        </p:txBody>
      </p:sp>
      <p:sp>
        <p:nvSpPr>
          <p:cNvPr id="10" name="TextBox 9">
            <a:extLst>
              <a:ext uri="{FF2B5EF4-FFF2-40B4-BE49-F238E27FC236}">
                <a16:creationId xmlns:a16="http://schemas.microsoft.com/office/drawing/2014/main" id="{7B04939D-6AAA-30D8-ABDD-B6AF09DA397E}"/>
              </a:ext>
            </a:extLst>
          </p:cNvPr>
          <p:cNvSpPr txBox="1"/>
          <p:nvPr/>
        </p:nvSpPr>
        <p:spPr>
          <a:xfrm>
            <a:off x="524055" y="2062406"/>
            <a:ext cx="11137392" cy="731520"/>
          </a:xfrm>
          <a:prstGeom prst="rect">
            <a:avLst/>
          </a:prstGeom>
          <a:solidFill>
            <a:schemeClr val="accent1">
              <a:lumMod val="60000"/>
              <a:lumOff val="40000"/>
            </a:schemeClr>
          </a:solidFill>
        </p:spPr>
        <p:txBody>
          <a:bodyPr wrap="square" lIns="182880" tIns="45720" rIns="91440" bIns="45720" rtlCol="0" anchor="ctr" anchorCtr="0">
            <a:noAutofit/>
          </a:bodyPr>
          <a:lstStyle/>
          <a:p>
            <a:r>
              <a:rPr lang="es-419" sz="2600">
                <a:solidFill>
                  <a:schemeClr val="accent1"/>
                </a:solidFill>
              </a:rPr>
              <a:t>Nivel de protección con una dosis única  </a:t>
            </a:r>
          </a:p>
        </p:txBody>
      </p:sp>
      <p:sp>
        <p:nvSpPr>
          <p:cNvPr id="4" name="TextBox 3">
            <a:extLst>
              <a:ext uri="{FF2B5EF4-FFF2-40B4-BE49-F238E27FC236}">
                <a16:creationId xmlns:a16="http://schemas.microsoft.com/office/drawing/2014/main" id="{AA95D224-9401-AA8A-6E01-09DB4E25A91E}"/>
              </a:ext>
            </a:extLst>
          </p:cNvPr>
          <p:cNvSpPr txBox="1"/>
          <p:nvPr/>
        </p:nvSpPr>
        <p:spPr>
          <a:xfrm>
            <a:off x="495299" y="1156632"/>
            <a:ext cx="11137392" cy="731520"/>
          </a:xfrm>
          <a:prstGeom prst="rect">
            <a:avLst/>
          </a:prstGeom>
          <a:solidFill>
            <a:schemeClr val="accent1">
              <a:lumMod val="60000"/>
              <a:lumOff val="40000"/>
            </a:schemeClr>
          </a:solidFill>
        </p:spPr>
        <p:txBody>
          <a:bodyPr wrap="square" lIns="182880" tIns="45720" rIns="91440" bIns="45720" rtlCol="0" anchor="ctr" anchorCtr="0">
            <a:noAutofit/>
          </a:bodyPr>
          <a:lstStyle/>
          <a:p>
            <a:r>
              <a:rPr lang="es-419" sz="2600">
                <a:solidFill>
                  <a:schemeClr val="accent1"/>
                </a:solidFill>
                <a:ea typeface="+mn-lt"/>
                <a:cs typeface="+mn-lt"/>
              </a:rPr>
              <a:t>Plausibilidad biológica </a:t>
            </a:r>
          </a:p>
        </p:txBody>
      </p:sp>
      <p:sp>
        <p:nvSpPr>
          <p:cNvPr id="7" name="TextBox 6">
            <a:extLst>
              <a:ext uri="{FF2B5EF4-FFF2-40B4-BE49-F238E27FC236}">
                <a16:creationId xmlns:a16="http://schemas.microsoft.com/office/drawing/2014/main" id="{A48501CF-4612-EB84-A55E-97EFF78D1278}"/>
              </a:ext>
            </a:extLst>
          </p:cNvPr>
          <p:cNvSpPr txBox="1"/>
          <p:nvPr/>
        </p:nvSpPr>
        <p:spPr>
          <a:xfrm>
            <a:off x="524055" y="4706302"/>
            <a:ext cx="11137392" cy="1557338"/>
          </a:xfrm>
          <a:prstGeom prst="rect">
            <a:avLst/>
          </a:prstGeom>
          <a:solidFill>
            <a:schemeClr val="tx2">
              <a:lumMod val="60000"/>
              <a:lumOff val="40000"/>
            </a:schemeClr>
          </a:solidFill>
          <a:ln w="63500">
            <a:solidFill>
              <a:schemeClr val="tx2">
                <a:lumMod val="60000"/>
                <a:lumOff val="40000"/>
              </a:schemeClr>
            </a:solidFill>
          </a:ln>
        </p:spPr>
        <p:txBody>
          <a:bodyPr wrap="square" lIns="182880" tIns="45720" rtlCol="0" anchor="ctr" anchorCtr="0">
            <a:noAutofit/>
          </a:bodyPr>
          <a:lstStyle/>
          <a:p>
            <a:r>
              <a:rPr lang="es-419" sz="2500">
                <a:solidFill>
                  <a:schemeClr val="accent1"/>
                </a:solidFill>
              </a:rPr>
              <a:t>¿Sería aplicable un régimen de dosis única en diferentes poblaciones?</a:t>
            </a:r>
          </a:p>
          <a:p>
            <a:pPr marL="285750" indent="-285750">
              <a:buFont typeface="Arial" panose="020B0604020202020204" pitchFamily="34" charset="0"/>
              <a:buChar char="•"/>
            </a:pPr>
            <a:r>
              <a:rPr lang="es-419" sz="2000">
                <a:solidFill>
                  <a:schemeClr val="accent1"/>
                </a:solidFill>
              </a:rPr>
              <a:t>Diferentes zonas geográficas (datos generados en diferentes continentes) </a:t>
            </a:r>
          </a:p>
          <a:p>
            <a:pPr marL="285750" indent="-285750">
              <a:buFont typeface="Arial" panose="020B0604020202020204" pitchFamily="34" charset="0"/>
              <a:buChar char="•"/>
            </a:pPr>
            <a:r>
              <a:rPr lang="es-419" sz="2000">
                <a:solidFill>
                  <a:schemeClr val="accent1"/>
                </a:solidFill>
              </a:rPr>
              <a:t>Por grupos etarios</a:t>
            </a:r>
          </a:p>
          <a:p>
            <a:pPr marL="285750" indent="-285750">
              <a:buFont typeface="Arial" panose="020B0604020202020204" pitchFamily="34" charset="0"/>
              <a:buChar char="•"/>
            </a:pPr>
            <a:r>
              <a:rPr lang="es-419" sz="2000">
                <a:solidFill>
                  <a:schemeClr val="accent1"/>
                </a:solidFill>
              </a:rPr>
              <a:t>Hombres</a:t>
            </a:r>
          </a:p>
          <a:p>
            <a:pPr marL="285750" indent="-285750">
              <a:buFont typeface="Arial" panose="020B0604020202020204" pitchFamily="34" charset="0"/>
              <a:buChar char="•"/>
            </a:pPr>
            <a:r>
              <a:rPr lang="es-419" sz="2000">
                <a:solidFill>
                  <a:schemeClr val="accent1"/>
                </a:solidFill>
              </a:rPr>
              <a:t>Personas que viven con VIH</a:t>
            </a:r>
          </a:p>
        </p:txBody>
      </p:sp>
      <p:sp>
        <p:nvSpPr>
          <p:cNvPr id="9" name="TextBox 8">
            <a:extLst>
              <a:ext uri="{FF2B5EF4-FFF2-40B4-BE49-F238E27FC236}">
                <a16:creationId xmlns:a16="http://schemas.microsoft.com/office/drawing/2014/main" id="{D89C3C48-08BB-4C06-9109-F4CB01B4DEC4}"/>
              </a:ext>
            </a:extLst>
          </p:cNvPr>
          <p:cNvSpPr txBox="1"/>
          <p:nvPr/>
        </p:nvSpPr>
        <p:spPr>
          <a:xfrm>
            <a:off x="495300" y="2953802"/>
            <a:ext cx="11137392" cy="731520"/>
          </a:xfrm>
          <a:prstGeom prst="rect">
            <a:avLst/>
          </a:prstGeom>
          <a:solidFill>
            <a:schemeClr val="accent4"/>
          </a:solidFill>
          <a:ln w="57150">
            <a:solidFill>
              <a:schemeClr val="accent2"/>
            </a:solidFill>
          </a:ln>
        </p:spPr>
        <p:txBody>
          <a:bodyPr wrap="square" lIns="182880" tIns="45720" rIns="91440" bIns="45720" rtlCol="0" anchor="ctr" anchorCtr="0">
            <a:noAutofit/>
          </a:bodyPr>
          <a:lstStyle/>
          <a:p>
            <a:r>
              <a:rPr lang="es-419" sz="2600" b="1">
                <a:solidFill>
                  <a:schemeClr val="accent1"/>
                </a:solidFill>
                <a:ea typeface="+mn-lt"/>
                <a:cs typeface="+mn-lt"/>
              </a:rPr>
              <a:t>¿La protección de la dosis única es similar a la de los regímenes multidosis?</a:t>
            </a:r>
          </a:p>
        </p:txBody>
      </p:sp>
      <p:sp>
        <p:nvSpPr>
          <p:cNvPr id="12" name="TextBox 11">
            <a:extLst>
              <a:ext uri="{FF2B5EF4-FFF2-40B4-BE49-F238E27FC236}">
                <a16:creationId xmlns:a16="http://schemas.microsoft.com/office/drawing/2014/main" id="{494C2B81-D2B2-08A8-9863-09F408309EC9}"/>
              </a:ext>
            </a:extLst>
          </p:cNvPr>
          <p:cNvSpPr txBox="1"/>
          <p:nvPr/>
        </p:nvSpPr>
        <p:spPr>
          <a:xfrm>
            <a:off x="495300" y="3834623"/>
            <a:ext cx="11137392" cy="731520"/>
          </a:xfrm>
          <a:prstGeom prst="rect">
            <a:avLst/>
          </a:prstGeom>
          <a:solidFill>
            <a:schemeClr val="accent4"/>
          </a:solidFill>
          <a:ln w="57150">
            <a:solidFill>
              <a:schemeClr val="accent2"/>
            </a:solidFill>
          </a:ln>
        </p:spPr>
        <p:txBody>
          <a:bodyPr wrap="square" lIns="182880" tIns="45720" rIns="91440" bIns="45720" rtlCol="0" anchor="ctr" anchorCtr="0">
            <a:noAutofit/>
          </a:bodyPr>
          <a:lstStyle/>
          <a:p>
            <a:endParaRPr lang="en-US" sz="2600" b="1" dirty="0">
              <a:solidFill>
                <a:schemeClr val="accent1"/>
              </a:solidFill>
              <a:ea typeface="+mn-lt"/>
              <a:cs typeface="+mn-lt"/>
            </a:endParaRPr>
          </a:p>
          <a:p>
            <a:r>
              <a:rPr lang="es-419" sz="2600" b="1">
                <a:solidFill>
                  <a:schemeClr val="accent1"/>
                </a:solidFill>
                <a:ea typeface="+mn-lt"/>
                <a:cs typeface="+mn-lt"/>
              </a:rPr>
              <a:t>Duración de la protección tras una dosis única </a:t>
            </a:r>
          </a:p>
          <a:p>
            <a:endParaRPr lang="en-US" sz="2600" b="1" dirty="0">
              <a:solidFill>
                <a:schemeClr val="accent1"/>
              </a:solidFill>
            </a:endParaRPr>
          </a:p>
        </p:txBody>
      </p:sp>
    </p:spTree>
    <p:extLst>
      <p:ext uri="{BB962C8B-B14F-4D97-AF65-F5344CB8AC3E}">
        <p14:creationId xmlns:p14="http://schemas.microsoft.com/office/powerpoint/2010/main" val="2862443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p:txBody>
          <a:bodyPr/>
          <a:lstStyle/>
          <a:p>
            <a:r>
              <a:rPr lang="es-419" sz="4000" b="1"/>
              <a:t>Mensajes </a:t>
            </a:r>
            <a:r>
              <a:rPr lang="es-419" sz="4000"/>
              <a:t>c</a:t>
            </a:r>
            <a:r>
              <a:rPr lang="es-419" sz="4000" b="1"/>
              <a:t>lave sobre la vacunación </a:t>
            </a:r>
            <a:br>
              <a:rPr lang="es-419" sz="4000" b="1"/>
            </a:br>
            <a:r>
              <a:rPr lang="es-419" sz="4000" b="1"/>
              <a:t>de dosis única contra el VPH</a:t>
            </a:r>
          </a:p>
        </p:txBody>
      </p:sp>
    </p:spTree>
    <p:extLst>
      <p:ext uri="{BB962C8B-B14F-4D97-AF65-F5344CB8AC3E}">
        <p14:creationId xmlns:p14="http://schemas.microsoft.com/office/powerpoint/2010/main" val="7864165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0F3542DF-218A-4BEE-9E37-E13DBCFD76B6}"/>
              </a:ext>
            </a:extLst>
          </p:cNvPr>
          <p:cNvGraphicFramePr>
            <a:graphicFrameLocks noGrp="1"/>
          </p:cNvGraphicFramePr>
          <p:nvPr>
            <p:extLst>
              <p:ext uri="{D42A27DB-BD31-4B8C-83A1-F6EECF244321}">
                <p14:modId xmlns:p14="http://schemas.microsoft.com/office/powerpoint/2010/main" val="884638685"/>
              </p:ext>
            </p:extLst>
          </p:nvPr>
        </p:nvGraphicFramePr>
        <p:xfrm>
          <a:off x="414793" y="699076"/>
          <a:ext cx="11150472" cy="5017303"/>
        </p:xfrm>
        <a:graphic>
          <a:graphicData uri="http://schemas.openxmlformats.org/drawingml/2006/table">
            <a:tbl>
              <a:tblPr firstRow="1" bandRow="1">
                <a:tableStyleId>{5C22544A-7EE6-4342-B048-85BDC9FD1C3A}</a:tableStyleId>
              </a:tblPr>
              <a:tblGrid>
                <a:gridCol w="4609694">
                  <a:extLst>
                    <a:ext uri="{9D8B030D-6E8A-4147-A177-3AD203B41FA5}">
                      <a16:colId xmlns:a16="http://schemas.microsoft.com/office/drawing/2014/main" val="4230516322"/>
                    </a:ext>
                  </a:extLst>
                </a:gridCol>
                <a:gridCol w="6540778">
                  <a:extLst>
                    <a:ext uri="{9D8B030D-6E8A-4147-A177-3AD203B41FA5}">
                      <a16:colId xmlns:a16="http://schemas.microsoft.com/office/drawing/2014/main" val="3653219934"/>
                    </a:ext>
                  </a:extLst>
                </a:gridCol>
              </a:tblGrid>
              <a:tr h="384343">
                <a:tc>
                  <a:txBody>
                    <a:bodyPr/>
                    <a:lstStyle/>
                    <a:p>
                      <a:r>
                        <a:rPr lang="es-419" sz="1800">
                          <a:solidFill>
                            <a:schemeClr val="bg1"/>
                          </a:solidFill>
                        </a:rPr>
                        <a:t>Estudio/diseño</a:t>
                      </a:r>
                    </a:p>
                  </a:txBody>
                  <a:tcPr>
                    <a:lnB w="9525" cap="flat" cmpd="sng" algn="ctr">
                      <a:solidFill>
                        <a:schemeClr val="accent1"/>
                      </a:solidFill>
                      <a:prstDash val="solid"/>
                      <a:round/>
                      <a:headEnd type="none" w="med" len="med"/>
                      <a:tailEnd type="none" w="med" len="med"/>
                    </a:lnB>
                  </a:tcPr>
                </a:tc>
                <a:tc>
                  <a:txBody>
                    <a:bodyPr/>
                    <a:lstStyle/>
                    <a:p>
                      <a:r>
                        <a:rPr lang="es-419" sz="1800" b="1">
                          <a:solidFill>
                            <a:schemeClr val="bg1"/>
                          </a:solidFill>
                        </a:rPr>
                        <a:t>Objetivos primarios/plazos</a:t>
                      </a:r>
                    </a:p>
                  </a:txBody>
                  <a:tcPr marL="51435" marR="51435" marT="25718" marB="25718">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553324100"/>
                  </a:ext>
                </a:extLst>
              </a:tr>
              <a:tr h="345540">
                <a:tc rowSpan="2">
                  <a:txBody>
                    <a:bodyPr/>
                    <a:lstStyle/>
                    <a:p>
                      <a:r>
                        <a:rPr lang="es-419" sz="2000" b="1" dirty="0">
                          <a:solidFill>
                            <a:schemeClr val="tx1"/>
                          </a:solidFill>
                        </a:rPr>
                        <a:t>Ensayo ESCUDDO</a:t>
                      </a:r>
                      <a:r>
                        <a:rPr lang="es-419" sz="2000" b="0" dirty="0">
                          <a:solidFill>
                            <a:schemeClr val="tx1"/>
                          </a:solidFill>
                        </a:rPr>
                        <a:t>, Costa Rica</a:t>
                      </a:r>
                    </a:p>
                    <a:p>
                      <a:pPr marL="0" marR="0" lvl="0" indent="0" algn="l" rtl="0" eaLnBrk="1" fontAlgn="auto" latinLnBrk="0" hangingPunct="1">
                        <a:lnSpc>
                          <a:spcPct val="100000"/>
                        </a:lnSpc>
                        <a:spcBef>
                          <a:spcPts val="0"/>
                        </a:spcBef>
                        <a:spcAft>
                          <a:spcPts val="0"/>
                        </a:spcAft>
                        <a:buClrTx/>
                        <a:buSzTx/>
                        <a:buFontTx/>
                        <a:buNone/>
                      </a:pPr>
                      <a:r>
                        <a:rPr lang="es-419" sz="1800" dirty="0">
                          <a:solidFill>
                            <a:schemeClr val="tx1"/>
                          </a:solidFill>
                        </a:rPr>
                        <a:t>Ensayo aleatorio, doble ciego, controlado y de no inferioridad de la eficacia de 1 o 2 dosis en mujeres vacunadas entre los 12 y los 16 años </a:t>
                      </a:r>
                    </a:p>
                    <a:p>
                      <a:pPr marL="0" marR="0" lvl="0" indent="0" algn="l" defTabSz="914400" rtl="0" eaLnBrk="1" fontAlgn="auto" latinLnBrk="0" hangingPunct="1">
                        <a:lnSpc>
                          <a:spcPct val="100000"/>
                        </a:lnSpc>
                        <a:spcBef>
                          <a:spcPts val="0"/>
                        </a:spcBef>
                        <a:spcAft>
                          <a:spcPts val="0"/>
                        </a:spcAft>
                        <a:buClrTx/>
                        <a:buSzTx/>
                        <a:buFontTx/>
                        <a:buNone/>
                        <a:tabLst/>
                        <a:defRPr/>
                      </a:pPr>
                      <a:r>
                        <a:rPr lang="es-419" sz="1800" dirty="0">
                          <a:solidFill>
                            <a:schemeClr val="tx1"/>
                          </a:solidFill>
                        </a:rPr>
                        <a:t>4 brazos: N ~4850/brazo</a:t>
                      </a:r>
                    </a:p>
                    <a:p>
                      <a:pPr marL="0" marR="0" lvl="0" indent="0" algn="l" rtl="0" eaLnBrk="1" fontAlgn="auto" latinLnBrk="0" hangingPunct="1">
                        <a:lnSpc>
                          <a:spcPct val="100000"/>
                        </a:lnSpc>
                        <a:spcBef>
                          <a:spcPts val="0"/>
                        </a:spcBef>
                        <a:spcAft>
                          <a:spcPts val="0"/>
                        </a:spcAft>
                        <a:buClrTx/>
                        <a:buSzTx/>
                        <a:buFontTx/>
                        <a:buNone/>
                      </a:pPr>
                      <a:r>
                        <a:rPr lang="es-419" sz="1800" dirty="0">
                          <a:solidFill>
                            <a:schemeClr val="tx1"/>
                          </a:solidFill>
                        </a:rPr>
                        <a:t>HPV2 de 1 o 2 dosis (GSK); </a:t>
                      </a:r>
                    </a:p>
                    <a:p>
                      <a:pPr marL="0" marR="0" lvl="0" indent="0" algn="l" rtl="0" eaLnBrk="1" fontAlgn="auto" latinLnBrk="0" hangingPunct="1">
                        <a:lnSpc>
                          <a:spcPct val="100000"/>
                        </a:lnSpc>
                        <a:spcBef>
                          <a:spcPts val="0"/>
                        </a:spcBef>
                        <a:spcAft>
                          <a:spcPts val="0"/>
                        </a:spcAft>
                        <a:buClrTx/>
                        <a:buSzTx/>
                        <a:buFontTx/>
                        <a:buNone/>
                      </a:pPr>
                      <a:r>
                        <a:rPr lang="es-419" sz="1800" dirty="0">
                          <a:solidFill>
                            <a:schemeClr val="tx1"/>
                          </a:solidFill>
                        </a:rPr>
                        <a:t>HPV9 de 1 o 2 dosis (MSD); </a:t>
                      </a:r>
                    </a:p>
                    <a:p>
                      <a:pPr marL="0" marR="0" lvl="0" indent="0" algn="l" rtl="0" eaLnBrk="1" fontAlgn="auto" latinLnBrk="0" hangingPunct="1">
                        <a:lnSpc>
                          <a:spcPct val="100000"/>
                        </a:lnSpc>
                        <a:spcBef>
                          <a:spcPts val="0"/>
                        </a:spcBef>
                        <a:spcAft>
                          <a:spcPts val="0"/>
                        </a:spcAft>
                        <a:buClrTx/>
                        <a:buSzTx/>
                        <a:buFontTx/>
                        <a:buNone/>
                      </a:pPr>
                      <a:r>
                        <a:rPr lang="es-419" sz="1800" dirty="0">
                          <a:solidFill>
                            <a:schemeClr val="tx1"/>
                          </a:solidFill>
                        </a:rPr>
                        <a:t>Encuesta epidemiológica (sin vacunar): 3.005 mujeres de 17-20 años de edad</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solidFill>
                  </a:tcPr>
                </a:tc>
                <a:tc>
                  <a:txBody>
                    <a:bodyPr/>
                    <a:lstStyle/>
                    <a:p>
                      <a:r>
                        <a:rPr lang="es-419" sz="1800" b="0">
                          <a:solidFill>
                            <a:schemeClr val="accent1"/>
                          </a:solidFill>
                        </a:rPr>
                        <a:t>Criterio de valoración: Infecciones persistentes por VPH-16/18</a:t>
                      </a:r>
                    </a:p>
                  </a:txBody>
                  <a:tcPr marL="51435" marR="51435" marT="25718" marB="25718"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945828436"/>
                  </a:ext>
                </a:extLst>
              </a:tr>
              <a:tr h="1280526">
                <a:tc vMerge="1">
                  <a:txBody>
                    <a:bodyPr/>
                    <a:lstStyle/>
                    <a:p>
                      <a:r>
                        <a:rPr lang="es-419" sz="2000" b="1"/>
                        <a:t>India-IARC</a:t>
                      </a:r>
                    </a:p>
                    <a:p>
                      <a:pPr marL="0" marR="0" lvl="0" indent="0" algn="l" defTabSz="914400" rtl="0" eaLnBrk="1" fontAlgn="auto" latinLnBrk="0" hangingPunct="1">
                        <a:lnSpc>
                          <a:spcPct val="100000"/>
                        </a:lnSpc>
                        <a:spcBef>
                          <a:spcPts val="0"/>
                        </a:spcBef>
                        <a:spcAft>
                          <a:spcPts val="0"/>
                        </a:spcAft>
                        <a:buClrTx/>
                        <a:buSzTx/>
                        <a:buFontTx/>
                        <a:buNone/>
                        <a:tabLst/>
                        <a:defRPr/>
                      </a:pPr>
                      <a:r>
                        <a:rPr lang="es-419" sz="2000">
                          <a:solidFill>
                            <a:schemeClr val="tx1"/>
                          </a:solidFill>
                        </a:rPr>
                        <a:t>Seguimiento de un ECA de 2 vs 3 dosis, tras la suspensión de Gardasil®</a:t>
                      </a:r>
                    </a:p>
                    <a:p>
                      <a:r>
                        <a:rPr lang="es-419" sz="2000" b="0"/>
                        <a:t>Mujeres de 10 a 18 años de edad (~5.000 receptoras de SD)</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800" dirty="0"/>
                        <a:t>No inferioridad de la eficacia de los regímenes de 1 a 2 dosis (infecciones persistentes por el VPH-16/18)</a:t>
                      </a:r>
                    </a:p>
                    <a:p>
                      <a:pPr marL="0" marR="0" lvl="0" indent="0" algn="l" defTabSz="914400" rtl="0" eaLnBrk="1" fontAlgn="auto" latinLnBrk="0" hangingPunct="1">
                        <a:lnSpc>
                          <a:spcPct val="100000"/>
                        </a:lnSpc>
                        <a:spcBef>
                          <a:spcPts val="0"/>
                        </a:spcBef>
                        <a:spcAft>
                          <a:spcPts val="0"/>
                        </a:spcAft>
                        <a:buClrTx/>
                        <a:buSzTx/>
                        <a:buFontTx/>
                        <a:buNone/>
                        <a:tabLst/>
                        <a:defRPr/>
                      </a:pPr>
                      <a:r>
                        <a:rPr lang="es-419" sz="1800" dirty="0"/>
                        <a:t>Eficacia de la vacuna en cada brazo en comparación con las no vacunadas </a:t>
                      </a:r>
                    </a:p>
                    <a:p>
                      <a:pPr marL="0" marR="0" lvl="0" indent="0" algn="l" defTabSz="914400" rtl="0" eaLnBrk="1" fontAlgn="auto" latinLnBrk="0" hangingPunct="1">
                        <a:lnSpc>
                          <a:spcPct val="100000"/>
                        </a:lnSpc>
                        <a:spcBef>
                          <a:spcPts val="0"/>
                        </a:spcBef>
                        <a:spcAft>
                          <a:spcPts val="0"/>
                        </a:spcAft>
                        <a:buClrTx/>
                        <a:buSzTx/>
                        <a:buFontTx/>
                        <a:buNone/>
                        <a:tabLst/>
                        <a:defRPr/>
                      </a:pPr>
                      <a:r>
                        <a:rPr lang="es-419" sz="1800" dirty="0"/>
                        <a:t>Análisis final a los 5 años </a:t>
                      </a:r>
                      <a:r>
                        <a:rPr lang="es-419" sz="1800" dirty="0" err="1"/>
                        <a:t>posvacunación</a:t>
                      </a:r>
                      <a:endParaRPr lang="es-419" sz="1800" dirty="0"/>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82122699"/>
                  </a:ext>
                </a:extLst>
              </a:tr>
              <a:tr h="426681">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2000" b="1" i="0" u="none" strike="noStrike" cap="none" normalizeH="0" baseline="0" noProof="0">
                          <a:ln>
                            <a:noFill/>
                          </a:ln>
                          <a:solidFill>
                            <a:srgbClr val="FFFFFF"/>
                          </a:solidFill>
                          <a:effectLst/>
                          <a:uLnTx/>
                          <a:uFillTx/>
                          <a:latin typeface="+mn-lt"/>
                          <a:ea typeface="+mn-ea"/>
                          <a:cs typeface="+mn-cs"/>
                        </a:rPr>
                        <a:t>IARC</a:t>
                      </a:r>
                      <a:r>
                        <a:rPr kumimoji="0" lang="es-419" sz="2000" b="0" i="0" u="none" strike="noStrike" cap="none" normalizeH="0" baseline="0" noProof="0">
                          <a:ln>
                            <a:noFill/>
                          </a:ln>
                          <a:solidFill>
                            <a:srgbClr val="FFFFFF"/>
                          </a:solidFill>
                          <a:effectLst/>
                          <a:uLnTx/>
                          <a:uFillTx/>
                          <a:latin typeface="+mn-lt"/>
                          <a:ea typeface="+mn-ea"/>
                          <a:cs typeface="+mn-cs"/>
                        </a:rPr>
                        <a:t>, India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1800" b="0" i="0" u="none" strike="noStrike" cap="none" normalizeH="0" baseline="0" noProof="0">
                          <a:ln>
                            <a:noFill/>
                          </a:ln>
                          <a:solidFill>
                            <a:prstClr val="black"/>
                          </a:solidFill>
                          <a:effectLst/>
                          <a:uLnTx/>
                          <a:uFillTx/>
                          <a:latin typeface="+mn-lt"/>
                          <a:ea typeface="+mn-ea"/>
                          <a:cs typeface="+mn-cs"/>
                        </a:rPr>
                        <a:t>Seguimiento del ECA de 2 frente a 3 dosis (tras la decisión del Ministerio de Salud de la India de suspender la vacunación contra el VPH en todos los ensayos); HPV4 (MSD); mujeres de 10 a 18 años (aproximadamente 5000 receptoras de la vacuna)</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800" b="0">
                          <a:solidFill>
                            <a:schemeClr val="accent1"/>
                          </a:solidFill>
                        </a:rPr>
                        <a:t>Criterio de valoración: Infecciones persistentes por VPH-16/18</a:t>
                      </a:r>
                    </a:p>
                  </a:txBody>
                  <a:tcPr marL="51435" marR="51435" marT="25718" marB="25718"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97112307"/>
                  </a:ext>
                </a:extLst>
              </a:tr>
              <a:tr h="1199384">
                <a:tc vMerge="1">
                  <a:txBody>
                    <a:bodyPr/>
                    <a:lstStyle/>
                    <a:p>
                      <a:r>
                        <a:rPr lang="es-419" b="1"/>
                        <a:t>Ensayo CVT-extensión</a:t>
                      </a:r>
                      <a:r>
                        <a:rPr lang="es-419" b="0"/>
                        <a:t>, Costa Rica</a:t>
                      </a:r>
                    </a:p>
                    <a:p>
                      <a:r>
                        <a:rPr lang="es-419" b="0"/>
                        <a:t>Mujeres de 18 a 25 años de edad; Cervarix®</a:t>
                      </a:r>
                    </a:p>
                    <a:p>
                      <a:r>
                        <a:rPr lang="es-419" b="0"/>
                        <a:t>N = 3.727 (196 SD)</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lvl="0"/>
                      <a:r>
                        <a:rPr lang="es-419" sz="1800" dirty="0"/>
                        <a:t>Eficacia de la vacuna en la prevención de infecciones persistentes hasta por 12 años después de la vacunación, con regímenes de 1, 2 y 3 dosis</a:t>
                      </a:r>
                    </a:p>
                    <a:p>
                      <a:pPr lvl="0"/>
                      <a:r>
                        <a:rPr lang="es-419" sz="1800" dirty="0"/>
                        <a:t>El seguimiento continuo se realiza hasta 15 años después de la vacunación </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667028387"/>
                  </a:ext>
                </a:extLst>
              </a:tr>
            </a:tbl>
          </a:graphicData>
        </a:graphic>
      </p:graphicFrame>
      <p:sp>
        <p:nvSpPr>
          <p:cNvPr id="4" name="TextBox 3">
            <a:extLst>
              <a:ext uri="{FF2B5EF4-FFF2-40B4-BE49-F238E27FC236}">
                <a16:creationId xmlns:a16="http://schemas.microsoft.com/office/drawing/2014/main" id="{CD00B525-60AA-41E7-B327-17FA04B75AA1}"/>
              </a:ext>
            </a:extLst>
          </p:cNvPr>
          <p:cNvSpPr txBox="1"/>
          <p:nvPr/>
        </p:nvSpPr>
        <p:spPr>
          <a:xfrm>
            <a:off x="381000" y="5972116"/>
            <a:ext cx="10938530" cy="507831"/>
          </a:xfrm>
          <a:prstGeom prst="rect">
            <a:avLst/>
          </a:prstGeom>
          <a:noFill/>
        </p:spPr>
        <p:txBody>
          <a:bodyPr wrap="square" lIns="91440" tIns="45720" rIns="91440" bIns="45720" rtlCol="0" anchor="t">
            <a:spAutoFit/>
          </a:bodyPr>
          <a:lstStyle/>
          <a:p>
            <a:r>
              <a:rPr lang="es-419" sz="900"/>
              <a:t> Abreviaturas: : ESCUDDO, Estudio de Comparación de Una y Dos Dosis de Vacunas Contra el Virus del Papiloma Humano; IARC, Agencia Internacional para la Investigación sobre el Cáncer; </a:t>
            </a:r>
            <a:r>
              <a:rPr lang="es-419" sz="900">
                <a:ea typeface="+mn-lt"/>
                <a:cs typeface="+mn-lt"/>
              </a:rPr>
              <a:t>MoH, Ministerio de Salud; </a:t>
            </a:r>
            <a:r>
              <a:rPr lang="es-419" sz="900"/>
              <a:t>N, número de participantes; RCT, ensayo controlado aleatorio; SD, dosis única; yo, años de edad </a:t>
            </a:r>
          </a:p>
          <a:p>
            <a:pPr algn="r"/>
            <a:endParaRPr lang="en-US" sz="900" dirty="0"/>
          </a:p>
        </p:txBody>
      </p:sp>
      <p:sp>
        <p:nvSpPr>
          <p:cNvPr id="5" name="Rectangle 4">
            <a:extLst>
              <a:ext uri="{FF2B5EF4-FFF2-40B4-BE49-F238E27FC236}">
                <a16:creationId xmlns:a16="http://schemas.microsoft.com/office/drawing/2014/main" id="{779ABED3-129C-4698-8F79-ABACB8E64801}"/>
              </a:ext>
            </a:extLst>
          </p:cNvPr>
          <p:cNvSpPr/>
          <p:nvPr/>
        </p:nvSpPr>
        <p:spPr>
          <a:xfrm>
            <a:off x="381000" y="114300"/>
            <a:ext cx="12047454" cy="584775"/>
          </a:xfrm>
          <a:prstGeom prst="rect">
            <a:avLst/>
          </a:prstGeom>
        </p:spPr>
        <p:txBody>
          <a:bodyPr wrap="square">
            <a:spAutoFit/>
          </a:bodyPr>
          <a:lstStyle/>
          <a:p>
            <a:r>
              <a:rPr lang="es-419" sz="3200">
                <a:solidFill>
                  <a:schemeClr val="accent1"/>
                </a:solidFill>
                <a:latin typeface="+mj-lt"/>
              </a:rPr>
              <a:t>Eficacia/efectividad de los estudios con datos disponibles </a:t>
            </a:r>
          </a:p>
        </p:txBody>
      </p:sp>
    </p:spTree>
    <p:extLst>
      <p:ext uri="{BB962C8B-B14F-4D97-AF65-F5344CB8AC3E}">
        <p14:creationId xmlns:p14="http://schemas.microsoft.com/office/powerpoint/2010/main" val="13759856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9057F-064F-123B-BC62-840D64E5010D}"/>
            </a:ext>
          </a:extLst>
        </p:cNvPr>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F2081017-7F69-2364-6EDA-87CCB15A5EEF}"/>
              </a:ext>
            </a:extLst>
          </p:cNvPr>
          <p:cNvGraphicFramePr>
            <a:graphicFrameLocks noGrp="1"/>
          </p:cNvGraphicFramePr>
          <p:nvPr>
            <p:extLst>
              <p:ext uri="{D42A27DB-BD31-4B8C-83A1-F6EECF244321}">
                <p14:modId xmlns:p14="http://schemas.microsoft.com/office/powerpoint/2010/main" val="1143616591"/>
              </p:ext>
            </p:extLst>
          </p:nvPr>
        </p:nvGraphicFramePr>
        <p:xfrm>
          <a:off x="414793" y="699076"/>
          <a:ext cx="11150472" cy="4317595"/>
        </p:xfrm>
        <a:graphic>
          <a:graphicData uri="http://schemas.openxmlformats.org/drawingml/2006/table">
            <a:tbl>
              <a:tblPr firstRow="1" bandRow="1">
                <a:tableStyleId>{5C22544A-7EE6-4342-B048-85BDC9FD1C3A}</a:tableStyleId>
              </a:tblPr>
              <a:tblGrid>
                <a:gridCol w="5100790">
                  <a:extLst>
                    <a:ext uri="{9D8B030D-6E8A-4147-A177-3AD203B41FA5}">
                      <a16:colId xmlns:a16="http://schemas.microsoft.com/office/drawing/2014/main" val="4230516322"/>
                    </a:ext>
                  </a:extLst>
                </a:gridCol>
                <a:gridCol w="6049682">
                  <a:extLst>
                    <a:ext uri="{9D8B030D-6E8A-4147-A177-3AD203B41FA5}">
                      <a16:colId xmlns:a16="http://schemas.microsoft.com/office/drawing/2014/main" val="3653219934"/>
                    </a:ext>
                  </a:extLst>
                </a:gridCol>
              </a:tblGrid>
              <a:tr h="384343">
                <a:tc>
                  <a:txBody>
                    <a:bodyPr/>
                    <a:lstStyle/>
                    <a:p>
                      <a:r>
                        <a:rPr lang="es-419" sz="2000">
                          <a:solidFill>
                            <a:schemeClr val="bg1"/>
                          </a:solidFill>
                        </a:rPr>
                        <a:t>Estudio/diseño</a:t>
                      </a:r>
                    </a:p>
                  </a:txBody>
                  <a:tcPr>
                    <a:lnB w="9525" cap="flat" cmpd="sng" algn="ctr">
                      <a:solidFill>
                        <a:schemeClr val="accent1"/>
                      </a:solidFill>
                      <a:prstDash val="solid"/>
                      <a:round/>
                      <a:headEnd type="none" w="med" len="med"/>
                      <a:tailEnd type="none" w="med" len="med"/>
                    </a:lnB>
                  </a:tcPr>
                </a:tc>
                <a:tc>
                  <a:txBody>
                    <a:bodyPr/>
                    <a:lstStyle/>
                    <a:p>
                      <a:r>
                        <a:rPr lang="es-419" sz="2000" b="1">
                          <a:solidFill>
                            <a:schemeClr val="bg1"/>
                          </a:solidFill>
                        </a:rPr>
                        <a:t>Objetivos primarios/plazos</a:t>
                      </a:r>
                    </a:p>
                  </a:txBody>
                  <a:tcPr marL="51435" marR="51435" marT="25718" marB="25718">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553324100"/>
                  </a:ext>
                </a:extLst>
              </a:tr>
              <a:tr h="426681">
                <a:tc rowSpan="2">
                  <a:txBody>
                    <a:bodyPr/>
                    <a:lstStyle/>
                    <a:p>
                      <a:r>
                        <a:rPr lang="es-419" sz="2400" b="1">
                          <a:solidFill>
                            <a:schemeClr val="bg1"/>
                          </a:solidFill>
                        </a:rPr>
                        <a:t>Ensayo CVT-extensión</a:t>
                      </a:r>
                      <a:r>
                        <a:rPr lang="es-419" sz="2400" b="0">
                          <a:solidFill>
                            <a:schemeClr val="bg1"/>
                          </a:solidFill>
                        </a:rPr>
                        <a:t>, Costa Rica</a:t>
                      </a:r>
                    </a:p>
                    <a:p>
                      <a:r>
                        <a:rPr lang="es-419" sz="2000">
                          <a:solidFill>
                            <a:schemeClr val="tx1"/>
                          </a:solidFill>
                        </a:rPr>
                        <a:t>Seguimiento a largo plazo de las participantes vacunadas en el ECA que evaluó la eficacia de la vacuna HPV2 (GSK); m</a:t>
                      </a:r>
                      <a:r>
                        <a:rPr lang="es-419" sz="2000" b="0"/>
                        <a:t>ujeres de 18 a 25 años</a:t>
                      </a:r>
                      <a:r>
                        <a:rPr lang="es-419" sz="2000">
                          <a:solidFill>
                            <a:schemeClr val="tx1"/>
                          </a:solidFill>
                          <a:latin typeface="+mn-lt"/>
                          <a:ea typeface="+mn-ea"/>
                          <a:cs typeface="+mn-cs"/>
                        </a:rPr>
                        <a:t>; </a:t>
                      </a:r>
                      <a:r>
                        <a:rPr lang="es-419" sz="2000" b="0"/>
                        <a:t>N=3,727 (196 SD)</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2000" b="0">
                          <a:solidFill>
                            <a:schemeClr val="accent1"/>
                          </a:solidFill>
                        </a:rPr>
                        <a:t>Criterio de valoración: Infecciones persistentes por VPH-16/18</a:t>
                      </a:r>
                    </a:p>
                  </a:txBody>
                  <a:tcPr marL="51435" marR="51435" marT="25718" marB="25718"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97112307"/>
                  </a:ext>
                </a:extLst>
              </a:tr>
              <a:tr h="1199384">
                <a:tc vMerge="1">
                  <a:txBody>
                    <a:bodyPr/>
                    <a:lstStyle/>
                    <a:p>
                      <a:r>
                        <a:rPr lang="es-419" b="1"/>
                        <a:t>Ensayo CVT-extensión</a:t>
                      </a:r>
                      <a:r>
                        <a:rPr lang="es-419" b="0"/>
                        <a:t>, Costa Rica</a:t>
                      </a:r>
                    </a:p>
                    <a:p>
                      <a:r>
                        <a:rPr lang="es-419" b="0"/>
                        <a:t>Mujeres de 18 a 25 años de edad; Cervarix®</a:t>
                      </a:r>
                    </a:p>
                    <a:p>
                      <a:r>
                        <a:rPr lang="es-419" b="0"/>
                        <a:t>N = 3.727 (196 SD)</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lvl="0"/>
                      <a:r>
                        <a:rPr lang="es-419" sz="2000"/>
                        <a:t>Eficacia en la prevención de </a:t>
                      </a:r>
                      <a:r>
                        <a:rPr lang="es-419" sz="2000" b="1"/>
                        <a:t>infecciones prevalentes</a:t>
                      </a:r>
                      <a:r>
                        <a:rPr lang="es-419" sz="2000"/>
                        <a:t> a los 9 y 11 años de edad (1, 2 y 3 dosis)</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667028387"/>
                  </a:ext>
                </a:extLst>
              </a:tr>
              <a:tr h="384343">
                <a:tc rowSpan="2">
                  <a:txBody>
                    <a:bodyPr/>
                    <a:lstStyle/>
                    <a:p>
                      <a:pPr marL="0" algn="l" defTabSz="914400" rtl="0" eaLnBrk="1" latinLnBrk="0" hangingPunct="1"/>
                      <a:r>
                        <a:rPr lang="es-419" sz="2400" b="1">
                          <a:solidFill>
                            <a:schemeClr val="bg1"/>
                          </a:solidFill>
                          <a:latin typeface="+mn-lt"/>
                          <a:ea typeface="+mn-ea"/>
                          <a:cs typeface="+mn-cs"/>
                        </a:rPr>
                        <a:t>Ensayo de impacto en Tailandia</a:t>
                      </a:r>
                    </a:p>
                    <a:p>
                      <a:pPr marL="0" marR="0" lvl="0" indent="0" algn="l" defTabSz="914400" rtl="0" eaLnBrk="1" fontAlgn="auto" latinLnBrk="0" hangingPunct="1">
                        <a:lnSpc>
                          <a:spcPct val="100000"/>
                        </a:lnSpc>
                        <a:spcBef>
                          <a:spcPts val="0"/>
                        </a:spcBef>
                        <a:spcAft>
                          <a:spcPts val="0"/>
                        </a:spcAft>
                        <a:buClrTx/>
                        <a:buSzTx/>
                        <a:buFontTx/>
                        <a:buNone/>
                        <a:tabLst/>
                        <a:defRPr/>
                      </a:pPr>
                      <a:r>
                        <a:rPr lang="es-419" sz="2000">
                          <a:solidFill>
                            <a:schemeClr val="tx1"/>
                          </a:solidFill>
                          <a:latin typeface="+mn-lt"/>
                          <a:ea typeface="+mn-ea"/>
                          <a:cs typeface="+mn-cs"/>
                        </a:rPr>
                        <a:t>Encuestas transversales en chicas de 10.º grado/Y1 (N = ~2600) y 12.º grado/Y2 (N = ~2000); mujeres &lt;15 años; vacuna contra el HPV2 (GSK) 1 o 2 dosis</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2000" b="0">
                          <a:solidFill>
                            <a:schemeClr val="accent1"/>
                          </a:solidFill>
                        </a:rPr>
                        <a:t>Criterio de valoración: Infecciones persistentes por VPH-16/18</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778860377"/>
                  </a:ext>
                </a:extLst>
              </a:tr>
              <a:tr h="1359895">
                <a:tc vMerge="1">
                  <a:txBody>
                    <a:bodyPr/>
                    <a:lstStyle/>
                    <a:p>
                      <a:endParaRPr lang="en-US" sz="2000" b="0" dirty="0">
                        <a:latin typeface="Calibri" panose="020F0502020204030204" pitchFamily="34" charset="0"/>
                        <a:cs typeface="Calibri" panose="020F050202020403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lvl="0"/>
                      <a:r>
                        <a:rPr lang="es-419" sz="2000">
                          <a:solidFill>
                            <a:schemeClr val="dk1"/>
                          </a:solidFill>
                          <a:latin typeface="+mn-lt"/>
                          <a:ea typeface="+mn-ea"/>
                          <a:cs typeface="+mn-cs"/>
                        </a:rPr>
                        <a:t>Eficacia de la dosis única, en comparación con los regímenes de 2 dosis en términos de reducción de </a:t>
                      </a:r>
                      <a:r>
                        <a:rPr lang="es-419" sz="2000" b="1">
                          <a:solidFill>
                            <a:schemeClr val="dk1"/>
                          </a:solidFill>
                          <a:latin typeface="+mn-lt"/>
                          <a:ea typeface="+mn-ea"/>
                          <a:cs typeface="+mn-cs"/>
                        </a:rPr>
                        <a:t>la prevalencia del tipo de vacuna </a:t>
                      </a:r>
                      <a:r>
                        <a:rPr lang="es-419" sz="2000">
                          <a:solidFill>
                            <a:schemeClr val="dk1"/>
                          </a:solidFill>
                          <a:latin typeface="+mn-lt"/>
                          <a:ea typeface="+mn-ea"/>
                          <a:cs typeface="+mn-cs"/>
                        </a:rPr>
                        <a:t>en el 4o. año</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596361269"/>
                  </a:ext>
                </a:extLst>
              </a:tr>
            </a:tbl>
          </a:graphicData>
        </a:graphic>
      </p:graphicFrame>
      <p:sp>
        <p:nvSpPr>
          <p:cNvPr id="4" name="TextBox 3">
            <a:extLst>
              <a:ext uri="{FF2B5EF4-FFF2-40B4-BE49-F238E27FC236}">
                <a16:creationId xmlns:a16="http://schemas.microsoft.com/office/drawing/2014/main" id="{79F409AA-6A3F-A37F-476B-F51E6CB5D68A}"/>
              </a:ext>
            </a:extLst>
          </p:cNvPr>
          <p:cNvSpPr txBox="1"/>
          <p:nvPr/>
        </p:nvSpPr>
        <p:spPr>
          <a:xfrm>
            <a:off x="0" y="6197837"/>
            <a:ext cx="10938530" cy="369332"/>
          </a:xfrm>
          <a:prstGeom prst="rect">
            <a:avLst/>
          </a:prstGeom>
          <a:noFill/>
        </p:spPr>
        <p:txBody>
          <a:bodyPr wrap="square" lIns="91440" tIns="45720" rIns="91440" bIns="45720" rtlCol="0" anchor="t">
            <a:spAutoFit/>
          </a:bodyPr>
          <a:lstStyle/>
          <a:p>
            <a:r>
              <a:rPr lang="es-419" sz="900"/>
              <a:t> Abreviaturas: CVT, Ensayo de vacunas de Costa Rica; N, número de participantes; ECA, ensayo controlado aleatorio; SD, dosis única; Y , año; yo, años de edad </a:t>
            </a:r>
          </a:p>
          <a:p>
            <a:pPr algn="r"/>
            <a:endParaRPr lang="en-US" sz="900" dirty="0"/>
          </a:p>
        </p:txBody>
      </p:sp>
      <p:sp>
        <p:nvSpPr>
          <p:cNvPr id="5" name="Rectangle 4">
            <a:extLst>
              <a:ext uri="{FF2B5EF4-FFF2-40B4-BE49-F238E27FC236}">
                <a16:creationId xmlns:a16="http://schemas.microsoft.com/office/drawing/2014/main" id="{68EE93CA-BB5A-C741-7766-733BFBF83AF9}"/>
              </a:ext>
            </a:extLst>
          </p:cNvPr>
          <p:cNvSpPr/>
          <p:nvPr/>
        </p:nvSpPr>
        <p:spPr>
          <a:xfrm>
            <a:off x="381000" y="114300"/>
            <a:ext cx="12047454" cy="584775"/>
          </a:xfrm>
          <a:prstGeom prst="rect">
            <a:avLst/>
          </a:prstGeom>
        </p:spPr>
        <p:txBody>
          <a:bodyPr wrap="square">
            <a:spAutoFit/>
          </a:bodyPr>
          <a:lstStyle/>
          <a:p>
            <a:r>
              <a:rPr lang="es-419" sz="3200">
                <a:solidFill>
                  <a:schemeClr val="accent1"/>
                </a:solidFill>
                <a:latin typeface="+mj-lt"/>
              </a:rPr>
              <a:t>Eficacia/efectividad de los estudios con datos disponibles </a:t>
            </a:r>
          </a:p>
        </p:txBody>
      </p:sp>
    </p:spTree>
    <p:extLst>
      <p:ext uri="{BB962C8B-B14F-4D97-AF65-F5344CB8AC3E}">
        <p14:creationId xmlns:p14="http://schemas.microsoft.com/office/powerpoint/2010/main" val="30003942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2E1E4-FE6E-FAC9-F84E-78BDDE36143E}"/>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AD64268-1DFA-7CB9-CE22-704E7F9BBADC}"/>
              </a:ext>
            </a:extLst>
          </p:cNvPr>
          <p:cNvSpPr/>
          <p:nvPr/>
        </p:nvSpPr>
        <p:spPr>
          <a:xfrm>
            <a:off x="397539" y="105744"/>
            <a:ext cx="11447720" cy="584775"/>
          </a:xfrm>
          <a:prstGeom prst="rect">
            <a:avLst/>
          </a:prstGeom>
        </p:spPr>
        <p:txBody>
          <a:bodyPr wrap="square">
            <a:spAutoFit/>
          </a:bodyPr>
          <a:lstStyle/>
          <a:p>
            <a:r>
              <a:rPr lang="es-419" sz="3200">
                <a:solidFill>
                  <a:schemeClr val="accent1"/>
                </a:solidFill>
                <a:latin typeface="+mj-lt"/>
              </a:rPr>
              <a:t>India, IARC: Eficacia de la vacuna a &gt; 12 años (HPV4, MSD)</a:t>
            </a:r>
          </a:p>
        </p:txBody>
      </p:sp>
      <p:graphicFrame>
        <p:nvGraphicFramePr>
          <p:cNvPr id="2" name="Table 2">
            <a:extLst>
              <a:ext uri="{FF2B5EF4-FFF2-40B4-BE49-F238E27FC236}">
                <a16:creationId xmlns:a16="http://schemas.microsoft.com/office/drawing/2014/main" id="{7C63974C-4E5F-1331-0317-C379E0907869}"/>
              </a:ext>
            </a:extLst>
          </p:cNvPr>
          <p:cNvGraphicFramePr>
            <a:graphicFrameLocks noGrp="1"/>
          </p:cNvGraphicFramePr>
          <p:nvPr>
            <p:extLst>
              <p:ext uri="{D42A27DB-BD31-4B8C-83A1-F6EECF244321}">
                <p14:modId xmlns:p14="http://schemas.microsoft.com/office/powerpoint/2010/main" val="2578339885"/>
              </p:ext>
            </p:extLst>
          </p:nvPr>
        </p:nvGraphicFramePr>
        <p:xfrm>
          <a:off x="863600" y="1188452"/>
          <a:ext cx="10515598" cy="3266590"/>
        </p:xfrm>
        <a:graphic>
          <a:graphicData uri="http://schemas.openxmlformats.org/drawingml/2006/table">
            <a:tbl>
              <a:tblPr firstRow="1" bandRow="1">
                <a:tableStyleId>{5C22544A-7EE6-4342-B048-85BDC9FD1C3A}</a:tableStyleId>
              </a:tblPr>
              <a:tblGrid>
                <a:gridCol w="2092251">
                  <a:extLst>
                    <a:ext uri="{9D8B030D-6E8A-4147-A177-3AD203B41FA5}">
                      <a16:colId xmlns:a16="http://schemas.microsoft.com/office/drawing/2014/main" val="775955045"/>
                    </a:ext>
                  </a:extLst>
                </a:gridCol>
                <a:gridCol w="1775637">
                  <a:extLst>
                    <a:ext uri="{9D8B030D-6E8A-4147-A177-3AD203B41FA5}">
                      <a16:colId xmlns:a16="http://schemas.microsoft.com/office/drawing/2014/main" val="1036013797"/>
                    </a:ext>
                  </a:extLst>
                </a:gridCol>
                <a:gridCol w="1435290">
                  <a:extLst>
                    <a:ext uri="{9D8B030D-6E8A-4147-A177-3AD203B41FA5}">
                      <a16:colId xmlns:a16="http://schemas.microsoft.com/office/drawing/2014/main" val="1906708921"/>
                    </a:ext>
                  </a:extLst>
                </a:gridCol>
                <a:gridCol w="1707221">
                  <a:extLst>
                    <a:ext uri="{9D8B030D-6E8A-4147-A177-3AD203B41FA5}">
                      <a16:colId xmlns:a16="http://schemas.microsoft.com/office/drawing/2014/main" val="2378203913"/>
                    </a:ext>
                  </a:extLst>
                </a:gridCol>
                <a:gridCol w="1829033">
                  <a:extLst>
                    <a:ext uri="{9D8B030D-6E8A-4147-A177-3AD203B41FA5}">
                      <a16:colId xmlns:a16="http://schemas.microsoft.com/office/drawing/2014/main" val="2060908422"/>
                    </a:ext>
                  </a:extLst>
                </a:gridCol>
                <a:gridCol w="1676166">
                  <a:extLst>
                    <a:ext uri="{9D8B030D-6E8A-4147-A177-3AD203B41FA5}">
                      <a16:colId xmlns:a16="http://schemas.microsoft.com/office/drawing/2014/main" val="367718201"/>
                    </a:ext>
                  </a:extLst>
                </a:gridCol>
              </a:tblGrid>
              <a:tr h="738301">
                <a:tc>
                  <a:txBody>
                    <a:bodyPr/>
                    <a:lstStyle/>
                    <a:p>
                      <a:endParaRPr lang="en-US" dirty="0">
                        <a:latin typeface="Arial" panose="020B0604020202020204" pitchFamily="34" charset="0"/>
                        <a:cs typeface="Arial" panose="020B0604020202020204" pitchFamily="34" charset="0"/>
                      </a:endParaRPr>
                    </a:p>
                  </a:txBody>
                  <a:tcPr>
                    <a:lnB w="9525" cap="flat" cmpd="sng" algn="ctr">
                      <a:solidFill>
                        <a:schemeClr val="accent1"/>
                      </a:solidFill>
                      <a:prstDash val="solid"/>
                      <a:round/>
                      <a:headEnd type="none" w="med" len="med"/>
                      <a:tailEnd type="none" w="med" len="med"/>
                    </a:lnB>
                    <a:solidFill>
                      <a:schemeClr val="bg1"/>
                    </a:solidFill>
                  </a:tcPr>
                </a:tc>
                <a:tc>
                  <a:txBody>
                    <a:bodyPr/>
                    <a:lstStyle/>
                    <a:p>
                      <a:pPr algn="ctr"/>
                      <a:r>
                        <a:rPr lang="es-419">
                          <a:latin typeface="+mn-lt"/>
                          <a:cs typeface="Arial" panose="020B0604020202020204" pitchFamily="34" charset="0"/>
                        </a:rPr>
                        <a:t>Cantidad de mujeres evaluadas</a:t>
                      </a:r>
                    </a:p>
                  </a:txBody>
                  <a:tcPr anchor="b">
                    <a:lnB w="9525" cap="flat" cmpd="sng" algn="ctr">
                      <a:solidFill>
                        <a:schemeClr val="accent1"/>
                      </a:solidFill>
                      <a:prstDash val="solid"/>
                      <a:round/>
                      <a:headEnd type="none" w="med" len="med"/>
                      <a:tailEnd type="none" w="med" len="med"/>
                    </a:lnB>
                  </a:tcPr>
                </a:tc>
                <a:tc>
                  <a:txBody>
                    <a:bodyPr/>
                    <a:lstStyle/>
                    <a:p>
                      <a:pPr algn="ctr"/>
                      <a:r>
                        <a:rPr lang="es-419">
                          <a:latin typeface="+mn-lt"/>
                          <a:cs typeface="Arial" panose="020B0604020202020204" pitchFamily="34" charset="0"/>
                        </a:rPr>
                        <a:t>Cantidad de eventos</a:t>
                      </a:r>
                    </a:p>
                  </a:txBody>
                  <a:tcPr anchor="b">
                    <a:lnB w="9525" cap="flat" cmpd="sng" algn="ctr">
                      <a:solidFill>
                        <a:schemeClr val="accent1"/>
                      </a:solidFill>
                      <a:prstDash val="solid"/>
                      <a:round/>
                      <a:headEnd type="none" w="med" len="med"/>
                      <a:tailEnd type="none" w="med" len="med"/>
                    </a:lnB>
                  </a:tcPr>
                </a:tc>
                <a:tc>
                  <a:txBody>
                    <a:bodyPr/>
                    <a:lstStyle/>
                    <a:p>
                      <a:pPr algn="ctr"/>
                      <a:r>
                        <a:rPr lang="es-419">
                          <a:latin typeface="+mn-lt"/>
                          <a:cs typeface="Arial" panose="020B0604020202020204" pitchFamily="34" charset="0"/>
                        </a:rPr>
                        <a:t>Tasas brutas de infección (%)</a:t>
                      </a:r>
                    </a:p>
                  </a:txBody>
                  <a:tcPr anchor="b">
                    <a:lnB w="9525" cap="flat" cmpd="sng" algn="ctr">
                      <a:solidFill>
                        <a:schemeClr val="accent1"/>
                      </a:solidFill>
                      <a:prstDash val="solid"/>
                      <a:round/>
                      <a:headEnd type="none" w="med" len="med"/>
                      <a:tailEnd type="none" w="med" len="med"/>
                    </a:lnB>
                  </a:tcPr>
                </a:tc>
                <a:tc>
                  <a:txBody>
                    <a:bodyPr/>
                    <a:lstStyle/>
                    <a:p>
                      <a:pPr algn="ctr"/>
                      <a:r>
                        <a:rPr lang="es-419">
                          <a:latin typeface="+mn-lt"/>
                          <a:cs typeface="Arial" panose="020B0604020202020204" pitchFamily="34" charset="0"/>
                        </a:rPr>
                        <a:t>Estimación puntual de VE ajustada</a:t>
                      </a:r>
                    </a:p>
                  </a:txBody>
                  <a:tcPr anchor="b">
                    <a:lnB w="9525" cap="flat" cmpd="sng" algn="ctr">
                      <a:solidFill>
                        <a:schemeClr val="accent1"/>
                      </a:solidFill>
                      <a:prstDash val="solid"/>
                      <a:round/>
                      <a:headEnd type="none" w="med" len="med"/>
                      <a:tailEnd type="none" w="med" len="med"/>
                    </a:lnB>
                  </a:tcPr>
                </a:tc>
                <a:tc>
                  <a:txBody>
                    <a:bodyPr/>
                    <a:lstStyle/>
                    <a:p>
                      <a:pPr algn="ctr"/>
                      <a:r>
                        <a:rPr lang="es-419">
                          <a:latin typeface="+mn-lt"/>
                          <a:cs typeface="Arial" panose="020B0604020202020204" pitchFamily="34" charset="0"/>
                        </a:rPr>
                        <a:t>IC 95 % VE revisado</a:t>
                      </a:r>
                    </a:p>
                  </a:txBody>
                  <a:tcPr anchor="b">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88373692"/>
                  </a:ext>
                </a:extLst>
              </a:tr>
              <a:tr h="625061">
                <a:tc>
                  <a:txBody>
                    <a:bodyPr/>
                    <a:lstStyle/>
                    <a:p>
                      <a:pPr algn="r"/>
                      <a:r>
                        <a:rPr lang="es-419" sz="2000" b="1">
                          <a:solidFill>
                            <a:schemeClr val="bg1"/>
                          </a:solidFill>
                          <a:latin typeface="+mn-lt"/>
                          <a:cs typeface="Arial" panose="020B0604020202020204" pitchFamily="34" charset="0"/>
                        </a:rPr>
                        <a:t>Sin vacuna</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gn="ctr">
                        <a:spcBef>
                          <a:spcPts val="1800"/>
                        </a:spcBef>
                      </a:pPr>
                      <a:r>
                        <a:rPr lang="es-419" sz="2400" b="0">
                          <a:solidFill>
                            <a:schemeClr val="accent1"/>
                          </a:solidFill>
                          <a:latin typeface="+mn-lt"/>
                          <a:cs typeface="Arial" panose="020B0604020202020204" pitchFamily="34" charset="0"/>
                        </a:rPr>
                        <a:t>1273</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es-419" sz="2400" b="0">
                          <a:solidFill>
                            <a:schemeClr val="accent1"/>
                          </a:solidFill>
                          <a:latin typeface="+mn-lt"/>
                          <a:cs typeface="Arial" panose="020B0604020202020204" pitchFamily="34" charset="0"/>
                        </a:rPr>
                        <a:t>35</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es-419" sz="2400" b="0">
                          <a:solidFill>
                            <a:schemeClr val="accent1"/>
                          </a:solidFill>
                          <a:latin typeface="+mn-lt"/>
                          <a:cs typeface="Arial" panose="020B0604020202020204" pitchFamily="34" charset="0"/>
                        </a:rPr>
                        <a:t>2.7</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es-419" sz="2400" b="0">
                          <a:solidFill>
                            <a:schemeClr val="accent1"/>
                          </a:solidFill>
                          <a:latin typeface="+mn-lt"/>
                          <a:cs typeface="Arial" panose="020B0604020202020204" pitchFamily="34" charset="0"/>
                        </a:rPr>
                        <a:t>﻿Referente</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l" rtl="0"/>
                      <a:endParaRPr lang="en-US" sz="2400" b="0" dirty="0">
                        <a:solidFill>
                          <a:schemeClr val="accent1"/>
                        </a:solidFill>
                        <a:latin typeface="+mn-lt"/>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319365949"/>
                  </a:ext>
                </a:extLst>
              </a:tr>
              <a:tr h="531628">
                <a:tc>
                  <a:txBody>
                    <a:bodyPr/>
                    <a:lstStyle/>
                    <a:p>
                      <a:pPr algn="r"/>
                      <a:r>
                        <a:rPr lang="es-419" sz="2000" b="1">
                          <a:solidFill>
                            <a:schemeClr val="bg1"/>
                          </a:solidFill>
                          <a:latin typeface="+mn-lt"/>
                          <a:cs typeface="Arial" panose="020B0604020202020204" pitchFamily="34" charset="0"/>
                        </a:rPr>
                        <a:t>Dosis única</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gn="ctr">
                        <a:spcBef>
                          <a:spcPts val="1800"/>
                        </a:spcBef>
                      </a:pPr>
                      <a:r>
                        <a:rPr lang="es-419" sz="2400" b="0">
                          <a:solidFill>
                            <a:schemeClr val="accent1"/>
                          </a:solidFill>
                          <a:latin typeface="+mn-lt"/>
                          <a:cs typeface="Arial" panose="020B0604020202020204" pitchFamily="34" charset="0"/>
                        </a:rPr>
                        <a:t>3022</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es-419" sz="2400" b="0">
                          <a:solidFill>
                            <a:schemeClr val="accent1"/>
                          </a:solidFill>
                          <a:latin typeface="+mn-lt"/>
                          <a:cs typeface="Arial" panose="020B0604020202020204" pitchFamily="34" charset="0"/>
                        </a:rPr>
                        <a:t>4</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es-419" sz="2400" b="0">
                          <a:solidFill>
                            <a:schemeClr val="accent1"/>
                          </a:solidFill>
                          <a:latin typeface="+mn-lt"/>
                          <a:cs typeface="Arial" panose="020B0604020202020204" pitchFamily="34" charset="0"/>
                        </a:rPr>
                        <a:t>0.1</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es-419" sz="2400" b="0">
                          <a:solidFill>
                            <a:schemeClr val="accent1"/>
                          </a:solidFill>
                          <a:latin typeface="+mn-lt"/>
                          <a:cs typeface="Arial" panose="020B0604020202020204" pitchFamily="34" charset="0"/>
                        </a:rPr>
                        <a:t>92.0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es-419" sz="2400" b="0">
                          <a:solidFill>
                            <a:schemeClr val="accent1"/>
                          </a:solidFill>
                          <a:latin typeface="+mn-lt"/>
                          <a:cs typeface="Arial" panose="020B0604020202020204" pitchFamily="34" charset="0"/>
                        </a:rPr>
                        <a:t>87,0; 95,0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337925472"/>
                  </a:ext>
                </a:extLst>
              </a:tr>
              <a:tr h="738301">
                <a:tc>
                  <a:txBody>
                    <a:bodyPr/>
                    <a:lstStyle/>
                    <a:p>
                      <a:pPr algn="r"/>
                      <a:r>
                        <a:rPr lang="es-419" sz="2000" b="1">
                          <a:solidFill>
                            <a:schemeClr val="bg1"/>
                          </a:solidFill>
                          <a:latin typeface="+mn-lt"/>
                          <a:cs typeface="Arial" panose="020B0604020202020204" pitchFamily="34" charset="0"/>
                        </a:rPr>
                        <a:t>2 dosis </a:t>
                      </a:r>
                      <a:br>
                        <a:rPr lang="es-419" sz="2000" b="1">
                          <a:solidFill>
                            <a:schemeClr val="bg1"/>
                          </a:solidFill>
                          <a:latin typeface="+mn-lt"/>
                          <a:cs typeface="Arial" panose="020B0604020202020204" pitchFamily="34" charset="0"/>
                        </a:rPr>
                      </a:br>
                      <a:r>
                        <a:rPr lang="es-419" sz="2000" b="1">
                          <a:solidFill>
                            <a:schemeClr val="bg1"/>
                          </a:solidFill>
                          <a:latin typeface="+mn-lt"/>
                          <a:cs typeface="Arial" panose="020B0604020202020204" pitchFamily="34" charset="0"/>
                        </a:rPr>
                        <a:t>(0,6 Me)</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gn="ctr">
                        <a:spcBef>
                          <a:spcPts val="1800"/>
                        </a:spcBef>
                      </a:pPr>
                      <a:r>
                        <a:rPr lang="es-419" sz="2400" b="0">
                          <a:solidFill>
                            <a:schemeClr val="accent1"/>
                          </a:solidFill>
                          <a:latin typeface="+mn-lt"/>
                          <a:cs typeface="Arial" panose="020B0604020202020204" pitchFamily="34" charset="0"/>
                        </a:rPr>
                        <a:t>2311</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es-419" sz="2400" b="0">
                          <a:solidFill>
                            <a:schemeClr val="accent1"/>
                          </a:solidFill>
                          <a:latin typeface="+mn-lt"/>
                          <a:cs typeface="Arial" panose="020B0604020202020204" pitchFamily="34" charset="0"/>
                        </a:rPr>
                        <a:t>2</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es-419" sz="2400" b="0">
                          <a:solidFill>
                            <a:schemeClr val="accent1"/>
                          </a:solidFill>
                          <a:latin typeface="+mn-lt"/>
                          <a:cs typeface="Arial" panose="020B0604020202020204" pitchFamily="34" charset="0"/>
                        </a:rPr>
                        <a:t>0.1</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es-419" sz="2400" b="0">
                          <a:solidFill>
                            <a:schemeClr val="accent1"/>
                          </a:solidFill>
                          <a:latin typeface="+mn-lt"/>
                          <a:cs typeface="Arial" panose="020B0604020202020204" pitchFamily="34" charset="0"/>
                        </a:rPr>
                        <a:t>94.8</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es-419" sz="2400" b="0">
                          <a:solidFill>
                            <a:schemeClr val="accent1"/>
                          </a:solidFill>
                          <a:latin typeface="+mn-lt"/>
                          <a:cs typeface="Arial" panose="020B0604020202020204" pitchFamily="34" charset="0"/>
                        </a:rPr>
                        <a:t>90,0; 97,3</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962998604"/>
                  </a:ext>
                </a:extLst>
              </a:tr>
              <a:tr h="440977">
                <a:tc>
                  <a:txBody>
                    <a:bodyPr/>
                    <a:lstStyle/>
                    <a:p>
                      <a:pPr algn="r"/>
                      <a:r>
                        <a:rPr lang="es-419" sz="2000" b="1">
                          <a:solidFill>
                            <a:schemeClr val="bg1"/>
                          </a:solidFill>
                          <a:latin typeface="+mn-lt"/>
                          <a:cs typeface="Arial" panose="020B0604020202020204" pitchFamily="34" charset="0"/>
                        </a:rPr>
                        <a:t>3 dosis</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gn="ctr">
                        <a:spcBef>
                          <a:spcPts val="1800"/>
                        </a:spcBef>
                      </a:pPr>
                      <a:r>
                        <a:rPr lang="es-419" sz="2400" b="0">
                          <a:solidFill>
                            <a:schemeClr val="accent1"/>
                          </a:solidFill>
                          <a:latin typeface="+mn-lt"/>
                          <a:cs typeface="Arial" panose="020B0604020202020204" pitchFamily="34" charset="0"/>
                        </a:rPr>
                        <a:t>2172</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es-419" sz="2400" b="0">
                          <a:solidFill>
                            <a:schemeClr val="accent1"/>
                          </a:solidFill>
                          <a:latin typeface="+mn-lt"/>
                          <a:cs typeface="Arial" panose="020B0604020202020204" pitchFamily="34" charset="0"/>
                        </a:rPr>
                        <a:t>2</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es-419" sz="2400" b="0">
                          <a:solidFill>
                            <a:schemeClr val="accent1"/>
                          </a:solidFill>
                          <a:latin typeface="+mn-lt"/>
                          <a:cs typeface="Arial" panose="020B0604020202020204" pitchFamily="34" charset="0"/>
                        </a:rPr>
                        <a:t>0.1</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es-419" sz="2400" b="0">
                          <a:solidFill>
                            <a:schemeClr val="accent1"/>
                          </a:solidFill>
                          <a:latin typeface="+mn-lt"/>
                          <a:cs typeface="Arial" panose="020B0604020202020204" pitchFamily="34" charset="0"/>
                        </a:rPr>
                        <a:t>95.3</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es-419" sz="2400" b="0">
                          <a:solidFill>
                            <a:schemeClr val="accent1"/>
                          </a:solidFill>
                          <a:latin typeface="+mn-lt"/>
                          <a:cs typeface="Arial" panose="020B0604020202020204" pitchFamily="34" charset="0"/>
                        </a:rPr>
                        <a:t>90,9; 97,5</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093533494"/>
                  </a:ext>
                </a:extLst>
              </a:tr>
            </a:tbl>
          </a:graphicData>
        </a:graphic>
      </p:graphicFrame>
      <p:sp>
        <p:nvSpPr>
          <p:cNvPr id="4" name="TextBox 3">
            <a:extLst>
              <a:ext uri="{FF2B5EF4-FFF2-40B4-BE49-F238E27FC236}">
                <a16:creationId xmlns:a16="http://schemas.microsoft.com/office/drawing/2014/main" id="{F6374E33-3C91-3D96-E28A-E9193D676925}"/>
              </a:ext>
            </a:extLst>
          </p:cNvPr>
          <p:cNvSpPr txBox="1"/>
          <p:nvPr/>
        </p:nvSpPr>
        <p:spPr>
          <a:xfrm>
            <a:off x="5378411" y="4413402"/>
            <a:ext cx="6126568" cy="230832"/>
          </a:xfrm>
          <a:prstGeom prst="rect">
            <a:avLst/>
          </a:prstGeom>
          <a:noFill/>
        </p:spPr>
        <p:txBody>
          <a:bodyPr wrap="square" numCol="1" rtlCol="0">
            <a:spAutoFit/>
          </a:bodyPr>
          <a:lstStyle/>
          <a:p>
            <a:pPr algn="r"/>
            <a:r>
              <a:rPr lang="es-419" sz="900" dirty="0"/>
              <a:t>Abreviaturas: CI: intervalo de confianza; Me: mes; VE: eficacia de la vacuna</a:t>
            </a:r>
          </a:p>
        </p:txBody>
      </p:sp>
      <p:sp>
        <p:nvSpPr>
          <p:cNvPr id="8" name="TextBox 7">
            <a:extLst>
              <a:ext uri="{FF2B5EF4-FFF2-40B4-BE49-F238E27FC236}">
                <a16:creationId xmlns:a16="http://schemas.microsoft.com/office/drawing/2014/main" id="{D06BC9EB-DF86-F41F-4F9D-C20EA44A329C}"/>
              </a:ext>
            </a:extLst>
          </p:cNvPr>
          <p:cNvSpPr txBox="1"/>
          <p:nvPr/>
        </p:nvSpPr>
        <p:spPr>
          <a:xfrm>
            <a:off x="397539" y="6034450"/>
            <a:ext cx="9393441" cy="415498"/>
          </a:xfrm>
          <a:prstGeom prst="rect">
            <a:avLst/>
          </a:prstGeom>
          <a:noFill/>
        </p:spPr>
        <p:txBody>
          <a:bodyPr wrap="square">
            <a:spAutoFit/>
          </a:bodyPr>
          <a:lstStyle/>
          <a:p>
            <a:pPr>
              <a:tabLst>
                <a:tab pos="0" algn="l"/>
              </a:tabLst>
            </a:pPr>
            <a:r>
              <a:rPr lang="es-419" sz="700">
                <a:effectLst/>
              </a:rPr>
              <a:t>Malvi SG, Esmy PO, Muwonge R, et al. A prospective cohort study comparing efficacy of 1 dose of quadrivalent human papillomavirus vaccine to 2 and 3 doses at an average follow-up of 12 years postvaccination (</a:t>
            </a:r>
            <a:r>
              <a:rPr lang="es-419" sz="700" i="1">
                <a:effectLst/>
              </a:rPr>
              <a:t>Estudio prospectivo de cohortes para comparar la eficacia de una dosis de la vacuna tetravalente contra el virus del papiloma humano con 2 y 3 dosis, con un seguimiento medio de 12 años después de la vacunación</a:t>
            </a:r>
            <a:r>
              <a:rPr lang="es-419" sz="700">
                <a:effectLst/>
              </a:rPr>
              <a:t>).</a:t>
            </a:r>
            <a:r>
              <a:rPr lang="es-419" sz="700" i="1">
                <a:effectLst/>
              </a:rPr>
              <a:t> Journal of the National Cancer Institute. Monografías.</a:t>
            </a:r>
            <a:r>
              <a:rPr lang="es-419" sz="700">
                <a:effectLst/>
              </a:rPr>
              <a:t> 2024;2024(67):317–328. doi:10.1093/jncimonographs/lgae042.  Basu et al. Eficacia de una dosis única frente a dos o tres dosis de la vacuna contra el VPH, 15 años después de la vacunación. Resumen del IPVC O057/N.º 956.</a:t>
            </a:r>
          </a:p>
        </p:txBody>
      </p:sp>
      <p:sp>
        <p:nvSpPr>
          <p:cNvPr id="5" name="TextBox 4">
            <a:extLst>
              <a:ext uri="{FF2B5EF4-FFF2-40B4-BE49-F238E27FC236}">
                <a16:creationId xmlns:a16="http://schemas.microsoft.com/office/drawing/2014/main" id="{6BF0DCD5-4FD5-CB2D-D84C-0C0F9DB3D4AD}"/>
              </a:ext>
            </a:extLst>
          </p:cNvPr>
          <p:cNvSpPr txBox="1"/>
          <p:nvPr/>
        </p:nvSpPr>
        <p:spPr>
          <a:xfrm>
            <a:off x="3356836" y="743891"/>
            <a:ext cx="7851637" cy="461665"/>
          </a:xfrm>
          <a:prstGeom prst="rect">
            <a:avLst/>
          </a:prstGeom>
          <a:noFill/>
        </p:spPr>
        <p:txBody>
          <a:bodyPr wrap="none" rtlCol="0">
            <a:spAutoFit/>
          </a:bodyPr>
          <a:lstStyle/>
          <a:p>
            <a:r>
              <a:rPr lang="es-419" sz="2400" b="1">
                <a:solidFill>
                  <a:schemeClr val="accent1"/>
                </a:solidFill>
                <a:latin typeface="+mj-lt"/>
              </a:rPr>
              <a:t>Infecciones persistentes por el VPH 16/18 : datos de 12 años</a:t>
            </a:r>
          </a:p>
        </p:txBody>
      </p:sp>
      <p:sp>
        <p:nvSpPr>
          <p:cNvPr id="6" name="TextBox 5">
            <a:extLst>
              <a:ext uri="{FF2B5EF4-FFF2-40B4-BE49-F238E27FC236}">
                <a16:creationId xmlns:a16="http://schemas.microsoft.com/office/drawing/2014/main" id="{757DB999-6F5F-AEFA-A313-6822FC83C127}"/>
              </a:ext>
            </a:extLst>
          </p:cNvPr>
          <p:cNvSpPr txBox="1"/>
          <p:nvPr/>
        </p:nvSpPr>
        <p:spPr>
          <a:xfrm>
            <a:off x="970742" y="4533795"/>
            <a:ext cx="10742428" cy="1200329"/>
          </a:xfrm>
          <a:prstGeom prst="rect">
            <a:avLst/>
          </a:prstGeom>
          <a:noFill/>
        </p:spPr>
        <p:txBody>
          <a:bodyPr wrap="square" rtlCol="0">
            <a:spAutoFit/>
          </a:bodyPr>
          <a:lstStyle/>
          <a:p>
            <a:r>
              <a:rPr lang="es-419" sz="2400" dirty="0"/>
              <a:t>Hasta 14 años después de la vacunación, no se observaron lesiones cervicales de alto grado por VPH-16/18 en las cohortes vacunadas</a:t>
            </a:r>
          </a:p>
          <a:p>
            <a:r>
              <a:rPr lang="es-419" sz="2400" dirty="0"/>
              <a:t>Eficacia de la vacuna de dosis única a los 14 años: 92,4 % (87,7; 95,3)</a:t>
            </a:r>
          </a:p>
        </p:txBody>
      </p:sp>
      <p:sp>
        <p:nvSpPr>
          <p:cNvPr id="3" name="TextBox 2">
            <a:extLst>
              <a:ext uri="{FF2B5EF4-FFF2-40B4-BE49-F238E27FC236}">
                <a16:creationId xmlns:a16="http://schemas.microsoft.com/office/drawing/2014/main" id="{948244C0-7B90-F6FA-1408-3AE26D075995}"/>
              </a:ext>
            </a:extLst>
          </p:cNvPr>
          <p:cNvSpPr txBox="1"/>
          <p:nvPr/>
        </p:nvSpPr>
        <p:spPr>
          <a:xfrm>
            <a:off x="863600" y="5744078"/>
            <a:ext cx="8394751" cy="230832"/>
          </a:xfrm>
          <a:prstGeom prst="rect">
            <a:avLst/>
          </a:prstGeom>
          <a:noFill/>
        </p:spPr>
        <p:txBody>
          <a:bodyPr wrap="square" numCol="1" rtlCol="0">
            <a:spAutoFit/>
          </a:bodyPr>
          <a:lstStyle/>
          <a:p>
            <a:r>
              <a:rPr lang="es-419" sz="900"/>
              <a:t>Abreviaturas: IARC, Agencia Internacional para la Investigación sobre el Cáncer; VE, eficacia de la vacuna; IC, intervalo de confianza; Mo, mes.</a:t>
            </a:r>
          </a:p>
        </p:txBody>
      </p:sp>
    </p:spTree>
    <p:extLst>
      <p:ext uri="{BB962C8B-B14F-4D97-AF65-F5344CB8AC3E}">
        <p14:creationId xmlns:p14="http://schemas.microsoft.com/office/powerpoint/2010/main" val="16445580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126460" y="103997"/>
            <a:ext cx="12002357" cy="1569660"/>
          </a:xfrm>
          <a:prstGeom prst="rect">
            <a:avLst/>
          </a:prstGeom>
        </p:spPr>
        <p:txBody>
          <a:bodyPr wrap="square">
            <a:spAutoFit/>
          </a:bodyPr>
          <a:lstStyle/>
          <a:p>
            <a:r>
              <a:rPr lang="es-419" sz="3200" dirty="0">
                <a:solidFill>
                  <a:schemeClr val="accent1"/>
                </a:solidFill>
                <a:latin typeface="+mj-lt"/>
              </a:rPr>
              <a:t>Ensayo clínico de la vacuna contra el VPH, Costa Rica: Eficacia (final) HPV2 (GSK)</a:t>
            </a:r>
          </a:p>
          <a:p>
            <a:r>
              <a:rPr lang="es-419" sz="3200" dirty="0">
                <a:solidFill>
                  <a:schemeClr val="accent1"/>
                </a:solidFill>
                <a:latin typeface="+mj-lt"/>
              </a:rPr>
              <a:t>Infecciones prevalentes &gt;10 años </a:t>
            </a:r>
            <a:r>
              <a:rPr lang="es-419" sz="3200" dirty="0" err="1">
                <a:solidFill>
                  <a:schemeClr val="accent1"/>
                </a:solidFill>
                <a:latin typeface="+mj-lt"/>
              </a:rPr>
              <a:t>posvacunación</a:t>
            </a:r>
            <a:r>
              <a:rPr lang="es-419" sz="3200" dirty="0">
                <a:solidFill>
                  <a:schemeClr val="accent1"/>
                </a:solidFill>
                <a:latin typeface="+mj-lt"/>
              </a:rPr>
              <a:t> (TVC)</a:t>
            </a:r>
          </a:p>
        </p:txBody>
      </p:sp>
      <p:grpSp>
        <p:nvGrpSpPr>
          <p:cNvPr id="3" name="Group 2">
            <a:extLst>
              <a:ext uri="{FF2B5EF4-FFF2-40B4-BE49-F238E27FC236}">
                <a16:creationId xmlns:a16="http://schemas.microsoft.com/office/drawing/2014/main" id="{4C5BB9CA-D235-4483-BE80-C0DA4D738983}"/>
              </a:ext>
            </a:extLst>
          </p:cNvPr>
          <p:cNvGrpSpPr/>
          <p:nvPr/>
        </p:nvGrpSpPr>
        <p:grpSpPr>
          <a:xfrm>
            <a:off x="2604210" y="1343929"/>
            <a:ext cx="6265014" cy="4502886"/>
            <a:chOff x="1358045" y="1371600"/>
            <a:chExt cx="6983633" cy="5311585"/>
          </a:xfrm>
        </p:grpSpPr>
        <p:grpSp>
          <p:nvGrpSpPr>
            <p:cNvPr id="4" name="Group 3">
              <a:extLst>
                <a:ext uri="{FF2B5EF4-FFF2-40B4-BE49-F238E27FC236}">
                  <a16:creationId xmlns:a16="http://schemas.microsoft.com/office/drawing/2014/main" id="{9B75F7E1-E4C8-4F04-AFA6-CC21E8A655B2}"/>
                </a:ext>
              </a:extLst>
            </p:cNvPr>
            <p:cNvGrpSpPr/>
            <p:nvPr/>
          </p:nvGrpSpPr>
          <p:grpSpPr>
            <a:xfrm>
              <a:off x="1788478" y="1371600"/>
              <a:ext cx="6553200" cy="5311585"/>
              <a:chOff x="1350887" y="734335"/>
              <a:chExt cx="6553200" cy="5311585"/>
            </a:xfrm>
          </p:grpSpPr>
          <p:pic>
            <p:nvPicPr>
              <p:cNvPr id="9" name="Picture 8">
                <a:extLst>
                  <a:ext uri="{FF2B5EF4-FFF2-40B4-BE49-F238E27FC236}">
                    <a16:creationId xmlns:a16="http://schemas.microsoft.com/office/drawing/2014/main" id="{EE087A33-AA04-4D66-90F4-36955885BE4A}"/>
                  </a:ext>
                </a:extLst>
              </p:cNvPr>
              <p:cNvPicPr>
                <a:picLocks noChangeAspect="1"/>
              </p:cNvPicPr>
              <p:nvPr/>
            </p:nvPicPr>
            <p:blipFill rotWithShape="1">
              <a:blip r:embed="rId3"/>
              <a:srcRect r="63824" b="13238"/>
              <a:stretch/>
            </p:blipFill>
            <p:spPr>
              <a:xfrm>
                <a:off x="1410818" y="734335"/>
                <a:ext cx="3389782" cy="4675865"/>
              </a:xfrm>
              <a:prstGeom prst="rect">
                <a:avLst/>
              </a:prstGeom>
            </p:spPr>
          </p:pic>
          <p:pic>
            <p:nvPicPr>
              <p:cNvPr id="10" name="Picture 9">
                <a:extLst>
                  <a:ext uri="{FF2B5EF4-FFF2-40B4-BE49-F238E27FC236}">
                    <a16:creationId xmlns:a16="http://schemas.microsoft.com/office/drawing/2014/main" id="{2CECBBC4-B70F-4566-A66F-342182D610A4}"/>
                  </a:ext>
                </a:extLst>
              </p:cNvPr>
              <p:cNvPicPr>
                <a:picLocks noChangeAspect="1"/>
              </p:cNvPicPr>
              <p:nvPr/>
            </p:nvPicPr>
            <p:blipFill rotWithShape="1">
              <a:blip r:embed="rId3"/>
              <a:srcRect l="67077" b="13238"/>
              <a:stretch/>
            </p:blipFill>
            <p:spPr>
              <a:xfrm>
                <a:off x="4553509" y="734335"/>
                <a:ext cx="3084982" cy="4675867"/>
              </a:xfrm>
              <a:prstGeom prst="rect">
                <a:avLst/>
              </a:prstGeom>
            </p:spPr>
          </p:pic>
          <p:pic>
            <p:nvPicPr>
              <p:cNvPr id="11" name="Picture 10">
                <a:extLst>
                  <a:ext uri="{FF2B5EF4-FFF2-40B4-BE49-F238E27FC236}">
                    <a16:creationId xmlns:a16="http://schemas.microsoft.com/office/drawing/2014/main" id="{39C8D8F2-094C-4F5B-98D9-CCF188C8F29B}"/>
                  </a:ext>
                </a:extLst>
              </p:cNvPr>
              <p:cNvPicPr>
                <a:picLocks noChangeAspect="1"/>
              </p:cNvPicPr>
              <p:nvPr/>
            </p:nvPicPr>
            <p:blipFill rotWithShape="1">
              <a:blip r:embed="rId3"/>
              <a:srcRect l="12593" t="89589" r="6901"/>
              <a:stretch/>
            </p:blipFill>
            <p:spPr>
              <a:xfrm>
                <a:off x="1350887" y="5484855"/>
                <a:ext cx="6553200" cy="561065"/>
              </a:xfrm>
              <a:prstGeom prst="rect">
                <a:avLst/>
              </a:prstGeom>
            </p:spPr>
          </p:pic>
        </p:grpSp>
        <p:sp>
          <p:nvSpPr>
            <p:cNvPr id="5" name="TextBox 4">
              <a:extLst>
                <a:ext uri="{FF2B5EF4-FFF2-40B4-BE49-F238E27FC236}">
                  <a16:creationId xmlns:a16="http://schemas.microsoft.com/office/drawing/2014/main" id="{2AB13377-1015-403E-A99D-8EB7B99A8FB6}"/>
                </a:ext>
              </a:extLst>
            </p:cNvPr>
            <p:cNvSpPr txBox="1"/>
            <p:nvPr/>
          </p:nvSpPr>
          <p:spPr>
            <a:xfrm rot="16200000">
              <a:off x="63535" y="3525270"/>
              <a:ext cx="3103640" cy="514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2400" i="0" u="none" strike="noStrike" cap="none" normalizeH="0" baseline="0" noProof="0">
                  <a:ln>
                    <a:noFill/>
                  </a:ln>
                  <a:solidFill>
                    <a:prstClr val="black"/>
                  </a:solidFill>
                  <a:effectLst/>
                  <a:uLnTx/>
                  <a:uFillTx/>
                  <a:latin typeface="+mj-lt"/>
                  <a:ea typeface="+mn-ea"/>
                  <a:cs typeface="+mn-cs"/>
                </a:rPr>
                <a:t>Eficacia de la vacuna (%)</a:t>
              </a:r>
            </a:p>
          </p:txBody>
        </p:sp>
        <p:sp>
          <p:nvSpPr>
            <p:cNvPr id="6" name="Rectangle 5">
              <a:extLst>
                <a:ext uri="{FF2B5EF4-FFF2-40B4-BE49-F238E27FC236}">
                  <a16:creationId xmlns:a16="http://schemas.microsoft.com/office/drawing/2014/main" id="{F4C12127-48DD-4380-8F5F-5DEE15919FCE}"/>
                </a:ext>
              </a:extLst>
            </p:cNvPr>
            <p:cNvSpPr/>
            <p:nvPr/>
          </p:nvSpPr>
          <p:spPr>
            <a:xfrm>
              <a:off x="3294265" y="5766013"/>
              <a:ext cx="1301201" cy="399357"/>
            </a:xfrm>
            <a:prstGeom prst="rect">
              <a:avLst/>
            </a:prstGeom>
          </p:spPr>
          <p:txBody>
            <a:bodyPr wrap="none">
              <a:spAutoFit/>
            </a:bodyPr>
            <a:lstStyle/>
            <a:p>
              <a:r>
                <a:rPr lang="es-419" sz="1600">
                  <a:latin typeface="+mj-lt"/>
                  <a:cs typeface="Arial" panose="020B0604020202020204" pitchFamily="34" charset="0"/>
                </a:rPr>
                <a:t>(N = 1.365)</a:t>
              </a:r>
            </a:p>
          </p:txBody>
        </p:sp>
        <p:sp>
          <p:nvSpPr>
            <p:cNvPr id="8" name="Rectangle 7">
              <a:extLst>
                <a:ext uri="{FF2B5EF4-FFF2-40B4-BE49-F238E27FC236}">
                  <a16:creationId xmlns:a16="http://schemas.microsoft.com/office/drawing/2014/main" id="{C71C51E6-87C4-4DC6-AEC8-EDB4730A483F}"/>
                </a:ext>
              </a:extLst>
            </p:cNvPr>
            <p:cNvSpPr/>
            <p:nvPr/>
          </p:nvSpPr>
          <p:spPr>
            <a:xfrm>
              <a:off x="5981701" y="5766013"/>
              <a:ext cx="1136809" cy="399357"/>
            </a:xfrm>
            <a:prstGeom prst="rect">
              <a:avLst/>
            </a:prstGeom>
          </p:spPr>
          <p:txBody>
            <a:bodyPr wrap="none">
              <a:spAutoFit/>
            </a:bodyPr>
            <a:lstStyle/>
            <a:p>
              <a:r>
                <a:rPr lang="es-419" sz="1600">
                  <a:latin typeface="+mj-lt"/>
                  <a:cs typeface="Arial" panose="020B0604020202020204" pitchFamily="34" charset="0"/>
                </a:rPr>
                <a:t>(N = 112)</a:t>
              </a:r>
            </a:p>
          </p:txBody>
        </p:sp>
      </p:grpSp>
      <p:sp>
        <p:nvSpPr>
          <p:cNvPr id="2" name="TextBox 1">
            <a:extLst>
              <a:ext uri="{FF2B5EF4-FFF2-40B4-BE49-F238E27FC236}">
                <a16:creationId xmlns:a16="http://schemas.microsoft.com/office/drawing/2014/main" id="{9179CEDC-250A-4448-BBEC-38AB16A1D230}"/>
              </a:ext>
            </a:extLst>
          </p:cNvPr>
          <p:cNvSpPr txBox="1"/>
          <p:nvPr/>
        </p:nvSpPr>
        <p:spPr>
          <a:xfrm>
            <a:off x="5088237" y="5812959"/>
            <a:ext cx="3780987" cy="230832"/>
          </a:xfrm>
          <a:prstGeom prst="rect">
            <a:avLst/>
          </a:prstGeom>
          <a:noFill/>
        </p:spPr>
        <p:txBody>
          <a:bodyPr wrap="square" rtlCol="0">
            <a:spAutoFit/>
          </a:bodyPr>
          <a:lstStyle/>
          <a:p>
            <a:pPr algn="r"/>
            <a:r>
              <a:rPr lang="es-419" sz="900"/>
              <a:t>Abreviaturas: N, cantidad de participantes; TVC: cohorte total vacunada  </a:t>
            </a:r>
          </a:p>
        </p:txBody>
      </p:sp>
      <p:sp>
        <p:nvSpPr>
          <p:cNvPr id="12" name="TextBox 11">
            <a:extLst>
              <a:ext uri="{FF2B5EF4-FFF2-40B4-BE49-F238E27FC236}">
                <a16:creationId xmlns:a16="http://schemas.microsoft.com/office/drawing/2014/main" id="{04649204-E4CB-42AC-9E56-95EC946FD9D8}"/>
              </a:ext>
            </a:extLst>
          </p:cNvPr>
          <p:cNvSpPr txBox="1"/>
          <p:nvPr/>
        </p:nvSpPr>
        <p:spPr>
          <a:xfrm>
            <a:off x="348651" y="5965029"/>
            <a:ext cx="10711434" cy="307777"/>
          </a:xfrm>
          <a:prstGeom prst="rect">
            <a:avLst/>
          </a:prstGeom>
          <a:noFill/>
        </p:spPr>
        <p:txBody>
          <a:bodyPr wrap="square" rtlCol="0">
            <a:spAutoFit/>
          </a:bodyPr>
          <a:lstStyle/>
          <a:p>
            <a:r>
              <a:rPr kumimoji="0" lang="es-419" sz="700" strike="noStrike" normalizeH="0" noProof="0" dirty="0">
                <a:ln>
                  <a:noFill/>
                </a:ln>
                <a:solidFill>
                  <a:schemeClr val="tx1">
                    <a:lumMod val="65000"/>
                    <a:lumOff val="35000"/>
                  </a:schemeClr>
                </a:solidFill>
                <a:effectLst/>
                <a:uLnTx/>
                <a:uFillTx/>
                <a:cs typeface="Arial" panose="020B0604020202020204" pitchFamily="34" charset="0"/>
              </a:rPr>
              <a:t>1. </a:t>
            </a:r>
            <a:r>
              <a:rPr kumimoji="0" lang="es-419" sz="700" strike="noStrike" normalizeH="0" noProof="0" dirty="0" err="1">
                <a:ln>
                  <a:noFill/>
                </a:ln>
                <a:solidFill>
                  <a:schemeClr val="tx1">
                    <a:lumMod val="65000"/>
                    <a:lumOff val="35000"/>
                  </a:schemeClr>
                </a:solidFill>
                <a:effectLst/>
                <a:uLnTx/>
                <a:uFillTx/>
                <a:cs typeface="Arial" panose="020B0604020202020204" pitchFamily="34" charset="0"/>
              </a:rPr>
              <a:t>Kreimer</a:t>
            </a:r>
            <a:r>
              <a:rPr kumimoji="0" lang="es-419" sz="700" strike="noStrike" normalizeH="0" noProof="0" dirty="0">
                <a:ln>
                  <a:noFill/>
                </a:ln>
                <a:solidFill>
                  <a:schemeClr val="tx1">
                    <a:lumMod val="65000"/>
                    <a:lumOff val="35000"/>
                  </a:schemeClr>
                </a:solidFill>
                <a:effectLst/>
                <a:uLnTx/>
                <a:uFillTx/>
                <a:cs typeface="Arial" panose="020B0604020202020204" pitchFamily="34" charset="0"/>
              </a:rPr>
              <a:t> AR, Sampson JN, Porras C, et al. </a:t>
            </a:r>
            <a:r>
              <a:rPr kumimoji="0" lang="es-419" sz="700" strike="noStrike" normalizeH="0" noProof="0" dirty="0" err="1">
                <a:ln>
                  <a:noFill/>
                </a:ln>
                <a:solidFill>
                  <a:schemeClr val="tx1">
                    <a:lumMod val="65000"/>
                    <a:lumOff val="35000"/>
                  </a:schemeClr>
                </a:solidFill>
                <a:effectLst/>
                <a:uLnTx/>
                <a:uFillTx/>
                <a:cs typeface="Arial" panose="020B0604020202020204" pitchFamily="34" charset="0"/>
              </a:rPr>
              <a:t>Evaluation</a:t>
            </a:r>
            <a:r>
              <a:rPr kumimoji="0" lang="es-419" sz="700" strike="noStrike" normalizeH="0" noProof="0" dirty="0">
                <a:ln>
                  <a:noFill/>
                </a:ln>
                <a:solidFill>
                  <a:schemeClr val="tx1">
                    <a:lumMod val="65000"/>
                    <a:lumOff val="35000"/>
                  </a:schemeClr>
                </a:solidFill>
                <a:effectLst/>
                <a:uLnTx/>
                <a:uFillTx/>
                <a:cs typeface="Arial" panose="020B0604020202020204" pitchFamily="34" charset="0"/>
              </a:rPr>
              <a:t> </a:t>
            </a:r>
            <a:r>
              <a:rPr kumimoji="0" lang="es-419" sz="700" strike="noStrike" normalizeH="0" noProof="0" dirty="0" err="1">
                <a:ln>
                  <a:noFill/>
                </a:ln>
                <a:solidFill>
                  <a:schemeClr val="tx1">
                    <a:lumMod val="65000"/>
                    <a:lumOff val="35000"/>
                  </a:schemeClr>
                </a:solidFill>
                <a:effectLst/>
                <a:uLnTx/>
                <a:uFillTx/>
                <a:cs typeface="Arial" panose="020B0604020202020204" pitchFamily="34" charset="0"/>
              </a:rPr>
              <a:t>of</a:t>
            </a:r>
            <a:r>
              <a:rPr kumimoji="0" lang="es-419" sz="700" strike="noStrike" normalizeH="0" noProof="0" dirty="0">
                <a:ln>
                  <a:noFill/>
                </a:ln>
                <a:solidFill>
                  <a:schemeClr val="tx1">
                    <a:lumMod val="65000"/>
                    <a:lumOff val="35000"/>
                  </a:schemeClr>
                </a:solidFill>
                <a:effectLst/>
                <a:uLnTx/>
                <a:uFillTx/>
                <a:cs typeface="Arial" panose="020B0604020202020204" pitchFamily="34" charset="0"/>
              </a:rPr>
              <a:t> </a:t>
            </a:r>
            <a:r>
              <a:rPr kumimoji="0" lang="es-419" sz="700" strike="noStrike" normalizeH="0" noProof="0" dirty="0" err="1">
                <a:ln>
                  <a:noFill/>
                </a:ln>
                <a:solidFill>
                  <a:schemeClr val="tx1">
                    <a:lumMod val="65000"/>
                    <a:lumOff val="35000"/>
                  </a:schemeClr>
                </a:solidFill>
                <a:effectLst/>
                <a:uLnTx/>
                <a:uFillTx/>
                <a:cs typeface="Arial" panose="020B0604020202020204" pitchFamily="34" charset="0"/>
              </a:rPr>
              <a:t>durability</a:t>
            </a:r>
            <a:r>
              <a:rPr kumimoji="0" lang="es-419" sz="700" strike="noStrike" normalizeH="0" noProof="0" dirty="0">
                <a:ln>
                  <a:noFill/>
                </a:ln>
                <a:solidFill>
                  <a:schemeClr val="tx1">
                    <a:lumMod val="65000"/>
                    <a:lumOff val="35000"/>
                  </a:schemeClr>
                </a:solidFill>
                <a:effectLst/>
                <a:uLnTx/>
                <a:uFillTx/>
                <a:cs typeface="Arial" panose="020B0604020202020204" pitchFamily="34" charset="0"/>
              </a:rPr>
              <a:t> </a:t>
            </a:r>
            <a:r>
              <a:rPr kumimoji="0" lang="es-419" sz="700" strike="noStrike" normalizeH="0" noProof="0" dirty="0" err="1">
                <a:ln>
                  <a:noFill/>
                </a:ln>
                <a:solidFill>
                  <a:schemeClr val="tx1">
                    <a:lumMod val="65000"/>
                    <a:lumOff val="35000"/>
                  </a:schemeClr>
                </a:solidFill>
                <a:effectLst/>
                <a:uLnTx/>
                <a:uFillTx/>
                <a:cs typeface="Arial" panose="020B0604020202020204" pitchFamily="34" charset="0"/>
              </a:rPr>
              <a:t>of</a:t>
            </a:r>
            <a:r>
              <a:rPr kumimoji="0" lang="es-419" sz="700" strike="noStrike" normalizeH="0" noProof="0" dirty="0">
                <a:ln>
                  <a:noFill/>
                </a:ln>
                <a:solidFill>
                  <a:schemeClr val="tx1">
                    <a:lumMod val="65000"/>
                    <a:lumOff val="35000"/>
                  </a:schemeClr>
                </a:solidFill>
                <a:effectLst/>
                <a:uLnTx/>
                <a:uFillTx/>
                <a:cs typeface="Arial" panose="020B0604020202020204" pitchFamily="34" charset="0"/>
              </a:rPr>
              <a:t> a single </a:t>
            </a:r>
            <a:r>
              <a:rPr kumimoji="0" lang="es-419" sz="700" strike="noStrike" normalizeH="0" noProof="0" dirty="0" err="1">
                <a:ln>
                  <a:noFill/>
                </a:ln>
                <a:solidFill>
                  <a:schemeClr val="tx1">
                    <a:lumMod val="65000"/>
                    <a:lumOff val="35000"/>
                  </a:schemeClr>
                </a:solidFill>
                <a:effectLst/>
                <a:uLnTx/>
                <a:uFillTx/>
                <a:cs typeface="Arial" panose="020B0604020202020204" pitchFamily="34" charset="0"/>
              </a:rPr>
              <a:t>dose</a:t>
            </a:r>
            <a:r>
              <a:rPr kumimoji="0" lang="es-419" sz="700" strike="noStrike" normalizeH="0" noProof="0" dirty="0">
                <a:ln>
                  <a:noFill/>
                </a:ln>
                <a:solidFill>
                  <a:schemeClr val="tx1">
                    <a:lumMod val="65000"/>
                    <a:lumOff val="35000"/>
                  </a:schemeClr>
                </a:solidFill>
                <a:effectLst/>
                <a:uLnTx/>
                <a:uFillTx/>
                <a:cs typeface="Arial" panose="020B0604020202020204" pitchFamily="34" charset="0"/>
              </a:rPr>
              <a:t> </a:t>
            </a:r>
            <a:r>
              <a:rPr kumimoji="0" lang="es-419" sz="700" strike="noStrike" normalizeH="0" noProof="0" dirty="0" err="1">
                <a:ln>
                  <a:noFill/>
                </a:ln>
                <a:solidFill>
                  <a:schemeClr val="tx1">
                    <a:lumMod val="65000"/>
                    <a:lumOff val="35000"/>
                  </a:schemeClr>
                </a:solidFill>
                <a:effectLst/>
                <a:uLnTx/>
                <a:uFillTx/>
                <a:cs typeface="Arial" panose="020B0604020202020204" pitchFamily="34" charset="0"/>
              </a:rPr>
              <a:t>of</a:t>
            </a:r>
            <a:r>
              <a:rPr kumimoji="0" lang="es-419" sz="700" strike="noStrike" normalizeH="0" noProof="0" dirty="0">
                <a:ln>
                  <a:noFill/>
                </a:ln>
                <a:solidFill>
                  <a:schemeClr val="tx1">
                    <a:lumMod val="65000"/>
                    <a:lumOff val="35000"/>
                  </a:schemeClr>
                </a:solidFill>
                <a:effectLst/>
                <a:uLnTx/>
                <a:uFillTx/>
                <a:cs typeface="Arial" panose="020B0604020202020204" pitchFamily="34" charset="0"/>
              </a:rPr>
              <a:t> </a:t>
            </a:r>
            <a:r>
              <a:rPr kumimoji="0" lang="es-419" sz="700" strike="noStrike" normalizeH="0" noProof="0" dirty="0" err="1">
                <a:ln>
                  <a:noFill/>
                </a:ln>
                <a:solidFill>
                  <a:schemeClr val="tx1">
                    <a:lumMod val="65000"/>
                    <a:lumOff val="35000"/>
                  </a:schemeClr>
                </a:solidFill>
                <a:effectLst/>
                <a:uLnTx/>
                <a:uFillTx/>
                <a:cs typeface="Arial" panose="020B0604020202020204" pitchFamily="34" charset="0"/>
              </a:rPr>
              <a:t>the</a:t>
            </a:r>
            <a:r>
              <a:rPr kumimoji="0" lang="es-419" sz="700" strike="noStrike" normalizeH="0" noProof="0" dirty="0">
                <a:ln>
                  <a:noFill/>
                </a:ln>
                <a:solidFill>
                  <a:schemeClr val="tx1">
                    <a:lumMod val="65000"/>
                    <a:lumOff val="35000"/>
                  </a:schemeClr>
                </a:solidFill>
                <a:effectLst/>
                <a:uLnTx/>
                <a:uFillTx/>
                <a:cs typeface="Arial" panose="020B0604020202020204" pitchFamily="34" charset="0"/>
              </a:rPr>
              <a:t> </a:t>
            </a:r>
            <a:r>
              <a:rPr kumimoji="0" lang="es-419" sz="700" strike="noStrike" normalizeH="0" noProof="0" dirty="0" err="1">
                <a:ln>
                  <a:noFill/>
                </a:ln>
                <a:solidFill>
                  <a:schemeClr val="tx1">
                    <a:lumMod val="65000"/>
                    <a:lumOff val="35000"/>
                  </a:schemeClr>
                </a:solidFill>
                <a:effectLst/>
                <a:uLnTx/>
                <a:uFillTx/>
                <a:cs typeface="Arial" panose="020B0604020202020204" pitchFamily="34" charset="0"/>
              </a:rPr>
              <a:t>bivalent</a:t>
            </a:r>
            <a:r>
              <a:rPr kumimoji="0" lang="es-419" sz="700" strike="noStrike" normalizeH="0" noProof="0" dirty="0">
                <a:ln>
                  <a:noFill/>
                </a:ln>
                <a:solidFill>
                  <a:schemeClr val="tx1">
                    <a:lumMod val="65000"/>
                    <a:lumOff val="35000"/>
                  </a:schemeClr>
                </a:solidFill>
                <a:effectLst/>
                <a:uLnTx/>
                <a:uFillTx/>
                <a:cs typeface="Arial" panose="020B0604020202020204" pitchFamily="34" charset="0"/>
              </a:rPr>
              <a:t> HPV </a:t>
            </a:r>
            <a:r>
              <a:rPr kumimoji="0" lang="es-419" sz="700" strike="noStrike" normalizeH="0" noProof="0" dirty="0" err="1">
                <a:ln>
                  <a:noFill/>
                </a:ln>
                <a:solidFill>
                  <a:schemeClr val="tx1">
                    <a:lumMod val="65000"/>
                    <a:lumOff val="35000"/>
                  </a:schemeClr>
                </a:solidFill>
                <a:effectLst/>
                <a:uLnTx/>
                <a:uFillTx/>
                <a:cs typeface="Arial" panose="020B0604020202020204" pitchFamily="34" charset="0"/>
              </a:rPr>
              <a:t>vaccine</a:t>
            </a:r>
            <a:r>
              <a:rPr kumimoji="0" lang="es-419" sz="700" strike="noStrike" normalizeH="0" noProof="0" dirty="0">
                <a:ln>
                  <a:noFill/>
                </a:ln>
                <a:solidFill>
                  <a:schemeClr val="tx1">
                    <a:lumMod val="65000"/>
                    <a:lumOff val="35000"/>
                  </a:schemeClr>
                </a:solidFill>
                <a:effectLst/>
                <a:uLnTx/>
                <a:uFillTx/>
                <a:cs typeface="Arial" panose="020B0604020202020204" pitchFamily="34" charset="0"/>
              </a:rPr>
              <a:t>: </a:t>
            </a:r>
            <a:r>
              <a:rPr kumimoji="0" lang="es-419" sz="700" strike="noStrike" normalizeH="0" noProof="0" dirty="0" err="1">
                <a:ln>
                  <a:noFill/>
                </a:ln>
                <a:solidFill>
                  <a:schemeClr val="tx1">
                    <a:lumMod val="65000"/>
                    <a:lumOff val="35000"/>
                  </a:schemeClr>
                </a:solidFill>
                <a:effectLst/>
                <a:uLnTx/>
                <a:uFillTx/>
                <a:cs typeface="Arial" panose="020B0604020202020204" pitchFamily="34" charset="0"/>
              </a:rPr>
              <a:t>The</a:t>
            </a:r>
            <a:r>
              <a:rPr kumimoji="0" lang="es-419" sz="700" strike="noStrike" normalizeH="0" noProof="0" dirty="0">
                <a:ln>
                  <a:noFill/>
                </a:ln>
                <a:solidFill>
                  <a:schemeClr val="tx1">
                    <a:lumMod val="65000"/>
                    <a:lumOff val="35000"/>
                  </a:schemeClr>
                </a:solidFill>
                <a:effectLst/>
                <a:uLnTx/>
                <a:uFillTx/>
                <a:cs typeface="Arial" panose="020B0604020202020204" pitchFamily="34" charset="0"/>
              </a:rPr>
              <a:t> CVT Trial. (</a:t>
            </a:r>
            <a:r>
              <a:rPr kumimoji="0" lang="es-419" sz="700" i="1" strike="noStrike" normalizeH="0" noProof="0" dirty="0">
                <a:ln>
                  <a:noFill/>
                </a:ln>
                <a:solidFill>
                  <a:schemeClr val="tx1">
                    <a:lumMod val="65000"/>
                    <a:lumOff val="35000"/>
                  </a:schemeClr>
                </a:solidFill>
                <a:effectLst/>
                <a:uLnTx/>
                <a:uFillTx/>
                <a:cs typeface="Arial" panose="020B0604020202020204" pitchFamily="34" charset="0"/>
              </a:rPr>
              <a:t>Evaluación de la durabilidad de una dosis única de la vacuna bivalente contra el VPH: El ensayo CVT</a:t>
            </a:r>
            <a:r>
              <a:rPr kumimoji="0" lang="es-419" sz="700" strike="noStrike" normalizeH="0" noProof="0" dirty="0">
                <a:ln>
                  <a:noFill/>
                </a:ln>
                <a:solidFill>
                  <a:schemeClr val="tx1">
                    <a:lumMod val="65000"/>
                    <a:lumOff val="35000"/>
                  </a:schemeClr>
                </a:solidFill>
                <a:effectLst/>
                <a:uLnTx/>
                <a:uFillTx/>
                <a:cs typeface="Arial" panose="020B0604020202020204" pitchFamily="34" charset="0"/>
              </a:rPr>
              <a:t>). </a:t>
            </a:r>
            <a:r>
              <a:rPr kumimoji="0" lang="es-419" sz="700" i="1" strike="noStrike" normalizeH="0" noProof="0" dirty="0" err="1">
                <a:ln>
                  <a:noFill/>
                </a:ln>
                <a:solidFill>
                  <a:schemeClr val="tx1">
                    <a:lumMod val="65000"/>
                    <a:lumOff val="35000"/>
                  </a:schemeClr>
                </a:solidFill>
                <a:effectLst/>
                <a:uLnTx/>
                <a:uFillTx/>
                <a:cs typeface="Arial" panose="020B0604020202020204" pitchFamily="34" charset="0"/>
              </a:rPr>
              <a:t>Journal</a:t>
            </a:r>
            <a:r>
              <a:rPr kumimoji="0" lang="es-419" sz="700" i="1" strike="noStrike" normalizeH="0" noProof="0" dirty="0">
                <a:ln>
                  <a:noFill/>
                </a:ln>
                <a:solidFill>
                  <a:schemeClr val="tx1">
                    <a:lumMod val="65000"/>
                    <a:lumOff val="35000"/>
                  </a:schemeClr>
                </a:solidFill>
                <a:effectLst/>
                <a:uLnTx/>
                <a:uFillTx/>
                <a:cs typeface="Arial" panose="020B0604020202020204" pitchFamily="34" charset="0"/>
              </a:rPr>
              <a:t> </a:t>
            </a:r>
            <a:r>
              <a:rPr kumimoji="0" lang="es-419" sz="700" i="1" strike="noStrike" normalizeH="0" noProof="0" dirty="0" err="1">
                <a:ln>
                  <a:noFill/>
                </a:ln>
                <a:solidFill>
                  <a:schemeClr val="tx1">
                    <a:lumMod val="65000"/>
                    <a:lumOff val="35000"/>
                  </a:schemeClr>
                </a:solidFill>
                <a:effectLst/>
                <a:uLnTx/>
                <a:uFillTx/>
                <a:cs typeface="Arial" panose="020B0604020202020204" pitchFamily="34" charset="0"/>
              </a:rPr>
              <a:t>of</a:t>
            </a:r>
            <a:r>
              <a:rPr kumimoji="0" lang="es-419" sz="700" i="1" strike="noStrike" normalizeH="0" noProof="0" dirty="0">
                <a:ln>
                  <a:noFill/>
                </a:ln>
                <a:solidFill>
                  <a:schemeClr val="tx1">
                    <a:lumMod val="65000"/>
                    <a:lumOff val="35000"/>
                  </a:schemeClr>
                </a:solidFill>
                <a:effectLst/>
                <a:uLnTx/>
                <a:uFillTx/>
                <a:cs typeface="Arial" panose="020B0604020202020204" pitchFamily="34" charset="0"/>
              </a:rPr>
              <a:t> </a:t>
            </a:r>
            <a:r>
              <a:rPr kumimoji="0" lang="es-419" sz="700" i="1" strike="noStrike" normalizeH="0" noProof="0" dirty="0" err="1">
                <a:ln>
                  <a:noFill/>
                </a:ln>
                <a:solidFill>
                  <a:schemeClr val="tx1">
                    <a:lumMod val="65000"/>
                    <a:lumOff val="35000"/>
                  </a:schemeClr>
                </a:solidFill>
                <a:effectLst/>
                <a:uLnTx/>
                <a:uFillTx/>
                <a:cs typeface="Arial" panose="020B0604020202020204" pitchFamily="34" charset="0"/>
              </a:rPr>
              <a:t>the</a:t>
            </a:r>
            <a:r>
              <a:rPr kumimoji="0" lang="es-419" sz="700" i="1" strike="noStrike" normalizeH="0" noProof="0" dirty="0">
                <a:ln>
                  <a:noFill/>
                </a:ln>
                <a:solidFill>
                  <a:schemeClr val="tx1">
                    <a:lumMod val="65000"/>
                    <a:lumOff val="35000"/>
                  </a:schemeClr>
                </a:solidFill>
                <a:effectLst/>
                <a:uLnTx/>
                <a:uFillTx/>
                <a:cs typeface="Arial" panose="020B0604020202020204" pitchFamily="34" charset="0"/>
              </a:rPr>
              <a:t> </a:t>
            </a:r>
            <a:r>
              <a:rPr kumimoji="0" lang="es-419" sz="700" i="1" strike="noStrike" normalizeH="0" noProof="0" dirty="0" err="1">
                <a:ln>
                  <a:noFill/>
                </a:ln>
                <a:solidFill>
                  <a:schemeClr val="tx1">
                    <a:lumMod val="65000"/>
                    <a:lumOff val="35000"/>
                  </a:schemeClr>
                </a:solidFill>
                <a:effectLst/>
                <a:uLnTx/>
                <a:uFillTx/>
                <a:cs typeface="Arial" panose="020B0604020202020204" pitchFamily="34" charset="0"/>
              </a:rPr>
              <a:t>National</a:t>
            </a:r>
            <a:r>
              <a:rPr kumimoji="0" lang="es-419" sz="700" i="1" strike="noStrike" normalizeH="0" noProof="0" dirty="0">
                <a:ln>
                  <a:noFill/>
                </a:ln>
                <a:solidFill>
                  <a:schemeClr val="tx1">
                    <a:lumMod val="65000"/>
                    <a:lumOff val="35000"/>
                  </a:schemeClr>
                </a:solidFill>
                <a:effectLst/>
                <a:uLnTx/>
                <a:uFillTx/>
                <a:cs typeface="Arial" panose="020B0604020202020204" pitchFamily="34" charset="0"/>
              </a:rPr>
              <a:t> </a:t>
            </a:r>
            <a:r>
              <a:rPr kumimoji="0" lang="es-419" sz="700" i="1" strike="noStrike" normalizeH="0" noProof="0" dirty="0" err="1">
                <a:ln>
                  <a:noFill/>
                </a:ln>
                <a:solidFill>
                  <a:schemeClr val="tx1">
                    <a:lumMod val="65000"/>
                    <a:lumOff val="35000"/>
                  </a:schemeClr>
                </a:solidFill>
                <a:effectLst/>
                <a:uLnTx/>
                <a:uFillTx/>
                <a:cs typeface="Arial" panose="020B0604020202020204" pitchFamily="34" charset="0"/>
              </a:rPr>
              <a:t>Cancer</a:t>
            </a:r>
            <a:r>
              <a:rPr kumimoji="0" lang="es-419" sz="700" i="1" strike="noStrike" normalizeH="0" noProof="0" dirty="0">
                <a:ln>
                  <a:noFill/>
                </a:ln>
                <a:solidFill>
                  <a:schemeClr val="tx1">
                    <a:lumMod val="65000"/>
                    <a:lumOff val="35000"/>
                  </a:schemeClr>
                </a:solidFill>
                <a:effectLst/>
                <a:uLnTx/>
                <a:uFillTx/>
                <a:cs typeface="Arial" panose="020B0604020202020204" pitchFamily="34" charset="0"/>
              </a:rPr>
              <a:t> </a:t>
            </a:r>
            <a:r>
              <a:rPr kumimoji="0" lang="es-419" sz="700" i="1" strike="noStrike" normalizeH="0" noProof="0" dirty="0" err="1">
                <a:ln>
                  <a:noFill/>
                </a:ln>
                <a:solidFill>
                  <a:schemeClr val="tx1">
                    <a:lumMod val="65000"/>
                    <a:lumOff val="35000"/>
                  </a:schemeClr>
                </a:solidFill>
                <a:effectLst/>
                <a:uLnTx/>
                <a:uFillTx/>
                <a:cs typeface="Arial" panose="020B0604020202020204" pitchFamily="34" charset="0"/>
              </a:rPr>
              <a:t>Institute</a:t>
            </a:r>
            <a:r>
              <a:rPr kumimoji="0" lang="es-419" sz="700" strike="noStrike" normalizeH="0" noProof="0" dirty="0">
                <a:ln>
                  <a:noFill/>
                </a:ln>
                <a:solidFill>
                  <a:schemeClr val="tx1">
                    <a:lumMod val="65000"/>
                    <a:lumOff val="35000"/>
                  </a:schemeClr>
                </a:solidFill>
                <a:effectLst/>
                <a:uLnTx/>
                <a:uFillTx/>
                <a:cs typeface="Arial" panose="020B0604020202020204" pitchFamily="34" charset="0"/>
              </a:rPr>
              <a:t>. 2020;112(10):1038–1046. doi:10.1093/</a:t>
            </a:r>
            <a:r>
              <a:rPr kumimoji="0" lang="es-419" sz="700" strike="noStrike" normalizeH="0" noProof="0" dirty="0" err="1">
                <a:ln>
                  <a:noFill/>
                </a:ln>
                <a:solidFill>
                  <a:schemeClr val="tx1">
                    <a:lumMod val="65000"/>
                    <a:lumOff val="35000"/>
                  </a:schemeClr>
                </a:solidFill>
                <a:effectLst/>
                <a:uLnTx/>
                <a:uFillTx/>
                <a:cs typeface="Arial" panose="020B0604020202020204" pitchFamily="34" charset="0"/>
              </a:rPr>
              <a:t>jnci</a:t>
            </a:r>
            <a:r>
              <a:rPr kumimoji="0" lang="es-419" sz="700" strike="noStrike" normalizeH="0" noProof="0" dirty="0">
                <a:ln>
                  <a:noFill/>
                </a:ln>
                <a:solidFill>
                  <a:schemeClr val="tx1">
                    <a:lumMod val="65000"/>
                    <a:lumOff val="35000"/>
                  </a:schemeClr>
                </a:solidFill>
                <a:effectLst/>
                <a:uLnTx/>
                <a:uFillTx/>
                <a:cs typeface="Arial" panose="020B0604020202020204" pitchFamily="34" charset="0"/>
              </a:rPr>
              <a:t>/djaa011</a:t>
            </a:r>
          </a:p>
          <a:p>
            <a:r>
              <a:rPr kumimoji="0" lang="es-419" sz="700" strike="noStrike" normalizeH="0" noProof="0" dirty="0">
                <a:ln>
                  <a:noFill/>
                </a:ln>
                <a:solidFill>
                  <a:schemeClr val="tx1">
                    <a:lumMod val="65000"/>
                    <a:lumOff val="35000"/>
                  </a:schemeClr>
                </a:solidFill>
                <a:effectLst/>
                <a:uLnTx/>
                <a:uFillTx/>
                <a:cs typeface="Arial" panose="020B0604020202020204" pitchFamily="34" charset="0"/>
              </a:rPr>
              <a:t>2. </a:t>
            </a:r>
            <a:r>
              <a:rPr lang="es-419" sz="700" b="0" i="0" dirty="0">
                <a:solidFill>
                  <a:schemeClr val="tx1">
                    <a:lumMod val="65000"/>
                    <a:lumOff val="35000"/>
                  </a:schemeClr>
                </a:solidFill>
                <a:effectLst/>
                <a:cs typeface="Arial" panose="020B0604020202020204" pitchFamily="34" charset="0"/>
              </a:rPr>
              <a:t>Tsang SH, Sampson JN, </a:t>
            </a:r>
            <a:r>
              <a:rPr lang="es-419" sz="700" b="0" i="0" dirty="0" err="1">
                <a:solidFill>
                  <a:schemeClr val="tx1">
                    <a:lumMod val="65000"/>
                    <a:lumOff val="35000"/>
                  </a:schemeClr>
                </a:solidFill>
                <a:effectLst/>
                <a:cs typeface="Arial" panose="020B0604020202020204" pitchFamily="34" charset="0"/>
              </a:rPr>
              <a:t>Schussler</a:t>
            </a:r>
            <a:r>
              <a:rPr lang="es-419" sz="700" b="0" i="0" dirty="0">
                <a:solidFill>
                  <a:schemeClr val="tx1">
                    <a:lumMod val="65000"/>
                    <a:lumOff val="35000"/>
                  </a:schemeClr>
                </a:solidFill>
                <a:effectLst/>
                <a:cs typeface="Arial" panose="020B0604020202020204" pitchFamily="34" charset="0"/>
              </a:rPr>
              <a:t> J, et al. </a:t>
            </a:r>
            <a:r>
              <a:rPr lang="es-419" sz="700" b="0" i="0" dirty="0" err="1">
                <a:solidFill>
                  <a:schemeClr val="tx1">
                    <a:lumMod val="65000"/>
                    <a:lumOff val="35000"/>
                  </a:schemeClr>
                </a:solidFill>
                <a:effectLst/>
                <a:cs typeface="Arial" panose="020B0604020202020204" pitchFamily="34" charset="0"/>
              </a:rPr>
              <a:t>Durability</a:t>
            </a:r>
            <a:r>
              <a:rPr lang="es-419" sz="700" b="0" i="0" dirty="0">
                <a:solidFill>
                  <a:schemeClr val="tx1">
                    <a:lumMod val="65000"/>
                    <a:lumOff val="35000"/>
                  </a:schemeClr>
                </a:solidFill>
                <a:effectLst/>
                <a:cs typeface="Arial" panose="020B0604020202020204" pitchFamily="34" charset="0"/>
              </a:rPr>
              <a:t> </a:t>
            </a:r>
            <a:r>
              <a:rPr lang="es-419" sz="700" b="0" i="0" dirty="0" err="1">
                <a:solidFill>
                  <a:schemeClr val="tx1">
                    <a:lumMod val="65000"/>
                    <a:lumOff val="35000"/>
                  </a:schemeClr>
                </a:solidFill>
                <a:effectLst/>
                <a:cs typeface="Arial" panose="020B0604020202020204" pitchFamily="34" charset="0"/>
              </a:rPr>
              <a:t>of</a:t>
            </a:r>
            <a:r>
              <a:rPr lang="es-419" sz="700" b="0" i="0" dirty="0">
                <a:solidFill>
                  <a:schemeClr val="tx1">
                    <a:lumMod val="65000"/>
                    <a:lumOff val="35000"/>
                  </a:schemeClr>
                </a:solidFill>
                <a:effectLst/>
                <a:cs typeface="Arial" panose="020B0604020202020204" pitchFamily="34" charset="0"/>
              </a:rPr>
              <a:t> </a:t>
            </a:r>
            <a:r>
              <a:rPr lang="es-419" sz="700" b="0" i="0" dirty="0" err="1">
                <a:solidFill>
                  <a:schemeClr val="tx1">
                    <a:lumMod val="65000"/>
                    <a:lumOff val="35000"/>
                  </a:schemeClr>
                </a:solidFill>
                <a:effectLst/>
                <a:cs typeface="Arial" panose="020B0604020202020204" pitchFamily="34" charset="0"/>
              </a:rPr>
              <a:t>cross-protection</a:t>
            </a:r>
            <a:r>
              <a:rPr lang="es-419" sz="700" b="0" i="0" dirty="0">
                <a:solidFill>
                  <a:schemeClr val="tx1">
                    <a:lumMod val="65000"/>
                    <a:lumOff val="35000"/>
                  </a:schemeClr>
                </a:solidFill>
                <a:effectLst/>
                <a:cs typeface="Arial" panose="020B0604020202020204" pitchFamily="34" charset="0"/>
              </a:rPr>
              <a:t> </a:t>
            </a:r>
            <a:r>
              <a:rPr lang="es-419" sz="700" b="0" i="0" dirty="0" err="1">
                <a:solidFill>
                  <a:schemeClr val="tx1">
                    <a:lumMod val="65000"/>
                    <a:lumOff val="35000"/>
                  </a:schemeClr>
                </a:solidFill>
                <a:effectLst/>
                <a:cs typeface="Arial" panose="020B0604020202020204" pitchFamily="34" charset="0"/>
              </a:rPr>
              <a:t>by</a:t>
            </a:r>
            <a:r>
              <a:rPr lang="es-419" sz="700" b="0" i="0" dirty="0">
                <a:solidFill>
                  <a:schemeClr val="tx1">
                    <a:lumMod val="65000"/>
                    <a:lumOff val="35000"/>
                  </a:schemeClr>
                </a:solidFill>
                <a:effectLst/>
                <a:cs typeface="Arial" panose="020B0604020202020204" pitchFamily="34" charset="0"/>
              </a:rPr>
              <a:t> </a:t>
            </a:r>
            <a:r>
              <a:rPr lang="es-419" sz="700" b="0" i="0" dirty="0" err="1">
                <a:solidFill>
                  <a:schemeClr val="tx1">
                    <a:lumMod val="65000"/>
                    <a:lumOff val="35000"/>
                  </a:schemeClr>
                </a:solidFill>
                <a:effectLst/>
                <a:cs typeface="Arial" panose="020B0604020202020204" pitchFamily="34" charset="0"/>
              </a:rPr>
              <a:t>different</a:t>
            </a:r>
            <a:r>
              <a:rPr lang="es-419" sz="700" b="0" i="0" dirty="0">
                <a:solidFill>
                  <a:schemeClr val="tx1">
                    <a:lumMod val="65000"/>
                    <a:lumOff val="35000"/>
                  </a:schemeClr>
                </a:solidFill>
                <a:effectLst/>
                <a:cs typeface="Arial" panose="020B0604020202020204" pitchFamily="34" charset="0"/>
              </a:rPr>
              <a:t> </a:t>
            </a:r>
            <a:r>
              <a:rPr lang="es-419" sz="700" b="0" i="0" dirty="0" err="1">
                <a:solidFill>
                  <a:schemeClr val="tx1">
                    <a:lumMod val="65000"/>
                    <a:lumOff val="35000"/>
                  </a:schemeClr>
                </a:solidFill>
                <a:effectLst/>
                <a:cs typeface="Arial" panose="020B0604020202020204" pitchFamily="34" charset="0"/>
              </a:rPr>
              <a:t>schedules</a:t>
            </a:r>
            <a:r>
              <a:rPr lang="es-419" sz="700" b="0" i="0" dirty="0">
                <a:solidFill>
                  <a:schemeClr val="tx1">
                    <a:lumMod val="65000"/>
                    <a:lumOff val="35000"/>
                  </a:schemeClr>
                </a:solidFill>
                <a:effectLst/>
                <a:cs typeface="Arial" panose="020B0604020202020204" pitchFamily="34" charset="0"/>
              </a:rPr>
              <a:t> </a:t>
            </a:r>
            <a:r>
              <a:rPr lang="es-419" sz="700" b="0" i="0" dirty="0" err="1">
                <a:solidFill>
                  <a:schemeClr val="tx1">
                    <a:lumMod val="65000"/>
                    <a:lumOff val="35000"/>
                  </a:schemeClr>
                </a:solidFill>
                <a:effectLst/>
                <a:cs typeface="Arial" panose="020B0604020202020204" pitchFamily="34" charset="0"/>
              </a:rPr>
              <a:t>of</a:t>
            </a:r>
            <a:r>
              <a:rPr lang="es-419" sz="700" b="0" i="0" dirty="0">
                <a:solidFill>
                  <a:schemeClr val="tx1">
                    <a:lumMod val="65000"/>
                    <a:lumOff val="35000"/>
                  </a:schemeClr>
                </a:solidFill>
                <a:effectLst/>
                <a:cs typeface="Arial" panose="020B0604020202020204" pitchFamily="34" charset="0"/>
              </a:rPr>
              <a:t> </a:t>
            </a:r>
            <a:r>
              <a:rPr lang="es-419" sz="700" b="0" i="0" dirty="0" err="1">
                <a:solidFill>
                  <a:schemeClr val="tx1">
                    <a:lumMod val="65000"/>
                    <a:lumOff val="35000"/>
                  </a:schemeClr>
                </a:solidFill>
                <a:effectLst/>
                <a:cs typeface="Arial" panose="020B0604020202020204" pitchFamily="34" charset="0"/>
              </a:rPr>
              <a:t>the</a:t>
            </a:r>
            <a:r>
              <a:rPr lang="es-419" sz="700" b="0" i="0" dirty="0">
                <a:solidFill>
                  <a:schemeClr val="tx1">
                    <a:lumMod val="65000"/>
                    <a:lumOff val="35000"/>
                  </a:schemeClr>
                </a:solidFill>
                <a:effectLst/>
                <a:cs typeface="Arial" panose="020B0604020202020204" pitchFamily="34" charset="0"/>
              </a:rPr>
              <a:t> </a:t>
            </a:r>
            <a:r>
              <a:rPr lang="es-419" sz="700" b="0" i="0" dirty="0" err="1">
                <a:solidFill>
                  <a:schemeClr val="tx1">
                    <a:lumMod val="65000"/>
                    <a:lumOff val="35000"/>
                  </a:schemeClr>
                </a:solidFill>
                <a:effectLst/>
                <a:cs typeface="Arial" panose="020B0604020202020204" pitchFamily="34" charset="0"/>
              </a:rPr>
              <a:t>bivalent</a:t>
            </a:r>
            <a:r>
              <a:rPr lang="es-419" sz="700" b="0" i="0" dirty="0">
                <a:solidFill>
                  <a:schemeClr val="tx1">
                    <a:lumMod val="65000"/>
                    <a:lumOff val="35000"/>
                  </a:schemeClr>
                </a:solidFill>
                <a:effectLst/>
                <a:cs typeface="Arial" panose="020B0604020202020204" pitchFamily="34" charset="0"/>
              </a:rPr>
              <a:t> HPV </a:t>
            </a:r>
            <a:r>
              <a:rPr lang="es-419" sz="700" b="0" i="0" dirty="0" err="1">
                <a:solidFill>
                  <a:schemeClr val="tx1">
                    <a:lumMod val="65000"/>
                    <a:lumOff val="35000"/>
                  </a:schemeClr>
                </a:solidFill>
                <a:effectLst/>
                <a:cs typeface="Arial" panose="020B0604020202020204" pitchFamily="34" charset="0"/>
              </a:rPr>
              <a:t>vaccine</a:t>
            </a:r>
            <a:r>
              <a:rPr lang="es-419" sz="700" b="0" i="0" dirty="0">
                <a:solidFill>
                  <a:schemeClr val="tx1">
                    <a:lumMod val="65000"/>
                    <a:lumOff val="35000"/>
                  </a:schemeClr>
                </a:solidFill>
                <a:effectLst/>
                <a:cs typeface="Arial" panose="020B0604020202020204" pitchFamily="34" charset="0"/>
              </a:rPr>
              <a:t>: </a:t>
            </a:r>
            <a:r>
              <a:rPr lang="es-419" sz="700" b="0" i="0" dirty="0" err="1">
                <a:solidFill>
                  <a:schemeClr val="tx1">
                    <a:lumMod val="65000"/>
                    <a:lumOff val="35000"/>
                  </a:schemeClr>
                </a:solidFill>
                <a:effectLst/>
                <a:cs typeface="Arial" panose="020B0604020202020204" pitchFamily="34" charset="0"/>
              </a:rPr>
              <a:t>The</a:t>
            </a:r>
            <a:r>
              <a:rPr lang="es-419" sz="700" b="0" i="0" dirty="0">
                <a:solidFill>
                  <a:schemeClr val="tx1">
                    <a:lumMod val="65000"/>
                    <a:lumOff val="35000"/>
                  </a:schemeClr>
                </a:solidFill>
                <a:effectLst/>
                <a:cs typeface="Arial" panose="020B0604020202020204" pitchFamily="34" charset="0"/>
              </a:rPr>
              <a:t> CVT Trial. (</a:t>
            </a:r>
            <a:r>
              <a:rPr lang="es-419" sz="700" b="0" i="1" dirty="0">
                <a:solidFill>
                  <a:schemeClr val="tx1">
                    <a:lumMod val="65000"/>
                    <a:lumOff val="35000"/>
                  </a:schemeClr>
                </a:solidFill>
                <a:effectLst/>
                <a:cs typeface="Arial" panose="020B0604020202020204" pitchFamily="34" charset="0"/>
              </a:rPr>
              <a:t>Durabilidad de la protección cruzada por diferentes esquemas de la vacuna bivalente contra el VPH: El ensayo CVT</a:t>
            </a:r>
            <a:r>
              <a:rPr lang="es-419" sz="700" b="0" i="0" dirty="0">
                <a:solidFill>
                  <a:schemeClr val="tx1">
                    <a:lumMod val="65000"/>
                    <a:lumOff val="35000"/>
                  </a:schemeClr>
                </a:solidFill>
                <a:effectLst/>
                <a:cs typeface="Arial" panose="020B0604020202020204" pitchFamily="34" charset="0"/>
              </a:rPr>
              <a:t>). </a:t>
            </a:r>
            <a:r>
              <a:rPr kumimoji="0" lang="es-419" sz="700" i="1" strike="noStrike" normalizeH="0" noProof="0" dirty="0" err="1">
                <a:ln>
                  <a:noFill/>
                </a:ln>
                <a:solidFill>
                  <a:schemeClr val="tx1">
                    <a:lumMod val="65000"/>
                    <a:lumOff val="35000"/>
                  </a:schemeClr>
                </a:solidFill>
                <a:effectLst/>
                <a:uLnTx/>
                <a:uFillTx/>
                <a:cs typeface="Arial" panose="020B0604020202020204" pitchFamily="34" charset="0"/>
              </a:rPr>
              <a:t>Journal</a:t>
            </a:r>
            <a:r>
              <a:rPr kumimoji="0" lang="es-419" sz="700" i="1" strike="noStrike" normalizeH="0" noProof="0" dirty="0">
                <a:ln>
                  <a:noFill/>
                </a:ln>
                <a:solidFill>
                  <a:schemeClr val="tx1">
                    <a:lumMod val="65000"/>
                    <a:lumOff val="35000"/>
                  </a:schemeClr>
                </a:solidFill>
                <a:effectLst/>
                <a:uLnTx/>
                <a:uFillTx/>
                <a:cs typeface="Arial" panose="020B0604020202020204" pitchFamily="34" charset="0"/>
              </a:rPr>
              <a:t> </a:t>
            </a:r>
            <a:r>
              <a:rPr kumimoji="0" lang="es-419" sz="700" i="1" strike="noStrike" normalizeH="0" noProof="0" dirty="0" err="1">
                <a:ln>
                  <a:noFill/>
                </a:ln>
                <a:solidFill>
                  <a:schemeClr val="tx1">
                    <a:lumMod val="65000"/>
                    <a:lumOff val="35000"/>
                  </a:schemeClr>
                </a:solidFill>
                <a:effectLst/>
                <a:uLnTx/>
                <a:uFillTx/>
                <a:cs typeface="Arial" panose="020B0604020202020204" pitchFamily="34" charset="0"/>
              </a:rPr>
              <a:t>of</a:t>
            </a:r>
            <a:r>
              <a:rPr kumimoji="0" lang="es-419" sz="700" i="1" strike="noStrike" normalizeH="0" noProof="0" dirty="0">
                <a:ln>
                  <a:noFill/>
                </a:ln>
                <a:solidFill>
                  <a:schemeClr val="tx1">
                    <a:lumMod val="65000"/>
                    <a:lumOff val="35000"/>
                  </a:schemeClr>
                </a:solidFill>
                <a:effectLst/>
                <a:uLnTx/>
                <a:uFillTx/>
                <a:cs typeface="Arial" panose="020B0604020202020204" pitchFamily="34" charset="0"/>
              </a:rPr>
              <a:t> </a:t>
            </a:r>
            <a:r>
              <a:rPr kumimoji="0" lang="es-419" sz="700" i="1" strike="noStrike" normalizeH="0" noProof="0" dirty="0" err="1">
                <a:ln>
                  <a:noFill/>
                </a:ln>
                <a:solidFill>
                  <a:schemeClr val="tx1">
                    <a:lumMod val="65000"/>
                    <a:lumOff val="35000"/>
                  </a:schemeClr>
                </a:solidFill>
                <a:effectLst/>
                <a:uLnTx/>
                <a:uFillTx/>
                <a:cs typeface="Arial" panose="020B0604020202020204" pitchFamily="34" charset="0"/>
              </a:rPr>
              <a:t>the</a:t>
            </a:r>
            <a:r>
              <a:rPr kumimoji="0" lang="es-419" sz="700" i="1" strike="noStrike" normalizeH="0" noProof="0" dirty="0">
                <a:ln>
                  <a:noFill/>
                </a:ln>
                <a:solidFill>
                  <a:schemeClr val="tx1">
                    <a:lumMod val="65000"/>
                    <a:lumOff val="35000"/>
                  </a:schemeClr>
                </a:solidFill>
                <a:effectLst/>
                <a:uLnTx/>
                <a:uFillTx/>
                <a:cs typeface="Arial" panose="020B0604020202020204" pitchFamily="34" charset="0"/>
              </a:rPr>
              <a:t> </a:t>
            </a:r>
            <a:r>
              <a:rPr kumimoji="0" lang="es-419" sz="700" i="1" strike="noStrike" normalizeH="0" noProof="0" dirty="0" err="1">
                <a:ln>
                  <a:noFill/>
                </a:ln>
                <a:solidFill>
                  <a:schemeClr val="tx1">
                    <a:lumMod val="65000"/>
                    <a:lumOff val="35000"/>
                  </a:schemeClr>
                </a:solidFill>
                <a:effectLst/>
                <a:uLnTx/>
                <a:uFillTx/>
                <a:cs typeface="Arial" panose="020B0604020202020204" pitchFamily="34" charset="0"/>
              </a:rPr>
              <a:t>National</a:t>
            </a:r>
            <a:r>
              <a:rPr kumimoji="0" lang="es-419" sz="700" i="1" strike="noStrike" normalizeH="0" noProof="0" dirty="0">
                <a:ln>
                  <a:noFill/>
                </a:ln>
                <a:solidFill>
                  <a:schemeClr val="tx1">
                    <a:lumMod val="65000"/>
                    <a:lumOff val="35000"/>
                  </a:schemeClr>
                </a:solidFill>
                <a:effectLst/>
                <a:uLnTx/>
                <a:uFillTx/>
                <a:cs typeface="Arial" panose="020B0604020202020204" pitchFamily="34" charset="0"/>
              </a:rPr>
              <a:t> </a:t>
            </a:r>
            <a:r>
              <a:rPr kumimoji="0" lang="es-419" sz="700" i="1" strike="noStrike" normalizeH="0" noProof="0" dirty="0" err="1">
                <a:ln>
                  <a:noFill/>
                </a:ln>
                <a:solidFill>
                  <a:schemeClr val="tx1">
                    <a:lumMod val="65000"/>
                    <a:lumOff val="35000"/>
                  </a:schemeClr>
                </a:solidFill>
                <a:effectLst/>
                <a:uLnTx/>
                <a:uFillTx/>
                <a:cs typeface="Arial" panose="020B0604020202020204" pitchFamily="34" charset="0"/>
              </a:rPr>
              <a:t>Cancer</a:t>
            </a:r>
            <a:r>
              <a:rPr kumimoji="0" lang="es-419" sz="700" i="1" strike="noStrike" normalizeH="0" noProof="0" dirty="0">
                <a:ln>
                  <a:noFill/>
                </a:ln>
                <a:solidFill>
                  <a:schemeClr val="tx1">
                    <a:lumMod val="65000"/>
                    <a:lumOff val="35000"/>
                  </a:schemeClr>
                </a:solidFill>
                <a:effectLst/>
                <a:uLnTx/>
                <a:uFillTx/>
                <a:cs typeface="Arial" panose="020B0604020202020204" pitchFamily="34" charset="0"/>
              </a:rPr>
              <a:t> </a:t>
            </a:r>
            <a:r>
              <a:rPr kumimoji="0" lang="es-419" sz="700" i="1" strike="noStrike" normalizeH="0" noProof="0" dirty="0" err="1">
                <a:ln>
                  <a:noFill/>
                </a:ln>
                <a:solidFill>
                  <a:schemeClr val="tx1">
                    <a:lumMod val="65000"/>
                    <a:lumOff val="35000"/>
                  </a:schemeClr>
                </a:solidFill>
                <a:effectLst/>
                <a:uLnTx/>
                <a:uFillTx/>
                <a:cs typeface="Arial" panose="020B0604020202020204" pitchFamily="34" charset="0"/>
              </a:rPr>
              <a:t>Institute</a:t>
            </a:r>
            <a:r>
              <a:rPr lang="es-419" sz="700" b="0" i="0" dirty="0">
                <a:solidFill>
                  <a:schemeClr val="tx1">
                    <a:lumMod val="65000"/>
                    <a:lumOff val="35000"/>
                  </a:schemeClr>
                </a:solidFill>
                <a:effectLst/>
                <a:cs typeface="Arial" panose="020B0604020202020204" pitchFamily="34" charset="0"/>
              </a:rPr>
              <a:t>. 2020;112(10):1030</a:t>
            </a:r>
            <a:r>
              <a:rPr kumimoji="0" lang="es-419" sz="700" strike="noStrike" normalizeH="0" noProof="0" dirty="0">
                <a:ln>
                  <a:noFill/>
                </a:ln>
                <a:solidFill>
                  <a:schemeClr val="tx1">
                    <a:lumMod val="65000"/>
                    <a:lumOff val="35000"/>
                  </a:schemeClr>
                </a:solidFill>
                <a:effectLst/>
                <a:uLnTx/>
                <a:uFillTx/>
                <a:cs typeface="Arial" panose="020B0604020202020204" pitchFamily="34" charset="0"/>
              </a:rPr>
              <a:t>–</a:t>
            </a:r>
            <a:r>
              <a:rPr lang="es-419" sz="700" b="0" i="0" dirty="0">
                <a:solidFill>
                  <a:schemeClr val="tx1">
                    <a:lumMod val="65000"/>
                    <a:lumOff val="35000"/>
                  </a:schemeClr>
                </a:solidFill>
                <a:effectLst/>
                <a:cs typeface="Arial" panose="020B0604020202020204" pitchFamily="34" charset="0"/>
              </a:rPr>
              <a:t>1037. </a:t>
            </a:r>
            <a:r>
              <a:rPr lang="es-419" sz="700" b="0" i="0" u="none" strike="noStrike" dirty="0">
                <a:solidFill>
                  <a:schemeClr val="tx1">
                    <a:lumMod val="65000"/>
                    <a:lumOff val="35000"/>
                  </a:schemeClr>
                </a:solidFill>
                <a:effectLst/>
                <a:cs typeface="Arial" panose="020B0604020202020204" pitchFamily="34" charset="0"/>
              </a:rPr>
              <a:t>doi:10.1093/</a:t>
            </a:r>
            <a:r>
              <a:rPr lang="es-419" sz="700" b="0" i="0" u="none" strike="noStrike" dirty="0" err="1">
                <a:solidFill>
                  <a:schemeClr val="tx1">
                    <a:lumMod val="65000"/>
                    <a:lumOff val="35000"/>
                  </a:schemeClr>
                </a:solidFill>
                <a:effectLst/>
                <a:cs typeface="Arial" panose="020B0604020202020204" pitchFamily="34" charset="0"/>
              </a:rPr>
              <a:t>jnci</a:t>
            </a:r>
            <a:r>
              <a:rPr lang="es-419" sz="700" b="0" i="0" u="none" strike="noStrike" dirty="0">
                <a:solidFill>
                  <a:schemeClr val="tx1">
                    <a:lumMod val="65000"/>
                    <a:lumOff val="35000"/>
                  </a:schemeClr>
                </a:solidFill>
                <a:effectLst/>
                <a:cs typeface="Arial" panose="020B0604020202020204" pitchFamily="34" charset="0"/>
              </a:rPr>
              <a:t>/djaa010 </a:t>
            </a:r>
          </a:p>
        </p:txBody>
      </p:sp>
      <p:sp>
        <p:nvSpPr>
          <p:cNvPr id="13" name="TextBox 12">
            <a:extLst>
              <a:ext uri="{FF2B5EF4-FFF2-40B4-BE49-F238E27FC236}">
                <a16:creationId xmlns:a16="http://schemas.microsoft.com/office/drawing/2014/main" id="{286CBB93-F738-9B6E-6018-6C8BACB4DBE5}"/>
              </a:ext>
            </a:extLst>
          </p:cNvPr>
          <p:cNvSpPr txBox="1"/>
          <p:nvPr/>
        </p:nvSpPr>
        <p:spPr>
          <a:xfrm flipH="1">
            <a:off x="5528931" y="5195181"/>
            <a:ext cx="175437" cy="246221"/>
          </a:xfrm>
          <a:prstGeom prst="rect">
            <a:avLst/>
          </a:prstGeom>
          <a:noFill/>
        </p:spPr>
        <p:txBody>
          <a:bodyPr wrap="square" rtlCol="0">
            <a:spAutoFit/>
          </a:bodyPr>
          <a:lstStyle/>
          <a:p>
            <a:r>
              <a:rPr lang="es-419" sz="1000"/>
              <a:t>1</a:t>
            </a:r>
          </a:p>
        </p:txBody>
      </p:sp>
      <p:sp>
        <p:nvSpPr>
          <p:cNvPr id="14" name="TextBox 13">
            <a:extLst>
              <a:ext uri="{FF2B5EF4-FFF2-40B4-BE49-F238E27FC236}">
                <a16:creationId xmlns:a16="http://schemas.microsoft.com/office/drawing/2014/main" id="{92545658-CB89-B840-538B-114E83BE41A8}"/>
              </a:ext>
            </a:extLst>
          </p:cNvPr>
          <p:cNvSpPr txBox="1"/>
          <p:nvPr/>
        </p:nvSpPr>
        <p:spPr>
          <a:xfrm flipH="1">
            <a:off x="7956705" y="5204044"/>
            <a:ext cx="175437" cy="246221"/>
          </a:xfrm>
          <a:prstGeom prst="rect">
            <a:avLst/>
          </a:prstGeom>
          <a:noFill/>
        </p:spPr>
        <p:txBody>
          <a:bodyPr wrap="square" rtlCol="0">
            <a:spAutoFit/>
          </a:bodyPr>
          <a:lstStyle/>
          <a:p>
            <a:r>
              <a:rPr lang="es-419" sz="1000"/>
              <a:t>2</a:t>
            </a:r>
          </a:p>
        </p:txBody>
      </p:sp>
    </p:spTree>
    <p:extLst>
      <p:ext uri="{BB962C8B-B14F-4D97-AF65-F5344CB8AC3E}">
        <p14:creationId xmlns:p14="http://schemas.microsoft.com/office/powerpoint/2010/main" val="33424327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43565" y="3939"/>
            <a:ext cx="11447720" cy="1077218"/>
          </a:xfrm>
          <a:prstGeom prst="rect">
            <a:avLst/>
          </a:prstGeom>
        </p:spPr>
        <p:txBody>
          <a:bodyPr wrap="square">
            <a:spAutoFit/>
          </a:bodyPr>
          <a:lstStyle/>
          <a:p>
            <a:r>
              <a:rPr lang="es-419" sz="3200">
                <a:solidFill>
                  <a:schemeClr val="accent1"/>
                </a:solidFill>
                <a:latin typeface="+mj-lt"/>
              </a:rPr>
              <a:t>Estudio de la eficacia de la intervención comunitaria de una o dos dosis en mujeres estudiantes de Tailandia</a:t>
            </a:r>
          </a:p>
        </p:txBody>
      </p:sp>
      <p:graphicFrame>
        <p:nvGraphicFramePr>
          <p:cNvPr id="2" name="Table 2">
            <a:extLst>
              <a:ext uri="{FF2B5EF4-FFF2-40B4-BE49-F238E27FC236}">
                <a16:creationId xmlns:a16="http://schemas.microsoft.com/office/drawing/2014/main" id="{9499A7E8-1207-4584-ABA7-83A04CA576AA}"/>
              </a:ext>
            </a:extLst>
          </p:cNvPr>
          <p:cNvGraphicFramePr>
            <a:graphicFrameLocks noGrp="1"/>
          </p:cNvGraphicFramePr>
          <p:nvPr>
            <p:extLst>
              <p:ext uri="{D42A27DB-BD31-4B8C-83A1-F6EECF244321}">
                <p14:modId xmlns:p14="http://schemas.microsoft.com/office/powerpoint/2010/main" val="2142062816"/>
              </p:ext>
            </p:extLst>
          </p:nvPr>
        </p:nvGraphicFramePr>
        <p:xfrm>
          <a:off x="755798" y="2594871"/>
          <a:ext cx="10363651" cy="2316480"/>
        </p:xfrm>
        <a:graphic>
          <a:graphicData uri="http://schemas.openxmlformats.org/drawingml/2006/table">
            <a:tbl>
              <a:tblPr firstRow="1" bandRow="1">
                <a:tableStyleId>{5C22544A-7EE6-4342-B048-85BDC9FD1C3A}</a:tableStyleId>
              </a:tblPr>
              <a:tblGrid>
                <a:gridCol w="1705461">
                  <a:extLst>
                    <a:ext uri="{9D8B030D-6E8A-4147-A177-3AD203B41FA5}">
                      <a16:colId xmlns:a16="http://schemas.microsoft.com/office/drawing/2014/main" val="775955045"/>
                    </a:ext>
                  </a:extLst>
                </a:gridCol>
                <a:gridCol w="1802362">
                  <a:extLst>
                    <a:ext uri="{9D8B030D-6E8A-4147-A177-3AD203B41FA5}">
                      <a16:colId xmlns:a16="http://schemas.microsoft.com/office/drawing/2014/main" val="1036013797"/>
                    </a:ext>
                  </a:extLst>
                </a:gridCol>
                <a:gridCol w="1632783">
                  <a:extLst>
                    <a:ext uri="{9D8B030D-6E8A-4147-A177-3AD203B41FA5}">
                      <a16:colId xmlns:a16="http://schemas.microsoft.com/office/drawing/2014/main" val="3520488675"/>
                    </a:ext>
                  </a:extLst>
                </a:gridCol>
                <a:gridCol w="1741486">
                  <a:extLst>
                    <a:ext uri="{9D8B030D-6E8A-4147-A177-3AD203B41FA5}">
                      <a16:colId xmlns:a16="http://schemas.microsoft.com/office/drawing/2014/main" val="2060908422"/>
                    </a:ext>
                  </a:extLst>
                </a:gridCol>
                <a:gridCol w="1577093">
                  <a:extLst>
                    <a:ext uri="{9D8B030D-6E8A-4147-A177-3AD203B41FA5}">
                      <a16:colId xmlns:a16="http://schemas.microsoft.com/office/drawing/2014/main" val="1015240418"/>
                    </a:ext>
                  </a:extLst>
                </a:gridCol>
                <a:gridCol w="1904466">
                  <a:extLst>
                    <a:ext uri="{9D8B030D-6E8A-4147-A177-3AD203B41FA5}">
                      <a16:colId xmlns:a16="http://schemas.microsoft.com/office/drawing/2014/main" val="395611838"/>
                    </a:ext>
                  </a:extLst>
                </a:gridCol>
              </a:tblGrid>
              <a:tr h="489541">
                <a:tc>
                  <a:txBody>
                    <a:bodyPr/>
                    <a:lstStyle/>
                    <a:p>
                      <a:r>
                        <a:rPr lang="es-419" sz="1800" b="1">
                          <a:solidFill>
                            <a:schemeClr val="lt1"/>
                          </a:solidFill>
                          <a:latin typeface="+mn-lt"/>
                          <a:ea typeface="+mn-ea"/>
                          <a:cs typeface="Arial" panose="020B0604020202020204" pitchFamily="34" charset="0"/>
                        </a:rPr>
                        <a:t>Provincia</a:t>
                      </a:r>
                    </a:p>
                  </a:txBody>
                  <a:tcPr>
                    <a:lnB w="9525" cap="flat" cmpd="sng" algn="ctr">
                      <a:solidFill>
                        <a:schemeClr val="accent1"/>
                      </a:solidFill>
                      <a:prstDash val="solid"/>
                      <a:round/>
                      <a:headEnd type="none" w="med" len="med"/>
                      <a:tailEnd type="none" w="med" len="med"/>
                    </a:lnB>
                    <a:solidFill>
                      <a:schemeClr val="accent1"/>
                    </a:solidFill>
                  </a:tcPr>
                </a:tc>
                <a:tc>
                  <a:txBody>
                    <a:bodyPr/>
                    <a:lstStyle/>
                    <a:p>
                      <a:pPr algn="ctr"/>
                      <a:r>
                        <a:rPr lang="es-419" sz="1800">
                          <a:latin typeface="+mn-lt"/>
                          <a:cs typeface="Arial" panose="020B0604020202020204" pitchFamily="34" charset="0"/>
                        </a:rPr>
                        <a:t>n (casos)/   </a:t>
                      </a:r>
                    </a:p>
                    <a:p>
                      <a:pPr algn="ctr"/>
                      <a:r>
                        <a:rPr lang="es-419" sz="1800">
                          <a:latin typeface="+mn-lt"/>
                          <a:cs typeface="Arial" panose="020B0604020202020204" pitchFamily="34" charset="0"/>
                        </a:rPr>
                        <a:t> N (sujetos)</a:t>
                      </a:r>
                    </a:p>
                    <a:p>
                      <a:pPr algn="ctr"/>
                      <a:r>
                        <a:rPr lang="es-419" sz="1800">
                          <a:latin typeface="+mn-lt"/>
                          <a:cs typeface="Arial" panose="020B0604020202020204" pitchFamily="34" charset="0"/>
                        </a:rPr>
                        <a:t>Sin vacuna</a:t>
                      </a:r>
                    </a:p>
                  </a:txBody>
                  <a:tcPr anchor="b">
                    <a:lnB w="9525" cap="flat" cmpd="sng" algn="ctr">
                      <a:solidFill>
                        <a:schemeClr val="accent1"/>
                      </a:solidFill>
                      <a:prstDash val="solid"/>
                      <a:round/>
                      <a:headEnd type="none" w="med" len="med"/>
                      <a:tailEnd type="none" w="med" len="med"/>
                    </a:lnB>
                  </a:tcPr>
                </a:tc>
                <a:tc>
                  <a:txBody>
                    <a:bodyPr/>
                    <a:lstStyle/>
                    <a:p>
                      <a:pPr algn="ctr"/>
                      <a:r>
                        <a:rPr lang="es-419" sz="1800">
                          <a:latin typeface="+mn-lt"/>
                          <a:cs typeface="Arial" panose="020B0604020202020204" pitchFamily="34" charset="0"/>
                        </a:rPr>
                        <a:t>n (casos)/   </a:t>
                      </a:r>
                    </a:p>
                    <a:p>
                      <a:pPr algn="ctr"/>
                      <a:r>
                        <a:rPr lang="es-419" sz="1800">
                          <a:latin typeface="+mn-lt"/>
                          <a:cs typeface="Arial" panose="020B0604020202020204" pitchFamily="34" charset="0"/>
                        </a:rPr>
                        <a:t> N (sujetos)</a:t>
                      </a:r>
                    </a:p>
                    <a:p>
                      <a:pPr algn="ctr"/>
                      <a:r>
                        <a:rPr lang="es-419" sz="1800">
                          <a:latin typeface="+mn-lt"/>
                          <a:cs typeface="Arial" panose="020B0604020202020204" pitchFamily="34" charset="0"/>
                        </a:rPr>
                        <a:t>Vacunados</a:t>
                      </a:r>
                    </a:p>
                  </a:txBody>
                  <a:tcPr anchor="b">
                    <a:lnB w="9525" cap="flat" cmpd="sng" algn="ctr">
                      <a:solidFill>
                        <a:schemeClr val="accent1"/>
                      </a:solidFill>
                      <a:prstDash val="solid"/>
                      <a:round/>
                      <a:headEnd type="none" w="med" len="med"/>
                      <a:tailEnd type="none" w="med" len="med"/>
                    </a:lnB>
                  </a:tcPr>
                </a:tc>
                <a:tc>
                  <a:txBody>
                    <a:bodyPr/>
                    <a:lstStyle/>
                    <a:p>
                      <a:pPr algn="ctr"/>
                      <a:r>
                        <a:rPr lang="es-419" sz="1800">
                          <a:latin typeface="+mn-lt"/>
                          <a:cs typeface="Arial" panose="020B0604020202020204" pitchFamily="34" charset="0"/>
                        </a:rPr>
                        <a:t>Prevalencia no vacunados</a:t>
                      </a:r>
                    </a:p>
                    <a:p>
                      <a:pPr algn="ctr"/>
                      <a:r>
                        <a:rPr lang="es-419" sz="1800">
                          <a:latin typeface="+mn-lt"/>
                          <a:cs typeface="Arial" panose="020B0604020202020204" pitchFamily="34" charset="0"/>
                        </a:rPr>
                        <a:t>(IC del 95 %)</a:t>
                      </a:r>
                    </a:p>
                  </a:txBody>
                  <a:tcPr anchor="b">
                    <a:lnB w="9525" cap="flat" cmpd="sng" algn="ctr">
                      <a:solidFill>
                        <a:schemeClr val="accent1"/>
                      </a:solidFill>
                      <a:prstDash val="solid"/>
                      <a:round/>
                      <a:headEnd type="none" w="med" len="med"/>
                      <a:tailEnd type="none" w="med" len="med"/>
                    </a:lnB>
                  </a:tcPr>
                </a:tc>
                <a:tc>
                  <a:txBody>
                    <a:bodyPr/>
                    <a:lstStyle/>
                    <a:p>
                      <a:pPr algn="ctr"/>
                      <a:r>
                        <a:rPr lang="es-419" sz="1800">
                          <a:latin typeface="+mn-lt"/>
                          <a:cs typeface="Arial" panose="020B0604020202020204" pitchFamily="34" charset="0"/>
                        </a:rPr>
                        <a:t>Prevalencia</a:t>
                      </a:r>
                    </a:p>
                    <a:p>
                      <a:pPr algn="ctr"/>
                      <a:r>
                        <a:rPr lang="es-419" sz="1800">
                          <a:latin typeface="+mn-lt"/>
                          <a:cs typeface="Arial" panose="020B0604020202020204" pitchFamily="34" charset="0"/>
                        </a:rPr>
                        <a:t>Vacunados</a:t>
                      </a:r>
                    </a:p>
                    <a:p>
                      <a:pPr marL="0" marR="0" lvl="0" indent="0" algn="ctr" defTabSz="914400" rtl="0" eaLnBrk="1" fontAlgn="auto" latinLnBrk="0" hangingPunct="1">
                        <a:lnSpc>
                          <a:spcPct val="100000"/>
                        </a:lnSpc>
                        <a:spcBef>
                          <a:spcPts val="0"/>
                        </a:spcBef>
                        <a:spcAft>
                          <a:spcPts val="0"/>
                        </a:spcAft>
                        <a:buClrTx/>
                        <a:buSzTx/>
                        <a:buFontTx/>
                        <a:buNone/>
                        <a:tabLst/>
                        <a:defRPr/>
                      </a:pPr>
                      <a:r>
                        <a:rPr lang="es-419" sz="1800">
                          <a:latin typeface="+mn-lt"/>
                          <a:cs typeface="Arial" panose="020B0604020202020204" pitchFamily="34" charset="0"/>
                        </a:rPr>
                        <a:t>(IC del 95 %)</a:t>
                      </a:r>
                    </a:p>
                  </a:txBody>
                  <a:tcPr anchor="b">
                    <a:lnB w="9525" cap="flat" cmpd="sng" algn="ctr">
                      <a:solidFill>
                        <a:schemeClr val="accent1"/>
                      </a:solidFill>
                      <a:prstDash val="solid"/>
                      <a:round/>
                      <a:headEnd type="none" w="med" len="med"/>
                      <a:tailEnd type="none" w="med" len="med"/>
                    </a:lnB>
                  </a:tcPr>
                </a:tc>
                <a:tc>
                  <a:txBody>
                    <a:bodyPr/>
                    <a:lstStyle/>
                    <a:p>
                      <a:pPr algn="ctr"/>
                      <a:r>
                        <a:rPr lang="es-419" sz="1800">
                          <a:latin typeface="+mn-lt"/>
                          <a:cs typeface="Arial" panose="020B0604020202020204" pitchFamily="34" charset="0"/>
                        </a:rPr>
                        <a:t>Eficacia de la vacuna</a:t>
                      </a:r>
                    </a:p>
                    <a:p>
                      <a:pPr algn="ctr"/>
                      <a:r>
                        <a:rPr lang="es-419" sz="1800">
                          <a:latin typeface="+mn-lt"/>
                          <a:cs typeface="Arial" panose="020B0604020202020204" pitchFamily="34" charset="0"/>
                        </a:rPr>
                        <a:t>(IC del 95 %)</a:t>
                      </a:r>
                    </a:p>
                  </a:txBody>
                  <a:tcPr anchor="b">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88373692"/>
                  </a:ext>
                </a:extLst>
              </a:tr>
              <a:tr h="701040">
                <a:tc>
                  <a:txBody>
                    <a:bodyPr/>
                    <a:lstStyle/>
                    <a:p>
                      <a:pPr algn="r"/>
                      <a:r>
                        <a:rPr lang="es-419" sz="2000" b="1">
                          <a:solidFill>
                            <a:schemeClr val="bg1"/>
                          </a:solidFill>
                          <a:latin typeface="+mn-lt"/>
                          <a:cs typeface="Arial" panose="020B0604020202020204" pitchFamily="34" charset="0"/>
                        </a:rPr>
                        <a:t>Udon Thani</a:t>
                      </a:r>
                    </a:p>
                    <a:p>
                      <a:pPr algn="r"/>
                      <a:r>
                        <a:rPr lang="es-419" sz="2000" b="1">
                          <a:solidFill>
                            <a:schemeClr val="bg1"/>
                          </a:solidFill>
                          <a:latin typeface="+mn-lt"/>
                          <a:cs typeface="Arial" panose="020B0604020202020204" pitchFamily="34" charset="0"/>
                        </a:rPr>
                        <a:t>Dosis única</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gn="ctr">
                        <a:spcBef>
                          <a:spcPts val="1800"/>
                        </a:spcBef>
                      </a:pPr>
                      <a:r>
                        <a:rPr lang="es-419" sz="2000" b="0">
                          <a:solidFill>
                            <a:schemeClr val="accent1"/>
                          </a:solidFill>
                          <a:latin typeface="+mn-lt"/>
                          <a:cs typeface="Arial" panose="020B0604020202020204" pitchFamily="34" charset="0"/>
                        </a:rPr>
                        <a:t>83/1,824</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spcBef>
                          <a:spcPts val="1800"/>
                        </a:spcBef>
                      </a:pPr>
                      <a:r>
                        <a:rPr lang="es-419" sz="2000" b="0">
                          <a:solidFill>
                            <a:schemeClr val="accent1"/>
                          </a:solidFill>
                          <a:latin typeface="+mn-lt"/>
                          <a:cs typeface="Arial" panose="020B0604020202020204" pitchFamily="34" charset="0"/>
                        </a:rPr>
                        <a:t>8/1,856</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algn="ctr" defTabSz="914400" rtl="0" eaLnBrk="1" latinLnBrk="1" hangingPunct="1">
                        <a:lnSpc>
                          <a:spcPct val="100000"/>
                        </a:lnSpc>
                        <a:spcBef>
                          <a:spcPts val="0"/>
                        </a:spcBef>
                        <a:spcAft>
                          <a:spcPts val="0"/>
                        </a:spcAft>
                      </a:pPr>
                      <a:r>
                        <a:rPr lang="es-419" sz="1800">
                          <a:solidFill>
                            <a:schemeClr val="tx2"/>
                          </a:solidFill>
                          <a:effectLst/>
                          <a:latin typeface="+mn-lt"/>
                          <a:ea typeface="+mn-ea"/>
                          <a:cs typeface="+mn-cs"/>
                        </a:rPr>
                        <a:t>3,98</a:t>
                      </a:r>
                      <a:br>
                        <a:rPr lang="es-419" sz="1800">
                          <a:solidFill>
                            <a:schemeClr val="tx2"/>
                          </a:solidFill>
                          <a:effectLst/>
                          <a:latin typeface="+mn-lt"/>
                          <a:ea typeface="+mn-ea"/>
                          <a:cs typeface="+mn-cs"/>
                        </a:rPr>
                      </a:br>
                      <a:r>
                        <a:rPr lang="es-419" sz="1800">
                          <a:solidFill>
                            <a:schemeClr val="tx2"/>
                          </a:solidFill>
                          <a:effectLst/>
                          <a:latin typeface="+mn-lt"/>
                          <a:ea typeface="+mn-ea"/>
                          <a:cs typeface="+mn-cs"/>
                        </a:rPr>
                        <a:t>(3,52, 4,49)</a:t>
                      </a:r>
                    </a:p>
                  </a:txBody>
                  <a:tcPr marL="38100" marR="3810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algn="ctr" defTabSz="914400" rtl="0" eaLnBrk="1" latinLnBrk="1" hangingPunct="1">
                        <a:lnSpc>
                          <a:spcPct val="100000"/>
                        </a:lnSpc>
                        <a:spcBef>
                          <a:spcPts val="0"/>
                        </a:spcBef>
                        <a:spcAft>
                          <a:spcPts val="0"/>
                        </a:spcAft>
                      </a:pPr>
                      <a:r>
                        <a:rPr lang="es-419" sz="1800">
                          <a:solidFill>
                            <a:schemeClr val="tx2"/>
                          </a:solidFill>
                          <a:effectLst/>
                          <a:latin typeface="+mn-lt"/>
                          <a:ea typeface="+mn-ea"/>
                          <a:cs typeface="+mn-cs"/>
                        </a:rPr>
                        <a:t>0,37</a:t>
                      </a:r>
                      <a:br>
                        <a:rPr lang="es-419" sz="1800">
                          <a:solidFill>
                            <a:schemeClr val="tx2"/>
                          </a:solidFill>
                          <a:effectLst/>
                          <a:latin typeface="+mn-lt"/>
                          <a:ea typeface="+mn-ea"/>
                          <a:cs typeface="+mn-cs"/>
                        </a:rPr>
                      </a:br>
                      <a:r>
                        <a:rPr lang="es-419" sz="1800">
                          <a:solidFill>
                            <a:schemeClr val="tx2"/>
                          </a:solidFill>
                          <a:effectLst/>
                          <a:latin typeface="+mn-lt"/>
                          <a:ea typeface="+mn-ea"/>
                          <a:cs typeface="+mn-cs"/>
                        </a:rPr>
                        <a:t>(0,25, 0,56)</a:t>
                      </a:r>
                    </a:p>
                  </a:txBody>
                  <a:tcPr marL="38100" marR="3810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lvl1pPr marL="0" algn="l" defTabSz="914400" rtl="0" eaLnBrk="1" latinLnBrk="1" hangingPunct="1">
                        <a:defRPr sz="1800" kern="1200">
                          <a:solidFill>
                            <a:schemeClr val="tx1"/>
                          </a:solidFill>
                          <a:latin typeface="Calibri"/>
                        </a:defRPr>
                      </a:lvl1pPr>
                      <a:lvl2pPr marL="457200" algn="l" defTabSz="914400" rtl="0" eaLnBrk="1" latinLnBrk="1" hangingPunct="1">
                        <a:defRPr sz="1800" kern="1200">
                          <a:solidFill>
                            <a:schemeClr val="tx1"/>
                          </a:solidFill>
                          <a:latin typeface="Calibri"/>
                        </a:defRPr>
                      </a:lvl2pPr>
                      <a:lvl3pPr marL="914400" algn="l" defTabSz="914400" rtl="0" eaLnBrk="1" latinLnBrk="1" hangingPunct="1">
                        <a:defRPr sz="1800" kern="1200">
                          <a:solidFill>
                            <a:schemeClr val="tx1"/>
                          </a:solidFill>
                          <a:latin typeface="Calibri"/>
                        </a:defRPr>
                      </a:lvl3pPr>
                      <a:lvl4pPr marL="1371600" algn="l" defTabSz="914400" rtl="0" eaLnBrk="1" latinLnBrk="1" hangingPunct="1">
                        <a:defRPr sz="1800" kern="1200">
                          <a:solidFill>
                            <a:schemeClr val="tx1"/>
                          </a:solidFill>
                          <a:latin typeface="Calibri"/>
                        </a:defRPr>
                      </a:lvl4pPr>
                      <a:lvl5pPr marL="1828800" algn="l" defTabSz="914400" rtl="0" eaLnBrk="1" latinLnBrk="1" hangingPunct="1">
                        <a:defRPr sz="1800" kern="1200">
                          <a:solidFill>
                            <a:schemeClr val="tx1"/>
                          </a:solidFill>
                          <a:latin typeface="Calibri"/>
                        </a:defRPr>
                      </a:lvl5pPr>
                      <a:lvl6pPr marL="2286000" algn="l" defTabSz="914400" rtl="0" eaLnBrk="1" latinLnBrk="1" hangingPunct="1">
                        <a:defRPr sz="1800" kern="1200">
                          <a:solidFill>
                            <a:schemeClr val="tx1"/>
                          </a:solidFill>
                          <a:latin typeface="Calibri"/>
                        </a:defRPr>
                      </a:lvl6pPr>
                      <a:lvl7pPr marL="2743200" algn="l" defTabSz="914400" rtl="0" eaLnBrk="1" latinLnBrk="1" hangingPunct="1">
                        <a:defRPr sz="1800" kern="1200">
                          <a:solidFill>
                            <a:schemeClr val="tx1"/>
                          </a:solidFill>
                          <a:latin typeface="Calibri"/>
                        </a:defRPr>
                      </a:lvl7pPr>
                      <a:lvl8pPr marL="3200400" algn="l" defTabSz="914400" rtl="0" eaLnBrk="1" latinLnBrk="1" hangingPunct="1">
                        <a:defRPr sz="1800" kern="1200">
                          <a:solidFill>
                            <a:schemeClr val="tx1"/>
                          </a:solidFill>
                          <a:latin typeface="Calibri"/>
                        </a:defRPr>
                      </a:lvl8pPr>
                      <a:lvl9pPr marL="3657600" algn="l" defTabSz="914400" rtl="0" eaLnBrk="1" latinLnBrk="1" hangingPunct="1">
                        <a:defRPr sz="1800" kern="1200">
                          <a:solidFill>
                            <a:schemeClr val="tx1"/>
                          </a:solidFill>
                          <a:latin typeface="Calibri"/>
                        </a:defRPr>
                      </a:lvl9pPr>
                    </a:lstStyle>
                    <a:p>
                      <a:pPr marL="0" algn="ctr" defTabSz="914400" rtl="0" eaLnBrk="1" latinLnBrk="1" hangingPunct="1">
                        <a:lnSpc>
                          <a:spcPct val="100000"/>
                        </a:lnSpc>
                        <a:spcBef>
                          <a:spcPts val="0"/>
                        </a:spcBef>
                        <a:spcAft>
                          <a:spcPts val="0"/>
                        </a:spcAft>
                      </a:pPr>
                      <a:r>
                        <a:rPr lang="es-419" sz="1800" b="1">
                          <a:solidFill>
                            <a:schemeClr val="tx2"/>
                          </a:solidFill>
                          <a:effectLst/>
                          <a:latin typeface="+mn-lt"/>
                          <a:ea typeface="+mn-ea"/>
                          <a:cs typeface="+mn-cs"/>
                        </a:rPr>
                        <a:t>90.6 </a:t>
                      </a:r>
                    </a:p>
                    <a:p>
                      <a:pPr marL="0" algn="ctr" defTabSz="914400" rtl="0" eaLnBrk="1" latinLnBrk="1" hangingPunct="1">
                        <a:lnSpc>
                          <a:spcPct val="100000"/>
                        </a:lnSpc>
                        <a:spcBef>
                          <a:spcPts val="0"/>
                        </a:spcBef>
                        <a:spcAft>
                          <a:spcPts val="0"/>
                        </a:spcAft>
                      </a:pPr>
                      <a:r>
                        <a:rPr lang="es-419" sz="1800" b="1">
                          <a:solidFill>
                            <a:schemeClr val="tx2"/>
                          </a:solidFill>
                          <a:effectLst/>
                          <a:latin typeface="+mn-lt"/>
                          <a:ea typeface="+mn-ea"/>
                          <a:cs typeface="+mn-cs"/>
                        </a:rPr>
                        <a:t>(86,6; 94,6)</a:t>
                      </a:r>
                    </a:p>
                  </a:txBody>
                  <a:tcPr marL="38100" marR="3810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319365949"/>
                  </a:ext>
                </a:extLst>
              </a:tr>
              <a:tr h="701040">
                <a:tc>
                  <a:txBody>
                    <a:bodyPr/>
                    <a:lstStyle/>
                    <a:p>
                      <a:pPr algn="r"/>
                      <a:r>
                        <a:rPr lang="es-419" sz="2000" b="1">
                          <a:solidFill>
                            <a:schemeClr val="bg1"/>
                          </a:solidFill>
                          <a:latin typeface="+mn-lt"/>
                          <a:cs typeface="Arial" panose="020B0604020202020204" pitchFamily="34" charset="0"/>
                        </a:rPr>
                        <a:t>Buri Ram</a:t>
                      </a:r>
                    </a:p>
                    <a:p>
                      <a:pPr algn="r"/>
                      <a:r>
                        <a:rPr lang="es-419" sz="2000" b="1">
                          <a:solidFill>
                            <a:schemeClr val="bg1"/>
                          </a:solidFill>
                          <a:latin typeface="+mn-lt"/>
                          <a:cs typeface="Arial" panose="020B0604020202020204" pitchFamily="34" charset="0"/>
                        </a:rPr>
                        <a:t>Dos dosis</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s-419" sz="2000" b="0" i="0" u="none" strike="noStrike" cap="none" normalizeH="0" baseline="0" noProof="0">
                          <a:ln>
                            <a:noFill/>
                          </a:ln>
                          <a:solidFill>
                            <a:srgbClr val="3D5567"/>
                          </a:solidFill>
                          <a:effectLst/>
                          <a:uLnTx/>
                          <a:uFillTx/>
                          <a:latin typeface="+mn-lt"/>
                          <a:ea typeface="+mn-ea"/>
                          <a:cs typeface="Arial" panose="020B0604020202020204" pitchFamily="34" charset="0"/>
                        </a:rPr>
                        <a:t>115/1,717</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s-419" sz="2000" b="0">
                          <a:solidFill>
                            <a:schemeClr val="accent1"/>
                          </a:solidFill>
                          <a:latin typeface="+mn-lt"/>
                          <a:cs typeface="Arial" panose="020B0604020202020204" pitchFamily="34" charset="0"/>
                        </a:rPr>
                        <a:t>6/1,798</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1" hangingPunct="1">
                        <a:lnSpc>
                          <a:spcPct val="100000"/>
                        </a:lnSpc>
                        <a:spcBef>
                          <a:spcPts val="0"/>
                        </a:spcBef>
                        <a:spcAft>
                          <a:spcPts val="0"/>
                        </a:spcAft>
                      </a:pPr>
                      <a:r>
                        <a:rPr lang="es-419" sz="1800">
                          <a:solidFill>
                            <a:schemeClr val="tx2"/>
                          </a:solidFill>
                          <a:effectLst/>
                          <a:latin typeface="+mn-lt"/>
                          <a:ea typeface="+mn-ea"/>
                          <a:cs typeface="+mn-cs"/>
                        </a:rPr>
                        <a:t>6,13</a:t>
                      </a:r>
                      <a:br>
                        <a:rPr lang="es-419" sz="1800">
                          <a:solidFill>
                            <a:schemeClr val="tx2"/>
                          </a:solidFill>
                          <a:effectLst/>
                          <a:latin typeface="+mn-lt"/>
                          <a:ea typeface="+mn-ea"/>
                          <a:cs typeface="+mn-cs"/>
                        </a:rPr>
                      </a:br>
                      <a:r>
                        <a:rPr lang="es-419" sz="1800">
                          <a:solidFill>
                            <a:schemeClr val="tx2"/>
                          </a:solidFill>
                          <a:effectLst/>
                          <a:latin typeface="+mn-lt"/>
                          <a:ea typeface="+mn-ea"/>
                          <a:cs typeface="+mn-cs"/>
                        </a:rPr>
                        <a:t>(5,56, 6,75)</a:t>
                      </a:r>
                    </a:p>
                  </a:txBody>
                  <a:tcPr marL="38100" marR="3810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1" hangingPunct="1">
                        <a:lnSpc>
                          <a:spcPct val="100000"/>
                        </a:lnSpc>
                        <a:spcBef>
                          <a:spcPts val="0"/>
                        </a:spcBef>
                        <a:spcAft>
                          <a:spcPts val="0"/>
                        </a:spcAft>
                      </a:pPr>
                      <a:r>
                        <a:rPr lang="es-419" sz="1800">
                          <a:solidFill>
                            <a:schemeClr val="tx2"/>
                          </a:solidFill>
                          <a:effectLst/>
                          <a:latin typeface="+mn-lt"/>
                          <a:ea typeface="+mn-ea"/>
                          <a:cs typeface="+mn-cs"/>
                        </a:rPr>
                        <a:t>0,28</a:t>
                      </a:r>
                      <a:br>
                        <a:rPr lang="es-419" sz="1800">
                          <a:solidFill>
                            <a:schemeClr val="tx2"/>
                          </a:solidFill>
                          <a:effectLst/>
                          <a:latin typeface="+mn-lt"/>
                          <a:ea typeface="+mn-ea"/>
                          <a:cs typeface="+mn-cs"/>
                        </a:rPr>
                      </a:br>
                      <a:r>
                        <a:rPr lang="es-419" sz="1800">
                          <a:solidFill>
                            <a:schemeClr val="tx2"/>
                          </a:solidFill>
                          <a:effectLst/>
                          <a:latin typeface="+mn-lt"/>
                          <a:ea typeface="+mn-ea"/>
                          <a:cs typeface="+mn-cs"/>
                        </a:rPr>
                        <a:t>(0,18, 0,45)</a:t>
                      </a:r>
                    </a:p>
                  </a:txBody>
                  <a:tcPr marL="38100" marR="3810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lvl1pPr marL="0" algn="l" defTabSz="914400" rtl="0" eaLnBrk="1" latinLnBrk="1" hangingPunct="1">
                        <a:defRPr sz="1800" kern="1200">
                          <a:solidFill>
                            <a:schemeClr val="tx1"/>
                          </a:solidFill>
                          <a:latin typeface="Calibri"/>
                        </a:defRPr>
                      </a:lvl1pPr>
                      <a:lvl2pPr marL="457200" algn="l" defTabSz="914400" rtl="0" eaLnBrk="1" latinLnBrk="1" hangingPunct="1">
                        <a:defRPr sz="1800" kern="1200">
                          <a:solidFill>
                            <a:schemeClr val="tx1"/>
                          </a:solidFill>
                          <a:latin typeface="Calibri"/>
                        </a:defRPr>
                      </a:lvl2pPr>
                      <a:lvl3pPr marL="914400" algn="l" defTabSz="914400" rtl="0" eaLnBrk="1" latinLnBrk="1" hangingPunct="1">
                        <a:defRPr sz="1800" kern="1200">
                          <a:solidFill>
                            <a:schemeClr val="tx1"/>
                          </a:solidFill>
                          <a:latin typeface="Calibri"/>
                        </a:defRPr>
                      </a:lvl3pPr>
                      <a:lvl4pPr marL="1371600" algn="l" defTabSz="914400" rtl="0" eaLnBrk="1" latinLnBrk="1" hangingPunct="1">
                        <a:defRPr sz="1800" kern="1200">
                          <a:solidFill>
                            <a:schemeClr val="tx1"/>
                          </a:solidFill>
                          <a:latin typeface="Calibri"/>
                        </a:defRPr>
                      </a:lvl4pPr>
                      <a:lvl5pPr marL="1828800" algn="l" defTabSz="914400" rtl="0" eaLnBrk="1" latinLnBrk="1" hangingPunct="1">
                        <a:defRPr sz="1800" kern="1200">
                          <a:solidFill>
                            <a:schemeClr val="tx1"/>
                          </a:solidFill>
                          <a:latin typeface="Calibri"/>
                        </a:defRPr>
                      </a:lvl5pPr>
                      <a:lvl6pPr marL="2286000" algn="l" defTabSz="914400" rtl="0" eaLnBrk="1" latinLnBrk="1" hangingPunct="1">
                        <a:defRPr sz="1800" kern="1200">
                          <a:solidFill>
                            <a:schemeClr val="tx1"/>
                          </a:solidFill>
                          <a:latin typeface="Calibri"/>
                        </a:defRPr>
                      </a:lvl6pPr>
                      <a:lvl7pPr marL="2743200" algn="l" defTabSz="914400" rtl="0" eaLnBrk="1" latinLnBrk="1" hangingPunct="1">
                        <a:defRPr sz="1800" kern="1200">
                          <a:solidFill>
                            <a:schemeClr val="tx1"/>
                          </a:solidFill>
                          <a:latin typeface="Calibri"/>
                        </a:defRPr>
                      </a:lvl7pPr>
                      <a:lvl8pPr marL="3200400" algn="l" defTabSz="914400" rtl="0" eaLnBrk="1" latinLnBrk="1" hangingPunct="1">
                        <a:defRPr sz="1800" kern="1200">
                          <a:solidFill>
                            <a:schemeClr val="tx1"/>
                          </a:solidFill>
                          <a:latin typeface="Calibri"/>
                        </a:defRPr>
                      </a:lvl8pPr>
                      <a:lvl9pPr marL="3657600" algn="l" defTabSz="914400" rtl="0" eaLnBrk="1" latinLnBrk="1" hangingPunct="1">
                        <a:defRPr sz="1800" kern="1200">
                          <a:solidFill>
                            <a:schemeClr val="tx1"/>
                          </a:solidFill>
                          <a:latin typeface="Calibri"/>
                        </a:defRPr>
                      </a:lvl9pPr>
                    </a:lstStyle>
                    <a:p>
                      <a:pPr marL="0" algn="ctr" defTabSz="914400" rtl="0" eaLnBrk="1" latinLnBrk="1" hangingPunct="1">
                        <a:lnSpc>
                          <a:spcPct val="100000"/>
                        </a:lnSpc>
                        <a:spcBef>
                          <a:spcPts val="0"/>
                        </a:spcBef>
                        <a:spcAft>
                          <a:spcPts val="0"/>
                        </a:spcAft>
                      </a:pPr>
                      <a:r>
                        <a:rPr lang="es-419" sz="1800" b="1">
                          <a:solidFill>
                            <a:schemeClr val="tx2"/>
                          </a:solidFill>
                          <a:effectLst/>
                          <a:latin typeface="+mn-lt"/>
                          <a:ea typeface="+mn-ea"/>
                          <a:cs typeface="+mn-cs"/>
                        </a:rPr>
                        <a:t>95.4 </a:t>
                      </a:r>
                    </a:p>
                    <a:p>
                      <a:pPr marL="0" algn="ctr" defTabSz="914400" rtl="0" eaLnBrk="1" latinLnBrk="1" hangingPunct="1">
                        <a:lnSpc>
                          <a:spcPct val="100000"/>
                        </a:lnSpc>
                        <a:spcBef>
                          <a:spcPts val="0"/>
                        </a:spcBef>
                        <a:spcAft>
                          <a:spcPts val="0"/>
                        </a:spcAft>
                      </a:pPr>
                      <a:r>
                        <a:rPr lang="es-419" sz="1800" b="1">
                          <a:solidFill>
                            <a:schemeClr val="tx2"/>
                          </a:solidFill>
                          <a:effectLst/>
                          <a:latin typeface="+mn-lt"/>
                          <a:ea typeface="+mn-ea"/>
                          <a:cs typeface="+mn-cs"/>
                        </a:rPr>
                        <a:t>(93,2; 97,6)</a:t>
                      </a:r>
                    </a:p>
                  </a:txBody>
                  <a:tcPr marL="38100" marR="3810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337925472"/>
                  </a:ext>
                </a:extLst>
              </a:tr>
            </a:tbl>
          </a:graphicData>
        </a:graphic>
      </p:graphicFrame>
      <p:sp>
        <p:nvSpPr>
          <p:cNvPr id="9" name="TextBox 8">
            <a:extLst>
              <a:ext uri="{FF2B5EF4-FFF2-40B4-BE49-F238E27FC236}">
                <a16:creationId xmlns:a16="http://schemas.microsoft.com/office/drawing/2014/main" id="{A7433A5E-17B9-B5B6-110D-4AAB43810B69}"/>
              </a:ext>
            </a:extLst>
          </p:cNvPr>
          <p:cNvSpPr txBox="1"/>
          <p:nvPr/>
        </p:nvSpPr>
        <p:spPr>
          <a:xfrm>
            <a:off x="566722" y="1085713"/>
            <a:ext cx="11210923" cy="1107996"/>
          </a:xfrm>
          <a:prstGeom prst="rect">
            <a:avLst/>
          </a:prstGeom>
          <a:noFill/>
          <a:ln>
            <a:solidFill>
              <a:srgbClr val="0070C0"/>
            </a:solidFill>
          </a:ln>
        </p:spPr>
        <p:txBody>
          <a:bodyPr wrap="square" lIns="91440" tIns="45720" rIns="91440" bIns="45720" anchor="t">
            <a:spAutoFit/>
          </a:bodyPr>
          <a:lstStyle/>
          <a:p>
            <a:r>
              <a:rPr lang="es-419" sz="1600"/>
              <a:t>Estudio de la vacuna bivalente contra el VPH (GSK) administrada a niñas &lt;15 años de edad, con una provincia asignada a un régimen de una dosis y otra a un régimen de dos dosis. Eficacia de los regímenes de dosis única en comparación con los de 2 dosis en cuanto a la reducción de la prevalencia del VPH-16/18 en el 4.º año, evaluada mediante encuestas transversales en el grupo vacunado, en comparación con los datos históricos de prevalencia del VPH en estudiantes de la misma edad.</a:t>
            </a:r>
          </a:p>
        </p:txBody>
      </p:sp>
      <p:sp>
        <p:nvSpPr>
          <p:cNvPr id="11" name="TextBox 10">
            <a:extLst>
              <a:ext uri="{FF2B5EF4-FFF2-40B4-BE49-F238E27FC236}">
                <a16:creationId xmlns:a16="http://schemas.microsoft.com/office/drawing/2014/main" id="{A9336317-3FE5-FDA2-B2C8-FB928B20F711}"/>
              </a:ext>
            </a:extLst>
          </p:cNvPr>
          <p:cNvSpPr txBox="1"/>
          <p:nvPr/>
        </p:nvSpPr>
        <p:spPr>
          <a:xfrm>
            <a:off x="4295784" y="2193152"/>
            <a:ext cx="2567113" cy="400110"/>
          </a:xfrm>
          <a:prstGeom prst="rect">
            <a:avLst/>
          </a:prstGeom>
          <a:noFill/>
        </p:spPr>
        <p:txBody>
          <a:bodyPr wrap="none" rtlCol="0">
            <a:spAutoFit/>
          </a:bodyPr>
          <a:lstStyle/>
          <a:p>
            <a:r>
              <a:rPr lang="es-419" sz="2000" b="1">
                <a:solidFill>
                  <a:schemeClr val="accent1"/>
                </a:solidFill>
                <a:latin typeface="+mj-lt"/>
              </a:rPr>
              <a:t>Prevalencia del VPH-16/18</a:t>
            </a:r>
          </a:p>
        </p:txBody>
      </p:sp>
      <p:sp>
        <p:nvSpPr>
          <p:cNvPr id="12" name="TextBox 11">
            <a:extLst>
              <a:ext uri="{FF2B5EF4-FFF2-40B4-BE49-F238E27FC236}">
                <a16:creationId xmlns:a16="http://schemas.microsoft.com/office/drawing/2014/main" id="{C82656F8-6F1B-4002-8D5E-3FB5CC448AC3}"/>
              </a:ext>
            </a:extLst>
          </p:cNvPr>
          <p:cNvSpPr txBox="1"/>
          <p:nvPr/>
        </p:nvSpPr>
        <p:spPr>
          <a:xfrm>
            <a:off x="848963" y="5109993"/>
            <a:ext cx="10494074" cy="584775"/>
          </a:xfrm>
          <a:prstGeom prst="rect">
            <a:avLst/>
          </a:prstGeom>
          <a:solidFill>
            <a:schemeClr val="accent3">
              <a:lumMod val="20000"/>
              <a:lumOff val="80000"/>
            </a:schemeClr>
          </a:solidFill>
          <a:ln w="9525">
            <a:solidFill>
              <a:schemeClr val="tx2"/>
            </a:solidFill>
          </a:ln>
        </p:spPr>
        <p:txBody>
          <a:bodyPr wrap="square" lIns="91440" tIns="45720" rIns="91440" bIns="45720" rtlCol="0" anchor="t">
            <a:spAutoFit/>
          </a:bodyPr>
          <a:lstStyle/>
          <a:p>
            <a:pPr algn="ctr"/>
            <a:r>
              <a:rPr lang="es-419" sz="1600" b="1">
                <a:solidFill>
                  <a:schemeClr val="tx2"/>
                </a:solidFill>
              </a:rPr>
              <a:t>Eficacia elevada y similar de la vacuna contra las infecciones prevalentes por el VPH después de una o dos dosis de la vacuna; se demostró la no inferioridad del régimen de dosis única en comparación con el régimen de dos dosis.</a:t>
            </a:r>
          </a:p>
        </p:txBody>
      </p:sp>
      <p:sp>
        <p:nvSpPr>
          <p:cNvPr id="3" name="TextBox 2">
            <a:extLst>
              <a:ext uri="{FF2B5EF4-FFF2-40B4-BE49-F238E27FC236}">
                <a16:creationId xmlns:a16="http://schemas.microsoft.com/office/drawing/2014/main" id="{CE02BD2D-E59E-A8F1-9C3A-0DDE3C2B6A31}"/>
              </a:ext>
            </a:extLst>
          </p:cNvPr>
          <p:cNvSpPr txBox="1"/>
          <p:nvPr/>
        </p:nvSpPr>
        <p:spPr>
          <a:xfrm>
            <a:off x="207214" y="5772287"/>
            <a:ext cx="11135823" cy="307777"/>
          </a:xfrm>
          <a:prstGeom prst="rect">
            <a:avLst/>
          </a:prstGeom>
          <a:noFill/>
        </p:spPr>
        <p:txBody>
          <a:bodyPr wrap="square" rtlCol="0">
            <a:spAutoFit/>
          </a:bodyPr>
          <a:lstStyle/>
          <a:p>
            <a:pPr>
              <a:spcBef>
                <a:spcPts val="1800"/>
              </a:spcBef>
            </a:pPr>
            <a:r>
              <a:rPr lang="es-419" sz="700">
                <a:effectLst/>
              </a:rPr>
              <a:t>Jiamsiri, S, Rhee C, Ahn HS, et al. Community intervention of a single-dose or 2-dose regimen of bivalent human papillomavirus vaccine in schoolgirls in Thailand: Vaccine effectiveness 2 years and 4 years after vaccination (</a:t>
            </a:r>
            <a:r>
              <a:rPr lang="es-419" sz="700" i="1">
                <a:effectLst/>
              </a:rPr>
              <a:t>Intervención comunitaria con un régimen de una dosis o dos dosis de la vacuna bivalente contra el virus del papiloma humano en niñas en edad escolar en Tailandia: eficacia de la vacuna después de 2 y 4 años desde la vacunación</a:t>
            </a:r>
            <a:r>
              <a:rPr lang="es-419" sz="700">
                <a:effectLst/>
              </a:rPr>
              <a:t>). </a:t>
            </a:r>
            <a:r>
              <a:rPr lang="es-419" sz="700" i="1">
                <a:effectLst/>
              </a:rPr>
              <a:t>Journal of the National Cancer Institute. Monografías.</a:t>
            </a:r>
            <a:r>
              <a:rPr lang="es-419" sz="700">
                <a:effectLst/>
              </a:rPr>
              <a:t> 2024;2024 (67):346–357. doi:10.1093/jncimonographs/lgae036.</a:t>
            </a:r>
          </a:p>
        </p:txBody>
      </p:sp>
    </p:spTree>
    <p:extLst>
      <p:ext uri="{BB962C8B-B14F-4D97-AF65-F5344CB8AC3E}">
        <p14:creationId xmlns:p14="http://schemas.microsoft.com/office/powerpoint/2010/main" val="4981436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6FB37E-4DD6-0F4E-8677-CF7C7751744D}"/>
              </a:ext>
            </a:extLst>
          </p:cNvPr>
          <p:cNvSpPr/>
          <p:nvPr/>
        </p:nvSpPr>
        <p:spPr bwMode="auto">
          <a:xfrm>
            <a:off x="4724400" y="1090781"/>
            <a:ext cx="2590800" cy="2462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5AB866C7-C3F9-47FD-AC51-EFFD8B039B53}"/>
              </a:ext>
            </a:extLst>
          </p:cNvPr>
          <p:cNvSpPr/>
          <p:nvPr/>
        </p:nvSpPr>
        <p:spPr>
          <a:xfrm>
            <a:off x="381000" y="98835"/>
            <a:ext cx="11747582" cy="1077218"/>
          </a:xfrm>
          <a:prstGeom prst="rect">
            <a:avLst/>
          </a:prstGeom>
        </p:spPr>
        <p:txBody>
          <a:bodyPr wrap="square">
            <a:spAutoFit/>
          </a:bodyPr>
          <a:lstStyle/>
          <a:p>
            <a:r>
              <a:rPr lang="es-419" sz="3200" dirty="0">
                <a:solidFill>
                  <a:schemeClr val="tx2"/>
                </a:solidFill>
              </a:rPr>
              <a:t>Niveles estables de anticuerpos contra el VPH-16 y el VPH-18 durante más de una década después de la vacunación, varias veces por encima de la inmunidad natural</a:t>
            </a:r>
          </a:p>
        </p:txBody>
      </p:sp>
      <p:sp>
        <p:nvSpPr>
          <p:cNvPr id="10" name="TextBox 9">
            <a:extLst>
              <a:ext uri="{FF2B5EF4-FFF2-40B4-BE49-F238E27FC236}">
                <a16:creationId xmlns:a16="http://schemas.microsoft.com/office/drawing/2014/main" id="{B4ECA41F-8C4F-4E27-A199-6915E8EE3F8C}"/>
              </a:ext>
            </a:extLst>
          </p:cNvPr>
          <p:cNvSpPr txBox="1"/>
          <p:nvPr/>
        </p:nvSpPr>
        <p:spPr>
          <a:xfrm>
            <a:off x="381000" y="5944812"/>
            <a:ext cx="10501885" cy="446276"/>
          </a:xfrm>
          <a:prstGeom prst="rect">
            <a:avLst/>
          </a:prstGeom>
          <a:noFill/>
        </p:spPr>
        <p:txBody>
          <a:bodyPr wrap="square" rtlCol="0">
            <a:spAutoFit/>
          </a:bodyPr>
          <a:lstStyle/>
          <a:p>
            <a:r>
              <a:rPr kumimoji="0" lang="es-419" sz="700" strike="noStrike" normalizeH="0" noProof="0" dirty="0">
                <a:ln>
                  <a:noFill/>
                </a:ln>
                <a:solidFill>
                  <a:schemeClr val="tx1">
                    <a:lumMod val="65000"/>
                    <a:lumOff val="35000"/>
                  </a:schemeClr>
                </a:solidFill>
                <a:effectLst/>
                <a:uLnTx/>
                <a:uFillTx/>
                <a:latin typeface="+mj-lt"/>
                <a:cs typeface="Arial" panose="020B0604020202020204" pitchFamily="34" charset="0"/>
              </a:rPr>
              <a:t>1. </a:t>
            </a:r>
            <a:r>
              <a:rPr kumimoji="0" lang="es-419" sz="700" strike="noStrike" normalizeH="0" noProof="0" dirty="0" err="1">
                <a:ln>
                  <a:noFill/>
                </a:ln>
                <a:solidFill>
                  <a:schemeClr val="tx1">
                    <a:lumMod val="65000"/>
                    <a:lumOff val="35000"/>
                  </a:schemeClr>
                </a:solidFill>
                <a:effectLst/>
                <a:uLnTx/>
                <a:uFillTx/>
                <a:latin typeface="+mj-lt"/>
                <a:cs typeface="Arial" panose="020B0604020202020204" pitchFamily="34" charset="0"/>
              </a:rPr>
              <a:t>Joshi</a:t>
            </a:r>
            <a:r>
              <a:rPr kumimoji="0" lang="es-419" sz="700" strike="noStrike" normalizeH="0" noProof="0" dirty="0">
                <a:ln>
                  <a:noFill/>
                </a:ln>
                <a:solidFill>
                  <a:schemeClr val="tx1">
                    <a:lumMod val="65000"/>
                    <a:lumOff val="35000"/>
                  </a:schemeClr>
                </a:solidFill>
                <a:effectLst/>
                <a:uLnTx/>
                <a:uFillTx/>
                <a:latin typeface="+mj-lt"/>
                <a:cs typeface="Arial" panose="020B0604020202020204" pitchFamily="34" charset="0"/>
              </a:rPr>
              <a:t> S, </a:t>
            </a:r>
            <a:r>
              <a:rPr kumimoji="0" lang="es-419" sz="700" strike="noStrike" normalizeH="0" noProof="0" dirty="0" err="1">
                <a:ln>
                  <a:noFill/>
                </a:ln>
                <a:solidFill>
                  <a:schemeClr val="tx1">
                    <a:lumMod val="65000"/>
                    <a:lumOff val="35000"/>
                  </a:schemeClr>
                </a:solidFill>
                <a:effectLst/>
                <a:uLnTx/>
                <a:uFillTx/>
                <a:latin typeface="+mj-lt"/>
                <a:cs typeface="Arial" panose="020B0604020202020204" pitchFamily="34" charset="0"/>
              </a:rPr>
              <a:t>Anantharaman</a:t>
            </a:r>
            <a:r>
              <a:rPr kumimoji="0" lang="es-419" sz="700" strike="noStrike" normalizeH="0" noProof="0" dirty="0">
                <a:ln>
                  <a:noFill/>
                </a:ln>
                <a:solidFill>
                  <a:schemeClr val="tx1">
                    <a:lumMod val="65000"/>
                    <a:lumOff val="35000"/>
                  </a:schemeClr>
                </a:solidFill>
                <a:effectLst/>
                <a:uLnTx/>
                <a:uFillTx/>
                <a:latin typeface="+mj-lt"/>
                <a:cs typeface="Arial" panose="020B0604020202020204" pitchFamily="34" charset="0"/>
              </a:rPr>
              <a:t> D, </a:t>
            </a:r>
            <a:r>
              <a:rPr kumimoji="0" lang="es-419" sz="700" strike="noStrike" normalizeH="0" noProof="0" dirty="0" err="1">
                <a:ln>
                  <a:noFill/>
                </a:ln>
                <a:solidFill>
                  <a:schemeClr val="tx1">
                    <a:lumMod val="65000"/>
                    <a:lumOff val="35000"/>
                  </a:schemeClr>
                </a:solidFill>
                <a:effectLst/>
                <a:uLnTx/>
                <a:uFillTx/>
                <a:latin typeface="+mj-lt"/>
                <a:cs typeface="Arial" panose="020B0604020202020204" pitchFamily="34" charset="0"/>
              </a:rPr>
              <a:t>Muwonge</a:t>
            </a:r>
            <a:r>
              <a:rPr kumimoji="0" lang="es-419" sz="700" strike="noStrike" normalizeH="0" noProof="0" dirty="0">
                <a:ln>
                  <a:noFill/>
                </a:ln>
                <a:solidFill>
                  <a:schemeClr val="tx1">
                    <a:lumMod val="65000"/>
                    <a:lumOff val="35000"/>
                  </a:schemeClr>
                </a:solidFill>
                <a:effectLst/>
                <a:uLnTx/>
                <a:uFillTx/>
                <a:latin typeface="+mj-lt"/>
                <a:cs typeface="Arial" panose="020B0604020202020204" pitchFamily="34" charset="0"/>
              </a:rPr>
              <a:t> R, et al. </a:t>
            </a:r>
            <a:r>
              <a:rPr kumimoji="0" lang="es-419" sz="700" strike="noStrike" normalizeH="0" noProof="0" dirty="0" err="1">
                <a:ln>
                  <a:noFill/>
                </a:ln>
                <a:solidFill>
                  <a:schemeClr val="tx1">
                    <a:lumMod val="65000"/>
                    <a:lumOff val="35000"/>
                  </a:schemeClr>
                </a:solidFill>
                <a:effectLst/>
                <a:uLnTx/>
                <a:uFillTx/>
                <a:latin typeface="+mj-lt"/>
                <a:cs typeface="Arial" panose="020B0604020202020204" pitchFamily="34" charset="0"/>
              </a:rPr>
              <a:t>Evaluation</a:t>
            </a:r>
            <a:r>
              <a:rPr kumimoji="0" lang="es-419" sz="700" strike="noStrike" normalizeH="0" noProof="0" dirty="0">
                <a:ln>
                  <a:noFill/>
                </a:ln>
                <a:solidFill>
                  <a:schemeClr val="tx1">
                    <a:lumMod val="65000"/>
                    <a:lumOff val="35000"/>
                  </a:schemeClr>
                </a:solidFill>
                <a:effectLst/>
                <a:uLnTx/>
                <a:uFillTx/>
                <a:latin typeface="+mj-lt"/>
                <a:cs typeface="Arial" panose="020B0604020202020204" pitchFamily="34" charset="0"/>
              </a:rPr>
              <a:t> </a:t>
            </a:r>
            <a:r>
              <a:rPr kumimoji="0" lang="es-419" sz="700" strike="noStrike" normalizeH="0" noProof="0" dirty="0" err="1">
                <a:ln>
                  <a:noFill/>
                </a:ln>
                <a:solidFill>
                  <a:schemeClr val="tx1">
                    <a:lumMod val="65000"/>
                    <a:lumOff val="35000"/>
                  </a:schemeClr>
                </a:solidFill>
                <a:effectLst/>
                <a:uLnTx/>
                <a:uFillTx/>
                <a:latin typeface="+mj-lt"/>
                <a:cs typeface="Arial" panose="020B0604020202020204" pitchFamily="34" charset="0"/>
              </a:rPr>
              <a:t>of</a:t>
            </a:r>
            <a:r>
              <a:rPr kumimoji="0" lang="es-419" sz="700" strike="noStrike" normalizeH="0" noProof="0" dirty="0">
                <a:ln>
                  <a:noFill/>
                </a:ln>
                <a:solidFill>
                  <a:schemeClr val="tx1">
                    <a:lumMod val="65000"/>
                    <a:lumOff val="35000"/>
                  </a:schemeClr>
                </a:solidFill>
                <a:effectLst/>
                <a:uLnTx/>
                <a:uFillTx/>
                <a:latin typeface="+mj-lt"/>
                <a:cs typeface="Arial" panose="020B0604020202020204" pitchFamily="34" charset="0"/>
              </a:rPr>
              <a:t> </a:t>
            </a:r>
            <a:r>
              <a:rPr kumimoji="0" lang="es-419" sz="700" strike="noStrike" normalizeH="0" noProof="0" dirty="0" err="1">
                <a:ln>
                  <a:noFill/>
                </a:ln>
                <a:solidFill>
                  <a:schemeClr val="tx1">
                    <a:lumMod val="65000"/>
                    <a:lumOff val="35000"/>
                  </a:schemeClr>
                </a:solidFill>
                <a:effectLst/>
                <a:uLnTx/>
                <a:uFillTx/>
                <a:latin typeface="+mj-lt"/>
                <a:cs typeface="Arial" panose="020B0604020202020204" pitchFamily="34" charset="0"/>
              </a:rPr>
              <a:t>immune</a:t>
            </a:r>
            <a:r>
              <a:rPr kumimoji="0" lang="es-419" sz="700" strike="noStrike" normalizeH="0" noProof="0" dirty="0">
                <a:ln>
                  <a:noFill/>
                </a:ln>
                <a:solidFill>
                  <a:schemeClr val="tx1">
                    <a:lumMod val="65000"/>
                    <a:lumOff val="35000"/>
                  </a:schemeClr>
                </a:solidFill>
                <a:effectLst/>
                <a:uLnTx/>
                <a:uFillTx/>
                <a:latin typeface="+mj-lt"/>
                <a:cs typeface="Arial" panose="020B0604020202020204" pitchFamily="34" charset="0"/>
              </a:rPr>
              <a:t> response </a:t>
            </a:r>
            <a:r>
              <a:rPr kumimoji="0" lang="es-419" sz="700" strike="noStrike" normalizeH="0" noProof="0" dirty="0" err="1">
                <a:ln>
                  <a:noFill/>
                </a:ln>
                <a:solidFill>
                  <a:schemeClr val="tx1">
                    <a:lumMod val="65000"/>
                    <a:lumOff val="35000"/>
                  </a:schemeClr>
                </a:solidFill>
                <a:effectLst/>
                <a:uLnTx/>
                <a:uFillTx/>
                <a:latin typeface="+mj-lt"/>
                <a:cs typeface="Arial" panose="020B0604020202020204" pitchFamily="34" charset="0"/>
              </a:rPr>
              <a:t>to</a:t>
            </a:r>
            <a:r>
              <a:rPr kumimoji="0" lang="es-419" sz="700" strike="noStrike" normalizeH="0" noProof="0" dirty="0">
                <a:ln>
                  <a:noFill/>
                </a:ln>
                <a:solidFill>
                  <a:schemeClr val="tx1">
                    <a:lumMod val="65000"/>
                    <a:lumOff val="35000"/>
                  </a:schemeClr>
                </a:solidFill>
                <a:effectLst/>
                <a:uLnTx/>
                <a:uFillTx/>
                <a:latin typeface="+mj-lt"/>
                <a:cs typeface="Arial" panose="020B0604020202020204" pitchFamily="34" charset="0"/>
              </a:rPr>
              <a:t> single </a:t>
            </a:r>
            <a:r>
              <a:rPr kumimoji="0" lang="es-419" sz="700" strike="noStrike" normalizeH="0" noProof="0" dirty="0" err="1">
                <a:ln>
                  <a:noFill/>
                </a:ln>
                <a:solidFill>
                  <a:schemeClr val="tx1">
                    <a:lumMod val="65000"/>
                    <a:lumOff val="35000"/>
                  </a:schemeClr>
                </a:solidFill>
                <a:effectLst/>
                <a:uLnTx/>
                <a:uFillTx/>
                <a:latin typeface="+mj-lt"/>
                <a:cs typeface="Arial" panose="020B0604020202020204" pitchFamily="34" charset="0"/>
              </a:rPr>
              <a:t>dose</a:t>
            </a:r>
            <a:r>
              <a:rPr kumimoji="0" lang="es-419" sz="700" strike="noStrike" normalizeH="0" noProof="0" dirty="0">
                <a:ln>
                  <a:noFill/>
                </a:ln>
                <a:solidFill>
                  <a:schemeClr val="tx1">
                    <a:lumMod val="65000"/>
                    <a:lumOff val="35000"/>
                  </a:schemeClr>
                </a:solidFill>
                <a:effectLst/>
                <a:uLnTx/>
                <a:uFillTx/>
                <a:latin typeface="+mj-lt"/>
                <a:cs typeface="Arial" panose="020B0604020202020204" pitchFamily="34" charset="0"/>
              </a:rPr>
              <a:t> </a:t>
            </a:r>
            <a:r>
              <a:rPr kumimoji="0" lang="es-419" sz="700" strike="noStrike" normalizeH="0" noProof="0" dirty="0" err="1">
                <a:ln>
                  <a:noFill/>
                </a:ln>
                <a:solidFill>
                  <a:schemeClr val="tx1">
                    <a:lumMod val="65000"/>
                    <a:lumOff val="35000"/>
                  </a:schemeClr>
                </a:solidFill>
                <a:effectLst/>
                <a:uLnTx/>
                <a:uFillTx/>
                <a:latin typeface="+mj-lt"/>
                <a:cs typeface="Arial" panose="020B0604020202020204" pitchFamily="34" charset="0"/>
              </a:rPr>
              <a:t>of</a:t>
            </a:r>
            <a:r>
              <a:rPr kumimoji="0" lang="es-419" sz="700" strike="noStrike" normalizeH="0" noProof="0" dirty="0">
                <a:ln>
                  <a:noFill/>
                </a:ln>
                <a:solidFill>
                  <a:schemeClr val="tx1">
                    <a:lumMod val="65000"/>
                    <a:lumOff val="35000"/>
                  </a:schemeClr>
                </a:solidFill>
                <a:effectLst/>
                <a:uLnTx/>
                <a:uFillTx/>
                <a:latin typeface="+mj-lt"/>
                <a:cs typeface="Arial" panose="020B0604020202020204" pitchFamily="34" charset="0"/>
              </a:rPr>
              <a:t> </a:t>
            </a:r>
            <a:r>
              <a:rPr kumimoji="0" lang="es-419" sz="700" strike="noStrike" normalizeH="0" noProof="0" dirty="0" err="1">
                <a:ln>
                  <a:noFill/>
                </a:ln>
                <a:solidFill>
                  <a:schemeClr val="tx1">
                    <a:lumMod val="65000"/>
                    <a:lumOff val="35000"/>
                  </a:schemeClr>
                </a:solidFill>
                <a:effectLst/>
                <a:uLnTx/>
                <a:uFillTx/>
                <a:latin typeface="+mj-lt"/>
                <a:cs typeface="Arial" panose="020B0604020202020204" pitchFamily="34" charset="0"/>
              </a:rPr>
              <a:t>quadrivalent</a:t>
            </a:r>
            <a:r>
              <a:rPr kumimoji="0" lang="es-419" sz="700" strike="noStrike" normalizeH="0" noProof="0" dirty="0">
                <a:ln>
                  <a:noFill/>
                </a:ln>
                <a:solidFill>
                  <a:schemeClr val="tx1">
                    <a:lumMod val="65000"/>
                    <a:lumOff val="35000"/>
                  </a:schemeClr>
                </a:solidFill>
                <a:effectLst/>
                <a:uLnTx/>
                <a:uFillTx/>
                <a:latin typeface="+mj-lt"/>
                <a:cs typeface="Arial" panose="020B0604020202020204" pitchFamily="34" charset="0"/>
              </a:rPr>
              <a:t> HPV </a:t>
            </a:r>
            <a:r>
              <a:rPr kumimoji="0" lang="es-419" sz="700" strike="noStrike" normalizeH="0" noProof="0" dirty="0" err="1">
                <a:ln>
                  <a:noFill/>
                </a:ln>
                <a:solidFill>
                  <a:schemeClr val="tx1">
                    <a:lumMod val="65000"/>
                    <a:lumOff val="35000"/>
                  </a:schemeClr>
                </a:solidFill>
                <a:effectLst/>
                <a:uLnTx/>
                <a:uFillTx/>
                <a:latin typeface="+mj-lt"/>
                <a:cs typeface="Arial" panose="020B0604020202020204" pitchFamily="34" charset="0"/>
              </a:rPr>
              <a:t>vaccine</a:t>
            </a:r>
            <a:r>
              <a:rPr kumimoji="0" lang="es-419" sz="700" strike="noStrike" normalizeH="0" noProof="0" dirty="0">
                <a:ln>
                  <a:noFill/>
                </a:ln>
                <a:solidFill>
                  <a:schemeClr val="tx1">
                    <a:lumMod val="65000"/>
                    <a:lumOff val="35000"/>
                  </a:schemeClr>
                </a:solidFill>
                <a:effectLst/>
                <a:uLnTx/>
                <a:uFillTx/>
                <a:latin typeface="+mj-lt"/>
                <a:cs typeface="Arial" panose="020B0604020202020204" pitchFamily="34" charset="0"/>
              </a:rPr>
              <a:t> at 10-year </a:t>
            </a:r>
            <a:r>
              <a:rPr kumimoji="0" lang="es-419" sz="700" strike="noStrike" normalizeH="0" noProof="0" dirty="0" err="1">
                <a:ln>
                  <a:noFill/>
                </a:ln>
                <a:solidFill>
                  <a:schemeClr val="tx1">
                    <a:lumMod val="65000"/>
                    <a:lumOff val="35000"/>
                  </a:schemeClr>
                </a:solidFill>
                <a:effectLst/>
                <a:uLnTx/>
                <a:uFillTx/>
                <a:latin typeface="+mj-lt"/>
                <a:cs typeface="Arial" panose="020B0604020202020204" pitchFamily="34" charset="0"/>
              </a:rPr>
              <a:t>post-vaccination</a:t>
            </a:r>
            <a:r>
              <a:rPr kumimoji="0" lang="es-419" sz="700" strike="noStrike" normalizeH="0" noProof="0" dirty="0">
                <a:ln>
                  <a:noFill/>
                </a:ln>
                <a:solidFill>
                  <a:schemeClr val="tx1">
                    <a:lumMod val="65000"/>
                    <a:lumOff val="35000"/>
                  </a:schemeClr>
                </a:solidFill>
                <a:effectLst/>
                <a:uLnTx/>
                <a:uFillTx/>
                <a:latin typeface="+mj-lt"/>
                <a:cs typeface="Arial" panose="020B0604020202020204" pitchFamily="34" charset="0"/>
              </a:rPr>
              <a:t> (</a:t>
            </a:r>
            <a:r>
              <a:rPr kumimoji="0" lang="es-419" sz="700" i="1" strike="noStrike" normalizeH="0" noProof="0" dirty="0">
                <a:ln>
                  <a:noFill/>
                </a:ln>
                <a:solidFill>
                  <a:schemeClr val="tx1">
                    <a:lumMod val="65000"/>
                    <a:lumOff val="35000"/>
                  </a:schemeClr>
                </a:solidFill>
                <a:effectLst/>
                <a:uLnTx/>
                <a:uFillTx/>
                <a:latin typeface="+mj-lt"/>
                <a:cs typeface="Arial" panose="020B0604020202020204" pitchFamily="34" charset="0"/>
              </a:rPr>
              <a:t>Evaluación de la respuesta inmunitaria a una dosis única de la vacuna tetravalente contra el VPH después de diez años de la vacunación</a:t>
            </a:r>
            <a:r>
              <a:rPr kumimoji="0" lang="es-419" sz="700" strike="noStrike" normalizeH="0" noProof="0" dirty="0">
                <a:ln>
                  <a:noFill/>
                </a:ln>
                <a:solidFill>
                  <a:schemeClr val="tx1">
                    <a:lumMod val="65000"/>
                    <a:lumOff val="35000"/>
                  </a:schemeClr>
                </a:solidFill>
                <a:effectLst/>
                <a:uLnTx/>
                <a:uFillTx/>
                <a:latin typeface="+mj-lt"/>
                <a:cs typeface="Arial" panose="020B0604020202020204" pitchFamily="34" charset="0"/>
              </a:rPr>
              <a:t>). </a:t>
            </a:r>
            <a:r>
              <a:rPr kumimoji="0" lang="es-419" sz="700" i="1" strike="noStrike" normalizeH="0" noProof="0" dirty="0" err="1">
                <a:ln>
                  <a:noFill/>
                </a:ln>
                <a:solidFill>
                  <a:schemeClr val="tx1">
                    <a:lumMod val="65000"/>
                    <a:lumOff val="35000"/>
                  </a:schemeClr>
                </a:solidFill>
                <a:effectLst/>
                <a:uLnTx/>
                <a:uFillTx/>
                <a:latin typeface="+mj-lt"/>
                <a:cs typeface="Arial" panose="020B0604020202020204" pitchFamily="34" charset="0"/>
              </a:rPr>
              <a:t>Vaccine</a:t>
            </a:r>
            <a:r>
              <a:rPr kumimoji="0" lang="es-419" sz="700" i="1" strike="noStrike" normalizeH="0" noProof="0" dirty="0">
                <a:ln>
                  <a:noFill/>
                </a:ln>
                <a:solidFill>
                  <a:schemeClr val="tx1">
                    <a:lumMod val="65000"/>
                    <a:lumOff val="35000"/>
                  </a:schemeClr>
                </a:solidFill>
                <a:effectLst/>
                <a:uLnTx/>
                <a:uFillTx/>
                <a:latin typeface="+mj-lt"/>
                <a:cs typeface="Arial" panose="020B0604020202020204" pitchFamily="34" charset="0"/>
              </a:rPr>
              <a:t>.</a:t>
            </a:r>
            <a:r>
              <a:rPr kumimoji="0" lang="es-419" sz="700" strike="noStrike" normalizeH="0" noProof="0" dirty="0">
                <a:ln>
                  <a:noFill/>
                </a:ln>
                <a:solidFill>
                  <a:schemeClr val="tx1">
                    <a:lumMod val="65000"/>
                    <a:lumOff val="35000"/>
                  </a:schemeClr>
                </a:solidFill>
                <a:effectLst/>
                <a:uLnTx/>
                <a:uFillTx/>
                <a:latin typeface="+mj-lt"/>
                <a:cs typeface="Arial" panose="020B0604020202020204" pitchFamily="34" charset="0"/>
              </a:rPr>
              <a:t> 2023;41(1):236-245. doi:10.1016/j.vaccine.2022.11.044</a:t>
            </a:r>
          </a:p>
          <a:p>
            <a:r>
              <a:rPr kumimoji="0" lang="es-419" sz="700" strike="noStrike" normalizeH="0" noProof="0" dirty="0">
                <a:ln>
                  <a:noFill/>
                </a:ln>
                <a:solidFill>
                  <a:schemeClr val="tx1">
                    <a:lumMod val="65000"/>
                    <a:lumOff val="35000"/>
                  </a:schemeClr>
                </a:solidFill>
                <a:effectLst/>
                <a:uLnTx/>
                <a:uFillTx/>
                <a:latin typeface="+mj-lt"/>
                <a:cs typeface="Arial" panose="020B0604020202020204" pitchFamily="34" charset="0"/>
              </a:rPr>
              <a:t>2. </a:t>
            </a:r>
            <a:r>
              <a:rPr lang="es-419" sz="700" dirty="0">
                <a:effectLst/>
                <a:latin typeface="+mj-lt"/>
                <a:cs typeface="Arial" panose="020B0604020202020204" pitchFamily="34" charset="0"/>
              </a:rPr>
              <a:t>Porras, C, Romero B, Kemp T, et al. HPV16/18 </a:t>
            </a:r>
            <a:r>
              <a:rPr lang="es-419" sz="700" dirty="0" err="1">
                <a:effectLst/>
                <a:latin typeface="+mj-lt"/>
                <a:cs typeface="Arial" panose="020B0604020202020204" pitchFamily="34" charset="0"/>
              </a:rPr>
              <a:t>antibodies</a:t>
            </a:r>
            <a:r>
              <a:rPr lang="es-419" sz="700" dirty="0">
                <a:effectLst/>
                <a:latin typeface="+mj-lt"/>
                <a:cs typeface="Arial" panose="020B0604020202020204" pitchFamily="34" charset="0"/>
              </a:rPr>
              <a:t> 16-years after single </a:t>
            </a:r>
            <a:r>
              <a:rPr lang="es-419" sz="700" dirty="0" err="1">
                <a:effectLst/>
                <a:latin typeface="+mj-lt"/>
                <a:cs typeface="Arial" panose="020B0604020202020204" pitchFamily="34" charset="0"/>
              </a:rPr>
              <a:t>dose</a:t>
            </a:r>
            <a:r>
              <a:rPr lang="es-419" sz="700" dirty="0">
                <a:effectLst/>
                <a:latin typeface="+mj-lt"/>
                <a:cs typeface="Arial" panose="020B0604020202020204" pitchFamily="34" charset="0"/>
              </a:rPr>
              <a:t> </a:t>
            </a:r>
            <a:r>
              <a:rPr lang="es-419" sz="700" dirty="0" err="1">
                <a:effectLst/>
                <a:latin typeface="+mj-lt"/>
                <a:cs typeface="Arial" panose="020B0604020202020204" pitchFamily="34" charset="0"/>
              </a:rPr>
              <a:t>of</a:t>
            </a:r>
            <a:r>
              <a:rPr lang="es-419" sz="700" dirty="0">
                <a:effectLst/>
                <a:latin typeface="+mj-lt"/>
                <a:cs typeface="Arial" panose="020B0604020202020204" pitchFamily="34" charset="0"/>
              </a:rPr>
              <a:t> </a:t>
            </a:r>
            <a:r>
              <a:rPr lang="es-419" sz="700" dirty="0" err="1">
                <a:effectLst/>
                <a:latin typeface="+mj-lt"/>
                <a:cs typeface="Arial" panose="020B0604020202020204" pitchFamily="34" charset="0"/>
              </a:rPr>
              <a:t>bivalent</a:t>
            </a:r>
            <a:r>
              <a:rPr lang="es-419" sz="700" dirty="0">
                <a:effectLst/>
                <a:latin typeface="+mj-lt"/>
                <a:cs typeface="Arial" panose="020B0604020202020204" pitchFamily="34" charset="0"/>
              </a:rPr>
              <a:t> HPV </a:t>
            </a:r>
            <a:r>
              <a:rPr lang="es-419" sz="700" dirty="0" err="1">
                <a:effectLst/>
                <a:latin typeface="+mj-lt"/>
                <a:cs typeface="Arial" panose="020B0604020202020204" pitchFamily="34" charset="0"/>
              </a:rPr>
              <a:t>vaccination</a:t>
            </a:r>
            <a:r>
              <a:rPr lang="es-419" sz="700" dirty="0">
                <a:effectLst/>
                <a:latin typeface="+mj-lt"/>
                <a:cs typeface="Arial" panose="020B0604020202020204" pitchFamily="34" charset="0"/>
              </a:rPr>
              <a:t>: Costa Rica HPV </a:t>
            </a:r>
            <a:r>
              <a:rPr lang="es-419" sz="700" dirty="0" err="1">
                <a:effectLst/>
                <a:latin typeface="+mj-lt"/>
                <a:cs typeface="Arial" panose="020B0604020202020204" pitchFamily="34" charset="0"/>
              </a:rPr>
              <a:t>Vaccine</a:t>
            </a:r>
            <a:r>
              <a:rPr lang="es-419" sz="700" dirty="0">
                <a:effectLst/>
                <a:latin typeface="+mj-lt"/>
                <a:cs typeface="Arial" panose="020B0604020202020204" pitchFamily="34" charset="0"/>
              </a:rPr>
              <a:t> Trial (</a:t>
            </a:r>
            <a:r>
              <a:rPr lang="es-419" sz="700" i="1" dirty="0">
                <a:effectLst/>
                <a:latin typeface="+mj-lt"/>
                <a:cs typeface="Arial" panose="020B0604020202020204" pitchFamily="34" charset="0"/>
              </a:rPr>
              <a:t>Anticuerpos contra el VPH 16/18 después de 16 años de una dosis única de vacuna bivalente contra el VPH: ensayo de vacunas contra el VPH en Costa Rica (CVT)</a:t>
            </a:r>
            <a:r>
              <a:rPr lang="es-419" sz="700" dirty="0">
                <a:effectLst/>
                <a:latin typeface="+mj-lt"/>
                <a:cs typeface="Arial" panose="020B0604020202020204" pitchFamily="34" charset="0"/>
              </a:rPr>
              <a:t>). </a:t>
            </a:r>
            <a:r>
              <a:rPr lang="es-419" sz="700" i="1" dirty="0">
                <a:effectLst/>
                <a:latin typeface="+mj-lt"/>
                <a:cs typeface="Arial" panose="020B0604020202020204" pitchFamily="34" charset="0"/>
              </a:rPr>
              <a:t>JNCI </a:t>
            </a:r>
            <a:r>
              <a:rPr lang="es-419" sz="700" i="1" dirty="0" err="1">
                <a:effectLst/>
                <a:latin typeface="+mj-lt"/>
                <a:cs typeface="Arial" panose="020B0604020202020204" pitchFamily="34" charset="0"/>
              </a:rPr>
              <a:t>Monographs</a:t>
            </a:r>
            <a:r>
              <a:rPr lang="es-419" sz="700" i="1" dirty="0">
                <a:effectLst/>
                <a:latin typeface="+mj-lt"/>
                <a:cs typeface="Arial" panose="020B0604020202020204" pitchFamily="34" charset="0"/>
              </a:rPr>
              <a:t>.</a:t>
            </a:r>
            <a:r>
              <a:rPr lang="es-419" sz="700" dirty="0">
                <a:effectLst/>
                <a:latin typeface="+mj-lt"/>
                <a:cs typeface="Arial" panose="020B0604020202020204" pitchFamily="34" charset="0"/>
              </a:rPr>
              <a:t> 2024;2024 (67): 329–336. doi:10.1093/</a:t>
            </a:r>
            <a:r>
              <a:rPr lang="es-419" sz="700" dirty="0" err="1">
                <a:effectLst/>
                <a:latin typeface="+mj-lt"/>
                <a:cs typeface="Arial" panose="020B0604020202020204" pitchFamily="34" charset="0"/>
              </a:rPr>
              <a:t>jncimonographs</a:t>
            </a:r>
            <a:r>
              <a:rPr lang="es-419" sz="700" dirty="0">
                <a:effectLst/>
                <a:latin typeface="+mj-lt"/>
                <a:cs typeface="Arial" panose="020B0604020202020204" pitchFamily="34" charset="0"/>
              </a:rPr>
              <a:t>/lgae032</a:t>
            </a:r>
          </a:p>
          <a:p>
            <a:endParaRPr lang="en-US" sz="900" i="1" dirty="0">
              <a:solidFill>
                <a:schemeClr val="tx1">
                  <a:lumMod val="65000"/>
                  <a:lumOff val="35000"/>
                </a:schemeClr>
              </a:solidFill>
              <a:highlight>
                <a:srgbClr val="FFFF00"/>
              </a:highlight>
              <a:latin typeface="+mj-lt"/>
              <a:cs typeface="Arial" panose="020B0604020202020204" pitchFamily="34" charset="0"/>
            </a:endParaRPr>
          </a:p>
        </p:txBody>
      </p:sp>
      <p:sp>
        <p:nvSpPr>
          <p:cNvPr id="6" name="TextBox 5">
            <a:extLst>
              <a:ext uri="{FF2B5EF4-FFF2-40B4-BE49-F238E27FC236}">
                <a16:creationId xmlns:a16="http://schemas.microsoft.com/office/drawing/2014/main" id="{71E4F7A0-2C93-20A7-7E95-0DED12CF1FAD}"/>
              </a:ext>
            </a:extLst>
          </p:cNvPr>
          <p:cNvSpPr txBox="1"/>
          <p:nvPr/>
        </p:nvSpPr>
        <p:spPr>
          <a:xfrm>
            <a:off x="5816488" y="1529310"/>
            <a:ext cx="6312094" cy="2246769"/>
          </a:xfrm>
          <a:prstGeom prst="rect">
            <a:avLst/>
          </a:prstGeom>
          <a:solidFill>
            <a:schemeClr val="tx2">
              <a:lumMod val="40000"/>
              <a:lumOff val="60000"/>
            </a:schemeClr>
          </a:solidFill>
        </p:spPr>
        <p:txBody>
          <a:bodyPr wrap="square" rtlCol="0">
            <a:spAutoFit/>
          </a:bodyPr>
          <a:lstStyle/>
          <a:p>
            <a:r>
              <a:rPr lang="es-419" sz="2000" b="1" dirty="0">
                <a:solidFill>
                  <a:schemeClr val="bg1"/>
                </a:solidFill>
              </a:rPr>
              <a:t>CVT: </a:t>
            </a:r>
            <a:r>
              <a:rPr lang="es-419" sz="2000" b="1" dirty="0"/>
              <a:t>HPV2 (GSK)</a:t>
            </a:r>
          </a:p>
          <a:p>
            <a:r>
              <a:rPr lang="es-419" sz="2000" b="1" dirty="0">
                <a:solidFill>
                  <a:schemeClr val="bg1"/>
                </a:solidFill>
              </a:rPr>
              <a:t>11 años de inmunogenicidad, sostenida en </a:t>
            </a:r>
          </a:p>
          <a:p>
            <a:r>
              <a:rPr lang="es-419" sz="2000" b="1" dirty="0">
                <a:solidFill>
                  <a:schemeClr val="bg1"/>
                </a:solidFill>
              </a:rPr>
              <a:t>niveles similares hasta 16 años después de la vacunación</a:t>
            </a:r>
            <a:r>
              <a:rPr lang="es-419" sz="2000" b="1" baseline="30000" dirty="0">
                <a:solidFill>
                  <a:schemeClr val="bg1"/>
                </a:solidFill>
              </a:rPr>
              <a:t>2</a:t>
            </a:r>
          </a:p>
          <a:p>
            <a:endParaRPr lang="en-US" sz="2000" b="1" dirty="0"/>
          </a:p>
          <a:p>
            <a:r>
              <a:rPr lang="es-419" sz="2000" b="1" dirty="0"/>
              <a:t>Cinética similar hasta los 16 años</a:t>
            </a:r>
          </a:p>
          <a:p>
            <a:endParaRPr lang="en-US" sz="2000" b="1" dirty="0"/>
          </a:p>
          <a:p>
            <a:r>
              <a:rPr lang="es-419" sz="2000" b="1" dirty="0" err="1"/>
              <a:t>Posvacunación</a:t>
            </a:r>
            <a:endParaRPr lang="es-419" sz="2000" b="1" dirty="0"/>
          </a:p>
        </p:txBody>
      </p:sp>
      <p:pic>
        <p:nvPicPr>
          <p:cNvPr id="14" name="Picture 13">
            <a:extLst>
              <a:ext uri="{FF2B5EF4-FFF2-40B4-BE49-F238E27FC236}">
                <a16:creationId xmlns:a16="http://schemas.microsoft.com/office/drawing/2014/main" id="{A33A808C-BE17-0946-042F-28049DB249AF}"/>
              </a:ext>
            </a:extLst>
          </p:cNvPr>
          <p:cNvPicPr>
            <a:picLocks noChangeAspect="1"/>
          </p:cNvPicPr>
          <p:nvPr/>
        </p:nvPicPr>
        <p:blipFill>
          <a:blip r:embed="rId3"/>
          <a:stretch>
            <a:fillRect/>
          </a:stretch>
        </p:blipFill>
        <p:spPr>
          <a:xfrm>
            <a:off x="236591" y="2606788"/>
            <a:ext cx="4962525" cy="3257550"/>
          </a:xfrm>
          <a:prstGeom prst="rect">
            <a:avLst/>
          </a:prstGeom>
        </p:spPr>
      </p:pic>
      <p:sp>
        <p:nvSpPr>
          <p:cNvPr id="19" name="TextBox 18">
            <a:extLst>
              <a:ext uri="{FF2B5EF4-FFF2-40B4-BE49-F238E27FC236}">
                <a16:creationId xmlns:a16="http://schemas.microsoft.com/office/drawing/2014/main" id="{0C75DACC-10DB-CEA4-780E-FC6A9C4E82D3}"/>
              </a:ext>
            </a:extLst>
          </p:cNvPr>
          <p:cNvSpPr txBox="1"/>
          <p:nvPr/>
        </p:nvSpPr>
        <p:spPr>
          <a:xfrm>
            <a:off x="1405883" y="1818428"/>
            <a:ext cx="3234027" cy="707886"/>
          </a:xfrm>
          <a:prstGeom prst="rect">
            <a:avLst/>
          </a:prstGeom>
          <a:solidFill>
            <a:schemeClr val="tx2">
              <a:lumMod val="40000"/>
              <a:lumOff val="60000"/>
            </a:schemeClr>
          </a:solidFill>
        </p:spPr>
        <p:txBody>
          <a:bodyPr wrap="none" rtlCol="0">
            <a:spAutoFit/>
          </a:bodyPr>
          <a:lstStyle/>
          <a:p>
            <a:r>
              <a:rPr lang="es-419" sz="2000" b="1" dirty="0">
                <a:solidFill>
                  <a:schemeClr val="bg1"/>
                </a:solidFill>
              </a:rPr>
              <a:t>Ensayo IARC: </a:t>
            </a:r>
            <a:r>
              <a:rPr lang="es-419" sz="2000" b="1" dirty="0"/>
              <a:t>HPV4 (MSD)</a:t>
            </a:r>
          </a:p>
          <a:p>
            <a:r>
              <a:rPr lang="es-419" sz="2000" b="1" dirty="0">
                <a:solidFill>
                  <a:schemeClr val="bg1"/>
                </a:solidFill>
              </a:rPr>
              <a:t>10 años de inmunogenicidad</a:t>
            </a:r>
          </a:p>
        </p:txBody>
      </p:sp>
      <p:grpSp>
        <p:nvGrpSpPr>
          <p:cNvPr id="3" name="Group 2">
            <a:extLst>
              <a:ext uri="{FF2B5EF4-FFF2-40B4-BE49-F238E27FC236}">
                <a16:creationId xmlns:a16="http://schemas.microsoft.com/office/drawing/2014/main" id="{3B9AC5F6-4725-529C-4258-85E1941DAC66}"/>
              </a:ext>
            </a:extLst>
          </p:cNvPr>
          <p:cNvGrpSpPr/>
          <p:nvPr/>
        </p:nvGrpSpPr>
        <p:grpSpPr>
          <a:xfrm>
            <a:off x="5176436" y="2639633"/>
            <a:ext cx="6952146" cy="3064467"/>
            <a:chOff x="2428938" y="1941447"/>
            <a:chExt cx="7334124" cy="2975106"/>
          </a:xfrm>
        </p:grpSpPr>
        <p:pic>
          <p:nvPicPr>
            <p:cNvPr id="4" name="Picture 3">
              <a:extLst>
                <a:ext uri="{FF2B5EF4-FFF2-40B4-BE49-F238E27FC236}">
                  <a16:creationId xmlns:a16="http://schemas.microsoft.com/office/drawing/2014/main" id="{0B5DB0EC-E53B-0E6C-9683-80412EEB4DD2}"/>
                </a:ext>
              </a:extLst>
            </p:cNvPr>
            <p:cNvPicPr>
              <a:picLocks noChangeAspect="1"/>
            </p:cNvPicPr>
            <p:nvPr/>
          </p:nvPicPr>
          <p:blipFill>
            <a:blip r:embed="rId4"/>
            <a:stretch>
              <a:fillRect/>
            </a:stretch>
          </p:blipFill>
          <p:spPr>
            <a:xfrm>
              <a:off x="2428938" y="1941447"/>
              <a:ext cx="7334124" cy="2975106"/>
            </a:xfrm>
            <a:prstGeom prst="rect">
              <a:avLst/>
            </a:prstGeom>
          </p:spPr>
        </p:pic>
        <p:cxnSp>
          <p:nvCxnSpPr>
            <p:cNvPr id="7" name="Straight Connector 6">
              <a:extLst>
                <a:ext uri="{FF2B5EF4-FFF2-40B4-BE49-F238E27FC236}">
                  <a16:creationId xmlns:a16="http://schemas.microsoft.com/office/drawing/2014/main" id="{85B3E559-5777-97FE-622B-FF57DA92BDED}"/>
                </a:ext>
              </a:extLst>
            </p:cNvPr>
            <p:cNvCxnSpPr>
              <a:cxnSpLocks/>
            </p:cNvCxnSpPr>
            <p:nvPr/>
          </p:nvCxnSpPr>
          <p:spPr>
            <a:xfrm>
              <a:off x="3377192" y="4561367"/>
              <a:ext cx="4797549" cy="0"/>
            </a:xfrm>
            <a:prstGeom prst="line">
              <a:avLst/>
            </a:prstGeom>
            <a:ln w="50800">
              <a:solidFill>
                <a:schemeClr val="accent5"/>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274204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766B0-71CD-606F-762D-4B36081C524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9905E1C-CE01-02B8-0F86-43F0CEAAF5EA}"/>
              </a:ext>
            </a:extLst>
          </p:cNvPr>
          <p:cNvSpPr/>
          <p:nvPr/>
        </p:nvSpPr>
        <p:spPr bwMode="auto">
          <a:xfrm>
            <a:off x="4724400" y="1090781"/>
            <a:ext cx="2590800" cy="2462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E07D0822-80F5-E5F9-0490-DE31361A65EF}"/>
              </a:ext>
            </a:extLst>
          </p:cNvPr>
          <p:cNvSpPr/>
          <p:nvPr/>
        </p:nvSpPr>
        <p:spPr>
          <a:xfrm>
            <a:off x="29714" y="98835"/>
            <a:ext cx="11946386" cy="1077218"/>
          </a:xfrm>
          <a:prstGeom prst="rect">
            <a:avLst/>
          </a:prstGeom>
        </p:spPr>
        <p:txBody>
          <a:bodyPr wrap="square">
            <a:spAutoFit/>
          </a:bodyPr>
          <a:lstStyle/>
          <a:p>
            <a:r>
              <a:rPr lang="es-419" sz="3200" dirty="0">
                <a:solidFill>
                  <a:schemeClr val="tx2"/>
                </a:solidFill>
              </a:rPr>
              <a:t>Niveles estables de anticuerpos cinco años después de una dosis única de HPV2 (GSK) y HPV9 (MSD): Ensayo </a:t>
            </a:r>
            <a:r>
              <a:rPr lang="es-419" sz="3200" dirty="0" err="1">
                <a:solidFill>
                  <a:schemeClr val="tx2"/>
                </a:solidFill>
              </a:rPr>
              <a:t>DoRIS</a:t>
            </a:r>
            <a:endParaRPr lang="es-419" sz="3200" dirty="0">
              <a:solidFill>
                <a:schemeClr val="tx2"/>
              </a:solidFill>
            </a:endParaRPr>
          </a:p>
        </p:txBody>
      </p:sp>
      <p:sp>
        <p:nvSpPr>
          <p:cNvPr id="10" name="TextBox 9">
            <a:extLst>
              <a:ext uri="{FF2B5EF4-FFF2-40B4-BE49-F238E27FC236}">
                <a16:creationId xmlns:a16="http://schemas.microsoft.com/office/drawing/2014/main" id="{58FD20C6-9669-5050-31E2-372B258A1454}"/>
              </a:ext>
            </a:extLst>
          </p:cNvPr>
          <p:cNvSpPr txBox="1"/>
          <p:nvPr/>
        </p:nvSpPr>
        <p:spPr>
          <a:xfrm>
            <a:off x="29714" y="6109247"/>
            <a:ext cx="11946386" cy="523220"/>
          </a:xfrm>
          <a:prstGeom prst="rect">
            <a:avLst/>
          </a:prstGeom>
          <a:noFill/>
        </p:spPr>
        <p:txBody>
          <a:bodyPr wrap="square" rtlCol="0">
            <a:spAutoFit/>
          </a:bodyPr>
          <a:lstStyle/>
          <a:p>
            <a:r>
              <a:rPr lang="es-419" sz="700" dirty="0">
                <a:latin typeface="Segoe UI" panose="020B0502040204020203" pitchFamily="34" charset="0"/>
              </a:rPr>
              <a:t>Watson-Jones D</a:t>
            </a:r>
            <a:r>
              <a:rPr lang="es-419" sz="700" dirty="0">
                <a:effectLst/>
                <a:latin typeface="Segoe UI" panose="020B0502040204020203" pitchFamily="34" charset="0"/>
              </a:rPr>
              <a:t>, </a:t>
            </a:r>
            <a:r>
              <a:rPr lang="es-419" sz="700" dirty="0" err="1">
                <a:effectLst/>
                <a:latin typeface="Segoe UI" panose="020B0502040204020203" pitchFamily="34" charset="0"/>
              </a:rPr>
              <a:t>Changlucha</a:t>
            </a:r>
            <a:r>
              <a:rPr lang="es-419" sz="700" dirty="0">
                <a:effectLst/>
                <a:latin typeface="Segoe UI" panose="020B0502040204020203" pitchFamily="34" charset="0"/>
              </a:rPr>
              <a:t> J, </a:t>
            </a:r>
            <a:r>
              <a:rPr lang="es-419" sz="700" dirty="0">
                <a:latin typeface="Segoe UI" panose="020B0502040204020203" pitchFamily="34" charset="0"/>
              </a:rPr>
              <a:t>Maxwell C</a:t>
            </a:r>
            <a:r>
              <a:rPr lang="es-419" sz="700" dirty="0">
                <a:effectLst/>
                <a:latin typeface="Segoe UI" panose="020B0502040204020203" pitchFamily="34" charset="0"/>
              </a:rPr>
              <a:t> et al. “</a:t>
            </a:r>
            <a:r>
              <a:rPr lang="es-419" sz="700" dirty="0" err="1">
                <a:effectLst/>
                <a:latin typeface="Segoe UI" panose="020B0502040204020203" pitchFamily="34" charset="0"/>
              </a:rPr>
              <a:t>Durability</a:t>
            </a:r>
            <a:r>
              <a:rPr lang="es-419" sz="700" dirty="0">
                <a:effectLst/>
                <a:latin typeface="Segoe UI" panose="020B0502040204020203" pitchFamily="34" charset="0"/>
              </a:rPr>
              <a:t> </a:t>
            </a:r>
            <a:r>
              <a:rPr lang="es-419" sz="700" dirty="0" err="1">
                <a:effectLst/>
                <a:latin typeface="Segoe UI" panose="020B0502040204020203" pitchFamily="34" charset="0"/>
              </a:rPr>
              <a:t>of</a:t>
            </a:r>
            <a:r>
              <a:rPr lang="es-419" sz="700" dirty="0">
                <a:effectLst/>
                <a:latin typeface="Segoe UI" panose="020B0502040204020203" pitchFamily="34" charset="0"/>
              </a:rPr>
              <a:t> </a:t>
            </a:r>
            <a:r>
              <a:rPr lang="es-419" sz="700" dirty="0" err="1">
                <a:effectLst/>
                <a:latin typeface="Segoe UI" panose="020B0502040204020203" pitchFamily="34" charset="0"/>
              </a:rPr>
              <a:t>immunogenicity</a:t>
            </a:r>
            <a:r>
              <a:rPr lang="es-419" sz="700" dirty="0">
                <a:effectLst/>
                <a:latin typeface="Segoe UI" panose="020B0502040204020203" pitchFamily="34" charset="0"/>
              </a:rPr>
              <a:t> at 5 </a:t>
            </a:r>
            <a:r>
              <a:rPr lang="es-419" sz="700" dirty="0" err="1">
                <a:effectLst/>
                <a:latin typeface="Segoe UI" panose="020B0502040204020203" pitchFamily="34" charset="0"/>
              </a:rPr>
              <a:t>years</a:t>
            </a:r>
            <a:r>
              <a:rPr lang="es-419" sz="700" dirty="0">
                <a:effectLst/>
                <a:latin typeface="Segoe UI" panose="020B0502040204020203" pitchFamily="34" charset="0"/>
              </a:rPr>
              <a:t> after a single </a:t>
            </a:r>
            <a:r>
              <a:rPr lang="es-419" sz="700" dirty="0" err="1">
                <a:effectLst/>
                <a:latin typeface="Segoe UI" panose="020B0502040204020203" pitchFamily="34" charset="0"/>
              </a:rPr>
              <a:t>dose</a:t>
            </a:r>
            <a:r>
              <a:rPr lang="es-419" sz="700" dirty="0">
                <a:effectLst/>
                <a:latin typeface="Segoe UI" panose="020B0502040204020203" pitchFamily="34" charset="0"/>
              </a:rPr>
              <a:t> </a:t>
            </a:r>
            <a:r>
              <a:rPr lang="es-419" sz="700" dirty="0" err="1">
                <a:effectLst/>
                <a:latin typeface="Segoe UI" panose="020B0502040204020203" pitchFamily="34" charset="0"/>
              </a:rPr>
              <a:t>of</a:t>
            </a:r>
            <a:r>
              <a:rPr lang="es-419" sz="700" dirty="0">
                <a:effectLst/>
                <a:latin typeface="Segoe UI" panose="020B0502040204020203" pitchFamily="34" charset="0"/>
              </a:rPr>
              <a:t> human </a:t>
            </a:r>
            <a:r>
              <a:rPr lang="es-419" sz="700" dirty="0" err="1">
                <a:effectLst/>
                <a:latin typeface="Segoe UI" panose="020B0502040204020203" pitchFamily="34" charset="0"/>
              </a:rPr>
              <a:t>papillomavirus</a:t>
            </a:r>
            <a:r>
              <a:rPr lang="es-419" sz="700" dirty="0">
                <a:effectLst/>
                <a:latin typeface="Segoe UI" panose="020B0502040204020203" pitchFamily="34" charset="0"/>
              </a:rPr>
              <a:t> </a:t>
            </a:r>
            <a:r>
              <a:rPr lang="es-419" sz="700" dirty="0" err="1">
                <a:effectLst/>
                <a:latin typeface="Segoe UI" panose="020B0502040204020203" pitchFamily="34" charset="0"/>
              </a:rPr>
              <a:t>vaccine</a:t>
            </a:r>
            <a:r>
              <a:rPr lang="es-419" sz="700" dirty="0">
                <a:effectLst/>
                <a:latin typeface="Segoe UI" panose="020B0502040204020203" pitchFamily="34" charset="0"/>
              </a:rPr>
              <a:t> </a:t>
            </a:r>
            <a:r>
              <a:rPr lang="es-419" sz="700" dirty="0" err="1">
                <a:effectLst/>
                <a:latin typeface="Segoe UI" panose="020B0502040204020203" pitchFamily="34" charset="0"/>
              </a:rPr>
              <a:t>compared</a:t>
            </a:r>
            <a:r>
              <a:rPr lang="es-419" sz="700" dirty="0">
                <a:effectLst/>
                <a:latin typeface="Segoe UI" panose="020B0502040204020203" pitchFamily="34" charset="0"/>
              </a:rPr>
              <a:t> </a:t>
            </a:r>
            <a:r>
              <a:rPr lang="es-419" sz="700" dirty="0" err="1">
                <a:effectLst/>
                <a:latin typeface="Segoe UI" panose="020B0502040204020203" pitchFamily="34" charset="0"/>
              </a:rPr>
              <a:t>with</a:t>
            </a:r>
            <a:r>
              <a:rPr lang="es-419" sz="700" dirty="0">
                <a:effectLst/>
                <a:latin typeface="Segoe UI" panose="020B0502040204020203" pitchFamily="34" charset="0"/>
              </a:rPr>
              <a:t> </a:t>
            </a:r>
            <a:r>
              <a:rPr lang="es-419" sz="700" dirty="0" err="1">
                <a:effectLst/>
                <a:latin typeface="Segoe UI" panose="020B0502040204020203" pitchFamily="34" charset="0"/>
              </a:rPr>
              <a:t>two</a:t>
            </a:r>
            <a:r>
              <a:rPr lang="es-419" sz="700" dirty="0">
                <a:effectLst/>
                <a:latin typeface="Segoe UI" panose="020B0502040204020203" pitchFamily="34" charset="0"/>
              </a:rPr>
              <a:t> doses in </a:t>
            </a:r>
            <a:r>
              <a:rPr lang="es-419" sz="700" dirty="0" err="1">
                <a:effectLst/>
                <a:latin typeface="Segoe UI" panose="020B0502040204020203" pitchFamily="34" charset="0"/>
              </a:rPr>
              <a:t>Tanzanian</a:t>
            </a:r>
            <a:r>
              <a:rPr lang="es-419" sz="700" dirty="0">
                <a:effectLst/>
                <a:latin typeface="Segoe UI" panose="020B0502040204020203" pitchFamily="34" charset="0"/>
              </a:rPr>
              <a:t> </a:t>
            </a:r>
            <a:r>
              <a:rPr lang="es-419" sz="700" dirty="0" err="1">
                <a:effectLst/>
                <a:latin typeface="Segoe UI" panose="020B0502040204020203" pitchFamily="34" charset="0"/>
              </a:rPr>
              <a:t>girls</a:t>
            </a:r>
            <a:r>
              <a:rPr lang="es-419" sz="700" dirty="0">
                <a:effectLst/>
                <a:latin typeface="Segoe UI" panose="020B0502040204020203" pitchFamily="34" charset="0"/>
              </a:rPr>
              <a:t> </a:t>
            </a:r>
            <a:r>
              <a:rPr lang="es-419" sz="700" dirty="0" err="1">
                <a:effectLst/>
                <a:latin typeface="Segoe UI" panose="020B0502040204020203" pitchFamily="34" charset="0"/>
              </a:rPr>
              <a:t>aged</a:t>
            </a:r>
            <a:r>
              <a:rPr lang="es-419" sz="700" dirty="0">
                <a:effectLst/>
                <a:latin typeface="Segoe UI" panose="020B0502040204020203" pitchFamily="34" charset="0"/>
              </a:rPr>
              <a:t> 9-14 </a:t>
            </a:r>
            <a:r>
              <a:rPr lang="es-419" sz="700" dirty="0" err="1">
                <a:effectLst/>
                <a:latin typeface="Segoe UI" panose="020B0502040204020203" pitchFamily="34" charset="0"/>
              </a:rPr>
              <a:t>years</a:t>
            </a:r>
            <a:r>
              <a:rPr lang="es-419" sz="700" dirty="0">
                <a:effectLst/>
                <a:latin typeface="Segoe UI" panose="020B0502040204020203" pitchFamily="34" charset="0"/>
              </a:rPr>
              <a:t>: </a:t>
            </a:r>
            <a:r>
              <a:rPr lang="es-419" sz="700" dirty="0" err="1">
                <a:effectLst/>
                <a:latin typeface="Segoe UI" panose="020B0502040204020203" pitchFamily="34" charset="0"/>
              </a:rPr>
              <a:t>results</a:t>
            </a:r>
            <a:r>
              <a:rPr lang="es-419" sz="700" dirty="0">
                <a:effectLst/>
                <a:latin typeface="Segoe UI" panose="020B0502040204020203" pitchFamily="34" charset="0"/>
              </a:rPr>
              <a:t> </a:t>
            </a:r>
            <a:r>
              <a:rPr lang="es-419" sz="700" dirty="0" err="1">
                <a:effectLst/>
                <a:latin typeface="Segoe UI" panose="020B0502040204020203" pitchFamily="34" charset="0"/>
              </a:rPr>
              <a:t>of</a:t>
            </a:r>
            <a:r>
              <a:rPr lang="es-419" sz="700" dirty="0">
                <a:effectLst/>
                <a:latin typeface="Segoe UI" panose="020B0502040204020203" pitchFamily="34" charset="0"/>
              </a:rPr>
              <a:t> </a:t>
            </a:r>
            <a:r>
              <a:rPr lang="es-419" sz="700" dirty="0" err="1">
                <a:effectLst/>
                <a:latin typeface="Segoe UI" panose="020B0502040204020203" pitchFamily="34" charset="0"/>
              </a:rPr>
              <a:t>the</a:t>
            </a:r>
            <a:r>
              <a:rPr lang="es-419" sz="700" dirty="0">
                <a:effectLst/>
                <a:latin typeface="Segoe UI" panose="020B0502040204020203" pitchFamily="34" charset="0"/>
              </a:rPr>
              <a:t> </a:t>
            </a:r>
            <a:r>
              <a:rPr lang="es-419" sz="700" dirty="0" err="1">
                <a:effectLst/>
                <a:latin typeface="Segoe UI" panose="020B0502040204020203" pitchFamily="34" charset="0"/>
              </a:rPr>
              <a:t>long-term</a:t>
            </a:r>
            <a:r>
              <a:rPr lang="es-419" sz="700" dirty="0">
                <a:effectLst/>
                <a:latin typeface="Segoe UI" panose="020B0502040204020203" pitchFamily="34" charset="0"/>
              </a:rPr>
              <a:t> </a:t>
            </a:r>
            <a:r>
              <a:rPr lang="es-419" sz="700" dirty="0" err="1">
                <a:effectLst/>
                <a:latin typeface="Segoe UI" panose="020B0502040204020203" pitchFamily="34" charset="0"/>
              </a:rPr>
              <a:t>extension</a:t>
            </a:r>
            <a:r>
              <a:rPr lang="es-419" sz="700" dirty="0">
                <a:effectLst/>
                <a:latin typeface="Segoe UI" panose="020B0502040204020203" pitchFamily="34" charset="0"/>
              </a:rPr>
              <a:t> </a:t>
            </a:r>
            <a:r>
              <a:rPr lang="es-419" sz="700" dirty="0" err="1">
                <a:effectLst/>
                <a:latin typeface="Segoe UI" panose="020B0502040204020203" pitchFamily="34" charset="0"/>
              </a:rPr>
              <a:t>of</a:t>
            </a:r>
            <a:r>
              <a:rPr lang="es-419" sz="700" dirty="0">
                <a:effectLst/>
                <a:latin typeface="Segoe UI" panose="020B0502040204020203" pitchFamily="34" charset="0"/>
              </a:rPr>
              <a:t> </a:t>
            </a:r>
            <a:r>
              <a:rPr lang="es-419" sz="700" dirty="0" err="1">
                <a:effectLst/>
                <a:latin typeface="Segoe UI" panose="020B0502040204020203" pitchFamily="34" charset="0"/>
              </a:rPr>
              <a:t>the</a:t>
            </a:r>
            <a:r>
              <a:rPr lang="es-419" sz="700" dirty="0">
                <a:effectLst/>
                <a:latin typeface="Segoe UI" panose="020B0502040204020203" pitchFamily="34" charset="0"/>
              </a:rPr>
              <a:t> </a:t>
            </a:r>
            <a:r>
              <a:rPr lang="es-419" sz="700" dirty="0" err="1">
                <a:effectLst/>
                <a:latin typeface="Segoe UI" panose="020B0502040204020203" pitchFamily="34" charset="0"/>
              </a:rPr>
              <a:t>DoRIS</a:t>
            </a:r>
            <a:r>
              <a:rPr lang="es-419" sz="700" dirty="0">
                <a:effectLst/>
                <a:latin typeface="Segoe UI" panose="020B0502040204020203" pitchFamily="34" charset="0"/>
              </a:rPr>
              <a:t> </a:t>
            </a:r>
            <a:r>
              <a:rPr lang="es-419" sz="700" dirty="0" err="1">
                <a:effectLst/>
                <a:latin typeface="Segoe UI" panose="020B0502040204020203" pitchFamily="34" charset="0"/>
              </a:rPr>
              <a:t>randomised</a:t>
            </a:r>
            <a:r>
              <a:rPr lang="es-419" sz="700" dirty="0">
                <a:effectLst/>
                <a:latin typeface="Segoe UI" panose="020B0502040204020203" pitchFamily="34" charset="0"/>
              </a:rPr>
              <a:t> trial” (</a:t>
            </a:r>
            <a:r>
              <a:rPr lang="es-419" sz="700" i="1" dirty="0">
                <a:effectLst/>
                <a:latin typeface="Segoe UI" panose="020B0502040204020203" pitchFamily="34" charset="0"/>
              </a:rPr>
              <a:t>Durabilidad de la inmunogenicidad a los 5 años después de una dosis única de la vacuna contra el virus del papiloma humano en comparación con dos dosis en niñas tanzanas de entre 9 y 14 años: resultados de la ampliación a largo plazo del ensayo aleatorizado </a:t>
            </a:r>
            <a:r>
              <a:rPr lang="es-419" sz="700" i="1" dirty="0" err="1">
                <a:effectLst/>
                <a:latin typeface="Segoe UI" panose="020B0502040204020203" pitchFamily="34" charset="0"/>
              </a:rPr>
              <a:t>DoRIS</a:t>
            </a:r>
            <a:r>
              <a:rPr lang="es-419" sz="700" dirty="0">
                <a:effectLst/>
                <a:latin typeface="Segoe UI" panose="020B0502040204020203" pitchFamily="34" charset="0"/>
              </a:rPr>
              <a:t>). </a:t>
            </a:r>
            <a:r>
              <a:rPr lang="es-419" sz="700" i="1" dirty="0" err="1">
                <a:effectLst/>
                <a:latin typeface="Segoe UI" panose="020B0502040204020203" pitchFamily="34" charset="0"/>
              </a:rPr>
              <a:t>The</a:t>
            </a:r>
            <a:r>
              <a:rPr lang="es-419" sz="700" i="1" dirty="0">
                <a:effectLst/>
                <a:latin typeface="Segoe UI" panose="020B0502040204020203" pitchFamily="34" charset="0"/>
              </a:rPr>
              <a:t> Lancet Global </a:t>
            </a:r>
            <a:r>
              <a:rPr lang="es-419" sz="700" i="1" dirty="0" err="1">
                <a:effectLst/>
                <a:latin typeface="Segoe UI" panose="020B0502040204020203" pitchFamily="34" charset="0"/>
              </a:rPr>
              <a:t>Health</a:t>
            </a:r>
            <a:r>
              <a:rPr lang="es-419" sz="700" dirty="0">
                <a:effectLst/>
                <a:latin typeface="Segoe UI" panose="020B0502040204020203" pitchFamily="34" charset="0"/>
              </a:rPr>
              <a:t>. 2025 Jan 29;13(2):e319–e328. </a:t>
            </a:r>
            <a:r>
              <a:rPr lang="es-419" sz="700" dirty="0" err="1">
                <a:effectLst/>
                <a:latin typeface="Segoe UI" panose="020B0502040204020203" pitchFamily="34" charset="0"/>
              </a:rPr>
              <a:t>doi</a:t>
            </a:r>
            <a:r>
              <a:rPr lang="es-419" sz="700" dirty="0">
                <a:effectLst/>
                <a:latin typeface="Segoe UI" panose="020B0502040204020203" pitchFamily="34" charset="0"/>
              </a:rPr>
              <a:t>: 10.1016/S2214-109X(24)00477-7  </a:t>
            </a:r>
          </a:p>
          <a:p>
            <a:endParaRPr lang="en-US" sz="700" i="1" dirty="0">
              <a:solidFill>
                <a:schemeClr val="tx1">
                  <a:lumMod val="65000"/>
                  <a:lumOff val="35000"/>
                </a:schemeClr>
              </a:solidFill>
              <a:highlight>
                <a:srgbClr val="FFFF00"/>
              </a:highlight>
              <a:latin typeface="+mj-lt"/>
              <a:cs typeface="Arial" panose="020B0604020202020204" pitchFamily="34" charset="0"/>
            </a:endParaRPr>
          </a:p>
        </p:txBody>
      </p:sp>
      <p:pic>
        <p:nvPicPr>
          <p:cNvPr id="6" name="Picture 5">
            <a:extLst>
              <a:ext uri="{FF2B5EF4-FFF2-40B4-BE49-F238E27FC236}">
                <a16:creationId xmlns:a16="http://schemas.microsoft.com/office/drawing/2014/main" id="{51834291-649E-492C-6868-B1D13430D2F2}"/>
              </a:ext>
            </a:extLst>
          </p:cNvPr>
          <p:cNvPicPr>
            <a:picLocks noChangeAspect="1"/>
          </p:cNvPicPr>
          <p:nvPr/>
        </p:nvPicPr>
        <p:blipFill>
          <a:blip r:embed="rId3"/>
          <a:stretch>
            <a:fillRect/>
          </a:stretch>
        </p:blipFill>
        <p:spPr>
          <a:xfrm>
            <a:off x="693738" y="1176054"/>
            <a:ext cx="10065053" cy="2329156"/>
          </a:xfrm>
          <a:prstGeom prst="rect">
            <a:avLst/>
          </a:prstGeom>
        </p:spPr>
      </p:pic>
      <p:pic>
        <p:nvPicPr>
          <p:cNvPr id="9" name="Picture 8">
            <a:extLst>
              <a:ext uri="{FF2B5EF4-FFF2-40B4-BE49-F238E27FC236}">
                <a16:creationId xmlns:a16="http://schemas.microsoft.com/office/drawing/2014/main" id="{BC715802-D9DE-5661-9DA7-8D34C02F934C}"/>
              </a:ext>
            </a:extLst>
          </p:cNvPr>
          <p:cNvPicPr>
            <a:picLocks noChangeAspect="1"/>
          </p:cNvPicPr>
          <p:nvPr/>
        </p:nvPicPr>
        <p:blipFill>
          <a:blip r:embed="rId4"/>
          <a:stretch>
            <a:fillRect/>
          </a:stretch>
        </p:blipFill>
        <p:spPr>
          <a:xfrm>
            <a:off x="693738" y="3300544"/>
            <a:ext cx="10065053" cy="2808703"/>
          </a:xfrm>
          <a:prstGeom prst="rect">
            <a:avLst/>
          </a:prstGeom>
        </p:spPr>
      </p:pic>
    </p:spTree>
    <p:extLst>
      <p:ext uri="{BB962C8B-B14F-4D97-AF65-F5344CB8AC3E}">
        <p14:creationId xmlns:p14="http://schemas.microsoft.com/office/powerpoint/2010/main" val="39463623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DB73C-CA16-9FD0-B2F7-E4EBAE06176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F681EED-BBB0-71DA-EBD7-8EDA3C7A1C35}"/>
              </a:ext>
            </a:extLst>
          </p:cNvPr>
          <p:cNvSpPr/>
          <p:nvPr/>
        </p:nvSpPr>
        <p:spPr bwMode="auto">
          <a:xfrm>
            <a:off x="4724400" y="1090781"/>
            <a:ext cx="2590800" cy="2462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E99DD54C-8C0C-F72F-B0DC-0CAD133FA0B0}"/>
              </a:ext>
            </a:extLst>
          </p:cNvPr>
          <p:cNvSpPr/>
          <p:nvPr/>
        </p:nvSpPr>
        <p:spPr>
          <a:xfrm>
            <a:off x="0" y="136673"/>
            <a:ext cx="12046520" cy="1077218"/>
          </a:xfrm>
          <a:prstGeom prst="rect">
            <a:avLst/>
          </a:prstGeom>
        </p:spPr>
        <p:txBody>
          <a:bodyPr wrap="square">
            <a:spAutoFit/>
          </a:bodyPr>
          <a:lstStyle/>
          <a:p>
            <a:pPr algn="ctr"/>
            <a:r>
              <a:rPr lang="es-419" sz="3200" dirty="0">
                <a:solidFill>
                  <a:schemeClr val="tx2"/>
                </a:solidFill>
              </a:rPr>
              <a:t>Eficacia de una dosis única contra las lesiones de cuello uterino (CIN2+)</a:t>
            </a:r>
          </a:p>
          <a:p>
            <a:pPr algn="ctr"/>
            <a:r>
              <a:rPr lang="es-419" sz="3200" dirty="0">
                <a:solidFill>
                  <a:schemeClr val="tx2"/>
                </a:solidFill>
              </a:rPr>
              <a:t>en un estudio de cohorte basado en la población en Australia</a:t>
            </a:r>
          </a:p>
        </p:txBody>
      </p:sp>
      <p:sp>
        <p:nvSpPr>
          <p:cNvPr id="2" name="TextBox 1">
            <a:extLst>
              <a:ext uri="{FF2B5EF4-FFF2-40B4-BE49-F238E27FC236}">
                <a16:creationId xmlns:a16="http://schemas.microsoft.com/office/drawing/2014/main" id="{EA44348A-5ECC-FCC0-DB14-FD4660FA5AEC}"/>
              </a:ext>
            </a:extLst>
          </p:cNvPr>
          <p:cNvSpPr txBox="1"/>
          <p:nvPr/>
        </p:nvSpPr>
        <p:spPr>
          <a:xfrm>
            <a:off x="490538" y="1557867"/>
            <a:ext cx="3038267" cy="2062103"/>
          </a:xfrm>
          <a:prstGeom prst="rect">
            <a:avLst/>
          </a:prstGeom>
          <a:noFill/>
          <a:ln>
            <a:solidFill>
              <a:srgbClr val="0070C0"/>
            </a:solidFill>
          </a:ln>
        </p:spPr>
        <p:txBody>
          <a:bodyPr wrap="square" lIns="91440" tIns="45720" rIns="91440" bIns="45720" anchor="t">
            <a:spAutoFit/>
          </a:bodyPr>
          <a:lstStyle/>
          <a:p>
            <a:r>
              <a:rPr lang="es-419" sz="1600" dirty="0"/>
              <a:t>Estudio nacional de vinculación de datos que evalúa la eficacia de 4vHPV (MSD) contra las lesiones cervicales de alto grado (todos los tipos de VPH) por número de dosis en mujeres vacunadas antes de los 15 años (hasta siete años antes) en Australia</a:t>
            </a:r>
          </a:p>
        </p:txBody>
      </p:sp>
      <p:pic>
        <p:nvPicPr>
          <p:cNvPr id="3" name="Picture 2">
            <a:extLst>
              <a:ext uri="{FF2B5EF4-FFF2-40B4-BE49-F238E27FC236}">
                <a16:creationId xmlns:a16="http://schemas.microsoft.com/office/drawing/2014/main" id="{FBA44154-C3B5-CA69-BE50-C211F8734582}"/>
              </a:ext>
            </a:extLst>
          </p:cNvPr>
          <p:cNvPicPr>
            <a:picLocks noChangeAspect="1"/>
          </p:cNvPicPr>
          <p:nvPr/>
        </p:nvPicPr>
        <p:blipFill>
          <a:blip r:embed="rId3"/>
          <a:stretch>
            <a:fillRect/>
          </a:stretch>
        </p:blipFill>
        <p:spPr>
          <a:xfrm>
            <a:off x="3833138" y="1688763"/>
            <a:ext cx="5593743" cy="3804587"/>
          </a:xfrm>
          <a:prstGeom prst="rect">
            <a:avLst/>
          </a:prstGeom>
        </p:spPr>
      </p:pic>
      <p:sp>
        <p:nvSpPr>
          <p:cNvPr id="7" name="TextBox 6">
            <a:extLst>
              <a:ext uri="{FF2B5EF4-FFF2-40B4-BE49-F238E27FC236}">
                <a16:creationId xmlns:a16="http://schemas.microsoft.com/office/drawing/2014/main" id="{3EF2655F-88F4-ED17-4039-1B3DC2763754}"/>
              </a:ext>
            </a:extLst>
          </p:cNvPr>
          <p:cNvSpPr txBox="1"/>
          <p:nvPr/>
        </p:nvSpPr>
        <p:spPr>
          <a:xfrm>
            <a:off x="280416" y="6187543"/>
            <a:ext cx="11412232" cy="307777"/>
          </a:xfrm>
          <a:prstGeom prst="rect">
            <a:avLst/>
          </a:prstGeom>
          <a:noFill/>
        </p:spPr>
        <p:txBody>
          <a:bodyPr wrap="square" rtlCol="0">
            <a:spAutoFit/>
          </a:bodyPr>
          <a:lstStyle/>
          <a:p>
            <a:r>
              <a:rPr lang="es-419" sz="700" b="0" i="0" dirty="0" err="1">
                <a:solidFill>
                  <a:schemeClr val="tx1">
                    <a:lumMod val="65000"/>
                    <a:lumOff val="35000"/>
                  </a:schemeClr>
                </a:solidFill>
                <a:effectLst/>
                <a:latin typeface="+mj-lt"/>
                <a:cs typeface="Arial" panose="020B0604020202020204" pitchFamily="34" charset="0"/>
              </a:rPr>
              <a:t>Brotherton</a:t>
            </a:r>
            <a:r>
              <a:rPr lang="es-419" sz="700" b="0" i="0" dirty="0">
                <a:solidFill>
                  <a:schemeClr val="tx1">
                    <a:lumMod val="65000"/>
                    <a:lumOff val="35000"/>
                  </a:schemeClr>
                </a:solidFill>
                <a:effectLst/>
                <a:latin typeface="+mj-lt"/>
                <a:cs typeface="Arial" panose="020B0604020202020204" pitchFamily="34" charset="0"/>
              </a:rPr>
              <a:t> JM, </a:t>
            </a:r>
            <a:r>
              <a:rPr lang="es-419" sz="700" b="0" i="0" dirty="0" err="1">
                <a:solidFill>
                  <a:schemeClr val="tx1">
                    <a:lumMod val="65000"/>
                    <a:lumOff val="35000"/>
                  </a:schemeClr>
                </a:solidFill>
                <a:effectLst/>
                <a:latin typeface="+mj-lt"/>
                <a:cs typeface="Arial" panose="020B0604020202020204" pitchFamily="34" charset="0"/>
              </a:rPr>
              <a:t>Budd</a:t>
            </a:r>
            <a:r>
              <a:rPr lang="es-419" sz="700" b="0" i="0" dirty="0">
                <a:solidFill>
                  <a:schemeClr val="tx1">
                    <a:lumMod val="65000"/>
                    <a:lumOff val="35000"/>
                  </a:schemeClr>
                </a:solidFill>
                <a:effectLst/>
                <a:latin typeface="+mj-lt"/>
                <a:cs typeface="Arial" panose="020B0604020202020204" pitchFamily="34" charset="0"/>
              </a:rPr>
              <a:t> A, </a:t>
            </a:r>
            <a:r>
              <a:rPr lang="es-419" sz="700" b="0" i="0" dirty="0" err="1">
                <a:solidFill>
                  <a:schemeClr val="tx1">
                    <a:lumMod val="65000"/>
                    <a:lumOff val="35000"/>
                  </a:schemeClr>
                </a:solidFill>
                <a:effectLst/>
                <a:latin typeface="+mj-lt"/>
                <a:cs typeface="Arial" panose="020B0604020202020204" pitchFamily="34" charset="0"/>
              </a:rPr>
              <a:t>Rompotis</a:t>
            </a:r>
            <a:r>
              <a:rPr lang="es-419" sz="700" b="0" i="0" dirty="0">
                <a:solidFill>
                  <a:schemeClr val="tx1">
                    <a:lumMod val="65000"/>
                    <a:lumOff val="35000"/>
                  </a:schemeClr>
                </a:solidFill>
                <a:effectLst/>
                <a:latin typeface="+mj-lt"/>
                <a:cs typeface="Arial" panose="020B0604020202020204" pitchFamily="34" charset="0"/>
              </a:rPr>
              <a:t> C, et al. </a:t>
            </a:r>
            <a:r>
              <a:rPr lang="es-419" sz="700" b="0" i="0" dirty="0" err="1">
                <a:solidFill>
                  <a:schemeClr val="tx1">
                    <a:lumMod val="65000"/>
                    <a:lumOff val="35000"/>
                  </a:schemeClr>
                </a:solidFill>
                <a:effectLst/>
                <a:latin typeface="+mj-lt"/>
                <a:cs typeface="Arial" panose="020B0604020202020204" pitchFamily="34" charset="0"/>
              </a:rPr>
              <a:t>Is</a:t>
            </a:r>
            <a:r>
              <a:rPr lang="es-419" sz="700" b="0" i="0" dirty="0">
                <a:solidFill>
                  <a:schemeClr val="tx1">
                    <a:lumMod val="65000"/>
                    <a:lumOff val="35000"/>
                  </a:schemeClr>
                </a:solidFill>
                <a:effectLst/>
                <a:latin typeface="+mj-lt"/>
                <a:cs typeface="Arial" panose="020B0604020202020204" pitchFamily="34" charset="0"/>
              </a:rPr>
              <a:t> </a:t>
            </a:r>
            <a:r>
              <a:rPr lang="es-419" sz="700" b="0" i="0" dirty="0" err="1">
                <a:solidFill>
                  <a:schemeClr val="tx1">
                    <a:lumMod val="65000"/>
                    <a:lumOff val="35000"/>
                  </a:schemeClr>
                </a:solidFill>
                <a:effectLst/>
                <a:latin typeface="+mj-lt"/>
                <a:cs typeface="Arial" panose="020B0604020202020204" pitchFamily="34" charset="0"/>
              </a:rPr>
              <a:t>one</a:t>
            </a:r>
            <a:r>
              <a:rPr lang="es-419" sz="700" b="0" i="0" dirty="0">
                <a:solidFill>
                  <a:schemeClr val="tx1">
                    <a:lumMod val="65000"/>
                    <a:lumOff val="35000"/>
                  </a:schemeClr>
                </a:solidFill>
                <a:effectLst/>
                <a:latin typeface="+mj-lt"/>
                <a:cs typeface="Arial" panose="020B0604020202020204" pitchFamily="34" charset="0"/>
              </a:rPr>
              <a:t> </a:t>
            </a:r>
            <a:r>
              <a:rPr lang="es-419" sz="700" b="0" i="0" dirty="0" err="1">
                <a:solidFill>
                  <a:schemeClr val="tx1">
                    <a:lumMod val="65000"/>
                    <a:lumOff val="35000"/>
                  </a:schemeClr>
                </a:solidFill>
                <a:effectLst/>
                <a:latin typeface="+mj-lt"/>
                <a:cs typeface="Arial" panose="020B0604020202020204" pitchFamily="34" charset="0"/>
              </a:rPr>
              <a:t>dose</a:t>
            </a:r>
            <a:r>
              <a:rPr lang="es-419" sz="700" b="0" i="0" dirty="0">
                <a:solidFill>
                  <a:schemeClr val="tx1">
                    <a:lumMod val="65000"/>
                    <a:lumOff val="35000"/>
                  </a:schemeClr>
                </a:solidFill>
                <a:effectLst/>
                <a:latin typeface="+mj-lt"/>
                <a:cs typeface="Arial" panose="020B0604020202020204" pitchFamily="34" charset="0"/>
              </a:rPr>
              <a:t> </a:t>
            </a:r>
            <a:r>
              <a:rPr lang="es-419" sz="700" b="0" i="0" dirty="0" err="1">
                <a:solidFill>
                  <a:schemeClr val="tx1">
                    <a:lumMod val="65000"/>
                    <a:lumOff val="35000"/>
                  </a:schemeClr>
                </a:solidFill>
                <a:effectLst/>
                <a:latin typeface="+mj-lt"/>
                <a:cs typeface="Arial" panose="020B0604020202020204" pitchFamily="34" charset="0"/>
              </a:rPr>
              <a:t>of</a:t>
            </a:r>
            <a:r>
              <a:rPr lang="es-419" sz="700" b="0" i="0" dirty="0">
                <a:solidFill>
                  <a:schemeClr val="tx1">
                    <a:lumMod val="65000"/>
                    <a:lumOff val="35000"/>
                  </a:schemeClr>
                </a:solidFill>
                <a:effectLst/>
                <a:latin typeface="+mj-lt"/>
                <a:cs typeface="Arial" panose="020B0604020202020204" pitchFamily="34" charset="0"/>
              </a:rPr>
              <a:t> human </a:t>
            </a:r>
            <a:r>
              <a:rPr lang="es-419" sz="700" b="0" i="0" dirty="0" err="1">
                <a:solidFill>
                  <a:schemeClr val="tx1">
                    <a:lumMod val="65000"/>
                    <a:lumOff val="35000"/>
                  </a:schemeClr>
                </a:solidFill>
                <a:effectLst/>
                <a:latin typeface="+mj-lt"/>
                <a:cs typeface="Arial" panose="020B0604020202020204" pitchFamily="34" charset="0"/>
              </a:rPr>
              <a:t>papillomavirus</a:t>
            </a:r>
            <a:r>
              <a:rPr lang="es-419" sz="700" b="0" i="0" dirty="0">
                <a:solidFill>
                  <a:schemeClr val="tx1">
                    <a:lumMod val="65000"/>
                    <a:lumOff val="35000"/>
                  </a:schemeClr>
                </a:solidFill>
                <a:effectLst/>
                <a:latin typeface="+mj-lt"/>
                <a:cs typeface="Arial" panose="020B0604020202020204" pitchFamily="34" charset="0"/>
              </a:rPr>
              <a:t> </a:t>
            </a:r>
            <a:r>
              <a:rPr lang="es-419" sz="700" b="0" i="0" dirty="0" err="1">
                <a:solidFill>
                  <a:schemeClr val="tx1">
                    <a:lumMod val="65000"/>
                    <a:lumOff val="35000"/>
                  </a:schemeClr>
                </a:solidFill>
                <a:effectLst/>
                <a:latin typeface="+mj-lt"/>
                <a:cs typeface="Arial" panose="020B0604020202020204" pitchFamily="34" charset="0"/>
              </a:rPr>
              <a:t>vaccine</a:t>
            </a:r>
            <a:r>
              <a:rPr lang="es-419" sz="700" b="0" i="0" dirty="0">
                <a:solidFill>
                  <a:schemeClr val="tx1">
                    <a:lumMod val="65000"/>
                    <a:lumOff val="35000"/>
                  </a:schemeClr>
                </a:solidFill>
                <a:effectLst/>
                <a:latin typeface="+mj-lt"/>
                <a:cs typeface="Arial" panose="020B0604020202020204" pitchFamily="34" charset="0"/>
              </a:rPr>
              <a:t> as </a:t>
            </a:r>
            <a:r>
              <a:rPr lang="es-419" sz="700" b="0" i="0" dirty="0" err="1">
                <a:solidFill>
                  <a:schemeClr val="tx1">
                    <a:lumMod val="65000"/>
                    <a:lumOff val="35000"/>
                  </a:schemeClr>
                </a:solidFill>
                <a:effectLst/>
                <a:latin typeface="+mj-lt"/>
                <a:cs typeface="Arial" panose="020B0604020202020204" pitchFamily="34" charset="0"/>
              </a:rPr>
              <a:t>effective</a:t>
            </a:r>
            <a:r>
              <a:rPr lang="es-419" sz="700" b="0" i="0" dirty="0">
                <a:solidFill>
                  <a:schemeClr val="tx1">
                    <a:lumMod val="65000"/>
                    <a:lumOff val="35000"/>
                  </a:schemeClr>
                </a:solidFill>
                <a:effectLst/>
                <a:latin typeface="+mj-lt"/>
                <a:cs typeface="Arial" panose="020B0604020202020204" pitchFamily="34" charset="0"/>
              </a:rPr>
              <a:t> as </a:t>
            </a:r>
            <a:r>
              <a:rPr lang="es-419" sz="700" b="0" i="0" dirty="0" err="1">
                <a:solidFill>
                  <a:schemeClr val="tx1">
                    <a:lumMod val="65000"/>
                    <a:lumOff val="35000"/>
                  </a:schemeClr>
                </a:solidFill>
                <a:effectLst/>
                <a:latin typeface="+mj-lt"/>
                <a:cs typeface="Arial" panose="020B0604020202020204" pitchFamily="34" charset="0"/>
              </a:rPr>
              <a:t>three</a:t>
            </a:r>
            <a:r>
              <a:rPr lang="es-419" sz="700" b="0" i="0" dirty="0">
                <a:solidFill>
                  <a:schemeClr val="tx1">
                    <a:lumMod val="65000"/>
                    <a:lumOff val="35000"/>
                  </a:schemeClr>
                </a:solidFill>
                <a:effectLst/>
                <a:latin typeface="+mj-lt"/>
                <a:cs typeface="Arial" panose="020B0604020202020204" pitchFamily="34" charset="0"/>
              </a:rPr>
              <a:t>?: A </a:t>
            </a:r>
            <a:r>
              <a:rPr lang="es-419" sz="700" b="0" i="0" dirty="0" err="1">
                <a:solidFill>
                  <a:schemeClr val="tx1">
                    <a:lumMod val="65000"/>
                    <a:lumOff val="35000"/>
                  </a:schemeClr>
                </a:solidFill>
                <a:effectLst/>
                <a:latin typeface="+mj-lt"/>
                <a:cs typeface="Arial" panose="020B0604020202020204" pitchFamily="34" charset="0"/>
              </a:rPr>
              <a:t>national</a:t>
            </a:r>
            <a:r>
              <a:rPr lang="es-419" sz="700" b="0" i="0" dirty="0">
                <a:solidFill>
                  <a:schemeClr val="tx1">
                    <a:lumMod val="65000"/>
                    <a:lumOff val="35000"/>
                  </a:schemeClr>
                </a:solidFill>
                <a:effectLst/>
                <a:latin typeface="+mj-lt"/>
                <a:cs typeface="Arial" panose="020B0604020202020204" pitchFamily="34" charset="0"/>
              </a:rPr>
              <a:t> </a:t>
            </a:r>
            <a:r>
              <a:rPr lang="es-419" sz="700" b="0" i="0" dirty="0" err="1">
                <a:solidFill>
                  <a:schemeClr val="tx1">
                    <a:lumMod val="65000"/>
                    <a:lumOff val="35000"/>
                  </a:schemeClr>
                </a:solidFill>
                <a:effectLst/>
                <a:latin typeface="+mj-lt"/>
                <a:cs typeface="Arial" panose="020B0604020202020204" pitchFamily="34" charset="0"/>
              </a:rPr>
              <a:t>cohort</a:t>
            </a:r>
            <a:r>
              <a:rPr lang="es-419" sz="700" b="0" i="0" dirty="0">
                <a:solidFill>
                  <a:schemeClr val="tx1">
                    <a:lumMod val="65000"/>
                    <a:lumOff val="35000"/>
                  </a:schemeClr>
                </a:solidFill>
                <a:effectLst/>
                <a:latin typeface="+mj-lt"/>
                <a:cs typeface="Arial" panose="020B0604020202020204" pitchFamily="34" charset="0"/>
              </a:rPr>
              <a:t> </a:t>
            </a:r>
            <a:r>
              <a:rPr lang="es-419" sz="700" b="0" i="0" dirty="0" err="1">
                <a:solidFill>
                  <a:schemeClr val="tx1">
                    <a:lumMod val="65000"/>
                    <a:lumOff val="35000"/>
                  </a:schemeClr>
                </a:solidFill>
                <a:effectLst/>
                <a:latin typeface="+mj-lt"/>
                <a:cs typeface="Arial" panose="020B0604020202020204" pitchFamily="34" charset="0"/>
              </a:rPr>
              <a:t>analysis</a:t>
            </a:r>
            <a:r>
              <a:rPr lang="es-419" sz="700" b="0" i="0" dirty="0">
                <a:solidFill>
                  <a:schemeClr val="tx1">
                    <a:lumMod val="65000"/>
                    <a:lumOff val="35000"/>
                  </a:schemeClr>
                </a:solidFill>
                <a:effectLst/>
                <a:latin typeface="+mj-lt"/>
                <a:cs typeface="Arial" panose="020B0604020202020204" pitchFamily="34" charset="0"/>
              </a:rPr>
              <a:t> (</a:t>
            </a:r>
            <a:r>
              <a:rPr lang="es-419" sz="700" b="0" i="1" dirty="0">
                <a:solidFill>
                  <a:schemeClr val="tx1">
                    <a:lumMod val="65000"/>
                    <a:lumOff val="35000"/>
                  </a:schemeClr>
                </a:solidFill>
                <a:effectLst/>
                <a:latin typeface="+mj-lt"/>
                <a:cs typeface="Arial" panose="020B0604020202020204" pitchFamily="34" charset="0"/>
              </a:rPr>
              <a:t>¿Una dosis de la vacuna contra el virus del papiloma humano es tan eficaz como tres?: Un análisis de cohortes a nivel nacional</a:t>
            </a:r>
            <a:r>
              <a:rPr lang="es-419" sz="700" b="0" i="0" dirty="0">
                <a:solidFill>
                  <a:schemeClr val="tx1">
                    <a:lumMod val="65000"/>
                    <a:lumOff val="35000"/>
                  </a:schemeClr>
                </a:solidFill>
                <a:effectLst/>
                <a:latin typeface="+mj-lt"/>
                <a:cs typeface="Arial" panose="020B0604020202020204" pitchFamily="34" charset="0"/>
              </a:rPr>
              <a:t>). </a:t>
            </a:r>
            <a:r>
              <a:rPr lang="es-419" sz="700" b="0" i="1" dirty="0" err="1">
                <a:solidFill>
                  <a:schemeClr val="tx1">
                    <a:lumMod val="65000"/>
                    <a:lumOff val="35000"/>
                  </a:schemeClr>
                </a:solidFill>
                <a:effectLst/>
                <a:latin typeface="+mj-lt"/>
                <a:cs typeface="Arial" panose="020B0604020202020204" pitchFamily="34" charset="0"/>
              </a:rPr>
              <a:t>Papillomavirus</a:t>
            </a:r>
            <a:r>
              <a:rPr lang="es-419" sz="700" b="0" i="1" dirty="0">
                <a:solidFill>
                  <a:schemeClr val="tx1">
                    <a:lumMod val="65000"/>
                    <a:lumOff val="35000"/>
                  </a:schemeClr>
                </a:solidFill>
                <a:effectLst/>
                <a:latin typeface="+mj-lt"/>
                <a:cs typeface="Arial" panose="020B0604020202020204" pitchFamily="34" charset="0"/>
              </a:rPr>
              <a:t> </a:t>
            </a:r>
            <a:r>
              <a:rPr lang="es-419" sz="700" b="0" i="1" dirty="0" err="1">
                <a:solidFill>
                  <a:schemeClr val="tx1">
                    <a:lumMod val="65000"/>
                    <a:lumOff val="35000"/>
                  </a:schemeClr>
                </a:solidFill>
                <a:effectLst/>
                <a:latin typeface="+mj-lt"/>
                <a:cs typeface="Arial" panose="020B0604020202020204" pitchFamily="34" charset="0"/>
              </a:rPr>
              <a:t>Research</a:t>
            </a:r>
            <a:r>
              <a:rPr lang="es-419" sz="700" b="0" i="0" dirty="0">
                <a:solidFill>
                  <a:schemeClr val="tx1">
                    <a:lumMod val="65000"/>
                    <a:lumOff val="35000"/>
                  </a:schemeClr>
                </a:solidFill>
                <a:effectLst/>
                <a:latin typeface="+mj-lt"/>
                <a:cs typeface="Arial" panose="020B0604020202020204" pitchFamily="34" charset="0"/>
              </a:rPr>
              <a:t>. 2019;8:100177. doi:</a:t>
            </a:r>
            <a:r>
              <a:rPr lang="es-419" sz="700" b="0" i="0" u="none" strike="noStrike" dirty="0">
                <a:solidFill>
                  <a:schemeClr val="tx1">
                    <a:lumMod val="65000"/>
                    <a:lumOff val="35000"/>
                  </a:schemeClr>
                </a:solidFill>
                <a:effectLst/>
                <a:latin typeface="+mj-lt"/>
                <a:cs typeface="Arial" panose="020B0604020202020204" pitchFamily="34" charset="0"/>
              </a:rPr>
              <a:t>10.1016/j.pvr.2019.100177</a:t>
            </a:r>
            <a:r>
              <a:rPr lang="es-419" sz="700" b="0" i="0" dirty="0">
                <a:solidFill>
                  <a:schemeClr val="tx1">
                    <a:lumMod val="65000"/>
                    <a:lumOff val="35000"/>
                  </a:schemeClr>
                </a:solidFill>
                <a:effectLst/>
                <a:latin typeface="+mj-lt"/>
                <a:cs typeface="Arial" panose="020B0604020202020204" pitchFamily="34" charset="0"/>
              </a:rPr>
              <a:t>  </a:t>
            </a:r>
          </a:p>
        </p:txBody>
      </p:sp>
      <p:sp>
        <p:nvSpPr>
          <p:cNvPr id="12" name="TextBox 11">
            <a:extLst>
              <a:ext uri="{FF2B5EF4-FFF2-40B4-BE49-F238E27FC236}">
                <a16:creationId xmlns:a16="http://schemas.microsoft.com/office/drawing/2014/main" id="{CD0412D3-DE00-58F5-59B7-D099311F3E5B}"/>
              </a:ext>
            </a:extLst>
          </p:cNvPr>
          <p:cNvSpPr txBox="1"/>
          <p:nvPr/>
        </p:nvSpPr>
        <p:spPr>
          <a:xfrm>
            <a:off x="0" y="5524870"/>
            <a:ext cx="12125604" cy="523220"/>
          </a:xfrm>
          <a:prstGeom prst="rect">
            <a:avLst/>
          </a:prstGeom>
          <a:solidFill>
            <a:schemeClr val="accent3">
              <a:lumMod val="20000"/>
              <a:lumOff val="80000"/>
            </a:schemeClr>
          </a:solidFill>
          <a:ln w="9525">
            <a:solidFill>
              <a:schemeClr val="tx2"/>
            </a:solidFill>
          </a:ln>
        </p:spPr>
        <p:txBody>
          <a:bodyPr wrap="square" rtlCol="0">
            <a:spAutoFit/>
          </a:bodyPr>
          <a:lstStyle/>
          <a:p>
            <a:pPr algn="ctr"/>
            <a:r>
              <a:rPr lang="es-419" sz="1400" b="1" dirty="0">
                <a:solidFill>
                  <a:schemeClr val="tx2"/>
                </a:solidFill>
              </a:rPr>
              <a:t>Una dosis tuvo una eficacia comparable a dos o tres dosis en la prevención de la enfermedad de alto grado en un ámbito de alta cobertura en mujeres vacunadas ≤ 15 años.</a:t>
            </a:r>
          </a:p>
        </p:txBody>
      </p:sp>
      <p:sp>
        <p:nvSpPr>
          <p:cNvPr id="13" name="Rectangle 12">
            <a:extLst>
              <a:ext uri="{FF2B5EF4-FFF2-40B4-BE49-F238E27FC236}">
                <a16:creationId xmlns:a16="http://schemas.microsoft.com/office/drawing/2014/main" id="{3F5FBC07-0C3C-AEDF-529C-03D82F65EE2B}"/>
              </a:ext>
            </a:extLst>
          </p:cNvPr>
          <p:cNvSpPr/>
          <p:nvPr/>
        </p:nvSpPr>
        <p:spPr>
          <a:xfrm>
            <a:off x="3680427" y="1250090"/>
            <a:ext cx="8445177" cy="307777"/>
          </a:xfrm>
          <a:prstGeom prst="rect">
            <a:avLst/>
          </a:prstGeom>
          <a:solidFill>
            <a:schemeClr val="accent3">
              <a:lumMod val="20000"/>
              <a:lumOff val="80000"/>
            </a:schemeClr>
          </a:solidFill>
          <a:ln>
            <a:solidFill>
              <a:schemeClr val="tx2"/>
            </a:solidFill>
          </a:ln>
        </p:spPr>
        <p:txBody>
          <a:bodyPr wrap="square">
            <a:spAutoFit/>
          </a:bodyPr>
          <a:lstStyle/>
          <a:p>
            <a:pPr algn="ctr"/>
            <a:r>
              <a:rPr lang="es-419" sz="1400" b="1" i="0" u="none" strike="noStrike" baseline="0">
                <a:solidFill>
                  <a:schemeClr val="tx2"/>
                </a:solidFill>
              </a:rPr>
              <a:t>Gráfico de probabilidad de fracaso acumulativo para CIN2/AIS+ entre 250 648 mujeres examinadas</a:t>
            </a:r>
          </a:p>
        </p:txBody>
      </p:sp>
      <p:sp>
        <p:nvSpPr>
          <p:cNvPr id="14" name="Rectangle 13">
            <a:extLst>
              <a:ext uri="{FF2B5EF4-FFF2-40B4-BE49-F238E27FC236}">
                <a16:creationId xmlns:a16="http://schemas.microsoft.com/office/drawing/2014/main" id="{85AD86B8-7B29-2A5A-EC50-EA09BCCF2300}"/>
              </a:ext>
            </a:extLst>
          </p:cNvPr>
          <p:cNvSpPr/>
          <p:nvPr/>
        </p:nvSpPr>
        <p:spPr>
          <a:xfrm>
            <a:off x="9578503" y="2911908"/>
            <a:ext cx="1912145" cy="1077218"/>
          </a:xfrm>
          <a:prstGeom prst="rect">
            <a:avLst/>
          </a:prstGeom>
        </p:spPr>
        <p:txBody>
          <a:bodyPr wrap="square">
            <a:spAutoFit/>
          </a:bodyPr>
          <a:lstStyle/>
          <a:p>
            <a:pPr algn="l"/>
            <a:r>
              <a:rPr lang="es-419" sz="1600"/>
              <a:t>Í</a:t>
            </a:r>
            <a:r>
              <a:rPr lang="es-419" sz="1600" i="0" u="none" strike="noStrike" baseline="0"/>
              <a:t>ndice de riesgo para </a:t>
            </a:r>
            <a:br>
              <a:rPr lang="es-419" sz="1600" i="0" u="none" strike="noStrike" baseline="0"/>
            </a:br>
            <a:r>
              <a:rPr lang="es-419" sz="1600" i="0" u="none" strike="noStrike" baseline="0"/>
              <a:t>1 dosis comparada con 3 dosis: 1,01 </a:t>
            </a:r>
            <a:br>
              <a:rPr lang="es-419" sz="1600" i="0" u="none" strike="noStrike" baseline="0"/>
            </a:br>
            <a:r>
              <a:rPr lang="es-419" sz="1600" i="0" u="none" strike="noStrike" baseline="0"/>
              <a:t>(95% IC 0,81–1,26)</a:t>
            </a:r>
          </a:p>
        </p:txBody>
      </p:sp>
      <p:sp>
        <p:nvSpPr>
          <p:cNvPr id="15" name="TextBox 14">
            <a:extLst>
              <a:ext uri="{FF2B5EF4-FFF2-40B4-BE49-F238E27FC236}">
                <a16:creationId xmlns:a16="http://schemas.microsoft.com/office/drawing/2014/main" id="{CF0970DA-8716-E7B4-87A5-57AC5D8E0204}"/>
              </a:ext>
            </a:extLst>
          </p:cNvPr>
          <p:cNvSpPr txBox="1"/>
          <p:nvPr/>
        </p:nvSpPr>
        <p:spPr>
          <a:xfrm>
            <a:off x="280416" y="6048090"/>
            <a:ext cx="6707527" cy="230832"/>
          </a:xfrm>
          <a:prstGeom prst="rect">
            <a:avLst/>
          </a:prstGeom>
          <a:noFill/>
        </p:spPr>
        <p:txBody>
          <a:bodyPr wrap="square" rtlCol="0">
            <a:spAutoFit/>
          </a:bodyPr>
          <a:lstStyle/>
          <a:p>
            <a:r>
              <a:rPr lang="es-419" sz="900" dirty="0"/>
              <a:t>Abreviaturas: AIS, adenocarcinoma in situ; IC, intervalo de confianza; CIN, neoplasia intraepitelial cervical; yo, año de edad</a:t>
            </a:r>
          </a:p>
        </p:txBody>
      </p:sp>
    </p:spTree>
    <p:extLst>
      <p:ext uri="{BB962C8B-B14F-4D97-AF65-F5344CB8AC3E}">
        <p14:creationId xmlns:p14="http://schemas.microsoft.com/office/powerpoint/2010/main" val="30095980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AC9E0-A6DA-9A2B-BD0E-FC6F6F28A45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B37F53E-499E-7B82-E8D7-1F4291BA6D95}"/>
              </a:ext>
            </a:extLst>
          </p:cNvPr>
          <p:cNvSpPr/>
          <p:nvPr/>
        </p:nvSpPr>
        <p:spPr bwMode="auto">
          <a:xfrm>
            <a:off x="4724400" y="1090781"/>
            <a:ext cx="2590800" cy="2462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1839DF28-884F-4FD2-F768-3CE986501ED9}"/>
              </a:ext>
            </a:extLst>
          </p:cNvPr>
          <p:cNvSpPr/>
          <p:nvPr/>
        </p:nvSpPr>
        <p:spPr>
          <a:xfrm>
            <a:off x="298938" y="136673"/>
            <a:ext cx="11747582" cy="1077218"/>
          </a:xfrm>
          <a:prstGeom prst="rect">
            <a:avLst/>
          </a:prstGeom>
        </p:spPr>
        <p:txBody>
          <a:bodyPr wrap="square">
            <a:spAutoFit/>
          </a:bodyPr>
          <a:lstStyle/>
          <a:p>
            <a:pPr algn="ctr"/>
            <a:r>
              <a:rPr lang="es-419" sz="3200">
                <a:solidFill>
                  <a:schemeClr val="tx2"/>
                </a:solidFill>
              </a:rPr>
              <a:t>Eficacia de una dosis única contra las lesiones cervicales (CIN2+)</a:t>
            </a:r>
          </a:p>
          <a:p>
            <a:pPr algn="ctr"/>
            <a:r>
              <a:rPr lang="es-419" sz="3200">
                <a:solidFill>
                  <a:schemeClr val="tx2"/>
                </a:solidFill>
              </a:rPr>
              <a:t>en un estudio de cohorte basado en la población en Suecia</a:t>
            </a:r>
          </a:p>
        </p:txBody>
      </p:sp>
      <p:sp>
        <p:nvSpPr>
          <p:cNvPr id="10" name="TextBox 9">
            <a:extLst>
              <a:ext uri="{FF2B5EF4-FFF2-40B4-BE49-F238E27FC236}">
                <a16:creationId xmlns:a16="http://schemas.microsoft.com/office/drawing/2014/main" id="{7FC360DE-9D25-906D-9C9A-549A7E9A28AC}"/>
              </a:ext>
            </a:extLst>
          </p:cNvPr>
          <p:cNvSpPr txBox="1"/>
          <p:nvPr/>
        </p:nvSpPr>
        <p:spPr>
          <a:xfrm>
            <a:off x="560393" y="5848350"/>
            <a:ext cx="5289424" cy="542270"/>
          </a:xfrm>
          <a:prstGeom prst="rect">
            <a:avLst/>
          </a:prstGeom>
          <a:noFill/>
        </p:spPr>
        <p:txBody>
          <a:bodyPr wrap="square" rtlCol="0">
            <a:spAutoFit/>
          </a:bodyPr>
          <a:lstStyle/>
          <a:p>
            <a:r>
              <a:rPr lang="es-419" sz="700">
                <a:effectLst/>
                <a:latin typeface="Segoe UI" panose="020B0502040204020203" pitchFamily="34" charset="0"/>
              </a:rPr>
              <a:t>Wu S, Ploner A, Astorga Alsina AM, et al. Effectiveness of quadrivalent human papillomavirus vaccination against high-grade cervical lesions by age and doses: A population-based cohort study (</a:t>
            </a:r>
            <a:r>
              <a:rPr lang="es-419" sz="700" i="1">
                <a:effectLst/>
                <a:latin typeface="Segoe UI" panose="020B0502040204020203" pitchFamily="34" charset="0"/>
              </a:rPr>
              <a:t>Eficacia de la vacuna tetravalente contra el virus del papiloma humano en la prevención de lesiones cervicales de alto grado según la edad y las dosis: estudio de cohorte basado en la población</a:t>
            </a:r>
            <a:r>
              <a:rPr lang="es-419" sz="700">
                <a:effectLst/>
                <a:latin typeface="Segoe UI" panose="020B0502040204020203" pitchFamily="34" charset="0"/>
              </a:rPr>
              <a:t>). </a:t>
            </a:r>
            <a:r>
              <a:rPr lang="es-419" sz="700" i="1">
                <a:effectLst/>
                <a:latin typeface="Segoe UI" panose="020B0502040204020203" pitchFamily="34" charset="0"/>
              </a:rPr>
              <a:t>The Lancet Regional Health – Europe.</a:t>
            </a:r>
            <a:r>
              <a:rPr lang="es-419" sz="700">
                <a:effectLst/>
                <a:latin typeface="Segoe UI" panose="020B0502040204020203" pitchFamily="34" charset="0"/>
              </a:rPr>
              <a:t> 2025;49:101178. doi:10.1016/j.lanepe.2024.101178    </a:t>
            </a:r>
          </a:p>
          <a:p>
            <a:endParaRPr lang="en-US" sz="700" i="1" dirty="0">
              <a:solidFill>
                <a:schemeClr val="tx1">
                  <a:lumMod val="65000"/>
                  <a:lumOff val="35000"/>
                </a:schemeClr>
              </a:solidFill>
              <a:highlight>
                <a:srgbClr val="00FF00"/>
              </a:highlight>
              <a:latin typeface="+mj-lt"/>
              <a:cs typeface="Arial" panose="020B0604020202020204" pitchFamily="34" charset="0"/>
            </a:endParaRPr>
          </a:p>
        </p:txBody>
      </p:sp>
      <p:sp>
        <p:nvSpPr>
          <p:cNvPr id="2" name="TextBox 1">
            <a:extLst>
              <a:ext uri="{FF2B5EF4-FFF2-40B4-BE49-F238E27FC236}">
                <a16:creationId xmlns:a16="http://schemas.microsoft.com/office/drawing/2014/main" id="{BE669E44-3B9D-E740-7A8B-36A5778115FF}"/>
              </a:ext>
            </a:extLst>
          </p:cNvPr>
          <p:cNvSpPr txBox="1"/>
          <p:nvPr/>
        </p:nvSpPr>
        <p:spPr>
          <a:xfrm>
            <a:off x="145480" y="1213891"/>
            <a:ext cx="11901039" cy="615553"/>
          </a:xfrm>
          <a:prstGeom prst="rect">
            <a:avLst/>
          </a:prstGeom>
          <a:noFill/>
          <a:ln>
            <a:solidFill>
              <a:srgbClr val="0070C0"/>
            </a:solidFill>
          </a:ln>
        </p:spPr>
        <p:txBody>
          <a:bodyPr wrap="square" lIns="91440" tIns="45720" rIns="91440" bIns="45720" anchor="t">
            <a:spAutoFit/>
          </a:bodyPr>
          <a:lstStyle/>
          <a:p>
            <a:r>
              <a:rPr lang="es-419" dirty="0"/>
              <a:t>Estudio de cohorte basado en registros </a:t>
            </a:r>
            <a:r>
              <a:rPr lang="es-419" sz="1600" dirty="0"/>
              <a:t>que evalúa la eficacia de la vacuna 4vHPV (MSD) contra las lesiones cervicales de alto grado (por edad en el momento de la vacunación y número de dosis) 17 años después de la introducción de la vacuna contra el VPH en Suecia</a:t>
            </a:r>
          </a:p>
        </p:txBody>
      </p:sp>
      <p:pic>
        <p:nvPicPr>
          <p:cNvPr id="4" name="Picture 3">
            <a:extLst>
              <a:ext uri="{FF2B5EF4-FFF2-40B4-BE49-F238E27FC236}">
                <a16:creationId xmlns:a16="http://schemas.microsoft.com/office/drawing/2014/main" id="{EE61B63F-C4F6-1352-1381-B369678A9455}"/>
              </a:ext>
            </a:extLst>
          </p:cNvPr>
          <p:cNvPicPr>
            <a:picLocks noChangeAspect="1"/>
          </p:cNvPicPr>
          <p:nvPr/>
        </p:nvPicPr>
        <p:blipFill>
          <a:blip r:embed="rId3"/>
          <a:stretch>
            <a:fillRect/>
          </a:stretch>
        </p:blipFill>
        <p:spPr>
          <a:xfrm>
            <a:off x="6342184" y="1857681"/>
            <a:ext cx="4911970" cy="4207539"/>
          </a:xfrm>
          <a:prstGeom prst="rect">
            <a:avLst/>
          </a:prstGeom>
        </p:spPr>
      </p:pic>
      <p:sp>
        <p:nvSpPr>
          <p:cNvPr id="6" name="Rectangle: Rounded Corners 5">
            <a:extLst>
              <a:ext uri="{FF2B5EF4-FFF2-40B4-BE49-F238E27FC236}">
                <a16:creationId xmlns:a16="http://schemas.microsoft.com/office/drawing/2014/main" id="{B1858436-6DF8-58C3-A218-CE5E894ED2D4}"/>
              </a:ext>
            </a:extLst>
          </p:cNvPr>
          <p:cNvSpPr/>
          <p:nvPr/>
        </p:nvSpPr>
        <p:spPr>
          <a:xfrm>
            <a:off x="6553200" y="1850194"/>
            <a:ext cx="4560277" cy="2244308"/>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FDAAACC8-91E2-3055-4547-F808F56FBEE9}"/>
              </a:ext>
            </a:extLst>
          </p:cNvPr>
          <p:cNvSpPr txBox="1"/>
          <p:nvPr/>
        </p:nvSpPr>
        <p:spPr>
          <a:xfrm>
            <a:off x="730376" y="2021082"/>
            <a:ext cx="5289424" cy="3447098"/>
          </a:xfrm>
          <a:prstGeom prst="rect">
            <a:avLst/>
          </a:prstGeom>
          <a:noFill/>
        </p:spPr>
        <p:txBody>
          <a:bodyPr wrap="square" rtlCol="0">
            <a:spAutoFit/>
          </a:bodyPr>
          <a:lstStyle/>
          <a:p>
            <a:pPr marL="285750" indent="-285750">
              <a:spcAft>
                <a:spcPts val="600"/>
              </a:spcAft>
              <a:buSzPct val="75000"/>
              <a:buFontTx/>
              <a:buChar char="●"/>
            </a:pPr>
            <a:r>
              <a:rPr lang="es-419"/>
              <a:t>La eficacia disminuyó en todos los regímenes de dosificación con el aumento de la edad en el momento de la vacunación.</a:t>
            </a:r>
          </a:p>
          <a:p>
            <a:pPr marL="285750" indent="-285750">
              <a:spcAft>
                <a:spcPts val="600"/>
              </a:spcAft>
              <a:buSzPct val="75000"/>
              <a:buFontTx/>
              <a:buChar char="●"/>
            </a:pPr>
            <a:r>
              <a:rPr lang="es-419"/>
              <a:t>Se utilizó un periodo de espera de 12 meses para excluir los resultados relacionados con infecciones preexistentes en el momento de la vacunación.</a:t>
            </a:r>
          </a:p>
          <a:p>
            <a:pPr marL="285750" indent="-285750">
              <a:spcAft>
                <a:spcPts val="600"/>
              </a:spcAft>
              <a:buSzPct val="75000"/>
              <a:buFontTx/>
              <a:buChar char="●"/>
            </a:pPr>
            <a:endParaRPr lang="en-US" dirty="0"/>
          </a:p>
          <a:p>
            <a:pPr marL="285750" indent="-285750">
              <a:spcAft>
                <a:spcPts val="600"/>
              </a:spcAft>
              <a:buSzPct val="75000"/>
              <a:buFontTx/>
              <a:buChar char="●"/>
            </a:pPr>
            <a:r>
              <a:rPr lang="es-419" b="1"/>
              <a:t>Alta eficacia en la prevención de lesiones cervicales de alto grado hasta un año después de la introducción de la vacuna.</a:t>
            </a:r>
          </a:p>
          <a:p>
            <a:pPr marL="285750" indent="-285750">
              <a:spcAft>
                <a:spcPts val="600"/>
              </a:spcAft>
              <a:buSzPct val="75000"/>
              <a:buFontTx/>
              <a:buChar char="●"/>
            </a:pPr>
            <a:r>
              <a:rPr lang="es-419" b="1"/>
              <a:t>Regímenes de uno y dos dosis antes de los 17 años muestran una eficacia comparable a la de 2 o 3 dosis.</a:t>
            </a:r>
          </a:p>
        </p:txBody>
      </p:sp>
      <p:sp>
        <p:nvSpPr>
          <p:cNvPr id="9" name="TextBox 8">
            <a:extLst>
              <a:ext uri="{FF2B5EF4-FFF2-40B4-BE49-F238E27FC236}">
                <a16:creationId xmlns:a16="http://schemas.microsoft.com/office/drawing/2014/main" id="{14C8F4BA-218A-66C9-CC90-1690C51D86F8}"/>
              </a:ext>
            </a:extLst>
          </p:cNvPr>
          <p:cNvSpPr txBox="1"/>
          <p:nvPr/>
        </p:nvSpPr>
        <p:spPr>
          <a:xfrm>
            <a:off x="5849817" y="6010638"/>
            <a:ext cx="5133201" cy="246221"/>
          </a:xfrm>
          <a:prstGeom prst="rect">
            <a:avLst/>
          </a:prstGeom>
          <a:noFill/>
        </p:spPr>
        <p:txBody>
          <a:bodyPr wrap="square" rtlCol="0">
            <a:spAutoFit/>
          </a:bodyPr>
          <a:lstStyle/>
          <a:p>
            <a:r>
              <a:rPr lang="es-419" sz="1000"/>
              <a:t>Los análisis se ajustaron según la edad, el año natural, el condado de residencia y las características de los padres.</a:t>
            </a:r>
          </a:p>
        </p:txBody>
      </p:sp>
    </p:spTree>
    <p:extLst>
      <p:ext uri="{BB962C8B-B14F-4D97-AF65-F5344CB8AC3E}">
        <p14:creationId xmlns:p14="http://schemas.microsoft.com/office/powerpoint/2010/main" val="19262745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a:xfrm>
            <a:off x="79301" y="0"/>
            <a:ext cx="12026899" cy="869909"/>
          </a:xfrm>
        </p:spPr>
        <p:txBody>
          <a:bodyPr lIns="91440" tIns="45720" rIns="91440" bIns="45720" anchor="t"/>
          <a:lstStyle/>
          <a:p>
            <a:r>
              <a:rPr lang="es-419" sz="4000" b="1" dirty="0"/>
              <a:t>Temas y preguntas clave sobre la vacuna contra el VPH en una dosis única</a:t>
            </a:r>
          </a:p>
        </p:txBody>
      </p:sp>
      <p:sp>
        <p:nvSpPr>
          <p:cNvPr id="10" name="TextBox 9">
            <a:extLst>
              <a:ext uri="{FF2B5EF4-FFF2-40B4-BE49-F238E27FC236}">
                <a16:creationId xmlns:a16="http://schemas.microsoft.com/office/drawing/2014/main" id="{7B04939D-6AAA-30D8-ABDD-B6AF09DA397E}"/>
              </a:ext>
            </a:extLst>
          </p:cNvPr>
          <p:cNvSpPr txBox="1"/>
          <p:nvPr/>
        </p:nvSpPr>
        <p:spPr>
          <a:xfrm>
            <a:off x="524055" y="2062406"/>
            <a:ext cx="11137392" cy="731520"/>
          </a:xfrm>
          <a:prstGeom prst="rect">
            <a:avLst/>
          </a:prstGeom>
          <a:solidFill>
            <a:schemeClr val="accent1">
              <a:lumMod val="60000"/>
              <a:lumOff val="40000"/>
            </a:schemeClr>
          </a:solidFill>
        </p:spPr>
        <p:txBody>
          <a:bodyPr wrap="square" lIns="182880" tIns="45720" rIns="91440" bIns="45720" rtlCol="0" anchor="ctr" anchorCtr="0">
            <a:noAutofit/>
          </a:bodyPr>
          <a:lstStyle/>
          <a:p>
            <a:r>
              <a:rPr lang="es-419" sz="2600">
                <a:solidFill>
                  <a:schemeClr val="accent1"/>
                </a:solidFill>
              </a:rPr>
              <a:t>Nivel de protección con una dosis única  </a:t>
            </a:r>
          </a:p>
        </p:txBody>
      </p:sp>
      <p:sp>
        <p:nvSpPr>
          <p:cNvPr id="4" name="TextBox 3">
            <a:extLst>
              <a:ext uri="{FF2B5EF4-FFF2-40B4-BE49-F238E27FC236}">
                <a16:creationId xmlns:a16="http://schemas.microsoft.com/office/drawing/2014/main" id="{AA95D224-9401-AA8A-6E01-09DB4E25A91E}"/>
              </a:ext>
            </a:extLst>
          </p:cNvPr>
          <p:cNvSpPr txBox="1"/>
          <p:nvPr/>
        </p:nvSpPr>
        <p:spPr>
          <a:xfrm>
            <a:off x="495299" y="1156632"/>
            <a:ext cx="11137392" cy="731520"/>
          </a:xfrm>
          <a:prstGeom prst="rect">
            <a:avLst/>
          </a:prstGeom>
          <a:solidFill>
            <a:schemeClr val="accent1">
              <a:lumMod val="60000"/>
              <a:lumOff val="40000"/>
            </a:schemeClr>
          </a:solidFill>
        </p:spPr>
        <p:txBody>
          <a:bodyPr wrap="square" lIns="182880" tIns="45720" rIns="91440" bIns="45720" rtlCol="0" anchor="ctr" anchorCtr="0">
            <a:noAutofit/>
          </a:bodyPr>
          <a:lstStyle/>
          <a:p>
            <a:r>
              <a:rPr lang="es-419" sz="2600">
                <a:solidFill>
                  <a:schemeClr val="accent1"/>
                </a:solidFill>
                <a:ea typeface="+mn-lt"/>
                <a:cs typeface="+mn-lt"/>
              </a:rPr>
              <a:t>Plausibilidad biológica </a:t>
            </a:r>
          </a:p>
        </p:txBody>
      </p:sp>
      <p:sp>
        <p:nvSpPr>
          <p:cNvPr id="7" name="TextBox 6">
            <a:extLst>
              <a:ext uri="{FF2B5EF4-FFF2-40B4-BE49-F238E27FC236}">
                <a16:creationId xmlns:a16="http://schemas.microsoft.com/office/drawing/2014/main" id="{A48501CF-4612-EB84-A55E-97EFF78D1278}"/>
              </a:ext>
            </a:extLst>
          </p:cNvPr>
          <p:cNvSpPr txBox="1"/>
          <p:nvPr/>
        </p:nvSpPr>
        <p:spPr>
          <a:xfrm>
            <a:off x="524055" y="4697158"/>
            <a:ext cx="11137392" cy="1557338"/>
          </a:xfrm>
          <a:prstGeom prst="rect">
            <a:avLst/>
          </a:prstGeom>
          <a:solidFill>
            <a:schemeClr val="accent4"/>
          </a:solidFill>
          <a:ln w="63500">
            <a:solidFill>
              <a:schemeClr val="accent2"/>
            </a:solidFill>
          </a:ln>
        </p:spPr>
        <p:txBody>
          <a:bodyPr wrap="square" lIns="182880" tIns="45720" rtlCol="0" anchor="ctr" anchorCtr="0">
            <a:noAutofit/>
          </a:bodyPr>
          <a:lstStyle/>
          <a:p>
            <a:r>
              <a:rPr lang="es-419" sz="2500" b="1">
                <a:solidFill>
                  <a:schemeClr val="accent1"/>
                </a:solidFill>
              </a:rPr>
              <a:t>¿Sería aplicable un régimen de dosis única en diferentes poblaciones?</a:t>
            </a:r>
          </a:p>
          <a:p>
            <a:pPr marL="285750" indent="-285750">
              <a:buFont typeface="Arial" panose="020B0604020202020204" pitchFamily="34" charset="0"/>
              <a:buChar char="•"/>
            </a:pPr>
            <a:r>
              <a:rPr lang="es-419" sz="2000">
                <a:solidFill>
                  <a:schemeClr val="accent1"/>
                </a:solidFill>
              </a:rPr>
              <a:t>Diferentes zonas geográficas (datos generados en diferentes continentes) </a:t>
            </a:r>
          </a:p>
          <a:p>
            <a:pPr marL="285750" indent="-285750">
              <a:buFont typeface="Arial" panose="020B0604020202020204" pitchFamily="34" charset="0"/>
              <a:buChar char="•"/>
            </a:pPr>
            <a:r>
              <a:rPr lang="es-419" sz="2000">
                <a:solidFill>
                  <a:schemeClr val="accent1"/>
                </a:solidFill>
              </a:rPr>
              <a:t>Por grupos etarios</a:t>
            </a:r>
          </a:p>
          <a:p>
            <a:pPr marL="285750" indent="-285750">
              <a:buFont typeface="Arial" panose="020B0604020202020204" pitchFamily="34" charset="0"/>
              <a:buChar char="•"/>
            </a:pPr>
            <a:r>
              <a:rPr lang="es-419" sz="2000">
                <a:solidFill>
                  <a:schemeClr val="accent1"/>
                </a:solidFill>
              </a:rPr>
              <a:t>Hombres</a:t>
            </a:r>
          </a:p>
          <a:p>
            <a:pPr marL="285750" indent="-285750">
              <a:buFont typeface="Arial" panose="020B0604020202020204" pitchFamily="34" charset="0"/>
              <a:buChar char="•"/>
            </a:pPr>
            <a:r>
              <a:rPr lang="es-419" sz="2000">
                <a:solidFill>
                  <a:schemeClr val="accent1"/>
                </a:solidFill>
              </a:rPr>
              <a:t>Personas que viven con VIH</a:t>
            </a:r>
          </a:p>
        </p:txBody>
      </p:sp>
      <p:sp>
        <p:nvSpPr>
          <p:cNvPr id="9" name="TextBox 8">
            <a:extLst>
              <a:ext uri="{FF2B5EF4-FFF2-40B4-BE49-F238E27FC236}">
                <a16:creationId xmlns:a16="http://schemas.microsoft.com/office/drawing/2014/main" id="{D89C3C48-08BB-4C06-9109-F4CB01B4DEC4}"/>
              </a:ext>
            </a:extLst>
          </p:cNvPr>
          <p:cNvSpPr txBox="1"/>
          <p:nvPr/>
        </p:nvSpPr>
        <p:spPr>
          <a:xfrm>
            <a:off x="495300" y="2953802"/>
            <a:ext cx="11137392" cy="731520"/>
          </a:xfrm>
          <a:prstGeom prst="rect">
            <a:avLst/>
          </a:prstGeom>
          <a:solidFill>
            <a:schemeClr val="accent1">
              <a:lumMod val="60000"/>
              <a:lumOff val="40000"/>
            </a:schemeClr>
          </a:solidFill>
        </p:spPr>
        <p:txBody>
          <a:bodyPr wrap="square" lIns="182880" tIns="45720" rIns="91440" bIns="45720" rtlCol="0" anchor="ctr" anchorCtr="0">
            <a:noAutofit/>
          </a:bodyPr>
          <a:lstStyle/>
          <a:p>
            <a:r>
              <a:rPr lang="es-419" sz="2600">
                <a:solidFill>
                  <a:schemeClr val="accent1"/>
                </a:solidFill>
                <a:ea typeface="+mn-lt"/>
                <a:cs typeface="+mn-lt"/>
              </a:rPr>
              <a:t>¿La protección de la dosis única es similar a la de los regímenes multidosis?</a:t>
            </a:r>
          </a:p>
        </p:txBody>
      </p:sp>
      <p:sp>
        <p:nvSpPr>
          <p:cNvPr id="12" name="TextBox 11">
            <a:extLst>
              <a:ext uri="{FF2B5EF4-FFF2-40B4-BE49-F238E27FC236}">
                <a16:creationId xmlns:a16="http://schemas.microsoft.com/office/drawing/2014/main" id="{494C2B81-D2B2-08A8-9863-09F408309EC9}"/>
              </a:ext>
            </a:extLst>
          </p:cNvPr>
          <p:cNvSpPr txBox="1"/>
          <p:nvPr/>
        </p:nvSpPr>
        <p:spPr>
          <a:xfrm>
            <a:off x="495300" y="3825479"/>
            <a:ext cx="11137392" cy="731520"/>
          </a:xfrm>
          <a:prstGeom prst="rect">
            <a:avLst/>
          </a:prstGeom>
          <a:solidFill>
            <a:schemeClr val="accent1">
              <a:lumMod val="60000"/>
              <a:lumOff val="40000"/>
            </a:schemeClr>
          </a:solidFill>
        </p:spPr>
        <p:txBody>
          <a:bodyPr wrap="square" lIns="182880" tIns="45720" rIns="91440" bIns="45720" rtlCol="0" anchor="ctr" anchorCtr="0">
            <a:noAutofit/>
          </a:bodyPr>
          <a:lstStyle/>
          <a:p>
            <a:endParaRPr lang="en-US" sz="2600" dirty="0">
              <a:solidFill>
                <a:schemeClr val="accent1"/>
              </a:solidFill>
              <a:ea typeface="+mn-lt"/>
              <a:cs typeface="+mn-lt"/>
            </a:endParaRPr>
          </a:p>
          <a:p>
            <a:r>
              <a:rPr lang="es-419" sz="2600">
                <a:solidFill>
                  <a:schemeClr val="accent1"/>
                </a:solidFill>
                <a:ea typeface="+mn-lt"/>
                <a:cs typeface="+mn-lt"/>
              </a:rPr>
              <a:t>Duración de la protección tras una dosis única </a:t>
            </a:r>
          </a:p>
          <a:p>
            <a:endParaRPr lang="en-US" sz="2600" dirty="0">
              <a:solidFill>
                <a:schemeClr val="accent1"/>
              </a:solidFill>
            </a:endParaRPr>
          </a:p>
        </p:txBody>
      </p:sp>
    </p:spTree>
    <p:extLst>
      <p:ext uri="{BB962C8B-B14F-4D97-AF65-F5344CB8AC3E}">
        <p14:creationId xmlns:p14="http://schemas.microsoft.com/office/powerpoint/2010/main" val="1856590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8B1BCE-9F3A-0F73-794B-3DF9815A87DA}"/>
              </a:ext>
            </a:extLst>
          </p:cNvPr>
          <p:cNvSpPr>
            <a:spLocks noGrp="1"/>
          </p:cNvSpPr>
          <p:nvPr>
            <p:ph type="body" sz="quarter" idx="14"/>
          </p:nvPr>
        </p:nvSpPr>
        <p:spPr/>
        <p:txBody>
          <a:bodyPr/>
          <a:lstStyle/>
          <a:p>
            <a:pPr marL="0" indent="0">
              <a:buNone/>
            </a:pPr>
            <a:r>
              <a:rPr lang="es-419"/>
              <a:t>Resumen ejecutivo</a:t>
            </a:r>
          </a:p>
        </p:txBody>
      </p:sp>
      <p:sp>
        <p:nvSpPr>
          <p:cNvPr id="4" name="Rectangle: Rounded Corners 3">
            <a:extLst>
              <a:ext uri="{FF2B5EF4-FFF2-40B4-BE49-F238E27FC236}">
                <a16:creationId xmlns:a16="http://schemas.microsoft.com/office/drawing/2014/main" id="{793E966C-C621-A470-E591-2C4C604F0FFE}"/>
              </a:ext>
            </a:extLst>
          </p:cNvPr>
          <p:cNvSpPr>
            <a:spLocks/>
          </p:cNvSpPr>
          <p:nvPr/>
        </p:nvSpPr>
        <p:spPr>
          <a:xfrm>
            <a:off x="4361387" y="1498484"/>
            <a:ext cx="3469533" cy="4094920"/>
          </a:xfrm>
          <a:prstGeom prst="roundRect">
            <a:avLst/>
          </a:prstGeom>
          <a:solidFill>
            <a:schemeClr val="bg1">
              <a:lumMod val="95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Rectangle: Rounded Corners 4">
            <a:extLst>
              <a:ext uri="{FF2B5EF4-FFF2-40B4-BE49-F238E27FC236}">
                <a16:creationId xmlns:a16="http://schemas.microsoft.com/office/drawing/2014/main" id="{64CC17EA-1DF6-5E84-BAE6-F4255C72BB03}"/>
              </a:ext>
            </a:extLst>
          </p:cNvPr>
          <p:cNvSpPr>
            <a:spLocks/>
          </p:cNvSpPr>
          <p:nvPr/>
        </p:nvSpPr>
        <p:spPr>
          <a:xfrm>
            <a:off x="525646" y="1475241"/>
            <a:ext cx="3434392" cy="4118163"/>
          </a:xfrm>
          <a:prstGeom prst="roundRect">
            <a:avLst/>
          </a:prstGeom>
          <a:solidFill>
            <a:schemeClr val="bg1">
              <a:lumMod val="95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Rectangle: Rounded Corners 5">
            <a:extLst>
              <a:ext uri="{FF2B5EF4-FFF2-40B4-BE49-F238E27FC236}">
                <a16:creationId xmlns:a16="http://schemas.microsoft.com/office/drawing/2014/main" id="{0021BD4C-0893-5369-A6FA-399CE8993A0B}"/>
              </a:ext>
            </a:extLst>
          </p:cNvPr>
          <p:cNvSpPr>
            <a:spLocks/>
          </p:cNvSpPr>
          <p:nvPr/>
        </p:nvSpPr>
        <p:spPr>
          <a:xfrm>
            <a:off x="8244656" y="1498484"/>
            <a:ext cx="3469533" cy="4118163"/>
          </a:xfrm>
          <a:prstGeom prst="roundRect">
            <a:avLst/>
          </a:prstGeom>
          <a:solidFill>
            <a:schemeClr val="bg1">
              <a:lumMod val="95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08B015A6-8690-7387-9AAA-9BBB3CA9A199}"/>
              </a:ext>
            </a:extLst>
          </p:cNvPr>
          <p:cNvSpPr/>
          <p:nvPr/>
        </p:nvSpPr>
        <p:spPr>
          <a:xfrm>
            <a:off x="133422" y="1687294"/>
            <a:ext cx="3826615" cy="6144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2000" b="1" i="0" u="none" strike="noStrike" cap="none" normalizeH="0" baseline="0" noProof="0">
                <a:ln>
                  <a:noFill/>
                </a:ln>
                <a:solidFill>
                  <a:schemeClr val="bg1"/>
                </a:solidFill>
                <a:effectLst/>
                <a:uLnTx/>
                <a:uFillTx/>
                <a:latin typeface="Arial"/>
                <a:ea typeface="+mn-ea"/>
                <a:cs typeface="+mn-cs"/>
              </a:rPr>
              <a:t>Planteamiento del problema</a:t>
            </a:r>
            <a:r>
              <a:rPr kumimoji="0" lang="es-419" sz="2000" b="1" i="0" u="none" strike="noStrike" cap="none" normalizeH="0" noProof="0">
                <a:ln>
                  <a:noFill/>
                </a:ln>
                <a:solidFill>
                  <a:schemeClr val="bg1"/>
                </a:solidFill>
                <a:effectLst/>
                <a:uLnTx/>
                <a:uFillTx/>
                <a:latin typeface="Arial"/>
                <a:ea typeface="+mn-ea"/>
                <a:cs typeface="+mn-cs"/>
              </a:rPr>
              <a:t> </a:t>
            </a:r>
          </a:p>
        </p:txBody>
      </p:sp>
      <p:sp>
        <p:nvSpPr>
          <p:cNvPr id="8" name="Right Triangle 7">
            <a:extLst>
              <a:ext uri="{FF2B5EF4-FFF2-40B4-BE49-F238E27FC236}">
                <a16:creationId xmlns:a16="http://schemas.microsoft.com/office/drawing/2014/main" id="{01F87A07-A23D-8485-C67A-4EC9A3C3A263}"/>
              </a:ext>
            </a:extLst>
          </p:cNvPr>
          <p:cNvSpPr/>
          <p:nvPr/>
        </p:nvSpPr>
        <p:spPr>
          <a:xfrm flipH="1" flipV="1">
            <a:off x="133422" y="2301769"/>
            <a:ext cx="332312" cy="435481"/>
          </a:xfrm>
          <a:prstGeom prst="r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2CFBB5F6-6A5F-AEAC-D792-B176AF6F3FBD}"/>
              </a:ext>
            </a:extLst>
          </p:cNvPr>
          <p:cNvSpPr/>
          <p:nvPr/>
        </p:nvSpPr>
        <p:spPr>
          <a:xfrm>
            <a:off x="8229095" y="1687294"/>
            <a:ext cx="3826615" cy="6144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defRPr/>
            </a:pPr>
            <a:r>
              <a:rPr lang="es-419" sz="1600" b="1" dirty="0">
                <a:solidFill>
                  <a:schemeClr val="bg1"/>
                </a:solidFill>
                <a:latin typeface="Arial"/>
              </a:rPr>
              <a:t>Argumentos generales a favor del </a:t>
            </a:r>
            <a:br>
              <a:rPr lang="es-419" sz="1600" b="1" dirty="0">
                <a:solidFill>
                  <a:schemeClr val="bg1"/>
                </a:solidFill>
                <a:latin typeface="Arial"/>
              </a:rPr>
            </a:br>
            <a:r>
              <a:rPr lang="es-419" sz="1600" b="1" dirty="0">
                <a:solidFill>
                  <a:schemeClr val="bg1"/>
                </a:solidFill>
                <a:latin typeface="Arial"/>
              </a:rPr>
              <a:t>régimen de dosis única </a:t>
            </a:r>
          </a:p>
        </p:txBody>
      </p:sp>
      <p:sp>
        <p:nvSpPr>
          <p:cNvPr id="10" name="Right Triangle 9">
            <a:extLst>
              <a:ext uri="{FF2B5EF4-FFF2-40B4-BE49-F238E27FC236}">
                <a16:creationId xmlns:a16="http://schemas.microsoft.com/office/drawing/2014/main" id="{AF9795C1-BF00-D672-4FF7-5D349F0A3793}"/>
              </a:ext>
            </a:extLst>
          </p:cNvPr>
          <p:cNvSpPr/>
          <p:nvPr/>
        </p:nvSpPr>
        <p:spPr>
          <a:xfrm flipV="1">
            <a:off x="11711630" y="2301769"/>
            <a:ext cx="332312" cy="435481"/>
          </a:xfrm>
          <a:prstGeom prst="r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Right Triangle 10">
            <a:extLst>
              <a:ext uri="{FF2B5EF4-FFF2-40B4-BE49-F238E27FC236}">
                <a16:creationId xmlns:a16="http://schemas.microsoft.com/office/drawing/2014/main" id="{72D2D753-E222-24C7-0343-C647F5275C3D}"/>
              </a:ext>
            </a:extLst>
          </p:cNvPr>
          <p:cNvSpPr/>
          <p:nvPr/>
        </p:nvSpPr>
        <p:spPr>
          <a:xfrm flipH="1" flipV="1">
            <a:off x="4029075" y="2301769"/>
            <a:ext cx="332312" cy="435481"/>
          </a:xfrm>
          <a:prstGeom prst="r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Right Triangle 11">
            <a:extLst>
              <a:ext uri="{FF2B5EF4-FFF2-40B4-BE49-F238E27FC236}">
                <a16:creationId xmlns:a16="http://schemas.microsoft.com/office/drawing/2014/main" id="{0E5F2FFF-A8DD-05AE-1C81-C74E71EB4C80}"/>
              </a:ext>
            </a:extLst>
          </p:cNvPr>
          <p:cNvSpPr/>
          <p:nvPr/>
        </p:nvSpPr>
        <p:spPr>
          <a:xfrm flipV="1">
            <a:off x="7830615" y="2301769"/>
            <a:ext cx="332312" cy="435481"/>
          </a:xfrm>
          <a:prstGeom prst="r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E5E69104-2700-F5BE-624D-C39B0AC10E5B}"/>
              </a:ext>
            </a:extLst>
          </p:cNvPr>
          <p:cNvSpPr/>
          <p:nvPr/>
        </p:nvSpPr>
        <p:spPr>
          <a:xfrm>
            <a:off x="4029075" y="1687295"/>
            <a:ext cx="4133852" cy="6144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2000" b="1" i="0" u="none" strike="noStrike" cap="none" normalizeH="0" baseline="0" noProof="0" dirty="0">
                <a:ln>
                  <a:noFill/>
                </a:ln>
                <a:solidFill>
                  <a:schemeClr val="bg1"/>
                </a:solidFill>
                <a:effectLst/>
                <a:uLnTx/>
                <a:uFillTx/>
                <a:latin typeface="Arial"/>
                <a:ea typeface="+mn-ea"/>
                <a:cs typeface="+mn-cs"/>
              </a:rPr>
              <a:t>Solución potencial</a:t>
            </a:r>
          </a:p>
        </p:txBody>
      </p:sp>
      <p:sp>
        <p:nvSpPr>
          <p:cNvPr id="14" name="TextBox 13">
            <a:extLst>
              <a:ext uri="{FF2B5EF4-FFF2-40B4-BE49-F238E27FC236}">
                <a16:creationId xmlns:a16="http://schemas.microsoft.com/office/drawing/2014/main" id="{FBF5A5B5-75CE-C4DC-5198-FEB95937DA46}"/>
              </a:ext>
            </a:extLst>
          </p:cNvPr>
          <p:cNvSpPr txBox="1">
            <a:spLocks/>
          </p:cNvSpPr>
          <p:nvPr/>
        </p:nvSpPr>
        <p:spPr>
          <a:xfrm>
            <a:off x="547463" y="2640571"/>
            <a:ext cx="3343039" cy="1938992"/>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s-419" b="1" i="0" u="none" strike="noStrike" cap="none" normalizeH="0" baseline="0" noProof="0" dirty="0">
                <a:ln>
                  <a:noFill/>
                </a:ln>
                <a:solidFill>
                  <a:srgbClr val="000000"/>
                </a:solidFill>
                <a:effectLst/>
                <a:uLnTx/>
                <a:uFillTx/>
                <a:latin typeface="Arial"/>
                <a:ea typeface="+mn-ea"/>
                <a:cs typeface="Arial" panose="020B0604020202020204" pitchFamily="34" charset="0"/>
              </a:rPr>
              <a:t>El VPH causa casi todos los casos de cáncer de cuello de útero,</a:t>
            </a:r>
            <a:r>
              <a:rPr kumimoji="0" lang="es-419" b="0" i="0" u="none" strike="noStrike" cap="none" normalizeH="0" baseline="0" noProof="0" dirty="0">
                <a:ln>
                  <a:noFill/>
                </a:ln>
                <a:solidFill>
                  <a:srgbClr val="000000"/>
                </a:solidFill>
                <a:effectLst/>
                <a:uLnTx/>
                <a:uFillTx/>
                <a:latin typeface="Arial"/>
                <a:ea typeface="+mn-ea"/>
                <a:cs typeface="Arial" panose="020B0604020202020204" pitchFamily="34" charset="0"/>
              </a:rPr>
              <a:t> y su incidencia es desproporcionada. Aproximadamente el </a:t>
            </a:r>
            <a:r>
              <a:rPr kumimoji="0" lang="es-419" b="1" i="0" u="none" strike="noStrike" cap="none" normalizeH="0" baseline="0" noProof="0" dirty="0">
                <a:ln>
                  <a:noFill/>
                </a:ln>
                <a:solidFill>
                  <a:srgbClr val="000000"/>
                </a:solidFill>
                <a:effectLst/>
                <a:uLnTx/>
                <a:uFillTx/>
                <a:latin typeface="Arial"/>
                <a:ea typeface="+mn-ea"/>
                <a:cs typeface="Arial" panose="020B0604020202020204" pitchFamily="34" charset="0"/>
              </a:rPr>
              <a:t>90% de las muertes por cáncer de cuello uterino se producen en países de ingresos bajos y medios (PIBM</a:t>
            </a:r>
            <a:r>
              <a:rPr kumimoji="0" lang="es-419" b="1" i="0" u="none" strike="noStrike" cap="none" normalizeH="0" noProof="0" dirty="0">
                <a:ln>
                  <a:noFill/>
                </a:ln>
                <a:solidFill>
                  <a:srgbClr val="000000"/>
                </a:solidFill>
                <a:effectLst/>
                <a:uLnTx/>
                <a:uFillTx/>
                <a:latin typeface="Arial"/>
                <a:ea typeface="+mn-ea"/>
                <a:cs typeface="Arial" panose="020B0604020202020204" pitchFamily="34" charset="0"/>
              </a:rPr>
              <a:t>).</a:t>
            </a:r>
            <a:r>
              <a:rPr kumimoji="0" lang="es-419" i="0" u="none" strike="noStrike" cap="none" normalizeH="0" baseline="30000" noProof="0" dirty="0">
                <a:ln>
                  <a:noFill/>
                </a:ln>
                <a:solidFill>
                  <a:srgbClr val="000000"/>
                </a:solidFill>
                <a:effectLst/>
                <a:uLnTx/>
                <a:uFillTx/>
                <a:latin typeface="Arial"/>
                <a:ea typeface="+mn-ea"/>
                <a:cs typeface="Arial" panose="020B0604020202020204" pitchFamily="34" charset="0"/>
              </a:rPr>
              <a:t>1</a:t>
            </a:r>
            <a:r>
              <a:rPr kumimoji="0" lang="es-419" b="1" i="0" u="none" strike="noStrike" cap="none" normalizeH="0" baseline="0" noProof="0" dirty="0">
                <a:ln>
                  <a:noFill/>
                </a:ln>
                <a:solidFill>
                  <a:srgbClr val="000000"/>
                </a:solidFill>
                <a:effectLst/>
                <a:uLnTx/>
                <a:uFillTx/>
                <a:latin typeface="Arial"/>
                <a:ea typeface="+mn-ea"/>
                <a:cs typeface="Arial" panose="020B0604020202020204" pitchFamily="34" charset="0"/>
              </a:rPr>
              <a:t> </a:t>
            </a:r>
            <a:r>
              <a:rPr lang="es-419" dirty="0">
                <a:solidFill>
                  <a:srgbClr val="000000"/>
                </a:solidFill>
                <a:latin typeface="Arial"/>
                <a:ea typeface="+mn-ea"/>
                <a:cs typeface="Arial" panose="020B0604020202020204" pitchFamily="34" charset="0"/>
              </a:rPr>
              <a:t>Por otra parte, </a:t>
            </a:r>
            <a:r>
              <a:rPr lang="es-419" b="1" dirty="0">
                <a:solidFill>
                  <a:srgbClr val="000000"/>
                </a:solidFill>
                <a:latin typeface="Arial"/>
                <a:ea typeface="+mn-ea"/>
                <a:cs typeface="Arial" panose="020B0604020202020204" pitchFamily="34" charset="0"/>
              </a:rPr>
              <a:t>la cobertura mundial de la vacuna contra VPH en niñas menores de 15 años es solo de alrededor del 30%.</a:t>
            </a:r>
            <a:r>
              <a:rPr lang="es-419" baseline="30000" dirty="0">
                <a:solidFill>
                  <a:srgbClr val="000000"/>
                </a:solidFill>
                <a:latin typeface="Arial"/>
                <a:ea typeface="+mn-ea"/>
                <a:cs typeface="Arial" panose="020B0604020202020204" pitchFamily="34" charset="0"/>
              </a:rPr>
              <a:t>2</a:t>
            </a:r>
          </a:p>
        </p:txBody>
      </p:sp>
      <p:sp>
        <p:nvSpPr>
          <p:cNvPr id="15" name="TextBox 14">
            <a:extLst>
              <a:ext uri="{FF2B5EF4-FFF2-40B4-BE49-F238E27FC236}">
                <a16:creationId xmlns:a16="http://schemas.microsoft.com/office/drawing/2014/main" id="{32F52E62-D18C-E6D5-B478-5F3B11C3B8DC}"/>
              </a:ext>
            </a:extLst>
          </p:cNvPr>
          <p:cNvSpPr txBox="1">
            <a:spLocks/>
          </p:cNvSpPr>
          <p:nvPr/>
        </p:nvSpPr>
        <p:spPr>
          <a:xfrm>
            <a:off x="4473639" y="2640571"/>
            <a:ext cx="3244721" cy="1292662"/>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s-419" b="0" i="0" u="none" strike="noStrike" cap="none" normalizeH="0" baseline="0" noProof="0" dirty="0">
                <a:ln>
                  <a:noFill/>
                </a:ln>
                <a:solidFill>
                  <a:srgbClr val="000000"/>
                </a:solidFill>
                <a:effectLst/>
                <a:uLnTx/>
                <a:uFillTx/>
                <a:latin typeface="Arial"/>
                <a:ea typeface="+mn-ea"/>
                <a:cs typeface="Arial" panose="020B0604020202020204" pitchFamily="34" charset="0"/>
              </a:rPr>
              <a:t>Estudios recientes proporcionan información de alta calidad que demuestran una &gt;eficacia del </a:t>
            </a:r>
            <a:r>
              <a:rPr kumimoji="0" lang="es-419" b="1" i="0" u="none" strike="noStrike" cap="none" normalizeH="0" baseline="0" noProof="0" dirty="0">
                <a:ln>
                  <a:noFill/>
                </a:ln>
                <a:solidFill>
                  <a:srgbClr val="000000"/>
                </a:solidFill>
                <a:effectLst/>
                <a:uLnTx/>
                <a:uFillTx/>
                <a:latin typeface="Arial"/>
                <a:ea typeface="+mn-ea"/>
                <a:cs typeface="Arial" panose="020B0604020202020204" pitchFamily="34" charset="0"/>
              </a:rPr>
              <a:t>95%</a:t>
            </a:r>
            <a:r>
              <a:rPr kumimoji="0" lang="es-419" b="1" i="0" u="none" strike="noStrike" cap="none" normalizeH="0" baseline="30000" noProof="0" dirty="0">
                <a:ln>
                  <a:noFill/>
                </a:ln>
                <a:solidFill>
                  <a:srgbClr val="000000"/>
                </a:solidFill>
                <a:effectLst/>
                <a:uLnTx/>
                <a:uFillTx/>
                <a:latin typeface="Arial"/>
                <a:ea typeface="+mn-ea"/>
                <a:cs typeface="Arial" panose="020B0604020202020204" pitchFamily="34" charset="0"/>
              </a:rPr>
              <a:t>3</a:t>
            </a:r>
            <a:r>
              <a:rPr kumimoji="0" lang="es-419" b="1" i="0" u="none" strike="noStrike" cap="none" normalizeH="0" baseline="0" noProof="0" dirty="0">
                <a:ln>
                  <a:noFill/>
                </a:ln>
                <a:solidFill>
                  <a:srgbClr val="000000"/>
                </a:solidFill>
                <a:effectLst/>
                <a:uLnTx/>
                <a:uFillTx/>
                <a:latin typeface="Arial"/>
                <a:ea typeface="+mn-ea"/>
                <a:cs typeface="Arial" panose="020B0604020202020204" pitchFamily="34" charset="0"/>
              </a:rPr>
              <a:t> </a:t>
            </a:r>
            <a:r>
              <a:rPr kumimoji="0" lang="es-419" b="0" i="0" u="none" strike="noStrike" cap="none" normalizeH="0" baseline="0" noProof="0" dirty="0">
                <a:ln>
                  <a:noFill/>
                </a:ln>
                <a:solidFill>
                  <a:srgbClr val="000000"/>
                </a:solidFill>
                <a:effectLst/>
                <a:uLnTx/>
                <a:uFillTx/>
                <a:latin typeface="Arial"/>
                <a:ea typeface="+mn-ea"/>
                <a:cs typeface="Arial" panose="020B0604020202020204" pitchFamily="34" charset="0"/>
              </a:rPr>
              <a:t>y </a:t>
            </a:r>
            <a:r>
              <a:rPr kumimoji="0" lang="es-419" b="1" i="0" u="none" strike="noStrike" cap="none" normalizeH="0" baseline="0" noProof="0" dirty="0">
                <a:ln>
                  <a:noFill/>
                </a:ln>
                <a:solidFill>
                  <a:srgbClr val="000000"/>
                </a:solidFill>
                <a:effectLst/>
                <a:uLnTx/>
                <a:uFillTx/>
                <a:latin typeface="Arial"/>
                <a:ea typeface="+mn-ea"/>
                <a:cs typeface="Arial" panose="020B0604020202020204" pitchFamily="34" charset="0"/>
              </a:rPr>
              <a:t>una protección prolongada </a:t>
            </a:r>
            <a:r>
              <a:rPr kumimoji="0" lang="es-419" b="0" i="0" u="none" strike="noStrike" cap="none" normalizeH="0" baseline="0" noProof="0" dirty="0">
                <a:ln>
                  <a:noFill/>
                </a:ln>
                <a:solidFill>
                  <a:srgbClr val="000000"/>
                </a:solidFill>
                <a:effectLst/>
                <a:uLnTx/>
                <a:uFillTx/>
                <a:latin typeface="Arial"/>
                <a:ea typeface="+mn-ea"/>
                <a:cs typeface="Arial" panose="020B0604020202020204" pitchFamily="34" charset="0"/>
              </a:rPr>
              <a:t>para el </a:t>
            </a:r>
            <a:r>
              <a:rPr kumimoji="0" lang="es-419" b="1" i="0" u="none" strike="noStrike" cap="none" normalizeH="0" baseline="0" noProof="0" dirty="0">
                <a:ln>
                  <a:noFill/>
                </a:ln>
                <a:solidFill>
                  <a:srgbClr val="000000"/>
                </a:solidFill>
                <a:effectLst/>
                <a:uLnTx/>
                <a:uFillTx/>
                <a:latin typeface="Arial"/>
                <a:ea typeface="+mn-ea"/>
                <a:cs typeface="Arial" panose="020B0604020202020204" pitchFamily="34" charset="0"/>
              </a:rPr>
              <a:t>régimen de dosis única</a:t>
            </a:r>
            <a:r>
              <a:rPr kumimoji="0" lang="es-419" b="0" i="0" u="none" strike="noStrike" cap="none" normalizeH="0" baseline="0" noProof="0" dirty="0">
                <a:ln>
                  <a:noFill/>
                </a:ln>
                <a:solidFill>
                  <a:srgbClr val="000000"/>
                </a:solidFill>
                <a:effectLst/>
                <a:uLnTx/>
                <a:uFillTx/>
                <a:latin typeface="Arial"/>
                <a:ea typeface="+mn-ea"/>
                <a:cs typeface="Arial" panose="020B0604020202020204" pitchFamily="34" charset="0"/>
              </a:rPr>
              <a:t>. Existen pruebas sólidas de que las vacunas de dosis única contra el VPH podrían </a:t>
            </a:r>
            <a:r>
              <a:rPr kumimoji="0" lang="es-419" b="1" i="0" u="none" strike="noStrike" cap="none" normalizeH="0" baseline="0" noProof="0" dirty="0">
                <a:ln>
                  <a:noFill/>
                </a:ln>
                <a:solidFill>
                  <a:srgbClr val="000000"/>
                </a:solidFill>
                <a:effectLst/>
                <a:uLnTx/>
                <a:uFillTx/>
                <a:latin typeface="Arial"/>
                <a:ea typeface="+mn-ea"/>
                <a:cs typeface="Arial" panose="020B0604020202020204" pitchFamily="34" charset="0"/>
              </a:rPr>
              <a:t>reducir sustancialmente la incidencia del </a:t>
            </a:r>
            <a:r>
              <a:rPr kumimoji="0" lang="es-419" b="1" i="0" u="none" strike="noStrike" cap="none" normalizeH="0" baseline="0" noProof="0" dirty="0" err="1">
                <a:ln>
                  <a:noFill/>
                </a:ln>
                <a:solidFill>
                  <a:srgbClr val="000000"/>
                </a:solidFill>
                <a:effectLst/>
                <a:uLnTx/>
                <a:uFillTx/>
                <a:latin typeface="Arial"/>
                <a:ea typeface="+mn-ea"/>
                <a:cs typeface="Arial" panose="020B0604020202020204" pitchFamily="34" charset="0"/>
              </a:rPr>
              <a:t>pre-cáncer</a:t>
            </a:r>
            <a:r>
              <a:rPr kumimoji="0" lang="es-419" b="1" i="0" u="none" strike="noStrike" cap="none" normalizeH="0" baseline="0" noProof="0" dirty="0">
                <a:ln>
                  <a:noFill/>
                </a:ln>
                <a:solidFill>
                  <a:srgbClr val="000000"/>
                </a:solidFill>
                <a:effectLst/>
                <a:uLnTx/>
                <a:uFillTx/>
                <a:latin typeface="Arial"/>
                <a:ea typeface="+mn-ea"/>
                <a:cs typeface="Arial" panose="020B0604020202020204" pitchFamily="34" charset="0"/>
              </a:rPr>
              <a:t> y el cáncer de cuello de útero atribuibles al VPH</a:t>
            </a:r>
            <a:r>
              <a:rPr kumimoji="0" lang="es-419" b="0" i="0" u="none" strike="noStrike" cap="none" normalizeH="0" baseline="0" noProof="0" dirty="0">
                <a:ln>
                  <a:noFill/>
                </a:ln>
                <a:solidFill>
                  <a:srgbClr val="000000"/>
                </a:solidFill>
                <a:effectLst/>
                <a:uLnTx/>
                <a:uFillTx/>
                <a:latin typeface="Arial"/>
                <a:ea typeface="+mn-ea"/>
                <a:cs typeface="Arial" panose="020B0604020202020204" pitchFamily="34" charset="0"/>
              </a:rPr>
              <a:t>. </a:t>
            </a:r>
          </a:p>
        </p:txBody>
      </p:sp>
      <p:sp>
        <p:nvSpPr>
          <p:cNvPr id="16" name="TextBox 15">
            <a:extLst>
              <a:ext uri="{FF2B5EF4-FFF2-40B4-BE49-F238E27FC236}">
                <a16:creationId xmlns:a16="http://schemas.microsoft.com/office/drawing/2014/main" id="{B56120E2-EE4C-5D78-3E68-51433AFF215B}"/>
              </a:ext>
            </a:extLst>
          </p:cNvPr>
          <p:cNvSpPr txBox="1">
            <a:spLocks/>
          </p:cNvSpPr>
          <p:nvPr/>
        </p:nvSpPr>
        <p:spPr>
          <a:xfrm>
            <a:off x="8357061" y="2674947"/>
            <a:ext cx="3244721" cy="1508105"/>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lang="es-419" dirty="0">
                <a:solidFill>
                  <a:srgbClr val="000000"/>
                </a:solidFill>
                <a:latin typeface="Arial"/>
                <a:ea typeface="+mn-ea"/>
                <a:cs typeface="Arial" panose="020B0604020202020204" pitchFamily="34" charset="0"/>
              </a:rPr>
              <a:t>La adopción de un </a:t>
            </a:r>
            <a:r>
              <a:rPr kumimoji="0" lang="es-419" b="0" i="0" u="none" strike="noStrike" cap="none" normalizeH="0" baseline="0" noProof="0" dirty="0">
                <a:ln>
                  <a:noFill/>
                </a:ln>
                <a:solidFill>
                  <a:srgbClr val="000000"/>
                </a:solidFill>
                <a:effectLst/>
                <a:uLnTx/>
                <a:uFillTx/>
                <a:latin typeface="Arial"/>
                <a:ea typeface="+mn-ea"/>
                <a:cs typeface="Arial" panose="020B0604020202020204" pitchFamily="34" charset="0"/>
              </a:rPr>
              <a:t>régimen de dosis única ya ha </a:t>
            </a:r>
            <a:r>
              <a:rPr kumimoji="0" lang="es-419" b="1" i="0" u="none" strike="noStrike" cap="none" normalizeH="0" baseline="0" noProof="0" dirty="0">
                <a:ln>
                  <a:noFill/>
                </a:ln>
                <a:solidFill>
                  <a:srgbClr val="000000"/>
                </a:solidFill>
                <a:effectLst/>
                <a:uLnTx/>
                <a:uFillTx/>
                <a:latin typeface="Arial"/>
                <a:ea typeface="+mn-ea"/>
                <a:cs typeface="Arial" panose="020B0604020202020204" pitchFamily="34" charset="0"/>
              </a:rPr>
              <a:t>aumentado la aceptación de la vacuna.</a:t>
            </a:r>
            <a:r>
              <a:rPr kumimoji="0" lang="es-419" i="0" u="none" strike="noStrike" cap="none" normalizeH="0" baseline="30000" noProof="0" dirty="0">
                <a:ln>
                  <a:noFill/>
                </a:ln>
                <a:solidFill>
                  <a:srgbClr val="000000"/>
                </a:solidFill>
                <a:effectLst/>
                <a:uLnTx/>
                <a:uFillTx/>
                <a:latin typeface="Arial"/>
                <a:ea typeface="+mn-ea"/>
                <a:cs typeface="Arial" panose="020B0604020202020204" pitchFamily="34" charset="0"/>
              </a:rPr>
              <a:t>2</a:t>
            </a:r>
            <a:r>
              <a:rPr kumimoji="0" lang="es-419" b="1" i="0" u="none" strike="noStrike" cap="none" normalizeH="0" baseline="0" noProof="0" dirty="0">
                <a:ln>
                  <a:noFill/>
                </a:ln>
                <a:solidFill>
                  <a:srgbClr val="000000"/>
                </a:solidFill>
                <a:effectLst/>
                <a:uLnTx/>
                <a:uFillTx/>
                <a:latin typeface="Arial"/>
                <a:ea typeface="+mn-ea"/>
                <a:cs typeface="Arial" panose="020B0604020202020204" pitchFamily="34" charset="0"/>
              </a:rPr>
              <a:t> </a:t>
            </a:r>
            <a:r>
              <a:rPr lang="es-419" dirty="0">
                <a:solidFill>
                  <a:srgbClr val="000000"/>
                </a:solidFill>
                <a:latin typeface="Arial"/>
                <a:ea typeface="+mn-ea"/>
                <a:cs typeface="Arial" panose="020B0604020202020204" pitchFamily="34" charset="0"/>
              </a:rPr>
              <a:t>En última instancia, esto contribuirá </a:t>
            </a:r>
            <a:r>
              <a:rPr kumimoji="0" lang="es-419" b="1" i="0" u="none" strike="noStrike" cap="none" normalizeH="0" baseline="0" noProof="0" dirty="0">
                <a:ln>
                  <a:noFill/>
                </a:ln>
                <a:solidFill>
                  <a:srgbClr val="000000"/>
                </a:solidFill>
                <a:effectLst/>
                <a:uLnTx/>
                <a:uFillTx/>
                <a:latin typeface="Arial"/>
                <a:ea typeface="+mn-ea"/>
                <a:cs typeface="Arial" panose="020B0604020202020204" pitchFamily="34" charset="0"/>
              </a:rPr>
              <a:t>a reducir las tasas de cáncer de cuello uterino y las muertes relacionadas con esta enfermedad</a:t>
            </a:r>
            <a:r>
              <a:rPr kumimoji="0" lang="es-419" i="0" u="none" strike="noStrike" cap="none" normalizeH="0" baseline="30000" noProof="0" dirty="0">
                <a:ln>
                  <a:noFill/>
                </a:ln>
                <a:solidFill>
                  <a:srgbClr val="000000"/>
                </a:solidFill>
                <a:effectLst/>
                <a:uLnTx/>
                <a:uFillTx/>
                <a:latin typeface="Arial"/>
                <a:ea typeface="+mn-ea"/>
                <a:cs typeface="Arial" panose="020B0604020202020204" pitchFamily="34" charset="0"/>
              </a:rPr>
              <a:t>4</a:t>
            </a:r>
            <a:r>
              <a:rPr kumimoji="0" lang="es-419" b="0" i="0" u="none" strike="noStrike" cap="none" normalizeH="0" baseline="0" noProof="0" dirty="0">
                <a:ln>
                  <a:noFill/>
                </a:ln>
                <a:solidFill>
                  <a:srgbClr val="000000"/>
                </a:solidFill>
                <a:effectLst/>
                <a:uLnTx/>
                <a:uFillTx/>
                <a:latin typeface="Arial"/>
                <a:ea typeface="+mn-ea"/>
                <a:cs typeface="Arial" panose="020B0604020202020204" pitchFamily="34" charset="0"/>
              </a:rPr>
              <a:t> en las regiones de alta incidencia y bajos ingresos. </a:t>
            </a:r>
          </a:p>
        </p:txBody>
      </p:sp>
      <p:sp>
        <p:nvSpPr>
          <p:cNvPr id="17" name="4. Footnote">
            <a:extLst>
              <a:ext uri="{FF2B5EF4-FFF2-40B4-BE49-F238E27FC236}">
                <a16:creationId xmlns:a16="http://schemas.microsoft.com/office/drawing/2014/main" id="{4E149B51-F2E2-15E7-EE82-5665A7AEDA76}"/>
              </a:ext>
            </a:extLst>
          </p:cNvPr>
          <p:cNvSpPr txBox="1">
            <a:spLocks/>
          </p:cNvSpPr>
          <p:nvPr>
            <p:custDataLst>
              <p:tags r:id="rId1"/>
            </p:custDataLst>
          </p:nvPr>
        </p:nvSpPr>
        <p:spPr>
          <a:xfrm>
            <a:off x="76272" y="5677210"/>
            <a:ext cx="11800127" cy="861774"/>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AutoNum type="arabicPeriod"/>
              <a:tabLst/>
              <a:defRPr sz="800">
                <a:cs typeface="Arial" panose="020B0604020202020204" pitchFamily="34" charset="0"/>
              </a:defRPr>
            </a:lvl1pPr>
          </a:lstStyle>
          <a:p>
            <a:pPr marL="0" indent="0" defTabSz="914400" eaLnBrk="1" hangingPunct="1">
              <a:buNone/>
              <a:defRPr/>
            </a:pPr>
            <a:r>
              <a:rPr lang="es-419" sz="700">
                <a:solidFill>
                  <a:srgbClr val="000000"/>
                </a:solidFill>
                <a:latin typeface="Gill Sans Std Light"/>
              </a:rPr>
              <a:t>1. Organización Mundial de la Salud. </a:t>
            </a:r>
            <a:r>
              <a:rPr lang="es-419" sz="700">
                <a:solidFill>
                  <a:srgbClr val="000000"/>
                </a:solidFill>
                <a:latin typeface="Gill Sans Std Light"/>
                <a:hlinkClick r:id="rId4"/>
              </a:rPr>
              <a:t>Cervical Cancer Elimination Initiative</a:t>
            </a:r>
            <a:r>
              <a:rPr lang="es-419" sz="700">
                <a:solidFill>
                  <a:srgbClr val="000000"/>
                </a:solidFill>
                <a:latin typeface="Gill Sans Std Light"/>
              </a:rPr>
              <a:t>. </a:t>
            </a:r>
            <a:r>
              <a:rPr lang="es-419" sz="700" u="sng">
                <a:solidFill>
                  <a:srgbClr val="000000"/>
                </a:solidFill>
                <a:latin typeface="Gill Sans Std Light"/>
              </a:rPr>
              <a:t>(</a:t>
            </a:r>
            <a:r>
              <a:rPr lang="es-419" sz="700" i="1" u="sng">
                <a:solidFill>
                  <a:srgbClr val="000000"/>
                </a:solidFill>
                <a:latin typeface="Gill Sans Std Light"/>
              </a:rPr>
              <a:t>Iniciativa para la eliminación del cáncer cervicouterino</a:t>
            </a:r>
            <a:r>
              <a:rPr lang="es-419" sz="700" u="sng">
                <a:solidFill>
                  <a:srgbClr val="000000"/>
                </a:solidFill>
                <a:latin typeface="Gill Sans Std Light"/>
              </a:rPr>
              <a:t>).</a:t>
            </a:r>
            <a:r>
              <a:rPr lang="es-419" sz="700">
                <a:solidFill>
                  <a:srgbClr val="000000"/>
                </a:solidFill>
                <a:latin typeface="Gill Sans Std Light"/>
              </a:rPr>
              <a:t> Consultado el 26 de noviembre, 2025. https://www.who.int/initiatives/cervical-cancer-elimination-initiative</a:t>
            </a:r>
          </a:p>
          <a:p>
            <a:pPr marL="0" indent="0">
              <a:buNone/>
              <a:defRPr/>
            </a:pPr>
            <a:r>
              <a:rPr lang="es-419" sz="700">
                <a:latin typeface="Gill Sans Std Light"/>
                <a:ea typeface="+mn-lt"/>
                <a:cs typeface="Arial"/>
              </a:rPr>
              <a:t>2. </a:t>
            </a:r>
            <a:r>
              <a:rPr lang="es-419" sz="700">
                <a:latin typeface="Gill Sans Std Light"/>
                <a:ea typeface="+mn-lt"/>
                <a:cs typeface="+mn-lt"/>
              </a:rPr>
              <a:t>Stuart R, Theopold N, Miall N, Kobayashi E, Vernam S, Taskin T, Dull PM. The role of HPV single-dose vaccination in expanding access in GAVI-supported countries during a period of supply constraints. (El papel de la vacuna contra el VPH en dosis única en la ampliación del acceso en los países apoyados por GAVI durante un periodo de restricciones en el suministro). Vaccine. 22 de enero de 2026;75:128187. doi: 10.1016/j.vaccine.2025.128187. Publicación electrónica antes de la impresión. PMID: 41576708.</a:t>
            </a:r>
          </a:p>
          <a:p>
            <a:pPr marL="0" indent="0">
              <a:buNone/>
              <a:defRPr/>
            </a:pPr>
            <a:r>
              <a:rPr lang="es-419" sz="700">
                <a:solidFill>
                  <a:srgbClr val="000000"/>
                </a:solidFill>
                <a:latin typeface="Gill Sans Std Light"/>
                <a:ea typeface="+mn-lt"/>
              </a:rPr>
              <a:t>3</a:t>
            </a:r>
            <a:r>
              <a:rPr kumimoji="0" lang="es-419" sz="700" b="0" i="0" u="none" cap="none" normalizeH="0" baseline="0" noProof="0">
                <a:ln>
                  <a:noFill/>
                </a:ln>
                <a:solidFill>
                  <a:srgbClr val="000000"/>
                </a:solidFill>
                <a:effectLst/>
                <a:uLnTx/>
                <a:uFillTx/>
                <a:latin typeface="Gill Sans Std Light"/>
                <a:ea typeface="+mn-lt"/>
              </a:rPr>
              <a:t>.</a:t>
            </a:r>
            <a:r>
              <a:rPr lang="es-419" sz="700">
                <a:solidFill>
                  <a:srgbClr val="000000"/>
                </a:solidFill>
                <a:latin typeface="Gill Sans Std Light"/>
                <a:ea typeface="+mn-lt"/>
              </a:rPr>
              <a:t> Barnabas RV, Mugo N, Onono M, et al. A randomized crossover trial of single-dose HPV vaccination efficacy among young women: Durability and vaccine efficacy after 54 months (</a:t>
            </a:r>
            <a:r>
              <a:rPr lang="es-419" sz="700" i="1">
                <a:solidFill>
                  <a:srgbClr val="000000"/>
                </a:solidFill>
                <a:latin typeface="Gill Sans Std Light"/>
                <a:ea typeface="+mn-lt"/>
              </a:rPr>
              <a:t>Ensayo aleatorio cruzado sobre la eficacia de una dosis única de la vacuna contra el VPH en mujeres jóvenes: durabilidad y eficacia de la vacuna después de 54 meses</a:t>
            </a:r>
            <a:r>
              <a:rPr lang="es-419" sz="700">
                <a:solidFill>
                  <a:srgbClr val="000000"/>
                </a:solidFill>
                <a:latin typeface="Gill Sans Std Light"/>
                <a:ea typeface="+mn-lt"/>
              </a:rPr>
              <a:t>). Resumen presentado en la 36</a:t>
            </a:r>
            <a:r>
              <a:rPr lang="es-419" sz="700" baseline="30000">
                <a:solidFill>
                  <a:srgbClr val="000000"/>
                </a:solidFill>
                <a:latin typeface="Gill Sans Std Light"/>
                <a:ea typeface="+mn-lt"/>
              </a:rPr>
              <a:t>ª</a:t>
            </a:r>
            <a:r>
              <a:rPr lang="es-419" sz="700">
                <a:solidFill>
                  <a:srgbClr val="000000"/>
                </a:solidFill>
                <a:latin typeface="Gill Sans Std Light"/>
                <a:ea typeface="+mn-lt"/>
              </a:rPr>
              <a:t> Conferencia Internacional sobre el Virus del Papiloma; noviembre de 2024; Reino Unido.  </a:t>
            </a:r>
          </a:p>
          <a:p>
            <a:pPr marL="0" indent="0">
              <a:buNone/>
              <a:defRPr/>
            </a:pPr>
            <a:r>
              <a:rPr kumimoji="0" lang="es-419" sz="700" b="0" i="0" u="none" strike="noStrike" cap="none" normalizeH="0" baseline="0" noProof="0">
                <a:ln>
                  <a:noFill/>
                </a:ln>
                <a:solidFill>
                  <a:srgbClr val="000000"/>
                </a:solidFill>
                <a:effectLst/>
                <a:uLnTx/>
                <a:uFillTx/>
                <a:latin typeface="Gill Sans Std Light"/>
              </a:rPr>
              <a:t> Porras et al. Ensayo aleatorio, doble ciego y controlado de no inferioridad de una dosis frente a dos dosis de vacunas contra el VPH: Ensayo ESCUDDO IPV 2025 Resumen O017/ N.º1208.</a:t>
            </a:r>
          </a:p>
          <a:p>
            <a:pPr marL="0" indent="0">
              <a:buNone/>
              <a:defRPr/>
            </a:pPr>
            <a:r>
              <a:rPr lang="es-419" sz="700">
                <a:ea typeface="Times New Roman" panose="02020603050405020304" pitchFamily="18" charset="0"/>
              </a:rPr>
              <a:t>4. Kreimer AR, Watson-Jones D, Kim JJ, Dull P. Single-dose human papillomavirus vaccination: An update (</a:t>
            </a:r>
            <a:r>
              <a:rPr lang="es-419" sz="700" i="1">
                <a:ea typeface="Times New Roman" panose="02020603050405020304" pitchFamily="18" charset="0"/>
              </a:rPr>
              <a:t>Vacuna contra el virus del papiloma humano en dosis única: actualización</a:t>
            </a:r>
            <a:r>
              <a:rPr lang="es-419" sz="700">
                <a:ea typeface="Times New Roman" panose="02020603050405020304" pitchFamily="18" charset="0"/>
              </a:rPr>
              <a:t>). </a:t>
            </a:r>
            <a:r>
              <a:rPr lang="es-419" sz="700" i="1">
                <a:ea typeface="Times New Roman" panose="02020603050405020304" pitchFamily="18" charset="0"/>
              </a:rPr>
              <a:t>JNCI Monographs.</a:t>
            </a:r>
            <a:r>
              <a:rPr lang="es-419" sz="700">
                <a:ea typeface="Times New Roman" panose="02020603050405020304" pitchFamily="18" charset="0"/>
              </a:rPr>
              <a:t> 2024. 2024(67):313–316. doi:10.1093/jncimonographs/lgae030</a:t>
            </a:r>
          </a:p>
          <a:p>
            <a:pPr marL="0" indent="0" defTabSz="914400" eaLnBrk="1" hangingPunct="1">
              <a:buNone/>
              <a:defRPr/>
            </a:pPr>
            <a:endParaRPr lang="en-US" sz="700" b="0" i="0" u="none" strike="noStrike" kern="1200" cap="none" spc="0" normalizeH="0" baseline="0" noProof="0" dirty="0">
              <a:ln>
                <a:noFill/>
              </a:ln>
              <a:solidFill>
                <a:srgbClr val="000000"/>
              </a:solidFill>
              <a:effectLst/>
              <a:uLnTx/>
              <a:uFillTx/>
              <a:latin typeface="Gill Sans Std Light"/>
            </a:endParaRPr>
          </a:p>
        </p:txBody>
      </p:sp>
    </p:spTree>
    <p:extLst>
      <p:ext uri="{BB962C8B-B14F-4D97-AF65-F5344CB8AC3E}">
        <p14:creationId xmlns:p14="http://schemas.microsoft.com/office/powerpoint/2010/main" val="1592929712"/>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E2F27882-89B6-4A57-906E-0C544CF913D2}"/>
              </a:ext>
            </a:extLst>
          </p:cNvPr>
          <p:cNvGraphicFramePr>
            <a:graphicFrameLocks noGrp="1"/>
          </p:cNvGraphicFramePr>
          <p:nvPr>
            <p:extLst>
              <p:ext uri="{D42A27DB-BD31-4B8C-83A1-F6EECF244321}">
                <p14:modId xmlns:p14="http://schemas.microsoft.com/office/powerpoint/2010/main" val="2166768215"/>
              </p:ext>
            </p:extLst>
          </p:nvPr>
        </p:nvGraphicFramePr>
        <p:xfrm>
          <a:off x="5885882" y="891857"/>
          <a:ext cx="4347341" cy="3445697"/>
        </p:xfrm>
        <a:graphic>
          <a:graphicData uri="http://schemas.openxmlformats.org/drawingml/2006/table">
            <a:tbl>
              <a:tblPr firstRow="1" bandRow="1">
                <a:tableStyleId>{00A15C55-8517-42AA-B614-E9B94910E393}</a:tableStyleId>
              </a:tblPr>
              <a:tblGrid>
                <a:gridCol w="4347341">
                  <a:extLst>
                    <a:ext uri="{9D8B030D-6E8A-4147-A177-3AD203B41FA5}">
                      <a16:colId xmlns:a16="http://schemas.microsoft.com/office/drawing/2014/main" val="1780736538"/>
                    </a:ext>
                  </a:extLst>
                </a:gridCol>
              </a:tblGrid>
              <a:tr h="476834">
                <a:tc>
                  <a:txBody>
                    <a:bodyPr/>
                    <a:lstStyle/>
                    <a:p>
                      <a:pPr algn="l"/>
                      <a:r>
                        <a:rPr lang="es-419" sz="1600">
                          <a:solidFill>
                            <a:schemeClr val="bg1"/>
                          </a:solidFill>
                        </a:rPr>
                        <a:t> Población de eficacia</a:t>
                      </a:r>
                    </a:p>
                  </a:txBody>
                  <a:tcPr anchor="ctr">
                    <a:solidFill>
                      <a:schemeClr val="tx2"/>
                    </a:solidFill>
                  </a:tcPr>
                </a:tc>
                <a:extLst>
                  <a:ext uri="{0D108BD9-81ED-4DB2-BD59-A6C34878D82A}">
                    <a16:rowId xmlns:a16="http://schemas.microsoft.com/office/drawing/2014/main" val="3843877383"/>
                  </a:ext>
                </a:extLst>
              </a:tr>
              <a:tr h="372848">
                <a:tc>
                  <a:txBody>
                    <a:bodyPr/>
                    <a:lstStyle/>
                    <a:p>
                      <a:pPr algn="l"/>
                      <a:r>
                        <a:rPr lang="es-419" sz="1600" b="1">
                          <a:solidFill>
                            <a:schemeClr val="accent1"/>
                          </a:solidFill>
                        </a:rPr>
                        <a:t> Costa Rica – CVT</a:t>
                      </a:r>
                    </a:p>
                  </a:txBody>
                  <a:tcPr anchor="ctr">
                    <a:solidFill>
                      <a:schemeClr val="accent3"/>
                    </a:solidFill>
                  </a:tcPr>
                </a:tc>
                <a:extLst>
                  <a:ext uri="{0D108BD9-81ED-4DB2-BD59-A6C34878D82A}">
                    <a16:rowId xmlns:a16="http://schemas.microsoft.com/office/drawing/2014/main" val="1776253583"/>
                  </a:ext>
                </a:extLst>
              </a:tr>
              <a:tr h="504704">
                <a:tc>
                  <a:txBody>
                    <a:bodyPr/>
                    <a:lstStyle/>
                    <a:p>
                      <a:pPr algn="l"/>
                      <a:r>
                        <a:rPr lang="es-419" sz="1600" dirty="0">
                          <a:solidFill>
                            <a:schemeClr val="accent1"/>
                          </a:solidFill>
                        </a:rPr>
                        <a:t> HPV2 (GSK): 18-25</a:t>
                      </a:r>
                      <a:r>
                        <a:rPr lang="es-419" sz="1600" dirty="0"/>
                        <a:t> años de edad</a:t>
                      </a:r>
                    </a:p>
                  </a:txBody>
                  <a:tcPr anchor="ctr">
                    <a:solidFill>
                      <a:schemeClr val="accent3">
                        <a:lumMod val="20000"/>
                        <a:lumOff val="80000"/>
                      </a:schemeClr>
                    </a:solidFill>
                  </a:tcPr>
                </a:tc>
                <a:extLst>
                  <a:ext uri="{0D108BD9-81ED-4DB2-BD59-A6C34878D82A}">
                    <a16:rowId xmlns:a16="http://schemas.microsoft.com/office/drawing/2014/main" val="4260182775"/>
                  </a:ext>
                </a:extLst>
              </a:tr>
              <a:tr h="371374">
                <a:tc>
                  <a:txBody>
                    <a:bodyPr/>
                    <a:lstStyle/>
                    <a:p>
                      <a:pPr algn="l"/>
                      <a:r>
                        <a:rPr lang="es-419" sz="1600" b="1">
                          <a:solidFill>
                            <a:schemeClr val="accent1"/>
                          </a:solidFill>
                        </a:rPr>
                        <a:t> India – IARC</a:t>
                      </a:r>
                    </a:p>
                  </a:txBody>
                  <a:tcPr anchor="ctr">
                    <a:solidFill>
                      <a:schemeClr val="accent3"/>
                    </a:solidFill>
                  </a:tcPr>
                </a:tc>
                <a:extLst>
                  <a:ext uri="{0D108BD9-81ED-4DB2-BD59-A6C34878D82A}">
                    <a16:rowId xmlns:a16="http://schemas.microsoft.com/office/drawing/2014/main" val="926934576"/>
                  </a:ext>
                </a:extLst>
              </a:tr>
              <a:tr h="521013">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s-419" sz="1600">
                          <a:solidFill>
                            <a:schemeClr val="accent1"/>
                          </a:solidFill>
                        </a:rPr>
                        <a:t> HPV4 (MSD): 10</a:t>
                      </a:r>
                      <a:r>
                        <a:rPr lang="es-419" sz="1600"/>
                        <a:t>-</a:t>
                      </a:r>
                      <a:r>
                        <a:rPr lang="es-419" sz="1600">
                          <a:solidFill>
                            <a:schemeClr val="accent1"/>
                          </a:solidFill>
                        </a:rPr>
                        <a:t>18 años de edad</a:t>
                      </a:r>
                    </a:p>
                  </a:txBody>
                  <a:tcPr anchor="ctr">
                    <a:solidFill>
                      <a:schemeClr val="accent3">
                        <a:lumMod val="20000"/>
                        <a:lumOff val="80000"/>
                      </a:schemeClr>
                    </a:solidFill>
                  </a:tcPr>
                </a:tc>
                <a:extLst>
                  <a:ext uri="{0D108BD9-81ED-4DB2-BD59-A6C34878D82A}">
                    <a16:rowId xmlns:a16="http://schemas.microsoft.com/office/drawing/2014/main" val="1603126248"/>
                  </a:ext>
                </a:extLst>
              </a:tr>
              <a:tr h="375964">
                <a:tc>
                  <a:txBody>
                    <a:bodyPr/>
                    <a:lstStyle/>
                    <a:p>
                      <a:pPr algn="l"/>
                      <a:r>
                        <a:rPr lang="es-419" sz="1600" b="1">
                          <a:solidFill>
                            <a:schemeClr val="accent1"/>
                          </a:solidFill>
                        </a:rPr>
                        <a:t> Kenia – KEN SHE </a:t>
                      </a:r>
                    </a:p>
                  </a:txBody>
                  <a:tcPr anchor="ctr">
                    <a:solidFill>
                      <a:schemeClr val="accent3"/>
                    </a:solidFill>
                  </a:tcPr>
                </a:tc>
                <a:extLst>
                  <a:ext uri="{0D108BD9-81ED-4DB2-BD59-A6C34878D82A}">
                    <a16:rowId xmlns:a16="http://schemas.microsoft.com/office/drawing/2014/main" val="1048724760"/>
                  </a:ext>
                </a:extLst>
              </a:tr>
              <a:tr h="593930">
                <a:tc>
                  <a:txBody>
                    <a:bodyPr/>
                    <a:lstStyle/>
                    <a:p>
                      <a:pPr algn="l"/>
                      <a:r>
                        <a:rPr lang="es-419" sz="1600" dirty="0">
                          <a:solidFill>
                            <a:schemeClr val="accent1"/>
                          </a:solidFill>
                        </a:rPr>
                        <a:t> HPV2 (GSK): 15</a:t>
                      </a:r>
                      <a:r>
                        <a:rPr lang="es-419" sz="1600" dirty="0"/>
                        <a:t>-</a:t>
                      </a:r>
                      <a:r>
                        <a:rPr lang="es-419" sz="1600" dirty="0">
                          <a:solidFill>
                            <a:schemeClr val="accent1"/>
                          </a:solidFill>
                        </a:rPr>
                        <a:t>20 años de edad</a:t>
                      </a:r>
                    </a:p>
                    <a:p>
                      <a:pPr algn="l" rtl="0"/>
                      <a:endParaRPr lang="en-US" sz="1600" dirty="0">
                        <a:solidFill>
                          <a:schemeClr val="accent1"/>
                        </a:solidFill>
                      </a:endParaRPr>
                    </a:p>
                    <a:p>
                      <a:pPr algn="l"/>
                      <a:r>
                        <a:rPr lang="es-419" sz="1600" dirty="0">
                          <a:solidFill>
                            <a:schemeClr val="accent1"/>
                          </a:solidFill>
                          <a:latin typeface="+mn-lt"/>
                          <a:cs typeface="Calibri" panose="020F0502020204030204" pitchFamily="34" charset="0"/>
                        </a:rPr>
                        <a:t> HPV9 (MSD)</a:t>
                      </a:r>
                      <a:r>
                        <a:rPr lang="es-419" sz="1600" dirty="0">
                          <a:solidFill>
                            <a:schemeClr val="accent1"/>
                          </a:solidFill>
                        </a:rPr>
                        <a:t>: 15</a:t>
                      </a:r>
                      <a:r>
                        <a:rPr lang="es-419" sz="1600" dirty="0"/>
                        <a:t>-</a:t>
                      </a:r>
                      <a:r>
                        <a:rPr lang="es-419" sz="1600" dirty="0">
                          <a:solidFill>
                            <a:schemeClr val="accent1"/>
                          </a:solidFill>
                        </a:rPr>
                        <a:t>20 años de edad</a:t>
                      </a:r>
                    </a:p>
                  </a:txBody>
                  <a:tcPr anchor="ctr">
                    <a:solidFill>
                      <a:schemeClr val="accent3">
                        <a:lumMod val="20000"/>
                        <a:lumOff val="80000"/>
                      </a:schemeClr>
                    </a:solidFill>
                  </a:tcPr>
                </a:tc>
                <a:extLst>
                  <a:ext uri="{0D108BD9-81ED-4DB2-BD59-A6C34878D82A}">
                    <a16:rowId xmlns:a16="http://schemas.microsoft.com/office/drawing/2014/main" val="258532072"/>
                  </a:ext>
                </a:extLst>
              </a:tr>
            </a:tbl>
          </a:graphicData>
        </a:graphic>
      </p:graphicFrame>
      <p:graphicFrame>
        <p:nvGraphicFramePr>
          <p:cNvPr id="6" name="Table 5">
            <a:extLst>
              <a:ext uri="{FF2B5EF4-FFF2-40B4-BE49-F238E27FC236}">
                <a16:creationId xmlns:a16="http://schemas.microsoft.com/office/drawing/2014/main" id="{3682FBC2-D24E-417C-9EDC-E4C64D5BC932}"/>
              </a:ext>
            </a:extLst>
          </p:cNvPr>
          <p:cNvGraphicFramePr>
            <a:graphicFrameLocks noGrp="1"/>
          </p:cNvGraphicFramePr>
          <p:nvPr>
            <p:extLst>
              <p:ext uri="{D42A27DB-BD31-4B8C-83A1-F6EECF244321}">
                <p14:modId xmlns:p14="http://schemas.microsoft.com/office/powerpoint/2010/main" val="115139901"/>
              </p:ext>
            </p:extLst>
          </p:nvPr>
        </p:nvGraphicFramePr>
        <p:xfrm>
          <a:off x="420494" y="1051368"/>
          <a:ext cx="3992138" cy="2486058"/>
        </p:xfrm>
        <a:graphic>
          <a:graphicData uri="http://schemas.openxmlformats.org/drawingml/2006/table">
            <a:tbl>
              <a:tblPr firstRow="1" bandRow="1">
                <a:tableStyleId>{00A15C55-8517-42AA-B614-E9B94910E393}</a:tableStyleId>
              </a:tblPr>
              <a:tblGrid>
                <a:gridCol w="3992138">
                  <a:extLst>
                    <a:ext uri="{9D8B030D-6E8A-4147-A177-3AD203B41FA5}">
                      <a16:colId xmlns:a16="http://schemas.microsoft.com/office/drawing/2014/main" val="3520676417"/>
                    </a:ext>
                  </a:extLst>
                </a:gridCol>
              </a:tblGrid>
              <a:tr h="428658">
                <a:tc>
                  <a:txBody>
                    <a:bodyPr/>
                    <a:lstStyle/>
                    <a:p>
                      <a:pPr algn="l"/>
                      <a:r>
                        <a:rPr lang="es-419" sz="1600" i="0">
                          <a:solidFill>
                            <a:schemeClr val="bg1"/>
                          </a:solidFill>
                        </a:rPr>
                        <a:t>Población de inmunobridamiento</a:t>
                      </a:r>
                    </a:p>
                  </a:txBody>
                  <a:tcPr anchor="ctr">
                    <a:solidFill>
                      <a:schemeClr val="tx2"/>
                    </a:solidFill>
                  </a:tcPr>
                </a:tc>
                <a:extLst>
                  <a:ext uri="{0D108BD9-81ED-4DB2-BD59-A6C34878D82A}">
                    <a16:rowId xmlns:a16="http://schemas.microsoft.com/office/drawing/2014/main" val="3843877383"/>
                  </a:ext>
                </a:extLst>
              </a:tr>
              <a:tr h="267533">
                <a:tc>
                  <a:txBody>
                    <a:bodyPr/>
                    <a:lstStyle/>
                    <a:p>
                      <a:r>
                        <a:rPr lang="es-419" sz="1600" b="1">
                          <a:solidFill>
                            <a:schemeClr val="accent1"/>
                          </a:solidFill>
                        </a:rPr>
                        <a:t>Tanzania – DoRIS</a:t>
                      </a:r>
                    </a:p>
                  </a:txBody>
                  <a:tcPr>
                    <a:solidFill>
                      <a:schemeClr val="accent3"/>
                    </a:solidFill>
                  </a:tcPr>
                </a:tc>
                <a:extLst>
                  <a:ext uri="{0D108BD9-81ED-4DB2-BD59-A6C34878D82A}">
                    <a16:rowId xmlns:a16="http://schemas.microsoft.com/office/drawing/2014/main" val="1710993905"/>
                  </a:ext>
                </a:extLst>
              </a:tr>
              <a:tr h="11030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600" dirty="0"/>
                        <a:t>HPV2 (GSK): 9-14 años de edad</a:t>
                      </a:r>
                    </a:p>
                    <a:p>
                      <a:endParaRPr lang="en-US" sz="1600" dirty="0"/>
                    </a:p>
                    <a:p>
                      <a:endParaRPr lang="en-US" sz="1600" dirty="0"/>
                    </a:p>
                    <a:p>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sz="1600" dirty="0">
                          <a:solidFill>
                            <a:schemeClr val="tx1"/>
                          </a:solidFill>
                          <a:latin typeface="+mn-lt"/>
                          <a:cs typeface="Calibri" panose="020F0502020204030204" pitchFamily="34" charset="0"/>
                        </a:rPr>
                        <a:t>HPV9 (MSD)</a:t>
                      </a:r>
                      <a:r>
                        <a:rPr lang="es-419" sz="1600" dirty="0"/>
                        <a:t>: 9-14 años de edad</a:t>
                      </a:r>
                    </a:p>
                    <a:p>
                      <a:endParaRPr lang="en-US" sz="1600" dirty="0">
                        <a:solidFill>
                          <a:schemeClr val="accent6"/>
                        </a:solidFill>
                      </a:endParaRPr>
                    </a:p>
                    <a:p>
                      <a:endParaRPr lang="en-US" sz="1600" dirty="0">
                        <a:solidFill>
                          <a:schemeClr val="accent6"/>
                        </a:solidFill>
                      </a:endParaRPr>
                    </a:p>
                  </a:txBody>
                  <a:tcPr>
                    <a:solidFill>
                      <a:schemeClr val="accent3">
                        <a:lumMod val="20000"/>
                        <a:lumOff val="80000"/>
                      </a:schemeClr>
                    </a:solidFill>
                  </a:tcPr>
                </a:tc>
                <a:extLst>
                  <a:ext uri="{0D108BD9-81ED-4DB2-BD59-A6C34878D82A}">
                    <a16:rowId xmlns:a16="http://schemas.microsoft.com/office/drawing/2014/main" val="4260182775"/>
                  </a:ext>
                </a:extLst>
              </a:tr>
            </a:tbl>
          </a:graphicData>
        </a:graphic>
      </p:graphicFrame>
      <p:cxnSp>
        <p:nvCxnSpPr>
          <p:cNvPr id="7" name="Straight Arrow Connector 6">
            <a:extLst>
              <a:ext uri="{FF2B5EF4-FFF2-40B4-BE49-F238E27FC236}">
                <a16:creationId xmlns:a16="http://schemas.microsoft.com/office/drawing/2014/main" id="{2CD42774-15E4-4AD2-A825-F5E67139DEC2}"/>
              </a:ext>
            </a:extLst>
          </p:cNvPr>
          <p:cNvCxnSpPr>
            <a:cxnSpLocks/>
          </p:cNvCxnSpPr>
          <p:nvPr/>
        </p:nvCxnSpPr>
        <p:spPr>
          <a:xfrm>
            <a:off x="3151762" y="2008357"/>
            <a:ext cx="2841767" cy="0"/>
          </a:xfrm>
          <a:prstGeom prst="straightConnector1">
            <a:avLst/>
          </a:prstGeom>
          <a:ln w="57150">
            <a:solidFill>
              <a:schemeClr val="accent5"/>
            </a:solidFill>
            <a:tailEnd type="triangle"/>
          </a:ln>
        </p:spPr>
        <p:style>
          <a:lnRef idx="1">
            <a:schemeClr val="accent6"/>
          </a:lnRef>
          <a:fillRef idx="0">
            <a:schemeClr val="accent6"/>
          </a:fillRef>
          <a:effectRef idx="0">
            <a:schemeClr val="accent6"/>
          </a:effectRef>
          <a:fontRef idx="minor">
            <a:schemeClr val="tx1"/>
          </a:fontRef>
        </p:style>
      </p:cxnSp>
      <p:cxnSp>
        <p:nvCxnSpPr>
          <p:cNvPr id="8" name="Straight Arrow Connector 7">
            <a:extLst>
              <a:ext uri="{FF2B5EF4-FFF2-40B4-BE49-F238E27FC236}">
                <a16:creationId xmlns:a16="http://schemas.microsoft.com/office/drawing/2014/main" id="{8EFB86ED-AD4B-4602-BC48-FD76049150D4}"/>
              </a:ext>
            </a:extLst>
          </p:cNvPr>
          <p:cNvCxnSpPr>
            <a:cxnSpLocks/>
          </p:cNvCxnSpPr>
          <p:nvPr/>
        </p:nvCxnSpPr>
        <p:spPr>
          <a:xfrm>
            <a:off x="3249038" y="2886209"/>
            <a:ext cx="2744491" cy="0"/>
          </a:xfrm>
          <a:prstGeom prst="straightConnector1">
            <a:avLst/>
          </a:prstGeom>
          <a:ln w="57150">
            <a:solidFill>
              <a:schemeClr val="accent5"/>
            </a:solidFill>
            <a:tailEnd type="triangle"/>
          </a:ln>
        </p:spPr>
        <p:style>
          <a:lnRef idx="1">
            <a:schemeClr val="accent6"/>
          </a:lnRef>
          <a:fillRef idx="0">
            <a:schemeClr val="accent6"/>
          </a:fillRef>
          <a:effectRef idx="0">
            <a:schemeClr val="accent6"/>
          </a:effectRef>
          <a:fontRef idx="minor">
            <a:schemeClr val="tx1"/>
          </a:fontRef>
        </p:style>
      </p:cxnSp>
      <p:cxnSp>
        <p:nvCxnSpPr>
          <p:cNvPr id="10" name="Straight Arrow Connector 9">
            <a:extLst>
              <a:ext uri="{FF2B5EF4-FFF2-40B4-BE49-F238E27FC236}">
                <a16:creationId xmlns:a16="http://schemas.microsoft.com/office/drawing/2014/main" id="{47AE9D4C-6DC7-4A84-8564-9F978BBC0002}"/>
              </a:ext>
            </a:extLst>
          </p:cNvPr>
          <p:cNvCxnSpPr>
            <a:cxnSpLocks/>
          </p:cNvCxnSpPr>
          <p:nvPr/>
        </p:nvCxnSpPr>
        <p:spPr>
          <a:xfrm>
            <a:off x="3151762" y="2140085"/>
            <a:ext cx="2841767" cy="1574959"/>
          </a:xfrm>
          <a:prstGeom prst="straightConnector1">
            <a:avLst/>
          </a:prstGeom>
          <a:ln w="57150">
            <a:solidFill>
              <a:schemeClr val="accent3"/>
            </a:solidFill>
            <a:prstDash val="solid"/>
            <a:tailEnd type="triangle"/>
          </a:ln>
        </p:spPr>
        <p:style>
          <a:lnRef idx="1">
            <a:schemeClr val="accent6"/>
          </a:lnRef>
          <a:fillRef idx="0">
            <a:schemeClr val="accent6"/>
          </a:fillRef>
          <a:effectRef idx="0">
            <a:schemeClr val="accent6"/>
          </a:effectRef>
          <a:fontRef idx="minor">
            <a:schemeClr val="tx1"/>
          </a:fontRef>
        </p:style>
      </p:cxnSp>
      <p:cxnSp>
        <p:nvCxnSpPr>
          <p:cNvPr id="11" name="Straight Arrow Connector 10">
            <a:extLst>
              <a:ext uri="{FF2B5EF4-FFF2-40B4-BE49-F238E27FC236}">
                <a16:creationId xmlns:a16="http://schemas.microsoft.com/office/drawing/2014/main" id="{8B2F43E0-DD6C-49B3-8820-A51A6ABD6902}"/>
              </a:ext>
            </a:extLst>
          </p:cNvPr>
          <p:cNvCxnSpPr>
            <a:cxnSpLocks/>
          </p:cNvCxnSpPr>
          <p:nvPr/>
        </p:nvCxnSpPr>
        <p:spPr>
          <a:xfrm>
            <a:off x="3249038" y="2986391"/>
            <a:ext cx="2744491" cy="1202871"/>
          </a:xfrm>
          <a:prstGeom prst="straightConnector1">
            <a:avLst/>
          </a:prstGeom>
          <a:ln w="57150">
            <a:solidFill>
              <a:schemeClr val="accent3"/>
            </a:solidFill>
            <a:prstDash val="solid"/>
            <a:tailEnd type="triangle"/>
          </a:ln>
        </p:spPr>
        <p:style>
          <a:lnRef idx="1">
            <a:schemeClr val="accent6"/>
          </a:lnRef>
          <a:fillRef idx="0">
            <a:schemeClr val="accent6"/>
          </a:fillRef>
          <a:effectRef idx="0">
            <a:schemeClr val="accent6"/>
          </a:effectRef>
          <a:fontRef idx="minor">
            <a:schemeClr val="tx1"/>
          </a:fontRef>
        </p:style>
      </p:cxnSp>
      <p:sp>
        <p:nvSpPr>
          <p:cNvPr id="15" name="Rectangle 14">
            <a:extLst>
              <a:ext uri="{FF2B5EF4-FFF2-40B4-BE49-F238E27FC236}">
                <a16:creationId xmlns:a16="http://schemas.microsoft.com/office/drawing/2014/main" id="{E02CEA20-F93C-4404-8FF3-5E5B0DB51B2A}"/>
              </a:ext>
            </a:extLst>
          </p:cNvPr>
          <p:cNvSpPr/>
          <p:nvPr/>
        </p:nvSpPr>
        <p:spPr>
          <a:xfrm>
            <a:off x="381000" y="81507"/>
            <a:ext cx="11747582" cy="584775"/>
          </a:xfrm>
          <a:prstGeom prst="rect">
            <a:avLst/>
          </a:prstGeom>
        </p:spPr>
        <p:txBody>
          <a:bodyPr wrap="square">
            <a:spAutoFit/>
          </a:bodyPr>
          <a:lstStyle/>
          <a:p>
            <a:r>
              <a:rPr lang="es-419" sz="3200">
                <a:solidFill>
                  <a:schemeClr val="accent1"/>
                </a:solidFill>
                <a:latin typeface="+mj-lt"/>
              </a:rPr>
              <a:t>Ensayo DoRIS: Inmunobridamiento</a:t>
            </a:r>
          </a:p>
        </p:txBody>
      </p:sp>
      <p:sp>
        <p:nvSpPr>
          <p:cNvPr id="17" name="TextBox 16">
            <a:extLst>
              <a:ext uri="{FF2B5EF4-FFF2-40B4-BE49-F238E27FC236}">
                <a16:creationId xmlns:a16="http://schemas.microsoft.com/office/drawing/2014/main" id="{54314361-CADE-4600-95F0-B6AFE926DC48}"/>
              </a:ext>
            </a:extLst>
          </p:cNvPr>
          <p:cNvSpPr txBox="1"/>
          <p:nvPr/>
        </p:nvSpPr>
        <p:spPr>
          <a:xfrm>
            <a:off x="380999" y="6071240"/>
            <a:ext cx="11219873" cy="369332"/>
          </a:xfrm>
          <a:prstGeom prst="rect">
            <a:avLst/>
          </a:prstGeom>
          <a:noFill/>
        </p:spPr>
        <p:txBody>
          <a:bodyPr wrap="square" rtlCol="0">
            <a:spAutoFit/>
          </a:bodyPr>
          <a:lstStyle/>
          <a:p>
            <a:r>
              <a:rPr lang="es-419" sz="900"/>
              <a:t>Abreviaturas: CVT, Ensayo de vacunas en Costa Rica; DoRIS, inmunobridamiento con reducción de dosis y seguridad; GMC, concentraciones medias geométricas; IARC, Agencia Internacional para la Investigación sobre el Cáncer; KEN SHE: KENya Eficacia de la vacuna de dosis única contra el VPH; NI, no inferioridad; yo, años de edad  </a:t>
            </a:r>
          </a:p>
        </p:txBody>
      </p:sp>
      <p:sp>
        <p:nvSpPr>
          <p:cNvPr id="2" name="TextBox 1">
            <a:extLst>
              <a:ext uri="{FF2B5EF4-FFF2-40B4-BE49-F238E27FC236}">
                <a16:creationId xmlns:a16="http://schemas.microsoft.com/office/drawing/2014/main" id="{90A0B0F5-9B7C-46DB-B745-E88810DE05B1}"/>
              </a:ext>
            </a:extLst>
          </p:cNvPr>
          <p:cNvSpPr txBox="1"/>
          <p:nvPr/>
        </p:nvSpPr>
        <p:spPr>
          <a:xfrm>
            <a:off x="381000" y="4788412"/>
            <a:ext cx="10252475" cy="646331"/>
          </a:xfrm>
          <a:prstGeom prst="rect">
            <a:avLst/>
          </a:prstGeom>
          <a:solidFill>
            <a:schemeClr val="accent3">
              <a:lumMod val="20000"/>
              <a:lumOff val="80000"/>
            </a:schemeClr>
          </a:solidFill>
          <a:ln>
            <a:solidFill>
              <a:schemeClr val="accent1"/>
            </a:solidFill>
          </a:ln>
        </p:spPr>
        <p:txBody>
          <a:bodyPr wrap="square" lIns="91440" tIns="45720" rIns="91440" bIns="45720" rtlCol="0" anchor="ctr" anchorCtr="0">
            <a:spAutoFit/>
          </a:bodyPr>
          <a:lstStyle/>
          <a:p>
            <a:r>
              <a:rPr lang="es-419">
                <a:solidFill>
                  <a:schemeClr val="accent1"/>
                </a:solidFill>
              </a:rPr>
              <a:t>Objetivo primario del inmunopuente: No inferioridad de las GMC del VPH-16/18 al mes 24</a:t>
            </a:r>
          </a:p>
          <a:p>
            <a:r>
              <a:rPr lang="es-419">
                <a:solidFill>
                  <a:schemeClr val="accent1"/>
                </a:solidFill>
              </a:rPr>
              <a:t>Objetivo secundario del inmunobridamiento: No inferioridad de seropositividad al VPH-16/18 en el mes 24</a:t>
            </a:r>
          </a:p>
        </p:txBody>
      </p:sp>
    </p:spTree>
    <p:extLst>
      <p:ext uri="{BB962C8B-B14F-4D97-AF65-F5344CB8AC3E}">
        <p14:creationId xmlns:p14="http://schemas.microsoft.com/office/powerpoint/2010/main" val="14196137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829" t="2008" r="1088" b="2238"/>
          <a:stretch/>
        </p:blipFill>
        <p:spPr>
          <a:xfrm>
            <a:off x="83776" y="976497"/>
            <a:ext cx="5559845" cy="4651858"/>
          </a:xfrm>
          <a:prstGeom prst="rect">
            <a:avLst/>
          </a:prstGeom>
        </p:spPr>
      </p:pic>
      <p:sp>
        <p:nvSpPr>
          <p:cNvPr id="5" name="Rectangle 4"/>
          <p:cNvSpPr/>
          <p:nvPr/>
        </p:nvSpPr>
        <p:spPr>
          <a:xfrm>
            <a:off x="852438" y="1221886"/>
            <a:ext cx="2323101" cy="3564903"/>
          </a:xfrm>
          <a:prstGeom prst="rect">
            <a:avLst/>
          </a:prstGeom>
          <a:noFill/>
          <a:ln w="412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p:cNvSpPr/>
          <p:nvPr/>
        </p:nvSpPr>
        <p:spPr>
          <a:xfrm>
            <a:off x="3409614" y="1240480"/>
            <a:ext cx="1999931" cy="3564903"/>
          </a:xfrm>
          <a:prstGeom prst="rect">
            <a:avLst/>
          </a:prstGeom>
          <a:noFill/>
          <a:ln w="412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p:cNvSpPr/>
          <p:nvPr/>
        </p:nvSpPr>
        <p:spPr>
          <a:xfrm>
            <a:off x="1128216" y="5522902"/>
            <a:ext cx="6562725" cy="261610"/>
          </a:xfrm>
          <a:prstGeom prst="rect">
            <a:avLst/>
          </a:prstGeom>
        </p:spPr>
        <p:txBody>
          <a:bodyPr wrap="square">
            <a:spAutoFit/>
          </a:bodyPr>
          <a:lstStyle/>
          <a:p>
            <a:pPr>
              <a:spcAft>
                <a:spcPts val="600"/>
              </a:spcAft>
              <a:buSzPct val="110000"/>
              <a:defRPr/>
            </a:pPr>
            <a:r>
              <a:rPr lang="es-419" sz="1100" dirty="0">
                <a:solidFill>
                  <a:prstClr val="black"/>
                </a:solidFill>
                <a:ea typeface="Tahoma" panose="020B0604030504040204" pitchFamily="34" charset="0"/>
                <a:cs typeface="Tahoma" panose="020B0604030504040204" pitchFamily="34" charset="0"/>
              </a:rPr>
              <a:t>Las barras horizontales negras son la media de los valores de anticuerpos</a:t>
            </a:r>
          </a:p>
        </p:txBody>
      </p:sp>
      <p:sp>
        <p:nvSpPr>
          <p:cNvPr id="11" name="Rectangle 10">
            <a:extLst>
              <a:ext uri="{FF2B5EF4-FFF2-40B4-BE49-F238E27FC236}">
                <a16:creationId xmlns:a16="http://schemas.microsoft.com/office/drawing/2014/main" id="{4C419598-328F-4EEC-8796-0023E66100EB}"/>
              </a:ext>
            </a:extLst>
          </p:cNvPr>
          <p:cNvSpPr/>
          <p:nvPr/>
        </p:nvSpPr>
        <p:spPr>
          <a:xfrm>
            <a:off x="7939534" y="126279"/>
            <a:ext cx="2200939" cy="1022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A6C789E0-C078-45ED-9783-5334C1E3907A}"/>
              </a:ext>
            </a:extLst>
          </p:cNvPr>
          <p:cNvSpPr/>
          <p:nvPr/>
        </p:nvSpPr>
        <p:spPr>
          <a:xfrm>
            <a:off x="380999" y="98918"/>
            <a:ext cx="11747582" cy="954107"/>
          </a:xfrm>
          <a:prstGeom prst="rect">
            <a:avLst/>
          </a:prstGeom>
        </p:spPr>
        <p:txBody>
          <a:bodyPr wrap="square">
            <a:spAutoFit/>
          </a:bodyPr>
          <a:lstStyle/>
          <a:p>
            <a:r>
              <a:rPr lang="es-419" sz="2800" dirty="0">
                <a:solidFill>
                  <a:schemeClr val="tx2"/>
                </a:solidFill>
                <a:latin typeface="+mj-lt"/>
              </a:rPr>
              <a:t>Ensayo </a:t>
            </a:r>
            <a:r>
              <a:rPr lang="es-419" sz="2800" dirty="0" err="1">
                <a:solidFill>
                  <a:schemeClr val="tx2"/>
                </a:solidFill>
                <a:latin typeface="+mj-lt"/>
              </a:rPr>
              <a:t>DoRIS</a:t>
            </a:r>
            <a:r>
              <a:rPr lang="es-419" sz="2800" dirty="0">
                <a:solidFill>
                  <a:schemeClr val="tx2"/>
                </a:solidFill>
                <a:latin typeface="+mj-lt"/>
              </a:rPr>
              <a:t>: </a:t>
            </a:r>
            <a:r>
              <a:rPr lang="es-419" sz="2800" dirty="0" err="1">
                <a:solidFill>
                  <a:schemeClr val="tx2"/>
                </a:solidFill>
                <a:latin typeface="+mj-lt"/>
              </a:rPr>
              <a:t>Inmunobridamiento</a:t>
            </a:r>
            <a:r>
              <a:rPr lang="es-419" sz="2800" dirty="0">
                <a:solidFill>
                  <a:schemeClr val="tx2"/>
                </a:solidFill>
                <a:latin typeface="+mj-lt"/>
              </a:rPr>
              <a:t> en los ensayos CVT, India IARC y KEN SHE </a:t>
            </a:r>
          </a:p>
          <a:p>
            <a:r>
              <a:rPr lang="es-419" sz="2800" dirty="0">
                <a:solidFill>
                  <a:schemeClr val="tx2"/>
                </a:solidFill>
                <a:latin typeface="+mj-lt"/>
              </a:rPr>
              <a:t>No inferioridad alcanzada en el mes 24</a:t>
            </a:r>
          </a:p>
        </p:txBody>
      </p:sp>
      <p:sp>
        <p:nvSpPr>
          <p:cNvPr id="14" name="TextBox 13">
            <a:extLst>
              <a:ext uri="{FF2B5EF4-FFF2-40B4-BE49-F238E27FC236}">
                <a16:creationId xmlns:a16="http://schemas.microsoft.com/office/drawing/2014/main" id="{6478713C-1D12-477D-9575-CA1CE9310A30}"/>
              </a:ext>
            </a:extLst>
          </p:cNvPr>
          <p:cNvSpPr txBox="1"/>
          <p:nvPr/>
        </p:nvSpPr>
        <p:spPr>
          <a:xfrm>
            <a:off x="312904" y="5713357"/>
            <a:ext cx="11747580" cy="338554"/>
          </a:xfrm>
          <a:prstGeom prst="rect">
            <a:avLst/>
          </a:prstGeom>
          <a:noFill/>
        </p:spPr>
        <p:txBody>
          <a:bodyPr wrap="square" rtlCol="0">
            <a:spAutoFit/>
          </a:bodyPr>
          <a:lstStyle/>
          <a:p>
            <a:r>
              <a:rPr lang="es-419" sz="800" dirty="0"/>
              <a:t>Abreviaturas: CVT, Costa Rica </a:t>
            </a:r>
            <a:r>
              <a:rPr lang="es-419" sz="800" dirty="0" err="1"/>
              <a:t>Vaccine</a:t>
            </a:r>
            <a:r>
              <a:rPr lang="es-419" sz="800" dirty="0"/>
              <a:t> Trial; </a:t>
            </a:r>
            <a:r>
              <a:rPr lang="es-419" sz="800" dirty="0" err="1"/>
              <a:t>DoRIS</a:t>
            </a:r>
            <a:r>
              <a:rPr lang="es-419" sz="800" dirty="0"/>
              <a:t>, </a:t>
            </a:r>
            <a:r>
              <a:rPr lang="es-419" sz="800" dirty="0" err="1"/>
              <a:t>Dose</a:t>
            </a:r>
            <a:r>
              <a:rPr lang="es-419" sz="800" dirty="0"/>
              <a:t> </a:t>
            </a:r>
            <a:r>
              <a:rPr lang="es-419" sz="800" dirty="0" err="1"/>
              <a:t>Reduction</a:t>
            </a:r>
            <a:r>
              <a:rPr lang="es-419" sz="800" dirty="0"/>
              <a:t> </a:t>
            </a:r>
            <a:r>
              <a:rPr lang="es-419" sz="800" dirty="0" err="1"/>
              <a:t>Immunobridging</a:t>
            </a:r>
            <a:r>
              <a:rPr lang="es-419" sz="800" dirty="0"/>
              <a:t> and Safety (</a:t>
            </a:r>
            <a:r>
              <a:rPr lang="es-419" sz="800" i="1" dirty="0"/>
              <a:t>Reducción de dosis, </a:t>
            </a:r>
            <a:r>
              <a:rPr lang="es-419" sz="800" i="1" dirty="0" err="1"/>
              <a:t>inmunopuente</a:t>
            </a:r>
            <a:r>
              <a:rPr lang="es-419" sz="800" i="1" dirty="0"/>
              <a:t> y seguridad</a:t>
            </a:r>
            <a:r>
              <a:rPr lang="es-419" sz="800" dirty="0"/>
              <a:t>); IARC, Agencia Internacional para la Investigación sobre Cáncer; KEN SHE, </a:t>
            </a:r>
            <a:r>
              <a:rPr lang="es-419" sz="800" dirty="0" err="1"/>
              <a:t>KENya</a:t>
            </a:r>
            <a:r>
              <a:rPr lang="es-419" sz="800" dirty="0"/>
              <a:t> Single-</a:t>
            </a:r>
            <a:r>
              <a:rPr lang="es-419" sz="800" dirty="0" err="1"/>
              <a:t>dose</a:t>
            </a:r>
            <a:r>
              <a:rPr lang="es-419" sz="800" dirty="0"/>
              <a:t> HPV-</a:t>
            </a:r>
            <a:r>
              <a:rPr lang="es-419" sz="800" dirty="0" err="1"/>
              <a:t>vaccine</a:t>
            </a:r>
            <a:r>
              <a:rPr lang="es-419" sz="800" dirty="0"/>
              <a:t> </a:t>
            </a:r>
            <a:r>
              <a:rPr lang="es-419" sz="800" dirty="0" err="1"/>
              <a:t>Efficacy</a:t>
            </a:r>
            <a:r>
              <a:rPr lang="es-419" sz="800" dirty="0"/>
              <a:t> (</a:t>
            </a:r>
            <a:r>
              <a:rPr lang="es-419" sz="800" i="1" dirty="0"/>
              <a:t>Eficacia de la vacuna de dosis única contra el VPH</a:t>
            </a:r>
            <a:r>
              <a:rPr lang="es-419" sz="800" dirty="0"/>
              <a:t>)</a:t>
            </a:r>
          </a:p>
        </p:txBody>
      </p:sp>
      <p:sp>
        <p:nvSpPr>
          <p:cNvPr id="15" name="TextBox 14">
            <a:extLst>
              <a:ext uri="{FF2B5EF4-FFF2-40B4-BE49-F238E27FC236}">
                <a16:creationId xmlns:a16="http://schemas.microsoft.com/office/drawing/2014/main" id="{F2E94360-0330-43DE-86D5-1036075234DE}"/>
              </a:ext>
            </a:extLst>
          </p:cNvPr>
          <p:cNvSpPr txBox="1"/>
          <p:nvPr/>
        </p:nvSpPr>
        <p:spPr>
          <a:xfrm>
            <a:off x="312903" y="5974967"/>
            <a:ext cx="11747581" cy="307777"/>
          </a:xfrm>
          <a:prstGeom prst="rect">
            <a:avLst/>
          </a:prstGeom>
          <a:noFill/>
        </p:spPr>
        <p:txBody>
          <a:bodyPr wrap="square">
            <a:spAutoFit/>
          </a:bodyPr>
          <a:lstStyle/>
          <a:p>
            <a:r>
              <a:rPr lang="es-419" sz="700" dirty="0" err="1">
                <a:solidFill>
                  <a:schemeClr val="tx1">
                    <a:lumMod val="65000"/>
                    <a:lumOff val="35000"/>
                  </a:schemeClr>
                </a:solidFill>
                <a:latin typeface="+mj-lt"/>
                <a:cs typeface="Arial"/>
              </a:rPr>
              <a:t>Baisley</a:t>
            </a:r>
            <a:r>
              <a:rPr lang="es-419" sz="700" dirty="0">
                <a:solidFill>
                  <a:schemeClr val="tx1">
                    <a:lumMod val="65000"/>
                    <a:lumOff val="35000"/>
                  </a:schemeClr>
                </a:solidFill>
                <a:latin typeface="+mj-lt"/>
                <a:cs typeface="Arial"/>
              </a:rPr>
              <a:t> K, Kemp T, </a:t>
            </a:r>
            <a:r>
              <a:rPr lang="es-419" sz="700" dirty="0" err="1">
                <a:solidFill>
                  <a:schemeClr val="tx1">
                    <a:lumMod val="65000"/>
                    <a:lumOff val="35000"/>
                  </a:schemeClr>
                </a:solidFill>
                <a:latin typeface="+mj-lt"/>
                <a:cs typeface="Arial"/>
              </a:rPr>
              <a:t>Kreimer</a:t>
            </a:r>
            <a:r>
              <a:rPr lang="es-419" sz="700" dirty="0">
                <a:solidFill>
                  <a:schemeClr val="tx1">
                    <a:lumMod val="65000"/>
                    <a:lumOff val="35000"/>
                  </a:schemeClr>
                </a:solidFill>
                <a:latin typeface="+mj-lt"/>
                <a:cs typeface="Arial"/>
              </a:rPr>
              <a:t> A, et al. </a:t>
            </a:r>
            <a:r>
              <a:rPr lang="es-419" sz="700" dirty="0" err="1">
                <a:solidFill>
                  <a:schemeClr val="tx1">
                    <a:lumMod val="65000"/>
                    <a:lumOff val="35000"/>
                  </a:schemeClr>
                </a:solidFill>
                <a:latin typeface="+mj-lt"/>
                <a:cs typeface="Arial"/>
              </a:rPr>
              <a:t>Comparing</a:t>
            </a:r>
            <a:r>
              <a:rPr lang="es-419" sz="700" dirty="0">
                <a:solidFill>
                  <a:schemeClr val="tx1">
                    <a:lumMod val="65000"/>
                    <a:lumOff val="35000"/>
                  </a:schemeClr>
                </a:solidFill>
                <a:latin typeface="+mj-lt"/>
                <a:cs typeface="Arial"/>
              </a:rPr>
              <a:t> </a:t>
            </a:r>
            <a:r>
              <a:rPr lang="es-419" sz="700" dirty="0" err="1">
                <a:solidFill>
                  <a:schemeClr val="tx1">
                    <a:lumMod val="65000"/>
                    <a:lumOff val="35000"/>
                  </a:schemeClr>
                </a:solidFill>
                <a:latin typeface="+mj-lt"/>
                <a:cs typeface="Arial"/>
              </a:rPr>
              <a:t>one</a:t>
            </a:r>
            <a:r>
              <a:rPr lang="es-419" sz="700" dirty="0">
                <a:solidFill>
                  <a:schemeClr val="tx1">
                    <a:lumMod val="65000"/>
                    <a:lumOff val="35000"/>
                  </a:schemeClr>
                </a:solidFill>
                <a:latin typeface="+mj-lt"/>
                <a:cs typeface="Arial"/>
              </a:rPr>
              <a:t> </a:t>
            </a:r>
            <a:r>
              <a:rPr lang="es-419" sz="700" dirty="0" err="1">
                <a:solidFill>
                  <a:schemeClr val="tx1">
                    <a:lumMod val="65000"/>
                    <a:lumOff val="35000"/>
                  </a:schemeClr>
                </a:solidFill>
                <a:latin typeface="+mj-lt"/>
                <a:cs typeface="Arial"/>
              </a:rPr>
              <a:t>dose</a:t>
            </a:r>
            <a:r>
              <a:rPr lang="es-419" sz="700" dirty="0">
                <a:solidFill>
                  <a:schemeClr val="tx1">
                    <a:lumMod val="65000"/>
                    <a:lumOff val="35000"/>
                  </a:schemeClr>
                </a:solidFill>
                <a:latin typeface="+mj-lt"/>
                <a:cs typeface="Arial"/>
              </a:rPr>
              <a:t> </a:t>
            </a:r>
            <a:r>
              <a:rPr lang="es-419" sz="700" dirty="0" err="1">
                <a:solidFill>
                  <a:schemeClr val="tx1">
                    <a:lumMod val="65000"/>
                    <a:lumOff val="35000"/>
                  </a:schemeClr>
                </a:solidFill>
                <a:latin typeface="+mj-lt"/>
                <a:cs typeface="Arial"/>
              </a:rPr>
              <a:t>of</a:t>
            </a:r>
            <a:r>
              <a:rPr lang="es-419" sz="700" dirty="0">
                <a:solidFill>
                  <a:schemeClr val="tx1">
                    <a:lumMod val="65000"/>
                    <a:lumOff val="35000"/>
                  </a:schemeClr>
                </a:solidFill>
                <a:latin typeface="+mj-lt"/>
                <a:cs typeface="Arial"/>
              </a:rPr>
              <a:t> HPV </a:t>
            </a:r>
            <a:r>
              <a:rPr lang="es-419" sz="700" dirty="0" err="1">
                <a:solidFill>
                  <a:schemeClr val="tx1">
                    <a:lumMod val="65000"/>
                    <a:lumOff val="35000"/>
                  </a:schemeClr>
                </a:solidFill>
                <a:latin typeface="+mj-lt"/>
                <a:cs typeface="Arial"/>
              </a:rPr>
              <a:t>vaccine</a:t>
            </a:r>
            <a:r>
              <a:rPr lang="es-419" sz="700" dirty="0">
                <a:solidFill>
                  <a:schemeClr val="tx1">
                    <a:lumMod val="65000"/>
                    <a:lumOff val="35000"/>
                  </a:schemeClr>
                </a:solidFill>
                <a:latin typeface="+mj-lt"/>
                <a:cs typeface="Arial"/>
              </a:rPr>
              <a:t> in </a:t>
            </a:r>
            <a:r>
              <a:rPr lang="es-419" sz="700" dirty="0" err="1">
                <a:solidFill>
                  <a:schemeClr val="tx1">
                    <a:lumMod val="65000"/>
                    <a:lumOff val="35000"/>
                  </a:schemeClr>
                </a:solidFill>
                <a:latin typeface="+mj-lt"/>
                <a:cs typeface="Arial"/>
              </a:rPr>
              <a:t>girls</a:t>
            </a:r>
            <a:r>
              <a:rPr lang="es-419" sz="700" dirty="0">
                <a:solidFill>
                  <a:schemeClr val="tx1">
                    <a:lumMod val="65000"/>
                    <a:lumOff val="35000"/>
                  </a:schemeClr>
                </a:solidFill>
                <a:latin typeface="+mj-lt"/>
                <a:cs typeface="Arial"/>
              </a:rPr>
              <a:t> </a:t>
            </a:r>
            <a:r>
              <a:rPr lang="es-419" sz="700" dirty="0" err="1">
                <a:solidFill>
                  <a:schemeClr val="tx1">
                    <a:lumMod val="65000"/>
                    <a:lumOff val="35000"/>
                  </a:schemeClr>
                </a:solidFill>
                <a:latin typeface="+mj-lt"/>
                <a:cs typeface="Arial"/>
              </a:rPr>
              <a:t>aged</a:t>
            </a:r>
            <a:r>
              <a:rPr lang="es-419" sz="700" dirty="0">
                <a:solidFill>
                  <a:schemeClr val="tx1">
                    <a:lumMod val="65000"/>
                    <a:lumOff val="35000"/>
                  </a:schemeClr>
                </a:solidFill>
                <a:latin typeface="+mj-lt"/>
                <a:cs typeface="Arial"/>
              </a:rPr>
              <a:t> 9-14 </a:t>
            </a:r>
            <a:r>
              <a:rPr lang="es-419" sz="700" dirty="0" err="1">
                <a:solidFill>
                  <a:schemeClr val="tx1">
                    <a:lumMod val="65000"/>
                    <a:lumOff val="35000"/>
                  </a:schemeClr>
                </a:solidFill>
                <a:latin typeface="+mj-lt"/>
                <a:cs typeface="Arial"/>
              </a:rPr>
              <a:t>years</a:t>
            </a:r>
            <a:r>
              <a:rPr lang="es-419" sz="700" dirty="0">
                <a:solidFill>
                  <a:schemeClr val="tx1">
                    <a:lumMod val="65000"/>
                    <a:lumOff val="35000"/>
                  </a:schemeClr>
                </a:solidFill>
                <a:latin typeface="+mj-lt"/>
                <a:cs typeface="Arial"/>
              </a:rPr>
              <a:t> in Tanzania (</a:t>
            </a:r>
            <a:r>
              <a:rPr lang="es-419" sz="700" dirty="0" err="1">
                <a:solidFill>
                  <a:schemeClr val="tx1">
                    <a:lumMod val="65000"/>
                    <a:lumOff val="35000"/>
                  </a:schemeClr>
                </a:solidFill>
                <a:latin typeface="+mj-lt"/>
                <a:cs typeface="Arial"/>
              </a:rPr>
              <a:t>DoRIS</a:t>
            </a:r>
            <a:r>
              <a:rPr lang="es-419" sz="700" dirty="0">
                <a:solidFill>
                  <a:schemeClr val="tx1">
                    <a:lumMod val="65000"/>
                    <a:lumOff val="35000"/>
                  </a:schemeClr>
                </a:solidFill>
                <a:latin typeface="+mj-lt"/>
                <a:cs typeface="Arial"/>
              </a:rPr>
              <a:t>) </a:t>
            </a:r>
            <a:r>
              <a:rPr lang="es-419" sz="700" dirty="0" err="1">
                <a:solidFill>
                  <a:schemeClr val="tx1">
                    <a:lumMod val="65000"/>
                    <a:lumOff val="35000"/>
                  </a:schemeClr>
                </a:solidFill>
                <a:latin typeface="+mj-lt"/>
                <a:cs typeface="Arial"/>
              </a:rPr>
              <a:t>with</a:t>
            </a:r>
            <a:r>
              <a:rPr lang="es-419" sz="700" dirty="0">
                <a:solidFill>
                  <a:schemeClr val="tx1">
                    <a:lumMod val="65000"/>
                    <a:lumOff val="35000"/>
                  </a:schemeClr>
                </a:solidFill>
                <a:latin typeface="+mj-lt"/>
                <a:cs typeface="Arial"/>
              </a:rPr>
              <a:t> </a:t>
            </a:r>
            <a:r>
              <a:rPr lang="es-419" sz="700" dirty="0" err="1">
                <a:solidFill>
                  <a:schemeClr val="tx1">
                    <a:lumMod val="65000"/>
                    <a:lumOff val="35000"/>
                  </a:schemeClr>
                </a:solidFill>
                <a:latin typeface="+mj-lt"/>
                <a:cs typeface="Arial"/>
              </a:rPr>
              <a:t>one</a:t>
            </a:r>
            <a:r>
              <a:rPr lang="es-419" sz="700" dirty="0">
                <a:solidFill>
                  <a:schemeClr val="tx1">
                    <a:lumMod val="65000"/>
                    <a:lumOff val="35000"/>
                  </a:schemeClr>
                </a:solidFill>
                <a:latin typeface="+mj-lt"/>
                <a:cs typeface="Arial"/>
              </a:rPr>
              <a:t> </a:t>
            </a:r>
            <a:r>
              <a:rPr lang="es-419" sz="700" dirty="0" err="1">
                <a:solidFill>
                  <a:schemeClr val="tx1">
                    <a:lumMod val="65000"/>
                    <a:lumOff val="35000"/>
                  </a:schemeClr>
                </a:solidFill>
                <a:latin typeface="+mj-lt"/>
                <a:cs typeface="Arial"/>
              </a:rPr>
              <a:t>dose</a:t>
            </a:r>
            <a:r>
              <a:rPr lang="es-419" sz="700" dirty="0">
                <a:solidFill>
                  <a:schemeClr val="tx1">
                    <a:lumMod val="65000"/>
                    <a:lumOff val="35000"/>
                  </a:schemeClr>
                </a:solidFill>
                <a:latin typeface="+mj-lt"/>
                <a:cs typeface="Arial"/>
              </a:rPr>
              <a:t> </a:t>
            </a:r>
            <a:r>
              <a:rPr lang="es-419" sz="700" dirty="0" err="1">
                <a:solidFill>
                  <a:schemeClr val="tx1">
                    <a:lumMod val="65000"/>
                    <a:lumOff val="35000"/>
                  </a:schemeClr>
                </a:solidFill>
                <a:latin typeface="+mj-lt"/>
                <a:cs typeface="Arial"/>
              </a:rPr>
              <a:t>of</a:t>
            </a:r>
            <a:r>
              <a:rPr lang="es-419" sz="700" dirty="0">
                <a:solidFill>
                  <a:schemeClr val="tx1">
                    <a:lumMod val="65000"/>
                    <a:lumOff val="35000"/>
                  </a:schemeClr>
                </a:solidFill>
                <a:latin typeface="+mj-lt"/>
                <a:cs typeface="Arial"/>
              </a:rPr>
              <a:t> HPV </a:t>
            </a:r>
            <a:r>
              <a:rPr lang="es-419" sz="700" dirty="0" err="1">
                <a:solidFill>
                  <a:schemeClr val="tx1">
                    <a:lumMod val="65000"/>
                    <a:lumOff val="35000"/>
                  </a:schemeClr>
                </a:solidFill>
                <a:latin typeface="+mj-lt"/>
                <a:cs typeface="Arial"/>
              </a:rPr>
              <a:t>vaccine</a:t>
            </a:r>
            <a:r>
              <a:rPr lang="es-419" sz="700" dirty="0">
                <a:solidFill>
                  <a:schemeClr val="tx1">
                    <a:lumMod val="65000"/>
                    <a:lumOff val="35000"/>
                  </a:schemeClr>
                </a:solidFill>
                <a:latin typeface="+mj-lt"/>
                <a:cs typeface="Arial"/>
              </a:rPr>
              <a:t> in </a:t>
            </a:r>
            <a:r>
              <a:rPr lang="es-419" sz="700" dirty="0" err="1">
                <a:solidFill>
                  <a:schemeClr val="tx1">
                    <a:lumMod val="65000"/>
                    <a:lumOff val="35000"/>
                  </a:schemeClr>
                </a:solidFill>
                <a:latin typeface="+mj-lt"/>
                <a:cs typeface="Arial"/>
              </a:rPr>
              <a:t>historical</a:t>
            </a:r>
            <a:r>
              <a:rPr lang="es-419" sz="700" dirty="0">
                <a:solidFill>
                  <a:schemeClr val="tx1">
                    <a:lumMod val="65000"/>
                    <a:lumOff val="35000"/>
                  </a:schemeClr>
                </a:solidFill>
                <a:latin typeface="+mj-lt"/>
                <a:cs typeface="Arial"/>
              </a:rPr>
              <a:t> </a:t>
            </a:r>
            <a:r>
              <a:rPr lang="es-419" sz="700" dirty="0" err="1">
                <a:solidFill>
                  <a:schemeClr val="tx1">
                    <a:lumMod val="65000"/>
                    <a:lumOff val="35000"/>
                  </a:schemeClr>
                </a:solidFill>
                <a:latin typeface="+mj-lt"/>
                <a:cs typeface="Arial"/>
              </a:rPr>
              <a:t>cohorts</a:t>
            </a:r>
            <a:r>
              <a:rPr lang="es-419" sz="700" dirty="0">
                <a:solidFill>
                  <a:schemeClr val="tx1">
                    <a:lumMod val="65000"/>
                    <a:lumOff val="35000"/>
                  </a:schemeClr>
                </a:solidFill>
                <a:latin typeface="+mj-lt"/>
                <a:cs typeface="Arial"/>
              </a:rPr>
              <a:t>: </a:t>
            </a:r>
            <a:r>
              <a:rPr lang="es-419" sz="700" dirty="0" err="1">
                <a:solidFill>
                  <a:schemeClr val="tx1">
                    <a:lumMod val="65000"/>
                    <a:lumOff val="35000"/>
                  </a:schemeClr>
                </a:solidFill>
                <a:latin typeface="+mj-lt"/>
                <a:cs typeface="Arial"/>
              </a:rPr>
              <a:t>An</a:t>
            </a:r>
            <a:r>
              <a:rPr lang="es-419" sz="700" dirty="0">
                <a:solidFill>
                  <a:schemeClr val="tx1">
                    <a:lumMod val="65000"/>
                    <a:lumOff val="35000"/>
                  </a:schemeClr>
                </a:solidFill>
                <a:latin typeface="+mj-lt"/>
                <a:cs typeface="Arial"/>
              </a:rPr>
              <a:t> </a:t>
            </a:r>
            <a:r>
              <a:rPr lang="es-419" sz="700" dirty="0" err="1">
                <a:solidFill>
                  <a:schemeClr val="tx1">
                    <a:lumMod val="65000"/>
                    <a:lumOff val="35000"/>
                  </a:schemeClr>
                </a:solidFill>
                <a:latin typeface="+mj-lt"/>
                <a:cs typeface="Arial"/>
              </a:rPr>
              <a:t>immunobridging</a:t>
            </a:r>
            <a:r>
              <a:rPr lang="es-419" sz="700" dirty="0">
                <a:solidFill>
                  <a:schemeClr val="tx1">
                    <a:lumMod val="65000"/>
                    <a:lumOff val="35000"/>
                  </a:schemeClr>
                </a:solidFill>
                <a:latin typeface="+mj-lt"/>
                <a:cs typeface="Arial"/>
              </a:rPr>
              <a:t> </a:t>
            </a:r>
            <a:r>
              <a:rPr lang="es-419" sz="700" dirty="0" err="1">
                <a:solidFill>
                  <a:schemeClr val="tx1">
                    <a:lumMod val="65000"/>
                    <a:lumOff val="35000"/>
                  </a:schemeClr>
                </a:solidFill>
                <a:latin typeface="+mj-lt"/>
                <a:cs typeface="Arial"/>
              </a:rPr>
              <a:t>analysis</a:t>
            </a:r>
            <a:r>
              <a:rPr lang="es-419" sz="700" dirty="0">
                <a:solidFill>
                  <a:schemeClr val="tx1">
                    <a:lumMod val="65000"/>
                    <a:lumOff val="35000"/>
                  </a:schemeClr>
                </a:solidFill>
                <a:latin typeface="+mj-lt"/>
                <a:cs typeface="Arial"/>
              </a:rPr>
              <a:t> </a:t>
            </a:r>
            <a:r>
              <a:rPr lang="es-419" sz="700" dirty="0" err="1">
                <a:solidFill>
                  <a:schemeClr val="tx1">
                    <a:lumMod val="65000"/>
                    <a:lumOff val="35000"/>
                  </a:schemeClr>
                </a:solidFill>
                <a:latin typeface="+mj-lt"/>
                <a:cs typeface="Arial"/>
              </a:rPr>
              <a:t>of</a:t>
            </a:r>
            <a:r>
              <a:rPr lang="es-419" sz="700" dirty="0">
                <a:solidFill>
                  <a:schemeClr val="tx1">
                    <a:lumMod val="65000"/>
                    <a:lumOff val="35000"/>
                  </a:schemeClr>
                </a:solidFill>
                <a:latin typeface="+mj-lt"/>
                <a:cs typeface="Arial"/>
              </a:rPr>
              <a:t> a </a:t>
            </a:r>
            <a:r>
              <a:rPr lang="es-419" sz="700" dirty="0" err="1">
                <a:solidFill>
                  <a:schemeClr val="tx1">
                    <a:lumMod val="65000"/>
                    <a:lumOff val="35000"/>
                  </a:schemeClr>
                </a:solidFill>
                <a:latin typeface="+mj-lt"/>
                <a:cs typeface="Arial"/>
              </a:rPr>
              <a:t>randomised</a:t>
            </a:r>
            <a:r>
              <a:rPr lang="es-419" sz="700" dirty="0">
                <a:solidFill>
                  <a:schemeClr val="tx1">
                    <a:lumMod val="65000"/>
                    <a:lumOff val="35000"/>
                  </a:schemeClr>
                </a:solidFill>
                <a:latin typeface="+mj-lt"/>
                <a:cs typeface="Arial"/>
              </a:rPr>
              <a:t> </a:t>
            </a:r>
            <a:r>
              <a:rPr lang="es-419" sz="700" dirty="0" err="1">
                <a:solidFill>
                  <a:schemeClr val="tx1">
                    <a:lumMod val="65000"/>
                    <a:lumOff val="35000"/>
                  </a:schemeClr>
                </a:solidFill>
                <a:latin typeface="+mj-lt"/>
                <a:cs typeface="Arial"/>
              </a:rPr>
              <a:t>controlled</a:t>
            </a:r>
            <a:r>
              <a:rPr lang="es-419" sz="700" dirty="0">
                <a:solidFill>
                  <a:schemeClr val="tx1">
                    <a:lumMod val="65000"/>
                    <a:lumOff val="35000"/>
                  </a:schemeClr>
                </a:solidFill>
                <a:latin typeface="+mj-lt"/>
                <a:cs typeface="Arial"/>
              </a:rPr>
              <a:t> trial (Comparación de una dosis de vacuna contra el VPH en niñas de 9 a 14 años en Tanzania (</a:t>
            </a:r>
            <a:r>
              <a:rPr lang="es-419" sz="700" dirty="0" err="1">
                <a:solidFill>
                  <a:schemeClr val="tx1">
                    <a:lumMod val="65000"/>
                    <a:lumOff val="35000"/>
                  </a:schemeClr>
                </a:solidFill>
                <a:latin typeface="+mj-lt"/>
                <a:cs typeface="Arial"/>
              </a:rPr>
              <a:t>DoRIS</a:t>
            </a:r>
            <a:r>
              <a:rPr lang="es-419" sz="700" dirty="0">
                <a:solidFill>
                  <a:schemeClr val="tx1">
                    <a:lumMod val="65000"/>
                    <a:lumOff val="35000"/>
                  </a:schemeClr>
                </a:solidFill>
                <a:latin typeface="+mj-lt"/>
                <a:cs typeface="Arial"/>
              </a:rPr>
              <a:t>) con una dosis de vacuna contra el VPH en cohortes históricas: un análisis de </a:t>
            </a:r>
            <a:r>
              <a:rPr lang="es-419" sz="700" dirty="0" err="1">
                <a:solidFill>
                  <a:schemeClr val="tx1">
                    <a:lumMod val="65000"/>
                    <a:lumOff val="35000"/>
                  </a:schemeClr>
                </a:solidFill>
                <a:latin typeface="+mj-lt"/>
                <a:cs typeface="Arial"/>
              </a:rPr>
              <a:t>inmunopuente</a:t>
            </a:r>
            <a:r>
              <a:rPr lang="es-419" sz="700" dirty="0">
                <a:solidFill>
                  <a:schemeClr val="tx1">
                    <a:lumMod val="65000"/>
                    <a:lumOff val="35000"/>
                  </a:schemeClr>
                </a:solidFill>
                <a:latin typeface="+mj-lt"/>
                <a:cs typeface="Arial"/>
              </a:rPr>
              <a:t> de un ensayo controlado aleatorizado). </a:t>
            </a:r>
            <a:r>
              <a:rPr lang="es-419" sz="700" i="1" dirty="0">
                <a:solidFill>
                  <a:schemeClr val="tx1">
                    <a:lumMod val="65000"/>
                    <a:lumOff val="35000"/>
                  </a:schemeClr>
                </a:solidFill>
                <a:latin typeface="+mj-lt"/>
                <a:cs typeface="Arial"/>
              </a:rPr>
              <a:t>Lancet Global </a:t>
            </a:r>
            <a:r>
              <a:rPr lang="es-419" sz="700" i="1" dirty="0" err="1">
                <a:solidFill>
                  <a:schemeClr val="tx1">
                    <a:lumMod val="65000"/>
                    <a:lumOff val="35000"/>
                  </a:schemeClr>
                </a:solidFill>
                <a:latin typeface="+mj-lt"/>
                <a:cs typeface="Arial"/>
              </a:rPr>
              <a:t>Health</a:t>
            </a:r>
            <a:r>
              <a:rPr lang="es-419" sz="700" dirty="0">
                <a:solidFill>
                  <a:schemeClr val="tx1">
                    <a:lumMod val="65000"/>
                    <a:lumOff val="35000"/>
                  </a:schemeClr>
                </a:solidFill>
                <a:latin typeface="+mj-lt"/>
                <a:cs typeface="Arial"/>
              </a:rPr>
              <a:t>. 2022;10(10):e1485–e1493. </a:t>
            </a:r>
            <a:r>
              <a:rPr lang="es-419" sz="700" dirty="0">
                <a:solidFill>
                  <a:schemeClr val="tx1">
                    <a:lumMod val="65000"/>
                    <a:lumOff val="35000"/>
                  </a:schemeClr>
                </a:solidFill>
                <a:latin typeface="Calibri" panose="020F0502020204030204" pitchFamily="34" charset="0"/>
                <a:cs typeface="Calibri" panose="020F0502020204030204" pitchFamily="34" charset="0"/>
              </a:rPr>
              <a:t>│</a:t>
            </a:r>
            <a:r>
              <a:rPr lang="es-419" sz="700" dirty="0">
                <a:solidFill>
                  <a:schemeClr val="tx1">
                    <a:lumMod val="65000"/>
                    <a:lumOff val="35000"/>
                  </a:schemeClr>
                </a:solidFill>
                <a:latin typeface="+mj-lt"/>
                <a:cs typeface="Arial"/>
              </a:rPr>
              <a:t> </a:t>
            </a:r>
            <a:r>
              <a:rPr lang="es-419" sz="700" dirty="0" err="1">
                <a:solidFill>
                  <a:schemeClr val="tx1">
                    <a:lumMod val="65000"/>
                    <a:lumOff val="35000"/>
                  </a:schemeClr>
                </a:solidFill>
                <a:latin typeface="+mj-lt"/>
                <a:cs typeface="Arial" panose="020B0604020202020204" pitchFamily="34" charset="0"/>
              </a:rPr>
              <a:t>Baisley</a:t>
            </a:r>
            <a:r>
              <a:rPr lang="es-419" sz="700" dirty="0">
                <a:solidFill>
                  <a:schemeClr val="tx1">
                    <a:lumMod val="65000"/>
                    <a:lumOff val="35000"/>
                  </a:schemeClr>
                </a:solidFill>
                <a:latin typeface="+mj-lt"/>
                <a:cs typeface="Arial" panose="020B0604020202020204" pitchFamily="34" charset="0"/>
              </a:rPr>
              <a:t> K, Kemp TJ, Mugo NR, et al. </a:t>
            </a:r>
            <a:r>
              <a:rPr lang="es-419" sz="700" dirty="0" err="1">
                <a:solidFill>
                  <a:schemeClr val="tx1">
                    <a:lumMod val="65000"/>
                    <a:lumOff val="35000"/>
                  </a:schemeClr>
                </a:solidFill>
                <a:latin typeface="+mj-lt"/>
                <a:cs typeface="Arial" panose="020B0604020202020204" pitchFamily="34" charset="0"/>
              </a:rPr>
              <a:t>Comparing</a:t>
            </a:r>
            <a:r>
              <a:rPr lang="es-419" sz="700" dirty="0">
                <a:solidFill>
                  <a:schemeClr val="tx1">
                    <a:lumMod val="65000"/>
                    <a:lumOff val="35000"/>
                  </a:schemeClr>
                </a:solidFill>
                <a:latin typeface="+mj-lt"/>
                <a:cs typeface="Arial" panose="020B0604020202020204" pitchFamily="34" charset="0"/>
              </a:rPr>
              <a:t> </a:t>
            </a:r>
            <a:r>
              <a:rPr lang="es-419" sz="700" dirty="0" err="1">
                <a:solidFill>
                  <a:schemeClr val="tx1">
                    <a:lumMod val="65000"/>
                    <a:lumOff val="35000"/>
                  </a:schemeClr>
                </a:solidFill>
                <a:latin typeface="+mj-lt"/>
                <a:cs typeface="Arial" panose="020B0604020202020204" pitchFamily="34" charset="0"/>
              </a:rPr>
              <a:t>one</a:t>
            </a:r>
            <a:r>
              <a:rPr lang="es-419" sz="700" dirty="0">
                <a:solidFill>
                  <a:schemeClr val="tx1">
                    <a:lumMod val="65000"/>
                    <a:lumOff val="35000"/>
                  </a:schemeClr>
                </a:solidFill>
                <a:latin typeface="+mj-lt"/>
                <a:cs typeface="Arial" panose="020B0604020202020204" pitchFamily="34" charset="0"/>
              </a:rPr>
              <a:t> </a:t>
            </a:r>
            <a:r>
              <a:rPr lang="es-419" sz="700" dirty="0" err="1">
                <a:solidFill>
                  <a:schemeClr val="tx1">
                    <a:lumMod val="65000"/>
                    <a:lumOff val="35000"/>
                  </a:schemeClr>
                </a:solidFill>
                <a:latin typeface="+mj-lt"/>
                <a:cs typeface="Arial" panose="020B0604020202020204" pitchFamily="34" charset="0"/>
              </a:rPr>
              <a:t>dose</a:t>
            </a:r>
            <a:r>
              <a:rPr lang="es-419" sz="700" dirty="0">
                <a:solidFill>
                  <a:schemeClr val="tx1">
                    <a:lumMod val="65000"/>
                    <a:lumOff val="35000"/>
                  </a:schemeClr>
                </a:solidFill>
                <a:latin typeface="+mj-lt"/>
                <a:cs typeface="Arial" panose="020B0604020202020204" pitchFamily="34" charset="0"/>
              </a:rPr>
              <a:t> </a:t>
            </a:r>
            <a:r>
              <a:rPr lang="es-419" sz="700" dirty="0" err="1">
                <a:solidFill>
                  <a:schemeClr val="tx1">
                    <a:lumMod val="65000"/>
                    <a:lumOff val="35000"/>
                  </a:schemeClr>
                </a:solidFill>
                <a:latin typeface="+mj-lt"/>
                <a:cs typeface="Arial" panose="020B0604020202020204" pitchFamily="34" charset="0"/>
              </a:rPr>
              <a:t>of</a:t>
            </a:r>
            <a:r>
              <a:rPr lang="es-419" sz="700" dirty="0">
                <a:solidFill>
                  <a:schemeClr val="tx1">
                    <a:lumMod val="65000"/>
                    <a:lumOff val="35000"/>
                  </a:schemeClr>
                </a:solidFill>
                <a:latin typeface="+mj-lt"/>
                <a:cs typeface="Arial" panose="020B0604020202020204" pitchFamily="34" charset="0"/>
              </a:rPr>
              <a:t> HPV </a:t>
            </a:r>
            <a:r>
              <a:rPr lang="es-419" sz="700" dirty="0" err="1">
                <a:solidFill>
                  <a:schemeClr val="tx1">
                    <a:lumMod val="65000"/>
                    <a:lumOff val="35000"/>
                  </a:schemeClr>
                </a:solidFill>
                <a:latin typeface="+mj-lt"/>
                <a:cs typeface="Arial" panose="020B0604020202020204" pitchFamily="34" charset="0"/>
              </a:rPr>
              <a:t>vaccine</a:t>
            </a:r>
            <a:r>
              <a:rPr lang="es-419" sz="700" dirty="0">
                <a:solidFill>
                  <a:schemeClr val="tx1">
                    <a:lumMod val="65000"/>
                    <a:lumOff val="35000"/>
                  </a:schemeClr>
                </a:solidFill>
                <a:latin typeface="+mj-lt"/>
                <a:cs typeface="Arial" panose="020B0604020202020204" pitchFamily="34" charset="0"/>
              </a:rPr>
              <a:t> in </a:t>
            </a:r>
            <a:r>
              <a:rPr lang="es-419" sz="700" dirty="0" err="1">
                <a:solidFill>
                  <a:schemeClr val="tx1">
                    <a:lumMod val="65000"/>
                    <a:lumOff val="35000"/>
                  </a:schemeClr>
                </a:solidFill>
                <a:latin typeface="+mj-lt"/>
                <a:cs typeface="Arial" panose="020B0604020202020204" pitchFamily="34" charset="0"/>
              </a:rPr>
              <a:t>girls</a:t>
            </a:r>
            <a:r>
              <a:rPr lang="es-419" sz="700" dirty="0">
                <a:solidFill>
                  <a:schemeClr val="tx1">
                    <a:lumMod val="65000"/>
                    <a:lumOff val="35000"/>
                  </a:schemeClr>
                </a:solidFill>
                <a:latin typeface="+mj-lt"/>
                <a:cs typeface="Arial" panose="020B0604020202020204" pitchFamily="34" charset="0"/>
              </a:rPr>
              <a:t> </a:t>
            </a:r>
            <a:r>
              <a:rPr lang="es-419" sz="700" dirty="0" err="1">
                <a:solidFill>
                  <a:schemeClr val="tx1">
                    <a:lumMod val="65000"/>
                    <a:lumOff val="35000"/>
                  </a:schemeClr>
                </a:solidFill>
                <a:latin typeface="+mj-lt"/>
                <a:cs typeface="Arial" panose="020B0604020202020204" pitchFamily="34" charset="0"/>
              </a:rPr>
              <a:t>aged</a:t>
            </a:r>
            <a:r>
              <a:rPr lang="es-419" sz="700" dirty="0">
                <a:solidFill>
                  <a:schemeClr val="tx1">
                    <a:lumMod val="65000"/>
                    <a:lumOff val="35000"/>
                  </a:schemeClr>
                </a:solidFill>
                <a:latin typeface="+mj-lt"/>
                <a:cs typeface="Arial" panose="020B0604020202020204" pitchFamily="34" charset="0"/>
              </a:rPr>
              <a:t> 9-14 </a:t>
            </a:r>
            <a:r>
              <a:rPr lang="es-419" sz="700" dirty="0" err="1">
                <a:solidFill>
                  <a:schemeClr val="tx1">
                    <a:lumMod val="65000"/>
                    <a:lumOff val="35000"/>
                  </a:schemeClr>
                </a:solidFill>
                <a:latin typeface="+mj-lt"/>
                <a:cs typeface="Arial" panose="020B0604020202020204" pitchFamily="34" charset="0"/>
              </a:rPr>
              <a:t>years</a:t>
            </a:r>
            <a:r>
              <a:rPr lang="es-419" sz="700" dirty="0">
                <a:solidFill>
                  <a:schemeClr val="tx1">
                    <a:lumMod val="65000"/>
                    <a:lumOff val="35000"/>
                  </a:schemeClr>
                </a:solidFill>
                <a:latin typeface="+mj-lt"/>
                <a:cs typeface="Arial" panose="020B0604020202020204" pitchFamily="34" charset="0"/>
              </a:rPr>
              <a:t> in Tanzania (</a:t>
            </a:r>
            <a:r>
              <a:rPr lang="es-419" sz="700" dirty="0" err="1">
                <a:solidFill>
                  <a:schemeClr val="tx1">
                    <a:lumMod val="65000"/>
                    <a:lumOff val="35000"/>
                  </a:schemeClr>
                </a:solidFill>
                <a:latin typeface="+mj-lt"/>
                <a:cs typeface="Arial" panose="020B0604020202020204" pitchFamily="34" charset="0"/>
              </a:rPr>
              <a:t>DoRIS</a:t>
            </a:r>
            <a:r>
              <a:rPr lang="es-419" sz="700" dirty="0">
                <a:solidFill>
                  <a:schemeClr val="tx1">
                    <a:lumMod val="65000"/>
                    <a:lumOff val="35000"/>
                  </a:schemeClr>
                </a:solidFill>
                <a:latin typeface="+mj-lt"/>
                <a:cs typeface="Arial" panose="020B0604020202020204" pitchFamily="34" charset="0"/>
              </a:rPr>
              <a:t>) </a:t>
            </a:r>
            <a:r>
              <a:rPr lang="es-419" sz="700" dirty="0" err="1">
                <a:solidFill>
                  <a:schemeClr val="tx1">
                    <a:lumMod val="65000"/>
                    <a:lumOff val="35000"/>
                  </a:schemeClr>
                </a:solidFill>
                <a:latin typeface="+mj-lt"/>
                <a:cs typeface="Arial" panose="020B0604020202020204" pitchFamily="34" charset="0"/>
              </a:rPr>
              <a:t>with</a:t>
            </a:r>
            <a:r>
              <a:rPr lang="es-419" sz="700" dirty="0">
                <a:solidFill>
                  <a:schemeClr val="tx1">
                    <a:lumMod val="65000"/>
                    <a:lumOff val="35000"/>
                  </a:schemeClr>
                </a:solidFill>
                <a:latin typeface="+mj-lt"/>
                <a:cs typeface="Arial" panose="020B0604020202020204" pitchFamily="34" charset="0"/>
              </a:rPr>
              <a:t> </a:t>
            </a:r>
            <a:r>
              <a:rPr lang="es-419" sz="700" dirty="0" err="1">
                <a:solidFill>
                  <a:schemeClr val="tx1">
                    <a:lumMod val="65000"/>
                    <a:lumOff val="35000"/>
                  </a:schemeClr>
                </a:solidFill>
                <a:latin typeface="+mj-lt"/>
                <a:cs typeface="Arial" panose="020B0604020202020204" pitchFamily="34" charset="0"/>
              </a:rPr>
              <a:t>one</a:t>
            </a:r>
            <a:r>
              <a:rPr lang="es-419" sz="700" dirty="0">
                <a:solidFill>
                  <a:schemeClr val="tx1">
                    <a:lumMod val="65000"/>
                    <a:lumOff val="35000"/>
                  </a:schemeClr>
                </a:solidFill>
                <a:latin typeface="+mj-lt"/>
                <a:cs typeface="Arial" panose="020B0604020202020204" pitchFamily="34" charset="0"/>
              </a:rPr>
              <a:t> </a:t>
            </a:r>
            <a:r>
              <a:rPr lang="es-419" sz="700" dirty="0" err="1">
                <a:solidFill>
                  <a:schemeClr val="tx1">
                    <a:lumMod val="65000"/>
                    <a:lumOff val="35000"/>
                  </a:schemeClr>
                </a:solidFill>
                <a:latin typeface="+mj-lt"/>
                <a:cs typeface="Arial" panose="020B0604020202020204" pitchFamily="34" charset="0"/>
              </a:rPr>
              <a:t>dose</a:t>
            </a:r>
            <a:r>
              <a:rPr lang="es-419" sz="700" dirty="0">
                <a:solidFill>
                  <a:schemeClr val="tx1">
                    <a:lumMod val="65000"/>
                    <a:lumOff val="35000"/>
                  </a:schemeClr>
                </a:solidFill>
                <a:latin typeface="+mj-lt"/>
                <a:cs typeface="Arial" panose="020B0604020202020204" pitchFamily="34" charset="0"/>
              </a:rPr>
              <a:t> in </a:t>
            </a:r>
            <a:r>
              <a:rPr lang="es-419" sz="700" dirty="0" err="1">
                <a:solidFill>
                  <a:schemeClr val="tx1">
                    <a:lumMod val="65000"/>
                    <a:lumOff val="35000"/>
                  </a:schemeClr>
                </a:solidFill>
                <a:latin typeface="+mj-lt"/>
                <a:cs typeface="Arial" panose="020B0604020202020204" pitchFamily="34" charset="0"/>
              </a:rPr>
              <a:t>young</a:t>
            </a:r>
            <a:r>
              <a:rPr lang="es-419" sz="700" dirty="0">
                <a:solidFill>
                  <a:schemeClr val="tx1">
                    <a:lumMod val="65000"/>
                    <a:lumOff val="35000"/>
                  </a:schemeClr>
                </a:solidFill>
                <a:latin typeface="+mj-lt"/>
                <a:cs typeface="Arial" panose="020B0604020202020204" pitchFamily="34" charset="0"/>
              </a:rPr>
              <a:t> </a:t>
            </a:r>
            <a:r>
              <a:rPr lang="es-419" sz="700" dirty="0" err="1">
                <a:solidFill>
                  <a:schemeClr val="tx1">
                    <a:lumMod val="65000"/>
                    <a:lumOff val="35000"/>
                  </a:schemeClr>
                </a:solidFill>
                <a:latin typeface="+mj-lt"/>
                <a:cs typeface="Arial" panose="020B0604020202020204" pitchFamily="34" charset="0"/>
              </a:rPr>
              <a:t>women</a:t>
            </a:r>
            <a:r>
              <a:rPr lang="es-419" sz="700" dirty="0">
                <a:solidFill>
                  <a:schemeClr val="tx1">
                    <a:lumMod val="65000"/>
                    <a:lumOff val="35000"/>
                  </a:schemeClr>
                </a:solidFill>
                <a:latin typeface="+mj-lt"/>
                <a:cs typeface="Arial" panose="020B0604020202020204" pitchFamily="34" charset="0"/>
              </a:rPr>
              <a:t> </a:t>
            </a:r>
            <a:r>
              <a:rPr lang="es-419" sz="700" dirty="0" err="1">
                <a:solidFill>
                  <a:schemeClr val="tx1">
                    <a:lumMod val="65000"/>
                    <a:lumOff val="35000"/>
                  </a:schemeClr>
                </a:solidFill>
                <a:latin typeface="+mj-lt"/>
                <a:cs typeface="Arial" panose="020B0604020202020204" pitchFamily="34" charset="0"/>
              </a:rPr>
              <a:t>aged</a:t>
            </a:r>
            <a:r>
              <a:rPr lang="es-419" sz="700" dirty="0">
                <a:solidFill>
                  <a:schemeClr val="tx1">
                    <a:lumMod val="65000"/>
                    <a:lumOff val="35000"/>
                  </a:schemeClr>
                </a:solidFill>
                <a:latin typeface="+mj-lt"/>
                <a:cs typeface="Arial" panose="020B0604020202020204" pitchFamily="34" charset="0"/>
              </a:rPr>
              <a:t> 15-20 </a:t>
            </a:r>
            <a:r>
              <a:rPr lang="es-419" sz="700" dirty="0" err="1">
                <a:solidFill>
                  <a:schemeClr val="tx1">
                    <a:lumMod val="65000"/>
                    <a:lumOff val="35000"/>
                  </a:schemeClr>
                </a:solidFill>
                <a:latin typeface="+mj-lt"/>
                <a:cs typeface="Arial" panose="020B0604020202020204" pitchFamily="34" charset="0"/>
              </a:rPr>
              <a:t>years</a:t>
            </a:r>
            <a:r>
              <a:rPr lang="es-419" sz="700" dirty="0">
                <a:solidFill>
                  <a:schemeClr val="tx1">
                    <a:lumMod val="65000"/>
                    <a:lumOff val="35000"/>
                  </a:schemeClr>
                </a:solidFill>
                <a:latin typeface="+mj-lt"/>
                <a:cs typeface="Arial" panose="020B0604020202020204" pitchFamily="34" charset="0"/>
              </a:rPr>
              <a:t> in </a:t>
            </a:r>
            <a:r>
              <a:rPr lang="es-419" sz="700" dirty="0" err="1">
                <a:solidFill>
                  <a:schemeClr val="tx1">
                    <a:lumMod val="65000"/>
                    <a:lumOff val="35000"/>
                  </a:schemeClr>
                </a:solidFill>
                <a:latin typeface="+mj-lt"/>
                <a:cs typeface="Arial" panose="020B0604020202020204" pitchFamily="34" charset="0"/>
              </a:rPr>
              <a:t>Kenya</a:t>
            </a:r>
            <a:r>
              <a:rPr lang="es-419" sz="700" dirty="0">
                <a:solidFill>
                  <a:schemeClr val="tx1">
                    <a:lumMod val="65000"/>
                    <a:lumOff val="35000"/>
                  </a:schemeClr>
                </a:solidFill>
                <a:latin typeface="+mj-lt"/>
                <a:cs typeface="Arial" panose="020B0604020202020204" pitchFamily="34" charset="0"/>
              </a:rPr>
              <a:t> (KEN SHE): </a:t>
            </a:r>
            <a:r>
              <a:rPr lang="es-419" sz="700" dirty="0" err="1">
                <a:solidFill>
                  <a:schemeClr val="tx1">
                    <a:lumMod val="65000"/>
                    <a:lumOff val="35000"/>
                  </a:schemeClr>
                </a:solidFill>
                <a:latin typeface="+mj-lt"/>
                <a:cs typeface="Arial" panose="020B0604020202020204" pitchFamily="34" charset="0"/>
              </a:rPr>
              <a:t>An</a:t>
            </a:r>
            <a:r>
              <a:rPr lang="es-419" sz="700" dirty="0">
                <a:solidFill>
                  <a:schemeClr val="tx1">
                    <a:lumMod val="65000"/>
                    <a:lumOff val="35000"/>
                  </a:schemeClr>
                </a:solidFill>
                <a:latin typeface="+mj-lt"/>
                <a:cs typeface="Arial" panose="020B0604020202020204" pitchFamily="34" charset="0"/>
              </a:rPr>
              <a:t> </a:t>
            </a:r>
            <a:r>
              <a:rPr lang="es-419" sz="700" dirty="0" err="1">
                <a:solidFill>
                  <a:schemeClr val="tx1">
                    <a:lumMod val="65000"/>
                    <a:lumOff val="35000"/>
                  </a:schemeClr>
                </a:solidFill>
                <a:latin typeface="+mj-lt"/>
                <a:cs typeface="Arial" panose="020B0604020202020204" pitchFamily="34" charset="0"/>
              </a:rPr>
              <a:t>immunobridging</a:t>
            </a:r>
            <a:r>
              <a:rPr lang="es-419" sz="700" dirty="0">
                <a:solidFill>
                  <a:schemeClr val="tx1">
                    <a:lumMod val="65000"/>
                    <a:lumOff val="35000"/>
                  </a:schemeClr>
                </a:solidFill>
                <a:latin typeface="+mj-lt"/>
                <a:cs typeface="Arial" panose="020B0604020202020204" pitchFamily="34" charset="0"/>
              </a:rPr>
              <a:t> </a:t>
            </a:r>
            <a:r>
              <a:rPr lang="es-419" sz="700" dirty="0" err="1">
                <a:solidFill>
                  <a:schemeClr val="tx1">
                    <a:lumMod val="65000"/>
                    <a:lumOff val="35000"/>
                  </a:schemeClr>
                </a:solidFill>
                <a:latin typeface="+mj-lt"/>
                <a:cs typeface="Arial" panose="020B0604020202020204" pitchFamily="34" charset="0"/>
              </a:rPr>
              <a:t>analysis</a:t>
            </a:r>
            <a:r>
              <a:rPr lang="es-419" sz="700" dirty="0">
                <a:solidFill>
                  <a:schemeClr val="tx1">
                    <a:lumMod val="65000"/>
                    <a:lumOff val="35000"/>
                  </a:schemeClr>
                </a:solidFill>
                <a:latin typeface="+mj-lt"/>
                <a:cs typeface="Arial" panose="020B0604020202020204" pitchFamily="34" charset="0"/>
              </a:rPr>
              <a:t> </a:t>
            </a:r>
            <a:r>
              <a:rPr lang="es-419" sz="700" dirty="0" err="1">
                <a:solidFill>
                  <a:schemeClr val="tx1">
                    <a:lumMod val="65000"/>
                    <a:lumOff val="35000"/>
                  </a:schemeClr>
                </a:solidFill>
                <a:latin typeface="+mj-lt"/>
                <a:cs typeface="Arial" panose="020B0604020202020204" pitchFamily="34" charset="0"/>
              </a:rPr>
              <a:t>of</a:t>
            </a:r>
            <a:r>
              <a:rPr lang="es-419" sz="700" dirty="0">
                <a:solidFill>
                  <a:schemeClr val="tx1">
                    <a:lumMod val="65000"/>
                    <a:lumOff val="35000"/>
                  </a:schemeClr>
                </a:solidFill>
                <a:latin typeface="+mj-lt"/>
                <a:cs typeface="Arial" panose="020B0604020202020204" pitchFamily="34" charset="0"/>
              </a:rPr>
              <a:t> </a:t>
            </a:r>
            <a:r>
              <a:rPr lang="es-419" sz="700" dirty="0" err="1">
                <a:solidFill>
                  <a:schemeClr val="tx1">
                    <a:lumMod val="65000"/>
                    <a:lumOff val="35000"/>
                  </a:schemeClr>
                </a:solidFill>
                <a:latin typeface="+mj-lt"/>
                <a:cs typeface="Arial" panose="020B0604020202020204" pitchFamily="34" charset="0"/>
              </a:rPr>
              <a:t>randomised</a:t>
            </a:r>
            <a:r>
              <a:rPr lang="es-419" sz="700" dirty="0">
                <a:solidFill>
                  <a:schemeClr val="tx1">
                    <a:lumMod val="65000"/>
                    <a:lumOff val="35000"/>
                  </a:schemeClr>
                </a:solidFill>
                <a:latin typeface="+mj-lt"/>
                <a:cs typeface="Arial" panose="020B0604020202020204" pitchFamily="34" charset="0"/>
              </a:rPr>
              <a:t> </a:t>
            </a:r>
            <a:r>
              <a:rPr lang="es-419" sz="700" dirty="0" err="1">
                <a:solidFill>
                  <a:schemeClr val="tx1">
                    <a:lumMod val="65000"/>
                    <a:lumOff val="35000"/>
                  </a:schemeClr>
                </a:solidFill>
                <a:latin typeface="+mj-lt"/>
                <a:cs typeface="Arial" panose="020B0604020202020204" pitchFamily="34" charset="0"/>
              </a:rPr>
              <a:t>controlled</a:t>
            </a:r>
            <a:r>
              <a:rPr lang="es-419" sz="700" dirty="0">
                <a:solidFill>
                  <a:schemeClr val="tx1">
                    <a:lumMod val="65000"/>
                    <a:lumOff val="35000"/>
                  </a:schemeClr>
                </a:solidFill>
                <a:latin typeface="+mj-lt"/>
                <a:cs typeface="Arial" panose="020B0604020202020204" pitchFamily="34" charset="0"/>
              </a:rPr>
              <a:t> </a:t>
            </a:r>
            <a:r>
              <a:rPr lang="es-419" sz="700" dirty="0" err="1">
                <a:solidFill>
                  <a:schemeClr val="tx1">
                    <a:lumMod val="65000"/>
                    <a:lumOff val="35000"/>
                  </a:schemeClr>
                </a:solidFill>
                <a:latin typeface="+mj-lt"/>
                <a:cs typeface="Arial" panose="020B0604020202020204" pitchFamily="34" charset="0"/>
              </a:rPr>
              <a:t>trials</a:t>
            </a:r>
            <a:r>
              <a:rPr lang="es-419" sz="700" dirty="0">
                <a:solidFill>
                  <a:schemeClr val="tx1">
                    <a:lumMod val="65000"/>
                    <a:lumOff val="35000"/>
                  </a:schemeClr>
                </a:solidFill>
                <a:latin typeface="+mj-lt"/>
                <a:cs typeface="Arial" panose="020B0604020202020204" pitchFamily="34" charset="0"/>
              </a:rPr>
              <a:t> (Comparación de una dosis de vacuna contra el VPH en niñas de 9 a 14 años en Tanzania (</a:t>
            </a:r>
            <a:r>
              <a:rPr lang="es-419" sz="700" dirty="0" err="1">
                <a:solidFill>
                  <a:schemeClr val="tx1">
                    <a:lumMod val="65000"/>
                    <a:lumOff val="35000"/>
                  </a:schemeClr>
                </a:solidFill>
                <a:latin typeface="+mj-lt"/>
                <a:cs typeface="Arial" panose="020B0604020202020204" pitchFamily="34" charset="0"/>
              </a:rPr>
              <a:t>DoRIS</a:t>
            </a:r>
            <a:r>
              <a:rPr lang="es-419" sz="700" dirty="0">
                <a:solidFill>
                  <a:schemeClr val="tx1">
                    <a:lumMod val="65000"/>
                    <a:lumOff val="35000"/>
                  </a:schemeClr>
                </a:solidFill>
                <a:latin typeface="+mj-lt"/>
                <a:cs typeface="Arial" panose="020B0604020202020204" pitchFamily="34" charset="0"/>
              </a:rPr>
              <a:t>) con una dosis de vacuna en mujeres de 15 a 20 años del estudio KEN SHE en Kenia: un análisis de </a:t>
            </a:r>
            <a:r>
              <a:rPr lang="es-419" sz="700" dirty="0" err="1">
                <a:solidFill>
                  <a:schemeClr val="tx1">
                    <a:lumMod val="65000"/>
                    <a:lumOff val="35000"/>
                  </a:schemeClr>
                </a:solidFill>
                <a:latin typeface="+mj-lt"/>
                <a:cs typeface="Arial" panose="020B0604020202020204" pitchFamily="34" charset="0"/>
              </a:rPr>
              <a:t>inmunopuente</a:t>
            </a:r>
            <a:r>
              <a:rPr lang="es-419" sz="700" dirty="0">
                <a:solidFill>
                  <a:schemeClr val="tx1">
                    <a:lumMod val="65000"/>
                    <a:lumOff val="35000"/>
                  </a:schemeClr>
                </a:solidFill>
                <a:latin typeface="+mj-lt"/>
                <a:cs typeface="Arial" panose="020B0604020202020204" pitchFamily="34" charset="0"/>
              </a:rPr>
              <a:t> de un ensayo controlado aleatorizado). </a:t>
            </a:r>
            <a:r>
              <a:rPr lang="es-419" sz="700" i="1" dirty="0">
                <a:solidFill>
                  <a:schemeClr val="tx1">
                    <a:lumMod val="65000"/>
                    <a:lumOff val="35000"/>
                  </a:schemeClr>
                </a:solidFill>
                <a:latin typeface="+mj-lt"/>
                <a:cs typeface="Arial" panose="020B0604020202020204" pitchFamily="34" charset="0"/>
              </a:rPr>
              <a:t>Lancet Global </a:t>
            </a:r>
            <a:r>
              <a:rPr lang="es-419" sz="700" i="1" dirty="0" err="1">
                <a:solidFill>
                  <a:schemeClr val="tx1">
                    <a:lumMod val="65000"/>
                    <a:lumOff val="35000"/>
                  </a:schemeClr>
                </a:solidFill>
                <a:latin typeface="+mj-lt"/>
                <a:cs typeface="Arial" panose="020B0604020202020204" pitchFamily="34" charset="0"/>
              </a:rPr>
              <a:t>Health</a:t>
            </a:r>
            <a:r>
              <a:rPr lang="es-419" sz="700" i="1" dirty="0">
                <a:solidFill>
                  <a:schemeClr val="tx1">
                    <a:lumMod val="65000"/>
                    <a:lumOff val="35000"/>
                  </a:schemeClr>
                </a:solidFill>
                <a:latin typeface="+mj-lt"/>
                <a:cs typeface="Arial" panose="020B0604020202020204" pitchFamily="34" charset="0"/>
              </a:rPr>
              <a:t>. </a:t>
            </a:r>
            <a:r>
              <a:rPr lang="es-419" sz="700" dirty="0">
                <a:solidFill>
                  <a:schemeClr val="tx1">
                    <a:lumMod val="65000"/>
                    <a:lumOff val="35000"/>
                  </a:schemeClr>
                </a:solidFill>
                <a:latin typeface="+mj-lt"/>
                <a:cs typeface="Arial" panose="020B0604020202020204" pitchFamily="34" charset="0"/>
              </a:rPr>
              <a:t>2024;12(3):e491-e499.</a:t>
            </a:r>
          </a:p>
        </p:txBody>
      </p:sp>
      <p:pic>
        <p:nvPicPr>
          <p:cNvPr id="3" name="Picture 2">
            <a:extLst>
              <a:ext uri="{FF2B5EF4-FFF2-40B4-BE49-F238E27FC236}">
                <a16:creationId xmlns:a16="http://schemas.microsoft.com/office/drawing/2014/main" id="{D5437EBF-E72D-55EE-3A36-2FBDCA3A8EB5}"/>
              </a:ext>
            </a:extLst>
          </p:cNvPr>
          <p:cNvPicPr>
            <a:picLocks noChangeAspect="1"/>
          </p:cNvPicPr>
          <p:nvPr/>
        </p:nvPicPr>
        <p:blipFill>
          <a:blip r:embed="rId4"/>
          <a:stretch>
            <a:fillRect/>
          </a:stretch>
        </p:blipFill>
        <p:spPr>
          <a:xfrm>
            <a:off x="5962701" y="1080386"/>
            <a:ext cx="5376861" cy="3830033"/>
          </a:xfrm>
          <a:prstGeom prst="rect">
            <a:avLst/>
          </a:prstGeom>
        </p:spPr>
      </p:pic>
      <p:sp>
        <p:nvSpPr>
          <p:cNvPr id="7" name="Rectangle 6">
            <a:extLst>
              <a:ext uri="{FF2B5EF4-FFF2-40B4-BE49-F238E27FC236}">
                <a16:creationId xmlns:a16="http://schemas.microsoft.com/office/drawing/2014/main" id="{50780E88-825E-C9AA-AB88-5B2A83822FBE}"/>
              </a:ext>
            </a:extLst>
          </p:cNvPr>
          <p:cNvSpPr/>
          <p:nvPr/>
        </p:nvSpPr>
        <p:spPr>
          <a:xfrm>
            <a:off x="6501377" y="1314218"/>
            <a:ext cx="2627901" cy="3270756"/>
          </a:xfrm>
          <a:prstGeom prst="rect">
            <a:avLst/>
          </a:prstGeom>
          <a:noFill/>
          <a:ln w="412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7E394102-C006-C724-5049-F9242C702111}"/>
              </a:ext>
            </a:extLst>
          </p:cNvPr>
          <p:cNvSpPr/>
          <p:nvPr/>
        </p:nvSpPr>
        <p:spPr>
          <a:xfrm>
            <a:off x="9232999" y="1314218"/>
            <a:ext cx="2527155" cy="3305275"/>
          </a:xfrm>
          <a:prstGeom prst="rect">
            <a:avLst/>
          </a:prstGeom>
          <a:noFill/>
          <a:ln w="412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9793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72140" y="202115"/>
            <a:ext cx="11447720" cy="584775"/>
          </a:xfrm>
          <a:prstGeom prst="rect">
            <a:avLst/>
          </a:prstGeom>
        </p:spPr>
        <p:txBody>
          <a:bodyPr wrap="square">
            <a:spAutoFit/>
          </a:bodyPr>
          <a:lstStyle/>
          <a:p>
            <a:pPr algn="ctr"/>
            <a:r>
              <a:rPr lang="es-419" sz="3200">
                <a:solidFill>
                  <a:schemeClr val="accent1"/>
                </a:solidFill>
                <a:latin typeface="+mj-lt"/>
              </a:rPr>
              <a:t>DEBS: Inmunogenicidad retardada de refuerzo de la vacuna 9vHPV</a:t>
            </a:r>
          </a:p>
        </p:txBody>
      </p:sp>
      <p:graphicFrame>
        <p:nvGraphicFramePr>
          <p:cNvPr id="2" name="Table 2">
            <a:extLst>
              <a:ext uri="{FF2B5EF4-FFF2-40B4-BE49-F238E27FC236}">
                <a16:creationId xmlns:a16="http://schemas.microsoft.com/office/drawing/2014/main" id="{9499A7E8-1207-4584-ABA7-83A04CA576AA}"/>
              </a:ext>
            </a:extLst>
          </p:cNvPr>
          <p:cNvGraphicFramePr>
            <a:graphicFrameLocks noGrp="1"/>
          </p:cNvGraphicFramePr>
          <p:nvPr>
            <p:extLst>
              <p:ext uri="{D42A27DB-BD31-4B8C-83A1-F6EECF244321}">
                <p14:modId xmlns:p14="http://schemas.microsoft.com/office/powerpoint/2010/main" val="2052748962"/>
              </p:ext>
            </p:extLst>
          </p:nvPr>
        </p:nvGraphicFramePr>
        <p:xfrm>
          <a:off x="755798" y="1988011"/>
          <a:ext cx="10680404" cy="3237854"/>
        </p:xfrm>
        <a:graphic>
          <a:graphicData uri="http://schemas.openxmlformats.org/drawingml/2006/table">
            <a:tbl>
              <a:tblPr firstRow="1" bandRow="1">
                <a:tableStyleId>{5C22544A-7EE6-4342-B048-85BDC9FD1C3A}</a:tableStyleId>
              </a:tblPr>
              <a:tblGrid>
                <a:gridCol w="1482120">
                  <a:extLst>
                    <a:ext uri="{9D8B030D-6E8A-4147-A177-3AD203B41FA5}">
                      <a16:colId xmlns:a16="http://schemas.microsoft.com/office/drawing/2014/main" val="775955045"/>
                    </a:ext>
                  </a:extLst>
                </a:gridCol>
                <a:gridCol w="1350725">
                  <a:extLst>
                    <a:ext uri="{9D8B030D-6E8A-4147-A177-3AD203B41FA5}">
                      <a16:colId xmlns:a16="http://schemas.microsoft.com/office/drawing/2014/main" val="1036013797"/>
                    </a:ext>
                  </a:extLst>
                </a:gridCol>
                <a:gridCol w="1634566">
                  <a:extLst>
                    <a:ext uri="{9D8B030D-6E8A-4147-A177-3AD203B41FA5}">
                      <a16:colId xmlns:a16="http://schemas.microsoft.com/office/drawing/2014/main" val="3520488675"/>
                    </a:ext>
                  </a:extLst>
                </a:gridCol>
                <a:gridCol w="1673939">
                  <a:extLst>
                    <a:ext uri="{9D8B030D-6E8A-4147-A177-3AD203B41FA5}">
                      <a16:colId xmlns:a16="http://schemas.microsoft.com/office/drawing/2014/main" val="1292358903"/>
                    </a:ext>
                  </a:extLst>
                </a:gridCol>
                <a:gridCol w="1402662">
                  <a:extLst>
                    <a:ext uri="{9D8B030D-6E8A-4147-A177-3AD203B41FA5}">
                      <a16:colId xmlns:a16="http://schemas.microsoft.com/office/drawing/2014/main" val="2060908422"/>
                    </a:ext>
                  </a:extLst>
                </a:gridCol>
                <a:gridCol w="1481328">
                  <a:extLst>
                    <a:ext uri="{9D8B030D-6E8A-4147-A177-3AD203B41FA5}">
                      <a16:colId xmlns:a16="http://schemas.microsoft.com/office/drawing/2014/main" val="1015240418"/>
                    </a:ext>
                  </a:extLst>
                </a:gridCol>
                <a:gridCol w="1655064">
                  <a:extLst>
                    <a:ext uri="{9D8B030D-6E8A-4147-A177-3AD203B41FA5}">
                      <a16:colId xmlns:a16="http://schemas.microsoft.com/office/drawing/2014/main" val="395611838"/>
                    </a:ext>
                  </a:extLst>
                </a:gridCol>
              </a:tblGrid>
              <a:tr h="489541">
                <a:tc>
                  <a:txBody>
                    <a:bodyPr/>
                    <a:lstStyle/>
                    <a:p>
                      <a:endParaRPr lang="en-US" sz="2000" dirty="0">
                        <a:latin typeface="+mn-lt"/>
                        <a:cs typeface="Arial" panose="020B0604020202020204" pitchFamily="34" charset="0"/>
                      </a:endParaRPr>
                    </a:p>
                  </a:txBody>
                  <a:tcPr>
                    <a:lnB w="9525" cap="flat" cmpd="sng" algn="ctr">
                      <a:solidFill>
                        <a:schemeClr val="accent1"/>
                      </a:solidFill>
                      <a:prstDash val="solid"/>
                      <a:round/>
                      <a:headEnd type="none" w="med" len="med"/>
                      <a:tailEnd type="none" w="med" len="med"/>
                    </a:lnB>
                    <a:solidFill>
                      <a:schemeClr val="bg1"/>
                    </a:solidFill>
                  </a:tcPr>
                </a:tc>
                <a:tc>
                  <a:txBody>
                    <a:bodyPr/>
                    <a:lstStyle/>
                    <a:p>
                      <a:pPr algn="ctr"/>
                      <a:r>
                        <a:rPr lang="es-419" sz="2000">
                          <a:latin typeface="+mn-lt"/>
                          <a:cs typeface="Arial" panose="020B0604020202020204" pitchFamily="34" charset="0"/>
                        </a:rPr>
                        <a:t>N</a:t>
                      </a:r>
                    </a:p>
                  </a:txBody>
                  <a:tcPr anchor="b">
                    <a:lnB w="9525" cap="flat" cmpd="sng" algn="ctr">
                      <a:solidFill>
                        <a:schemeClr val="accent1"/>
                      </a:solidFill>
                      <a:prstDash val="solid"/>
                      <a:round/>
                      <a:headEnd type="none" w="med" len="med"/>
                      <a:tailEnd type="none" w="med" len="med"/>
                    </a:lnB>
                  </a:tcPr>
                </a:tc>
                <a:tc>
                  <a:txBody>
                    <a:bodyPr/>
                    <a:lstStyle/>
                    <a:p>
                      <a:pPr algn="ctr"/>
                      <a:r>
                        <a:rPr lang="es-419" sz="2000">
                          <a:latin typeface="+mn-lt"/>
                          <a:cs typeface="Arial" panose="020B0604020202020204" pitchFamily="34" charset="0"/>
                        </a:rPr>
                        <a:t>GMC</a:t>
                      </a:r>
                    </a:p>
                  </a:txBody>
                  <a:tcPr anchor="b">
                    <a:lnB w="9525" cap="flat" cmpd="sng" algn="ctr">
                      <a:solidFill>
                        <a:schemeClr val="accent1"/>
                      </a:solidFill>
                      <a:prstDash val="solid"/>
                      <a:round/>
                      <a:headEnd type="none" w="med" len="med"/>
                      <a:tailEnd type="none" w="med" len="med"/>
                    </a:lnB>
                  </a:tcPr>
                </a:tc>
                <a:tc>
                  <a:txBody>
                    <a:bodyPr/>
                    <a:lstStyle/>
                    <a:p>
                      <a:pPr algn="ctr"/>
                      <a:r>
                        <a:rPr lang="es-419" sz="2000">
                          <a:latin typeface="+mn-lt"/>
                          <a:cs typeface="Arial" panose="020B0604020202020204" pitchFamily="34" charset="0"/>
                        </a:rPr>
                        <a:t>IC del 95 %</a:t>
                      </a:r>
                    </a:p>
                  </a:txBody>
                  <a:tcPr anchor="b">
                    <a:lnR w="28575" cap="flat" cmpd="sng" algn="ctr">
                      <a:solidFill>
                        <a:schemeClr val="tx1"/>
                      </a:solidFill>
                      <a:prstDash val="solid"/>
                      <a:round/>
                      <a:headEnd type="none" w="med" len="med"/>
                      <a:tailEnd type="none" w="med" len="med"/>
                    </a:lnR>
                    <a:lnB w="9525" cap="flat" cmpd="sng" algn="ctr">
                      <a:solidFill>
                        <a:schemeClr val="accent1"/>
                      </a:solidFill>
                      <a:prstDash val="solid"/>
                      <a:round/>
                      <a:headEnd type="none" w="med" len="med"/>
                      <a:tailEnd type="none" w="med" len="med"/>
                    </a:lnB>
                  </a:tcPr>
                </a:tc>
                <a:tc>
                  <a:txBody>
                    <a:bodyPr/>
                    <a:lstStyle/>
                    <a:p>
                      <a:pPr algn="ctr"/>
                      <a:r>
                        <a:rPr lang="es-419" sz="2000">
                          <a:latin typeface="+mn-lt"/>
                          <a:cs typeface="Arial" panose="020B0604020202020204" pitchFamily="34" charset="0"/>
                        </a:rPr>
                        <a:t>N</a:t>
                      </a:r>
                    </a:p>
                  </a:txBody>
                  <a:tcPr anchor="b">
                    <a:lnL w="28575" cap="flat" cmpd="sng" algn="ctr">
                      <a:solidFill>
                        <a:schemeClr val="tx1"/>
                      </a:solidFill>
                      <a:prstDash val="solid"/>
                      <a:round/>
                      <a:headEnd type="none" w="med" len="med"/>
                      <a:tailEnd type="none" w="med" len="med"/>
                    </a:lnL>
                    <a:lnB w="9525" cap="flat" cmpd="sng" algn="ctr">
                      <a:solidFill>
                        <a:schemeClr val="accent1"/>
                      </a:solidFill>
                      <a:prstDash val="solid"/>
                      <a:round/>
                      <a:headEnd type="none" w="med" len="med"/>
                      <a:tailEnd type="none" w="med" len="med"/>
                    </a:lnB>
                  </a:tcPr>
                </a:tc>
                <a:tc>
                  <a:txBody>
                    <a:bodyPr/>
                    <a:lstStyle/>
                    <a:p>
                      <a:pPr algn="ctr"/>
                      <a:r>
                        <a:rPr lang="es-419" sz="2000">
                          <a:latin typeface="+mn-lt"/>
                          <a:cs typeface="Arial" panose="020B0604020202020204" pitchFamily="34" charset="0"/>
                        </a:rPr>
                        <a:t>GMC</a:t>
                      </a:r>
                    </a:p>
                  </a:txBody>
                  <a:tcPr anchor="b">
                    <a:lnB w="9525" cap="flat" cmpd="sng" algn="ctr">
                      <a:solidFill>
                        <a:schemeClr val="accent1"/>
                      </a:solidFill>
                      <a:prstDash val="solid"/>
                      <a:round/>
                      <a:headEnd type="none" w="med" len="med"/>
                      <a:tailEnd type="none" w="med" len="med"/>
                    </a:lnB>
                  </a:tcPr>
                </a:tc>
                <a:tc>
                  <a:txBody>
                    <a:bodyPr/>
                    <a:lstStyle/>
                    <a:p>
                      <a:pPr algn="ctr"/>
                      <a:r>
                        <a:rPr lang="es-419" sz="2000">
                          <a:latin typeface="+mn-lt"/>
                          <a:cs typeface="Arial" panose="020B0604020202020204" pitchFamily="34" charset="0"/>
                        </a:rPr>
                        <a:t>IC del 95 %</a:t>
                      </a:r>
                    </a:p>
                  </a:txBody>
                  <a:tcPr anchor="b">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88373692"/>
                  </a:ext>
                </a:extLst>
              </a:tr>
              <a:tr h="374904">
                <a:tc>
                  <a:txBody>
                    <a:bodyPr/>
                    <a:lstStyle/>
                    <a:p>
                      <a:pPr algn="l" rtl="0"/>
                      <a:endParaRPr lang="en-US" sz="2000" b="1" dirty="0">
                        <a:solidFill>
                          <a:schemeClr val="bg1"/>
                        </a:solidFill>
                        <a:latin typeface="+mn-lt"/>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gridSpan="3">
                  <a:txBody>
                    <a:bodyPr/>
                    <a:lstStyle/>
                    <a:p>
                      <a:pPr algn="ctr">
                        <a:spcBef>
                          <a:spcPts val="1800"/>
                        </a:spcBef>
                      </a:pPr>
                      <a:r>
                        <a:rPr lang="es-419" sz="2000" b="1">
                          <a:solidFill>
                            <a:schemeClr val="accent1"/>
                          </a:solidFill>
                          <a:latin typeface="+mn-lt"/>
                          <a:cs typeface="Arial" panose="020B0604020202020204" pitchFamily="34" charset="0"/>
                        </a:rPr>
                        <a:t>Niñas</a:t>
                      </a: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3">
                  <a:txBody>
                    <a:bodyPr/>
                    <a:lstStyle/>
                    <a:p>
                      <a:pPr algn="ctr"/>
                      <a:r>
                        <a:rPr lang="es-419" sz="2000" b="1">
                          <a:solidFill>
                            <a:schemeClr val="accent1"/>
                          </a:solidFill>
                          <a:latin typeface="+mn-lt"/>
                          <a:cs typeface="Arial" panose="020B0604020202020204" pitchFamily="34" charset="0"/>
                        </a:rPr>
                        <a:t>Niños</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9525" cap="flat" cmpd="sng" algn="ctr">
                      <a:solidFill>
                        <a:schemeClr val="accent1"/>
                      </a:solidFill>
                      <a:prstDash val="solid"/>
                      <a:round/>
                      <a:headEnd type="none" w="med" len="med"/>
                      <a:tailEnd type="none" w="med" len="med"/>
                    </a:lnL>
                    <a:lnT w="9525"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266304839"/>
                  </a:ext>
                </a:extLst>
              </a:tr>
              <a:tr h="463296">
                <a:tc>
                  <a:txBody>
                    <a:bodyPr/>
                    <a:lstStyle/>
                    <a:p>
                      <a:pPr algn="r"/>
                      <a:r>
                        <a:rPr lang="es-419" sz="2000" b="1">
                          <a:solidFill>
                            <a:schemeClr val="bg1"/>
                          </a:solidFill>
                          <a:latin typeface="+mn-lt"/>
                          <a:cs typeface="Arial" panose="020B0604020202020204" pitchFamily="34" charset="0"/>
                        </a:rPr>
                        <a:t>Base de referencia</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gn="ctr">
                        <a:spcBef>
                          <a:spcPts val="1800"/>
                        </a:spcBef>
                      </a:pPr>
                      <a:r>
                        <a:rPr lang="es-419" sz="2000" b="0">
                          <a:solidFill>
                            <a:schemeClr val="accent1"/>
                          </a:solidFill>
                          <a:latin typeface="+mn-lt"/>
                          <a:cs typeface="Arial" panose="020B0604020202020204" pitchFamily="34" charset="0"/>
                        </a:rPr>
                        <a:t>130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spcBef>
                          <a:spcPts val="1800"/>
                        </a:spcBef>
                      </a:pPr>
                      <a:r>
                        <a:rPr lang="es-419" sz="2000" b="0">
                          <a:solidFill>
                            <a:schemeClr val="accent1"/>
                          </a:solidFill>
                          <a:latin typeface="+mn-lt"/>
                          <a:cs typeface="Arial" panose="020B0604020202020204" pitchFamily="34" charset="0"/>
                        </a:rPr>
                        <a:t>0.72</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spcBef>
                          <a:spcPts val="1800"/>
                        </a:spcBef>
                      </a:pPr>
                      <a:r>
                        <a:rPr lang="es-419" sz="2000" b="0">
                          <a:solidFill>
                            <a:schemeClr val="accent1"/>
                          </a:solidFill>
                          <a:latin typeface="+mn-lt"/>
                          <a:cs typeface="Arial" panose="020B0604020202020204" pitchFamily="34" charset="0"/>
                        </a:rPr>
                        <a:t>0,68; 0,77</a:t>
                      </a: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es-419" sz="2000" b="0">
                          <a:solidFill>
                            <a:schemeClr val="accent1"/>
                          </a:solidFill>
                          <a:latin typeface="+mn-lt"/>
                          <a:cs typeface="Arial" panose="020B0604020202020204" pitchFamily="34" charset="0"/>
                        </a:rPr>
                        <a:t>49</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es-419" sz="2000" b="0">
                          <a:solidFill>
                            <a:schemeClr val="accent1"/>
                          </a:solidFill>
                          <a:latin typeface="+mn-lt"/>
                          <a:cs typeface="Arial" panose="020B0604020202020204" pitchFamily="34" charset="0"/>
                        </a:rPr>
                        <a:t>0.75</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es-419" sz="2000" b="0">
                          <a:solidFill>
                            <a:schemeClr val="accent1"/>
                          </a:solidFill>
                          <a:latin typeface="+mn-lt"/>
                          <a:cs typeface="Arial" panose="020B0604020202020204" pitchFamily="34" charset="0"/>
                        </a:rPr>
                        <a:t>0,65; 0,87</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319365949"/>
                  </a:ext>
                </a:extLst>
              </a:tr>
              <a:tr h="402336">
                <a:tc>
                  <a:txBody>
                    <a:bodyPr/>
                    <a:lstStyle/>
                    <a:p>
                      <a:pPr algn="r"/>
                      <a:r>
                        <a:rPr lang="es-419" sz="2000" b="1">
                          <a:solidFill>
                            <a:schemeClr val="bg1"/>
                          </a:solidFill>
                          <a:latin typeface="+mn-lt"/>
                          <a:cs typeface="Arial" panose="020B0604020202020204" pitchFamily="34" charset="0"/>
                        </a:rPr>
                        <a:t>6 meses</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s-419" sz="2000" b="0" i="0" u="none" strike="noStrike" cap="none" normalizeH="0" baseline="0" noProof="0">
                          <a:ln>
                            <a:noFill/>
                          </a:ln>
                          <a:solidFill>
                            <a:srgbClr val="3D5567"/>
                          </a:solidFill>
                          <a:effectLst/>
                          <a:uLnTx/>
                          <a:uFillTx/>
                          <a:latin typeface="+mn-lt"/>
                          <a:ea typeface="+mn-ea"/>
                          <a:cs typeface="Arial" panose="020B0604020202020204" pitchFamily="34" charset="0"/>
                        </a:rPr>
                        <a:t>130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s-419" sz="2000" b="0">
                          <a:solidFill>
                            <a:schemeClr val="accent1"/>
                          </a:solidFill>
                          <a:latin typeface="+mn-lt"/>
                          <a:cs typeface="Arial" panose="020B0604020202020204" pitchFamily="34" charset="0"/>
                        </a:rPr>
                        <a:t>25.28</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s-419" sz="2000" b="0">
                          <a:solidFill>
                            <a:schemeClr val="accent1"/>
                          </a:solidFill>
                          <a:latin typeface="+mn-lt"/>
                          <a:cs typeface="Arial" panose="020B0604020202020204" pitchFamily="34" charset="0"/>
                        </a:rPr>
                        <a:t>21,66; 29,49</a:t>
                      </a: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2000" b="0" i="0" u="none" strike="noStrike" cap="none" normalizeH="0" baseline="0" noProof="0">
                          <a:ln>
                            <a:noFill/>
                          </a:ln>
                          <a:solidFill>
                            <a:srgbClr val="3D5567"/>
                          </a:solidFill>
                          <a:effectLst/>
                          <a:uLnTx/>
                          <a:uFillTx/>
                          <a:latin typeface="+mn-lt"/>
                          <a:ea typeface="+mn-ea"/>
                          <a:cs typeface="Arial" panose="020B0604020202020204" pitchFamily="34" charset="0"/>
                        </a:rPr>
                        <a:t>49</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419" sz="2000" b="0">
                          <a:solidFill>
                            <a:schemeClr val="accent1"/>
                          </a:solidFill>
                          <a:latin typeface="+mn-lt"/>
                          <a:cs typeface="Arial" panose="020B0604020202020204" pitchFamily="34" charset="0"/>
                        </a:rPr>
                        <a:t>24.99</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419" sz="2000" b="0">
                          <a:solidFill>
                            <a:schemeClr val="accent1"/>
                          </a:solidFill>
                          <a:latin typeface="+mn-lt"/>
                          <a:cs typeface="Arial" panose="020B0604020202020204" pitchFamily="34" charset="0"/>
                        </a:rPr>
                        <a:t>19,91; 31,36</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337925472"/>
                  </a:ext>
                </a:extLst>
              </a:tr>
              <a:tr h="411480">
                <a:tc>
                  <a:txBody>
                    <a:bodyPr/>
                    <a:lstStyle/>
                    <a:p>
                      <a:pPr algn="r"/>
                      <a:r>
                        <a:rPr lang="es-419" sz="2000" b="1">
                          <a:solidFill>
                            <a:schemeClr val="bg1"/>
                          </a:solidFill>
                          <a:latin typeface="+mn-lt"/>
                          <a:cs typeface="Arial" panose="020B0604020202020204" pitchFamily="34" charset="0"/>
                        </a:rPr>
                        <a:t>12 meses</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s-419" sz="2000" b="0" i="0" u="none" strike="noStrike" cap="none" normalizeH="0" baseline="0" noProof="0">
                          <a:ln>
                            <a:noFill/>
                          </a:ln>
                          <a:solidFill>
                            <a:srgbClr val="3D5567"/>
                          </a:solidFill>
                          <a:effectLst/>
                          <a:uLnTx/>
                          <a:uFillTx/>
                          <a:latin typeface="+mn-lt"/>
                          <a:ea typeface="+mn-ea"/>
                          <a:cs typeface="Arial" panose="020B0604020202020204" pitchFamily="34" charset="0"/>
                        </a:rPr>
                        <a:t>130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s-419" sz="2000" b="0">
                          <a:solidFill>
                            <a:schemeClr val="accent1"/>
                          </a:solidFill>
                          <a:latin typeface="+mn-lt"/>
                          <a:cs typeface="Arial" panose="020B0604020202020204" pitchFamily="34" charset="0"/>
                        </a:rPr>
                        <a:t>15.59</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s-419" sz="2000" b="0">
                          <a:solidFill>
                            <a:schemeClr val="accent1"/>
                          </a:solidFill>
                          <a:latin typeface="+mn-lt"/>
                          <a:cs typeface="Arial" panose="020B0604020202020204" pitchFamily="34" charset="0"/>
                        </a:rPr>
                        <a:t>13,25; 18,35</a:t>
                      </a: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2000" b="0" i="0" u="none" strike="noStrike" cap="none" normalizeH="0" baseline="0" noProof="0">
                          <a:ln>
                            <a:noFill/>
                          </a:ln>
                          <a:solidFill>
                            <a:srgbClr val="3D5567"/>
                          </a:solidFill>
                          <a:effectLst/>
                          <a:uLnTx/>
                          <a:uFillTx/>
                          <a:latin typeface="+mn-lt"/>
                          <a:ea typeface="+mn-ea"/>
                          <a:cs typeface="Arial" panose="020B0604020202020204" pitchFamily="34" charset="0"/>
                        </a:rPr>
                        <a:t>49</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419" sz="2000" b="0">
                          <a:solidFill>
                            <a:schemeClr val="accent1"/>
                          </a:solidFill>
                          <a:latin typeface="+mn-lt"/>
                          <a:cs typeface="Arial" panose="020B0604020202020204" pitchFamily="34" charset="0"/>
                        </a:rPr>
                        <a:t>12.07</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2000" b="0" i="0" u="none" strike="noStrike" cap="none" normalizeH="0" baseline="0" noProof="0">
                          <a:ln>
                            <a:noFill/>
                          </a:ln>
                          <a:solidFill>
                            <a:srgbClr val="3D5567"/>
                          </a:solidFill>
                          <a:effectLst/>
                          <a:uLnTx/>
                          <a:uFillTx/>
                          <a:latin typeface="+mn-lt"/>
                          <a:ea typeface="+mn-ea"/>
                          <a:cs typeface="Arial" panose="020B0604020202020204" pitchFamily="34" charset="0"/>
                        </a:rPr>
                        <a:t>8,96; 16,25</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962998604"/>
                  </a:ext>
                </a:extLst>
              </a:tr>
              <a:tr h="365760">
                <a:tc>
                  <a:txBody>
                    <a:bodyPr/>
                    <a:lstStyle/>
                    <a:p>
                      <a:pPr algn="r"/>
                      <a:r>
                        <a:rPr lang="es-419" sz="2000" b="1">
                          <a:solidFill>
                            <a:schemeClr val="bg1"/>
                          </a:solidFill>
                          <a:latin typeface="+mn-lt"/>
                          <a:cs typeface="Arial" panose="020B0604020202020204" pitchFamily="34" charset="0"/>
                        </a:rPr>
                        <a:t>18 meses</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s-419" sz="2000" b="0" i="0" u="none" strike="noStrike" cap="none" normalizeH="0" baseline="0" noProof="0">
                          <a:ln>
                            <a:noFill/>
                          </a:ln>
                          <a:solidFill>
                            <a:srgbClr val="3D5567"/>
                          </a:solidFill>
                          <a:effectLst/>
                          <a:uLnTx/>
                          <a:uFillTx/>
                          <a:latin typeface="+mn-lt"/>
                          <a:ea typeface="+mn-ea"/>
                          <a:cs typeface="Arial" panose="020B0604020202020204" pitchFamily="34" charset="0"/>
                        </a:rPr>
                        <a:t>130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s-419" sz="2000" b="0">
                          <a:solidFill>
                            <a:schemeClr val="accent1"/>
                          </a:solidFill>
                          <a:latin typeface="+mn-lt"/>
                          <a:cs typeface="Arial" panose="020B0604020202020204" pitchFamily="34" charset="0"/>
                        </a:rPr>
                        <a:t>15.91</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s-419" sz="2000" b="0" i="0" u="none" strike="noStrike" cap="none" normalizeH="0" baseline="0" noProof="0">
                          <a:ln>
                            <a:noFill/>
                          </a:ln>
                          <a:solidFill>
                            <a:srgbClr val="3D5567"/>
                          </a:solidFill>
                          <a:effectLst/>
                          <a:uLnTx/>
                          <a:uFillTx/>
                          <a:latin typeface="+mn-lt"/>
                          <a:ea typeface="+mn-ea"/>
                          <a:cs typeface="Arial" panose="020B0604020202020204" pitchFamily="34" charset="0"/>
                        </a:rPr>
                        <a:t>13,35; 18,95</a:t>
                      </a: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2000" b="0" i="0" u="none" strike="noStrike" cap="none" normalizeH="0" baseline="0" noProof="0">
                          <a:ln>
                            <a:noFill/>
                          </a:ln>
                          <a:solidFill>
                            <a:srgbClr val="3D5567"/>
                          </a:solidFill>
                          <a:effectLst/>
                          <a:uLnTx/>
                          <a:uFillTx/>
                          <a:latin typeface="+mn-lt"/>
                          <a:ea typeface="+mn-ea"/>
                          <a:cs typeface="Arial" panose="020B0604020202020204" pitchFamily="34" charset="0"/>
                        </a:rPr>
                        <a:t>49</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419" sz="2000" b="0">
                          <a:solidFill>
                            <a:schemeClr val="accent1"/>
                          </a:solidFill>
                          <a:latin typeface="+mn-lt"/>
                          <a:cs typeface="Arial" panose="020B0604020202020204" pitchFamily="34" charset="0"/>
                        </a:rPr>
                        <a:t>12.88</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2000" b="0" i="0" u="none" strike="noStrike" cap="none" normalizeH="0" baseline="0" noProof="0">
                          <a:ln>
                            <a:noFill/>
                          </a:ln>
                          <a:solidFill>
                            <a:srgbClr val="3D5567"/>
                          </a:solidFill>
                          <a:effectLst/>
                          <a:uLnTx/>
                          <a:uFillTx/>
                          <a:latin typeface="+mn-lt"/>
                          <a:ea typeface="+mn-ea"/>
                          <a:cs typeface="Arial" panose="020B0604020202020204" pitchFamily="34" charset="0"/>
                        </a:rPr>
                        <a:t>8,67; 19,13</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626170675"/>
                  </a:ext>
                </a:extLst>
              </a:tr>
              <a:tr h="440977">
                <a:tc>
                  <a:txBody>
                    <a:bodyPr/>
                    <a:lstStyle/>
                    <a:p>
                      <a:pPr algn="r"/>
                      <a:r>
                        <a:rPr lang="es-419" sz="2000" b="1">
                          <a:solidFill>
                            <a:schemeClr val="bg1"/>
                          </a:solidFill>
                          <a:latin typeface="+mn-lt"/>
                          <a:cs typeface="Arial" panose="020B0604020202020204" pitchFamily="34" charset="0"/>
                        </a:rPr>
                        <a:t>24 meses</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s-419" sz="2000" b="0" i="0" u="none" strike="noStrike" cap="none" normalizeH="0" baseline="0" noProof="0">
                          <a:ln>
                            <a:noFill/>
                          </a:ln>
                          <a:solidFill>
                            <a:srgbClr val="3D5567"/>
                          </a:solidFill>
                          <a:effectLst/>
                          <a:uLnTx/>
                          <a:uFillTx/>
                          <a:latin typeface="+mn-lt"/>
                          <a:ea typeface="+mn-ea"/>
                          <a:cs typeface="Arial" panose="020B0604020202020204" pitchFamily="34" charset="0"/>
                        </a:rPr>
                        <a:t>130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s-419" sz="2000" b="0">
                          <a:solidFill>
                            <a:schemeClr val="accent1"/>
                          </a:solidFill>
                          <a:latin typeface="+mn-lt"/>
                          <a:cs typeface="Arial" panose="020B0604020202020204" pitchFamily="34" charset="0"/>
                        </a:rPr>
                        <a:t>15.73</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s-419" sz="2000" b="0">
                          <a:solidFill>
                            <a:schemeClr val="accent1"/>
                          </a:solidFill>
                          <a:latin typeface="+mn-lt"/>
                          <a:cs typeface="Arial" panose="020B0604020202020204" pitchFamily="34" charset="0"/>
                        </a:rPr>
                        <a:t>13,08; 18,91</a:t>
                      </a: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es-419" sz="2000" b="0">
                          <a:solidFill>
                            <a:schemeClr val="accent1"/>
                          </a:solidFill>
                          <a:latin typeface="+mn-lt"/>
                          <a:cs typeface="Arial" panose="020B0604020202020204" pitchFamily="34" charset="0"/>
                        </a:rPr>
                        <a:t>50</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es-419" sz="2000" b="0">
                          <a:solidFill>
                            <a:schemeClr val="accent1"/>
                          </a:solidFill>
                          <a:latin typeface="+mn-lt"/>
                          <a:cs typeface="Arial" panose="020B0604020202020204" pitchFamily="34" charset="0"/>
                        </a:rPr>
                        <a:t>13.41</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es-419" sz="2000" b="0">
                          <a:solidFill>
                            <a:schemeClr val="accent1"/>
                          </a:solidFill>
                          <a:latin typeface="+mn-lt"/>
                          <a:cs typeface="Arial" panose="020B0604020202020204" pitchFamily="34" charset="0"/>
                        </a:rPr>
                        <a:t>9,16; 19,63</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093533494"/>
                  </a:ext>
                </a:extLst>
              </a:tr>
            </a:tbl>
          </a:graphicData>
        </a:graphic>
      </p:graphicFrame>
      <p:sp>
        <p:nvSpPr>
          <p:cNvPr id="9" name="TextBox 8">
            <a:extLst>
              <a:ext uri="{FF2B5EF4-FFF2-40B4-BE49-F238E27FC236}">
                <a16:creationId xmlns:a16="http://schemas.microsoft.com/office/drawing/2014/main" id="{A7433A5E-17B9-B5B6-110D-4AAB43810B69}"/>
              </a:ext>
            </a:extLst>
          </p:cNvPr>
          <p:cNvSpPr txBox="1"/>
          <p:nvPr/>
        </p:nvSpPr>
        <p:spPr>
          <a:xfrm>
            <a:off x="768498" y="972845"/>
            <a:ext cx="10515598" cy="646331"/>
          </a:xfrm>
          <a:prstGeom prst="rect">
            <a:avLst/>
          </a:prstGeom>
          <a:noFill/>
          <a:ln>
            <a:solidFill>
              <a:srgbClr val="0070C0"/>
            </a:solidFill>
          </a:ln>
        </p:spPr>
        <p:txBody>
          <a:bodyPr wrap="square">
            <a:spAutoFit/>
          </a:bodyPr>
          <a:lstStyle/>
          <a:p>
            <a:r>
              <a:rPr lang="es-419" dirty="0"/>
              <a:t>Ensayo prospectivo, de un solo brazo, abierto, que evalúa la persistencia de anticuerpos hasta 24 meses después de una dosis única de HPV9 (MSD) en niñas saludables de 9 a 11 años de edad (N=143) y niños (N=58). </a:t>
            </a:r>
          </a:p>
        </p:txBody>
      </p:sp>
      <p:sp>
        <p:nvSpPr>
          <p:cNvPr id="11" name="TextBox 10">
            <a:extLst>
              <a:ext uri="{FF2B5EF4-FFF2-40B4-BE49-F238E27FC236}">
                <a16:creationId xmlns:a16="http://schemas.microsoft.com/office/drawing/2014/main" id="{A9336317-3FE5-FDA2-B2C8-FB928B20F711}"/>
              </a:ext>
            </a:extLst>
          </p:cNvPr>
          <p:cNvSpPr txBox="1"/>
          <p:nvPr/>
        </p:nvSpPr>
        <p:spPr>
          <a:xfrm>
            <a:off x="4248159" y="1661525"/>
            <a:ext cx="3995837" cy="400110"/>
          </a:xfrm>
          <a:prstGeom prst="rect">
            <a:avLst/>
          </a:prstGeom>
          <a:noFill/>
        </p:spPr>
        <p:txBody>
          <a:bodyPr wrap="none" rtlCol="0">
            <a:spAutoFit/>
          </a:bodyPr>
          <a:lstStyle/>
          <a:p>
            <a:r>
              <a:rPr lang="es-419" sz="2000" b="1">
                <a:solidFill>
                  <a:schemeClr val="accent1"/>
                </a:solidFill>
                <a:latin typeface="+mj-lt"/>
              </a:rPr>
              <a:t>GMC de anticuerpos IgG del VPH-16</a:t>
            </a:r>
          </a:p>
        </p:txBody>
      </p:sp>
      <p:sp>
        <p:nvSpPr>
          <p:cNvPr id="12" name="TextBox 11">
            <a:extLst>
              <a:ext uri="{FF2B5EF4-FFF2-40B4-BE49-F238E27FC236}">
                <a16:creationId xmlns:a16="http://schemas.microsoft.com/office/drawing/2014/main" id="{C82656F8-6F1B-4002-8D5E-3FB5CC448AC3}"/>
              </a:ext>
            </a:extLst>
          </p:cNvPr>
          <p:cNvSpPr txBox="1"/>
          <p:nvPr/>
        </p:nvSpPr>
        <p:spPr>
          <a:xfrm>
            <a:off x="942128" y="5502467"/>
            <a:ext cx="10494074" cy="400110"/>
          </a:xfrm>
          <a:prstGeom prst="rect">
            <a:avLst/>
          </a:prstGeom>
          <a:solidFill>
            <a:schemeClr val="accent3">
              <a:lumMod val="20000"/>
              <a:lumOff val="80000"/>
            </a:schemeClr>
          </a:solidFill>
          <a:ln w="9525">
            <a:solidFill>
              <a:schemeClr val="tx2"/>
            </a:solidFill>
          </a:ln>
        </p:spPr>
        <p:txBody>
          <a:bodyPr wrap="square" rtlCol="0">
            <a:spAutoFit/>
          </a:bodyPr>
          <a:lstStyle/>
          <a:p>
            <a:pPr algn="ctr"/>
            <a:r>
              <a:rPr lang="es-419" sz="2000" b="1" dirty="0">
                <a:solidFill>
                  <a:schemeClr val="tx2"/>
                </a:solidFill>
              </a:rPr>
              <a:t>Una dosis tiene una inmunogenicidad similar en niñas y niños de 9 a 11 años</a:t>
            </a:r>
          </a:p>
        </p:txBody>
      </p:sp>
      <p:sp>
        <p:nvSpPr>
          <p:cNvPr id="13" name="TextBox 12">
            <a:extLst>
              <a:ext uri="{FF2B5EF4-FFF2-40B4-BE49-F238E27FC236}">
                <a16:creationId xmlns:a16="http://schemas.microsoft.com/office/drawing/2014/main" id="{7A493A98-1FD4-9B87-8C61-9EE2955BB76B}"/>
              </a:ext>
            </a:extLst>
          </p:cNvPr>
          <p:cNvSpPr txBox="1"/>
          <p:nvPr/>
        </p:nvSpPr>
        <p:spPr>
          <a:xfrm>
            <a:off x="773988" y="6004576"/>
            <a:ext cx="7520926" cy="369332"/>
          </a:xfrm>
          <a:prstGeom prst="rect">
            <a:avLst/>
          </a:prstGeom>
          <a:noFill/>
        </p:spPr>
        <p:txBody>
          <a:bodyPr wrap="square" rtlCol="0">
            <a:spAutoFit/>
          </a:bodyPr>
          <a:lstStyle/>
          <a:p>
            <a:pPr>
              <a:spcBef>
                <a:spcPts val="1800"/>
              </a:spcBef>
            </a:pPr>
            <a:r>
              <a:rPr lang="es-419" sz="900" dirty="0"/>
              <a:t>Zeng Y, </a:t>
            </a:r>
            <a:r>
              <a:rPr lang="es-419" sz="900" dirty="0" err="1"/>
              <a:t>Moscicki</a:t>
            </a:r>
            <a:r>
              <a:rPr lang="es-419" sz="900" dirty="0"/>
              <a:t> A-B, </a:t>
            </a:r>
            <a:r>
              <a:rPr lang="es-419" sz="900" dirty="0" err="1"/>
              <a:t>Woo</a:t>
            </a:r>
            <a:r>
              <a:rPr lang="es-419" sz="900" dirty="0"/>
              <a:t> H, et al. HPV16/18 </a:t>
            </a:r>
            <a:r>
              <a:rPr lang="es-419" sz="900" dirty="0" err="1"/>
              <a:t>Antibody</a:t>
            </a:r>
            <a:r>
              <a:rPr lang="es-419" sz="900" dirty="0"/>
              <a:t> Responses After a Single </a:t>
            </a:r>
            <a:r>
              <a:rPr lang="es-419" sz="900" dirty="0" err="1"/>
              <a:t>Dose</a:t>
            </a:r>
            <a:r>
              <a:rPr lang="es-419" sz="900" dirty="0"/>
              <a:t> </a:t>
            </a:r>
            <a:r>
              <a:rPr lang="es-419" sz="900" dirty="0" err="1"/>
              <a:t>of</a:t>
            </a:r>
            <a:r>
              <a:rPr lang="es-419" sz="900" dirty="0"/>
              <a:t> </a:t>
            </a:r>
            <a:r>
              <a:rPr lang="es-419" sz="900" dirty="0" err="1"/>
              <a:t>Nonavalent</a:t>
            </a:r>
            <a:r>
              <a:rPr lang="es-419" sz="900" dirty="0"/>
              <a:t> HPV </a:t>
            </a:r>
            <a:r>
              <a:rPr lang="es-419" sz="900" dirty="0" err="1"/>
              <a:t>Vaccine</a:t>
            </a:r>
            <a:r>
              <a:rPr lang="es-419" sz="900" dirty="0"/>
              <a:t> (</a:t>
            </a:r>
            <a:r>
              <a:rPr lang="es-419" sz="900" i="1" dirty="0"/>
              <a:t>Respuestas de anticuerpos contra el VPH 16/18 después de una dosis única de la vacuna </a:t>
            </a:r>
            <a:r>
              <a:rPr lang="es-419" sz="900" i="1" dirty="0" err="1"/>
              <a:t>nonavalente</a:t>
            </a:r>
            <a:r>
              <a:rPr lang="es-419" sz="900" i="1" dirty="0"/>
              <a:t> contra el VPH</a:t>
            </a:r>
            <a:r>
              <a:rPr lang="es-419" sz="900" dirty="0"/>
              <a:t>). </a:t>
            </a:r>
            <a:r>
              <a:rPr lang="es-419" sz="900" i="1" dirty="0" err="1"/>
              <a:t>Pediatrics</a:t>
            </a:r>
            <a:r>
              <a:rPr lang="es-419" sz="900" dirty="0"/>
              <a:t>. 2023;152(1):e2022060301.</a:t>
            </a:r>
          </a:p>
        </p:txBody>
      </p:sp>
      <p:sp>
        <p:nvSpPr>
          <p:cNvPr id="14" name="TextBox 13">
            <a:extLst>
              <a:ext uri="{FF2B5EF4-FFF2-40B4-BE49-F238E27FC236}">
                <a16:creationId xmlns:a16="http://schemas.microsoft.com/office/drawing/2014/main" id="{906C4537-13D1-FACC-3121-2732C4037836}"/>
              </a:ext>
            </a:extLst>
          </p:cNvPr>
          <p:cNvSpPr txBox="1"/>
          <p:nvPr/>
        </p:nvSpPr>
        <p:spPr>
          <a:xfrm>
            <a:off x="3320031" y="5222805"/>
            <a:ext cx="8116171" cy="261610"/>
          </a:xfrm>
          <a:prstGeom prst="rect">
            <a:avLst/>
          </a:prstGeom>
          <a:noFill/>
        </p:spPr>
        <p:txBody>
          <a:bodyPr wrap="square" rtlCol="0">
            <a:spAutoFit/>
          </a:bodyPr>
          <a:lstStyle/>
          <a:p>
            <a:pPr algn="r"/>
            <a:r>
              <a:rPr lang="es-419" sz="1100" dirty="0"/>
              <a:t>Abreviaturas: CI: intervalo de confianza; GMC: concentración media geométrica; IgG, inmunoglobulina G; N: número de sujetos</a:t>
            </a:r>
          </a:p>
        </p:txBody>
      </p:sp>
    </p:spTree>
    <p:extLst>
      <p:ext uri="{BB962C8B-B14F-4D97-AF65-F5344CB8AC3E}">
        <p14:creationId xmlns:p14="http://schemas.microsoft.com/office/powerpoint/2010/main" val="1049945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107004" y="-24902"/>
            <a:ext cx="11819860" cy="523220"/>
          </a:xfrm>
          <a:prstGeom prst="rect">
            <a:avLst/>
          </a:prstGeom>
        </p:spPr>
        <p:txBody>
          <a:bodyPr wrap="square">
            <a:spAutoFit/>
          </a:bodyPr>
          <a:lstStyle/>
          <a:p>
            <a:pPr algn="ctr"/>
            <a:r>
              <a:rPr lang="es-419" sz="2800" dirty="0">
                <a:solidFill>
                  <a:schemeClr val="accent1"/>
                </a:solidFill>
                <a:latin typeface="+mj-lt"/>
              </a:rPr>
              <a:t>Estudio HOPE: Estudio de eficacia poblacional de una y dos dosis contra el VPH </a:t>
            </a:r>
          </a:p>
        </p:txBody>
      </p:sp>
      <p:graphicFrame>
        <p:nvGraphicFramePr>
          <p:cNvPr id="2" name="Table 2">
            <a:extLst>
              <a:ext uri="{FF2B5EF4-FFF2-40B4-BE49-F238E27FC236}">
                <a16:creationId xmlns:a16="http://schemas.microsoft.com/office/drawing/2014/main" id="{9499A7E8-1207-4584-ABA7-83A04CA576AA}"/>
              </a:ext>
            </a:extLst>
          </p:cNvPr>
          <p:cNvGraphicFramePr>
            <a:graphicFrameLocks noGrp="1"/>
          </p:cNvGraphicFramePr>
          <p:nvPr>
            <p:extLst>
              <p:ext uri="{D42A27DB-BD31-4B8C-83A1-F6EECF244321}">
                <p14:modId xmlns:p14="http://schemas.microsoft.com/office/powerpoint/2010/main" val="3766167343"/>
              </p:ext>
            </p:extLst>
          </p:nvPr>
        </p:nvGraphicFramePr>
        <p:xfrm>
          <a:off x="755798" y="1384162"/>
          <a:ext cx="10680404" cy="2266525"/>
        </p:xfrm>
        <a:graphic>
          <a:graphicData uri="http://schemas.openxmlformats.org/drawingml/2006/table">
            <a:tbl>
              <a:tblPr firstRow="1" bandRow="1">
                <a:tableStyleId>{5C22544A-7EE6-4342-B048-85BDC9FD1C3A}</a:tableStyleId>
              </a:tblPr>
              <a:tblGrid>
                <a:gridCol w="1482120">
                  <a:extLst>
                    <a:ext uri="{9D8B030D-6E8A-4147-A177-3AD203B41FA5}">
                      <a16:colId xmlns:a16="http://schemas.microsoft.com/office/drawing/2014/main" val="775955045"/>
                    </a:ext>
                  </a:extLst>
                </a:gridCol>
                <a:gridCol w="1350725">
                  <a:extLst>
                    <a:ext uri="{9D8B030D-6E8A-4147-A177-3AD203B41FA5}">
                      <a16:colId xmlns:a16="http://schemas.microsoft.com/office/drawing/2014/main" val="1036013797"/>
                    </a:ext>
                  </a:extLst>
                </a:gridCol>
                <a:gridCol w="1634566">
                  <a:extLst>
                    <a:ext uri="{9D8B030D-6E8A-4147-A177-3AD203B41FA5}">
                      <a16:colId xmlns:a16="http://schemas.microsoft.com/office/drawing/2014/main" val="3520488675"/>
                    </a:ext>
                  </a:extLst>
                </a:gridCol>
                <a:gridCol w="1673939">
                  <a:extLst>
                    <a:ext uri="{9D8B030D-6E8A-4147-A177-3AD203B41FA5}">
                      <a16:colId xmlns:a16="http://schemas.microsoft.com/office/drawing/2014/main" val="1292358903"/>
                    </a:ext>
                  </a:extLst>
                </a:gridCol>
                <a:gridCol w="1402662">
                  <a:extLst>
                    <a:ext uri="{9D8B030D-6E8A-4147-A177-3AD203B41FA5}">
                      <a16:colId xmlns:a16="http://schemas.microsoft.com/office/drawing/2014/main" val="2060908422"/>
                    </a:ext>
                  </a:extLst>
                </a:gridCol>
                <a:gridCol w="1481328">
                  <a:extLst>
                    <a:ext uri="{9D8B030D-6E8A-4147-A177-3AD203B41FA5}">
                      <a16:colId xmlns:a16="http://schemas.microsoft.com/office/drawing/2014/main" val="1015240418"/>
                    </a:ext>
                  </a:extLst>
                </a:gridCol>
                <a:gridCol w="1655064">
                  <a:extLst>
                    <a:ext uri="{9D8B030D-6E8A-4147-A177-3AD203B41FA5}">
                      <a16:colId xmlns:a16="http://schemas.microsoft.com/office/drawing/2014/main" val="395611838"/>
                    </a:ext>
                  </a:extLst>
                </a:gridCol>
              </a:tblGrid>
              <a:tr h="489541">
                <a:tc>
                  <a:txBody>
                    <a:bodyPr/>
                    <a:lstStyle/>
                    <a:p>
                      <a:endParaRPr lang="en-US" sz="1600" dirty="0">
                        <a:latin typeface="+mn-lt"/>
                        <a:cs typeface="Arial" panose="020B0604020202020204" pitchFamily="34" charset="0"/>
                      </a:endParaRPr>
                    </a:p>
                  </a:txBody>
                  <a:tcPr>
                    <a:lnB w="9525" cap="flat" cmpd="sng" algn="ctr">
                      <a:solidFill>
                        <a:schemeClr val="accent1"/>
                      </a:solidFill>
                      <a:prstDash val="solid"/>
                      <a:round/>
                      <a:headEnd type="none" w="med" len="med"/>
                      <a:tailEnd type="none" w="med" len="med"/>
                    </a:lnB>
                    <a:solidFill>
                      <a:schemeClr val="bg1"/>
                    </a:solidFill>
                  </a:tcPr>
                </a:tc>
                <a:tc>
                  <a:txBody>
                    <a:bodyPr/>
                    <a:lstStyle/>
                    <a:p>
                      <a:pPr algn="ctr"/>
                      <a:r>
                        <a:rPr lang="es-419" sz="1600">
                          <a:latin typeface="+mn-lt"/>
                          <a:cs typeface="Arial" panose="020B0604020202020204" pitchFamily="34" charset="0"/>
                        </a:rPr>
                        <a:t>Casos</a:t>
                      </a:r>
                    </a:p>
                  </a:txBody>
                  <a:tcPr anchor="b">
                    <a:lnB w="9525" cap="flat" cmpd="sng" algn="ctr">
                      <a:solidFill>
                        <a:schemeClr val="accent1"/>
                      </a:solidFill>
                      <a:prstDash val="solid"/>
                      <a:round/>
                      <a:headEnd type="none" w="med" len="med"/>
                      <a:tailEnd type="none" w="med" len="med"/>
                    </a:lnB>
                  </a:tcPr>
                </a:tc>
                <a:tc>
                  <a:txBody>
                    <a:bodyPr/>
                    <a:lstStyle/>
                    <a:p>
                      <a:pPr algn="ctr"/>
                      <a:r>
                        <a:rPr lang="es-419" sz="1600">
                          <a:latin typeface="+mn-lt"/>
                          <a:cs typeface="Arial" panose="020B0604020202020204" pitchFamily="34" charset="0"/>
                        </a:rPr>
                        <a:t>Prevalencia</a:t>
                      </a:r>
                    </a:p>
                  </a:txBody>
                  <a:tcPr anchor="b">
                    <a:lnB w="9525" cap="flat" cmpd="sng" algn="ctr">
                      <a:solidFill>
                        <a:schemeClr val="accent1"/>
                      </a:solidFill>
                      <a:prstDash val="solid"/>
                      <a:round/>
                      <a:headEnd type="none" w="med" len="med"/>
                      <a:tailEnd type="none" w="med" len="med"/>
                    </a:lnB>
                  </a:tcPr>
                </a:tc>
                <a:tc>
                  <a:txBody>
                    <a:bodyPr/>
                    <a:lstStyle/>
                    <a:p>
                      <a:pPr algn="ctr"/>
                      <a:r>
                        <a:rPr lang="es-419" sz="1600">
                          <a:latin typeface="+mn-lt"/>
                          <a:cs typeface="Arial" panose="020B0604020202020204" pitchFamily="34" charset="0"/>
                        </a:rPr>
                        <a:t>aPR (IC de 95 %)</a:t>
                      </a:r>
                    </a:p>
                  </a:txBody>
                  <a:tcPr anchor="b">
                    <a:lnR w="28575" cap="flat" cmpd="sng" algn="ctr">
                      <a:solidFill>
                        <a:schemeClr val="tx1"/>
                      </a:solidFill>
                      <a:prstDash val="solid"/>
                      <a:round/>
                      <a:headEnd type="none" w="med" len="med"/>
                      <a:tailEnd type="none" w="med" len="med"/>
                    </a:lnR>
                    <a:lnB w="9525" cap="flat" cmpd="sng" algn="ctr">
                      <a:solidFill>
                        <a:schemeClr val="accent1"/>
                      </a:solidFill>
                      <a:prstDash val="solid"/>
                      <a:round/>
                      <a:headEnd type="none" w="med" len="med"/>
                      <a:tailEnd type="none" w="med" len="med"/>
                    </a:lnB>
                  </a:tcPr>
                </a:tc>
                <a:tc>
                  <a:txBody>
                    <a:bodyPr/>
                    <a:lstStyle/>
                    <a:p>
                      <a:pPr algn="ctr"/>
                      <a:r>
                        <a:rPr lang="es-419" sz="1600">
                          <a:latin typeface="+mn-lt"/>
                          <a:cs typeface="Arial" panose="020B0604020202020204" pitchFamily="34" charset="0"/>
                        </a:rPr>
                        <a:t>Casos</a:t>
                      </a:r>
                    </a:p>
                  </a:txBody>
                  <a:tcPr anchor="b">
                    <a:lnL w="28575" cap="flat" cmpd="sng" algn="ctr">
                      <a:solidFill>
                        <a:schemeClr val="tx1"/>
                      </a:solidFill>
                      <a:prstDash val="solid"/>
                      <a:round/>
                      <a:headEnd type="none" w="med" len="med"/>
                      <a:tailEnd type="none" w="med" len="med"/>
                    </a:lnL>
                    <a:lnB w="9525" cap="flat" cmpd="sng" algn="ctr">
                      <a:solidFill>
                        <a:schemeClr val="accent1"/>
                      </a:solidFill>
                      <a:prstDash val="solid"/>
                      <a:round/>
                      <a:headEnd type="none" w="med" len="med"/>
                      <a:tailEnd type="none" w="med" len="med"/>
                    </a:lnB>
                  </a:tcPr>
                </a:tc>
                <a:tc>
                  <a:txBody>
                    <a:bodyPr/>
                    <a:lstStyle/>
                    <a:p>
                      <a:pPr algn="ctr"/>
                      <a:r>
                        <a:rPr lang="es-419" sz="1600" dirty="0">
                          <a:latin typeface="+mn-lt"/>
                          <a:cs typeface="Arial" panose="020B0604020202020204" pitchFamily="34" charset="0"/>
                        </a:rPr>
                        <a:t>Prevalencia</a:t>
                      </a:r>
                    </a:p>
                  </a:txBody>
                  <a:tcPr anchor="b">
                    <a:lnB w="9525" cap="flat" cmpd="sng" algn="ctr">
                      <a:solidFill>
                        <a:schemeClr val="accent1"/>
                      </a:solidFill>
                      <a:prstDash val="solid"/>
                      <a:round/>
                      <a:headEnd type="none" w="med" len="med"/>
                      <a:tailEnd type="none" w="med" len="med"/>
                    </a:lnB>
                  </a:tcPr>
                </a:tc>
                <a:tc>
                  <a:txBody>
                    <a:bodyPr/>
                    <a:lstStyle/>
                    <a:p>
                      <a:pPr algn="ctr"/>
                      <a:r>
                        <a:rPr lang="es-419" sz="1600">
                          <a:latin typeface="+mn-lt"/>
                          <a:cs typeface="Arial" panose="020B0604020202020204" pitchFamily="34" charset="0"/>
                        </a:rPr>
                        <a:t>aPR (IC de 95 %)</a:t>
                      </a:r>
                    </a:p>
                  </a:txBody>
                  <a:tcPr anchor="b">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88373692"/>
                  </a:ext>
                </a:extLst>
              </a:tr>
              <a:tr h="374904">
                <a:tc>
                  <a:txBody>
                    <a:bodyPr/>
                    <a:lstStyle/>
                    <a:p>
                      <a:pPr algn="l" rtl="0"/>
                      <a:endParaRPr lang="en-US" sz="1600" b="1" dirty="0">
                        <a:solidFill>
                          <a:schemeClr val="bg1"/>
                        </a:solidFill>
                        <a:latin typeface="+mn-lt"/>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gridSpan="3">
                  <a:txBody>
                    <a:bodyPr/>
                    <a:lstStyle/>
                    <a:p>
                      <a:pPr algn="ctr">
                        <a:spcBef>
                          <a:spcPts val="1800"/>
                        </a:spcBef>
                      </a:pPr>
                      <a:r>
                        <a:rPr lang="es-419" sz="1600" b="1">
                          <a:solidFill>
                            <a:schemeClr val="accent1"/>
                          </a:solidFill>
                          <a:latin typeface="+mn-lt"/>
                          <a:cs typeface="Arial" panose="020B0604020202020204" pitchFamily="34" charset="0"/>
                        </a:rPr>
                        <a:t>Personas sin VIH</a:t>
                      </a: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3">
                  <a:txBody>
                    <a:bodyPr/>
                    <a:lstStyle/>
                    <a:p>
                      <a:pPr algn="ctr"/>
                      <a:r>
                        <a:rPr lang="es-419" sz="1600" b="1">
                          <a:solidFill>
                            <a:schemeClr val="accent1"/>
                          </a:solidFill>
                          <a:latin typeface="+mn-lt"/>
                          <a:cs typeface="Arial" panose="020B0604020202020204" pitchFamily="34" charset="0"/>
                        </a:rPr>
                        <a:t>Personas que viven con VIH</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9525" cap="flat" cmpd="sng" algn="ctr">
                      <a:solidFill>
                        <a:schemeClr val="accent1"/>
                      </a:solidFill>
                      <a:prstDash val="solid"/>
                      <a:round/>
                      <a:headEnd type="none" w="med" len="med"/>
                      <a:tailEnd type="none" w="med" len="med"/>
                    </a:lnL>
                    <a:lnT w="9525"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266304839"/>
                  </a:ext>
                </a:extLst>
              </a:tr>
              <a:tr h="463296">
                <a:tc>
                  <a:txBody>
                    <a:bodyPr/>
                    <a:lstStyle/>
                    <a:p>
                      <a:pPr algn="l"/>
                      <a:r>
                        <a:rPr lang="es-419" sz="1600" b="1">
                          <a:solidFill>
                            <a:schemeClr val="bg1"/>
                          </a:solidFill>
                          <a:latin typeface="+mn-lt"/>
                          <a:cs typeface="Arial" panose="020B0604020202020204" pitchFamily="34" charset="0"/>
                        </a:rPr>
                        <a:t>Encuesta previa</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gn="ctr">
                        <a:spcBef>
                          <a:spcPts val="1800"/>
                        </a:spcBef>
                      </a:pPr>
                      <a:r>
                        <a:rPr lang="es-419" sz="1600" b="0">
                          <a:solidFill>
                            <a:schemeClr val="accent1"/>
                          </a:solidFill>
                          <a:latin typeface="+mn-lt"/>
                          <a:cs typeface="Arial" panose="020B0604020202020204" pitchFamily="34" charset="0"/>
                        </a:rPr>
                        <a:t>65/349</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spcBef>
                          <a:spcPts val="1800"/>
                        </a:spcBef>
                      </a:pPr>
                      <a:r>
                        <a:rPr lang="es-419" sz="1600" b="0">
                          <a:solidFill>
                            <a:schemeClr val="accent1"/>
                          </a:solidFill>
                          <a:latin typeface="+mn-lt"/>
                          <a:cs typeface="Arial" panose="020B0604020202020204" pitchFamily="34" charset="0"/>
                        </a:rPr>
                        <a:t>19 %</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rowSpan="2">
                  <a:txBody>
                    <a:bodyPr/>
                    <a:lstStyle/>
                    <a:p>
                      <a:pPr algn="ctr">
                        <a:spcBef>
                          <a:spcPts val="1800"/>
                        </a:spcBef>
                      </a:pPr>
                      <a:r>
                        <a:rPr lang="es-419" sz="1600" b="0">
                          <a:solidFill>
                            <a:schemeClr val="accent1"/>
                          </a:solidFill>
                          <a:latin typeface="+mn-lt"/>
                          <a:cs typeface="Arial" panose="020B0604020202020204" pitchFamily="34" charset="0"/>
                        </a:rPr>
                        <a:t>0.62</a:t>
                      </a:r>
                    </a:p>
                    <a:p>
                      <a:pPr algn="ctr">
                        <a:spcBef>
                          <a:spcPts val="0"/>
                        </a:spcBef>
                      </a:pPr>
                      <a:r>
                        <a:rPr lang="es-419" sz="1600" b="0">
                          <a:solidFill>
                            <a:schemeClr val="accent1"/>
                          </a:solidFill>
                          <a:latin typeface="+mn-lt"/>
                          <a:cs typeface="Arial" panose="020B0604020202020204" pitchFamily="34" charset="0"/>
                        </a:rPr>
                        <a:t>0,46; 0,83</a:t>
                      </a: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es-419" sz="1600" b="0">
                          <a:solidFill>
                            <a:schemeClr val="accent1"/>
                          </a:solidFill>
                          <a:latin typeface="+mn-lt"/>
                          <a:cs typeface="Arial" panose="020B0604020202020204" pitchFamily="34" charset="0"/>
                        </a:rPr>
                        <a:t>52/157</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es-419" sz="1600" b="0">
                          <a:solidFill>
                            <a:schemeClr val="accent1"/>
                          </a:solidFill>
                          <a:latin typeface="+mn-lt"/>
                          <a:cs typeface="Arial" panose="020B0604020202020204" pitchFamily="34" charset="0"/>
                        </a:rPr>
                        <a:t>33 %</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rowSpan="2">
                  <a:txBody>
                    <a:bodyPr/>
                    <a:lstStyle/>
                    <a:p>
                      <a:pPr algn="ctr">
                        <a:spcBef>
                          <a:spcPts val="1800"/>
                        </a:spcBef>
                      </a:pPr>
                      <a:r>
                        <a:rPr lang="es-419" sz="1600" b="0">
                          <a:solidFill>
                            <a:schemeClr val="accent1"/>
                          </a:solidFill>
                          <a:latin typeface="+mn-lt"/>
                          <a:cs typeface="Arial" panose="020B0604020202020204" pitchFamily="34" charset="0"/>
                        </a:rPr>
                        <a:t>0.63</a:t>
                      </a:r>
                    </a:p>
                    <a:p>
                      <a:pPr algn="ctr">
                        <a:spcBef>
                          <a:spcPts val="0"/>
                        </a:spcBef>
                      </a:pPr>
                      <a:r>
                        <a:rPr lang="es-419" sz="1600" b="0">
                          <a:solidFill>
                            <a:schemeClr val="accent1"/>
                          </a:solidFill>
                          <a:latin typeface="+mn-lt"/>
                          <a:cs typeface="Arial" panose="020B0604020202020204" pitchFamily="34" charset="0"/>
                        </a:rPr>
                        <a:t>0,41; 0,95</a:t>
                      </a:r>
                    </a:p>
                    <a:p>
                      <a:pPr algn="l" rtl="0"/>
                      <a:endParaRPr lang="en-US" sz="1600" b="0" dirty="0">
                        <a:solidFill>
                          <a:schemeClr val="accent1"/>
                        </a:solidFill>
                        <a:latin typeface="+mn-lt"/>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319365949"/>
                  </a:ext>
                </a:extLst>
              </a:tr>
              <a:tr h="402336">
                <a:tc>
                  <a:txBody>
                    <a:bodyPr/>
                    <a:lstStyle/>
                    <a:p>
                      <a:pPr algn="l"/>
                      <a:r>
                        <a:rPr lang="es-419" sz="1600" b="1">
                          <a:solidFill>
                            <a:schemeClr val="bg1"/>
                          </a:solidFill>
                          <a:latin typeface="+mn-lt"/>
                          <a:cs typeface="Arial" panose="020B0604020202020204" pitchFamily="34" charset="0"/>
                        </a:rPr>
                        <a:t>Dos años </a:t>
                      </a:r>
                      <a:br>
                        <a:rPr lang="es-419" sz="1600" b="1">
                          <a:solidFill>
                            <a:schemeClr val="bg1"/>
                          </a:solidFill>
                          <a:latin typeface="+mn-lt"/>
                          <a:cs typeface="Arial" panose="020B0604020202020204" pitchFamily="34" charset="0"/>
                        </a:rPr>
                      </a:br>
                      <a:r>
                        <a:rPr lang="es-419" sz="1600" b="1">
                          <a:solidFill>
                            <a:schemeClr val="bg1"/>
                          </a:solidFill>
                          <a:latin typeface="+mn-lt"/>
                          <a:cs typeface="Arial" panose="020B0604020202020204" pitchFamily="34" charset="0"/>
                        </a:rPr>
                        <a:t>después de la encuesta</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s-419" sz="1600" b="0" i="0" u="none" strike="noStrike" cap="none" normalizeH="0" baseline="0" noProof="0">
                          <a:ln>
                            <a:noFill/>
                          </a:ln>
                          <a:solidFill>
                            <a:srgbClr val="3D5567"/>
                          </a:solidFill>
                          <a:effectLst/>
                          <a:uLnTx/>
                          <a:uFillTx/>
                          <a:latin typeface="+mn-lt"/>
                          <a:ea typeface="+mn-ea"/>
                          <a:cs typeface="Arial" panose="020B0604020202020204" pitchFamily="34" charset="0"/>
                        </a:rPr>
                        <a:t>84/775</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s-419" sz="1600" b="0">
                          <a:solidFill>
                            <a:schemeClr val="accent1"/>
                          </a:solidFill>
                          <a:latin typeface="+mn-lt"/>
                          <a:cs typeface="Arial" panose="020B0604020202020204" pitchFamily="34" charset="0"/>
                        </a:rPr>
                        <a:t>11 %</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vMerge="1">
                  <a:txBody>
                    <a:bodyPr/>
                    <a:lstStyle/>
                    <a:p>
                      <a:pPr algn="ctr">
                        <a:spcBef>
                          <a:spcPts val="1800"/>
                        </a:spcBef>
                      </a:pPr>
                      <a:r>
                        <a:rPr lang="es-419" sz="2000" b="0">
                          <a:solidFill>
                            <a:schemeClr val="accent1"/>
                          </a:solidFill>
                          <a:latin typeface="+mn-lt"/>
                          <a:cs typeface="Arial" panose="020B0604020202020204" pitchFamily="34" charset="0"/>
                        </a:rPr>
                        <a:t>0.49</a:t>
                      </a:r>
                    </a:p>
                    <a:p>
                      <a:pPr algn="ctr">
                        <a:spcBef>
                          <a:spcPts val="0"/>
                        </a:spcBef>
                      </a:pPr>
                      <a:r>
                        <a:rPr lang="es-419" sz="2000" b="0">
                          <a:solidFill>
                            <a:schemeClr val="accent1"/>
                          </a:solidFill>
                          <a:latin typeface="+mn-lt"/>
                          <a:cs typeface="Arial" panose="020B0604020202020204" pitchFamily="34" charset="0"/>
                        </a:rPr>
                        <a:t>(0,39; 0,62</a:t>
                      </a: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600" b="0" i="0" u="none" strike="noStrike" cap="none" normalizeH="0" baseline="0" noProof="0">
                          <a:ln>
                            <a:noFill/>
                          </a:ln>
                          <a:solidFill>
                            <a:srgbClr val="3D5567"/>
                          </a:solidFill>
                          <a:effectLst/>
                          <a:uLnTx/>
                          <a:uFillTx/>
                          <a:latin typeface="+mn-lt"/>
                          <a:ea typeface="+mn-ea"/>
                          <a:cs typeface="Arial" panose="020B0604020202020204" pitchFamily="34" charset="0"/>
                        </a:rPr>
                        <a:t>24/117</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419" sz="1600" b="0" dirty="0">
                          <a:solidFill>
                            <a:schemeClr val="accent1"/>
                          </a:solidFill>
                          <a:latin typeface="+mn-lt"/>
                          <a:cs typeface="Arial" panose="020B0604020202020204" pitchFamily="34" charset="0"/>
                        </a:rPr>
                        <a:t>21 %</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337925472"/>
                  </a:ext>
                </a:extLst>
              </a:tr>
            </a:tbl>
          </a:graphicData>
        </a:graphic>
      </p:graphicFrame>
      <p:sp>
        <p:nvSpPr>
          <p:cNvPr id="9" name="TextBox 8">
            <a:extLst>
              <a:ext uri="{FF2B5EF4-FFF2-40B4-BE49-F238E27FC236}">
                <a16:creationId xmlns:a16="http://schemas.microsoft.com/office/drawing/2014/main" id="{A7433A5E-17B9-B5B6-110D-4AAB43810B69}"/>
              </a:ext>
            </a:extLst>
          </p:cNvPr>
          <p:cNvSpPr txBox="1"/>
          <p:nvPr/>
        </p:nvSpPr>
        <p:spPr>
          <a:xfrm>
            <a:off x="389862" y="536415"/>
            <a:ext cx="11429998" cy="523220"/>
          </a:xfrm>
          <a:prstGeom prst="rect">
            <a:avLst/>
          </a:prstGeom>
          <a:noFill/>
          <a:ln>
            <a:solidFill>
              <a:srgbClr val="0070C0"/>
            </a:solidFill>
          </a:ln>
        </p:spPr>
        <p:txBody>
          <a:bodyPr wrap="square" lIns="91440" tIns="45720" rIns="91440" bIns="45720" anchor="t">
            <a:spAutoFit/>
          </a:bodyPr>
          <a:lstStyle/>
          <a:p>
            <a:r>
              <a:rPr lang="es-419" sz="1400" dirty="0"/>
              <a:t> En un programa de recuperación en un distrito sudafricano en chicas adolescentes de 15 a 16 años de edad, se evaluó el impacto de una dosis única de la vacuna bivalente de GSK sobre la prevalencia de VPH-16/18 utilizando encuestas transversales repetidas; la cobertura global de la vacuna fue del 20%.</a:t>
            </a:r>
          </a:p>
        </p:txBody>
      </p:sp>
      <p:sp>
        <p:nvSpPr>
          <p:cNvPr id="11" name="TextBox 10">
            <a:extLst>
              <a:ext uri="{FF2B5EF4-FFF2-40B4-BE49-F238E27FC236}">
                <a16:creationId xmlns:a16="http://schemas.microsoft.com/office/drawing/2014/main" id="{A9336317-3FE5-FDA2-B2C8-FB928B20F711}"/>
              </a:ext>
            </a:extLst>
          </p:cNvPr>
          <p:cNvSpPr txBox="1"/>
          <p:nvPr/>
        </p:nvSpPr>
        <p:spPr>
          <a:xfrm>
            <a:off x="4821303" y="1036242"/>
            <a:ext cx="2726324" cy="369332"/>
          </a:xfrm>
          <a:prstGeom prst="rect">
            <a:avLst/>
          </a:prstGeom>
          <a:noFill/>
        </p:spPr>
        <p:txBody>
          <a:bodyPr wrap="none" rtlCol="0">
            <a:spAutoFit/>
          </a:bodyPr>
          <a:lstStyle/>
          <a:p>
            <a:r>
              <a:rPr lang="es-419" b="1" dirty="0">
                <a:solidFill>
                  <a:schemeClr val="accent1"/>
                </a:solidFill>
                <a:latin typeface="+mj-lt"/>
              </a:rPr>
              <a:t>Prevalencia del VPH-16/18</a:t>
            </a:r>
          </a:p>
        </p:txBody>
      </p:sp>
      <p:sp>
        <p:nvSpPr>
          <p:cNvPr id="12" name="TextBox 11">
            <a:extLst>
              <a:ext uri="{FF2B5EF4-FFF2-40B4-BE49-F238E27FC236}">
                <a16:creationId xmlns:a16="http://schemas.microsoft.com/office/drawing/2014/main" id="{C82656F8-6F1B-4002-8D5E-3FB5CC448AC3}"/>
              </a:ext>
            </a:extLst>
          </p:cNvPr>
          <p:cNvSpPr txBox="1"/>
          <p:nvPr/>
        </p:nvSpPr>
        <p:spPr>
          <a:xfrm>
            <a:off x="857823" y="5423362"/>
            <a:ext cx="10494074" cy="707886"/>
          </a:xfrm>
          <a:prstGeom prst="rect">
            <a:avLst/>
          </a:prstGeom>
          <a:solidFill>
            <a:schemeClr val="accent3">
              <a:lumMod val="20000"/>
              <a:lumOff val="80000"/>
            </a:schemeClr>
          </a:solidFill>
          <a:ln w="9525">
            <a:solidFill>
              <a:schemeClr val="tx2"/>
            </a:solidFill>
          </a:ln>
        </p:spPr>
        <p:txBody>
          <a:bodyPr wrap="square" rtlCol="0">
            <a:spAutoFit/>
          </a:bodyPr>
          <a:lstStyle/>
          <a:p>
            <a:pPr algn="ctr"/>
            <a:r>
              <a:rPr lang="es-419" sz="2000" b="1" dirty="0">
                <a:solidFill>
                  <a:schemeClr val="tx2"/>
                </a:solidFill>
              </a:rPr>
              <a:t>Evidencia del impacto a nivel poblacional de una dosis única de vacuna contra el VPH sobre la prevalencia del VPH 16/18, independientemente del estado serológico respecto al VIH</a:t>
            </a:r>
          </a:p>
        </p:txBody>
      </p:sp>
      <p:sp>
        <p:nvSpPr>
          <p:cNvPr id="3" name="TextBox 2">
            <a:extLst>
              <a:ext uri="{FF2B5EF4-FFF2-40B4-BE49-F238E27FC236}">
                <a16:creationId xmlns:a16="http://schemas.microsoft.com/office/drawing/2014/main" id="{CE02BD2D-E59E-A8F1-9C3A-0DDE3C2B6A31}"/>
              </a:ext>
            </a:extLst>
          </p:cNvPr>
          <p:cNvSpPr txBox="1"/>
          <p:nvPr/>
        </p:nvSpPr>
        <p:spPr>
          <a:xfrm>
            <a:off x="0" y="6142984"/>
            <a:ext cx="7547627" cy="307777"/>
          </a:xfrm>
          <a:prstGeom prst="rect">
            <a:avLst/>
          </a:prstGeom>
          <a:noFill/>
        </p:spPr>
        <p:txBody>
          <a:bodyPr wrap="square" rtlCol="0">
            <a:spAutoFit/>
          </a:bodyPr>
          <a:lstStyle/>
          <a:p>
            <a:pPr>
              <a:spcBef>
                <a:spcPts val="1800"/>
              </a:spcBef>
            </a:pPr>
            <a:r>
              <a:rPr lang="es-419" sz="700" dirty="0" err="1">
                <a:effectLst/>
              </a:rPr>
              <a:t>Delany-Moretlwe</a:t>
            </a:r>
            <a:r>
              <a:rPr lang="es-419" sz="700" dirty="0">
                <a:effectLst/>
              </a:rPr>
              <a:t>, S, </a:t>
            </a:r>
            <a:r>
              <a:rPr lang="es-419" sz="700" dirty="0" err="1">
                <a:effectLst/>
              </a:rPr>
              <a:t>Machalek</a:t>
            </a:r>
            <a:r>
              <a:rPr lang="es-419" sz="700" dirty="0">
                <a:effectLst/>
              </a:rPr>
              <a:t> DA, </a:t>
            </a:r>
            <a:r>
              <a:rPr lang="es-419" sz="700" dirty="0" err="1">
                <a:effectLst/>
              </a:rPr>
              <a:t>Travill</a:t>
            </a:r>
            <a:r>
              <a:rPr lang="es-419" sz="700" dirty="0">
                <a:effectLst/>
              </a:rPr>
              <a:t> D, et al. </a:t>
            </a:r>
            <a:r>
              <a:rPr lang="es-419" sz="700" dirty="0" err="1">
                <a:effectLst/>
              </a:rPr>
              <a:t>Impact</a:t>
            </a:r>
            <a:r>
              <a:rPr lang="es-419" sz="700" dirty="0">
                <a:effectLst/>
              </a:rPr>
              <a:t> </a:t>
            </a:r>
            <a:r>
              <a:rPr lang="es-419" sz="700" dirty="0" err="1">
                <a:effectLst/>
              </a:rPr>
              <a:t>of</a:t>
            </a:r>
            <a:r>
              <a:rPr lang="es-419" sz="700" dirty="0">
                <a:effectLst/>
              </a:rPr>
              <a:t> single-</a:t>
            </a:r>
            <a:r>
              <a:rPr lang="es-419" sz="700" dirty="0" err="1">
                <a:effectLst/>
              </a:rPr>
              <a:t>dose</a:t>
            </a:r>
            <a:r>
              <a:rPr lang="es-419" sz="700" dirty="0">
                <a:effectLst/>
              </a:rPr>
              <a:t> HPV </a:t>
            </a:r>
            <a:r>
              <a:rPr lang="es-419" sz="700" dirty="0" err="1">
                <a:effectLst/>
              </a:rPr>
              <a:t>vaccination</a:t>
            </a:r>
            <a:r>
              <a:rPr lang="es-419" sz="700" dirty="0">
                <a:effectLst/>
              </a:rPr>
              <a:t> </a:t>
            </a:r>
            <a:r>
              <a:rPr lang="es-419" sz="700" dirty="0" err="1">
                <a:effectLst/>
              </a:rPr>
              <a:t>on</a:t>
            </a:r>
            <a:r>
              <a:rPr lang="es-419" sz="700" dirty="0">
                <a:effectLst/>
              </a:rPr>
              <a:t> HPV 16 and 18 </a:t>
            </a:r>
            <a:r>
              <a:rPr lang="es-419" sz="700" dirty="0" err="1">
                <a:effectLst/>
              </a:rPr>
              <a:t>prevalence</a:t>
            </a:r>
            <a:r>
              <a:rPr lang="es-419" sz="700" dirty="0">
                <a:effectLst/>
              </a:rPr>
              <a:t> in South </a:t>
            </a:r>
            <a:r>
              <a:rPr lang="es-419" sz="700" dirty="0" err="1">
                <a:effectLst/>
              </a:rPr>
              <a:t>African</a:t>
            </a:r>
            <a:r>
              <a:rPr lang="es-419" sz="700" dirty="0">
                <a:effectLst/>
              </a:rPr>
              <a:t> </a:t>
            </a:r>
            <a:r>
              <a:rPr lang="es-419" sz="700" dirty="0" err="1">
                <a:effectLst/>
              </a:rPr>
              <a:t>adolescent</a:t>
            </a:r>
            <a:r>
              <a:rPr lang="es-419" sz="700" dirty="0">
                <a:effectLst/>
              </a:rPr>
              <a:t> </a:t>
            </a:r>
            <a:r>
              <a:rPr lang="es-419" sz="700" dirty="0" err="1">
                <a:effectLst/>
              </a:rPr>
              <a:t>girls</a:t>
            </a:r>
            <a:r>
              <a:rPr lang="es-419" sz="700" dirty="0">
                <a:effectLst/>
              </a:rPr>
              <a:t> </a:t>
            </a:r>
            <a:r>
              <a:rPr lang="es-419" sz="700" dirty="0" err="1">
                <a:effectLst/>
              </a:rPr>
              <a:t>with</a:t>
            </a:r>
            <a:r>
              <a:rPr lang="es-419" sz="700" dirty="0">
                <a:effectLst/>
              </a:rPr>
              <a:t> and </a:t>
            </a:r>
            <a:r>
              <a:rPr lang="es-419" sz="700" dirty="0" err="1">
                <a:effectLst/>
              </a:rPr>
              <a:t>without</a:t>
            </a:r>
            <a:r>
              <a:rPr lang="es-419" sz="700" dirty="0">
                <a:effectLst/>
              </a:rPr>
              <a:t> HIV (</a:t>
            </a:r>
            <a:r>
              <a:rPr lang="es-419" sz="700" i="1" dirty="0">
                <a:effectLst/>
              </a:rPr>
              <a:t>Efectos de la vacuna contra el VPH en una dosis única sobre la prevalencia de los tipos 16 y 18 del VPH en adolescentes sudafricanas con y sin VIH</a:t>
            </a:r>
            <a:r>
              <a:rPr lang="es-419" sz="700" dirty="0">
                <a:effectLst/>
              </a:rPr>
              <a:t>). </a:t>
            </a:r>
            <a:r>
              <a:rPr lang="es-419" sz="700" i="1" dirty="0">
                <a:effectLst/>
              </a:rPr>
              <a:t>JNCI </a:t>
            </a:r>
            <a:r>
              <a:rPr lang="es-419" sz="700" i="1" dirty="0" err="1">
                <a:effectLst/>
              </a:rPr>
              <a:t>Monographs</a:t>
            </a:r>
            <a:r>
              <a:rPr lang="es-419" sz="700" i="1" dirty="0">
                <a:effectLst/>
              </a:rPr>
              <a:t>.</a:t>
            </a:r>
            <a:r>
              <a:rPr lang="es-419" sz="700" dirty="0">
                <a:effectLst/>
              </a:rPr>
              <a:t> 2024;2024(67):337–345. doi:10.1093/</a:t>
            </a:r>
            <a:r>
              <a:rPr lang="es-419" sz="700" dirty="0" err="1">
                <a:effectLst/>
              </a:rPr>
              <a:t>jncimonographs</a:t>
            </a:r>
            <a:r>
              <a:rPr lang="es-419" sz="700" dirty="0">
                <a:effectLst/>
              </a:rPr>
              <a:t>/lgae041</a:t>
            </a:r>
          </a:p>
        </p:txBody>
      </p:sp>
      <p:sp>
        <p:nvSpPr>
          <p:cNvPr id="4" name="TextBox 3">
            <a:extLst>
              <a:ext uri="{FF2B5EF4-FFF2-40B4-BE49-F238E27FC236}">
                <a16:creationId xmlns:a16="http://schemas.microsoft.com/office/drawing/2014/main" id="{6F3EAF28-4349-9325-7C05-DE3B85BDFAF3}"/>
              </a:ext>
            </a:extLst>
          </p:cNvPr>
          <p:cNvSpPr txBox="1"/>
          <p:nvPr/>
        </p:nvSpPr>
        <p:spPr>
          <a:xfrm>
            <a:off x="7601794" y="6159617"/>
            <a:ext cx="4590206" cy="261610"/>
          </a:xfrm>
          <a:prstGeom prst="rect">
            <a:avLst/>
          </a:prstGeom>
          <a:noFill/>
        </p:spPr>
        <p:txBody>
          <a:bodyPr wrap="square" rtlCol="0">
            <a:spAutoFit/>
          </a:bodyPr>
          <a:lstStyle/>
          <a:p>
            <a:r>
              <a:rPr lang="es-419" sz="1100" dirty="0"/>
              <a:t>Abreviaturas: </a:t>
            </a:r>
            <a:r>
              <a:rPr lang="es-419" sz="1100" dirty="0" err="1"/>
              <a:t>aPR</a:t>
            </a:r>
            <a:r>
              <a:rPr lang="es-419" sz="1100" dirty="0"/>
              <a:t>, razón de prevalencia ajustada; IC: intervalo de confianza</a:t>
            </a:r>
          </a:p>
        </p:txBody>
      </p:sp>
      <p:graphicFrame>
        <p:nvGraphicFramePr>
          <p:cNvPr id="5" name="Table 2">
            <a:extLst>
              <a:ext uri="{FF2B5EF4-FFF2-40B4-BE49-F238E27FC236}">
                <a16:creationId xmlns:a16="http://schemas.microsoft.com/office/drawing/2014/main" id="{162656FB-F413-F2F1-3AEF-00D67D314129}"/>
              </a:ext>
            </a:extLst>
          </p:cNvPr>
          <p:cNvGraphicFramePr>
            <a:graphicFrameLocks noGrp="1"/>
          </p:cNvGraphicFramePr>
          <p:nvPr>
            <p:extLst>
              <p:ext uri="{D42A27DB-BD31-4B8C-83A1-F6EECF244321}">
                <p14:modId xmlns:p14="http://schemas.microsoft.com/office/powerpoint/2010/main" val="2685286939"/>
              </p:ext>
            </p:extLst>
          </p:nvPr>
        </p:nvGraphicFramePr>
        <p:xfrm>
          <a:off x="688125" y="3917973"/>
          <a:ext cx="10833468" cy="1417945"/>
        </p:xfrm>
        <a:graphic>
          <a:graphicData uri="http://schemas.openxmlformats.org/drawingml/2006/table">
            <a:tbl>
              <a:tblPr firstRow="1" bandRow="1">
                <a:tableStyleId>{5C22544A-7EE6-4342-B048-85BDC9FD1C3A}</a:tableStyleId>
              </a:tblPr>
              <a:tblGrid>
                <a:gridCol w="1799866">
                  <a:extLst>
                    <a:ext uri="{9D8B030D-6E8A-4147-A177-3AD203B41FA5}">
                      <a16:colId xmlns:a16="http://schemas.microsoft.com/office/drawing/2014/main" val="775955045"/>
                    </a:ext>
                  </a:extLst>
                </a:gridCol>
                <a:gridCol w="1565631">
                  <a:extLst>
                    <a:ext uri="{9D8B030D-6E8A-4147-A177-3AD203B41FA5}">
                      <a16:colId xmlns:a16="http://schemas.microsoft.com/office/drawing/2014/main" val="1036013797"/>
                    </a:ext>
                  </a:extLst>
                </a:gridCol>
                <a:gridCol w="1631129">
                  <a:extLst>
                    <a:ext uri="{9D8B030D-6E8A-4147-A177-3AD203B41FA5}">
                      <a16:colId xmlns:a16="http://schemas.microsoft.com/office/drawing/2014/main" val="3520488675"/>
                    </a:ext>
                  </a:extLst>
                </a:gridCol>
                <a:gridCol w="1876330">
                  <a:extLst>
                    <a:ext uri="{9D8B030D-6E8A-4147-A177-3AD203B41FA5}">
                      <a16:colId xmlns:a16="http://schemas.microsoft.com/office/drawing/2014/main" val="1292358903"/>
                    </a:ext>
                  </a:extLst>
                </a:gridCol>
                <a:gridCol w="2385617">
                  <a:extLst>
                    <a:ext uri="{9D8B030D-6E8A-4147-A177-3AD203B41FA5}">
                      <a16:colId xmlns:a16="http://schemas.microsoft.com/office/drawing/2014/main" val="2060908422"/>
                    </a:ext>
                  </a:extLst>
                </a:gridCol>
                <a:gridCol w="1574895">
                  <a:extLst>
                    <a:ext uri="{9D8B030D-6E8A-4147-A177-3AD203B41FA5}">
                      <a16:colId xmlns:a16="http://schemas.microsoft.com/office/drawing/2014/main" val="395611838"/>
                    </a:ext>
                  </a:extLst>
                </a:gridCol>
              </a:tblGrid>
              <a:tr h="489541">
                <a:tc>
                  <a:txBody>
                    <a:bodyPr/>
                    <a:lstStyle/>
                    <a:p>
                      <a:endParaRPr lang="en-US" sz="1600" dirty="0">
                        <a:latin typeface="+mn-lt"/>
                        <a:cs typeface="Arial" panose="020B0604020202020204" pitchFamily="34" charset="0"/>
                      </a:endParaRPr>
                    </a:p>
                  </a:txBody>
                  <a:tcPr>
                    <a:lnB w="9525" cap="flat" cmpd="sng" algn="ctr">
                      <a:solidFill>
                        <a:schemeClr val="accent1"/>
                      </a:solidFill>
                      <a:prstDash val="solid"/>
                      <a:round/>
                      <a:headEnd type="none" w="med" len="med"/>
                      <a:tailEnd type="none" w="med" len="med"/>
                    </a:lnB>
                    <a:solidFill>
                      <a:schemeClr val="bg1"/>
                    </a:solidFill>
                  </a:tcPr>
                </a:tc>
                <a:tc>
                  <a:txBody>
                    <a:bodyPr/>
                    <a:lstStyle/>
                    <a:p>
                      <a:pPr algn="ctr"/>
                      <a:r>
                        <a:rPr lang="es-419" sz="1600">
                          <a:latin typeface="+mn-lt"/>
                          <a:cs typeface="Arial" panose="020B0604020202020204" pitchFamily="34" charset="0"/>
                        </a:rPr>
                        <a:t>N (mujeres)</a:t>
                      </a:r>
                    </a:p>
                  </a:txBody>
                  <a:tcPr anchor="b">
                    <a:lnB w="9525" cap="flat" cmpd="sng" algn="ctr">
                      <a:solidFill>
                        <a:schemeClr val="accent1"/>
                      </a:solidFill>
                      <a:prstDash val="solid"/>
                      <a:round/>
                      <a:headEnd type="none" w="med" len="med"/>
                      <a:tailEnd type="none" w="med" len="med"/>
                    </a:lnB>
                  </a:tcPr>
                </a:tc>
                <a:tc>
                  <a:txBody>
                    <a:bodyPr/>
                    <a:lstStyle/>
                    <a:p>
                      <a:pPr algn="ctr"/>
                      <a:r>
                        <a:rPr lang="es-419" sz="1600">
                          <a:latin typeface="+mn-lt"/>
                          <a:cs typeface="Arial" panose="020B0604020202020204" pitchFamily="34" charset="0"/>
                        </a:rPr>
                        <a:t>n (casos)</a:t>
                      </a:r>
                    </a:p>
                  </a:txBody>
                  <a:tcPr anchor="b">
                    <a:lnB w="9525" cap="flat" cmpd="sng" algn="ctr">
                      <a:solidFill>
                        <a:schemeClr val="accent1"/>
                      </a:solidFill>
                      <a:prstDash val="solid"/>
                      <a:round/>
                      <a:headEnd type="none" w="med" len="med"/>
                      <a:tailEnd type="none" w="med" len="med"/>
                    </a:lnB>
                  </a:tcPr>
                </a:tc>
                <a:tc>
                  <a:txBody>
                    <a:bodyPr/>
                    <a:lstStyle/>
                    <a:p>
                      <a:pPr algn="ctr"/>
                      <a:r>
                        <a:rPr lang="es-419" sz="1600">
                          <a:latin typeface="+mn-lt"/>
                          <a:cs typeface="Arial" panose="020B0604020202020204" pitchFamily="34" charset="0"/>
                        </a:rPr>
                        <a:t>% (IC del 95 %)</a:t>
                      </a:r>
                    </a:p>
                  </a:txBody>
                  <a:tcPr anchor="b">
                    <a:lnR w="28575" cap="flat" cmpd="sng" algn="ctr">
                      <a:solidFill>
                        <a:schemeClr val="tx1"/>
                      </a:solidFill>
                      <a:prstDash val="solid"/>
                      <a:round/>
                      <a:headEnd type="none" w="med" len="med"/>
                      <a:tailEnd type="none" w="med" len="med"/>
                    </a:lnR>
                    <a:lnB w="9525" cap="flat" cmpd="sng" algn="ctr">
                      <a:solidFill>
                        <a:schemeClr val="accent1"/>
                      </a:solidFill>
                      <a:prstDash val="solid"/>
                      <a:round/>
                      <a:headEnd type="none" w="med" len="med"/>
                      <a:tailEnd type="none" w="med" len="med"/>
                    </a:lnB>
                  </a:tcPr>
                </a:tc>
                <a:tc>
                  <a:txBody>
                    <a:bodyPr/>
                    <a:lstStyle/>
                    <a:p>
                      <a:pPr algn="ctr"/>
                      <a:r>
                        <a:rPr lang="es-419" sz="1600">
                          <a:latin typeface="+mn-lt"/>
                          <a:cs typeface="Arial" panose="020B0604020202020204" pitchFamily="34" charset="0"/>
                        </a:rPr>
                        <a:t>Eficacia de la vacuna </a:t>
                      </a:r>
                    </a:p>
                  </a:txBody>
                  <a:tcPr anchor="b">
                    <a:lnL w="28575" cap="flat" cmpd="sng" algn="ctr">
                      <a:solidFill>
                        <a:schemeClr val="tx1"/>
                      </a:solidFill>
                      <a:prstDash val="solid"/>
                      <a:round/>
                      <a:headEnd type="none" w="med" len="med"/>
                      <a:tailEnd type="none" w="med" len="med"/>
                    </a:lnL>
                    <a:lnB w="9525" cap="flat" cmpd="sng" algn="ctr">
                      <a:solidFill>
                        <a:schemeClr val="accent1"/>
                      </a:solidFill>
                      <a:prstDash val="solid"/>
                      <a:round/>
                      <a:headEnd type="none" w="med" len="med"/>
                      <a:tailEnd type="none" w="med" len="med"/>
                    </a:lnB>
                  </a:tcPr>
                </a:tc>
                <a:tc>
                  <a:txBody>
                    <a:bodyPr/>
                    <a:lstStyle/>
                    <a:p>
                      <a:pPr algn="ctr"/>
                      <a:r>
                        <a:rPr lang="es-419" sz="1600">
                          <a:latin typeface="+mn-lt"/>
                          <a:cs typeface="Arial" panose="020B0604020202020204" pitchFamily="34" charset="0"/>
                        </a:rPr>
                        <a:t>IC del 95 %</a:t>
                      </a:r>
                    </a:p>
                  </a:txBody>
                  <a:tcPr anchor="b">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225625659"/>
                  </a:ext>
                </a:extLst>
              </a:tr>
              <a:tr h="489541">
                <a:tc>
                  <a:txBody>
                    <a:bodyPr/>
                    <a:lstStyle/>
                    <a:p>
                      <a:r>
                        <a:rPr lang="es-419" sz="1600">
                          <a:latin typeface="+mn-lt"/>
                          <a:cs typeface="Arial" panose="020B0604020202020204" pitchFamily="34" charset="0"/>
                        </a:rPr>
                        <a:t>Sin vacunación</a:t>
                      </a:r>
                    </a:p>
                  </a:txBody>
                  <a:tcPr>
                    <a:lnL w="12700" cap="flat" cmpd="sng" algn="ctr">
                      <a:solidFill>
                        <a:schemeClr val="tx1"/>
                      </a:solidFill>
                      <a:prstDash val="solid"/>
                      <a:round/>
                      <a:headEnd type="none" w="med" len="med"/>
                      <a:tailEnd type="none" w="med" len="med"/>
                    </a:lnL>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bg1"/>
                    </a:solidFill>
                  </a:tcPr>
                </a:tc>
                <a:tc>
                  <a:txBody>
                    <a:bodyPr/>
                    <a:lstStyle/>
                    <a:p>
                      <a:pPr algn="ctr"/>
                      <a:r>
                        <a:rPr lang="es-419" sz="1600">
                          <a:latin typeface="+mn-lt"/>
                          <a:cs typeface="Arial" panose="020B0604020202020204" pitchFamily="34" charset="0"/>
                        </a:rPr>
                        <a:t>717</a:t>
                      </a:r>
                    </a:p>
                  </a:txBody>
                  <a:tcPr anchor="b">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r>
                        <a:rPr lang="es-419" sz="1600">
                          <a:latin typeface="+mn-lt"/>
                          <a:cs typeface="Arial" panose="020B0604020202020204" pitchFamily="34" charset="0"/>
                        </a:rPr>
                        <a:t>99</a:t>
                      </a:r>
                    </a:p>
                  </a:txBody>
                  <a:tcPr anchor="b">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r>
                        <a:rPr lang="es-419" sz="1600">
                          <a:latin typeface="+mn-lt"/>
                          <a:cs typeface="Arial" panose="020B0604020202020204" pitchFamily="34" charset="0"/>
                        </a:rPr>
                        <a:t>14 (12; 17)</a:t>
                      </a:r>
                    </a:p>
                  </a:txBody>
                  <a:tcPr anchor="b">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rowSpan="2">
                  <a:txBody>
                    <a:bodyPr/>
                    <a:lstStyle/>
                    <a:p>
                      <a:pPr algn="ctr"/>
                      <a:r>
                        <a:rPr lang="es-419" sz="1600" dirty="0">
                          <a:latin typeface="+mn-lt"/>
                          <a:cs typeface="Arial" panose="020B0604020202020204" pitchFamily="34" charset="0"/>
                        </a:rPr>
                        <a:t>64 %</a:t>
                      </a:r>
                    </a:p>
                  </a:txBody>
                  <a:tcPr anchor="ctr">
                    <a:lnL w="28575" cap="flat" cmpd="sng" algn="ctr">
                      <a:solidFill>
                        <a:schemeClr val="tx1"/>
                      </a:solidFill>
                      <a:prstDash val="solid"/>
                      <a:round/>
                      <a:headEnd type="none" w="med" len="med"/>
                      <a:tailEnd type="none" w="med" len="med"/>
                    </a:lnL>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rowSpan="2">
                  <a:txBody>
                    <a:bodyPr/>
                    <a:lstStyle/>
                    <a:p>
                      <a:pPr algn="ctr"/>
                      <a:r>
                        <a:rPr lang="es-419" sz="1600">
                          <a:latin typeface="+mn-lt"/>
                          <a:cs typeface="Arial" panose="020B0604020202020204" pitchFamily="34" charset="0"/>
                        </a:rPr>
                        <a:t>30; 81</a:t>
                      </a:r>
                    </a:p>
                  </a:txBody>
                  <a:tcPr anchor="ct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639217029"/>
                  </a:ext>
                </a:extLst>
              </a:tr>
              <a:tr h="438863">
                <a:tc>
                  <a:txBody>
                    <a:bodyPr/>
                    <a:lstStyle/>
                    <a:p>
                      <a:r>
                        <a:rPr lang="es-419" sz="1600">
                          <a:latin typeface="+mn-lt"/>
                          <a:cs typeface="Arial" panose="020B0604020202020204" pitchFamily="34" charset="0"/>
                        </a:rPr>
                        <a:t>Dosis única </a:t>
                      </a:r>
                    </a:p>
                  </a:txBody>
                  <a:tcPr>
                    <a:lnL w="12700" cap="flat" cmpd="sng" algn="ctr">
                      <a:solidFill>
                        <a:schemeClr val="tx1"/>
                      </a:solidFill>
                      <a:prstDash val="solid"/>
                      <a:round/>
                      <a:headEnd type="none" w="med" len="med"/>
                      <a:tailEnd type="none" w="med" len="med"/>
                    </a:lnL>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bg1"/>
                    </a:solidFill>
                  </a:tcPr>
                </a:tc>
                <a:tc>
                  <a:txBody>
                    <a:bodyPr/>
                    <a:lstStyle/>
                    <a:p>
                      <a:pPr algn="ctr"/>
                      <a:r>
                        <a:rPr lang="es-419" sz="1600">
                          <a:latin typeface="+mn-lt"/>
                          <a:cs typeface="Arial" panose="020B0604020202020204" pitchFamily="34" charset="0"/>
                        </a:rPr>
                        <a:t>175</a:t>
                      </a:r>
                    </a:p>
                  </a:txBody>
                  <a:tcPr anchor="b">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r>
                        <a:rPr lang="es-419" sz="1600">
                          <a:latin typeface="+mn-lt"/>
                          <a:cs typeface="Arial" panose="020B0604020202020204" pitchFamily="34" charset="0"/>
                        </a:rPr>
                        <a:t>9</a:t>
                      </a:r>
                    </a:p>
                  </a:txBody>
                  <a:tcPr anchor="b">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r>
                        <a:rPr lang="es-419" sz="1600" dirty="0">
                          <a:latin typeface="+mn-lt"/>
                          <a:cs typeface="Arial" panose="020B0604020202020204" pitchFamily="34" charset="0"/>
                        </a:rPr>
                        <a:t>5 (3; 10)</a:t>
                      </a:r>
                    </a:p>
                  </a:txBody>
                  <a:tcPr anchor="b">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vMerge="1">
                  <a:txBody>
                    <a:bodyPr/>
                    <a:lstStyle/>
                    <a:p>
                      <a:pPr algn="l" rtl="0"/>
                      <a:endParaRPr lang="en-US" sz="2000" dirty="0">
                        <a:latin typeface="+mn-lt"/>
                        <a:cs typeface="Arial" panose="020B0604020202020204" pitchFamily="34" charset="0"/>
                      </a:endParaRPr>
                    </a:p>
                  </a:txBody>
                  <a:tcPr anchor="b">
                    <a:lnL w="28575" cap="flat" cmpd="sng" algn="ctr">
                      <a:solidFill>
                        <a:schemeClr val="tx1"/>
                      </a:solidFill>
                      <a:prstDash val="solid"/>
                      <a:round/>
                      <a:headEnd type="none" w="med" len="med"/>
                      <a:tailEnd type="none" w="med" len="med"/>
                    </a:lnL>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vMerge="1">
                  <a:txBody>
                    <a:bodyPr/>
                    <a:lstStyle/>
                    <a:p>
                      <a:pPr algn="l" rtl="0"/>
                      <a:endParaRPr lang="en-US" sz="2000" dirty="0">
                        <a:latin typeface="+mn-lt"/>
                        <a:cs typeface="Arial" panose="020B0604020202020204" pitchFamily="34" charset="0"/>
                      </a:endParaRPr>
                    </a:p>
                  </a:txBody>
                  <a:tcPr anchor="b">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809014304"/>
                  </a:ext>
                </a:extLst>
              </a:tr>
            </a:tbl>
          </a:graphicData>
        </a:graphic>
      </p:graphicFrame>
      <p:sp>
        <p:nvSpPr>
          <p:cNvPr id="6" name="TextBox 5">
            <a:extLst>
              <a:ext uri="{FF2B5EF4-FFF2-40B4-BE49-F238E27FC236}">
                <a16:creationId xmlns:a16="http://schemas.microsoft.com/office/drawing/2014/main" id="{DD87FE27-9B1E-746F-1138-E82CE34AF54E}"/>
              </a:ext>
            </a:extLst>
          </p:cNvPr>
          <p:cNvSpPr txBox="1"/>
          <p:nvPr/>
        </p:nvSpPr>
        <p:spPr>
          <a:xfrm>
            <a:off x="2959660" y="3599664"/>
            <a:ext cx="6272679" cy="369332"/>
          </a:xfrm>
          <a:prstGeom prst="rect">
            <a:avLst/>
          </a:prstGeom>
          <a:noFill/>
        </p:spPr>
        <p:txBody>
          <a:bodyPr wrap="none" rtlCol="0">
            <a:spAutoFit/>
          </a:bodyPr>
          <a:lstStyle/>
          <a:p>
            <a:r>
              <a:rPr lang="es-419" b="1" dirty="0">
                <a:solidFill>
                  <a:schemeClr val="accent1"/>
                </a:solidFill>
                <a:latin typeface="+mj-lt"/>
              </a:rPr>
              <a:t>Eficacia de la vacuna de dosis única (prevalencia del VPH-16/18)</a:t>
            </a:r>
          </a:p>
        </p:txBody>
      </p:sp>
    </p:spTree>
    <p:extLst>
      <p:ext uri="{BB962C8B-B14F-4D97-AF65-F5344CB8AC3E}">
        <p14:creationId xmlns:p14="http://schemas.microsoft.com/office/powerpoint/2010/main" val="3010062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97277" y="70862"/>
            <a:ext cx="12003932" cy="523220"/>
          </a:xfrm>
          <a:prstGeom prst="rect">
            <a:avLst/>
          </a:prstGeom>
        </p:spPr>
        <p:txBody>
          <a:bodyPr wrap="square" lIns="91440" tIns="45720" rIns="91440" bIns="45720" anchor="t">
            <a:spAutoFit/>
          </a:bodyPr>
          <a:lstStyle/>
          <a:p>
            <a:r>
              <a:rPr lang="es-419" sz="2800" dirty="0">
                <a:solidFill>
                  <a:schemeClr val="accent1"/>
                </a:solidFill>
                <a:latin typeface="+mj-lt"/>
              </a:rPr>
              <a:t>Estudio CHOISE: comparando las opciones de productos de vacunas contra el VPH</a:t>
            </a:r>
          </a:p>
        </p:txBody>
      </p:sp>
      <p:sp>
        <p:nvSpPr>
          <p:cNvPr id="9" name="TextBox 8">
            <a:extLst>
              <a:ext uri="{FF2B5EF4-FFF2-40B4-BE49-F238E27FC236}">
                <a16:creationId xmlns:a16="http://schemas.microsoft.com/office/drawing/2014/main" id="{A7433A5E-17B9-B5B6-110D-4AAB43810B69}"/>
              </a:ext>
            </a:extLst>
          </p:cNvPr>
          <p:cNvSpPr txBox="1"/>
          <p:nvPr/>
        </p:nvSpPr>
        <p:spPr>
          <a:xfrm>
            <a:off x="97277" y="624860"/>
            <a:ext cx="12003932" cy="646331"/>
          </a:xfrm>
          <a:prstGeom prst="rect">
            <a:avLst/>
          </a:prstGeom>
          <a:noFill/>
          <a:ln>
            <a:solidFill>
              <a:srgbClr val="0070C0"/>
            </a:solidFill>
          </a:ln>
        </p:spPr>
        <p:txBody>
          <a:bodyPr wrap="square">
            <a:spAutoFit/>
          </a:bodyPr>
          <a:lstStyle/>
          <a:p>
            <a:r>
              <a:rPr lang="es-419" dirty="0"/>
              <a:t>Ensayo aleatorio de fase III, con comparador activo y abierto, para evaluar la seguridad y la inmunogenicidad de pautas de una y dos dosis en niñas de 9 a 14 años en países de ingresos bajos y medios de 2vHPV (</a:t>
            </a:r>
            <a:r>
              <a:rPr lang="es-419" dirty="0" err="1"/>
              <a:t>Innovax</a:t>
            </a:r>
            <a:r>
              <a:rPr lang="es-419" dirty="0"/>
              <a:t>) en comparación con 4vHPV (MSD)</a:t>
            </a:r>
          </a:p>
        </p:txBody>
      </p:sp>
      <p:sp>
        <p:nvSpPr>
          <p:cNvPr id="13" name="TextBox 12">
            <a:extLst>
              <a:ext uri="{FF2B5EF4-FFF2-40B4-BE49-F238E27FC236}">
                <a16:creationId xmlns:a16="http://schemas.microsoft.com/office/drawing/2014/main" id="{7A493A98-1FD4-9B87-8C61-9EE2955BB76B}"/>
              </a:ext>
            </a:extLst>
          </p:cNvPr>
          <p:cNvSpPr txBox="1"/>
          <p:nvPr/>
        </p:nvSpPr>
        <p:spPr>
          <a:xfrm>
            <a:off x="213232" y="5980736"/>
            <a:ext cx="11765535" cy="507831"/>
          </a:xfrm>
          <a:prstGeom prst="rect">
            <a:avLst/>
          </a:prstGeom>
          <a:noFill/>
        </p:spPr>
        <p:txBody>
          <a:bodyPr wrap="square" rtlCol="0">
            <a:spAutoFit/>
          </a:bodyPr>
          <a:lstStyle/>
          <a:p>
            <a:pPr>
              <a:spcBef>
                <a:spcPts val="1800"/>
              </a:spcBef>
            </a:pPr>
            <a:r>
              <a:rPr lang="es-419" sz="900" dirty="0" err="1"/>
              <a:t>Agbenyega</a:t>
            </a:r>
            <a:r>
              <a:rPr lang="es-419" sz="900" dirty="0"/>
              <a:t> T, </a:t>
            </a:r>
            <a:r>
              <a:rPr lang="es-419" sz="900" dirty="0" err="1"/>
              <a:t>Schuind</a:t>
            </a:r>
            <a:r>
              <a:rPr lang="es-419" sz="900" dirty="0"/>
              <a:t> AE, </a:t>
            </a:r>
            <a:r>
              <a:rPr lang="es-419" sz="900" dirty="0" err="1"/>
              <a:t>Adjei</a:t>
            </a:r>
            <a:r>
              <a:rPr lang="es-419" sz="900" dirty="0"/>
              <a:t> S, et al. 2025 </a:t>
            </a:r>
            <a:r>
              <a:rPr lang="es-419" sz="900" dirty="0" err="1"/>
              <a:t>Immunogenicity</a:t>
            </a:r>
            <a:r>
              <a:rPr lang="es-419" sz="900" dirty="0"/>
              <a:t> and safety </a:t>
            </a:r>
            <a:r>
              <a:rPr lang="es-419" sz="900" dirty="0" err="1"/>
              <a:t>of</a:t>
            </a:r>
            <a:r>
              <a:rPr lang="es-419" sz="900" dirty="0"/>
              <a:t> </a:t>
            </a:r>
            <a:r>
              <a:rPr lang="es-419" sz="900" dirty="0" err="1"/>
              <a:t>an</a:t>
            </a:r>
            <a:r>
              <a:rPr lang="es-419" sz="900" dirty="0"/>
              <a:t> </a:t>
            </a:r>
            <a:r>
              <a:rPr lang="es-419" sz="900" dirty="0" err="1"/>
              <a:t>Escherichia</a:t>
            </a:r>
            <a:r>
              <a:rPr lang="es-419" sz="900" dirty="0"/>
              <a:t> </a:t>
            </a:r>
            <a:r>
              <a:rPr lang="es-419" sz="900" dirty="0" err="1"/>
              <a:t>coli-produced</a:t>
            </a:r>
            <a:r>
              <a:rPr lang="es-419" sz="900" dirty="0"/>
              <a:t> </a:t>
            </a:r>
            <a:r>
              <a:rPr lang="es-419" sz="900" dirty="0" err="1"/>
              <a:t>bivalent</a:t>
            </a:r>
            <a:r>
              <a:rPr lang="es-419" sz="900" dirty="0"/>
              <a:t> human </a:t>
            </a:r>
            <a:r>
              <a:rPr lang="es-419" sz="900" dirty="0" err="1"/>
              <a:t>papillomavirus</a:t>
            </a:r>
            <a:r>
              <a:rPr lang="es-419" sz="900" dirty="0"/>
              <a:t> </a:t>
            </a:r>
            <a:r>
              <a:rPr lang="es-419" sz="900" dirty="0" err="1"/>
              <a:t>vaccine</a:t>
            </a:r>
            <a:r>
              <a:rPr lang="es-419" sz="900" dirty="0"/>
              <a:t> (</a:t>
            </a:r>
            <a:r>
              <a:rPr lang="es-419" sz="900" dirty="0" err="1"/>
              <a:t>Cecolin</a:t>
            </a:r>
            <a:r>
              <a:rPr lang="es-419" sz="900" dirty="0"/>
              <a:t>) in </a:t>
            </a:r>
            <a:r>
              <a:rPr lang="es-419" sz="900" dirty="0" err="1"/>
              <a:t>girls</a:t>
            </a:r>
            <a:r>
              <a:rPr lang="es-419" sz="900" dirty="0"/>
              <a:t> </a:t>
            </a:r>
            <a:r>
              <a:rPr lang="es-419" sz="900" dirty="0" err="1"/>
              <a:t>aged</a:t>
            </a:r>
            <a:r>
              <a:rPr lang="es-419" sz="900" dirty="0"/>
              <a:t> 9–14 </a:t>
            </a:r>
            <a:r>
              <a:rPr lang="es-419" sz="900" dirty="0" err="1"/>
              <a:t>years</a:t>
            </a:r>
            <a:r>
              <a:rPr lang="es-419" sz="900" dirty="0"/>
              <a:t> in Ghana and Bangladesh: A </a:t>
            </a:r>
            <a:r>
              <a:rPr lang="es-419" sz="900" dirty="0" err="1"/>
              <a:t>randomised</a:t>
            </a:r>
            <a:r>
              <a:rPr lang="es-419" sz="900" dirty="0"/>
              <a:t>, </a:t>
            </a:r>
            <a:r>
              <a:rPr lang="es-419" sz="900" dirty="0" err="1"/>
              <a:t>controlled</a:t>
            </a:r>
            <a:r>
              <a:rPr lang="es-419" sz="900" dirty="0"/>
              <a:t>, open-</a:t>
            </a:r>
            <a:r>
              <a:rPr lang="es-419" sz="900" dirty="0" err="1"/>
              <a:t>label</a:t>
            </a:r>
            <a:r>
              <a:rPr lang="es-419" sz="900" dirty="0"/>
              <a:t>, non-</a:t>
            </a:r>
            <a:r>
              <a:rPr lang="es-419" sz="900" dirty="0" err="1"/>
              <a:t>inferiority</a:t>
            </a:r>
            <a:r>
              <a:rPr lang="es-419" sz="900" dirty="0"/>
              <a:t>, </a:t>
            </a:r>
            <a:r>
              <a:rPr lang="es-419" sz="900" dirty="0" err="1"/>
              <a:t>phase</a:t>
            </a:r>
            <a:r>
              <a:rPr lang="es-419" sz="900" dirty="0"/>
              <a:t> 3 trial (</a:t>
            </a:r>
            <a:r>
              <a:rPr lang="es-419" sz="900" i="1" dirty="0"/>
              <a:t>Inmunogenicidad y seguridad de una vacuna bivalente en 2025 contra el virus del papiloma humano producida por </a:t>
            </a:r>
            <a:r>
              <a:rPr lang="es-419" sz="900" i="1" dirty="0" err="1"/>
              <a:t>Escherichia</a:t>
            </a:r>
            <a:r>
              <a:rPr lang="es-419" sz="900" i="1" dirty="0"/>
              <a:t> </a:t>
            </a:r>
            <a:r>
              <a:rPr lang="es-419" sz="900" i="1" dirty="0" err="1"/>
              <a:t>coli</a:t>
            </a:r>
            <a:r>
              <a:rPr lang="es-419" sz="900" i="1" dirty="0"/>
              <a:t> (</a:t>
            </a:r>
            <a:r>
              <a:rPr lang="es-419" sz="900" i="1" dirty="0" err="1"/>
              <a:t>Cecolin</a:t>
            </a:r>
            <a:r>
              <a:rPr lang="es-419" sz="900" i="1" dirty="0"/>
              <a:t>) en niñas de 9 a 14 años en Ghana y Bangladesh: ensayo aleatorizado, controlado, abierto, de no inferioridad, de fase III</a:t>
            </a:r>
            <a:r>
              <a:rPr lang="es-419" sz="900" dirty="0"/>
              <a:t>). </a:t>
            </a:r>
            <a:r>
              <a:rPr lang="es-419" sz="900" i="1" dirty="0"/>
              <a:t>Lancet </a:t>
            </a:r>
            <a:r>
              <a:rPr lang="es-419" sz="900" i="1" dirty="0" err="1"/>
              <a:t>Infectious</a:t>
            </a:r>
            <a:r>
              <a:rPr lang="es-419" sz="900" i="1" dirty="0"/>
              <a:t> </a:t>
            </a:r>
            <a:r>
              <a:rPr lang="es-419" sz="900" i="1" dirty="0" err="1"/>
              <a:t>Diseases</a:t>
            </a:r>
            <a:r>
              <a:rPr lang="es-419" sz="900" i="1" dirty="0"/>
              <a:t>.</a:t>
            </a:r>
            <a:r>
              <a:rPr lang="es-419" sz="900" dirty="0"/>
              <a:t> 2025;S1473-3099(25)00031-3. doi:10.1016/S1473-3099(25)00031-3</a:t>
            </a:r>
          </a:p>
        </p:txBody>
      </p:sp>
      <p:pic>
        <p:nvPicPr>
          <p:cNvPr id="21" name="Picture 20">
            <a:extLst>
              <a:ext uri="{FF2B5EF4-FFF2-40B4-BE49-F238E27FC236}">
                <a16:creationId xmlns:a16="http://schemas.microsoft.com/office/drawing/2014/main" id="{63A2713B-7791-A641-5800-EFFC578DBA52}"/>
              </a:ext>
            </a:extLst>
          </p:cNvPr>
          <p:cNvPicPr>
            <a:picLocks noChangeAspect="1"/>
          </p:cNvPicPr>
          <p:nvPr/>
        </p:nvPicPr>
        <p:blipFill>
          <a:blip r:embed="rId3"/>
          <a:stretch>
            <a:fillRect/>
          </a:stretch>
        </p:blipFill>
        <p:spPr>
          <a:xfrm>
            <a:off x="1021404" y="1816817"/>
            <a:ext cx="6167337" cy="4126124"/>
          </a:xfrm>
          <a:prstGeom prst="rect">
            <a:avLst/>
          </a:prstGeom>
        </p:spPr>
      </p:pic>
      <p:sp>
        <p:nvSpPr>
          <p:cNvPr id="22" name="TextBox 21">
            <a:extLst>
              <a:ext uri="{FF2B5EF4-FFF2-40B4-BE49-F238E27FC236}">
                <a16:creationId xmlns:a16="http://schemas.microsoft.com/office/drawing/2014/main" id="{A70510F7-CB04-EABE-CED5-E78FACA84787}"/>
              </a:ext>
            </a:extLst>
          </p:cNvPr>
          <p:cNvSpPr txBox="1"/>
          <p:nvPr/>
        </p:nvSpPr>
        <p:spPr>
          <a:xfrm>
            <a:off x="904673" y="1282394"/>
            <a:ext cx="8025319" cy="523220"/>
          </a:xfrm>
          <a:prstGeom prst="rect">
            <a:avLst/>
          </a:prstGeom>
          <a:noFill/>
        </p:spPr>
        <p:txBody>
          <a:bodyPr wrap="square" rtlCol="0">
            <a:spAutoFit/>
          </a:bodyPr>
          <a:lstStyle/>
          <a:p>
            <a:r>
              <a:rPr lang="es-419" sz="1400" b="1" dirty="0"/>
              <a:t>Concentraciones medias geométricas de IgG contra el VPH-16 y el VPH-18 (ELISA) y ratios (2vHPV/4vHPV)</a:t>
            </a:r>
          </a:p>
          <a:p>
            <a:r>
              <a:rPr lang="es-419" sz="1400" b="1" dirty="0"/>
              <a:t>después de una dosis (población por protocolo)</a:t>
            </a:r>
          </a:p>
        </p:txBody>
      </p:sp>
      <p:sp>
        <p:nvSpPr>
          <p:cNvPr id="23" name="TextBox 22">
            <a:extLst>
              <a:ext uri="{FF2B5EF4-FFF2-40B4-BE49-F238E27FC236}">
                <a16:creationId xmlns:a16="http://schemas.microsoft.com/office/drawing/2014/main" id="{9F9CB9B5-EDC5-AF76-8C3D-146631F10990}"/>
              </a:ext>
            </a:extLst>
          </p:cNvPr>
          <p:cNvSpPr txBox="1"/>
          <p:nvPr/>
        </p:nvSpPr>
        <p:spPr>
          <a:xfrm>
            <a:off x="7898859" y="1816817"/>
            <a:ext cx="3570052" cy="3788484"/>
          </a:xfrm>
          <a:prstGeom prst="rect">
            <a:avLst/>
          </a:prstGeom>
          <a:solidFill>
            <a:schemeClr val="accent3">
              <a:lumMod val="20000"/>
              <a:lumOff val="80000"/>
            </a:schemeClr>
          </a:solidFill>
          <a:ln w="9525">
            <a:solidFill>
              <a:schemeClr val="tx2"/>
            </a:solidFill>
          </a:ln>
        </p:spPr>
        <p:txBody>
          <a:bodyPr wrap="square" rtlCol="0">
            <a:spAutoFit/>
          </a:bodyPr>
          <a:lstStyle/>
          <a:p>
            <a:pPr algn="ctr"/>
            <a:r>
              <a:rPr lang="es-419" sz="2000" b="1" dirty="0">
                <a:solidFill>
                  <a:schemeClr val="tx2"/>
                </a:solidFill>
              </a:rPr>
              <a:t>La inmunogenicidad después de una dosis de 2vHPV (</a:t>
            </a:r>
            <a:r>
              <a:rPr lang="es-419" sz="2000" b="1" dirty="0" err="1">
                <a:solidFill>
                  <a:schemeClr val="tx2"/>
                </a:solidFill>
              </a:rPr>
              <a:t>Innovax</a:t>
            </a:r>
            <a:r>
              <a:rPr lang="es-419" sz="2000" b="1" dirty="0">
                <a:solidFill>
                  <a:schemeClr val="tx2"/>
                </a:solidFill>
              </a:rPr>
              <a:t>) fue comparable a la de 4vHPV (MSD) hasta 24 meses. </a:t>
            </a:r>
          </a:p>
          <a:p>
            <a:pPr algn="ctr"/>
            <a:endParaRPr lang="en-US" sz="2000" b="1" dirty="0">
              <a:solidFill>
                <a:schemeClr val="tx2"/>
              </a:solidFill>
            </a:endParaRPr>
          </a:p>
          <a:p>
            <a:pPr algn="ctr"/>
            <a:r>
              <a:rPr lang="es-419" sz="2000" b="1" dirty="0">
                <a:solidFill>
                  <a:schemeClr val="tx2"/>
                </a:solidFill>
              </a:rPr>
              <a:t>Dado que se ha establecido la eficacia de una dosis única para la vacuna de referencia, la inmunogenicidad comparable sugiere la idoneidad de 2vHPV (</a:t>
            </a:r>
            <a:r>
              <a:rPr lang="es-419" sz="2000" b="1" dirty="0" err="1">
                <a:solidFill>
                  <a:schemeClr val="tx2"/>
                </a:solidFill>
              </a:rPr>
              <a:t>Innovax</a:t>
            </a:r>
            <a:r>
              <a:rPr lang="es-419" sz="2000" b="1" dirty="0">
                <a:solidFill>
                  <a:schemeClr val="tx2"/>
                </a:solidFill>
              </a:rPr>
              <a:t>) para su uso en una dosis única.</a:t>
            </a:r>
          </a:p>
        </p:txBody>
      </p:sp>
    </p:spTree>
    <p:extLst>
      <p:ext uri="{BB962C8B-B14F-4D97-AF65-F5344CB8AC3E}">
        <p14:creationId xmlns:p14="http://schemas.microsoft.com/office/powerpoint/2010/main" val="38692212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a:xfrm>
            <a:off x="2193586" y="2288434"/>
            <a:ext cx="8200480" cy="2523280"/>
          </a:xfrm>
        </p:spPr>
        <p:txBody>
          <a:bodyPr/>
          <a:lstStyle/>
          <a:p>
            <a:r>
              <a:rPr lang="es-419" sz="4000" b="1"/>
              <a:t>Resumen de la evidencia actual de los ensayos clínicos que apoyan la vacunación de dosis única contra el VPH</a:t>
            </a:r>
          </a:p>
        </p:txBody>
      </p:sp>
    </p:spTree>
    <p:extLst>
      <p:ext uri="{BB962C8B-B14F-4D97-AF65-F5344CB8AC3E}">
        <p14:creationId xmlns:p14="http://schemas.microsoft.com/office/powerpoint/2010/main" val="32236425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74609" y="114300"/>
            <a:ext cx="11747582" cy="584775"/>
          </a:xfrm>
          <a:prstGeom prst="rect">
            <a:avLst/>
          </a:prstGeom>
        </p:spPr>
        <p:txBody>
          <a:bodyPr wrap="square">
            <a:spAutoFit/>
          </a:bodyPr>
          <a:lstStyle/>
          <a:p>
            <a:r>
              <a:rPr lang="es-419" sz="3200">
                <a:solidFill>
                  <a:schemeClr val="accent1"/>
                </a:solidFill>
                <a:latin typeface="+mj-lt"/>
              </a:rPr>
              <a:t>Conclusiones de los datos disponibles de los ensayos clínicos</a:t>
            </a:r>
          </a:p>
        </p:txBody>
      </p:sp>
      <p:sp>
        <p:nvSpPr>
          <p:cNvPr id="3" name="TextBox 2">
            <a:extLst>
              <a:ext uri="{FF2B5EF4-FFF2-40B4-BE49-F238E27FC236}">
                <a16:creationId xmlns:a16="http://schemas.microsoft.com/office/drawing/2014/main" id="{5745C179-302E-4DCD-843E-879A3649401E}"/>
              </a:ext>
            </a:extLst>
          </p:cNvPr>
          <p:cNvSpPr txBox="1"/>
          <p:nvPr/>
        </p:nvSpPr>
        <p:spPr>
          <a:xfrm>
            <a:off x="374609" y="786539"/>
            <a:ext cx="10883246" cy="5143972"/>
          </a:xfrm>
          <a:prstGeom prst="rect">
            <a:avLst/>
          </a:prstGeom>
          <a:noFill/>
        </p:spPr>
        <p:txBody>
          <a:bodyPr wrap="square" rtlCol="0">
            <a:spAutoFit/>
          </a:bodyPr>
          <a:lstStyle/>
          <a:p>
            <a:pPr marL="342900" indent="-342900">
              <a:spcAft>
                <a:spcPts val="800"/>
              </a:spcAft>
              <a:buFont typeface="Arial" panose="020B0604020202020204" pitchFamily="34" charset="0"/>
              <a:buChar char="•"/>
            </a:pPr>
            <a:r>
              <a:rPr lang="es-419" sz="1600" b="0" i="0" u="none" strike="noStrike" baseline="0" dirty="0">
                <a:cs typeface="Calibri" panose="020F0502020204030204" pitchFamily="34" charset="0"/>
              </a:rPr>
              <a:t>En un ensayo controlado aleatorizado que evaluó la vacunación de dosis única frente a la no vacunación, se demostró que una dosis era muy eficaz para prevenir las infecciones oncogénicas </a:t>
            </a:r>
            <a:r>
              <a:rPr lang="es-419" sz="1600" dirty="0"/>
              <a:t>persistentes por VPH relacionadas con la vacuna, por al menos 54 meses posteriores a la vacunación.</a:t>
            </a:r>
          </a:p>
          <a:p>
            <a:pPr marL="342900" marR="0" lvl="0" indent="-342900">
              <a:spcAft>
                <a:spcPts val="800"/>
              </a:spcAft>
              <a:buFont typeface="Arial" panose="020B0604020202020204" pitchFamily="34" charset="0"/>
              <a:buChar char="•"/>
            </a:pPr>
            <a:r>
              <a:rPr lang="es-419" sz="1600" b="0" i="0" u="none" baseline="0" dirty="0">
                <a:cs typeface="Calibri" panose="020F0502020204030204" pitchFamily="34" charset="0"/>
              </a:rPr>
              <a:t>Una dosis </a:t>
            </a:r>
            <a:r>
              <a:rPr lang="es-419" sz="1600" dirty="0"/>
              <a:t>proporcionó un nivel de protección similar al de un programa de vacunación de dos o tres dosis </a:t>
            </a:r>
            <a:r>
              <a:rPr lang="es-419" sz="1600" dirty="0">
                <a:effectLst/>
                <a:ea typeface="Calibri" panose="020F0502020204030204" pitchFamily="34" charset="0"/>
                <a:cs typeface="Times New Roman" panose="02020603050405020304" pitchFamily="18" charset="0"/>
              </a:rPr>
              <a:t>en la prevención de infecciones por VPH-16/18; el nivel de protección se mantuvo hasta 14 </a:t>
            </a:r>
            <a:r>
              <a:rPr lang="es-419" sz="1600" strike="sngStrike" dirty="0">
                <a:effectLst/>
                <a:ea typeface="Calibri" panose="020F0502020204030204" pitchFamily="34" charset="0"/>
                <a:cs typeface="Times New Roman" panose="02020603050405020304" pitchFamily="18" charset="0"/>
              </a:rPr>
              <a:t> </a:t>
            </a:r>
            <a:r>
              <a:rPr lang="es-419" sz="1600" dirty="0">
                <a:effectLst/>
                <a:ea typeface="Calibri" panose="020F0502020204030204" pitchFamily="34" charset="0"/>
                <a:cs typeface="Times New Roman" panose="02020603050405020304" pitchFamily="18" charset="0"/>
              </a:rPr>
              <a:t>años después de la vacunación.</a:t>
            </a:r>
          </a:p>
          <a:p>
            <a:pPr marL="342900" indent="-342900">
              <a:spcAft>
                <a:spcPts val="800"/>
              </a:spcAft>
              <a:buFont typeface="Arial" panose="020B0604020202020204" pitchFamily="34" charset="0"/>
              <a:buChar char="•"/>
            </a:pPr>
            <a:r>
              <a:rPr lang="es-419" sz="1600" dirty="0"/>
              <a:t>Eficacia alta y similar de la vacuna contra las infecciones prevalentes por el VPH tras una o dos dosis de la vacuna (datos del mundo real). </a:t>
            </a:r>
          </a:p>
          <a:p>
            <a:pPr marL="342900" marR="0" lvl="0" indent="-342900">
              <a:lnSpc>
                <a:spcPct val="115000"/>
              </a:lnSpc>
              <a:spcAft>
                <a:spcPts val="800"/>
              </a:spcAft>
              <a:buFont typeface="Arial" panose="020B0604020202020204" pitchFamily="34" charset="0"/>
              <a:buChar char="•"/>
              <a:tabLst>
                <a:tab pos="457200" algn="l"/>
              </a:tabLst>
            </a:pPr>
            <a:r>
              <a:rPr lang="es-419" sz="1600" dirty="0">
                <a:effectLst/>
                <a:ea typeface="Aptos" panose="020B0004020202020204" pitchFamily="34" charset="0"/>
                <a:cs typeface="Times New Roman" panose="02020603050405020304" pitchFamily="18" charset="0"/>
              </a:rPr>
              <a:t>La vacunación contra el VPH con una sola dosis en niñas de 9 a 14 años provoca una respuesta inmunitaria que no fue inferior a la de la vacunación con una sola dosis en cohortes históricas a los 24 meses después de la vacunación (mostrada para el HPV2 (GSK) en personas de 18</a:t>
            </a:r>
            <a:r>
              <a:rPr lang="es-419" sz="1600" dirty="0">
                <a:solidFill>
                  <a:schemeClr val="tx2"/>
                </a:solidFill>
              </a:rPr>
              <a:t> </a:t>
            </a:r>
            <a:r>
              <a:rPr lang="es-419" sz="1600" dirty="0">
                <a:effectLst/>
                <a:ea typeface="Aptos" panose="020B0004020202020204" pitchFamily="34" charset="0"/>
                <a:cs typeface="Times New Roman" panose="02020603050405020304" pitchFamily="18" charset="0"/>
              </a:rPr>
              <a:t>a 25 años en CVT y en personas de 15 </a:t>
            </a:r>
            <a:r>
              <a:rPr lang="es-419" sz="1600" dirty="0">
                <a:solidFill>
                  <a:schemeClr val="tx2"/>
                </a:solidFill>
              </a:rPr>
              <a:t>a</a:t>
            </a:r>
            <a:r>
              <a:rPr lang="es-419" sz="1600" dirty="0">
                <a:effectLst/>
                <a:ea typeface="Aptos" panose="020B0004020202020204" pitchFamily="34" charset="0"/>
                <a:cs typeface="Times New Roman" panose="02020603050405020304" pitchFamily="18" charset="0"/>
              </a:rPr>
              <a:t> 20 años en KEN SHE; mostrada para el HPV4 (MSD) en personas de 10</a:t>
            </a:r>
            <a:r>
              <a:rPr lang="es-419" sz="1600" dirty="0">
                <a:solidFill>
                  <a:schemeClr val="tx2"/>
                </a:solidFill>
              </a:rPr>
              <a:t> a </a:t>
            </a:r>
            <a:r>
              <a:rPr lang="es-419" sz="1600" dirty="0">
                <a:effectLst/>
                <a:ea typeface="Aptos" panose="020B0004020202020204" pitchFamily="34" charset="0"/>
                <a:cs typeface="Times New Roman" panose="02020603050405020304" pitchFamily="18" charset="0"/>
              </a:rPr>
              <a:t>18 años en IARC; y se muestra para el HPV9 (MSD) en personas de 15 a 20 años en KEN SHE).</a:t>
            </a:r>
          </a:p>
          <a:p>
            <a:pPr marL="342900" indent="-342900">
              <a:spcAft>
                <a:spcPts val="800"/>
              </a:spcAft>
              <a:buFont typeface="Arial" panose="020B0604020202020204" pitchFamily="34" charset="0"/>
              <a:buChar char="•"/>
            </a:pPr>
            <a:r>
              <a:rPr lang="es-419" sz="1600" dirty="0"/>
              <a:t>La respuesta inmunitaria tras una dosis única de </a:t>
            </a:r>
            <a:r>
              <a:rPr lang="es-419" sz="1600" b="0" i="0" u="none" strike="noStrike" baseline="0" dirty="0">
                <a:cs typeface="Calibri" panose="020F0502020204030204" pitchFamily="34" charset="0"/>
              </a:rPr>
              <a:t>vacunas contra el VPH</a:t>
            </a:r>
            <a:r>
              <a:rPr lang="es-419" sz="1600" dirty="0"/>
              <a:t> es menor que tras regímenes de varias dosis, pero se mantiene estable hasta al menos 16 años después de la vacunación.</a:t>
            </a:r>
          </a:p>
          <a:p>
            <a:pPr marL="342900" indent="-342900">
              <a:spcAft>
                <a:spcPts val="800"/>
              </a:spcAft>
              <a:buFont typeface="Arial" panose="020B0604020202020204" pitchFamily="34" charset="0"/>
              <a:buChar char="•"/>
            </a:pPr>
            <a:r>
              <a:rPr lang="es-419" sz="1600" b="0" i="0" u="none" strike="noStrike" baseline="0" dirty="0">
                <a:cs typeface="Calibri" panose="020F0502020204030204" pitchFamily="34" charset="0"/>
              </a:rPr>
              <a:t>Tras una dosis, la inmunogenicidad </a:t>
            </a:r>
            <a:r>
              <a:rPr lang="es-419" sz="1600" dirty="0"/>
              <a:t>es </a:t>
            </a:r>
            <a:r>
              <a:rPr lang="es-419" sz="1600" dirty="0">
                <a:cs typeface="Calibri" panose="020F0502020204030204" pitchFamily="34" charset="0"/>
              </a:rPr>
              <a:t>similar </a:t>
            </a:r>
            <a:r>
              <a:rPr lang="es-419" sz="1600" b="0" i="0" u="none" strike="noStrike" baseline="0" dirty="0">
                <a:cs typeface="Calibri" panose="020F0502020204030204" pitchFamily="34" charset="0"/>
              </a:rPr>
              <a:t>en niñas y niños de 9 a 11 años.</a:t>
            </a:r>
          </a:p>
          <a:p>
            <a:pPr marL="342900" indent="-342900">
              <a:spcAft>
                <a:spcPts val="800"/>
              </a:spcAft>
              <a:buFont typeface="Arial" panose="020B0604020202020204" pitchFamily="34" charset="0"/>
              <a:buChar char="•"/>
            </a:pPr>
            <a:r>
              <a:rPr lang="es-419" sz="1600" dirty="0"/>
              <a:t>Existen pruebas del impacto a nivel poblacional de una vacuna contra el VPH de dosis única en la prevalencia del VPH 16/18, independientemente del estado serológico respecto al VIH.</a:t>
            </a:r>
          </a:p>
          <a:p>
            <a:pPr marL="342900" indent="-342900">
              <a:spcAft>
                <a:spcPts val="1200"/>
              </a:spcAft>
              <a:buFont typeface="Arial" panose="020B0604020202020204" pitchFamily="34" charset="0"/>
              <a:buChar char="•"/>
            </a:pPr>
            <a:r>
              <a:rPr lang="es-419" sz="1600" dirty="0"/>
              <a:t>Se han generado datos sobre la dosis única en diferentes zonas geográficas.</a:t>
            </a:r>
          </a:p>
        </p:txBody>
      </p:sp>
    </p:spTree>
    <p:extLst>
      <p:ext uri="{BB962C8B-B14F-4D97-AF65-F5344CB8AC3E}">
        <p14:creationId xmlns:p14="http://schemas.microsoft.com/office/powerpoint/2010/main" val="17212779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p:txBody>
          <a:bodyPr/>
          <a:lstStyle/>
          <a:p>
            <a:r>
              <a:rPr lang="es-419" sz="4000" b="1"/>
              <a:t>Próximas pruebas de ensayos clínicos en curso</a:t>
            </a:r>
          </a:p>
        </p:txBody>
      </p:sp>
    </p:spTree>
    <p:extLst>
      <p:ext uri="{BB962C8B-B14F-4D97-AF65-F5344CB8AC3E}">
        <p14:creationId xmlns:p14="http://schemas.microsoft.com/office/powerpoint/2010/main" val="18155992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4BA4ED5-4086-524C-115D-57DA3DCA2466}"/>
              </a:ext>
            </a:extLst>
          </p:cNvPr>
          <p:cNvGraphicFramePr>
            <a:graphicFrameLocks noGrp="1"/>
          </p:cNvGraphicFramePr>
          <p:nvPr>
            <p:extLst>
              <p:ext uri="{D42A27DB-BD31-4B8C-83A1-F6EECF244321}">
                <p14:modId xmlns:p14="http://schemas.microsoft.com/office/powerpoint/2010/main" val="1219914332"/>
              </p:ext>
            </p:extLst>
          </p:nvPr>
        </p:nvGraphicFramePr>
        <p:xfrm>
          <a:off x="499985" y="853440"/>
          <a:ext cx="11076624" cy="5151120"/>
        </p:xfrm>
        <a:graphic>
          <a:graphicData uri="http://schemas.openxmlformats.org/drawingml/2006/table">
            <a:tbl>
              <a:tblPr firstRow="1" bandRow="1">
                <a:tableStyleId>{5C22544A-7EE6-4342-B048-85BDC9FD1C3A}</a:tableStyleId>
              </a:tblPr>
              <a:tblGrid>
                <a:gridCol w="4346310">
                  <a:extLst>
                    <a:ext uri="{9D8B030D-6E8A-4147-A177-3AD203B41FA5}">
                      <a16:colId xmlns:a16="http://schemas.microsoft.com/office/drawing/2014/main" val="213046488"/>
                    </a:ext>
                  </a:extLst>
                </a:gridCol>
                <a:gridCol w="6730314">
                  <a:extLst>
                    <a:ext uri="{9D8B030D-6E8A-4147-A177-3AD203B41FA5}">
                      <a16:colId xmlns:a16="http://schemas.microsoft.com/office/drawing/2014/main" val="3898586834"/>
                    </a:ext>
                  </a:extLst>
                </a:gridCol>
              </a:tblGrid>
              <a:tr h="1270387">
                <a:tc>
                  <a:txBody>
                    <a:bodyPr/>
                    <a:lstStyle/>
                    <a:p>
                      <a:r>
                        <a:rPr lang="es-419" sz="1600" b="1">
                          <a:solidFill>
                            <a:schemeClr val="bg1"/>
                          </a:solidFill>
                        </a:rPr>
                        <a:t>Ensayo IARC</a:t>
                      </a:r>
                      <a:r>
                        <a:rPr lang="es-419" sz="1600" b="0">
                          <a:solidFill>
                            <a:schemeClr val="bg1"/>
                          </a:solidFill>
                        </a:rPr>
                        <a:t>, India</a:t>
                      </a:r>
                    </a:p>
                    <a:p>
                      <a:pPr marL="0" marR="0" lvl="0" indent="0" algn="l" defTabSz="914400" rtl="0" eaLnBrk="1" fontAlgn="auto" latinLnBrk="0" hangingPunct="1">
                        <a:lnSpc>
                          <a:spcPct val="100000"/>
                        </a:lnSpc>
                        <a:spcBef>
                          <a:spcPts val="0"/>
                        </a:spcBef>
                        <a:spcAft>
                          <a:spcPts val="0"/>
                        </a:spcAft>
                        <a:buClrTx/>
                        <a:buSzTx/>
                        <a:buFontTx/>
                        <a:buNone/>
                        <a:tabLst/>
                        <a:defRPr/>
                      </a:pPr>
                      <a:r>
                        <a:rPr lang="es-419" sz="1600">
                          <a:solidFill>
                            <a:schemeClr val="tx2"/>
                          </a:solidFill>
                          <a:latin typeface="+mn-lt"/>
                          <a:ea typeface="+mn-ea"/>
                          <a:cs typeface="+mn-cs"/>
                        </a:rPr>
                        <a:t>Seguimiento del ECA de 2 frente a 3 dosis tras la suspensión del HPV4 (MSD)</a:t>
                      </a:r>
                    </a:p>
                    <a:p>
                      <a:pPr marL="0" algn="l" defTabSz="914400" rtl="0" eaLnBrk="1" latinLnBrk="0" hangingPunct="1"/>
                      <a:r>
                        <a:rPr lang="es-419" sz="1600" b="0">
                          <a:solidFill>
                            <a:schemeClr val="tx2"/>
                          </a:solidFill>
                          <a:latin typeface="+mn-lt"/>
                          <a:ea typeface="+mn-ea"/>
                          <a:cs typeface="+mn-cs"/>
                        </a:rPr>
                        <a:t>Mujeres de 10 a 18 años de edad (~5.000 receptoras de SD)</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s-419" sz="1600" b="0" dirty="0">
                          <a:solidFill>
                            <a:schemeClr val="tx2"/>
                          </a:solidFill>
                          <a:latin typeface="+mn-lt"/>
                          <a:ea typeface="+mn-ea"/>
                          <a:cs typeface="+mn-cs"/>
                        </a:rPr>
                        <a:t>Eficacia de la vacuna (criterios de valoración virales e histopatológicos) para regímenes de 1, 2 y 3 dosis hasta 15 años posteriores a la vacunación</a:t>
                      </a:r>
                    </a:p>
                    <a:p>
                      <a:pPr marL="0" marR="0" lvl="0" algn="l" defTabSz="914400" rtl="0" eaLnBrk="1" latinLnBrk="0" hangingPunct="1">
                        <a:buNone/>
                      </a:pPr>
                      <a:r>
                        <a:rPr lang="es-419" sz="1600" b="0" u="sng" dirty="0">
                          <a:solidFill>
                            <a:schemeClr val="tx2"/>
                          </a:solidFill>
                          <a:latin typeface="+mn-lt"/>
                          <a:ea typeface="+mn-ea"/>
                          <a:cs typeface="+mn-cs"/>
                        </a:rPr>
                        <a:t>Datos anticipados</a:t>
                      </a:r>
                      <a:r>
                        <a:rPr lang="es-419" sz="1600" b="0" dirty="0">
                          <a:solidFill>
                            <a:schemeClr val="tx2"/>
                          </a:solidFill>
                          <a:latin typeface="+mn-lt"/>
                          <a:ea typeface="+mn-ea"/>
                          <a:cs typeface="+mn-cs"/>
                        </a:rPr>
                        <a:t>: </a:t>
                      </a:r>
                      <a:r>
                        <a:rPr lang="es-419" sz="1600" b="1" dirty="0">
                          <a:solidFill>
                            <a:schemeClr val="tx2"/>
                          </a:solidFill>
                          <a:latin typeface="+mn-lt"/>
                          <a:ea typeface="+mn-ea"/>
                          <a:cs typeface="+mn-cs"/>
                        </a:rPr>
                        <a:t>2026</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631207119"/>
                  </a:ext>
                </a:extLst>
              </a:tr>
              <a:tr h="1970290">
                <a:tc>
                  <a:txBody>
                    <a:bodyPr/>
                    <a:lstStyle/>
                    <a:p>
                      <a:pPr marL="0" marR="0">
                        <a:buNone/>
                      </a:pPr>
                      <a:r>
                        <a:rPr lang="es-419" sz="1600" b="1">
                          <a:solidFill>
                            <a:schemeClr val="bg1"/>
                          </a:solidFill>
                          <a:effectLst/>
                          <a:latin typeface="+mn-lt"/>
                          <a:ea typeface="Aptos" panose="020B0004020202020204" pitchFamily="34" charset="0"/>
                          <a:cs typeface="Aptos" panose="020B0004020202020204" pitchFamily="34" charset="0"/>
                        </a:rPr>
                        <a:t>HOPE II</a:t>
                      </a:r>
                      <a:r>
                        <a:rPr lang="es-419" sz="1600">
                          <a:solidFill>
                            <a:schemeClr val="bg1"/>
                          </a:solidFill>
                          <a:effectLst/>
                          <a:latin typeface="+mn-lt"/>
                          <a:ea typeface="Aptos" panose="020B0004020202020204" pitchFamily="34" charset="0"/>
                          <a:cs typeface="Aptos" panose="020B0004020202020204" pitchFamily="34" charset="0"/>
                        </a:rPr>
                        <a:t>, Botsuana, Ruanda, Sudáfrica</a:t>
                      </a:r>
                    </a:p>
                    <a:p>
                      <a:pPr marL="0" marR="0">
                        <a:buNone/>
                      </a:pPr>
                      <a:r>
                        <a:rPr lang="es-419" sz="1600" b="1">
                          <a:solidFill>
                            <a:schemeClr val="tx2"/>
                          </a:solidFill>
                          <a:latin typeface="+mn-lt"/>
                          <a:ea typeface="+mn-ea"/>
                          <a:cs typeface="+mn-cs"/>
                        </a:rPr>
                        <a:t>Dosis única de la vacuna contra el VPH antes del diagnóstico del VIH</a:t>
                      </a:r>
                    </a:p>
                    <a:p>
                      <a:pPr marL="0" marR="0">
                        <a:buNone/>
                      </a:pPr>
                      <a:r>
                        <a:rPr lang="es-419" sz="1600" b="0">
                          <a:solidFill>
                            <a:schemeClr val="tx2"/>
                          </a:solidFill>
                          <a:latin typeface="+mn-lt"/>
                          <a:ea typeface="+mn-ea"/>
                          <a:cs typeface="+mn-cs"/>
                        </a:rPr>
                        <a:t>Ensayo clínico aleatorizado doble ciego; mujeres ≥16 años</a:t>
                      </a:r>
                    </a:p>
                    <a:p>
                      <a:pPr marL="0" marR="0">
                        <a:buNone/>
                      </a:pPr>
                      <a:r>
                        <a:rPr lang="es-419" sz="1600" b="0">
                          <a:solidFill>
                            <a:schemeClr val="tx2"/>
                          </a:solidFill>
                          <a:latin typeface="+mn-lt"/>
                          <a:ea typeface="+mn-ea"/>
                          <a:cs typeface="+mn-cs"/>
                        </a:rPr>
                        <a:t>2 brazos: 1 dosis de 9vHPV (MSD); 1 dosis de vacuna contra el meningococo (vacunación contra el VPH pospuesta hasta los 18 meses)</a:t>
                      </a:r>
                    </a:p>
                    <a:p>
                      <a:pPr marL="0" marR="0">
                        <a:buNone/>
                      </a:pPr>
                      <a:r>
                        <a:rPr lang="es-419" sz="1600" b="0">
                          <a:solidFill>
                            <a:schemeClr val="tx2"/>
                          </a:solidFill>
                          <a:latin typeface="+mn-lt"/>
                          <a:ea typeface="+mn-ea"/>
                          <a:cs typeface="+mn-cs"/>
                        </a:rPr>
                        <a:t>N total = 750</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a:spcAft>
                          <a:spcPts val="600"/>
                        </a:spcAft>
                        <a:buNone/>
                      </a:pPr>
                      <a:r>
                        <a:rPr lang="es-419" sz="1600" b="0">
                          <a:solidFill>
                            <a:schemeClr val="tx2"/>
                          </a:solidFill>
                          <a:latin typeface="+mn-lt"/>
                          <a:ea typeface="+mn-ea"/>
                          <a:cs typeface="+mn-cs"/>
                        </a:rPr>
                        <a:t>Eficacia de la vacuna contra el VPH 16/18 en términos de infecciones persistentes por el VPH cuando se vacuna antes del diagnóstico del VIH </a:t>
                      </a:r>
                    </a:p>
                    <a:p>
                      <a:pPr marL="0" marR="0">
                        <a:buNone/>
                      </a:pPr>
                      <a:r>
                        <a:rPr lang="es-419" sz="1600" b="0" u="sng">
                          <a:solidFill>
                            <a:schemeClr val="tx2"/>
                          </a:solidFill>
                          <a:latin typeface="+mn-lt"/>
                          <a:ea typeface="+mn-ea"/>
                          <a:cs typeface="+mn-cs"/>
                        </a:rPr>
                        <a:t>Datos anticipados</a:t>
                      </a:r>
                      <a:r>
                        <a:rPr lang="es-419" sz="1600" b="0">
                          <a:solidFill>
                            <a:schemeClr val="tx2"/>
                          </a:solidFill>
                          <a:latin typeface="+mn-lt"/>
                          <a:ea typeface="+mn-ea"/>
                          <a:cs typeface="+mn-cs"/>
                        </a:rPr>
                        <a:t>: </a:t>
                      </a:r>
                      <a:r>
                        <a:rPr lang="es-419" sz="1600" b="1">
                          <a:solidFill>
                            <a:schemeClr val="tx2"/>
                          </a:solidFill>
                          <a:latin typeface="+mn-lt"/>
                          <a:ea typeface="+mn-ea"/>
                          <a:cs typeface="+mn-cs"/>
                        </a:rPr>
                        <a:t>2027</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722107047"/>
                  </a:ext>
                </a:extLst>
              </a:tr>
              <a:tr h="1476742">
                <a:tc>
                  <a:txBody>
                    <a:bodyPr/>
                    <a:lstStyle/>
                    <a:p>
                      <a:pPr marL="0" marR="0">
                        <a:buNone/>
                      </a:pPr>
                      <a:r>
                        <a:rPr lang="es-419" sz="1600" b="1">
                          <a:solidFill>
                            <a:schemeClr val="bg1"/>
                          </a:solidFill>
                          <a:effectLst/>
                          <a:latin typeface="+mn-lt"/>
                          <a:ea typeface="Aptos" panose="020B0004020202020204" pitchFamily="34" charset="0"/>
                          <a:cs typeface="Aptos" panose="020B0004020202020204" pitchFamily="34" charset="0"/>
                        </a:rPr>
                        <a:t>Ensayo PRISMA-ESCUDDO,</a:t>
                      </a:r>
                      <a:r>
                        <a:rPr lang="es-419" sz="1600">
                          <a:solidFill>
                            <a:schemeClr val="bg1"/>
                          </a:solidFill>
                          <a:effectLst/>
                          <a:latin typeface="+mn-lt"/>
                          <a:ea typeface="Aptos" panose="020B0004020202020204" pitchFamily="34" charset="0"/>
                          <a:cs typeface="Aptos" panose="020B0004020202020204" pitchFamily="34" charset="0"/>
                        </a:rPr>
                        <a:t> Costa Rica</a:t>
                      </a:r>
                    </a:p>
                    <a:p>
                      <a:pPr marL="0" marR="0">
                        <a:buNone/>
                      </a:pPr>
                      <a:r>
                        <a:rPr lang="es-419" sz="1600" b="1">
                          <a:solidFill>
                            <a:schemeClr val="tx2"/>
                          </a:solidFill>
                          <a:latin typeface="+mn-lt"/>
                          <a:ea typeface="+mn-ea"/>
                          <a:cs typeface="+mn-cs"/>
                        </a:rPr>
                        <a:t>Ensayo de eficacia de una dosis única en mujeres de 18 a 30 años </a:t>
                      </a:r>
                    </a:p>
                    <a:p>
                      <a:pPr marL="0" marR="0">
                        <a:buNone/>
                      </a:pPr>
                      <a:r>
                        <a:rPr lang="es-419" sz="1600">
                          <a:solidFill>
                            <a:schemeClr val="tx2"/>
                          </a:solidFill>
                          <a:latin typeface="+mn-lt"/>
                          <a:ea typeface="+mn-ea"/>
                          <a:cs typeface="+mn-cs"/>
                        </a:rPr>
                        <a:t>Ensayo clínico aleatorizado; 3 brazos: 1 dosis de HPV2 (GSK); 1 dosis de 9vHPV (MSD); 1 dosis de dTaP (control) (N= aprox. 1650/brazo)</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a:spcAft>
                          <a:spcPts val="600"/>
                        </a:spcAft>
                        <a:buNone/>
                      </a:pPr>
                      <a:r>
                        <a:rPr lang="es-419" sz="1600" dirty="0">
                          <a:solidFill>
                            <a:schemeClr val="tx2"/>
                          </a:solidFill>
                          <a:latin typeface="+mn-lt"/>
                          <a:ea typeface="+mn-ea"/>
                          <a:cs typeface="+mn-cs"/>
                        </a:rPr>
                        <a:t>Eficacia de la vacuna en comparación con no vacunadas en términos de infecciones persistentes por HPV-16/18. </a:t>
                      </a:r>
                    </a:p>
                    <a:p>
                      <a:pPr marL="0" marR="0">
                        <a:buNone/>
                      </a:pPr>
                      <a:r>
                        <a:rPr lang="es-419" sz="1600" u="sng" dirty="0">
                          <a:solidFill>
                            <a:schemeClr val="tx2"/>
                          </a:solidFill>
                          <a:latin typeface="+mn-lt"/>
                          <a:ea typeface="+mn-ea"/>
                          <a:cs typeface="+mn-cs"/>
                        </a:rPr>
                        <a:t>Datos anticipados (año 4): </a:t>
                      </a:r>
                      <a:r>
                        <a:rPr lang="es-419" sz="1600" dirty="0">
                          <a:solidFill>
                            <a:schemeClr val="tx2"/>
                          </a:solidFill>
                          <a:latin typeface="+mn-lt"/>
                          <a:ea typeface="+mn-ea"/>
                          <a:cs typeface="+mn-cs"/>
                        </a:rPr>
                        <a:t>2026</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975538819"/>
                  </a:ext>
                </a:extLst>
              </a:tr>
            </a:tbl>
          </a:graphicData>
        </a:graphic>
      </p:graphicFrame>
      <p:sp>
        <p:nvSpPr>
          <p:cNvPr id="3" name="Rectangle 2">
            <a:extLst>
              <a:ext uri="{FF2B5EF4-FFF2-40B4-BE49-F238E27FC236}">
                <a16:creationId xmlns:a16="http://schemas.microsoft.com/office/drawing/2014/main" id="{768CB180-CDD7-178E-A89E-12765C3F39C2}"/>
              </a:ext>
            </a:extLst>
          </p:cNvPr>
          <p:cNvSpPr/>
          <p:nvPr/>
        </p:nvSpPr>
        <p:spPr>
          <a:xfrm>
            <a:off x="-94034" y="154960"/>
            <a:ext cx="12286034" cy="584775"/>
          </a:xfrm>
          <a:prstGeom prst="rect">
            <a:avLst/>
          </a:prstGeom>
        </p:spPr>
        <p:txBody>
          <a:bodyPr wrap="square" lIns="91440" tIns="45720" rIns="91440" bIns="45720" anchor="t">
            <a:spAutoFit/>
          </a:bodyPr>
          <a:lstStyle/>
          <a:p>
            <a:pPr algn="ctr"/>
            <a:r>
              <a:rPr lang="es-419" sz="3200" dirty="0">
                <a:solidFill>
                  <a:schemeClr val="tx2"/>
                </a:solidFill>
                <a:latin typeface="+mj-lt"/>
              </a:rPr>
              <a:t>Eficacia contra las infecciones persistentes por el VPH: Estudios en curso </a:t>
            </a:r>
          </a:p>
        </p:txBody>
      </p:sp>
      <p:sp>
        <p:nvSpPr>
          <p:cNvPr id="4" name="TextBox 3">
            <a:extLst>
              <a:ext uri="{FF2B5EF4-FFF2-40B4-BE49-F238E27FC236}">
                <a16:creationId xmlns:a16="http://schemas.microsoft.com/office/drawing/2014/main" id="{0F8F2074-6A35-764F-7A7F-DD5AD5BA63CB}"/>
              </a:ext>
            </a:extLst>
          </p:cNvPr>
          <p:cNvSpPr txBox="1"/>
          <p:nvPr/>
        </p:nvSpPr>
        <p:spPr>
          <a:xfrm>
            <a:off x="438702" y="6004560"/>
            <a:ext cx="11314595" cy="369332"/>
          </a:xfrm>
          <a:prstGeom prst="rect">
            <a:avLst/>
          </a:prstGeom>
          <a:noFill/>
        </p:spPr>
        <p:txBody>
          <a:bodyPr wrap="square" rtlCol="0">
            <a:spAutoFit/>
          </a:bodyPr>
          <a:lstStyle/>
          <a:p>
            <a:r>
              <a:rPr lang="es-419" sz="900" dirty="0"/>
              <a:t>Abreviaturas: IARC, Agencia Internacional para la Investigación sobre el Cáncer; HOPE: Eficacia poblacional de una y dos dosis contra el virus del papiloma humano; ensayo clínico aleatorizado, ensayo controlado aleatorio; SD, dosis única; yo, años de edad; N, número de participantes en el estudio</a:t>
            </a:r>
          </a:p>
        </p:txBody>
      </p:sp>
    </p:spTree>
    <p:extLst>
      <p:ext uri="{BB962C8B-B14F-4D97-AF65-F5344CB8AC3E}">
        <p14:creationId xmlns:p14="http://schemas.microsoft.com/office/powerpoint/2010/main" val="41348471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AFA5D-B43E-855B-643B-A6F82AEADD52}"/>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C1895E7D-AD13-D2B2-12DF-DECBCFF143A8}"/>
              </a:ext>
            </a:extLst>
          </p:cNvPr>
          <p:cNvSpPr/>
          <p:nvPr/>
        </p:nvSpPr>
        <p:spPr>
          <a:xfrm>
            <a:off x="381000" y="114300"/>
            <a:ext cx="11348767" cy="584775"/>
          </a:xfrm>
          <a:prstGeom prst="rect">
            <a:avLst/>
          </a:prstGeom>
        </p:spPr>
        <p:txBody>
          <a:bodyPr wrap="square" lIns="91440" tIns="45720" rIns="91440" bIns="45720" anchor="t">
            <a:spAutoFit/>
          </a:bodyPr>
          <a:lstStyle/>
          <a:p>
            <a:pPr algn="ctr"/>
            <a:r>
              <a:rPr lang="es-419" sz="3200">
                <a:solidFill>
                  <a:schemeClr val="tx2"/>
                </a:solidFill>
                <a:latin typeface="+mj-lt"/>
              </a:rPr>
              <a:t>Estudios de impacto en curso</a:t>
            </a:r>
          </a:p>
        </p:txBody>
      </p:sp>
      <p:graphicFrame>
        <p:nvGraphicFramePr>
          <p:cNvPr id="3" name="Table 3">
            <a:extLst>
              <a:ext uri="{FF2B5EF4-FFF2-40B4-BE49-F238E27FC236}">
                <a16:creationId xmlns:a16="http://schemas.microsoft.com/office/drawing/2014/main" id="{E959BE09-A822-D7B9-956D-37610E0262FB}"/>
              </a:ext>
            </a:extLst>
          </p:cNvPr>
          <p:cNvGraphicFramePr>
            <a:graphicFrameLocks noGrp="1"/>
          </p:cNvGraphicFramePr>
          <p:nvPr>
            <p:extLst>
              <p:ext uri="{D42A27DB-BD31-4B8C-83A1-F6EECF244321}">
                <p14:modId xmlns:p14="http://schemas.microsoft.com/office/powerpoint/2010/main" val="1045340450"/>
              </p:ext>
            </p:extLst>
          </p:nvPr>
        </p:nvGraphicFramePr>
        <p:xfrm>
          <a:off x="581025" y="841424"/>
          <a:ext cx="11195802" cy="3002280"/>
        </p:xfrm>
        <a:graphic>
          <a:graphicData uri="http://schemas.openxmlformats.org/drawingml/2006/table">
            <a:tbl>
              <a:tblPr firstRow="1" bandRow="1">
                <a:tableStyleId>{5C22544A-7EE6-4342-B048-85BDC9FD1C3A}</a:tableStyleId>
              </a:tblPr>
              <a:tblGrid>
                <a:gridCol w="4447476">
                  <a:extLst>
                    <a:ext uri="{9D8B030D-6E8A-4147-A177-3AD203B41FA5}">
                      <a16:colId xmlns:a16="http://schemas.microsoft.com/office/drawing/2014/main" val="4230516322"/>
                    </a:ext>
                  </a:extLst>
                </a:gridCol>
                <a:gridCol w="6748326">
                  <a:extLst>
                    <a:ext uri="{9D8B030D-6E8A-4147-A177-3AD203B41FA5}">
                      <a16:colId xmlns:a16="http://schemas.microsoft.com/office/drawing/2014/main" val="3653219934"/>
                    </a:ext>
                  </a:extLst>
                </a:gridCol>
              </a:tblGrid>
              <a:tr h="388135">
                <a:tc>
                  <a:txBody>
                    <a:bodyPr/>
                    <a:lstStyle/>
                    <a:p>
                      <a:r>
                        <a:rPr lang="es-419" sz="2000">
                          <a:solidFill>
                            <a:schemeClr val="bg1"/>
                          </a:solidFill>
                        </a:rPr>
                        <a:t>Estudio / diseño</a:t>
                      </a:r>
                    </a:p>
                  </a:txBody>
                  <a:tcPr>
                    <a:lnB w="9525" cap="flat" cmpd="sng" algn="ctr">
                      <a:solidFill>
                        <a:schemeClr val="accent1"/>
                      </a:solidFill>
                      <a:prstDash val="solid"/>
                      <a:round/>
                      <a:headEnd type="none" w="med" len="med"/>
                      <a:tailEnd type="none" w="med" len="med"/>
                    </a:lnB>
                  </a:tcPr>
                </a:tc>
                <a:tc>
                  <a:txBody>
                    <a:bodyPr/>
                    <a:lstStyle/>
                    <a:p>
                      <a:r>
                        <a:rPr lang="es-419" sz="2000" b="1">
                          <a:solidFill>
                            <a:schemeClr val="bg1"/>
                          </a:solidFill>
                        </a:rPr>
                        <a:t>Objetivos primarios/ plazos</a:t>
                      </a:r>
                    </a:p>
                  </a:txBody>
                  <a:tcPr marL="51435" marR="51435" marT="25718" marB="25718">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553324100"/>
                  </a:ext>
                </a:extLst>
              </a:tr>
              <a:tr h="1584577">
                <a:tc>
                  <a:txBody>
                    <a:bodyPr/>
                    <a:lstStyle/>
                    <a:p>
                      <a:r>
                        <a:rPr lang="es-419" sz="2000" b="1">
                          <a:solidFill>
                            <a:schemeClr val="bg1"/>
                          </a:solidFill>
                        </a:rPr>
                        <a:t>ADD-VACC</a:t>
                      </a:r>
                      <a:r>
                        <a:rPr lang="es-419" sz="2000" b="0">
                          <a:solidFill>
                            <a:schemeClr val="bg1"/>
                          </a:solidFill>
                        </a:rPr>
                        <a:t>, Tanzania</a:t>
                      </a:r>
                    </a:p>
                    <a:p>
                      <a:r>
                        <a:rPr lang="es-419" sz="2000">
                          <a:solidFill>
                            <a:schemeClr val="tx2"/>
                          </a:solidFill>
                        </a:rPr>
                        <a:t>Ensayo aleatorizado por cohortes, solo niñas (9 años) o mujeres (9 años) + niños (14-18 años)</a:t>
                      </a:r>
                    </a:p>
                    <a:p>
                      <a:r>
                        <a:rPr lang="es-419" sz="2000">
                          <a:solidFill>
                            <a:schemeClr val="tx2"/>
                          </a:solidFill>
                        </a:rPr>
                        <a:t>1 dosis de HPV4 (MSD)</a:t>
                      </a:r>
                    </a:p>
                    <a:p>
                      <a:r>
                        <a:rPr lang="es-419" sz="2000">
                          <a:solidFill>
                            <a:schemeClr val="tx2"/>
                          </a:solidFill>
                        </a:rPr>
                        <a:t>N ~9,000 niños </a:t>
                      </a:r>
                    </a:p>
                    <a:p>
                      <a:r>
                        <a:rPr lang="es-419" sz="2000">
                          <a:solidFill>
                            <a:schemeClr val="tx2"/>
                          </a:solidFill>
                        </a:rPr>
                        <a:t>Encuesta previa a la vacunación y tres años después de la vacunación.</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r>
                        <a:rPr lang="es-419" sz="2000">
                          <a:solidFill>
                            <a:schemeClr val="tx2"/>
                          </a:solidFill>
                        </a:rPr>
                        <a:t>Impacto de añadir una estrategia de vacunación masculina contra el VPH con una dosis única, y única, al programa nacional (niñas de 14 años). </a:t>
                      </a:r>
                    </a:p>
                    <a:p>
                      <a:r>
                        <a:rPr lang="es-419" sz="2000">
                          <a:solidFill>
                            <a:schemeClr val="tx2"/>
                          </a:solidFill>
                        </a:rPr>
                        <a:t>Impacto en la prevalencia del VPH en la comunidad 36 meses después de la vacunación.</a:t>
                      </a:r>
                    </a:p>
                    <a:p>
                      <a:pPr>
                        <a:spcAft>
                          <a:spcPts val="600"/>
                        </a:spcAft>
                      </a:pPr>
                      <a:r>
                        <a:rPr lang="es-419" sz="2000">
                          <a:solidFill>
                            <a:schemeClr val="tx2"/>
                          </a:solidFill>
                        </a:rPr>
                        <a:t>Inmunogenicidad en un subgrupo hasta el mes 24.</a:t>
                      </a:r>
                    </a:p>
                    <a:p>
                      <a:r>
                        <a:rPr lang="es-419" sz="2000" u="sng">
                          <a:solidFill>
                            <a:schemeClr val="tx2"/>
                          </a:solidFill>
                        </a:rPr>
                        <a:t>Datos anticipados</a:t>
                      </a:r>
                      <a:r>
                        <a:rPr lang="es-419" sz="2000" u="none">
                          <a:solidFill>
                            <a:schemeClr val="tx2"/>
                          </a:solidFill>
                        </a:rPr>
                        <a:t>: </a:t>
                      </a:r>
                      <a:r>
                        <a:rPr lang="es-419" sz="2000">
                          <a:solidFill>
                            <a:schemeClr val="tx2"/>
                          </a:solidFill>
                          <a:latin typeface="+mn-lt"/>
                          <a:ea typeface="+mn-ea"/>
                          <a:cs typeface="+mn-cs"/>
                        </a:rPr>
                        <a:t>impacto en la prevalencia del VPH en la comunidad en </a:t>
                      </a:r>
                      <a:r>
                        <a:rPr lang="es-419" sz="2000" b="1">
                          <a:solidFill>
                            <a:schemeClr val="tx2"/>
                          </a:solidFill>
                          <a:latin typeface="+mn-lt"/>
                          <a:ea typeface="+mn-ea"/>
                          <a:cs typeface="+mn-cs"/>
                        </a:rPr>
                        <a:t>2027</a:t>
                      </a:r>
                      <a:r>
                        <a:rPr lang="es-419" sz="2000">
                          <a:solidFill>
                            <a:schemeClr val="tx2"/>
                          </a:solidFill>
                          <a:latin typeface="+mn-lt"/>
                          <a:ea typeface="+mn-ea"/>
                          <a:cs typeface="+mn-cs"/>
                        </a:rPr>
                        <a:t>; eficacia de la SD en hombres: </a:t>
                      </a:r>
                      <a:r>
                        <a:rPr lang="es-419" sz="2000" b="1">
                          <a:solidFill>
                            <a:schemeClr val="tx2"/>
                          </a:solidFill>
                          <a:latin typeface="+mn-lt"/>
                          <a:ea typeface="+mn-ea"/>
                          <a:cs typeface="+mn-cs"/>
                        </a:rPr>
                        <a:t>2027</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667028387"/>
                  </a:ext>
                </a:extLst>
              </a:tr>
            </a:tbl>
          </a:graphicData>
        </a:graphic>
      </p:graphicFrame>
      <p:sp>
        <p:nvSpPr>
          <p:cNvPr id="5" name="TextBox 4">
            <a:extLst>
              <a:ext uri="{FF2B5EF4-FFF2-40B4-BE49-F238E27FC236}">
                <a16:creationId xmlns:a16="http://schemas.microsoft.com/office/drawing/2014/main" id="{C4CD6B76-4605-7F01-3CA8-A63EF5AAD369}"/>
              </a:ext>
            </a:extLst>
          </p:cNvPr>
          <p:cNvSpPr txBox="1"/>
          <p:nvPr/>
        </p:nvSpPr>
        <p:spPr>
          <a:xfrm>
            <a:off x="581025" y="6003827"/>
            <a:ext cx="11361655" cy="230832"/>
          </a:xfrm>
          <a:prstGeom prst="rect">
            <a:avLst/>
          </a:prstGeom>
          <a:noFill/>
        </p:spPr>
        <p:txBody>
          <a:bodyPr wrap="square" numCol="1" rtlCol="0">
            <a:spAutoFit/>
          </a:bodyPr>
          <a:lstStyle/>
          <a:p>
            <a:r>
              <a:rPr lang="es-419" sz="900"/>
              <a:t>ADD-VACC, adición de la vacuna contra el VPH de dosis única para hombres a la vacuna contra el VPH para mujeres en Tanzania; N: cantidad de participantes; yo: años de edad; SD, dosis única</a:t>
            </a:r>
          </a:p>
        </p:txBody>
      </p:sp>
    </p:spTree>
    <p:extLst>
      <p:ext uri="{BB962C8B-B14F-4D97-AF65-F5344CB8AC3E}">
        <p14:creationId xmlns:p14="http://schemas.microsoft.com/office/powerpoint/2010/main" val="2704841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A240469-CA91-4ECA-9BE3-730B5DE58944}"/>
              </a:ext>
            </a:extLst>
          </p:cNvPr>
          <p:cNvCxnSpPr>
            <a:cxnSpLocks/>
          </p:cNvCxnSpPr>
          <p:nvPr/>
        </p:nvCxnSpPr>
        <p:spPr>
          <a:xfrm>
            <a:off x="2681681" y="2063079"/>
            <a:ext cx="0" cy="294536"/>
          </a:xfrm>
          <a:prstGeom prst="line">
            <a:avLst/>
          </a:prstGeom>
          <a:ln w="19050" cap="flat">
            <a:solidFill>
              <a:schemeClr val="accent3">
                <a:lumMod val="40000"/>
                <a:lumOff val="60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0302B09-CFAD-494A-ACDD-B971FF2F6778}"/>
              </a:ext>
            </a:extLst>
          </p:cNvPr>
          <p:cNvCxnSpPr>
            <a:cxnSpLocks/>
          </p:cNvCxnSpPr>
          <p:nvPr/>
        </p:nvCxnSpPr>
        <p:spPr>
          <a:xfrm>
            <a:off x="5483257" y="2063079"/>
            <a:ext cx="0" cy="294536"/>
          </a:xfrm>
          <a:prstGeom prst="line">
            <a:avLst/>
          </a:prstGeom>
          <a:ln w="19050" cap="flat">
            <a:solidFill>
              <a:schemeClr val="accent3">
                <a:lumMod val="40000"/>
                <a:lumOff val="60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F456C91-A747-4243-8751-E93596D3010E}"/>
              </a:ext>
            </a:extLst>
          </p:cNvPr>
          <p:cNvCxnSpPr>
            <a:cxnSpLocks/>
          </p:cNvCxnSpPr>
          <p:nvPr/>
        </p:nvCxnSpPr>
        <p:spPr>
          <a:xfrm>
            <a:off x="4597598" y="2063079"/>
            <a:ext cx="1771319" cy="0"/>
          </a:xfrm>
          <a:prstGeom prst="line">
            <a:avLst/>
          </a:prstGeom>
          <a:ln w="19050" cap="flat">
            <a:solidFill>
              <a:schemeClr val="accent3">
                <a:lumMod val="40000"/>
                <a:lumOff val="60000"/>
              </a:schemeClr>
            </a:solidFill>
            <a:miter lim="800000"/>
            <a:tailEnd type="non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C9DDCDA-EBD3-4CDA-9BBD-9BE0AF67712F}"/>
              </a:ext>
            </a:extLst>
          </p:cNvPr>
          <p:cNvSpPr txBox="1">
            <a:spLocks/>
          </p:cNvSpPr>
          <p:nvPr/>
        </p:nvSpPr>
        <p:spPr>
          <a:xfrm>
            <a:off x="450118" y="3976483"/>
            <a:ext cx="2102773" cy="646331"/>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s-419" sz="1400">
                <a:solidFill>
                  <a:schemeClr val="tx2"/>
                </a:solidFill>
                <a:cs typeface="Arial"/>
              </a:rPr>
              <a:t>Menor costo de las operaciones y de los frascos de vacunas</a:t>
            </a:r>
          </a:p>
        </p:txBody>
      </p:sp>
      <p:sp>
        <p:nvSpPr>
          <p:cNvPr id="8" name="TextBox 7">
            <a:extLst>
              <a:ext uri="{FF2B5EF4-FFF2-40B4-BE49-F238E27FC236}">
                <a16:creationId xmlns:a16="http://schemas.microsoft.com/office/drawing/2014/main" id="{C44DC1D6-CE2D-4B21-825B-4AA5E25C8D49}"/>
              </a:ext>
            </a:extLst>
          </p:cNvPr>
          <p:cNvSpPr txBox="1">
            <a:spLocks/>
          </p:cNvSpPr>
          <p:nvPr/>
        </p:nvSpPr>
        <p:spPr>
          <a:xfrm>
            <a:off x="5791060" y="3976483"/>
            <a:ext cx="2144995" cy="1077218"/>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s-419" sz="1400">
                <a:solidFill>
                  <a:schemeClr val="tx2"/>
                </a:solidFill>
                <a:cs typeface="Arial"/>
              </a:rPr>
              <a:t>Más atractivo y fácil de planificar, desde el punto de vista logístico, y más asequible desde el punto de vista económico </a:t>
            </a:r>
          </a:p>
        </p:txBody>
      </p:sp>
      <p:cxnSp>
        <p:nvCxnSpPr>
          <p:cNvPr id="9" name="Straight Connector 8">
            <a:extLst>
              <a:ext uri="{FF2B5EF4-FFF2-40B4-BE49-F238E27FC236}">
                <a16:creationId xmlns:a16="http://schemas.microsoft.com/office/drawing/2014/main" id="{6A75BCED-C0B0-47CD-9A2C-81691CB4BC6A}"/>
              </a:ext>
            </a:extLst>
          </p:cNvPr>
          <p:cNvCxnSpPr>
            <a:cxnSpLocks/>
          </p:cNvCxnSpPr>
          <p:nvPr/>
        </p:nvCxnSpPr>
        <p:spPr>
          <a:xfrm>
            <a:off x="1661927" y="2063079"/>
            <a:ext cx="2039507" cy="0"/>
          </a:xfrm>
          <a:prstGeom prst="line">
            <a:avLst/>
          </a:prstGeom>
          <a:ln w="19050" cap="flat">
            <a:solidFill>
              <a:schemeClr val="accent3">
                <a:lumMod val="40000"/>
                <a:lumOff val="60000"/>
              </a:schemeClr>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F8398E5-4BC8-4819-B613-D16C7CF1C542}"/>
              </a:ext>
            </a:extLst>
          </p:cNvPr>
          <p:cNvSpPr txBox="1">
            <a:spLocks/>
          </p:cNvSpPr>
          <p:nvPr/>
        </p:nvSpPr>
        <p:spPr>
          <a:xfrm>
            <a:off x="1641301" y="1571798"/>
            <a:ext cx="2101306" cy="430887"/>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s-419" sz="1400">
                <a:solidFill>
                  <a:schemeClr val="tx2"/>
                </a:solidFill>
                <a:cs typeface="Arial"/>
              </a:rPr>
              <a:t>Menos citas </a:t>
            </a:r>
            <a:br>
              <a:rPr lang="es-419" sz="1400"/>
            </a:br>
            <a:r>
              <a:rPr lang="es-419" sz="1400">
                <a:solidFill>
                  <a:schemeClr val="tx2"/>
                </a:solidFill>
                <a:cs typeface="Arial"/>
              </a:rPr>
              <a:t>que programar y atender</a:t>
            </a:r>
          </a:p>
        </p:txBody>
      </p:sp>
      <p:sp>
        <p:nvSpPr>
          <p:cNvPr id="11" name="TextBox 10">
            <a:extLst>
              <a:ext uri="{FF2B5EF4-FFF2-40B4-BE49-F238E27FC236}">
                <a16:creationId xmlns:a16="http://schemas.microsoft.com/office/drawing/2014/main" id="{177B3F40-5BBE-43A3-B807-E379BD1BAB58}"/>
              </a:ext>
            </a:extLst>
          </p:cNvPr>
          <p:cNvSpPr txBox="1">
            <a:spLocks/>
          </p:cNvSpPr>
          <p:nvPr/>
        </p:nvSpPr>
        <p:spPr>
          <a:xfrm>
            <a:off x="4482830" y="1571798"/>
            <a:ext cx="1944078" cy="430887"/>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s-419" sz="1400" dirty="0">
                <a:solidFill>
                  <a:schemeClr val="tx2"/>
                </a:solidFill>
                <a:cs typeface="Arial"/>
              </a:rPr>
              <a:t>Coordinación simplificada de la campaña</a:t>
            </a:r>
          </a:p>
        </p:txBody>
      </p:sp>
      <p:cxnSp>
        <p:nvCxnSpPr>
          <p:cNvPr id="12" name="Straight Connector 11">
            <a:extLst>
              <a:ext uri="{FF2B5EF4-FFF2-40B4-BE49-F238E27FC236}">
                <a16:creationId xmlns:a16="http://schemas.microsoft.com/office/drawing/2014/main" id="{E74D65D8-E80C-4E4D-A936-0011E992BC78}"/>
              </a:ext>
            </a:extLst>
          </p:cNvPr>
          <p:cNvCxnSpPr>
            <a:cxnSpLocks/>
          </p:cNvCxnSpPr>
          <p:nvPr/>
        </p:nvCxnSpPr>
        <p:spPr>
          <a:xfrm>
            <a:off x="8236402" y="2063079"/>
            <a:ext cx="0" cy="294536"/>
          </a:xfrm>
          <a:prstGeom prst="line">
            <a:avLst/>
          </a:prstGeom>
          <a:ln w="19050" cap="flat">
            <a:solidFill>
              <a:schemeClr val="accent3">
                <a:lumMod val="40000"/>
                <a:lumOff val="60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E92F53B-85FB-4DB0-80F1-C8786DD25BC7}"/>
              </a:ext>
            </a:extLst>
          </p:cNvPr>
          <p:cNvCxnSpPr>
            <a:cxnSpLocks/>
          </p:cNvCxnSpPr>
          <p:nvPr/>
        </p:nvCxnSpPr>
        <p:spPr>
          <a:xfrm>
            <a:off x="7216547" y="2063079"/>
            <a:ext cx="2039710" cy="0"/>
          </a:xfrm>
          <a:prstGeom prst="line">
            <a:avLst/>
          </a:prstGeom>
          <a:ln w="19050" cap="flat">
            <a:solidFill>
              <a:schemeClr val="accent3">
                <a:lumMod val="40000"/>
                <a:lumOff val="60000"/>
              </a:schemeClr>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43F25DB-49A1-43D6-A097-0E602D73E133}"/>
              </a:ext>
            </a:extLst>
          </p:cNvPr>
          <p:cNvSpPr txBox="1">
            <a:spLocks/>
          </p:cNvSpPr>
          <p:nvPr/>
        </p:nvSpPr>
        <p:spPr>
          <a:xfrm>
            <a:off x="7206349" y="1571798"/>
            <a:ext cx="2060107" cy="430887"/>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s-419" sz="1400">
                <a:solidFill>
                  <a:schemeClr val="tx2"/>
                </a:solidFill>
                <a:cs typeface="Arial"/>
              </a:rPr>
              <a:t>Sin necesidad de programar </a:t>
            </a:r>
            <a:br>
              <a:rPr lang="es-419" sz="1400"/>
            </a:br>
            <a:r>
              <a:rPr lang="es-419" sz="1400">
                <a:solidFill>
                  <a:schemeClr val="tx2"/>
                </a:solidFill>
                <a:cs typeface="Arial"/>
              </a:rPr>
              <a:t>y hacer seguimientos</a:t>
            </a:r>
          </a:p>
        </p:txBody>
      </p:sp>
      <p:sp>
        <p:nvSpPr>
          <p:cNvPr id="15" name="TextBox 14">
            <a:extLst>
              <a:ext uri="{FF2B5EF4-FFF2-40B4-BE49-F238E27FC236}">
                <a16:creationId xmlns:a16="http://schemas.microsoft.com/office/drawing/2014/main" id="{24726DE6-6E2C-471C-8E6B-64E645D3C32F}"/>
              </a:ext>
            </a:extLst>
          </p:cNvPr>
          <p:cNvSpPr txBox="1">
            <a:spLocks/>
          </p:cNvSpPr>
          <p:nvPr/>
        </p:nvSpPr>
        <p:spPr>
          <a:xfrm>
            <a:off x="8367462" y="3976483"/>
            <a:ext cx="2142520" cy="43088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s-419" sz="1400">
                <a:solidFill>
                  <a:schemeClr val="tx2"/>
                </a:solidFill>
                <a:cs typeface="Arial"/>
              </a:rPr>
              <a:t>Menos inventario y menos entregas necesarias</a:t>
            </a:r>
            <a:r>
              <a:rPr lang="es-419" sz="1400">
                <a:cs typeface="Arial"/>
              </a:rPr>
              <a:t> </a:t>
            </a:r>
          </a:p>
        </p:txBody>
      </p:sp>
      <p:cxnSp>
        <p:nvCxnSpPr>
          <p:cNvPr id="16" name="Straight Connector 15">
            <a:extLst>
              <a:ext uri="{FF2B5EF4-FFF2-40B4-BE49-F238E27FC236}">
                <a16:creationId xmlns:a16="http://schemas.microsoft.com/office/drawing/2014/main" id="{077E67B5-197B-4F20-95CC-62458E8D8A7D}"/>
              </a:ext>
            </a:extLst>
          </p:cNvPr>
          <p:cNvCxnSpPr>
            <a:cxnSpLocks/>
          </p:cNvCxnSpPr>
          <p:nvPr/>
        </p:nvCxnSpPr>
        <p:spPr>
          <a:xfrm>
            <a:off x="443070" y="3907163"/>
            <a:ext cx="2102773"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9796D4C-DD63-4DD1-862B-A17A084EA38C}"/>
              </a:ext>
            </a:extLst>
          </p:cNvPr>
          <p:cNvCxnSpPr>
            <a:cxnSpLocks/>
          </p:cNvCxnSpPr>
          <p:nvPr/>
        </p:nvCxnSpPr>
        <p:spPr>
          <a:xfrm>
            <a:off x="6835870" y="3629696"/>
            <a:ext cx="0" cy="277467"/>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4943AB9-E648-406E-993C-067FE5F4049B}"/>
              </a:ext>
            </a:extLst>
          </p:cNvPr>
          <p:cNvCxnSpPr>
            <a:cxnSpLocks/>
          </p:cNvCxnSpPr>
          <p:nvPr/>
        </p:nvCxnSpPr>
        <p:spPr>
          <a:xfrm>
            <a:off x="4096123" y="3629696"/>
            <a:ext cx="0" cy="277467"/>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C7383A6-FEEA-4B27-92DA-43A136790AEA}"/>
              </a:ext>
            </a:extLst>
          </p:cNvPr>
          <p:cNvCxnSpPr>
            <a:cxnSpLocks/>
          </p:cNvCxnSpPr>
          <p:nvPr/>
        </p:nvCxnSpPr>
        <p:spPr>
          <a:xfrm>
            <a:off x="1324367" y="3629696"/>
            <a:ext cx="0" cy="277467"/>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FFA612D-B84A-436C-9CDE-F8338586582C}"/>
              </a:ext>
            </a:extLst>
          </p:cNvPr>
          <p:cNvCxnSpPr>
            <a:cxnSpLocks/>
          </p:cNvCxnSpPr>
          <p:nvPr/>
        </p:nvCxnSpPr>
        <p:spPr>
          <a:xfrm>
            <a:off x="9626798" y="3629696"/>
            <a:ext cx="0" cy="277467"/>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F31AEF5-BAB5-4C84-BDEF-15A2110A9234}"/>
              </a:ext>
            </a:extLst>
          </p:cNvPr>
          <p:cNvCxnSpPr>
            <a:cxnSpLocks/>
          </p:cNvCxnSpPr>
          <p:nvPr/>
        </p:nvCxnSpPr>
        <p:spPr>
          <a:xfrm>
            <a:off x="8367462" y="3907163"/>
            <a:ext cx="2142520"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D33BB49-56EC-4813-B911-A043C3E4E7BD}"/>
              </a:ext>
            </a:extLst>
          </p:cNvPr>
          <p:cNvCxnSpPr>
            <a:cxnSpLocks/>
          </p:cNvCxnSpPr>
          <p:nvPr/>
        </p:nvCxnSpPr>
        <p:spPr>
          <a:xfrm>
            <a:off x="5753650" y="3907163"/>
            <a:ext cx="2182405"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9AA523A-7CB4-4771-B97B-1DA003567362}"/>
              </a:ext>
            </a:extLst>
          </p:cNvPr>
          <p:cNvCxnSpPr>
            <a:cxnSpLocks/>
          </p:cNvCxnSpPr>
          <p:nvPr/>
        </p:nvCxnSpPr>
        <p:spPr>
          <a:xfrm>
            <a:off x="3021857" y="3907163"/>
            <a:ext cx="2144995"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BF0C935-DF75-4948-9865-5B51FC03768B}"/>
              </a:ext>
            </a:extLst>
          </p:cNvPr>
          <p:cNvSpPr txBox="1">
            <a:spLocks/>
          </p:cNvSpPr>
          <p:nvPr/>
        </p:nvSpPr>
        <p:spPr>
          <a:xfrm>
            <a:off x="3021857" y="3976483"/>
            <a:ext cx="2144995" cy="669073"/>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s-419" sz="1400">
                <a:solidFill>
                  <a:schemeClr val="tx2"/>
                </a:solidFill>
                <a:cs typeface="Arial"/>
              </a:rPr>
              <a:t>Menor suministro de vacunas necesarias para una población determinada</a:t>
            </a:r>
          </a:p>
        </p:txBody>
      </p:sp>
      <p:sp>
        <p:nvSpPr>
          <p:cNvPr id="25" name="TextBox 24">
            <a:extLst>
              <a:ext uri="{FF2B5EF4-FFF2-40B4-BE49-F238E27FC236}">
                <a16:creationId xmlns:a16="http://schemas.microsoft.com/office/drawing/2014/main" id="{1B5F3D93-3562-4211-855C-818EE422A046}"/>
              </a:ext>
            </a:extLst>
          </p:cNvPr>
          <p:cNvSpPr txBox="1"/>
          <p:nvPr/>
        </p:nvSpPr>
        <p:spPr>
          <a:xfrm>
            <a:off x="11261255" y="2543326"/>
            <a:ext cx="790153" cy="30777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s-419" sz="1000"/>
              <a:t>Mejoras probables</a:t>
            </a:r>
          </a:p>
        </p:txBody>
      </p:sp>
      <p:sp>
        <p:nvSpPr>
          <p:cNvPr id="26" name="Oval 25">
            <a:extLst>
              <a:ext uri="{FF2B5EF4-FFF2-40B4-BE49-F238E27FC236}">
                <a16:creationId xmlns:a16="http://schemas.microsoft.com/office/drawing/2014/main" id="{2AA3E8C1-09E6-458D-A74A-6E90EA8EF4E1}"/>
              </a:ext>
            </a:extLst>
          </p:cNvPr>
          <p:cNvSpPr/>
          <p:nvPr/>
        </p:nvSpPr>
        <p:spPr>
          <a:xfrm>
            <a:off x="10934307" y="2564599"/>
            <a:ext cx="218890" cy="218890"/>
          </a:xfrm>
          <a:prstGeom prst="ellipse">
            <a:avLst/>
          </a:prstGeom>
          <a:solidFill>
            <a:schemeClr val="accent3">
              <a:lumMod val="40000"/>
              <a:lumOff val="6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tx1"/>
              </a:solidFill>
            </a:endParaRPr>
          </a:p>
        </p:txBody>
      </p:sp>
      <p:sp>
        <p:nvSpPr>
          <p:cNvPr id="27" name="TextBox 26">
            <a:extLst>
              <a:ext uri="{FF2B5EF4-FFF2-40B4-BE49-F238E27FC236}">
                <a16:creationId xmlns:a16="http://schemas.microsoft.com/office/drawing/2014/main" id="{D051789D-0119-4DCF-AE00-59C13892CCB8}"/>
              </a:ext>
            </a:extLst>
          </p:cNvPr>
          <p:cNvSpPr txBox="1"/>
          <p:nvPr/>
        </p:nvSpPr>
        <p:spPr>
          <a:xfrm>
            <a:off x="11261266" y="3215280"/>
            <a:ext cx="733865" cy="461665"/>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s-419" sz="1000"/>
              <a:t>Mejoras probables significativas</a:t>
            </a:r>
          </a:p>
        </p:txBody>
      </p:sp>
      <p:sp>
        <p:nvSpPr>
          <p:cNvPr id="28" name="Oval 27">
            <a:extLst>
              <a:ext uri="{FF2B5EF4-FFF2-40B4-BE49-F238E27FC236}">
                <a16:creationId xmlns:a16="http://schemas.microsoft.com/office/drawing/2014/main" id="{B5F56ECD-0961-4BBA-87CA-F9E9E5BD13ED}"/>
              </a:ext>
            </a:extLst>
          </p:cNvPr>
          <p:cNvSpPr/>
          <p:nvPr/>
        </p:nvSpPr>
        <p:spPr>
          <a:xfrm>
            <a:off x="10934307" y="3356377"/>
            <a:ext cx="218890" cy="218890"/>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tx1"/>
              </a:solidFill>
            </a:endParaRPr>
          </a:p>
        </p:txBody>
      </p:sp>
      <p:sp>
        <p:nvSpPr>
          <p:cNvPr id="29" name="TextBox 28">
            <a:extLst>
              <a:ext uri="{FF2B5EF4-FFF2-40B4-BE49-F238E27FC236}">
                <a16:creationId xmlns:a16="http://schemas.microsoft.com/office/drawing/2014/main" id="{0420CCBD-4D03-47B7-9A2F-E8ABE81043EA}"/>
              </a:ext>
            </a:extLst>
          </p:cNvPr>
          <p:cNvSpPr txBox="1">
            <a:spLocks/>
          </p:cNvSpPr>
          <p:nvPr/>
        </p:nvSpPr>
        <p:spPr>
          <a:xfrm>
            <a:off x="175098" y="5085094"/>
            <a:ext cx="11820033" cy="740083"/>
          </a:xfrm>
          <a:prstGeom prst="rect">
            <a:avLst/>
          </a:prstGeom>
          <a:solidFill>
            <a:schemeClr val="accent3"/>
          </a:solidFill>
          <a:ln w="57150">
            <a:noFill/>
          </a:ln>
        </p:spPr>
        <p:txBody>
          <a:bodyPr vert="horz" wrap="square" lIns="182880" tIns="182880" rIns="182880" bIns="182880" rtlCol="0" anchor="ctr"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buClr>
                <a:srgbClr val="FFFFFF"/>
              </a:buClr>
            </a:pPr>
            <a:r>
              <a:rPr lang="es-419" b="1" dirty="0">
                <a:solidFill>
                  <a:schemeClr val="accent1"/>
                </a:solidFill>
              </a:rPr>
              <a:t>Un régimen de dosis única aborda varios obstáculos que afectan desproporcionadamente a los Países de ingresos medios y bajos </a:t>
            </a:r>
            <a:br>
              <a:rPr lang="es-419" b="1" dirty="0">
                <a:solidFill>
                  <a:schemeClr val="accent1"/>
                </a:solidFill>
              </a:rPr>
            </a:br>
            <a:r>
              <a:rPr lang="es-419" sz="1200" dirty="0">
                <a:solidFill>
                  <a:schemeClr val="accent1"/>
                </a:solidFill>
                <a:latin typeface="+mj-lt"/>
              </a:rPr>
              <a:t>al reducir la cantidad de dosis que hay que adquirir y posteriormente distribuir, almacenar, seguir y administrar</a:t>
            </a:r>
          </a:p>
        </p:txBody>
      </p:sp>
      <p:sp>
        <p:nvSpPr>
          <p:cNvPr id="30" name="TextBox 29">
            <a:extLst>
              <a:ext uri="{FF2B5EF4-FFF2-40B4-BE49-F238E27FC236}">
                <a16:creationId xmlns:a16="http://schemas.microsoft.com/office/drawing/2014/main" id="{438155B8-A4CE-4A4B-A99B-EF3E9E527B02}"/>
              </a:ext>
            </a:extLst>
          </p:cNvPr>
          <p:cNvSpPr txBox="1">
            <a:spLocks/>
          </p:cNvSpPr>
          <p:nvPr/>
        </p:nvSpPr>
        <p:spPr>
          <a:xfrm>
            <a:off x="3210463" y="3323003"/>
            <a:ext cx="1771319" cy="246221"/>
          </a:xfrm>
          <a:prstGeom prst="rect">
            <a:avLst/>
          </a:prstGeom>
          <a:ln>
            <a:noFill/>
          </a:ln>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s-419" b="1">
                <a:solidFill>
                  <a:schemeClr val="tx2"/>
                </a:solidFill>
              </a:rPr>
              <a:t>Oferta</a:t>
            </a:r>
          </a:p>
        </p:txBody>
      </p:sp>
      <p:sp>
        <p:nvSpPr>
          <p:cNvPr id="31" name="TextBox 30">
            <a:extLst>
              <a:ext uri="{FF2B5EF4-FFF2-40B4-BE49-F238E27FC236}">
                <a16:creationId xmlns:a16="http://schemas.microsoft.com/office/drawing/2014/main" id="{84A78E9B-E82D-40D3-A81E-31F801AB9C58}"/>
              </a:ext>
            </a:extLst>
          </p:cNvPr>
          <p:cNvSpPr txBox="1">
            <a:spLocks/>
          </p:cNvSpPr>
          <p:nvPr/>
        </p:nvSpPr>
        <p:spPr>
          <a:xfrm>
            <a:off x="4597598" y="2372394"/>
            <a:ext cx="1771319" cy="246221"/>
          </a:xfrm>
          <a:prstGeom prst="rect">
            <a:avLst/>
          </a:prstGeom>
          <a:ln>
            <a:noFill/>
          </a:ln>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s-419" b="1">
                <a:solidFill>
                  <a:schemeClr val="accent3">
                    <a:lumMod val="75000"/>
                  </a:schemeClr>
                </a:solidFill>
              </a:rPr>
              <a:t>Administración</a:t>
            </a:r>
          </a:p>
        </p:txBody>
      </p:sp>
      <p:sp>
        <p:nvSpPr>
          <p:cNvPr id="32" name="TextBox 31">
            <a:extLst>
              <a:ext uri="{FF2B5EF4-FFF2-40B4-BE49-F238E27FC236}">
                <a16:creationId xmlns:a16="http://schemas.microsoft.com/office/drawing/2014/main" id="{28C92CB2-1FB2-4AC7-9FFD-434D11707386}"/>
              </a:ext>
            </a:extLst>
          </p:cNvPr>
          <p:cNvSpPr txBox="1">
            <a:spLocks/>
          </p:cNvSpPr>
          <p:nvPr/>
        </p:nvSpPr>
        <p:spPr>
          <a:xfrm>
            <a:off x="8416377" y="3323003"/>
            <a:ext cx="2303501" cy="246221"/>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s-419" b="1" dirty="0">
                <a:solidFill>
                  <a:schemeClr val="tx2"/>
                </a:solidFill>
              </a:rPr>
              <a:t>Instalaciones/distribución </a:t>
            </a:r>
          </a:p>
        </p:txBody>
      </p:sp>
      <p:sp>
        <p:nvSpPr>
          <p:cNvPr id="33" name="TextBox 32">
            <a:extLst>
              <a:ext uri="{FF2B5EF4-FFF2-40B4-BE49-F238E27FC236}">
                <a16:creationId xmlns:a16="http://schemas.microsoft.com/office/drawing/2014/main" id="{66C6FAB4-588C-44AF-9399-5398169185D6}"/>
              </a:ext>
            </a:extLst>
          </p:cNvPr>
          <p:cNvSpPr txBox="1">
            <a:spLocks/>
          </p:cNvSpPr>
          <p:nvPr/>
        </p:nvSpPr>
        <p:spPr>
          <a:xfrm>
            <a:off x="7350743" y="2372394"/>
            <a:ext cx="1771319" cy="492443"/>
          </a:xfrm>
          <a:prstGeom prst="rect">
            <a:avLst/>
          </a:prstGeom>
          <a:ln>
            <a:noFill/>
          </a:ln>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s-419" b="1">
                <a:solidFill>
                  <a:schemeClr val="accent3">
                    <a:lumMod val="75000"/>
                  </a:schemeClr>
                </a:solidFill>
              </a:rPr>
              <a:t>Información y digitalización</a:t>
            </a:r>
          </a:p>
        </p:txBody>
      </p:sp>
      <p:sp>
        <p:nvSpPr>
          <p:cNvPr id="34" name="TextBox 33">
            <a:extLst>
              <a:ext uri="{FF2B5EF4-FFF2-40B4-BE49-F238E27FC236}">
                <a16:creationId xmlns:a16="http://schemas.microsoft.com/office/drawing/2014/main" id="{B65812AC-841F-4813-875D-C3697A024A76}"/>
              </a:ext>
            </a:extLst>
          </p:cNvPr>
          <p:cNvSpPr txBox="1">
            <a:spLocks/>
          </p:cNvSpPr>
          <p:nvPr/>
        </p:nvSpPr>
        <p:spPr>
          <a:xfrm>
            <a:off x="450117" y="3323003"/>
            <a:ext cx="1771319" cy="246221"/>
          </a:xfrm>
          <a:prstGeom prst="rect">
            <a:avLst/>
          </a:prstGeom>
          <a:ln>
            <a:noFill/>
          </a:ln>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s-419" b="1">
                <a:solidFill>
                  <a:schemeClr val="tx2"/>
                </a:solidFill>
              </a:rPr>
              <a:t>Finanzas</a:t>
            </a:r>
          </a:p>
        </p:txBody>
      </p:sp>
      <p:sp>
        <p:nvSpPr>
          <p:cNvPr id="35" name="TextBox 34">
            <a:extLst>
              <a:ext uri="{FF2B5EF4-FFF2-40B4-BE49-F238E27FC236}">
                <a16:creationId xmlns:a16="http://schemas.microsoft.com/office/drawing/2014/main" id="{79CC859D-4240-4418-994F-599D17D32E47}"/>
              </a:ext>
            </a:extLst>
          </p:cNvPr>
          <p:cNvSpPr txBox="1">
            <a:spLocks/>
          </p:cNvSpPr>
          <p:nvPr/>
        </p:nvSpPr>
        <p:spPr>
          <a:xfrm>
            <a:off x="5950210" y="3323003"/>
            <a:ext cx="1771319" cy="246221"/>
          </a:xfrm>
          <a:prstGeom prst="rect">
            <a:avLst/>
          </a:prstGeom>
          <a:ln>
            <a:noFill/>
          </a:ln>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s-419" b="1">
                <a:solidFill>
                  <a:schemeClr val="tx2"/>
                </a:solidFill>
              </a:rPr>
              <a:t>Demanda</a:t>
            </a:r>
          </a:p>
        </p:txBody>
      </p:sp>
      <p:sp>
        <p:nvSpPr>
          <p:cNvPr id="36" name="TextBox 35">
            <a:extLst>
              <a:ext uri="{FF2B5EF4-FFF2-40B4-BE49-F238E27FC236}">
                <a16:creationId xmlns:a16="http://schemas.microsoft.com/office/drawing/2014/main" id="{050619A1-EB59-4889-8E4C-CE5B0B030E1A}"/>
              </a:ext>
            </a:extLst>
          </p:cNvPr>
          <p:cNvSpPr txBox="1">
            <a:spLocks/>
          </p:cNvSpPr>
          <p:nvPr/>
        </p:nvSpPr>
        <p:spPr>
          <a:xfrm>
            <a:off x="1442496" y="2366005"/>
            <a:ext cx="2478368" cy="246221"/>
          </a:xfrm>
          <a:prstGeom prst="rect">
            <a:avLst/>
          </a:prstGeom>
          <a:ln>
            <a:noFill/>
          </a:ln>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s-419" b="1">
                <a:solidFill>
                  <a:schemeClr val="accent3">
                    <a:lumMod val="75000"/>
                  </a:schemeClr>
                </a:solidFill>
              </a:rPr>
              <a:t>Recursos humanos</a:t>
            </a:r>
          </a:p>
        </p:txBody>
      </p:sp>
      <p:cxnSp>
        <p:nvCxnSpPr>
          <p:cNvPr id="37" name="Straight Connector 36">
            <a:extLst>
              <a:ext uri="{FF2B5EF4-FFF2-40B4-BE49-F238E27FC236}">
                <a16:creationId xmlns:a16="http://schemas.microsoft.com/office/drawing/2014/main" id="{37CA84A1-AC41-4DD0-97DF-7DD31F5C228C}"/>
              </a:ext>
            </a:extLst>
          </p:cNvPr>
          <p:cNvCxnSpPr>
            <a:cxnSpLocks/>
          </p:cNvCxnSpPr>
          <p:nvPr/>
        </p:nvCxnSpPr>
        <p:spPr>
          <a:xfrm>
            <a:off x="450118" y="2972090"/>
            <a:ext cx="10009502" cy="0"/>
          </a:xfrm>
          <a:prstGeom prst="line">
            <a:avLst/>
          </a:prstGeom>
          <a:ln w="571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7F567BAD-BBAC-4341-BEDE-88065BD2534F}"/>
              </a:ext>
            </a:extLst>
          </p:cNvPr>
          <p:cNvSpPr/>
          <p:nvPr/>
        </p:nvSpPr>
        <p:spPr>
          <a:xfrm>
            <a:off x="1042377" y="2678472"/>
            <a:ext cx="586798" cy="587235"/>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050" dirty="0">
              <a:solidFill>
                <a:schemeClr val="tx1"/>
              </a:solidFill>
            </a:endParaRPr>
          </a:p>
        </p:txBody>
      </p:sp>
      <p:pic>
        <p:nvPicPr>
          <p:cNvPr id="39" name="Graphic 38">
            <a:extLst>
              <a:ext uri="{FF2B5EF4-FFF2-40B4-BE49-F238E27FC236}">
                <a16:creationId xmlns:a16="http://schemas.microsoft.com/office/drawing/2014/main" id="{C5652720-78BC-4183-85FA-876DC807465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78215" y="2814411"/>
            <a:ext cx="315122" cy="315356"/>
          </a:xfrm>
          <a:prstGeom prst="rect">
            <a:avLst/>
          </a:prstGeom>
        </p:spPr>
      </p:pic>
      <p:sp>
        <p:nvSpPr>
          <p:cNvPr id="40" name="Oval 39">
            <a:extLst>
              <a:ext uri="{FF2B5EF4-FFF2-40B4-BE49-F238E27FC236}">
                <a16:creationId xmlns:a16="http://schemas.microsoft.com/office/drawing/2014/main" id="{7CECC1EA-0134-4C40-86CC-73E42E145BD1}"/>
              </a:ext>
            </a:extLst>
          </p:cNvPr>
          <p:cNvSpPr/>
          <p:nvPr/>
        </p:nvSpPr>
        <p:spPr>
          <a:xfrm>
            <a:off x="3792027" y="2678472"/>
            <a:ext cx="586798" cy="587235"/>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050" dirty="0">
              <a:solidFill>
                <a:schemeClr val="tx1"/>
              </a:solidFill>
            </a:endParaRPr>
          </a:p>
        </p:txBody>
      </p:sp>
      <p:pic>
        <p:nvPicPr>
          <p:cNvPr id="41" name="Graphic 40">
            <a:extLst>
              <a:ext uri="{FF2B5EF4-FFF2-40B4-BE49-F238E27FC236}">
                <a16:creationId xmlns:a16="http://schemas.microsoft.com/office/drawing/2014/main" id="{BB968BD2-E0CC-4E13-9CE2-FB97E5D3801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27865" y="2814411"/>
            <a:ext cx="315122" cy="315356"/>
          </a:xfrm>
          <a:prstGeom prst="rect">
            <a:avLst/>
          </a:prstGeom>
        </p:spPr>
      </p:pic>
      <p:sp>
        <p:nvSpPr>
          <p:cNvPr id="42" name="Oval 41">
            <a:extLst>
              <a:ext uri="{FF2B5EF4-FFF2-40B4-BE49-F238E27FC236}">
                <a16:creationId xmlns:a16="http://schemas.microsoft.com/office/drawing/2014/main" id="{14D2A168-6F93-4C30-A67B-6F87BFEACA0F}"/>
              </a:ext>
            </a:extLst>
          </p:cNvPr>
          <p:cNvSpPr/>
          <p:nvPr/>
        </p:nvSpPr>
        <p:spPr>
          <a:xfrm>
            <a:off x="5166852" y="2678472"/>
            <a:ext cx="586798" cy="587235"/>
          </a:xfrm>
          <a:prstGeom prst="ellipse">
            <a:avLst/>
          </a:prstGeom>
          <a:solidFill>
            <a:schemeClr val="accent3">
              <a:lumMod val="40000"/>
              <a:lumOff val="6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050" dirty="0">
              <a:solidFill>
                <a:schemeClr val="tx1"/>
              </a:solidFill>
            </a:endParaRPr>
          </a:p>
        </p:txBody>
      </p:sp>
      <p:pic>
        <p:nvPicPr>
          <p:cNvPr id="43" name="CustomIcon">
            <a:extLst>
              <a:ext uri="{FF2B5EF4-FFF2-40B4-BE49-F238E27FC236}">
                <a16:creationId xmlns:a16="http://schemas.microsoft.com/office/drawing/2014/main" id="{C4DD5381-62B1-4B25-B5F3-801F392C291B}"/>
              </a:ext>
            </a:extLst>
          </p:cNvPr>
          <p:cNvPicPr>
            <a:picLocks/>
          </p:cNvPicPr>
          <p:nvPr>
            <p:custDataLst>
              <p:tags r:id="rId1"/>
            </p:custDataLst>
          </p:nvPr>
        </p:nvPicPr>
        <p:blipFill>
          <a:blip r:embed="rId11">
            <a:extLst>
              <a:ext uri="{96DAC541-7B7A-43D3-8B79-37D633B846F1}">
                <asvg:svgBlip xmlns:asvg="http://schemas.microsoft.com/office/drawing/2016/SVG/main" r:embed="rId12"/>
              </a:ext>
            </a:extLst>
          </a:blip>
          <a:stretch>
            <a:fillRect/>
          </a:stretch>
        </p:blipFill>
        <p:spPr>
          <a:xfrm>
            <a:off x="5302690" y="2814411"/>
            <a:ext cx="315122" cy="315356"/>
          </a:xfrm>
          <a:prstGeom prst="rect">
            <a:avLst/>
          </a:prstGeom>
        </p:spPr>
      </p:pic>
      <p:sp>
        <p:nvSpPr>
          <p:cNvPr id="44" name="Oval 43">
            <a:extLst>
              <a:ext uri="{FF2B5EF4-FFF2-40B4-BE49-F238E27FC236}">
                <a16:creationId xmlns:a16="http://schemas.microsoft.com/office/drawing/2014/main" id="{2623F45B-9F6C-4EBD-97D4-CA9D72CB81B5}"/>
              </a:ext>
            </a:extLst>
          </p:cNvPr>
          <p:cNvSpPr/>
          <p:nvPr/>
        </p:nvSpPr>
        <p:spPr>
          <a:xfrm>
            <a:off x="6541677" y="2678472"/>
            <a:ext cx="586798" cy="587235"/>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050" dirty="0">
              <a:solidFill>
                <a:schemeClr val="tx1"/>
              </a:solidFill>
            </a:endParaRPr>
          </a:p>
        </p:txBody>
      </p:sp>
      <p:pic>
        <p:nvPicPr>
          <p:cNvPr id="45" name="CustomIcon">
            <a:extLst>
              <a:ext uri="{FF2B5EF4-FFF2-40B4-BE49-F238E27FC236}">
                <a16:creationId xmlns:a16="http://schemas.microsoft.com/office/drawing/2014/main" id="{CEF9BA74-2589-40D8-8F40-FDACC4CEBA37}"/>
              </a:ext>
            </a:extLst>
          </p:cNvPr>
          <p:cNvPicPr>
            <a:picLocks/>
          </p:cNvPicPr>
          <p:nvPr>
            <p:custDataLst>
              <p:tags r:id="rId2"/>
            </p:custDataLst>
          </p:nvPr>
        </p:nvPicPr>
        <p:blipFill>
          <a:blip r:embed="rId13">
            <a:extLst>
              <a:ext uri="{96DAC541-7B7A-43D3-8B79-37D633B846F1}">
                <asvg:svgBlip xmlns:asvg="http://schemas.microsoft.com/office/drawing/2016/SVG/main" r:embed="rId14"/>
              </a:ext>
            </a:extLst>
          </a:blip>
          <a:stretch>
            <a:fillRect/>
          </a:stretch>
        </p:blipFill>
        <p:spPr>
          <a:xfrm>
            <a:off x="6677515" y="2814411"/>
            <a:ext cx="315122" cy="315356"/>
          </a:xfrm>
          <a:prstGeom prst="rect">
            <a:avLst/>
          </a:prstGeom>
        </p:spPr>
      </p:pic>
      <p:sp>
        <p:nvSpPr>
          <p:cNvPr id="46" name="Oval 45">
            <a:extLst>
              <a:ext uri="{FF2B5EF4-FFF2-40B4-BE49-F238E27FC236}">
                <a16:creationId xmlns:a16="http://schemas.microsoft.com/office/drawing/2014/main" id="{6A068839-7DFB-4FAB-94AA-398835FD65F3}"/>
              </a:ext>
            </a:extLst>
          </p:cNvPr>
          <p:cNvSpPr/>
          <p:nvPr/>
        </p:nvSpPr>
        <p:spPr>
          <a:xfrm>
            <a:off x="2417202" y="2678472"/>
            <a:ext cx="586798" cy="587235"/>
          </a:xfrm>
          <a:prstGeom prst="ellipse">
            <a:avLst/>
          </a:prstGeom>
          <a:solidFill>
            <a:schemeClr val="accent3">
              <a:lumMod val="40000"/>
              <a:lumOff val="6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050" dirty="0">
              <a:solidFill>
                <a:schemeClr val="tx1"/>
              </a:solidFill>
            </a:endParaRPr>
          </a:p>
        </p:txBody>
      </p:sp>
      <p:pic>
        <p:nvPicPr>
          <p:cNvPr id="47" name="CustomIcon">
            <a:extLst>
              <a:ext uri="{FF2B5EF4-FFF2-40B4-BE49-F238E27FC236}">
                <a16:creationId xmlns:a16="http://schemas.microsoft.com/office/drawing/2014/main" id="{98AD6506-BDBB-4F6E-8CF3-B54303F20988}"/>
              </a:ext>
            </a:extLst>
          </p:cNvPr>
          <p:cNvPicPr>
            <a:picLocks/>
          </p:cNvPicPr>
          <p:nvPr>
            <p:custDataLst>
              <p:tags r:id="rId3"/>
            </p:custDataLst>
          </p:nvPr>
        </p:nvPicPr>
        <p:blipFill>
          <a:blip r:embed="rId15">
            <a:extLst>
              <a:ext uri="{96DAC541-7B7A-43D3-8B79-37D633B846F1}">
                <asvg:svgBlip xmlns:asvg="http://schemas.microsoft.com/office/drawing/2016/SVG/main" r:embed="rId16"/>
              </a:ext>
            </a:extLst>
          </a:blip>
          <a:stretch>
            <a:fillRect/>
          </a:stretch>
        </p:blipFill>
        <p:spPr>
          <a:xfrm>
            <a:off x="2553040" y="2809973"/>
            <a:ext cx="315122" cy="315356"/>
          </a:xfrm>
          <a:prstGeom prst="rect">
            <a:avLst/>
          </a:prstGeom>
        </p:spPr>
      </p:pic>
      <p:sp>
        <p:nvSpPr>
          <p:cNvPr id="48" name="Oval 47">
            <a:extLst>
              <a:ext uri="{FF2B5EF4-FFF2-40B4-BE49-F238E27FC236}">
                <a16:creationId xmlns:a16="http://schemas.microsoft.com/office/drawing/2014/main" id="{28239264-171C-49E1-9CDA-9DA91D9E1A73}"/>
              </a:ext>
            </a:extLst>
          </p:cNvPr>
          <p:cNvSpPr/>
          <p:nvPr/>
        </p:nvSpPr>
        <p:spPr>
          <a:xfrm>
            <a:off x="9291328" y="2678472"/>
            <a:ext cx="586798" cy="587235"/>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050" dirty="0">
              <a:solidFill>
                <a:schemeClr val="tx1"/>
              </a:solidFill>
            </a:endParaRPr>
          </a:p>
        </p:txBody>
      </p:sp>
      <p:pic>
        <p:nvPicPr>
          <p:cNvPr id="49" name="Graphic 48">
            <a:extLst>
              <a:ext uri="{FF2B5EF4-FFF2-40B4-BE49-F238E27FC236}">
                <a16:creationId xmlns:a16="http://schemas.microsoft.com/office/drawing/2014/main" id="{119F873C-0EE9-4C4A-BF58-8E3577D3D3B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459485" y="2814411"/>
            <a:ext cx="315122" cy="315356"/>
          </a:xfrm>
          <a:prstGeom prst="rect">
            <a:avLst/>
          </a:prstGeom>
        </p:spPr>
      </p:pic>
      <p:sp>
        <p:nvSpPr>
          <p:cNvPr id="50" name="Oval 49">
            <a:extLst>
              <a:ext uri="{FF2B5EF4-FFF2-40B4-BE49-F238E27FC236}">
                <a16:creationId xmlns:a16="http://schemas.microsoft.com/office/drawing/2014/main" id="{6CA10705-93FB-48DC-96E2-6791C7109EFF}"/>
              </a:ext>
            </a:extLst>
          </p:cNvPr>
          <p:cNvSpPr/>
          <p:nvPr/>
        </p:nvSpPr>
        <p:spPr>
          <a:xfrm>
            <a:off x="7916502" y="2678472"/>
            <a:ext cx="586798" cy="587235"/>
          </a:xfrm>
          <a:prstGeom prst="ellipse">
            <a:avLst/>
          </a:prstGeom>
          <a:solidFill>
            <a:schemeClr val="accent3">
              <a:lumMod val="40000"/>
              <a:lumOff val="6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050" dirty="0">
              <a:solidFill>
                <a:schemeClr val="tx1"/>
              </a:solidFill>
            </a:endParaRPr>
          </a:p>
        </p:txBody>
      </p:sp>
      <p:pic>
        <p:nvPicPr>
          <p:cNvPr id="51" name="CustomIcon">
            <a:extLst>
              <a:ext uri="{FF2B5EF4-FFF2-40B4-BE49-F238E27FC236}">
                <a16:creationId xmlns:a16="http://schemas.microsoft.com/office/drawing/2014/main" id="{D986361F-6231-4375-B019-3B8CDBFB6B40}"/>
              </a:ext>
            </a:extLst>
          </p:cNvPr>
          <p:cNvPicPr>
            <a:picLocks/>
          </p:cNvPicPr>
          <p:nvPr>
            <p:custDataLst>
              <p:tags r:id="rId4"/>
            </p:custDataLst>
          </p:nvPr>
        </p:nvPicPr>
        <p:blipFill>
          <a:blip r:embed="rId19">
            <a:extLst>
              <a:ext uri="{96DAC541-7B7A-43D3-8B79-37D633B846F1}">
                <asvg:svgBlip xmlns:asvg="http://schemas.microsoft.com/office/drawing/2016/SVG/main" r:embed="rId20"/>
              </a:ext>
            </a:extLst>
          </a:blip>
          <a:stretch>
            <a:fillRect/>
          </a:stretch>
        </p:blipFill>
        <p:spPr>
          <a:xfrm>
            <a:off x="8052340" y="2814411"/>
            <a:ext cx="315122" cy="315356"/>
          </a:xfrm>
          <a:prstGeom prst="rect">
            <a:avLst/>
          </a:prstGeom>
        </p:spPr>
      </p:pic>
      <p:sp>
        <p:nvSpPr>
          <p:cNvPr id="52" name="Title 1">
            <a:extLst>
              <a:ext uri="{FF2B5EF4-FFF2-40B4-BE49-F238E27FC236}">
                <a16:creationId xmlns:a16="http://schemas.microsoft.com/office/drawing/2014/main" id="{CAD0658B-2997-66E5-A378-5FA10C070CEF}"/>
              </a:ext>
            </a:extLst>
          </p:cNvPr>
          <p:cNvSpPr txBox="1">
            <a:spLocks/>
          </p:cNvSpPr>
          <p:nvPr/>
        </p:nvSpPr>
        <p:spPr>
          <a:xfrm>
            <a:off x="375802" y="282794"/>
            <a:ext cx="11440396" cy="86990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419" sz="3200">
                <a:solidFill>
                  <a:schemeClr val="accent1"/>
                </a:solidFill>
                <a:ea typeface="+mn-ea"/>
                <a:cs typeface="+mn-cs"/>
              </a:rPr>
              <a:t>Un régimen de dosis única podría resolver los retos de implementación</a:t>
            </a:r>
            <a:r>
              <a:rPr lang="es-419" sz="2400" baseline="30000">
                <a:solidFill>
                  <a:schemeClr val="accent1"/>
                </a:solidFill>
                <a:ea typeface="+mn-ea"/>
                <a:cs typeface="+mn-cs"/>
              </a:rPr>
              <a:t>1</a:t>
            </a:r>
          </a:p>
        </p:txBody>
      </p:sp>
      <p:sp>
        <p:nvSpPr>
          <p:cNvPr id="2" name="TextBox 1">
            <a:extLst>
              <a:ext uri="{FF2B5EF4-FFF2-40B4-BE49-F238E27FC236}">
                <a16:creationId xmlns:a16="http://schemas.microsoft.com/office/drawing/2014/main" id="{4A629514-1CB2-73D4-90C2-933C6F763A79}"/>
              </a:ext>
            </a:extLst>
          </p:cNvPr>
          <p:cNvSpPr txBox="1"/>
          <p:nvPr/>
        </p:nvSpPr>
        <p:spPr>
          <a:xfrm>
            <a:off x="58686" y="5941214"/>
            <a:ext cx="11928104" cy="382470"/>
          </a:xfrm>
          <a:prstGeom prst="rect">
            <a:avLst/>
          </a:prstGeom>
          <a:noFill/>
        </p:spPr>
        <p:txBody>
          <a:bodyPr wrap="square" rtlCol="0">
            <a:spAutoFit/>
          </a:bodyPr>
          <a:lstStyle/>
          <a:p>
            <a:r>
              <a:rPr lang="es-419" sz="900" dirty="0"/>
              <a:t>1. Resumen del proyecto: Perspectivas de siete países de ingresos bajos y medios sobre cómo llegar a las niñas no escolarizadas con la vacunación contra el VPH. PATH, en nombre del Consorcio HAPPI. Consultado en noviembre de 2025. </a:t>
            </a:r>
            <a:r>
              <a:rPr lang="es-419" sz="900" dirty="0">
                <a:hlinkClick r:id="rId21"/>
              </a:rPr>
              <a:t>https://www.path.org/our-impact/resources/project-brief-insights-from-seven-low-and-middle-income-countries-on-reaching-out-of-school-girls-with-hpv-vaccination/</a:t>
            </a:r>
            <a:r>
              <a:rPr lang="es-419" sz="900" dirty="0"/>
              <a:t>. </a:t>
            </a:r>
          </a:p>
        </p:txBody>
      </p:sp>
    </p:spTree>
    <p:extLst>
      <p:ext uri="{BB962C8B-B14F-4D97-AF65-F5344CB8AC3E}">
        <p14:creationId xmlns:p14="http://schemas.microsoft.com/office/powerpoint/2010/main" val="425945555"/>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89679" y="61531"/>
            <a:ext cx="11747582" cy="584775"/>
          </a:xfrm>
          <a:prstGeom prst="rect">
            <a:avLst/>
          </a:prstGeom>
        </p:spPr>
        <p:txBody>
          <a:bodyPr wrap="square">
            <a:spAutoFit/>
          </a:bodyPr>
          <a:lstStyle/>
          <a:p>
            <a:pPr algn="ctr"/>
            <a:r>
              <a:rPr lang="es-419" sz="3200">
                <a:solidFill>
                  <a:schemeClr val="tx2"/>
                </a:solidFill>
                <a:latin typeface="+mj-lt"/>
              </a:rPr>
              <a:t>Ensayos de inmunogenicidad en curso</a:t>
            </a:r>
          </a:p>
        </p:txBody>
      </p:sp>
      <p:graphicFrame>
        <p:nvGraphicFramePr>
          <p:cNvPr id="3" name="Table 3">
            <a:extLst>
              <a:ext uri="{FF2B5EF4-FFF2-40B4-BE49-F238E27FC236}">
                <a16:creationId xmlns:a16="http://schemas.microsoft.com/office/drawing/2014/main" id="{0F3542DF-218A-4BEE-9E37-E13DBCFD76B6}"/>
              </a:ext>
            </a:extLst>
          </p:cNvPr>
          <p:cNvGraphicFramePr>
            <a:graphicFrameLocks noGrp="1"/>
          </p:cNvGraphicFramePr>
          <p:nvPr>
            <p:extLst>
              <p:ext uri="{D42A27DB-BD31-4B8C-83A1-F6EECF244321}">
                <p14:modId xmlns:p14="http://schemas.microsoft.com/office/powerpoint/2010/main" val="1578551188"/>
              </p:ext>
            </p:extLst>
          </p:nvPr>
        </p:nvGraphicFramePr>
        <p:xfrm>
          <a:off x="153829" y="613746"/>
          <a:ext cx="11884341" cy="5454081"/>
        </p:xfrm>
        <a:graphic>
          <a:graphicData uri="http://schemas.openxmlformats.org/drawingml/2006/table">
            <a:tbl>
              <a:tblPr firstRow="1" bandRow="1">
                <a:tableStyleId>{5C22544A-7EE6-4342-B048-85BDC9FD1C3A}</a:tableStyleId>
              </a:tblPr>
              <a:tblGrid>
                <a:gridCol w="4550167">
                  <a:extLst>
                    <a:ext uri="{9D8B030D-6E8A-4147-A177-3AD203B41FA5}">
                      <a16:colId xmlns:a16="http://schemas.microsoft.com/office/drawing/2014/main" val="4230516322"/>
                    </a:ext>
                  </a:extLst>
                </a:gridCol>
                <a:gridCol w="7334174">
                  <a:extLst>
                    <a:ext uri="{9D8B030D-6E8A-4147-A177-3AD203B41FA5}">
                      <a16:colId xmlns:a16="http://schemas.microsoft.com/office/drawing/2014/main" val="3653219934"/>
                    </a:ext>
                  </a:extLst>
                </a:gridCol>
              </a:tblGrid>
              <a:tr h="353196">
                <a:tc>
                  <a:txBody>
                    <a:bodyPr/>
                    <a:lstStyle/>
                    <a:p>
                      <a:r>
                        <a:rPr lang="es-419" sz="1400">
                          <a:solidFill>
                            <a:schemeClr val="bg1"/>
                          </a:solidFill>
                        </a:rPr>
                        <a:t>Estudio/diseño</a:t>
                      </a:r>
                    </a:p>
                  </a:txBody>
                  <a:tcPr>
                    <a:lnB w="9525" cap="flat" cmpd="sng" algn="ctr">
                      <a:solidFill>
                        <a:schemeClr val="accent1"/>
                      </a:solidFill>
                      <a:prstDash val="solid"/>
                      <a:round/>
                      <a:headEnd type="none" w="med" len="med"/>
                      <a:tailEnd type="none" w="med" len="med"/>
                    </a:lnB>
                  </a:tcPr>
                </a:tc>
                <a:tc>
                  <a:txBody>
                    <a:bodyPr/>
                    <a:lstStyle/>
                    <a:p>
                      <a:r>
                        <a:rPr lang="es-419" sz="1400" b="1" dirty="0">
                          <a:solidFill>
                            <a:schemeClr val="bg1"/>
                          </a:solidFill>
                        </a:rPr>
                        <a:t>Objetivos primarios/plazos</a:t>
                      </a:r>
                    </a:p>
                  </a:txBody>
                  <a:tcPr marL="51435" marR="51435" marT="25718" marB="25718">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553324100"/>
                  </a:ext>
                </a:extLst>
              </a:tr>
              <a:tr h="1460890">
                <a:tc>
                  <a:txBody>
                    <a:bodyPr/>
                    <a:lstStyle/>
                    <a:p>
                      <a:r>
                        <a:rPr lang="es-419" sz="1400" b="1" strike="noStrike">
                          <a:solidFill>
                            <a:schemeClr val="bg1"/>
                          </a:solidFill>
                        </a:rPr>
                        <a:t>Ensayo DoRIS</a:t>
                      </a:r>
                      <a:r>
                        <a:rPr lang="es-419" sz="1400" b="0" strike="noStrike">
                          <a:solidFill>
                            <a:schemeClr val="bg1"/>
                          </a:solidFill>
                        </a:rPr>
                        <a:t>, Tanzania</a:t>
                      </a:r>
                    </a:p>
                    <a:p>
                      <a:r>
                        <a:rPr lang="es-419" sz="1400" strike="noStrike">
                          <a:solidFill>
                            <a:schemeClr val="tx2"/>
                          </a:solidFill>
                        </a:rPr>
                        <a:t>Aleatorio, no enmascarado </a:t>
                      </a:r>
                    </a:p>
                    <a:p>
                      <a:r>
                        <a:rPr lang="es-419" sz="1400" b="0" strike="noStrike">
                          <a:solidFill>
                            <a:schemeClr val="tx2"/>
                          </a:solidFill>
                        </a:rPr>
                        <a:t>Mujeres de 9-14 años de edad; </a:t>
                      </a:r>
                    </a:p>
                    <a:p>
                      <a:r>
                        <a:rPr lang="es-419" sz="1400" b="0" strike="noStrike">
                          <a:solidFill>
                            <a:schemeClr val="tx2"/>
                          </a:solidFill>
                        </a:rPr>
                        <a:t>N=930 en 6 brazos: 1, 2, 3 dosis de HPV2 (GSK) o HPV9 (MSD)</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400" strike="noStrike" dirty="0">
                          <a:solidFill>
                            <a:schemeClr val="tx2">
                              <a:lumMod val="60000"/>
                              <a:lumOff val="40000"/>
                            </a:schemeClr>
                          </a:solidFill>
                        </a:rPr>
                        <a:t>No inferioridad de 1 dosis frente a 2 </a:t>
                      </a:r>
                      <a:r>
                        <a:rPr lang="es-419" sz="1400" b="0" strike="noStrike" dirty="0">
                          <a:solidFill>
                            <a:schemeClr val="tx2">
                              <a:lumMod val="60000"/>
                              <a:lumOff val="40000"/>
                            </a:schemeClr>
                          </a:solidFill>
                        </a:rPr>
                        <a:t>a</a:t>
                      </a:r>
                      <a:r>
                        <a:rPr lang="es-419" sz="1400" strike="noStrike" dirty="0">
                          <a:solidFill>
                            <a:schemeClr val="tx2">
                              <a:lumMod val="60000"/>
                              <a:lumOff val="40000"/>
                            </a:schemeClr>
                          </a:solidFill>
                        </a:rPr>
                        <a:t> 3 dosis (seropositividad) a los 24 meses</a:t>
                      </a:r>
                    </a:p>
                    <a:p>
                      <a:pPr marL="0" marR="0" lvl="0" indent="0" algn="l" defTabSz="914400" rtl="0" eaLnBrk="1" fontAlgn="auto" latinLnBrk="0" hangingPunct="1">
                        <a:lnSpc>
                          <a:spcPct val="100000"/>
                        </a:lnSpc>
                        <a:spcBef>
                          <a:spcPts val="0"/>
                        </a:spcBef>
                        <a:spcAft>
                          <a:spcPts val="0"/>
                        </a:spcAft>
                        <a:buClrTx/>
                        <a:buSzTx/>
                        <a:buFontTx/>
                        <a:buNone/>
                        <a:tabLst/>
                        <a:defRPr/>
                      </a:pPr>
                      <a:r>
                        <a:rPr lang="es-419" sz="1400" strike="noStrike" dirty="0">
                          <a:solidFill>
                            <a:schemeClr val="tx2">
                              <a:lumMod val="60000"/>
                              <a:lumOff val="40000"/>
                            </a:schemeClr>
                          </a:solidFill>
                        </a:rPr>
                        <a:t>No inferioridad de 1 dosis frente a controles históricos de 10</a:t>
                      </a:r>
                      <a:r>
                        <a:rPr lang="es-419" sz="1400" b="0" strike="noStrike" dirty="0">
                          <a:solidFill>
                            <a:schemeClr val="tx2">
                              <a:lumMod val="60000"/>
                              <a:lumOff val="40000"/>
                            </a:schemeClr>
                          </a:solidFill>
                        </a:rPr>
                        <a:t> a </a:t>
                      </a:r>
                      <a:r>
                        <a:rPr lang="es-419" sz="1400" strike="noStrike" dirty="0">
                          <a:solidFill>
                            <a:schemeClr val="tx2">
                              <a:lumMod val="60000"/>
                              <a:lumOff val="40000"/>
                            </a:schemeClr>
                          </a:solidFill>
                        </a:rPr>
                        <a:t>25 años (GMT) a los 24 meses (</a:t>
                      </a:r>
                      <a:r>
                        <a:rPr lang="es-419" sz="1400" strike="noStrike" dirty="0" err="1">
                          <a:solidFill>
                            <a:schemeClr val="tx2">
                              <a:lumMod val="60000"/>
                              <a:lumOff val="40000"/>
                            </a:schemeClr>
                          </a:solidFill>
                        </a:rPr>
                        <a:t>inmunobridamiento</a:t>
                      </a:r>
                      <a:r>
                        <a:rPr lang="es-419" sz="1400" strike="noStrike" dirty="0">
                          <a:solidFill>
                            <a:schemeClr val="tx2">
                              <a:lumMod val="60000"/>
                              <a:lumOff val="40000"/>
                            </a:schemeClr>
                          </a:solidFill>
                        </a:rPr>
                        <a:t> a CVT e India IARC y KEN SHE)</a:t>
                      </a:r>
                    </a:p>
                    <a:p>
                      <a:pPr marL="0" marR="0" lvl="0" indent="0" algn="l" defTabSz="914400" rtl="0" eaLnBrk="1" fontAlgn="auto" latinLnBrk="0" hangingPunct="1">
                        <a:lnSpc>
                          <a:spcPct val="100000"/>
                        </a:lnSpc>
                        <a:spcBef>
                          <a:spcPts val="0"/>
                        </a:spcBef>
                        <a:spcAft>
                          <a:spcPts val="300"/>
                        </a:spcAft>
                        <a:buClrTx/>
                        <a:buSzTx/>
                        <a:buFontTx/>
                        <a:buNone/>
                        <a:tabLst/>
                        <a:defRPr/>
                      </a:pPr>
                      <a:r>
                        <a:rPr lang="es-419" sz="1400" strike="noStrike" dirty="0" err="1">
                          <a:solidFill>
                            <a:schemeClr val="tx2"/>
                          </a:solidFill>
                        </a:rPr>
                        <a:t>Inmunopersistencia</a:t>
                      </a:r>
                      <a:r>
                        <a:rPr lang="es-419" sz="1400" strike="noStrike" dirty="0">
                          <a:solidFill>
                            <a:schemeClr val="tx2"/>
                          </a:solidFill>
                        </a:rPr>
                        <a:t> 9 años posteriores a la vacunación para regímenes de 1 y 2 dosis</a:t>
                      </a:r>
                    </a:p>
                    <a:p>
                      <a:pPr lvl="0">
                        <a:buNone/>
                      </a:pPr>
                      <a:r>
                        <a:rPr lang="es-419" sz="1400" u="sng" strike="noStrike" dirty="0">
                          <a:solidFill>
                            <a:schemeClr val="tx2"/>
                          </a:solidFill>
                        </a:rPr>
                        <a:t>Datos anticipados</a:t>
                      </a:r>
                      <a:r>
                        <a:rPr lang="es-419" sz="1400" strike="noStrike" dirty="0">
                          <a:solidFill>
                            <a:schemeClr val="tx2"/>
                          </a:solidFill>
                        </a:rPr>
                        <a:t>: </a:t>
                      </a:r>
                      <a:r>
                        <a:rPr lang="es-419" sz="1400" b="1" strike="noStrike" dirty="0">
                          <a:solidFill>
                            <a:schemeClr val="tx2"/>
                          </a:solidFill>
                        </a:rPr>
                        <a:t>2027</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400670364"/>
                  </a:ext>
                </a:extLst>
              </a:tr>
              <a:tr h="754910">
                <a:tc>
                  <a:txBody>
                    <a:bodyPr/>
                    <a:lstStyle/>
                    <a:p>
                      <a:r>
                        <a:rPr lang="es-419" sz="1400" b="1">
                          <a:solidFill>
                            <a:schemeClr val="bg1"/>
                          </a:solidFill>
                        </a:rPr>
                        <a:t>Ensayo CVT-extensión</a:t>
                      </a:r>
                      <a:r>
                        <a:rPr lang="es-419" sz="1400" b="0">
                          <a:solidFill>
                            <a:schemeClr val="bg1"/>
                          </a:solidFill>
                        </a:rPr>
                        <a:t>, Costa Rica</a:t>
                      </a:r>
                    </a:p>
                    <a:p>
                      <a:r>
                        <a:rPr lang="es-419" sz="1400" b="0">
                          <a:solidFill>
                            <a:schemeClr val="tx2"/>
                          </a:solidFill>
                        </a:rPr>
                        <a:t>Mujeres de 18 a 25 años; 2vHPV (GSK)</a:t>
                      </a:r>
                    </a:p>
                    <a:p>
                      <a:r>
                        <a:rPr lang="es-419" sz="1400" b="0">
                          <a:solidFill>
                            <a:schemeClr val="tx2"/>
                          </a:solidFill>
                        </a:rPr>
                        <a:t>N=3.727 (196 SD)</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lvl="0">
                        <a:spcAft>
                          <a:spcPts val="600"/>
                        </a:spcAft>
                      </a:pPr>
                      <a:r>
                        <a:rPr lang="es-419" sz="1400">
                          <a:solidFill>
                            <a:schemeClr val="tx2"/>
                          </a:solidFill>
                        </a:rPr>
                        <a:t>Inmunopersistencia hasta 20 años posteriores a la vacunación (1, 2 y 3 dosis)</a:t>
                      </a:r>
                    </a:p>
                    <a:p>
                      <a:pPr lvl="0">
                        <a:buNone/>
                      </a:pPr>
                      <a:r>
                        <a:rPr lang="es-419" sz="1400" u="sng">
                          <a:solidFill>
                            <a:schemeClr val="tx2"/>
                          </a:solidFill>
                        </a:rPr>
                        <a:t>Datos anticipados</a:t>
                      </a:r>
                      <a:r>
                        <a:rPr lang="es-419" sz="1400" b="1">
                          <a:solidFill>
                            <a:schemeClr val="tx2"/>
                          </a:solidFill>
                        </a:rPr>
                        <a:t>: </a:t>
                      </a:r>
                      <a:r>
                        <a:rPr lang="es-419" sz="1400" b="1">
                          <a:solidFill>
                            <a:schemeClr val="tx2"/>
                          </a:solidFill>
                          <a:effectLst/>
                        </a:rPr>
                        <a:t>Año 20: 2026</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094033999"/>
                  </a:ext>
                </a:extLst>
              </a:tr>
              <a:tr h="1682821">
                <a:tc>
                  <a:txBody>
                    <a:bodyPr/>
                    <a:lstStyle/>
                    <a:p>
                      <a:pPr marL="0" algn="l" defTabSz="914400" rtl="0" eaLnBrk="1" latinLnBrk="0" hangingPunct="1"/>
                      <a:r>
                        <a:rPr lang="es-419" sz="1400" b="1">
                          <a:solidFill>
                            <a:schemeClr val="bg1"/>
                          </a:solidFill>
                        </a:rPr>
                        <a:t>Ensayo </a:t>
                      </a:r>
                      <a:r>
                        <a:rPr lang="es-419" sz="1400" b="1">
                          <a:solidFill>
                            <a:schemeClr val="bg1"/>
                          </a:solidFill>
                          <a:latin typeface="+mn-lt"/>
                          <a:ea typeface="+mn-ea"/>
                          <a:cs typeface="+mn-cs"/>
                        </a:rPr>
                        <a:t>HANDS,* </a:t>
                      </a:r>
                      <a:r>
                        <a:rPr lang="es-419" sz="1400" b="0">
                          <a:solidFill>
                            <a:schemeClr val="bg1"/>
                          </a:solidFill>
                          <a:latin typeface="+mn-lt"/>
                          <a:ea typeface="+mn-ea"/>
                          <a:cs typeface="+mn-cs"/>
                        </a:rPr>
                        <a:t>Gambia</a:t>
                      </a:r>
                    </a:p>
                    <a:p>
                      <a:r>
                        <a:rPr lang="es-419" sz="1400">
                          <a:solidFill>
                            <a:schemeClr val="tx2"/>
                          </a:solidFill>
                        </a:rPr>
                        <a:t>Mujeres; HPV9 (MSD)</a:t>
                      </a:r>
                    </a:p>
                    <a:p>
                      <a:r>
                        <a:rPr lang="es-419" sz="1400">
                          <a:solidFill>
                            <a:schemeClr val="tx2"/>
                          </a:solidFill>
                        </a:rPr>
                        <a:t>5 grupos (N= 344 cada uno): 1 o 2 dosis 4 </a:t>
                      </a:r>
                      <a:r>
                        <a:rPr lang="es-419" sz="1400" b="0">
                          <a:solidFill>
                            <a:schemeClr val="tx2"/>
                          </a:solidFill>
                        </a:rPr>
                        <a:t>a</a:t>
                      </a:r>
                      <a:r>
                        <a:rPr lang="es-419" sz="1400">
                          <a:solidFill>
                            <a:schemeClr val="tx2"/>
                          </a:solidFill>
                        </a:rPr>
                        <a:t> 8 años de edad; 1 o 2 dosis 9 </a:t>
                      </a:r>
                      <a:r>
                        <a:rPr lang="es-419" sz="1400" b="0">
                          <a:solidFill>
                            <a:schemeClr val="tx2"/>
                          </a:solidFill>
                        </a:rPr>
                        <a:t>a</a:t>
                      </a:r>
                      <a:r>
                        <a:rPr lang="es-419" sz="1400">
                          <a:solidFill>
                            <a:schemeClr val="tx2"/>
                          </a:solidFill>
                        </a:rPr>
                        <a:t> 14 años de edad; 3 dosis 15 </a:t>
                      </a:r>
                      <a:r>
                        <a:rPr lang="es-419" sz="1400" b="0">
                          <a:solidFill>
                            <a:schemeClr val="tx2"/>
                          </a:solidFill>
                        </a:rPr>
                        <a:t>a</a:t>
                      </a:r>
                      <a:r>
                        <a:rPr lang="es-419" sz="1400">
                          <a:solidFill>
                            <a:schemeClr val="tx2"/>
                          </a:solidFill>
                        </a:rPr>
                        <a:t> 26 años de edad</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r>
                        <a:rPr lang="es-419" sz="1400">
                          <a:solidFill>
                            <a:schemeClr val="tx2"/>
                          </a:solidFill>
                        </a:rPr>
                        <a:t>No inferioridad de 2 dosis en 4</a:t>
                      </a:r>
                      <a:r>
                        <a:rPr lang="es-419" sz="1400" b="0">
                          <a:solidFill>
                            <a:schemeClr val="tx2"/>
                          </a:solidFill>
                        </a:rPr>
                        <a:t> a </a:t>
                      </a:r>
                      <a:r>
                        <a:rPr lang="es-419" sz="1400">
                          <a:solidFill>
                            <a:schemeClr val="tx2"/>
                          </a:solidFill>
                        </a:rPr>
                        <a:t>8 años frente a 3 dosis en 15</a:t>
                      </a:r>
                      <a:r>
                        <a:rPr lang="es-419" sz="1400" b="0">
                          <a:solidFill>
                            <a:schemeClr val="tx2"/>
                          </a:solidFill>
                        </a:rPr>
                        <a:t> a </a:t>
                      </a:r>
                      <a:r>
                        <a:rPr lang="es-419" sz="1400">
                          <a:solidFill>
                            <a:schemeClr val="tx2"/>
                          </a:solidFill>
                        </a:rPr>
                        <a:t>26 años de edad (GMT) </a:t>
                      </a:r>
                    </a:p>
                    <a:p>
                      <a:r>
                        <a:rPr lang="es-419" sz="1400">
                          <a:solidFill>
                            <a:schemeClr val="tx2"/>
                          </a:solidFill>
                        </a:rPr>
                        <a:t>Comparación de dosis única en 4</a:t>
                      </a:r>
                      <a:r>
                        <a:rPr lang="es-419" sz="1400" b="0">
                          <a:solidFill>
                            <a:schemeClr val="tx2"/>
                          </a:solidFill>
                        </a:rPr>
                        <a:t> a </a:t>
                      </a:r>
                      <a:r>
                        <a:rPr lang="es-419" sz="1400">
                          <a:solidFill>
                            <a:schemeClr val="tx2"/>
                          </a:solidFill>
                        </a:rPr>
                        <a:t>8 años frente a 3 dosis en 15</a:t>
                      </a:r>
                      <a:r>
                        <a:rPr lang="es-419" sz="1400" b="0">
                          <a:solidFill>
                            <a:schemeClr val="tx2"/>
                          </a:solidFill>
                        </a:rPr>
                        <a:t> a </a:t>
                      </a:r>
                      <a:r>
                        <a:rPr lang="es-419" sz="1400">
                          <a:solidFill>
                            <a:schemeClr val="tx2"/>
                          </a:solidFill>
                        </a:rPr>
                        <a:t>26 años de edad (GMT)</a:t>
                      </a:r>
                    </a:p>
                    <a:p>
                      <a:pPr>
                        <a:spcAft>
                          <a:spcPts val="600"/>
                        </a:spcAft>
                      </a:pPr>
                      <a:r>
                        <a:rPr lang="es-419" sz="1400">
                          <a:solidFill>
                            <a:schemeClr val="tx2"/>
                          </a:solidFill>
                        </a:rPr>
                        <a:t>No inferioridad de 2 dosis en 9</a:t>
                      </a:r>
                      <a:r>
                        <a:rPr lang="es-419" sz="1400" b="0">
                          <a:solidFill>
                            <a:schemeClr val="tx2"/>
                          </a:solidFill>
                        </a:rPr>
                        <a:t> a </a:t>
                      </a:r>
                      <a:r>
                        <a:rPr lang="es-419" sz="1400">
                          <a:solidFill>
                            <a:schemeClr val="tx2"/>
                          </a:solidFill>
                        </a:rPr>
                        <a:t>14 años frente a 3 dosis en 15</a:t>
                      </a:r>
                      <a:r>
                        <a:rPr lang="es-419" sz="1400" b="0">
                          <a:solidFill>
                            <a:schemeClr val="tx2"/>
                          </a:solidFill>
                        </a:rPr>
                        <a:t> a </a:t>
                      </a:r>
                      <a:r>
                        <a:rPr lang="es-419" sz="1400">
                          <a:solidFill>
                            <a:schemeClr val="tx2"/>
                          </a:solidFill>
                        </a:rPr>
                        <a:t>26 años de edad (GMT)</a:t>
                      </a:r>
                    </a:p>
                    <a:p>
                      <a:pPr lvl="0">
                        <a:buNone/>
                      </a:pPr>
                      <a:r>
                        <a:rPr lang="es-419" sz="1400" u="sng">
                          <a:solidFill>
                            <a:schemeClr val="tx2"/>
                          </a:solidFill>
                        </a:rPr>
                        <a:t>Datos anticipados</a:t>
                      </a:r>
                      <a:r>
                        <a:rPr lang="es-419" sz="1400">
                          <a:solidFill>
                            <a:schemeClr val="tx2"/>
                          </a:solidFill>
                        </a:rPr>
                        <a:t>: </a:t>
                      </a:r>
                      <a:r>
                        <a:rPr lang="es-419" sz="1400" b="1">
                          <a:solidFill>
                            <a:schemeClr val="tx2"/>
                          </a:solidFill>
                          <a:effectLst/>
                        </a:rPr>
                        <a:t>2025</a:t>
                      </a:r>
                    </a:p>
                  </a:txBody>
                  <a:tcPr marL="51435" marR="51435" marT="25718" marB="25718">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141570905"/>
                  </a:ext>
                </a:extLst>
              </a:tr>
              <a:tr h="1202264">
                <a:tc>
                  <a:txBody>
                    <a:bodyPr/>
                    <a:lstStyle/>
                    <a:p>
                      <a:pPr marL="0" algn="l" defTabSz="914400" rtl="0" eaLnBrk="1" latinLnBrk="0" hangingPunct="1"/>
                      <a:r>
                        <a:rPr lang="es-419" sz="1400" b="1">
                          <a:solidFill>
                            <a:schemeClr val="bg1"/>
                          </a:solidFill>
                          <a:latin typeface="+mn-lt"/>
                          <a:ea typeface="+mn-ea"/>
                          <a:cs typeface="+mn-cs"/>
                        </a:rPr>
                        <a:t>Ensayo SHINE, </a:t>
                      </a:r>
                      <a:r>
                        <a:rPr lang="es-419" sz="1400" b="0">
                          <a:solidFill>
                            <a:schemeClr val="bg1"/>
                          </a:solidFill>
                          <a:latin typeface="+mn-lt"/>
                          <a:ea typeface="+mn-ea"/>
                          <a:cs typeface="+mn-cs"/>
                        </a:rPr>
                        <a:t>Filipinas y Ghana</a:t>
                      </a:r>
                    </a:p>
                    <a:p>
                      <a:r>
                        <a:rPr lang="es-419" sz="1400">
                          <a:solidFill>
                            <a:schemeClr val="tx2"/>
                          </a:solidFill>
                        </a:rPr>
                        <a:t>Aleatorizado, doble ciego </a:t>
                      </a:r>
                    </a:p>
                    <a:p>
                      <a:r>
                        <a:rPr lang="es-419" sz="1400" b="0">
                          <a:solidFill>
                            <a:schemeClr val="tx2"/>
                          </a:solidFill>
                        </a:rPr>
                        <a:t>Mujeres 9 a 14 años de edad (N=600) y 15 a 20 años de edad (N=660); dosis única de HPV9 (Innovax) o HPV9 (MSD)</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s-419" sz="1400" dirty="0">
                          <a:solidFill>
                            <a:schemeClr val="tx2"/>
                          </a:solidFill>
                        </a:rPr>
                        <a:t>No inferioridad </a:t>
                      </a:r>
                      <a:r>
                        <a:rPr lang="es-419" sz="1400" strike="noStrike" dirty="0">
                          <a:solidFill>
                            <a:schemeClr val="tx2"/>
                          </a:solidFill>
                        </a:rPr>
                        <a:t>inmunológica,</a:t>
                      </a:r>
                      <a:r>
                        <a:rPr lang="es-419" sz="1400" dirty="0">
                          <a:solidFill>
                            <a:schemeClr val="tx2"/>
                          </a:solidFill>
                        </a:rPr>
                        <a:t> a los 24 meses en dos cohortes de edad</a:t>
                      </a:r>
                    </a:p>
                    <a:p>
                      <a:pPr marL="0" marR="0" lvl="0" indent="0" algn="l" defTabSz="914400" rtl="0" eaLnBrk="1" fontAlgn="auto" latinLnBrk="0" hangingPunct="1">
                        <a:lnSpc>
                          <a:spcPct val="100000"/>
                        </a:lnSpc>
                        <a:spcBef>
                          <a:spcPts val="0"/>
                        </a:spcBef>
                        <a:spcAft>
                          <a:spcPts val="0"/>
                        </a:spcAft>
                        <a:buClrTx/>
                        <a:buSzTx/>
                        <a:buFontTx/>
                        <a:buNone/>
                        <a:tabLst/>
                        <a:defRPr/>
                      </a:pPr>
                      <a:r>
                        <a:rPr lang="es-419" sz="1400" u="sng" dirty="0">
                          <a:solidFill>
                            <a:schemeClr val="tx2"/>
                          </a:solidFill>
                        </a:rPr>
                        <a:t>Datos anticipados</a:t>
                      </a:r>
                      <a:r>
                        <a:rPr lang="es-419" sz="1400" dirty="0">
                          <a:solidFill>
                            <a:schemeClr val="tx2"/>
                          </a:solidFill>
                        </a:rPr>
                        <a:t>: </a:t>
                      </a:r>
                      <a:r>
                        <a:rPr lang="es-419" sz="1400" b="1" dirty="0">
                          <a:solidFill>
                            <a:schemeClr val="tx2"/>
                          </a:solidFill>
                        </a:rPr>
                        <a:t>1Q2028</a:t>
                      </a:r>
                    </a:p>
                    <a:p>
                      <a:pPr lvl="0" algn="l" rtl="0">
                        <a:buNone/>
                      </a:pPr>
                      <a:endParaRPr lang="en-GB" sz="1400" dirty="0">
                        <a:solidFill>
                          <a:schemeClr val="tx2"/>
                        </a:solidFill>
                        <a:latin typeface="Calibri"/>
                        <a:cs typeface="Calibri"/>
                      </a:endParaRPr>
                    </a:p>
                  </a:txBody>
                  <a:tcPr marL="51435" marR="51435" marT="25718" marB="25718">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551318906"/>
                  </a:ext>
                </a:extLst>
              </a:tr>
            </a:tbl>
          </a:graphicData>
        </a:graphic>
      </p:graphicFrame>
      <p:sp>
        <p:nvSpPr>
          <p:cNvPr id="4" name="TextBox 3">
            <a:extLst>
              <a:ext uri="{FF2B5EF4-FFF2-40B4-BE49-F238E27FC236}">
                <a16:creationId xmlns:a16="http://schemas.microsoft.com/office/drawing/2014/main" id="{218F4B3A-B214-4E3C-826C-9BC067794692}"/>
              </a:ext>
            </a:extLst>
          </p:cNvPr>
          <p:cNvSpPr txBox="1"/>
          <p:nvPr/>
        </p:nvSpPr>
        <p:spPr>
          <a:xfrm>
            <a:off x="153829" y="6067827"/>
            <a:ext cx="11884341" cy="369332"/>
          </a:xfrm>
          <a:prstGeom prst="rect">
            <a:avLst/>
          </a:prstGeom>
          <a:noFill/>
        </p:spPr>
        <p:txBody>
          <a:bodyPr wrap="square" rtlCol="0">
            <a:spAutoFit/>
          </a:bodyPr>
          <a:lstStyle/>
          <a:p>
            <a:r>
              <a:rPr lang="es-419" sz="900" dirty="0"/>
              <a:t>Abreviaturas: </a:t>
            </a:r>
            <a:r>
              <a:rPr lang="es-419" sz="900" dirty="0" err="1"/>
              <a:t>DoRIS</a:t>
            </a:r>
            <a:r>
              <a:rPr lang="es-419" sz="900" dirty="0"/>
              <a:t>, estudio de reducción de dosis, </a:t>
            </a:r>
            <a:r>
              <a:rPr lang="es-419" sz="900" dirty="0" err="1"/>
              <a:t>inmunobridamiento</a:t>
            </a:r>
            <a:r>
              <a:rPr lang="es-419" sz="900" dirty="0"/>
              <a:t> y seguridad; CVT, ensayo de vacunas en Costa Rica; : IARC, Agencia Internacional para la Investigación sobre el Cáncer; KEN SHE, eficacia de la vacuna contra el VPH de dosis única </a:t>
            </a:r>
            <a:r>
              <a:rPr lang="es-419" sz="900" dirty="0" err="1"/>
              <a:t>KENya</a:t>
            </a:r>
            <a:r>
              <a:rPr lang="es-419" sz="900" dirty="0"/>
              <a:t>   GMT, título medio geométrico; Mo, mes; N, número de participantes; NI, no inferioridad: SD: dosis única; yo: años de edad ; SHINE: Estudio de </a:t>
            </a:r>
            <a:r>
              <a:rPr lang="es-419" sz="900" dirty="0" err="1"/>
              <a:t>inmunobridamiento</a:t>
            </a:r>
            <a:r>
              <a:rPr lang="es-419" sz="900" dirty="0"/>
              <a:t> de una sola dosis de VPH con nuevas vacunas.</a:t>
            </a:r>
          </a:p>
        </p:txBody>
      </p:sp>
    </p:spTree>
    <p:extLst>
      <p:ext uri="{BB962C8B-B14F-4D97-AF65-F5344CB8AC3E}">
        <p14:creationId xmlns:p14="http://schemas.microsoft.com/office/powerpoint/2010/main" val="24860559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6C1CD-D353-139F-BCD3-6444B673B986}"/>
            </a:ext>
          </a:extLst>
        </p:cNvPr>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D6042770-00F2-0D7D-3788-271C17E8957F}"/>
              </a:ext>
            </a:extLst>
          </p:cNvPr>
          <p:cNvGraphicFramePr>
            <a:graphicFrameLocks noGrp="1"/>
          </p:cNvGraphicFramePr>
          <p:nvPr>
            <p:extLst>
              <p:ext uri="{D42A27DB-BD31-4B8C-83A1-F6EECF244321}">
                <p14:modId xmlns:p14="http://schemas.microsoft.com/office/powerpoint/2010/main" val="2330576194"/>
              </p:ext>
            </p:extLst>
          </p:nvPr>
        </p:nvGraphicFramePr>
        <p:xfrm>
          <a:off x="592899" y="646306"/>
          <a:ext cx="11002471" cy="5462664"/>
        </p:xfrm>
        <a:graphic>
          <a:graphicData uri="http://schemas.openxmlformats.org/drawingml/2006/table">
            <a:tbl>
              <a:tblPr firstRow="1" bandRow="1">
                <a:tableStyleId>{5C22544A-7EE6-4342-B048-85BDC9FD1C3A}</a:tableStyleId>
              </a:tblPr>
              <a:tblGrid>
                <a:gridCol w="4559352">
                  <a:extLst>
                    <a:ext uri="{9D8B030D-6E8A-4147-A177-3AD203B41FA5}">
                      <a16:colId xmlns:a16="http://schemas.microsoft.com/office/drawing/2014/main" val="4230516322"/>
                    </a:ext>
                  </a:extLst>
                </a:gridCol>
                <a:gridCol w="6443119">
                  <a:extLst>
                    <a:ext uri="{9D8B030D-6E8A-4147-A177-3AD203B41FA5}">
                      <a16:colId xmlns:a16="http://schemas.microsoft.com/office/drawing/2014/main" val="3653219934"/>
                    </a:ext>
                  </a:extLst>
                </a:gridCol>
              </a:tblGrid>
              <a:tr h="365863">
                <a:tc>
                  <a:txBody>
                    <a:bodyPr/>
                    <a:lstStyle/>
                    <a:p>
                      <a:r>
                        <a:rPr lang="es-419" sz="1600">
                          <a:solidFill>
                            <a:schemeClr val="bg1"/>
                          </a:solidFill>
                        </a:rPr>
                        <a:t>Estudio/diseño</a:t>
                      </a:r>
                    </a:p>
                  </a:txBody>
                  <a:tcPr>
                    <a:lnB w="9525" cap="flat" cmpd="sng" algn="ctr">
                      <a:solidFill>
                        <a:schemeClr val="accent1"/>
                      </a:solidFill>
                      <a:prstDash val="solid"/>
                      <a:round/>
                      <a:headEnd type="none" w="med" len="med"/>
                      <a:tailEnd type="none" w="med" len="med"/>
                    </a:lnB>
                  </a:tcPr>
                </a:tc>
                <a:tc>
                  <a:txBody>
                    <a:bodyPr/>
                    <a:lstStyle/>
                    <a:p>
                      <a:r>
                        <a:rPr lang="es-419" sz="1600" b="1" dirty="0">
                          <a:solidFill>
                            <a:schemeClr val="bg1"/>
                          </a:solidFill>
                        </a:rPr>
                        <a:t>Objetivos primarios/plazos</a:t>
                      </a:r>
                    </a:p>
                  </a:txBody>
                  <a:tcPr marL="51435" marR="51435" marT="25718" marB="25718">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553324100"/>
                  </a:ext>
                </a:extLst>
              </a:tr>
              <a:tr h="2633347">
                <a:tc>
                  <a:txBody>
                    <a:bodyPr/>
                    <a:lstStyle/>
                    <a:p>
                      <a:r>
                        <a:rPr lang="es-419" sz="1600" b="1" strike="noStrike">
                          <a:solidFill>
                            <a:schemeClr val="bg1"/>
                          </a:solidFill>
                        </a:rPr>
                        <a:t>SHIELD, </a:t>
                      </a:r>
                      <a:r>
                        <a:rPr lang="es-419" sz="1600" b="0" strike="noStrike">
                          <a:solidFill>
                            <a:schemeClr val="bg1"/>
                          </a:solidFill>
                        </a:rPr>
                        <a:t>Ghana</a:t>
                      </a:r>
                    </a:p>
                    <a:p>
                      <a:r>
                        <a:rPr lang="es-419" sz="1600" b="1" strike="noStrike">
                          <a:solidFill>
                            <a:schemeClr val="tx2"/>
                          </a:solidFill>
                        </a:rPr>
                        <a:t>Seguridad e inmunogenicidad en una población pediátrica</a:t>
                      </a:r>
                    </a:p>
                    <a:p>
                      <a:r>
                        <a:rPr lang="es-419" sz="1600" strike="noStrike">
                          <a:solidFill>
                            <a:schemeClr val="tx2"/>
                          </a:solidFill>
                        </a:rPr>
                        <a:t>Ensayo clínico aleatorizado con enmascaramiento del observador; </a:t>
                      </a:r>
                      <a:r>
                        <a:rPr lang="es-419" sz="1600" b="0" strike="noStrike">
                          <a:solidFill>
                            <a:schemeClr val="tx2"/>
                          </a:solidFill>
                        </a:rPr>
                        <a:t>HPV2 (Innovax) N = 81: 1 dosis en niños de 2 a 5 años; 1 dosis en niños de 15 meses; 2 dosis en niños de 9 meses; 1 dosis en niños de 15 a 20 años; </a:t>
                      </a:r>
                      <a:r>
                        <a:rPr lang="es-419" sz="1600" b="0" strike="noStrike">
                          <a:solidFill>
                            <a:schemeClr val="tx2"/>
                          </a:solidFill>
                          <a:latin typeface="Calibri" panose="020F0502020204030204" pitchFamily="34" charset="0"/>
                          <a:cs typeface="Calibri" panose="020F0502020204030204" pitchFamily="34" charset="0"/>
                        </a:rPr>
                        <a:t>placebo N = 34; 1 dosis; vacuna MR concomitante (o no) </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600" strike="noStrike">
                          <a:solidFill>
                            <a:schemeClr val="tx2"/>
                          </a:solidFill>
                        </a:rPr>
                        <a:t>Seguridad de 2vHPV (Innovax) concomitante con MR en bebés/niños pequeños</a:t>
                      </a:r>
                    </a:p>
                    <a:p>
                      <a:pPr marL="0" marR="0" lvl="0" indent="0" algn="l" defTabSz="914400" rtl="0" eaLnBrk="1" fontAlgn="auto" latinLnBrk="0" hangingPunct="1">
                        <a:lnSpc>
                          <a:spcPct val="100000"/>
                        </a:lnSpc>
                        <a:spcBef>
                          <a:spcPts val="0"/>
                        </a:spcBef>
                        <a:spcAft>
                          <a:spcPts val="0"/>
                        </a:spcAft>
                        <a:buClrTx/>
                        <a:buSzTx/>
                        <a:buFontTx/>
                        <a:buNone/>
                        <a:tabLst/>
                        <a:defRPr/>
                      </a:pPr>
                      <a:r>
                        <a:rPr lang="es-419" sz="1600" strike="noStrike">
                          <a:solidFill>
                            <a:schemeClr val="tx2"/>
                          </a:solidFill>
                        </a:rPr>
                        <a:t>Inmunidad de MR concomitante con 2vHPV en bebés/niños pequeños</a:t>
                      </a:r>
                    </a:p>
                    <a:p>
                      <a:pPr marL="0" marR="0" lvl="0" indent="0" algn="l" defTabSz="914400" rtl="0" eaLnBrk="1" fontAlgn="auto" latinLnBrk="0" hangingPunct="1">
                        <a:lnSpc>
                          <a:spcPct val="100000"/>
                        </a:lnSpc>
                        <a:spcBef>
                          <a:spcPts val="0"/>
                        </a:spcBef>
                        <a:spcAft>
                          <a:spcPts val="0"/>
                        </a:spcAft>
                        <a:buClrTx/>
                        <a:buSzTx/>
                        <a:buFontTx/>
                        <a:buNone/>
                        <a:tabLst/>
                        <a:defRPr/>
                      </a:pPr>
                      <a:r>
                        <a:rPr lang="es-419" sz="1600" strike="noStrike">
                          <a:solidFill>
                            <a:schemeClr val="tx2"/>
                          </a:solidFill>
                        </a:rPr>
                        <a:t>Inmunidad de 1 o 2 dosis de 2vHPV en niños de 9 y 15 meses en comparación con la inmunidad tras la dosis 1 en niños de 15-20 años</a:t>
                      </a:r>
                    </a:p>
                    <a:p>
                      <a:pPr marL="0" marR="0" lvl="0" indent="0" algn="l" defTabSz="914400" rtl="0" eaLnBrk="1" fontAlgn="auto" latinLnBrk="0" hangingPunct="1">
                        <a:lnSpc>
                          <a:spcPct val="100000"/>
                        </a:lnSpc>
                        <a:spcBef>
                          <a:spcPts val="0"/>
                        </a:spcBef>
                        <a:spcAft>
                          <a:spcPts val="600"/>
                        </a:spcAft>
                        <a:buClrTx/>
                        <a:buSzTx/>
                        <a:buFontTx/>
                        <a:buNone/>
                        <a:tabLst/>
                        <a:defRPr/>
                      </a:pPr>
                      <a:r>
                        <a:rPr lang="es-419" sz="1600" strike="noStrike">
                          <a:solidFill>
                            <a:schemeClr val="tx2"/>
                          </a:solidFill>
                        </a:rPr>
                        <a:t>Evaluación cualitativa de la aceptabilidad.</a:t>
                      </a:r>
                    </a:p>
                    <a:p>
                      <a:pPr lvl="0">
                        <a:buNone/>
                      </a:pPr>
                      <a:r>
                        <a:rPr lang="es-419" sz="1600" u="sng" strike="noStrike">
                          <a:solidFill>
                            <a:schemeClr val="tx2"/>
                          </a:solidFill>
                        </a:rPr>
                        <a:t>Datos previstos</a:t>
                      </a:r>
                      <a:r>
                        <a:rPr lang="es-419" sz="1600" strike="noStrike">
                          <a:solidFill>
                            <a:schemeClr val="tx2"/>
                          </a:solidFill>
                        </a:rPr>
                        <a:t>: último seguimiento en el </a:t>
                      </a:r>
                      <a:r>
                        <a:rPr lang="es-419" sz="1600" b="1" strike="noStrike">
                          <a:solidFill>
                            <a:schemeClr val="tx2"/>
                          </a:solidFill>
                        </a:rPr>
                        <a:t>2T2028</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400670364"/>
                  </a:ext>
                </a:extLst>
              </a:tr>
              <a:tr h="1104307">
                <a:tc>
                  <a:txBody>
                    <a:bodyPr/>
                    <a:lstStyle/>
                    <a:p>
                      <a:r>
                        <a:rPr lang="es-419" sz="1600" b="1">
                          <a:solidFill>
                            <a:schemeClr val="bg1"/>
                          </a:solidFill>
                        </a:rPr>
                        <a:t>Estudio de dosis única de Cervavac, </a:t>
                      </a:r>
                      <a:r>
                        <a:rPr lang="es-419" sz="1600" b="0">
                          <a:solidFill>
                            <a:schemeClr val="bg1"/>
                          </a:solidFill>
                        </a:rPr>
                        <a:t>India</a:t>
                      </a:r>
                    </a:p>
                    <a:p>
                      <a:r>
                        <a:rPr lang="es-419" sz="1600" b="1">
                          <a:solidFill>
                            <a:schemeClr val="tx2"/>
                          </a:solidFill>
                        </a:rPr>
                        <a:t>Estudio de inmunopuente con 4vHPV (MSD) </a:t>
                      </a:r>
                    </a:p>
                    <a:p>
                      <a:r>
                        <a:rPr lang="es-419" sz="1600" b="0">
                          <a:solidFill>
                            <a:schemeClr val="tx2"/>
                          </a:solidFill>
                        </a:rPr>
                        <a:t>Niñas de 9 a 14 años; HPV4 (SII) y HPV4 (MSD); </a:t>
                      </a:r>
                    </a:p>
                    <a:p>
                      <a:r>
                        <a:rPr lang="es-419" sz="1600" b="0">
                          <a:solidFill>
                            <a:schemeClr val="tx2"/>
                          </a:solidFill>
                        </a:rPr>
                        <a:t>N = 504</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lvl="0">
                        <a:spcAft>
                          <a:spcPts val="600"/>
                        </a:spcAft>
                      </a:pPr>
                      <a:r>
                        <a:rPr lang="es-419" sz="1600" dirty="0">
                          <a:solidFill>
                            <a:schemeClr val="tx2"/>
                          </a:solidFill>
                        </a:rPr>
                        <a:t>No inferioridad inmunológica del VPH 16/18 meses 24 </a:t>
                      </a:r>
                    </a:p>
                    <a:p>
                      <a:pPr lvl="0">
                        <a:spcAft>
                          <a:spcPts val="600"/>
                        </a:spcAft>
                      </a:pPr>
                      <a:r>
                        <a:rPr lang="es-419" sz="1600" u="sng" dirty="0">
                          <a:solidFill>
                            <a:schemeClr val="tx2"/>
                          </a:solidFill>
                        </a:rPr>
                        <a:t>Datos anticipados</a:t>
                      </a:r>
                      <a:r>
                        <a:rPr lang="es-419" sz="1600" b="1" dirty="0">
                          <a:solidFill>
                            <a:schemeClr val="tx2"/>
                          </a:solidFill>
                        </a:rPr>
                        <a:t>: </a:t>
                      </a:r>
                      <a:r>
                        <a:rPr lang="es-419" sz="1600" b="1" dirty="0">
                          <a:solidFill>
                            <a:schemeClr val="tx2"/>
                          </a:solidFill>
                          <a:effectLst/>
                        </a:rPr>
                        <a:t>4Q2027</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094033999"/>
                  </a:ext>
                </a:extLst>
              </a:tr>
              <a:tr h="13591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600" b="1">
                          <a:solidFill>
                            <a:schemeClr val="bg1"/>
                          </a:solidFill>
                          <a:latin typeface="+mn-lt"/>
                          <a:ea typeface="+mn-ea"/>
                          <a:cs typeface="+mn-cs"/>
                        </a:rPr>
                        <a:t>CIRN-HPV-ONE, </a:t>
                      </a:r>
                      <a:r>
                        <a:rPr lang="es-419" sz="1600" b="0">
                          <a:solidFill>
                            <a:schemeClr val="bg1"/>
                          </a:solidFill>
                          <a:latin typeface="+mn-lt"/>
                          <a:ea typeface="+mn-ea"/>
                          <a:cs typeface="+mn-cs"/>
                        </a:rPr>
                        <a:t>Canadá</a:t>
                      </a:r>
                    </a:p>
                    <a:p>
                      <a:pPr marL="0" algn="l" defTabSz="914400" rtl="0" eaLnBrk="1" latinLnBrk="0" hangingPunct="1"/>
                      <a:r>
                        <a:rPr lang="es-419" sz="1600" b="1">
                          <a:solidFill>
                            <a:schemeClr val="tx2"/>
                          </a:solidFill>
                          <a:latin typeface="+mn-lt"/>
                          <a:ea typeface="+mn-ea"/>
                          <a:cs typeface="+mn-cs"/>
                        </a:rPr>
                        <a:t>Persistencia inmunológica 6 años después de una dosis</a:t>
                      </a:r>
                    </a:p>
                    <a:p>
                      <a:pPr marL="0" algn="l" defTabSz="914400" rtl="0" eaLnBrk="1" latinLnBrk="0" hangingPunct="1"/>
                      <a:r>
                        <a:rPr lang="es-419" sz="1600">
                          <a:solidFill>
                            <a:schemeClr val="tx2"/>
                          </a:solidFill>
                        </a:rPr>
                        <a:t>Niños y niñas de 9 a 11 años; HPV9 (MSD) </a:t>
                      </a:r>
                      <a:r>
                        <a:rPr lang="es-419" sz="1600">
                          <a:solidFill>
                            <a:schemeClr val="tx2"/>
                          </a:solidFill>
                          <a:latin typeface="Calibri" panose="020F0502020204030204" pitchFamily="34" charset="0"/>
                          <a:cs typeface="Calibri" panose="020F0502020204030204" pitchFamily="34" charset="0"/>
                        </a:rPr>
                        <a:t>N=300</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spcAft>
                          <a:spcPts val="600"/>
                        </a:spcAft>
                      </a:pPr>
                      <a:r>
                        <a:rPr lang="es-419" sz="1600" dirty="0">
                          <a:solidFill>
                            <a:schemeClr val="tx2"/>
                          </a:solidFill>
                        </a:rPr>
                        <a:t>Persistencia de anticuerpos hasta 6 años </a:t>
                      </a:r>
                    </a:p>
                    <a:p>
                      <a:pPr lvl="0">
                        <a:buNone/>
                      </a:pPr>
                      <a:r>
                        <a:rPr lang="es-419" sz="1600" u="sng" dirty="0">
                          <a:solidFill>
                            <a:schemeClr val="tx2"/>
                          </a:solidFill>
                        </a:rPr>
                        <a:t>Datos previstos</a:t>
                      </a:r>
                      <a:r>
                        <a:rPr lang="es-419" sz="1600" dirty="0">
                          <a:solidFill>
                            <a:schemeClr val="tx2"/>
                          </a:solidFill>
                        </a:rPr>
                        <a:t>: fecha de finalización primaria </a:t>
                      </a:r>
                      <a:r>
                        <a:rPr lang="es-419" sz="1600" b="1" dirty="0">
                          <a:solidFill>
                            <a:schemeClr val="tx2"/>
                          </a:solidFill>
                        </a:rPr>
                        <a:t>1Q</a:t>
                      </a:r>
                      <a:r>
                        <a:rPr lang="es-419" sz="1600" b="1" dirty="0">
                          <a:solidFill>
                            <a:schemeClr val="tx2"/>
                          </a:solidFill>
                          <a:effectLst/>
                        </a:rPr>
                        <a:t>2026</a:t>
                      </a:r>
                    </a:p>
                  </a:txBody>
                  <a:tcPr marL="51435" marR="51435" marT="25718" marB="25718">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141570905"/>
                  </a:ext>
                </a:extLst>
              </a:tr>
            </a:tbl>
          </a:graphicData>
        </a:graphic>
      </p:graphicFrame>
      <p:sp>
        <p:nvSpPr>
          <p:cNvPr id="4" name="TextBox 3">
            <a:extLst>
              <a:ext uri="{FF2B5EF4-FFF2-40B4-BE49-F238E27FC236}">
                <a16:creationId xmlns:a16="http://schemas.microsoft.com/office/drawing/2014/main" id="{D2DBD041-B16B-690F-0816-461460556008}"/>
              </a:ext>
            </a:extLst>
          </p:cNvPr>
          <p:cNvSpPr txBox="1"/>
          <p:nvPr/>
        </p:nvSpPr>
        <p:spPr>
          <a:xfrm>
            <a:off x="485213" y="6108970"/>
            <a:ext cx="11002470" cy="369332"/>
          </a:xfrm>
          <a:prstGeom prst="rect">
            <a:avLst/>
          </a:prstGeom>
          <a:noFill/>
        </p:spPr>
        <p:txBody>
          <a:bodyPr wrap="square" rtlCol="0">
            <a:spAutoFit/>
          </a:bodyPr>
          <a:lstStyle/>
          <a:p>
            <a:r>
              <a:rPr lang="es-419" sz="900" dirty="0"/>
              <a:t>Abreviaturas: SHIELD, Fortalecimiento de la inmunización contra el VPH mediante la administración aprovechada del PAI; CIRN: Red Canadiense de Investigación sobre Inmunización; ECA, ensayo controlado aleatorio; Mo, mes;  N, cantidad de participantes; yo: años de edad; MR, vacuna contra el sarampión y la rubéola</a:t>
            </a:r>
          </a:p>
        </p:txBody>
      </p:sp>
      <p:sp>
        <p:nvSpPr>
          <p:cNvPr id="2" name="Rectangle 1">
            <a:extLst>
              <a:ext uri="{FF2B5EF4-FFF2-40B4-BE49-F238E27FC236}">
                <a16:creationId xmlns:a16="http://schemas.microsoft.com/office/drawing/2014/main" id="{7A9C4F50-1D9E-840C-3245-8192BC60639B}"/>
              </a:ext>
            </a:extLst>
          </p:cNvPr>
          <p:cNvSpPr/>
          <p:nvPr/>
        </p:nvSpPr>
        <p:spPr>
          <a:xfrm>
            <a:off x="389679" y="61531"/>
            <a:ext cx="11747582" cy="584775"/>
          </a:xfrm>
          <a:prstGeom prst="rect">
            <a:avLst/>
          </a:prstGeom>
        </p:spPr>
        <p:txBody>
          <a:bodyPr wrap="square">
            <a:spAutoFit/>
          </a:bodyPr>
          <a:lstStyle/>
          <a:p>
            <a:pPr algn="ctr"/>
            <a:r>
              <a:rPr lang="es-419" sz="3200" dirty="0">
                <a:solidFill>
                  <a:schemeClr val="tx2"/>
                </a:solidFill>
                <a:latin typeface="+mj-lt"/>
              </a:rPr>
              <a:t>Ensayos de inmunogenicidad en curso</a:t>
            </a:r>
          </a:p>
        </p:txBody>
      </p:sp>
    </p:spTree>
    <p:extLst>
      <p:ext uri="{BB962C8B-B14F-4D97-AF65-F5344CB8AC3E}">
        <p14:creationId xmlns:p14="http://schemas.microsoft.com/office/powerpoint/2010/main" val="16724024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a:xfrm>
            <a:off x="303323" y="369360"/>
            <a:ext cx="12026899" cy="869909"/>
          </a:xfrm>
        </p:spPr>
        <p:txBody>
          <a:bodyPr/>
          <a:lstStyle/>
          <a:p>
            <a:r>
              <a:rPr lang="es-419" sz="4000" b="1"/>
              <a:t>Dosis única - Preguntas abiertas</a:t>
            </a:r>
          </a:p>
        </p:txBody>
      </p:sp>
      <p:sp>
        <p:nvSpPr>
          <p:cNvPr id="8" name="TextBox 7">
            <a:extLst>
              <a:ext uri="{FF2B5EF4-FFF2-40B4-BE49-F238E27FC236}">
                <a16:creationId xmlns:a16="http://schemas.microsoft.com/office/drawing/2014/main" id="{F8D1A5D5-DFE8-1E49-8F4F-7209FE0A3415}"/>
              </a:ext>
            </a:extLst>
          </p:cNvPr>
          <p:cNvSpPr txBox="1"/>
          <p:nvPr/>
        </p:nvSpPr>
        <p:spPr>
          <a:xfrm>
            <a:off x="413004" y="3991290"/>
            <a:ext cx="11137392" cy="1961322"/>
          </a:xfrm>
          <a:prstGeom prst="rect">
            <a:avLst/>
          </a:prstGeom>
          <a:solidFill>
            <a:schemeClr val="accent4"/>
          </a:solidFill>
          <a:ln w="63500">
            <a:noFill/>
          </a:ln>
        </p:spPr>
        <p:txBody>
          <a:bodyPr wrap="square" lIns="182880" tIns="45720" rtlCol="0" anchor="ctr" anchorCtr="0">
            <a:noAutofit/>
          </a:bodyPr>
          <a:lstStyle/>
          <a:p>
            <a:pPr lvl="1"/>
            <a:r>
              <a:rPr lang="es-419" sz="2600">
                <a:solidFill>
                  <a:schemeClr val="accent1"/>
                </a:solidFill>
              </a:rPr>
              <a:t>No hay datos sobre enfermedades no cervicales (infección vulvar/vaginal, infección oral) después de la vacunación con una dosis única; el cáncer cervical tiene la mayor carga de cáncer relacionado con el VPH en los PIBM</a:t>
            </a:r>
          </a:p>
        </p:txBody>
      </p:sp>
      <p:sp>
        <p:nvSpPr>
          <p:cNvPr id="9" name="TextBox 8">
            <a:extLst>
              <a:ext uri="{FF2B5EF4-FFF2-40B4-BE49-F238E27FC236}">
                <a16:creationId xmlns:a16="http://schemas.microsoft.com/office/drawing/2014/main" id="{FA3DEE6A-0C2C-3632-02B1-D2C35752A3F0}"/>
              </a:ext>
            </a:extLst>
          </p:cNvPr>
          <p:cNvSpPr txBox="1"/>
          <p:nvPr/>
        </p:nvSpPr>
        <p:spPr>
          <a:xfrm>
            <a:off x="413004" y="1266701"/>
            <a:ext cx="11137392" cy="2349511"/>
          </a:xfrm>
          <a:prstGeom prst="rect">
            <a:avLst/>
          </a:prstGeom>
          <a:solidFill>
            <a:schemeClr val="accent4"/>
          </a:solidFill>
          <a:ln w="63500">
            <a:noFill/>
          </a:ln>
        </p:spPr>
        <p:txBody>
          <a:bodyPr wrap="square" lIns="182880" tIns="45720" rIns="91440" bIns="45720" rtlCol="0" anchor="ctr" anchorCtr="0">
            <a:noAutofit/>
          </a:bodyPr>
          <a:lstStyle/>
          <a:p>
            <a:endParaRPr lang="en-US" dirty="0"/>
          </a:p>
          <a:p>
            <a:r>
              <a:rPr lang="es-419" sz="2600" dirty="0">
                <a:solidFill>
                  <a:schemeClr val="accent1"/>
                </a:solidFill>
                <a:ea typeface="+mn-lt"/>
                <a:cs typeface="+mn-lt"/>
              </a:rPr>
              <a:t>Para</a:t>
            </a:r>
            <a:r>
              <a:rPr lang="es-419" sz="2600" dirty="0">
                <a:solidFill>
                  <a:schemeClr val="accent1"/>
                </a:solidFill>
              </a:rPr>
              <a:t> las nuevas vacunas L1 VLP, se debe considerar un esquema de dosis única para los productos con datos disponibles sobre la eficacia o sobre el </a:t>
            </a:r>
            <a:r>
              <a:rPr lang="es-419" sz="2600" dirty="0" err="1">
                <a:solidFill>
                  <a:schemeClr val="accent1"/>
                </a:solidFill>
              </a:rPr>
              <a:t>inmunopuente</a:t>
            </a:r>
            <a:r>
              <a:rPr lang="es-419" sz="2600" dirty="0">
                <a:solidFill>
                  <a:schemeClr val="accent1"/>
                </a:solidFill>
              </a:rPr>
              <a:t> con vacunas con eficacia probada en dosis únicas [es decir, actualmente HPV2 (GSK), HPV4 y HPV9 (MSD)]</a:t>
            </a:r>
            <a:r>
              <a:rPr lang="es-419" sz="2600" baseline="30000" dirty="0">
                <a:solidFill>
                  <a:schemeClr val="accent1"/>
                </a:solidFill>
              </a:rPr>
              <a:t>1</a:t>
            </a:r>
          </a:p>
        </p:txBody>
      </p:sp>
      <p:sp>
        <p:nvSpPr>
          <p:cNvPr id="3" name="TextBox 2">
            <a:extLst>
              <a:ext uri="{FF2B5EF4-FFF2-40B4-BE49-F238E27FC236}">
                <a16:creationId xmlns:a16="http://schemas.microsoft.com/office/drawing/2014/main" id="{5A98305A-6023-ABE3-B1C9-132B2D77A812}"/>
              </a:ext>
            </a:extLst>
          </p:cNvPr>
          <p:cNvSpPr txBox="1"/>
          <p:nvPr/>
        </p:nvSpPr>
        <p:spPr>
          <a:xfrm>
            <a:off x="413003" y="6057900"/>
            <a:ext cx="11137391" cy="369332"/>
          </a:xfrm>
          <a:prstGeom prst="rect">
            <a:avLst/>
          </a:prstGeom>
          <a:noFill/>
        </p:spPr>
        <p:txBody>
          <a:bodyPr wrap="square" rtlCol="0">
            <a:spAutoFit/>
          </a:bodyPr>
          <a:lstStyle/>
          <a:p>
            <a:r>
              <a:rPr lang="es-419" sz="900">
                <a:solidFill>
                  <a:schemeClr val="bg1"/>
                </a:solidFill>
              </a:rPr>
              <a:t>1. Organización Mundial de la Salud. Human papillomavirus vaccines: (</a:t>
            </a:r>
            <a:r>
              <a:rPr lang="es-419" sz="900" i="1">
                <a:solidFill>
                  <a:schemeClr val="bg1"/>
                </a:solidFill>
              </a:rPr>
              <a:t>Vacunas contra el virus del papiloma humano:</a:t>
            </a:r>
            <a:r>
              <a:rPr lang="es-419" sz="900">
                <a:solidFill>
                  <a:schemeClr val="bg1"/>
                </a:solidFill>
              </a:rPr>
              <a:t>) Documento de posición de la OMS (actualizado en 2022). </a:t>
            </a:r>
            <a:r>
              <a:rPr lang="es-419" sz="900" i="1">
                <a:solidFill>
                  <a:schemeClr val="bg1"/>
                </a:solidFill>
              </a:rPr>
              <a:t>Weekly Epidemiological Record</a:t>
            </a:r>
            <a:r>
              <a:rPr lang="es-419" sz="900">
                <a:solidFill>
                  <a:schemeClr val="bg1"/>
                </a:solidFill>
              </a:rPr>
              <a:t>. 2022;97:645-672.  http://apps.who.int/iris/bitstream/handle/10665/365350/WER9750-eng-fre.pdf </a:t>
            </a:r>
          </a:p>
          <a:p>
            <a:endParaRPr lang="en-US" sz="900" dirty="0"/>
          </a:p>
        </p:txBody>
      </p:sp>
    </p:spTree>
    <p:extLst>
      <p:ext uri="{BB962C8B-B14F-4D97-AF65-F5344CB8AC3E}">
        <p14:creationId xmlns:p14="http://schemas.microsoft.com/office/powerpoint/2010/main" val="27780936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p:txBody>
          <a:bodyPr/>
          <a:lstStyle/>
          <a:p>
            <a:r>
              <a:rPr lang="es-419" sz="4000" b="1"/>
              <a:t>Pruebas de respaldo del análisis de modelos</a:t>
            </a:r>
          </a:p>
        </p:txBody>
      </p:sp>
    </p:spTree>
    <p:extLst>
      <p:ext uri="{BB962C8B-B14F-4D97-AF65-F5344CB8AC3E}">
        <p14:creationId xmlns:p14="http://schemas.microsoft.com/office/powerpoint/2010/main" val="30600497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74609" y="114300"/>
            <a:ext cx="11747582" cy="584775"/>
          </a:xfrm>
          <a:prstGeom prst="rect">
            <a:avLst/>
          </a:prstGeom>
        </p:spPr>
        <p:txBody>
          <a:bodyPr wrap="square">
            <a:spAutoFit/>
          </a:bodyPr>
          <a:lstStyle/>
          <a:p>
            <a:r>
              <a:rPr lang="es-419" sz="3200">
                <a:solidFill>
                  <a:schemeClr val="accent1"/>
                </a:solidFill>
                <a:latin typeface="+mj-lt"/>
              </a:rPr>
              <a:t>¿Por qué utilizar modelos para comprender el impacto de la vacuna contra el VPH? </a:t>
            </a:r>
          </a:p>
        </p:txBody>
      </p:sp>
      <p:grpSp>
        <p:nvGrpSpPr>
          <p:cNvPr id="2" name="Group 1">
            <a:extLst>
              <a:ext uri="{FF2B5EF4-FFF2-40B4-BE49-F238E27FC236}">
                <a16:creationId xmlns:a16="http://schemas.microsoft.com/office/drawing/2014/main" id="{1CC96154-76A8-90EE-6288-7C9400DAC5F8}"/>
              </a:ext>
            </a:extLst>
          </p:cNvPr>
          <p:cNvGrpSpPr/>
          <p:nvPr/>
        </p:nvGrpSpPr>
        <p:grpSpPr>
          <a:xfrm>
            <a:off x="1483929" y="1538182"/>
            <a:ext cx="9231104" cy="3776363"/>
            <a:chOff x="395942" y="981727"/>
            <a:chExt cx="8659604" cy="3185813"/>
          </a:xfrm>
        </p:grpSpPr>
        <p:sp>
          <p:nvSpPr>
            <p:cNvPr id="4" name="TextBox 3">
              <a:extLst>
                <a:ext uri="{FF2B5EF4-FFF2-40B4-BE49-F238E27FC236}">
                  <a16:creationId xmlns:a16="http://schemas.microsoft.com/office/drawing/2014/main" id="{6A59ED0A-7C42-F652-390F-25A801086D37}"/>
                </a:ext>
              </a:extLst>
            </p:cNvPr>
            <p:cNvSpPr txBox="1"/>
            <p:nvPr/>
          </p:nvSpPr>
          <p:spPr>
            <a:xfrm>
              <a:off x="395942" y="981727"/>
              <a:ext cx="3528393" cy="1569660"/>
            </a:xfrm>
            <a:prstGeom prst="rect">
              <a:avLst/>
            </a:prstGeom>
            <a:noFill/>
            <a:ln>
              <a:solidFill>
                <a:srgbClr val="000000"/>
              </a:solidFill>
            </a:ln>
          </p:spPr>
          <p:txBody>
            <a:bodyPr wrap="square" rtlCol="0">
              <a:spAutoFit/>
            </a:bodyPr>
            <a:lstStyle/>
            <a:p>
              <a:pPr algn="ctr"/>
              <a:r>
                <a:rPr lang="es-419" sz="1600" b="1">
                  <a:solidFill>
                    <a:srgbClr val="000000"/>
                  </a:solidFill>
                </a:rPr>
                <a:t>Datos de los ensayos clínicos</a:t>
              </a:r>
            </a:p>
            <a:p>
              <a:pPr marL="285750" indent="-285750">
                <a:buFont typeface="Arial" panose="020B0604020202020204" pitchFamily="34" charset="0"/>
                <a:buChar char="•"/>
              </a:pPr>
              <a:r>
                <a:rPr lang="es-419" sz="1600">
                  <a:solidFill>
                    <a:srgbClr val="000000"/>
                  </a:solidFill>
                </a:rPr>
                <a:t>Seguridad</a:t>
              </a:r>
            </a:p>
            <a:p>
              <a:pPr marL="285750" indent="-285750">
                <a:buFont typeface="Arial" panose="020B0604020202020204" pitchFamily="34" charset="0"/>
                <a:buChar char="•"/>
              </a:pPr>
              <a:r>
                <a:rPr lang="es-419" sz="1600">
                  <a:solidFill>
                    <a:srgbClr val="000000"/>
                  </a:solidFill>
                </a:rPr>
                <a:t>Inmunogenicidad</a:t>
              </a:r>
            </a:p>
            <a:p>
              <a:pPr marL="285750" indent="-285750">
                <a:buFont typeface="Arial" panose="020B0604020202020204" pitchFamily="34" charset="0"/>
                <a:buChar char="•"/>
              </a:pPr>
              <a:r>
                <a:rPr lang="es-419" sz="1600">
                  <a:solidFill>
                    <a:srgbClr val="000000"/>
                  </a:solidFill>
                </a:rPr>
                <a:t>Eficacia frente a diferentes criterios de valoración</a:t>
              </a:r>
            </a:p>
            <a:p>
              <a:pPr marL="285750" indent="-285750">
                <a:buFont typeface="Arial" panose="020B0604020202020204" pitchFamily="34" charset="0"/>
                <a:buChar char="•"/>
              </a:pPr>
              <a:r>
                <a:rPr lang="es-419" sz="1600">
                  <a:solidFill>
                    <a:srgbClr val="000000"/>
                  </a:solidFill>
                </a:rPr>
                <a:t>En un contexto de ensayo, dentro de un periodo de seguimiento</a:t>
              </a:r>
            </a:p>
          </p:txBody>
        </p:sp>
        <p:sp>
          <p:nvSpPr>
            <p:cNvPr id="5" name="TextBox 4">
              <a:extLst>
                <a:ext uri="{FF2B5EF4-FFF2-40B4-BE49-F238E27FC236}">
                  <a16:creationId xmlns:a16="http://schemas.microsoft.com/office/drawing/2014/main" id="{0FB52C34-526F-D90C-2446-AF6DF4141A0E}"/>
                </a:ext>
              </a:extLst>
            </p:cNvPr>
            <p:cNvSpPr txBox="1"/>
            <p:nvPr/>
          </p:nvSpPr>
          <p:spPr>
            <a:xfrm>
              <a:off x="4917182" y="987574"/>
              <a:ext cx="4138364" cy="2800767"/>
            </a:xfrm>
            <a:prstGeom prst="rect">
              <a:avLst/>
            </a:prstGeom>
            <a:noFill/>
            <a:ln>
              <a:solidFill>
                <a:srgbClr val="000000"/>
              </a:solidFill>
            </a:ln>
          </p:spPr>
          <p:txBody>
            <a:bodyPr wrap="square" rtlCol="0">
              <a:spAutoFit/>
            </a:bodyPr>
            <a:lstStyle/>
            <a:p>
              <a:pPr algn="ctr"/>
              <a:r>
                <a:rPr lang="es-419" sz="1600" b="1">
                  <a:solidFill>
                    <a:srgbClr val="000000"/>
                  </a:solidFill>
                </a:rPr>
                <a:t>Modelo matemático</a:t>
              </a:r>
            </a:p>
            <a:p>
              <a:r>
                <a:rPr lang="es-419" sz="1600">
                  <a:solidFill>
                    <a:srgbClr val="000000"/>
                  </a:solidFill>
                </a:rPr>
                <a:t>Integra datos para proporcionar un marco de trabajo formal que permita responder a preguntas relacionadas con lo siguiente:</a:t>
              </a:r>
            </a:p>
            <a:p>
              <a:pPr marL="285750" indent="-285750">
                <a:buFont typeface="Arial" panose="020B0604020202020204" pitchFamily="34" charset="0"/>
                <a:buChar char="•"/>
              </a:pPr>
              <a:r>
                <a:rPr lang="es-419" sz="1600">
                  <a:solidFill>
                    <a:srgbClr val="000000"/>
                  </a:solidFill>
                </a:rPr>
                <a:t>Impacto en diferentes contextos</a:t>
              </a:r>
            </a:p>
            <a:p>
              <a:pPr marL="285750" indent="-285750">
                <a:buFont typeface="Arial" panose="020B0604020202020204" pitchFamily="34" charset="0"/>
                <a:buChar char="•"/>
              </a:pPr>
              <a:r>
                <a:rPr lang="es-419" sz="1600">
                  <a:solidFill>
                    <a:srgbClr val="000000"/>
                  </a:solidFill>
                </a:rPr>
                <a:t>Problemas de confusión en los datos observacionales</a:t>
              </a:r>
            </a:p>
            <a:p>
              <a:pPr marL="285750" indent="-285750">
                <a:buFont typeface="Arial" panose="020B0604020202020204" pitchFamily="34" charset="0"/>
                <a:buChar char="•"/>
              </a:pPr>
              <a:r>
                <a:rPr lang="es-419" sz="1600">
                  <a:solidFill>
                    <a:srgbClr val="000000"/>
                  </a:solidFill>
                </a:rPr>
                <a:t>Externalidades a nivel comunitario (por ejemplo, protección de rebaño)</a:t>
              </a:r>
            </a:p>
            <a:p>
              <a:pPr marL="285750" indent="-285750">
                <a:buFont typeface="Arial" panose="020B0604020202020204" pitchFamily="34" charset="0"/>
                <a:buChar char="•"/>
              </a:pPr>
              <a:r>
                <a:rPr lang="es-419" sz="1600">
                  <a:solidFill>
                    <a:srgbClr val="000000"/>
                  </a:solidFill>
                </a:rPr>
                <a:t>Resultados a largo plazo más allá de un periodo de seguimiento </a:t>
              </a:r>
            </a:p>
            <a:p>
              <a:pPr marL="285750" indent="-285750">
                <a:buFont typeface="Arial" panose="020B0604020202020204" pitchFamily="34" charset="0"/>
                <a:buChar char="•"/>
              </a:pPr>
              <a:r>
                <a:rPr lang="es-419" sz="1600">
                  <a:solidFill>
                    <a:srgbClr val="000000"/>
                  </a:solidFill>
                </a:rPr>
                <a:t>Combinaciones u opciones que puede no ser factible o ético explorar en ensayos</a:t>
              </a:r>
            </a:p>
          </p:txBody>
        </p:sp>
        <p:sp>
          <p:nvSpPr>
            <p:cNvPr id="6" name="TextBox 5">
              <a:extLst>
                <a:ext uri="{FF2B5EF4-FFF2-40B4-BE49-F238E27FC236}">
                  <a16:creationId xmlns:a16="http://schemas.microsoft.com/office/drawing/2014/main" id="{873C8166-9C46-6010-1DD9-C65E7C99AEEA}"/>
                </a:ext>
              </a:extLst>
            </p:cNvPr>
            <p:cNvSpPr txBox="1"/>
            <p:nvPr/>
          </p:nvSpPr>
          <p:spPr>
            <a:xfrm>
              <a:off x="395942" y="3090322"/>
              <a:ext cx="3528393" cy="1077218"/>
            </a:xfrm>
            <a:prstGeom prst="rect">
              <a:avLst/>
            </a:prstGeom>
            <a:noFill/>
            <a:ln>
              <a:solidFill>
                <a:srgbClr val="000000"/>
              </a:solidFill>
            </a:ln>
          </p:spPr>
          <p:txBody>
            <a:bodyPr wrap="square" rtlCol="0">
              <a:spAutoFit/>
            </a:bodyPr>
            <a:lstStyle/>
            <a:p>
              <a:pPr algn="ctr"/>
              <a:r>
                <a:rPr lang="es-419" sz="1600" b="1">
                  <a:solidFill>
                    <a:srgbClr val="000000"/>
                  </a:solidFill>
                </a:rPr>
                <a:t>Datos de vigilancia u observación</a:t>
              </a:r>
            </a:p>
            <a:p>
              <a:pPr marL="285750" indent="-285750">
                <a:buFont typeface="Arial" panose="020B0604020202020204" pitchFamily="34" charset="0"/>
                <a:buChar char="•"/>
              </a:pPr>
              <a:r>
                <a:rPr lang="es-419" sz="1600">
                  <a:solidFill>
                    <a:srgbClr val="000000"/>
                  </a:solidFill>
                </a:rPr>
                <a:t>Carga de enfermedad de fondo</a:t>
              </a:r>
            </a:p>
            <a:p>
              <a:pPr marL="285750" indent="-285750">
                <a:buFont typeface="Arial" panose="020B0604020202020204" pitchFamily="34" charset="0"/>
                <a:buChar char="•"/>
              </a:pPr>
              <a:r>
                <a:rPr lang="es-419" sz="1600">
                  <a:solidFill>
                    <a:srgbClr val="000000"/>
                  </a:solidFill>
                </a:rPr>
                <a:t>Eficacia en un contexto determinado</a:t>
              </a:r>
            </a:p>
            <a:p>
              <a:pPr marL="285750" indent="-285750">
                <a:buFont typeface="Arial" panose="020B0604020202020204" pitchFamily="34" charset="0"/>
                <a:buChar char="•"/>
              </a:pPr>
              <a:r>
                <a:rPr lang="es-419" sz="1600">
                  <a:solidFill>
                    <a:srgbClr val="000000"/>
                  </a:solidFill>
                </a:rPr>
                <a:t>Impacto en un contexto determinado</a:t>
              </a:r>
            </a:p>
          </p:txBody>
        </p:sp>
        <p:cxnSp>
          <p:nvCxnSpPr>
            <p:cNvPr id="8" name="Straight Arrow Connector 7">
              <a:extLst>
                <a:ext uri="{FF2B5EF4-FFF2-40B4-BE49-F238E27FC236}">
                  <a16:creationId xmlns:a16="http://schemas.microsoft.com/office/drawing/2014/main" id="{90AD6A10-D033-1296-47C7-F280F2AAD8E9}"/>
                </a:ext>
              </a:extLst>
            </p:cNvPr>
            <p:cNvCxnSpPr>
              <a:cxnSpLocks/>
              <a:stCxn id="4" idx="3"/>
              <a:endCxn id="5" idx="1"/>
            </p:cNvCxnSpPr>
            <p:nvPr/>
          </p:nvCxnSpPr>
          <p:spPr>
            <a:xfrm>
              <a:off x="3924335" y="1766557"/>
              <a:ext cx="992847" cy="6214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7739363A-B2C4-8103-D19F-7D1E346D22C1}"/>
                </a:ext>
              </a:extLst>
            </p:cNvPr>
            <p:cNvCxnSpPr>
              <a:cxnSpLocks/>
              <a:endCxn id="5" idx="1"/>
            </p:cNvCxnSpPr>
            <p:nvPr/>
          </p:nvCxnSpPr>
          <p:spPr>
            <a:xfrm flipV="1">
              <a:off x="3924334" y="2387958"/>
              <a:ext cx="992848" cy="83008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10" name="TextBox 9">
            <a:extLst>
              <a:ext uri="{FF2B5EF4-FFF2-40B4-BE49-F238E27FC236}">
                <a16:creationId xmlns:a16="http://schemas.microsoft.com/office/drawing/2014/main" id="{7EECE505-7A1C-7AC6-7F59-23CBFA3ADA57}"/>
              </a:ext>
            </a:extLst>
          </p:cNvPr>
          <p:cNvSpPr txBox="1"/>
          <p:nvPr/>
        </p:nvSpPr>
        <p:spPr>
          <a:xfrm>
            <a:off x="222190" y="6178609"/>
            <a:ext cx="8905002" cy="230832"/>
          </a:xfrm>
          <a:prstGeom prst="rect">
            <a:avLst/>
          </a:prstGeom>
          <a:noFill/>
        </p:spPr>
        <p:txBody>
          <a:bodyPr wrap="none" rtlCol="0">
            <a:spAutoFit/>
          </a:bodyPr>
          <a:lstStyle/>
          <a:p>
            <a:r>
              <a:rPr lang="es-419" sz="900">
                <a:solidFill>
                  <a:srgbClr val="000000"/>
                </a:solidFill>
                <a:ea typeface="Calibri" panose="020F0502020204030204" pitchFamily="34" charset="0"/>
                <a:cs typeface="Calibri" panose="020F0502020204030204" pitchFamily="34" charset="0"/>
              </a:rPr>
              <a:t>Brennan and Akehurst. Modelling in health economic evaluation. What is its place? What is its value? </a:t>
            </a:r>
            <a:r>
              <a:rPr lang="es-419" sz="900" i="1">
                <a:solidFill>
                  <a:srgbClr val="000000"/>
                </a:solidFill>
                <a:ea typeface="Calibri" panose="020F0502020204030204" pitchFamily="34" charset="0"/>
                <a:cs typeface="Calibri" panose="020F0502020204030204" pitchFamily="34" charset="0"/>
              </a:rPr>
              <a:t>Pharmacoeconomics</a:t>
            </a:r>
            <a:r>
              <a:rPr lang="es-419" sz="900">
                <a:solidFill>
                  <a:srgbClr val="000000"/>
                </a:solidFill>
                <a:ea typeface="Calibri" panose="020F0502020204030204" pitchFamily="34" charset="0"/>
                <a:cs typeface="Calibri" panose="020F0502020204030204" pitchFamily="34" charset="0"/>
              </a:rPr>
              <a:t> 2000;17(5):445–459. doi:10.2165/00019053-200017050-00004</a:t>
            </a:r>
          </a:p>
        </p:txBody>
      </p:sp>
    </p:spTree>
    <p:extLst>
      <p:ext uri="{BB962C8B-B14F-4D97-AF65-F5344CB8AC3E}">
        <p14:creationId xmlns:p14="http://schemas.microsoft.com/office/powerpoint/2010/main" val="40253677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456077" y="1001493"/>
            <a:ext cx="10733245" cy="402536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549"/>
              </a:spcBef>
              <a:buNone/>
              <a:defRPr/>
            </a:pPr>
            <a:r>
              <a:rPr lang="es-419" sz="1800" dirty="0">
                <a:latin typeface="Helvetica" pitchFamily="2" charset="0"/>
                <a:cs typeface="Arial" panose="020B0604020202020204" pitchFamily="34" charset="0"/>
              </a:rPr>
              <a:t>Métodos:</a:t>
            </a:r>
          </a:p>
          <a:p>
            <a:pPr>
              <a:lnSpc>
                <a:spcPct val="100000"/>
              </a:lnSpc>
              <a:spcBef>
                <a:spcPts val="549"/>
              </a:spcBef>
              <a:defRPr/>
            </a:pPr>
            <a:r>
              <a:rPr lang="es-419" sz="1600" dirty="0">
                <a:latin typeface="Helvetica" pitchFamily="2" charset="0"/>
                <a:cs typeface="Arial" panose="020B0604020202020204" pitchFamily="34" charset="0"/>
              </a:rPr>
              <a:t>El equipo del estudio modeló 162 estrategias de vacunación, variando las poblaciones objetivo, la edad en el momento de la vacunación y el número de dosis (una o dos dosis para niñas/niños de hasta 20 años; dos dosis para personas mayores de 20 años).</a:t>
            </a:r>
          </a:p>
          <a:p>
            <a:pPr lvl="1" algn="just">
              <a:lnSpc>
                <a:spcPct val="100000"/>
              </a:lnSpc>
              <a:spcBef>
                <a:spcPts val="549"/>
              </a:spcBef>
              <a:defRPr/>
            </a:pPr>
            <a:endParaRPr lang="en-US" altLang="fr-FR" sz="400" u="sng" dirty="0">
              <a:latin typeface="Helvetica" pitchFamily="2" charset="0"/>
              <a:cs typeface="Arial" panose="020B0604020202020204" pitchFamily="34" charset="0"/>
            </a:endParaRPr>
          </a:p>
          <a:p>
            <a:pPr>
              <a:lnSpc>
                <a:spcPct val="100000"/>
              </a:lnSpc>
              <a:spcBef>
                <a:spcPts val="549"/>
              </a:spcBef>
            </a:pPr>
            <a:r>
              <a:rPr lang="es-419" sz="1600" dirty="0">
                <a:latin typeface="Helvetica" pitchFamily="2" charset="0"/>
                <a:cs typeface="Arial" panose="020B0604020202020204" pitchFamily="34" charset="0"/>
              </a:rPr>
              <a:t>La eficacia se basa en el número de dosis necesarias para prevenir un cáncer de cuello uterino (NNV):</a:t>
            </a:r>
          </a:p>
          <a:p>
            <a:pPr lvl="1">
              <a:lnSpc>
                <a:spcPct val="100000"/>
              </a:lnSpc>
              <a:spcBef>
                <a:spcPts val="549"/>
              </a:spcBef>
            </a:pPr>
            <a:r>
              <a:rPr lang="es-419" sz="1200" dirty="0">
                <a:latin typeface="Helvetica" pitchFamily="2" charset="0"/>
                <a:cs typeface="Arial" panose="020B0604020202020204" pitchFamily="34" charset="0"/>
              </a:rPr>
              <a:t>NNV = Número de dosis administradas / Número de cánceres de cuello uterino (CC) evitados en 100 años.</a:t>
            </a:r>
          </a:p>
          <a:p>
            <a:pPr lvl="1">
              <a:lnSpc>
                <a:spcPct val="100000"/>
              </a:lnSpc>
              <a:spcBef>
                <a:spcPts val="549"/>
              </a:spcBef>
            </a:pPr>
            <a:r>
              <a:rPr lang="es-419" sz="1200" dirty="0">
                <a:latin typeface="Helvetica" pitchFamily="2" charset="0"/>
                <a:cs typeface="Arial" panose="020B0604020202020204" pitchFamily="34" charset="0"/>
              </a:rPr>
              <a:t>Un NNV más bajo indica una estrategia más eficiente.</a:t>
            </a:r>
          </a:p>
          <a:p>
            <a:pPr lvl="1" algn="just">
              <a:lnSpc>
                <a:spcPct val="100000"/>
              </a:lnSpc>
              <a:spcBef>
                <a:spcPts val="549"/>
              </a:spcBef>
            </a:pPr>
            <a:endParaRPr lang="en-US" altLang="fr-FR" sz="400" dirty="0">
              <a:latin typeface="Helvetica" pitchFamily="2" charset="0"/>
              <a:cs typeface="Arial" panose="020B0604020202020204" pitchFamily="34" charset="0"/>
            </a:endParaRPr>
          </a:p>
          <a:p>
            <a:pPr>
              <a:lnSpc>
                <a:spcPct val="100000"/>
              </a:lnSpc>
              <a:spcBef>
                <a:spcPts val="549"/>
              </a:spcBef>
            </a:pPr>
            <a:r>
              <a:rPr lang="es-419" sz="1600" dirty="0">
                <a:latin typeface="Helvetica" pitchFamily="2" charset="0"/>
                <a:cs typeface="Arial" panose="020B0604020202020204" pitchFamily="34" charset="0"/>
              </a:rPr>
              <a:t>Clasifique todas las estrategias desde la NNV incremental más baja a la más alta utilizando el siguiente proceso:</a:t>
            </a:r>
          </a:p>
          <a:p>
            <a:pPr lvl="1">
              <a:lnSpc>
                <a:spcPct val="100000"/>
              </a:lnSpc>
              <a:spcBef>
                <a:spcPts val="549"/>
              </a:spcBef>
            </a:pPr>
            <a:r>
              <a:rPr lang="es-419" sz="1200" dirty="0">
                <a:latin typeface="Helvetica" pitchFamily="2" charset="0"/>
                <a:cs typeface="Arial" panose="020B0604020202020204" pitchFamily="34" charset="0"/>
              </a:rPr>
              <a:t>Estrategia inicial: vacunación rutinaria con una dosis única para niñas de nueve años.</a:t>
            </a:r>
            <a:r>
              <a:rPr lang="es-419" sz="1200" dirty="0">
                <a:highlight>
                  <a:srgbClr val="FF00FF"/>
                </a:highlight>
                <a:latin typeface="Helvetica" pitchFamily="2" charset="0"/>
                <a:cs typeface="Arial" panose="020B0604020202020204" pitchFamily="34" charset="0"/>
              </a:rPr>
              <a:t> </a:t>
            </a:r>
          </a:p>
          <a:p>
            <a:pPr lvl="1">
              <a:lnSpc>
                <a:spcPct val="100000"/>
              </a:lnSpc>
              <a:spcBef>
                <a:spcPts val="549"/>
              </a:spcBef>
            </a:pPr>
            <a:r>
              <a:rPr lang="es-419" sz="1200" dirty="0">
                <a:latin typeface="Helvetica" pitchFamily="2" charset="0"/>
                <a:cs typeface="Arial" panose="020B0604020202020204" pitchFamily="34" charset="0"/>
              </a:rPr>
              <a:t>Se estimaron los NNV incrementales de todas las estrategias frente a la estrategia inicial. </a:t>
            </a:r>
          </a:p>
          <a:p>
            <a:pPr lvl="1">
              <a:lnSpc>
                <a:spcPct val="100000"/>
              </a:lnSpc>
              <a:spcBef>
                <a:spcPts val="549"/>
              </a:spcBef>
            </a:pPr>
            <a:r>
              <a:rPr lang="es-419" sz="1200" dirty="0">
                <a:latin typeface="Helvetica" pitchFamily="2" charset="0"/>
                <a:cs typeface="Arial" panose="020B0604020202020204" pitchFamily="34" charset="0"/>
              </a:rPr>
              <a:t>Se mantuvo la estrategia con el siguiente NNV incremental más bajo en comparación con la estrategia inicial; esta estrategia se convirtió entonces en el nuevo comparador.</a:t>
            </a:r>
          </a:p>
          <a:p>
            <a:pPr lvl="1">
              <a:lnSpc>
                <a:spcPct val="100000"/>
              </a:lnSpc>
              <a:spcBef>
                <a:spcPts val="549"/>
              </a:spcBef>
            </a:pPr>
            <a:r>
              <a:rPr lang="es-419" sz="1200" dirty="0">
                <a:latin typeface="Helvetica" pitchFamily="2" charset="0"/>
                <a:cs typeface="Arial" panose="020B0604020202020204" pitchFamily="34" charset="0"/>
              </a:rPr>
              <a:t>NNV incrementales estimados de todas las estrategias frente a este nuevo comparador para identificar la siguiente estrategia más eficaz.</a:t>
            </a:r>
          </a:p>
          <a:p>
            <a:pPr lvl="1">
              <a:lnSpc>
                <a:spcPct val="100000"/>
              </a:lnSpc>
              <a:spcBef>
                <a:spcPts val="549"/>
              </a:spcBef>
            </a:pPr>
            <a:r>
              <a:rPr lang="es-419" sz="1200" dirty="0">
                <a:latin typeface="Helvetica" pitchFamily="2" charset="0"/>
                <a:cs typeface="Arial" panose="020B0604020202020204" pitchFamily="34" charset="0"/>
              </a:rPr>
              <a:t>Repita este proceso.</a:t>
            </a:r>
          </a:p>
          <a:p>
            <a:pPr>
              <a:lnSpc>
                <a:spcPct val="100000"/>
              </a:lnSpc>
              <a:spcBef>
                <a:spcPts val="549"/>
              </a:spcBef>
            </a:pPr>
            <a:endParaRPr lang="en-US" altLang="fr-FR" sz="100" dirty="0">
              <a:latin typeface="Helvetica" pitchFamily="2" charset="0"/>
              <a:cs typeface="Arial" panose="020B0604020202020204" pitchFamily="34" charset="0"/>
            </a:endParaRPr>
          </a:p>
        </p:txBody>
      </p:sp>
      <p:sp>
        <p:nvSpPr>
          <p:cNvPr id="5" name="ZoneTexte 43">
            <a:extLst>
              <a:ext uri="{FF2B5EF4-FFF2-40B4-BE49-F238E27FC236}">
                <a16:creationId xmlns:a16="http://schemas.microsoft.com/office/drawing/2014/main" id="{759A6AA1-4373-0A2C-8EE7-C82CC5D2092C}"/>
              </a:ext>
            </a:extLst>
          </p:cNvPr>
          <p:cNvSpPr txBox="1">
            <a:spLocks noChangeArrowheads="1"/>
          </p:cNvSpPr>
          <p:nvPr/>
        </p:nvSpPr>
        <p:spPr bwMode="auto">
          <a:xfrm>
            <a:off x="298213" y="5699923"/>
            <a:ext cx="11584204" cy="599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es-419" sz="1007" dirty="0">
                <a:solidFill>
                  <a:srgbClr val="C00000"/>
                </a:solidFill>
                <a:latin typeface="Trebuchet MS" panose="020B0603020202020204" pitchFamily="34" charset="0"/>
              </a:rPr>
              <a:t>Nota</a:t>
            </a:r>
            <a:r>
              <a:rPr lang="es-419" sz="1007" dirty="0">
                <a:latin typeface="Trebuchet MS" panose="020B0603020202020204" pitchFamily="34" charset="0"/>
              </a:rPr>
              <a:t>:</a:t>
            </a:r>
            <a:r>
              <a:rPr lang="es-419" sz="1007" dirty="0">
                <a:solidFill>
                  <a:srgbClr val="C00000"/>
                </a:solidFill>
                <a:latin typeface="Trebuchet MS" panose="020B0603020202020204" pitchFamily="34" charset="0"/>
              </a:rPr>
              <a:t> </a:t>
            </a:r>
            <a:r>
              <a:rPr lang="es-419" sz="1098" dirty="0"/>
              <a:t>Los investigadores calcularon los NNV incrementales de todos los escenarios de vacunación frente al escenario de referencia, para cada uno de los 50 conjuntos de parámetros. El algoritmo identificó el escenario de vacunación </a:t>
            </a:r>
            <a:r>
              <a:rPr lang="es-419" sz="1098" dirty="0">
                <a:ea typeface="Calibri" panose="020F0502020204030204" pitchFamily="34" charset="0"/>
              </a:rPr>
              <a:t>con el NNV incremental más bajo para cada uno de los 50 conjuntos de parámetros. El escenario que se identificó con mayor frecuencia como el que producía el NNV incremental más bajo en los 50 conjuntos de parámetros se eligió como el escenario más eficiente.</a:t>
            </a:r>
          </a:p>
        </p:txBody>
      </p:sp>
      <p:sp>
        <p:nvSpPr>
          <p:cNvPr id="6" name="Rectangle 2">
            <a:extLst>
              <a:ext uri="{FF2B5EF4-FFF2-40B4-BE49-F238E27FC236}">
                <a16:creationId xmlns:a16="http://schemas.microsoft.com/office/drawing/2014/main" id="{1C294D49-671F-5FBD-6765-426286AA9786}"/>
              </a:ext>
            </a:extLst>
          </p:cNvPr>
          <p:cNvSpPr txBox="1">
            <a:spLocks noChangeArrowheads="1"/>
          </p:cNvSpPr>
          <p:nvPr/>
        </p:nvSpPr>
        <p:spPr>
          <a:xfrm>
            <a:off x="298213" y="28829"/>
            <a:ext cx="10610075" cy="1058168"/>
          </a:xfrm>
          <a:prstGeom prst="rect">
            <a:avLst/>
          </a:prstGeom>
        </p:spPr>
        <p:txBody>
          <a:bodyPr vert="horz" lIns="83692" tIns="41846" rIns="83692" bIns="41846"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419" sz="2929">
                <a:solidFill>
                  <a:srgbClr val="2F5597"/>
                </a:solidFill>
                <a:latin typeface="Helvetica" pitchFamily="2" charset="0"/>
                <a:cs typeface="Arial" panose="020B0604020202020204" pitchFamily="34" charset="0"/>
              </a:rPr>
              <a:t>Clasificación de la eficiencia de las estrategias de aplicación de dosis única</a:t>
            </a:r>
          </a:p>
        </p:txBody>
      </p:sp>
      <p:sp>
        <p:nvSpPr>
          <p:cNvPr id="4" name="TextBox 3">
            <a:extLst>
              <a:ext uri="{FF2B5EF4-FFF2-40B4-BE49-F238E27FC236}">
                <a16:creationId xmlns:a16="http://schemas.microsoft.com/office/drawing/2014/main" id="{27D77F59-D561-B13D-B89B-91E34F8F3E1A}"/>
              </a:ext>
            </a:extLst>
          </p:cNvPr>
          <p:cNvSpPr txBox="1"/>
          <p:nvPr/>
        </p:nvSpPr>
        <p:spPr>
          <a:xfrm>
            <a:off x="298213" y="5110600"/>
            <a:ext cx="11584204" cy="615553"/>
          </a:xfrm>
          <a:prstGeom prst="rect">
            <a:avLst/>
          </a:prstGeom>
          <a:noFill/>
        </p:spPr>
        <p:txBody>
          <a:bodyPr wrap="square" rtlCol="0">
            <a:spAutoFit/>
          </a:bodyPr>
          <a:lstStyle/>
          <a:p>
            <a:r>
              <a:rPr lang="es-419" sz="800" dirty="0">
                <a:effectLst/>
                <a:latin typeface="Segoe UI" panose="020B0502040204020203" pitchFamily="34" charset="0"/>
              </a:rPr>
              <a:t>Bernard E, </a:t>
            </a:r>
            <a:r>
              <a:rPr lang="es-419" sz="800" dirty="0" err="1">
                <a:effectLst/>
                <a:latin typeface="Segoe UI" panose="020B0502040204020203" pitchFamily="34" charset="0"/>
              </a:rPr>
              <a:t>Drolet</a:t>
            </a:r>
            <a:r>
              <a:rPr lang="es-419" sz="800" dirty="0">
                <a:effectLst/>
                <a:latin typeface="Segoe UI" panose="020B0502040204020203" pitchFamily="34" charset="0"/>
              </a:rPr>
              <a:t> M, </a:t>
            </a:r>
            <a:r>
              <a:rPr lang="es-419" sz="800" dirty="0" err="1">
                <a:latin typeface="Segoe UI" panose="020B0502040204020203" pitchFamily="34" charset="0"/>
              </a:rPr>
              <a:t>Gingras</a:t>
            </a:r>
            <a:r>
              <a:rPr lang="es-419" sz="800" dirty="0">
                <a:latin typeface="Segoe UI" panose="020B0502040204020203" pitchFamily="34" charset="0"/>
              </a:rPr>
              <a:t> G,</a:t>
            </a:r>
            <a:r>
              <a:rPr lang="es-419" sz="800" dirty="0">
                <a:effectLst/>
                <a:latin typeface="Segoe UI" panose="020B0502040204020203" pitchFamily="34" charset="0"/>
              </a:rPr>
              <a:t> et al. </a:t>
            </a:r>
            <a:r>
              <a:rPr lang="es-419" sz="800" dirty="0" err="1">
                <a:latin typeface="Segoe UI" panose="020B0502040204020203" pitchFamily="34" charset="0"/>
              </a:rPr>
              <a:t>Prioritizing</a:t>
            </a:r>
            <a:r>
              <a:rPr lang="es-419" sz="800" dirty="0">
                <a:latin typeface="Segoe UI" panose="020B0502040204020203" pitchFamily="34" charset="0"/>
              </a:rPr>
              <a:t> HPV </a:t>
            </a:r>
            <a:r>
              <a:rPr lang="es-419" sz="800" dirty="0" err="1">
                <a:latin typeface="Segoe UI" panose="020B0502040204020203" pitchFamily="34" charset="0"/>
              </a:rPr>
              <a:t>vaccination</a:t>
            </a:r>
            <a:r>
              <a:rPr lang="es-419" sz="800" dirty="0">
                <a:latin typeface="Segoe UI" panose="020B0502040204020203" pitchFamily="34" charset="0"/>
              </a:rPr>
              <a:t> </a:t>
            </a:r>
            <a:r>
              <a:rPr lang="es-419" sz="800" dirty="0" err="1">
                <a:latin typeface="Segoe UI" panose="020B0502040204020203" pitchFamily="34" charset="0"/>
              </a:rPr>
              <a:t>strategies</a:t>
            </a:r>
            <a:r>
              <a:rPr lang="es-419" sz="800" dirty="0">
                <a:latin typeface="Segoe UI" panose="020B0502040204020203" pitchFamily="34" charset="0"/>
              </a:rPr>
              <a:t> in 67 </a:t>
            </a:r>
            <a:r>
              <a:rPr lang="es-419" sz="800" dirty="0" err="1">
                <a:latin typeface="Segoe UI" panose="020B0502040204020203" pitchFamily="34" charset="0"/>
              </a:rPr>
              <a:t>low</a:t>
            </a:r>
            <a:r>
              <a:rPr lang="es-419" sz="800" dirty="0">
                <a:latin typeface="Segoe UI" panose="020B0502040204020203" pitchFamily="34" charset="0"/>
              </a:rPr>
              <a:t>- and </a:t>
            </a:r>
            <a:r>
              <a:rPr lang="es-419" sz="800" dirty="0" err="1">
                <a:latin typeface="Segoe UI" panose="020B0502040204020203" pitchFamily="34" charset="0"/>
              </a:rPr>
              <a:t>middle-income</a:t>
            </a:r>
            <a:r>
              <a:rPr lang="es-419" sz="800" dirty="0">
                <a:latin typeface="Segoe UI" panose="020B0502040204020203" pitchFamily="34" charset="0"/>
              </a:rPr>
              <a:t> </a:t>
            </a:r>
            <a:r>
              <a:rPr lang="es-419" sz="800" dirty="0" err="1">
                <a:latin typeface="Segoe UI" panose="020B0502040204020203" pitchFamily="34" charset="0"/>
              </a:rPr>
              <a:t>countries</a:t>
            </a:r>
            <a:r>
              <a:rPr lang="es-419" sz="800" dirty="0">
                <a:latin typeface="Segoe UI" panose="020B0502040204020203" pitchFamily="34" charset="0"/>
              </a:rPr>
              <a:t> (</a:t>
            </a:r>
            <a:r>
              <a:rPr lang="es-419" sz="800" dirty="0" err="1">
                <a:latin typeface="Segoe UI" panose="020B0502040204020203" pitchFamily="34" charset="0"/>
              </a:rPr>
              <a:t>LMICs</a:t>
            </a:r>
            <a:r>
              <a:rPr lang="es-419" sz="800" dirty="0">
                <a:latin typeface="Segoe UI" panose="020B0502040204020203" pitchFamily="34" charset="0"/>
              </a:rPr>
              <a:t>) </a:t>
            </a:r>
            <a:r>
              <a:rPr lang="es-419" sz="800" dirty="0" err="1">
                <a:latin typeface="Segoe UI" panose="020B0502040204020203" pitchFamily="34" charset="0"/>
              </a:rPr>
              <a:t>based</a:t>
            </a:r>
            <a:r>
              <a:rPr lang="es-419" sz="800" dirty="0">
                <a:latin typeface="Segoe UI" panose="020B0502040204020203" pitchFamily="34" charset="0"/>
              </a:rPr>
              <a:t> </a:t>
            </a:r>
            <a:r>
              <a:rPr lang="es-419" sz="800" dirty="0" err="1">
                <a:latin typeface="Segoe UI" panose="020B0502040204020203" pitchFamily="34" charset="0"/>
              </a:rPr>
              <a:t>on</a:t>
            </a:r>
            <a:r>
              <a:rPr lang="es-419" sz="800" dirty="0">
                <a:latin typeface="Segoe UI" panose="020B0502040204020203" pitchFamily="34" charset="0"/>
              </a:rPr>
              <a:t> </a:t>
            </a:r>
            <a:r>
              <a:rPr lang="es-419" sz="800" dirty="0" err="1">
                <a:latin typeface="Segoe UI" panose="020B0502040204020203" pitchFamily="34" charset="0"/>
              </a:rPr>
              <a:t>efficiency</a:t>
            </a:r>
            <a:r>
              <a:rPr lang="es-419" sz="800" dirty="0">
                <a:latin typeface="Segoe UI" panose="020B0502040204020203" pitchFamily="34" charset="0"/>
              </a:rPr>
              <a:t> at </a:t>
            </a:r>
            <a:r>
              <a:rPr lang="es-419" sz="800" dirty="0" err="1">
                <a:latin typeface="Segoe UI" panose="020B0502040204020203" pitchFamily="34" charset="0"/>
              </a:rPr>
              <a:t>preventing</a:t>
            </a:r>
            <a:r>
              <a:rPr lang="es-419" sz="800" dirty="0">
                <a:latin typeface="Segoe UI" panose="020B0502040204020203" pitchFamily="34" charset="0"/>
              </a:rPr>
              <a:t> cervical </a:t>
            </a:r>
            <a:r>
              <a:rPr lang="es-419" sz="800" dirty="0" err="1">
                <a:latin typeface="Segoe UI" panose="020B0502040204020203" pitchFamily="34" charset="0"/>
              </a:rPr>
              <a:t>cancer</a:t>
            </a:r>
            <a:r>
              <a:rPr lang="es-419" sz="800" dirty="0">
                <a:latin typeface="Segoe UI" panose="020B0502040204020203" pitchFamily="34" charset="0"/>
              </a:rPr>
              <a:t>: a </a:t>
            </a:r>
            <a:r>
              <a:rPr lang="es-419" sz="800" dirty="0" err="1">
                <a:latin typeface="Segoe UI" panose="020B0502040204020203" pitchFamily="34" charset="0"/>
              </a:rPr>
              <a:t>modeling</a:t>
            </a:r>
            <a:r>
              <a:rPr lang="es-419" sz="800" dirty="0">
                <a:latin typeface="Segoe UI" panose="020B0502040204020203" pitchFamily="34" charset="0"/>
              </a:rPr>
              <a:t> </a:t>
            </a:r>
            <a:r>
              <a:rPr lang="es-419" sz="800" dirty="0" err="1">
                <a:latin typeface="Segoe UI" panose="020B0502040204020203" pitchFamily="34" charset="0"/>
              </a:rPr>
              <a:t>study</a:t>
            </a:r>
            <a:r>
              <a:rPr lang="es-419" sz="800" dirty="0">
                <a:latin typeface="Segoe UI" panose="020B0502040204020203" pitchFamily="34" charset="0"/>
              </a:rPr>
              <a:t> (</a:t>
            </a:r>
            <a:r>
              <a:rPr lang="es-419" sz="800" i="1" dirty="0">
                <a:latin typeface="Segoe UI" panose="020B0502040204020203" pitchFamily="34" charset="0"/>
              </a:rPr>
              <a:t>Priorización de estrategias de vacunación contra el VPH en 67 países de ingresos bajos y medios (PIBM) con base en la eficacia en la prevención del cáncer de cuello uterino: un estudio de modelización</a:t>
            </a:r>
            <a:r>
              <a:rPr lang="es-419" sz="800" dirty="0">
                <a:latin typeface="Segoe UI" panose="020B0502040204020203" pitchFamily="34" charset="0"/>
              </a:rPr>
              <a:t>). </a:t>
            </a:r>
            <a:r>
              <a:rPr lang="es-419" sz="800" dirty="0">
                <a:effectLst/>
                <a:latin typeface="Segoe UI" panose="020B0502040204020203" pitchFamily="34" charset="0"/>
              </a:rPr>
              <a:t>Resumen presentado en la 36ª Conferencia Internacional sobre el Virus del Papiloma; noviembre de 2024; Reino Unido. </a:t>
            </a:r>
          </a:p>
          <a:p>
            <a:endParaRPr lang="en-US" dirty="0"/>
          </a:p>
        </p:txBody>
      </p:sp>
    </p:spTree>
    <p:extLst>
      <p:ext uri="{BB962C8B-B14F-4D97-AF65-F5344CB8AC3E}">
        <p14:creationId xmlns:p14="http://schemas.microsoft.com/office/powerpoint/2010/main" val="37433308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2BC29-8B7C-3414-4ACB-E64CA8862372}"/>
            </a:ext>
          </a:extLst>
        </p:cNvPr>
        <p:cNvGrpSpPr/>
        <p:nvPr/>
      </p:nvGrpSpPr>
      <p:grpSpPr>
        <a:xfrm>
          <a:off x="0" y="0"/>
          <a:ext cx="0" cy="0"/>
          <a:chOff x="0" y="0"/>
          <a:chExt cx="0" cy="0"/>
        </a:xfrm>
      </p:grpSpPr>
      <p:sp>
        <p:nvSpPr>
          <p:cNvPr id="2" name="TextBox 18">
            <a:extLst>
              <a:ext uri="{FF2B5EF4-FFF2-40B4-BE49-F238E27FC236}">
                <a16:creationId xmlns:a16="http://schemas.microsoft.com/office/drawing/2014/main" id="{E949B0FC-A3A6-1D94-1120-2383BDC16394}"/>
              </a:ext>
            </a:extLst>
          </p:cNvPr>
          <p:cNvSpPr txBox="1">
            <a:spLocks/>
          </p:cNvSpPr>
          <p:nvPr/>
        </p:nvSpPr>
        <p:spPr>
          <a:xfrm>
            <a:off x="498508" y="2863137"/>
            <a:ext cx="3074681" cy="646331"/>
          </a:xfrm>
          <a:prstGeom prst="rect">
            <a:avLst/>
          </a:prstGeom>
          <a:solidFill>
            <a:schemeClr val="accent2">
              <a:lumMod val="20000"/>
              <a:lumOff val="80000"/>
            </a:schemeClr>
          </a:solidFill>
          <a:ln>
            <a:solidFill>
              <a:schemeClr val="tx1"/>
            </a:solidFill>
          </a:ln>
        </p:spPr>
        <p:txBody>
          <a:bodyPr wrap="square" rtlCol="0">
            <a:spAutoFit/>
          </a:bodyPr>
          <a:lstStyle/>
          <a:p>
            <a:pPr algn="ctr"/>
            <a:r>
              <a:rPr lang="es-419" sz="1200" dirty="0">
                <a:latin typeface="Helvetica" pitchFamily="2" charset="0"/>
                <a:ea typeface="Calibri" panose="020F0502020204030204" pitchFamily="34" charset="0"/>
                <a:cs typeface="Arial" panose="020B0604020202020204" pitchFamily="34" charset="0"/>
              </a:rPr>
              <a:t>Añadir</a:t>
            </a:r>
            <a:r>
              <a:rPr lang="es-419" sz="1200" b="1" dirty="0">
                <a:latin typeface="Helvetica" pitchFamily="2" charset="0"/>
                <a:ea typeface="Calibri" panose="020F0502020204030204" pitchFamily="34" charset="0"/>
                <a:cs typeface="Arial" panose="020B0604020202020204" pitchFamily="34" charset="0"/>
              </a:rPr>
              <a:t> una dosis única de MAC para niñas de 10 a 14 años</a:t>
            </a:r>
          </a:p>
          <a:p>
            <a:pPr algn="ctr"/>
            <a:r>
              <a:rPr lang="es-419" sz="1200" b="1" dirty="0">
                <a:latin typeface="Helvetica" pitchFamily="2" charset="0"/>
                <a:ea typeface="Calibri" panose="020F0502020204030204" pitchFamily="34" charset="0"/>
                <a:cs typeface="Arial" panose="020B0604020202020204" pitchFamily="34" charset="0"/>
              </a:rPr>
              <a:t>NNV 48</a:t>
            </a:r>
          </a:p>
        </p:txBody>
      </p:sp>
      <p:sp>
        <p:nvSpPr>
          <p:cNvPr id="3" name="TextBox 19">
            <a:extLst>
              <a:ext uri="{FF2B5EF4-FFF2-40B4-BE49-F238E27FC236}">
                <a16:creationId xmlns:a16="http://schemas.microsoft.com/office/drawing/2014/main" id="{17FD68B1-A30D-D0B9-3A0C-E67BEAE5D22D}"/>
              </a:ext>
            </a:extLst>
          </p:cNvPr>
          <p:cNvSpPr txBox="1">
            <a:spLocks/>
          </p:cNvSpPr>
          <p:nvPr/>
        </p:nvSpPr>
        <p:spPr>
          <a:xfrm>
            <a:off x="497225" y="3641718"/>
            <a:ext cx="3074681" cy="646331"/>
          </a:xfrm>
          <a:prstGeom prst="rect">
            <a:avLst/>
          </a:prstGeom>
          <a:solidFill>
            <a:schemeClr val="accent2">
              <a:lumMod val="40000"/>
              <a:lumOff val="60000"/>
            </a:schemeClr>
          </a:solidFill>
          <a:ln>
            <a:solidFill>
              <a:schemeClr val="tx1"/>
            </a:solidFill>
          </a:ln>
        </p:spPr>
        <p:txBody>
          <a:bodyPr wrap="square" rtlCol="0">
            <a:spAutoFit/>
          </a:bodyPr>
          <a:lstStyle/>
          <a:p>
            <a:pPr algn="ctr"/>
            <a:r>
              <a:rPr lang="es-419" sz="1200" dirty="0">
                <a:latin typeface="Helvetica" pitchFamily="2" charset="0"/>
                <a:ea typeface="Calibri" panose="020F0502020204030204" pitchFamily="34" charset="0"/>
                <a:cs typeface="Arial" panose="020B0604020202020204" pitchFamily="34" charset="0"/>
              </a:rPr>
              <a:t>Añadir</a:t>
            </a:r>
            <a:r>
              <a:rPr lang="es-419" sz="1200" b="1" dirty="0">
                <a:latin typeface="Helvetica" pitchFamily="2" charset="0"/>
                <a:ea typeface="Calibri" panose="020F0502020204030204" pitchFamily="34" charset="0"/>
                <a:cs typeface="Arial" panose="020B0604020202020204" pitchFamily="34" charset="0"/>
              </a:rPr>
              <a:t> una dosis única de MAC para niñas de 15 a 20 años</a:t>
            </a:r>
          </a:p>
          <a:p>
            <a:pPr algn="ctr"/>
            <a:r>
              <a:rPr lang="es-419" sz="1200" b="1" dirty="0">
                <a:latin typeface="Helvetica" pitchFamily="2" charset="0"/>
                <a:ea typeface="Calibri" panose="020F0502020204030204" pitchFamily="34" charset="0"/>
                <a:cs typeface="Arial" panose="020B0604020202020204" pitchFamily="34" charset="0"/>
              </a:rPr>
              <a:t>NNV 64</a:t>
            </a:r>
          </a:p>
        </p:txBody>
      </p:sp>
      <p:sp>
        <p:nvSpPr>
          <p:cNvPr id="4" name="TextBox 20">
            <a:extLst>
              <a:ext uri="{FF2B5EF4-FFF2-40B4-BE49-F238E27FC236}">
                <a16:creationId xmlns:a16="http://schemas.microsoft.com/office/drawing/2014/main" id="{41B1DE0E-1223-F7E9-0B22-EDFFA78B0CC1}"/>
              </a:ext>
            </a:extLst>
          </p:cNvPr>
          <p:cNvSpPr txBox="1">
            <a:spLocks/>
          </p:cNvSpPr>
          <p:nvPr/>
        </p:nvSpPr>
        <p:spPr>
          <a:xfrm>
            <a:off x="497223" y="4413528"/>
            <a:ext cx="3074681" cy="646331"/>
          </a:xfrm>
          <a:prstGeom prst="rect">
            <a:avLst/>
          </a:prstGeom>
          <a:solidFill>
            <a:schemeClr val="accent2">
              <a:lumMod val="60000"/>
              <a:lumOff val="40000"/>
            </a:schemeClr>
          </a:solidFill>
          <a:ln>
            <a:solidFill>
              <a:schemeClr val="tx1"/>
            </a:solidFill>
          </a:ln>
        </p:spPr>
        <p:txBody>
          <a:bodyPr wrap="square" rtlCol="0">
            <a:spAutoFit/>
          </a:bodyPr>
          <a:lstStyle/>
          <a:p>
            <a:pPr algn="ctr"/>
            <a:r>
              <a:rPr lang="es-419" sz="1200" dirty="0">
                <a:latin typeface="Helvetica" pitchFamily="2" charset="0"/>
                <a:ea typeface="Calibri" panose="020F0502020204030204" pitchFamily="34" charset="0"/>
                <a:cs typeface="Arial" panose="020B0604020202020204" pitchFamily="34" charset="0"/>
              </a:rPr>
              <a:t>Añadir </a:t>
            </a:r>
            <a:r>
              <a:rPr lang="es-419" sz="1200" b="1" dirty="0">
                <a:latin typeface="Helvetica" pitchFamily="2" charset="0"/>
                <a:ea typeface="Calibri" panose="020F0502020204030204" pitchFamily="34" charset="0"/>
                <a:cs typeface="Arial" panose="020B0604020202020204" pitchFamily="34" charset="0"/>
              </a:rPr>
              <a:t>2 dosis de MAC para mujeres de 21 a 25 años</a:t>
            </a:r>
          </a:p>
          <a:p>
            <a:pPr algn="ctr"/>
            <a:r>
              <a:rPr lang="es-419" sz="1200" b="1" dirty="0">
                <a:latin typeface="Helvetica" pitchFamily="2" charset="0"/>
                <a:ea typeface="Calibri" panose="020F0502020204030204" pitchFamily="34" charset="0"/>
                <a:cs typeface="Arial" panose="020B0604020202020204" pitchFamily="34" charset="0"/>
              </a:rPr>
              <a:t>NNV 369</a:t>
            </a:r>
          </a:p>
        </p:txBody>
      </p:sp>
      <p:sp>
        <p:nvSpPr>
          <p:cNvPr id="5" name="TextBox 21">
            <a:extLst>
              <a:ext uri="{FF2B5EF4-FFF2-40B4-BE49-F238E27FC236}">
                <a16:creationId xmlns:a16="http://schemas.microsoft.com/office/drawing/2014/main" id="{1CC06F0D-987C-8CA4-64E2-18AF629E5D75}"/>
              </a:ext>
            </a:extLst>
          </p:cNvPr>
          <p:cNvSpPr txBox="1">
            <a:spLocks/>
          </p:cNvSpPr>
          <p:nvPr/>
        </p:nvSpPr>
        <p:spPr>
          <a:xfrm>
            <a:off x="497223" y="5132191"/>
            <a:ext cx="3074681" cy="646331"/>
          </a:xfrm>
          <a:prstGeom prst="rect">
            <a:avLst/>
          </a:prstGeom>
          <a:solidFill>
            <a:schemeClr val="accent1">
              <a:lumMod val="60000"/>
              <a:lumOff val="40000"/>
            </a:schemeClr>
          </a:solidFill>
          <a:ln>
            <a:solidFill>
              <a:schemeClr val="tx1"/>
            </a:solidFill>
            <a:prstDash val="solid"/>
          </a:ln>
        </p:spPr>
        <p:txBody>
          <a:bodyPr wrap="square" rtlCol="0">
            <a:spAutoFit/>
          </a:bodyPr>
          <a:lstStyle/>
          <a:p>
            <a:pPr algn="ctr"/>
            <a:r>
              <a:rPr lang="es-419" sz="1200" dirty="0">
                <a:latin typeface="Helvetica" pitchFamily="2" charset="0"/>
                <a:ea typeface="Calibri" panose="020F0502020204030204" pitchFamily="34" charset="0"/>
                <a:cs typeface="Arial" panose="020B0604020202020204" pitchFamily="34" charset="0"/>
              </a:rPr>
              <a:t>Añadir </a:t>
            </a:r>
            <a:r>
              <a:rPr lang="es-419" sz="1200" b="1" dirty="0">
                <a:latin typeface="Helvetica" pitchFamily="2" charset="0"/>
                <a:ea typeface="Calibri" panose="020F0502020204030204" pitchFamily="34" charset="0"/>
                <a:cs typeface="Arial" panose="020B0604020202020204" pitchFamily="34" charset="0"/>
              </a:rPr>
              <a:t>una dosis rutinaria + MAC para niños de 10 a 20 años de edad</a:t>
            </a:r>
          </a:p>
          <a:p>
            <a:pPr algn="ctr"/>
            <a:r>
              <a:rPr lang="es-419" sz="1200" b="1" dirty="0">
                <a:latin typeface="Helvetica" pitchFamily="2" charset="0"/>
                <a:ea typeface="Calibri" panose="020F0502020204030204" pitchFamily="34" charset="0"/>
                <a:cs typeface="Arial" panose="020B0604020202020204" pitchFamily="34" charset="0"/>
              </a:rPr>
              <a:t>NNV 511 </a:t>
            </a:r>
          </a:p>
        </p:txBody>
      </p:sp>
      <p:sp>
        <p:nvSpPr>
          <p:cNvPr id="6" name="ZoneTexte 5">
            <a:extLst>
              <a:ext uri="{FF2B5EF4-FFF2-40B4-BE49-F238E27FC236}">
                <a16:creationId xmlns:a16="http://schemas.microsoft.com/office/drawing/2014/main" id="{B06E97F5-AC2F-AA23-47C8-1609E7DD70C9}"/>
              </a:ext>
            </a:extLst>
          </p:cNvPr>
          <p:cNvSpPr txBox="1">
            <a:spLocks/>
          </p:cNvSpPr>
          <p:nvPr/>
        </p:nvSpPr>
        <p:spPr>
          <a:xfrm>
            <a:off x="493957" y="2131955"/>
            <a:ext cx="3074681" cy="646331"/>
          </a:xfrm>
          <a:prstGeom prst="rect">
            <a:avLst/>
          </a:prstGeom>
          <a:solidFill>
            <a:schemeClr val="bg2"/>
          </a:solidFill>
          <a:ln>
            <a:solidFill>
              <a:schemeClr val="tx1"/>
            </a:solidFill>
          </a:ln>
        </p:spPr>
        <p:txBody>
          <a:bodyPr wrap="square" rtlCol="0">
            <a:spAutoFit/>
          </a:bodyPr>
          <a:lstStyle/>
          <a:p>
            <a:pPr algn="ctr"/>
            <a:r>
              <a:rPr lang="es-419" sz="1200" b="1" dirty="0">
                <a:latin typeface="Helvetica" pitchFamily="2" charset="0"/>
                <a:cs typeface="Arial" panose="020B0604020202020204" pitchFamily="34" charset="0"/>
              </a:rPr>
              <a:t>Dosis única rutinaria para niñas de 9 años</a:t>
            </a:r>
          </a:p>
          <a:p>
            <a:pPr algn="ctr"/>
            <a:r>
              <a:rPr lang="es-419" sz="1200" b="1" dirty="0">
                <a:latin typeface="Helvetica" pitchFamily="2" charset="0"/>
                <a:cs typeface="Arial" panose="020B0604020202020204" pitchFamily="34" charset="0"/>
              </a:rPr>
              <a:t>(Referencia) </a:t>
            </a:r>
          </a:p>
        </p:txBody>
      </p:sp>
      <p:cxnSp>
        <p:nvCxnSpPr>
          <p:cNvPr id="7" name="Connecteur droit avec flèche 6">
            <a:extLst>
              <a:ext uri="{FF2B5EF4-FFF2-40B4-BE49-F238E27FC236}">
                <a16:creationId xmlns:a16="http://schemas.microsoft.com/office/drawing/2014/main" id="{C60AACEC-ED94-5471-DB6D-C7D4F422BCD2}"/>
              </a:ext>
            </a:extLst>
          </p:cNvPr>
          <p:cNvCxnSpPr>
            <a:cxnSpLocks/>
            <a:stCxn id="6" idx="2"/>
            <a:endCxn id="2" idx="0"/>
          </p:cNvCxnSpPr>
          <p:nvPr/>
        </p:nvCxnSpPr>
        <p:spPr>
          <a:xfrm>
            <a:off x="2031298" y="2778286"/>
            <a:ext cx="4551" cy="8485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 name="Connecteur droit avec flèche 7">
            <a:extLst>
              <a:ext uri="{FF2B5EF4-FFF2-40B4-BE49-F238E27FC236}">
                <a16:creationId xmlns:a16="http://schemas.microsoft.com/office/drawing/2014/main" id="{B7CB31F0-E474-5A7C-AA9A-C03C1E58C41D}"/>
              </a:ext>
            </a:extLst>
          </p:cNvPr>
          <p:cNvCxnSpPr>
            <a:cxnSpLocks/>
            <a:stCxn id="2" idx="2"/>
            <a:endCxn id="3" idx="0"/>
          </p:cNvCxnSpPr>
          <p:nvPr/>
        </p:nvCxnSpPr>
        <p:spPr>
          <a:xfrm flipH="1">
            <a:off x="2034566" y="3509468"/>
            <a:ext cx="1283" cy="1322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Connecteur droit avec flèche 8">
            <a:extLst>
              <a:ext uri="{FF2B5EF4-FFF2-40B4-BE49-F238E27FC236}">
                <a16:creationId xmlns:a16="http://schemas.microsoft.com/office/drawing/2014/main" id="{4D5DB8A8-55EF-9FB7-F0FD-1428BD5C3CE7}"/>
              </a:ext>
            </a:extLst>
          </p:cNvPr>
          <p:cNvCxnSpPr>
            <a:cxnSpLocks/>
            <a:stCxn id="3" idx="2"/>
            <a:endCxn id="4" idx="0"/>
          </p:cNvCxnSpPr>
          <p:nvPr/>
        </p:nvCxnSpPr>
        <p:spPr>
          <a:xfrm flipH="1">
            <a:off x="2034564" y="4288049"/>
            <a:ext cx="2" cy="1254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Connecteur droit avec flèche 9">
            <a:extLst>
              <a:ext uri="{FF2B5EF4-FFF2-40B4-BE49-F238E27FC236}">
                <a16:creationId xmlns:a16="http://schemas.microsoft.com/office/drawing/2014/main" id="{F5B236DA-10AE-7DB8-CE1E-A4181AF84B9E}"/>
              </a:ext>
            </a:extLst>
          </p:cNvPr>
          <p:cNvCxnSpPr>
            <a:cxnSpLocks/>
            <a:stCxn id="4" idx="2"/>
            <a:endCxn id="5" idx="0"/>
          </p:cNvCxnSpPr>
          <p:nvPr/>
        </p:nvCxnSpPr>
        <p:spPr>
          <a:xfrm>
            <a:off x="2034564" y="5059859"/>
            <a:ext cx="0" cy="72332"/>
          </a:xfrm>
          <a:prstGeom prst="straightConnector1">
            <a:avLst/>
          </a:prstGeom>
          <a:ln>
            <a:prstDash val="solid"/>
            <a:tailEnd type="triangle"/>
          </a:ln>
        </p:spPr>
        <p:style>
          <a:lnRef idx="1">
            <a:schemeClr val="dk1"/>
          </a:lnRef>
          <a:fillRef idx="0">
            <a:schemeClr val="dk1"/>
          </a:fillRef>
          <a:effectRef idx="0">
            <a:schemeClr val="dk1"/>
          </a:effectRef>
          <a:fontRef idx="minor">
            <a:schemeClr val="tx1"/>
          </a:fontRef>
        </p:style>
      </p:cxnSp>
      <p:sp>
        <p:nvSpPr>
          <p:cNvPr id="16" name="ZoneTexte 15">
            <a:extLst>
              <a:ext uri="{FF2B5EF4-FFF2-40B4-BE49-F238E27FC236}">
                <a16:creationId xmlns:a16="http://schemas.microsoft.com/office/drawing/2014/main" id="{F8680A91-AF80-1DF7-7743-11675CEFB661}"/>
              </a:ext>
            </a:extLst>
          </p:cNvPr>
          <p:cNvSpPr txBox="1"/>
          <p:nvPr/>
        </p:nvSpPr>
        <p:spPr>
          <a:xfrm>
            <a:off x="4351336" y="5024730"/>
            <a:ext cx="6163050" cy="599523"/>
          </a:xfrm>
          <a:prstGeom prst="rect">
            <a:avLst/>
          </a:prstGeom>
          <a:noFill/>
          <a:ln>
            <a:noFill/>
          </a:ln>
        </p:spPr>
        <p:txBody>
          <a:bodyPr wrap="square" rtlCol="0">
            <a:spAutoFit/>
          </a:bodyPr>
          <a:lstStyle/>
          <a:p>
            <a:r>
              <a:rPr lang="es-419" sz="1648" dirty="0">
                <a:solidFill>
                  <a:srgbClr val="2F5597"/>
                </a:solidFill>
                <a:latin typeface="Helvetica" pitchFamily="2" charset="0"/>
              </a:rPr>
              <a:t>Después </a:t>
            </a:r>
            <a:r>
              <a:rPr lang="es-419" sz="1648" u="sng" dirty="0">
                <a:solidFill>
                  <a:srgbClr val="2F5597"/>
                </a:solidFill>
                <a:latin typeface="Helvetica" pitchFamily="2" charset="0"/>
              </a:rPr>
              <a:t>añadir</a:t>
            </a:r>
            <a:r>
              <a:rPr lang="es-419" sz="1648" dirty="0">
                <a:solidFill>
                  <a:srgbClr val="2F5597"/>
                </a:solidFill>
                <a:latin typeface="Helvetica" pitchFamily="2" charset="0"/>
              </a:rPr>
              <a:t> </a:t>
            </a:r>
            <a:r>
              <a:rPr lang="es-419" sz="1648" b="1" dirty="0">
                <a:solidFill>
                  <a:srgbClr val="2F5597"/>
                </a:solidFill>
                <a:latin typeface="Helvetica" pitchFamily="2" charset="0"/>
              </a:rPr>
              <a:t>la vacunación de rutina de 1 dosis para los niños de 9 años y la vacunación de la MAC para los niños de 10 a 20 años con 1 dosis</a:t>
            </a:r>
          </a:p>
        </p:txBody>
      </p:sp>
      <p:sp>
        <p:nvSpPr>
          <p:cNvPr id="17" name="Accolade fermante 16">
            <a:extLst>
              <a:ext uri="{FF2B5EF4-FFF2-40B4-BE49-F238E27FC236}">
                <a16:creationId xmlns:a16="http://schemas.microsoft.com/office/drawing/2014/main" id="{32001ED0-CA50-F8A4-A198-928858B47F54}"/>
              </a:ext>
            </a:extLst>
          </p:cNvPr>
          <p:cNvSpPr/>
          <p:nvPr/>
        </p:nvSpPr>
        <p:spPr>
          <a:xfrm>
            <a:off x="3807395" y="4491861"/>
            <a:ext cx="247485" cy="1323979"/>
          </a:xfrm>
          <a:prstGeom prst="rightBrace">
            <a:avLst/>
          </a:prstGeom>
          <a:ln w="22225">
            <a:solidFill>
              <a:srgbClr val="8FAAD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648" dirty="0">
              <a:latin typeface="Helvetica" pitchFamily="2" charset="0"/>
            </a:endParaRPr>
          </a:p>
        </p:txBody>
      </p:sp>
      <p:sp>
        <p:nvSpPr>
          <p:cNvPr id="20" name="Accolade fermante 19">
            <a:extLst>
              <a:ext uri="{FF2B5EF4-FFF2-40B4-BE49-F238E27FC236}">
                <a16:creationId xmlns:a16="http://schemas.microsoft.com/office/drawing/2014/main" id="{D0FF158E-0A75-75FE-7627-619F89D5D496}"/>
              </a:ext>
            </a:extLst>
          </p:cNvPr>
          <p:cNvSpPr/>
          <p:nvPr/>
        </p:nvSpPr>
        <p:spPr>
          <a:xfrm>
            <a:off x="3819128" y="2119589"/>
            <a:ext cx="235752" cy="591565"/>
          </a:xfrm>
          <a:prstGeom prst="rightBrac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648" dirty="0">
              <a:latin typeface="Helvetica" pitchFamily="2" charset="0"/>
            </a:endParaRPr>
          </a:p>
        </p:txBody>
      </p:sp>
      <p:sp>
        <p:nvSpPr>
          <p:cNvPr id="21" name="ZoneTexte 14">
            <a:extLst>
              <a:ext uri="{FF2B5EF4-FFF2-40B4-BE49-F238E27FC236}">
                <a16:creationId xmlns:a16="http://schemas.microsoft.com/office/drawing/2014/main" id="{7E7DB65A-1E85-3154-F75C-C8B32F4858F4}"/>
              </a:ext>
            </a:extLst>
          </p:cNvPr>
          <p:cNvSpPr txBox="1"/>
          <p:nvPr/>
        </p:nvSpPr>
        <p:spPr>
          <a:xfrm>
            <a:off x="4351336" y="4219772"/>
            <a:ext cx="6636969" cy="599523"/>
          </a:xfrm>
          <a:prstGeom prst="rect">
            <a:avLst/>
          </a:prstGeom>
          <a:noFill/>
          <a:ln>
            <a:noFill/>
          </a:ln>
        </p:spPr>
        <p:txBody>
          <a:bodyPr wrap="square" rtlCol="0">
            <a:spAutoFit/>
          </a:bodyPr>
          <a:lstStyle/>
          <a:p>
            <a:r>
              <a:rPr lang="es-419" sz="1648" dirty="0">
                <a:solidFill>
                  <a:srgbClr val="2F5597"/>
                </a:solidFill>
                <a:latin typeface="Helvetica" pitchFamily="2" charset="0"/>
              </a:rPr>
              <a:t>Las siguientes estrategias más eficaces son </a:t>
            </a:r>
            <a:r>
              <a:rPr lang="es-419" sz="1648" u="sng" dirty="0">
                <a:solidFill>
                  <a:srgbClr val="2F5597"/>
                </a:solidFill>
                <a:latin typeface="Helvetica" pitchFamily="2" charset="0"/>
              </a:rPr>
              <a:t>añadir</a:t>
            </a:r>
            <a:r>
              <a:rPr lang="es-419" sz="1648" dirty="0">
                <a:solidFill>
                  <a:srgbClr val="2F5597"/>
                </a:solidFill>
                <a:latin typeface="Helvetica" pitchFamily="2" charset="0"/>
              </a:rPr>
              <a:t> </a:t>
            </a:r>
            <a:r>
              <a:rPr lang="es-419" sz="1648" b="1" dirty="0">
                <a:solidFill>
                  <a:srgbClr val="2F5597"/>
                </a:solidFill>
                <a:latin typeface="Helvetica" pitchFamily="2" charset="0"/>
              </a:rPr>
              <a:t>la vacunación de cohortes </a:t>
            </a:r>
            <a:r>
              <a:rPr lang="es-419" sz="1648" b="1" dirty="0" err="1">
                <a:solidFill>
                  <a:srgbClr val="2F5597"/>
                </a:solidFill>
                <a:latin typeface="Helvetica" pitchFamily="2" charset="0"/>
              </a:rPr>
              <a:t>multiedad</a:t>
            </a:r>
            <a:r>
              <a:rPr lang="es-419" sz="1648" b="1" dirty="0">
                <a:solidFill>
                  <a:srgbClr val="2F5597"/>
                </a:solidFill>
                <a:latin typeface="Helvetica" pitchFamily="2" charset="0"/>
              </a:rPr>
              <a:t> (MAC) de mujeres de 21 a 25 años con dos dosis. </a:t>
            </a:r>
          </a:p>
        </p:txBody>
      </p:sp>
      <p:sp>
        <p:nvSpPr>
          <p:cNvPr id="26" name="ZoneTexte 12">
            <a:extLst>
              <a:ext uri="{FF2B5EF4-FFF2-40B4-BE49-F238E27FC236}">
                <a16:creationId xmlns:a16="http://schemas.microsoft.com/office/drawing/2014/main" id="{0EAF8880-2172-7D74-1FDD-B8C54FC6016E}"/>
              </a:ext>
            </a:extLst>
          </p:cNvPr>
          <p:cNvSpPr txBox="1"/>
          <p:nvPr/>
        </p:nvSpPr>
        <p:spPr>
          <a:xfrm>
            <a:off x="4368904" y="2024189"/>
            <a:ext cx="6374798" cy="838948"/>
          </a:xfrm>
          <a:prstGeom prst="rect">
            <a:avLst/>
          </a:prstGeom>
          <a:noFill/>
          <a:ln>
            <a:noFill/>
          </a:ln>
        </p:spPr>
        <p:txBody>
          <a:bodyPr wrap="square" rtlCol="0">
            <a:spAutoFit/>
          </a:bodyPr>
          <a:lstStyle/>
          <a:p>
            <a:r>
              <a:rPr lang="es-419" sz="1648" b="1">
                <a:solidFill>
                  <a:srgbClr val="2F5597"/>
                </a:solidFill>
                <a:latin typeface="Helvetica" pitchFamily="2" charset="0"/>
              </a:rPr>
              <a:t>La vacunación rutinaria con una dosis única en niñas de nueve años es la estrategia más eficaz. </a:t>
            </a:r>
          </a:p>
          <a:p>
            <a:pPr marL="261547" indent="-261547">
              <a:buFont typeface="Arial" panose="020B0604020202020204" pitchFamily="34" charset="0"/>
              <a:buChar char="•"/>
            </a:pPr>
            <a:r>
              <a:rPr lang="es-419" sz="1556">
                <a:solidFill>
                  <a:srgbClr val="C00000"/>
                </a:solidFill>
                <a:latin typeface="Helvetica" pitchFamily="2" charset="0"/>
              </a:rPr>
              <a:t>Nota: </a:t>
            </a:r>
            <a:r>
              <a:rPr lang="es-419" sz="1556">
                <a:solidFill>
                  <a:srgbClr val="2F5597"/>
                </a:solidFill>
                <a:latin typeface="Helvetica" pitchFamily="2" charset="0"/>
              </a:rPr>
              <a:t>La segunda dosis no es necesaria.</a:t>
            </a:r>
          </a:p>
        </p:txBody>
      </p:sp>
      <p:sp>
        <p:nvSpPr>
          <p:cNvPr id="27" name="ZoneTexte 14">
            <a:extLst>
              <a:ext uri="{FF2B5EF4-FFF2-40B4-BE49-F238E27FC236}">
                <a16:creationId xmlns:a16="http://schemas.microsoft.com/office/drawing/2014/main" id="{82DE69C5-90C8-5B89-5858-EC02ED0D7CA8}"/>
              </a:ext>
            </a:extLst>
          </p:cNvPr>
          <p:cNvSpPr txBox="1"/>
          <p:nvPr/>
        </p:nvSpPr>
        <p:spPr>
          <a:xfrm>
            <a:off x="4351336" y="3118969"/>
            <a:ext cx="7026021" cy="1078372"/>
          </a:xfrm>
          <a:prstGeom prst="rect">
            <a:avLst/>
          </a:prstGeom>
          <a:noFill/>
          <a:ln>
            <a:noFill/>
          </a:ln>
        </p:spPr>
        <p:txBody>
          <a:bodyPr wrap="square" rtlCol="0">
            <a:spAutoFit/>
          </a:bodyPr>
          <a:lstStyle/>
          <a:p>
            <a:r>
              <a:rPr lang="es-419" sz="1648">
                <a:solidFill>
                  <a:srgbClr val="2F5597"/>
                </a:solidFill>
                <a:latin typeface="Helvetica" pitchFamily="2" charset="0"/>
              </a:rPr>
              <a:t>Las siguientes estrategias más eficaces son </a:t>
            </a:r>
            <a:r>
              <a:rPr lang="es-419" sz="1648" u="sng">
                <a:solidFill>
                  <a:srgbClr val="2F5597"/>
                </a:solidFill>
                <a:latin typeface="Helvetica" pitchFamily="2" charset="0"/>
              </a:rPr>
              <a:t>añadir</a:t>
            </a:r>
            <a:r>
              <a:rPr lang="es-419" sz="1648">
                <a:solidFill>
                  <a:srgbClr val="2F5597"/>
                </a:solidFill>
                <a:latin typeface="Helvetica" pitchFamily="2" charset="0"/>
              </a:rPr>
              <a:t> </a:t>
            </a:r>
            <a:r>
              <a:rPr lang="es-419" sz="1648" b="1">
                <a:solidFill>
                  <a:srgbClr val="2F5597"/>
                </a:solidFill>
                <a:latin typeface="Helvetica" pitchFamily="2" charset="0"/>
              </a:rPr>
              <a:t>la vacunación de cohortes multiedad (MAC) de niñas de hasta 20 años con una dosis.</a:t>
            </a:r>
          </a:p>
          <a:p>
            <a:pPr marL="261547" indent="-261547">
              <a:buFont typeface="Arial" panose="020B0604020202020204" pitchFamily="34" charset="0"/>
              <a:buChar char="•"/>
            </a:pPr>
            <a:r>
              <a:rPr lang="es-419" sz="1556">
                <a:solidFill>
                  <a:srgbClr val="C00000"/>
                </a:solidFill>
                <a:latin typeface="Helvetica" pitchFamily="2" charset="0"/>
              </a:rPr>
              <a:t>Nota:</a:t>
            </a:r>
            <a:r>
              <a:rPr lang="es-419" sz="1556">
                <a:solidFill>
                  <a:srgbClr val="2F5597"/>
                </a:solidFill>
                <a:latin typeface="Helvetica" pitchFamily="2" charset="0"/>
              </a:rPr>
              <a:t> En nuestro modelo, la vacunación de las MAC se administra durante el primer año del programa.</a:t>
            </a:r>
          </a:p>
        </p:txBody>
      </p:sp>
      <p:sp>
        <p:nvSpPr>
          <p:cNvPr id="28" name="Accolade fermante 13">
            <a:extLst>
              <a:ext uri="{FF2B5EF4-FFF2-40B4-BE49-F238E27FC236}">
                <a16:creationId xmlns:a16="http://schemas.microsoft.com/office/drawing/2014/main" id="{AFB31A23-F3B8-9DD0-30EC-5ECF59D2AA20}"/>
              </a:ext>
            </a:extLst>
          </p:cNvPr>
          <p:cNvSpPr/>
          <p:nvPr/>
        </p:nvSpPr>
        <p:spPr>
          <a:xfrm>
            <a:off x="3806111" y="2863137"/>
            <a:ext cx="312303" cy="1323979"/>
          </a:xfrm>
          <a:prstGeom prst="rightBrace">
            <a:avLst/>
          </a:prstGeom>
          <a:ln w="22225">
            <a:solidFill>
              <a:srgbClr val="F0925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648" dirty="0">
              <a:latin typeface="Helvetica" pitchFamily="2" charset="0"/>
            </a:endParaRPr>
          </a:p>
        </p:txBody>
      </p:sp>
      <p:sp>
        <p:nvSpPr>
          <p:cNvPr id="15" name="Rectangle 2">
            <a:extLst>
              <a:ext uri="{FF2B5EF4-FFF2-40B4-BE49-F238E27FC236}">
                <a16:creationId xmlns:a16="http://schemas.microsoft.com/office/drawing/2014/main" id="{DA2D7143-8948-0E3D-7FF7-8066E69AB650}"/>
              </a:ext>
            </a:extLst>
          </p:cNvPr>
          <p:cNvSpPr txBox="1">
            <a:spLocks noChangeArrowheads="1"/>
          </p:cNvSpPr>
          <p:nvPr/>
        </p:nvSpPr>
        <p:spPr>
          <a:xfrm>
            <a:off x="298213" y="290553"/>
            <a:ext cx="11784930" cy="1058168"/>
          </a:xfrm>
          <a:prstGeom prst="rect">
            <a:avLst/>
          </a:prstGeom>
        </p:spPr>
        <p:txBody>
          <a:bodyPr vert="horz" lIns="83692" tIns="41846" rIns="83692" bIns="41846" rtlCol="0" anchor="ct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419" sz="4500">
                <a:solidFill>
                  <a:srgbClr val="2F5597"/>
                </a:solidFill>
                <a:latin typeface="Helvetica" pitchFamily="2" charset="0"/>
                <a:cs typeface="Arial" panose="020B0604020202020204" pitchFamily="34" charset="0"/>
              </a:rPr>
              <a:t>Clasificación de la eficiencia de las estrategias de aplicación de dosis única (cont.)</a:t>
            </a:r>
          </a:p>
          <a:p>
            <a:endParaRPr lang="en-CA" altLang="fr-FR" sz="4500" dirty="0">
              <a:solidFill>
                <a:srgbClr val="2F5597"/>
              </a:solidFill>
              <a:highlight>
                <a:srgbClr val="FFFF00"/>
              </a:highlight>
              <a:latin typeface="Helvetica" pitchFamily="2" charset="0"/>
              <a:cs typeface="Arial" panose="020B0604020202020204" pitchFamily="34" charset="0"/>
            </a:endParaRPr>
          </a:p>
          <a:p>
            <a:r>
              <a:rPr lang="es-419" sz="4500">
                <a:solidFill>
                  <a:srgbClr val="C00000"/>
                </a:solidFill>
                <a:latin typeface="Helvetica" pitchFamily="2" charset="0"/>
                <a:cs typeface="Arial" panose="020B0604020202020204" pitchFamily="34" charset="0"/>
              </a:rPr>
              <a:t>Escenario: no inferioridad de una dosis única frente a la vacunación con dos dosis</a:t>
            </a:r>
          </a:p>
          <a:p>
            <a:r>
              <a:rPr lang="es-419" sz="1831">
                <a:solidFill>
                  <a:schemeClr val="bg1">
                    <a:lumMod val="50000"/>
                  </a:schemeClr>
                </a:solidFill>
                <a:latin typeface="Helvetica" pitchFamily="2" charset="0"/>
                <a:cs typeface="Arial" panose="020B0604020202020204" pitchFamily="34" charset="0"/>
              </a:rPr>
              <a:t>. </a:t>
            </a:r>
          </a:p>
          <a:p>
            <a:endParaRPr lang="en-US" altLang="fr-FR" sz="1831" dirty="0">
              <a:solidFill>
                <a:schemeClr val="bg1">
                  <a:lumMod val="50000"/>
                </a:schemeClr>
              </a:solidFill>
              <a:latin typeface="Helvetica" pitchFamily="2" charset="0"/>
              <a:cs typeface="Arial" panose="020B0604020202020204" pitchFamily="34" charset="0"/>
            </a:endParaRPr>
          </a:p>
          <a:p>
            <a:r>
              <a:rPr lang="es-419" sz="1831">
                <a:solidFill>
                  <a:schemeClr val="bg1"/>
                </a:solidFill>
                <a:latin typeface="Helvetica" pitchFamily="2" charset="0"/>
                <a:cs typeface="Arial" panose="020B0604020202020204" pitchFamily="34" charset="0"/>
              </a:rPr>
              <a:t>: Características de los países por grupos de países</a:t>
            </a:r>
          </a:p>
        </p:txBody>
      </p:sp>
      <p:sp>
        <p:nvSpPr>
          <p:cNvPr id="12" name="TextBox 11">
            <a:extLst>
              <a:ext uri="{FF2B5EF4-FFF2-40B4-BE49-F238E27FC236}">
                <a16:creationId xmlns:a16="http://schemas.microsoft.com/office/drawing/2014/main" id="{D576C745-F530-585B-FA70-C7BBC93916CE}"/>
              </a:ext>
            </a:extLst>
          </p:cNvPr>
          <p:cNvSpPr txBox="1"/>
          <p:nvPr/>
        </p:nvSpPr>
        <p:spPr>
          <a:xfrm>
            <a:off x="298212" y="1080626"/>
            <a:ext cx="11893787" cy="1200329"/>
          </a:xfrm>
          <a:prstGeom prst="rect">
            <a:avLst/>
          </a:prstGeom>
          <a:noFill/>
        </p:spPr>
        <p:txBody>
          <a:bodyPr wrap="square">
            <a:spAutoFit/>
          </a:bodyPr>
          <a:lstStyle/>
          <a:p>
            <a:r>
              <a:rPr lang="es-419" sz="1800" dirty="0">
                <a:solidFill>
                  <a:schemeClr val="bg1">
                    <a:lumMod val="50000"/>
                  </a:schemeClr>
                </a:solidFill>
                <a:latin typeface="Helvetica" pitchFamily="2" charset="0"/>
                <a:cs typeface="Arial" panose="020B0604020202020204" pitchFamily="34" charset="0"/>
              </a:rPr>
              <a:t>Se asume una cobertura vacunal del 80 %, </a:t>
            </a:r>
            <a:r>
              <a:rPr lang="es-419" dirty="0">
                <a:solidFill>
                  <a:schemeClr val="bg1">
                    <a:lumMod val="50000"/>
                  </a:schemeClr>
                </a:solidFill>
                <a:latin typeface="Helvetica" pitchFamily="2" charset="0"/>
                <a:cs typeface="Arial" panose="020B0604020202020204" pitchFamily="34" charset="0"/>
              </a:rPr>
              <a:t>una eficacia de la vacuna de dosis única del </a:t>
            </a:r>
            <a:r>
              <a:rPr lang="es-419" sz="1800" dirty="0">
                <a:solidFill>
                  <a:schemeClr val="bg1">
                    <a:lumMod val="50000"/>
                  </a:schemeClr>
                </a:solidFill>
                <a:latin typeface="Helvetica" pitchFamily="2" charset="0"/>
                <a:cs typeface="Arial" panose="020B0604020202020204" pitchFamily="34" charset="0"/>
              </a:rPr>
              <a:t>100% y una protección de por vida. Todos los NNV* son incrementales.</a:t>
            </a:r>
          </a:p>
          <a:p>
            <a:r>
              <a:rPr lang="es-419" sz="1800" i="1" dirty="0">
                <a:solidFill>
                  <a:schemeClr val="accent6"/>
                </a:solidFill>
                <a:latin typeface="Helvetica" pitchFamily="2" charset="0"/>
              </a:rPr>
              <a:t>Nota: Mismo resultado en la clasificación para un escenario que supone una duración de la protección de 30 años.</a:t>
            </a:r>
          </a:p>
          <a:p>
            <a:endParaRPr lang="en-US" dirty="0"/>
          </a:p>
        </p:txBody>
      </p:sp>
      <p:sp>
        <p:nvSpPr>
          <p:cNvPr id="18" name="TextBox 17">
            <a:extLst>
              <a:ext uri="{FF2B5EF4-FFF2-40B4-BE49-F238E27FC236}">
                <a16:creationId xmlns:a16="http://schemas.microsoft.com/office/drawing/2014/main" id="{8A69139F-D307-0C33-7186-026E032452F2}"/>
              </a:ext>
            </a:extLst>
          </p:cNvPr>
          <p:cNvSpPr txBox="1"/>
          <p:nvPr/>
        </p:nvSpPr>
        <p:spPr>
          <a:xfrm>
            <a:off x="4407073" y="5765399"/>
            <a:ext cx="6107313" cy="369332"/>
          </a:xfrm>
          <a:prstGeom prst="rect">
            <a:avLst/>
          </a:prstGeom>
          <a:noFill/>
        </p:spPr>
        <p:txBody>
          <a:bodyPr wrap="none" rtlCol="0">
            <a:spAutoFit/>
          </a:bodyPr>
          <a:lstStyle/>
          <a:p>
            <a:r>
              <a:rPr lang="es-419" dirty="0"/>
              <a:t>*NNV = Número de dosis necesarias para prevenir un cáncer de cuello uterino.</a:t>
            </a:r>
          </a:p>
        </p:txBody>
      </p:sp>
      <p:sp>
        <p:nvSpPr>
          <p:cNvPr id="29" name="TextBox 28">
            <a:extLst>
              <a:ext uri="{FF2B5EF4-FFF2-40B4-BE49-F238E27FC236}">
                <a16:creationId xmlns:a16="http://schemas.microsoft.com/office/drawing/2014/main" id="{2D464A79-5721-5B15-37A3-0E20182679D2}"/>
              </a:ext>
            </a:extLst>
          </p:cNvPr>
          <p:cNvSpPr txBox="1"/>
          <p:nvPr/>
        </p:nvSpPr>
        <p:spPr>
          <a:xfrm>
            <a:off x="493957" y="6040773"/>
            <a:ext cx="10883400" cy="338554"/>
          </a:xfrm>
          <a:prstGeom prst="rect">
            <a:avLst/>
          </a:prstGeom>
          <a:noFill/>
        </p:spPr>
        <p:txBody>
          <a:bodyPr wrap="square">
            <a:spAutoFit/>
          </a:bodyPr>
          <a:lstStyle/>
          <a:p>
            <a:r>
              <a:rPr lang="es-419" sz="800"/>
              <a:t>Bernard E, Drolet M, Gingras G, et al. Prioritizing HPV vaccination strategies in 67 low- and middle-income countries (LMICs) based on efficiency at preventing cervical cancer: a modeling study (</a:t>
            </a:r>
            <a:r>
              <a:rPr lang="es-419" sz="800" i="1"/>
              <a:t>Priorización de estrategias de vacunación contra el VPH en 67 países de ingresos bajos y medios (PIBM) con base en la eficacia en la prevención del cáncer de cuello uterino: un estudio de modelización</a:t>
            </a:r>
            <a:r>
              <a:rPr lang="es-419" sz="800"/>
              <a:t>). Resumen presentado en la 36ª Conferencia Internacional sobre el Virus del Papiloma; noviembre de 2024; Reino Unido. </a:t>
            </a:r>
          </a:p>
        </p:txBody>
      </p:sp>
    </p:spTree>
    <p:extLst>
      <p:ext uri="{BB962C8B-B14F-4D97-AF65-F5344CB8AC3E}">
        <p14:creationId xmlns:p14="http://schemas.microsoft.com/office/powerpoint/2010/main" val="11417743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742AE-385A-B2A2-D0EA-3F224E414AE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1676701-8EAE-444E-6E76-122245F732FA}"/>
              </a:ext>
            </a:extLst>
          </p:cNvPr>
          <p:cNvSpPr/>
          <p:nvPr/>
        </p:nvSpPr>
        <p:spPr>
          <a:xfrm>
            <a:off x="1994718" y="1631965"/>
            <a:ext cx="1112108" cy="369250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A1F2E368-A684-B91B-A4CA-9DFD3AF1C2A4}"/>
              </a:ext>
            </a:extLst>
          </p:cNvPr>
          <p:cNvSpPr/>
          <p:nvPr/>
        </p:nvSpPr>
        <p:spPr>
          <a:xfrm>
            <a:off x="4210532" y="1631965"/>
            <a:ext cx="1112108" cy="369250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Chart 2">
            <a:extLst>
              <a:ext uri="{FF2B5EF4-FFF2-40B4-BE49-F238E27FC236}">
                <a16:creationId xmlns:a16="http://schemas.microsoft.com/office/drawing/2014/main" id="{364940AB-0288-B728-D95E-1D4737DE9278}"/>
              </a:ext>
            </a:extLst>
          </p:cNvPr>
          <p:cNvGraphicFramePr>
            <a:graphicFrameLocks/>
          </p:cNvGraphicFramePr>
          <p:nvPr/>
        </p:nvGraphicFramePr>
        <p:xfrm>
          <a:off x="525921" y="1481984"/>
          <a:ext cx="6044562" cy="4220251"/>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D23EECA6-D6D8-4965-6CF4-271D72D46519}"/>
              </a:ext>
            </a:extLst>
          </p:cNvPr>
          <p:cNvSpPr>
            <a:spLocks noGrp="1"/>
          </p:cNvSpPr>
          <p:nvPr>
            <p:ph type="title"/>
          </p:nvPr>
        </p:nvSpPr>
        <p:spPr>
          <a:xfrm>
            <a:off x="381000" y="65660"/>
            <a:ext cx="11431043" cy="869909"/>
          </a:xfrm>
        </p:spPr>
        <p:txBody>
          <a:bodyPr/>
          <a:lstStyle/>
          <a:p>
            <a:r>
              <a:rPr lang="es-419"/>
              <a:t>Ahorro de costos del programa con un régimen de vacunación contra el VPH en dosis única</a:t>
            </a:r>
          </a:p>
        </p:txBody>
      </p:sp>
      <p:sp>
        <p:nvSpPr>
          <p:cNvPr id="7" name="TextBox 6">
            <a:extLst>
              <a:ext uri="{FF2B5EF4-FFF2-40B4-BE49-F238E27FC236}">
                <a16:creationId xmlns:a16="http://schemas.microsoft.com/office/drawing/2014/main" id="{5A907094-8EF6-854B-87A6-D5561FB1082F}"/>
              </a:ext>
            </a:extLst>
          </p:cNvPr>
          <p:cNvSpPr txBox="1"/>
          <p:nvPr/>
        </p:nvSpPr>
        <p:spPr>
          <a:xfrm>
            <a:off x="6570483" y="583919"/>
            <a:ext cx="5531948" cy="6432530"/>
          </a:xfrm>
          <a:prstGeom prst="rect">
            <a:avLst/>
          </a:prstGeom>
          <a:noFill/>
        </p:spPr>
        <p:txBody>
          <a:bodyPr wrap="square">
            <a:spAutoFit/>
          </a:bodyPr>
          <a:lstStyle/>
          <a:p>
            <a:pPr lvl="0">
              <a:spcAft>
                <a:spcPts val="1200"/>
              </a:spcAft>
              <a:defRPr/>
            </a:pPr>
            <a:r>
              <a:rPr kumimoji="0" lang="es-419" sz="1600" b="1" i="0" u="none" strike="noStrike" cap="none" normalizeH="0" baseline="0" noProof="0" dirty="0">
                <a:ln>
                  <a:noFill/>
                </a:ln>
                <a:solidFill>
                  <a:prstClr val="black"/>
                </a:solidFill>
                <a:effectLst/>
                <a:uLnTx/>
                <a:uFillTx/>
                <a:ea typeface="+mn-ea"/>
                <a:cs typeface="+mn-cs"/>
              </a:rPr>
              <a:t>Pregunta: </a:t>
            </a:r>
            <a:r>
              <a:rPr kumimoji="0" lang="es-419" sz="1600" b="0" i="0" u="none" strike="noStrike" cap="none" normalizeH="0" baseline="0" noProof="0" dirty="0">
                <a:ln>
                  <a:noFill/>
                </a:ln>
                <a:solidFill>
                  <a:srgbClr val="000000"/>
                </a:solidFill>
                <a:effectLst/>
                <a:uLnTx/>
                <a:uFillTx/>
                <a:ea typeface="+mn-ea"/>
                <a:cs typeface="+mn-cs"/>
              </a:rPr>
              <a:t>¿Cuáles son </a:t>
            </a:r>
            <a:r>
              <a:rPr lang="es-419" sz="1600" dirty="0">
                <a:solidFill>
                  <a:srgbClr val="000000"/>
                </a:solidFill>
              </a:rPr>
              <a:t>las implicaciones </a:t>
            </a:r>
            <a:r>
              <a:rPr kumimoji="0" lang="es-419" sz="1600" b="0" i="0" u="none" strike="noStrike" cap="none" normalizeH="0" baseline="0" noProof="0" dirty="0">
                <a:ln>
                  <a:noFill/>
                </a:ln>
                <a:solidFill>
                  <a:srgbClr val="000000"/>
                </a:solidFill>
                <a:effectLst/>
                <a:uLnTx/>
                <a:uFillTx/>
                <a:ea typeface="+mn-ea"/>
                <a:cs typeface="+mn-cs"/>
              </a:rPr>
              <a:t>en los costos de envío y adquisición de vacunas de un régimen de vacunación contra el VPH de una dosis en comparación con uno de dos dosis?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s-419" sz="1600" b="1" i="0" u="none" strike="noStrike" cap="none" normalizeH="0" baseline="0" noProof="0" dirty="0">
                <a:ln>
                  <a:noFill/>
                </a:ln>
                <a:solidFill>
                  <a:srgbClr val="000000"/>
                </a:solidFill>
                <a:effectLst/>
                <a:uLnTx/>
                <a:uFillTx/>
                <a:ea typeface="+mn-ea"/>
                <a:cs typeface="+mn-cs"/>
              </a:rPr>
              <a:t>Métodos: </a:t>
            </a:r>
            <a:r>
              <a:rPr kumimoji="0" lang="es-419" sz="1600" b="0" i="0" u="none" strike="noStrike" cap="none" normalizeH="0" baseline="0" noProof="0" dirty="0">
                <a:ln>
                  <a:noFill/>
                </a:ln>
                <a:solidFill>
                  <a:srgbClr val="000000"/>
                </a:solidFill>
                <a:effectLst/>
                <a:uLnTx/>
                <a:uFillTx/>
                <a:ea typeface="+mn-ea"/>
                <a:cs typeface="+mn-cs"/>
              </a:rPr>
              <a:t>Los costos de un régimen de dosis única se modelaron con base en datos primarios de un estudio realizado en </a:t>
            </a:r>
            <a:r>
              <a:rPr lang="es-419" sz="1600" dirty="0">
                <a:solidFill>
                  <a:srgbClr val="000000"/>
                </a:solidFill>
              </a:rPr>
              <a:t>cinco </a:t>
            </a:r>
            <a:r>
              <a:rPr kumimoji="0" lang="es-419" sz="1600" b="0" i="0" u="none" strike="noStrike" cap="none" normalizeH="0" baseline="0" noProof="0" dirty="0">
                <a:ln>
                  <a:noFill/>
                </a:ln>
                <a:solidFill>
                  <a:srgbClr val="000000"/>
                </a:solidFill>
                <a:effectLst/>
                <a:uLnTx/>
                <a:uFillTx/>
                <a:ea typeface="+mn-ea"/>
                <a:cs typeface="+mn-cs"/>
              </a:rPr>
              <a:t>países </a:t>
            </a:r>
            <a:r>
              <a:rPr lang="es-419" sz="1600" dirty="0">
                <a:solidFill>
                  <a:srgbClr val="000000"/>
                </a:solidFill>
              </a:rPr>
              <a:t>que</a:t>
            </a:r>
            <a:r>
              <a:rPr kumimoji="0" lang="es-419" sz="1600" b="0" i="0" u="none" strike="noStrike" cap="none" normalizeH="0" baseline="0" noProof="0" dirty="0">
                <a:ln>
                  <a:noFill/>
                </a:ln>
                <a:solidFill>
                  <a:srgbClr val="000000"/>
                </a:solidFill>
                <a:effectLst/>
                <a:uLnTx/>
                <a:uFillTx/>
                <a:ea typeface="+mn-ea"/>
                <a:cs typeface="+mn-cs"/>
              </a:rPr>
              <a:t> evaluó los costos de envío de la vacuna contra el VPH y el contexto operativo para un régimen de dos dosis.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s-419" sz="1600" b="1" i="0" u="none" strike="noStrike" cap="none" normalizeH="0" baseline="0" noProof="0" dirty="0">
                <a:ln>
                  <a:noFill/>
                </a:ln>
                <a:solidFill>
                  <a:srgbClr val="000000"/>
                </a:solidFill>
                <a:effectLst/>
                <a:uLnTx/>
                <a:uFillTx/>
                <a:ea typeface="+mn-ea"/>
                <a:cs typeface="+mn-cs"/>
              </a:rPr>
              <a:t>Mensajes </a:t>
            </a:r>
            <a:r>
              <a:rPr kumimoji="0" lang="es-419" sz="1600" b="1" i="0" u="none" strike="noStrike" cap="none" normalizeH="0" baseline="0" noProof="0" dirty="0" err="1">
                <a:ln>
                  <a:noFill/>
                </a:ln>
                <a:solidFill>
                  <a:srgbClr val="000000"/>
                </a:solidFill>
                <a:effectLst/>
                <a:uLnTx/>
                <a:uFillTx/>
                <a:ea typeface="+mn-ea"/>
                <a:cs typeface="+mn-cs"/>
              </a:rPr>
              <a:t>clav</a:t>
            </a:r>
            <a:r>
              <a:rPr lang="es-419" sz="1600" b="1" dirty="0">
                <a:solidFill>
                  <a:srgbClr val="000000"/>
                </a:solidFill>
              </a:rPr>
              <a:t>e</a:t>
            </a:r>
            <a:r>
              <a:rPr kumimoji="0" lang="es-419" sz="1600" b="1" i="0" u="none" strike="noStrike" cap="none" normalizeH="0" baseline="0" noProof="0" dirty="0">
                <a:ln>
                  <a:noFill/>
                </a:ln>
                <a:solidFill>
                  <a:srgbClr val="000000"/>
                </a:solidFill>
                <a:effectLst/>
                <a:uLnTx/>
                <a:uFillTx/>
                <a:ea typeface="+mn-ea"/>
                <a:cs typeface="+mn-cs"/>
              </a:rPr>
              <a:t>: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s-419" sz="1600" dirty="0">
                <a:solidFill>
                  <a:srgbClr val="000000"/>
                </a:solidFill>
              </a:rPr>
              <a:t>En todos los países estudiados, un </a:t>
            </a:r>
            <a:r>
              <a:rPr kumimoji="0" lang="es-419" sz="1600" b="0" i="0" u="none" strike="noStrike" cap="none" normalizeH="0" baseline="0" noProof="0" dirty="0">
                <a:ln>
                  <a:noFill/>
                </a:ln>
                <a:solidFill>
                  <a:srgbClr val="000000"/>
                </a:solidFill>
                <a:effectLst/>
                <a:uLnTx/>
                <a:uFillTx/>
                <a:ea typeface="+mn-ea"/>
                <a:cs typeface="+mn-cs"/>
              </a:rPr>
              <a:t>régimen de vacunación contra el VPH con una dosis única podría representar un ahorro en los costos de envío y adquisición, en comparación con el régimen de dos dosis.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s-419" sz="1600" dirty="0">
                <a:solidFill>
                  <a:srgbClr val="000000"/>
                </a:solidFill>
              </a:rPr>
              <a:t>El ahorro de costos del programa con un régimen de dosis única podría variar entre el </a:t>
            </a:r>
            <a:r>
              <a:rPr kumimoji="0" lang="es-419" sz="1600" b="0" i="0" u="none" strike="noStrike" cap="none" normalizeH="0" baseline="0" noProof="0" dirty="0">
                <a:ln>
                  <a:noFill/>
                </a:ln>
                <a:solidFill>
                  <a:srgbClr val="000000"/>
                </a:solidFill>
                <a:effectLst/>
                <a:uLnTx/>
                <a:uFillTx/>
                <a:ea typeface="+mn-ea"/>
                <a:cs typeface="+mn-cs"/>
              </a:rPr>
              <a:t>40 % y el 49 % por adolescente completamente vacunado.</a:t>
            </a:r>
          </a:p>
          <a:p>
            <a:pPr marL="285750" indent="-285750">
              <a:spcAft>
                <a:spcPts val="1200"/>
              </a:spcAft>
              <a:buFont typeface="Arial" panose="020B0604020202020204" pitchFamily="34" charset="0"/>
              <a:buChar char="•"/>
              <a:defRPr/>
            </a:pPr>
            <a:r>
              <a:rPr lang="es-419" sz="1600" dirty="0">
                <a:solidFill>
                  <a:srgbClr val="000000"/>
                </a:solidFill>
              </a:rPr>
              <a:t>Dependiendo del contexto del país, hubo diferencias en cuanto a si estos ahorros podían ser principalmente financieros (gastos monetarios directos) o costos de oportunidad (costos de utilizar los recursos existentes). </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Gill Sans Std Light"/>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Gill Sans Std Light"/>
              <a:ea typeface="+mn-ea"/>
              <a:cs typeface="+mn-cs"/>
            </a:endParaRPr>
          </a:p>
        </p:txBody>
      </p:sp>
      <p:sp>
        <p:nvSpPr>
          <p:cNvPr id="6" name="TextBox 5">
            <a:extLst>
              <a:ext uri="{FF2B5EF4-FFF2-40B4-BE49-F238E27FC236}">
                <a16:creationId xmlns:a16="http://schemas.microsoft.com/office/drawing/2014/main" id="{A3BBDFA0-E5B5-E603-7424-E0B151A8C57E}"/>
              </a:ext>
            </a:extLst>
          </p:cNvPr>
          <p:cNvSpPr txBox="1"/>
          <p:nvPr/>
        </p:nvSpPr>
        <p:spPr>
          <a:xfrm>
            <a:off x="456790" y="5953068"/>
            <a:ext cx="5859169" cy="349968"/>
          </a:xfrm>
          <a:prstGeom prst="rect">
            <a:avLst/>
          </a:prstGeom>
          <a:noFill/>
        </p:spPr>
        <p:txBody>
          <a:bodyPr wrap="square">
            <a:spAutoFit/>
          </a:bodyPr>
          <a:lstStyle/>
          <a:p>
            <a:pPr marL="0" marR="0">
              <a:lnSpc>
                <a:spcPct val="107000"/>
              </a:lnSpc>
              <a:spcAft>
                <a:spcPts val="800"/>
              </a:spcAft>
            </a:pPr>
            <a:r>
              <a:rPr lang="es-419" sz="800">
                <a:solidFill>
                  <a:schemeClr val="bg1">
                    <a:lumMod val="50000"/>
                  </a:schemeClr>
                </a:solidFill>
                <a:effectLst/>
                <a:ea typeface="Aptos" panose="020B0004020202020204" pitchFamily="34" charset="0"/>
                <a:cs typeface="Times New Roman" panose="02020603050405020304" pitchFamily="18" charset="0"/>
              </a:rPr>
              <a:t>Slavkovsky R, Mvundura M, </a:t>
            </a:r>
            <a:r>
              <a:rPr lang="es-419" sz="800" strike="noStrike">
                <a:solidFill>
                  <a:schemeClr val="bg1">
                    <a:lumMod val="50000"/>
                  </a:schemeClr>
                </a:solidFill>
                <a:effectLst/>
                <a:ea typeface="Aptos" panose="020B0004020202020204" pitchFamily="34" charset="0"/>
                <a:cs typeface="Times New Roman" panose="02020603050405020304" pitchFamily="18" charset="0"/>
              </a:rPr>
              <a:t>Debellut </a:t>
            </a:r>
            <a:r>
              <a:rPr lang="es-419" sz="800">
                <a:solidFill>
                  <a:schemeClr val="bg1">
                    <a:lumMod val="50000"/>
                  </a:schemeClr>
                </a:solidFill>
                <a:effectLst/>
                <a:ea typeface="Aptos" panose="020B0004020202020204" pitchFamily="34" charset="0"/>
                <a:cs typeface="Times New Roman" panose="02020603050405020304" pitchFamily="18" charset="0"/>
              </a:rPr>
              <a:t> F, Naddumba T. Evaluating potential program cost savings with a single-dose HPV vaccination schedule: A modeling study (</a:t>
            </a:r>
            <a:r>
              <a:rPr lang="es-419" sz="800" i="1">
                <a:solidFill>
                  <a:schemeClr val="bg1">
                    <a:lumMod val="50000"/>
                  </a:schemeClr>
                </a:solidFill>
                <a:effectLst/>
                <a:ea typeface="Aptos" panose="020B0004020202020204" pitchFamily="34" charset="0"/>
                <a:cs typeface="Times New Roman" panose="02020603050405020304" pitchFamily="18" charset="0"/>
              </a:rPr>
              <a:t>Evaluación del ahorro de costos potencial del programa con un esquema de vacunación contra el VPH de dosis única: un estudio de modelización</a:t>
            </a:r>
            <a:r>
              <a:rPr lang="es-419" sz="800">
                <a:solidFill>
                  <a:schemeClr val="bg1">
                    <a:lumMod val="50000"/>
                  </a:schemeClr>
                </a:solidFill>
                <a:effectLst/>
                <a:ea typeface="Aptos" panose="020B0004020202020204" pitchFamily="34" charset="0"/>
                <a:cs typeface="Times New Roman" panose="02020603050405020304" pitchFamily="18" charset="0"/>
              </a:rPr>
              <a:t>). </a:t>
            </a:r>
            <a:r>
              <a:rPr lang="es-419" sz="800" i="1">
                <a:solidFill>
                  <a:schemeClr val="bg1">
                    <a:lumMod val="50000"/>
                  </a:schemeClr>
                </a:solidFill>
                <a:effectLst/>
                <a:ea typeface="Aptos" panose="020B0004020202020204" pitchFamily="34" charset="0"/>
                <a:cs typeface="Times New Roman" panose="02020603050405020304" pitchFamily="18" charset="0"/>
              </a:rPr>
              <a:t>JNCI Monogr</a:t>
            </a:r>
            <a:r>
              <a:rPr lang="es-419" sz="800" i="1">
                <a:solidFill>
                  <a:schemeClr val="bg1">
                    <a:lumMod val="50000"/>
                  </a:schemeClr>
                </a:solidFill>
                <a:ea typeface="Aptos" panose="020B0004020202020204" pitchFamily="34" charset="0"/>
                <a:cs typeface="Times New Roman" panose="02020603050405020304" pitchFamily="18" charset="0"/>
              </a:rPr>
              <a:t>aphs.</a:t>
            </a:r>
            <a:r>
              <a:rPr lang="es-419" sz="800">
                <a:solidFill>
                  <a:schemeClr val="bg1">
                    <a:lumMod val="50000"/>
                  </a:schemeClr>
                </a:solidFill>
                <a:effectLst/>
                <a:ea typeface="Aptos" panose="020B0004020202020204" pitchFamily="34" charset="0"/>
                <a:cs typeface="Times New Roman" panose="02020603050405020304" pitchFamily="18" charset="0"/>
              </a:rPr>
              <a:t> 2024;2024(67):371–378. doi:</a:t>
            </a:r>
            <a:r>
              <a:rPr lang="es-419" sz="800">
                <a:solidFill>
                  <a:schemeClr val="bg1">
                    <a:lumMod val="50000"/>
                  </a:schemeClr>
                </a:solidFill>
                <a:ea typeface="Aptos" panose="020B0004020202020204" pitchFamily="34" charset="0"/>
                <a:cs typeface="Times New Roman" panose="02020603050405020304" pitchFamily="18" charset="0"/>
              </a:rPr>
              <a:t>10.1093/jncimonographs/lgae037</a:t>
            </a:r>
          </a:p>
        </p:txBody>
      </p:sp>
      <p:sp>
        <p:nvSpPr>
          <p:cNvPr id="8" name="TextBox 7">
            <a:extLst>
              <a:ext uri="{FF2B5EF4-FFF2-40B4-BE49-F238E27FC236}">
                <a16:creationId xmlns:a16="http://schemas.microsoft.com/office/drawing/2014/main" id="{BBAAC48A-4E89-F5FB-7808-EE7BF7784F21}"/>
              </a:ext>
            </a:extLst>
          </p:cNvPr>
          <p:cNvSpPr txBox="1"/>
          <p:nvPr/>
        </p:nvSpPr>
        <p:spPr>
          <a:xfrm>
            <a:off x="3953235" y="5644894"/>
            <a:ext cx="22701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1000" b="0" i="0" u="none" strike="noStrike" cap="none" normalizeH="0" baseline="0" noProof="0" dirty="0">
                <a:ln>
                  <a:noFill/>
                </a:ln>
                <a:solidFill>
                  <a:schemeClr val="tx2"/>
                </a:solidFill>
                <a:effectLst/>
                <a:uLnTx/>
                <a:uFillTx/>
                <a:latin typeface="Gill Sans Std Light"/>
                <a:ea typeface="+mn-ea"/>
                <a:cs typeface="+mn-cs"/>
              </a:rPr>
              <a:t>f = costos financieros; o = costos de oportunidad</a:t>
            </a:r>
          </a:p>
        </p:txBody>
      </p:sp>
      <p:sp>
        <p:nvSpPr>
          <p:cNvPr id="9" name="TextBox 8">
            <a:extLst>
              <a:ext uri="{FF2B5EF4-FFF2-40B4-BE49-F238E27FC236}">
                <a16:creationId xmlns:a16="http://schemas.microsoft.com/office/drawing/2014/main" id="{A4F0431D-5CE4-EA47-FAEF-BE3889CCC648}"/>
              </a:ext>
            </a:extLst>
          </p:cNvPr>
          <p:cNvSpPr txBox="1"/>
          <p:nvPr/>
        </p:nvSpPr>
        <p:spPr>
          <a:xfrm>
            <a:off x="525920" y="904932"/>
            <a:ext cx="549780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1600" b="0" i="0" u="none" strike="noStrike" cap="none" normalizeH="0" baseline="0" noProof="0">
                <a:ln>
                  <a:noFill/>
                </a:ln>
                <a:solidFill>
                  <a:prstClr val="black"/>
                </a:solidFill>
                <a:effectLst/>
                <a:uLnTx/>
                <a:uFillTx/>
                <a:latin typeface="Gill Sans Std Light"/>
                <a:ea typeface="+mn-ea"/>
                <a:cs typeface="+mn-cs"/>
              </a:rPr>
              <a:t>Costos de </a:t>
            </a:r>
            <a:r>
              <a:rPr kumimoji="0" lang="es-419" sz="1600" b="0" i="0" u="none" strike="noStrike" cap="none" normalizeH="0" baseline="0" noProof="0">
                <a:ln>
                  <a:noFill/>
                </a:ln>
                <a:solidFill>
                  <a:srgbClr val="000000"/>
                </a:solidFill>
                <a:effectLst/>
                <a:uLnTx/>
                <a:uFillTx/>
                <a:latin typeface="Gill Sans Std Light"/>
                <a:ea typeface="+mn-ea"/>
                <a:cs typeface="+mn-cs"/>
              </a:rPr>
              <a:t>envío y adquisición por adolescente para un régimen completo de vacunación contra el VPH</a:t>
            </a:r>
          </a:p>
        </p:txBody>
      </p:sp>
    </p:spTree>
    <p:extLst>
      <p:ext uri="{BB962C8B-B14F-4D97-AF65-F5344CB8AC3E}">
        <p14:creationId xmlns:p14="http://schemas.microsoft.com/office/powerpoint/2010/main" val="37453087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74609" y="33800"/>
            <a:ext cx="11747582" cy="584775"/>
          </a:xfrm>
          <a:prstGeom prst="rect">
            <a:avLst/>
          </a:prstGeom>
        </p:spPr>
        <p:txBody>
          <a:bodyPr wrap="square">
            <a:spAutoFit/>
          </a:bodyPr>
          <a:lstStyle/>
          <a:p>
            <a:r>
              <a:rPr lang="es-419" sz="3200" dirty="0">
                <a:solidFill>
                  <a:schemeClr val="accent1"/>
                </a:solidFill>
                <a:latin typeface="+mj-lt"/>
              </a:rPr>
              <a:t>Resumen de la literatura de modelización sobre la vacunación de dosis única contra el VPH</a:t>
            </a:r>
          </a:p>
        </p:txBody>
      </p:sp>
      <p:sp>
        <p:nvSpPr>
          <p:cNvPr id="3" name="TextBox 2">
            <a:extLst>
              <a:ext uri="{FF2B5EF4-FFF2-40B4-BE49-F238E27FC236}">
                <a16:creationId xmlns:a16="http://schemas.microsoft.com/office/drawing/2014/main" id="{5745C179-302E-4DCD-843E-879A3649401E}"/>
              </a:ext>
            </a:extLst>
          </p:cNvPr>
          <p:cNvSpPr txBox="1"/>
          <p:nvPr/>
        </p:nvSpPr>
        <p:spPr>
          <a:xfrm>
            <a:off x="554017" y="961935"/>
            <a:ext cx="11083966" cy="4708981"/>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pPr>
            <a:r>
              <a:rPr lang="es-419" sz="2000" dirty="0"/>
              <a:t>En comparación con la no vacunación, un esquema de vacunación contra el VPH de dosis única produce beneficios sustanciales para la salud y tiene una buena relación calidad-precio.</a:t>
            </a:r>
            <a:r>
              <a:rPr lang="es-419" sz="2000" baseline="30000" dirty="0"/>
              <a:t>1,2,3</a:t>
            </a:r>
          </a:p>
          <a:p>
            <a:pPr marL="171450" indent="-171450">
              <a:buFont typeface="Arial" panose="020B0604020202020204" pitchFamily="34" charset="0"/>
              <a:buChar char="•"/>
            </a:pPr>
            <a:r>
              <a:rPr lang="es-419" sz="2000" dirty="0"/>
              <a:t>El impacto y la rentabilidad de añadir una segunda dosis dependen de la duración de la protección de la dosis única y, posiblemente, de la capacidad de lograr una mayor cobertura con una dosis única frente varias dosis.</a:t>
            </a:r>
            <a:r>
              <a:rPr lang="es-419" sz="2000" baseline="30000" dirty="0"/>
              <a:t>1,2,3</a:t>
            </a:r>
          </a:p>
          <a:p>
            <a:pPr marL="171450" indent="-171450">
              <a:buFont typeface="Arial" panose="020B0604020202020204" pitchFamily="34" charset="0"/>
              <a:buChar char="•"/>
            </a:pPr>
            <a:r>
              <a:rPr lang="es-419" sz="2000" dirty="0"/>
              <a:t>La segunda dosis deja de ser rentable en muchos entornos si una sola puede dar al menos 20 años de protección</a:t>
            </a:r>
            <a:r>
              <a:rPr lang="es-419" sz="2000" baseline="30000" dirty="0"/>
              <a:t>1</a:t>
            </a:r>
            <a:r>
              <a:rPr lang="es-419" sz="2000" dirty="0"/>
              <a:t>.</a:t>
            </a:r>
          </a:p>
          <a:p>
            <a:pPr marL="171450" indent="-171450">
              <a:buFont typeface="Arial" panose="020B0604020202020204" pitchFamily="34" charset="0"/>
              <a:buChar char="•"/>
            </a:pPr>
            <a:r>
              <a:rPr lang="es-419" sz="2000" dirty="0"/>
              <a:t>La mayoría de los beneficios para la salud asociados a la vacunación con dos dosis se logran con la vacunación con la dosis única, incluso con una menor eficacia o duración de la protección</a:t>
            </a:r>
            <a:r>
              <a:rPr lang="es-419" sz="2000" baseline="30000" dirty="0"/>
              <a:t>1</a:t>
            </a:r>
            <a:r>
              <a:rPr lang="es-419" sz="2000" dirty="0"/>
              <a:t>. </a:t>
            </a:r>
          </a:p>
          <a:p>
            <a:pPr marL="171450" indent="-171450">
              <a:buFont typeface="Arial" panose="020B0604020202020204" pitchFamily="34" charset="0"/>
              <a:buChar char="•"/>
            </a:pPr>
            <a:r>
              <a:rPr lang="es-419" sz="2000" dirty="0"/>
              <a:t>Los usos alternativos de la segunda dosis, como vacunar a niñas y mujeres mayores con una dosis única, pueden tener mayor impacto y rentabilidad.</a:t>
            </a:r>
            <a:r>
              <a:rPr lang="es-419" sz="2000" baseline="30000" dirty="0"/>
              <a:t>3,4</a:t>
            </a:r>
          </a:p>
          <a:p>
            <a:pPr marL="171450" indent="-171450">
              <a:buFont typeface="Arial" panose="020B0604020202020204" pitchFamily="34" charset="0"/>
              <a:buChar char="•"/>
            </a:pPr>
            <a:r>
              <a:rPr lang="es-419" sz="2000" dirty="0"/>
              <a:t>La implementación inmediata de un esquema de dosis única conlleva mayores beneficios para la salud que posponer su adopción.</a:t>
            </a:r>
            <a:r>
              <a:rPr lang="es-419" sz="2000" baseline="30000" dirty="0"/>
              <a:t>5</a:t>
            </a:r>
            <a:r>
              <a:rPr lang="es-419" sz="2000" dirty="0"/>
              <a:t> </a:t>
            </a:r>
          </a:p>
          <a:p>
            <a:pPr marL="171450" indent="-171450">
              <a:buFont typeface="Arial" panose="020B0604020202020204" pitchFamily="34" charset="0"/>
              <a:buChar char="•"/>
            </a:pPr>
            <a:r>
              <a:rPr lang="es-419" sz="2000" dirty="0"/>
              <a:t>Si los suministros son limitados, las estrategias de dosis única o intervalo ampliado tienen mayor impacto en la salud y son más eficientes que las estrategias de dos dosis.</a:t>
            </a:r>
            <a:r>
              <a:rPr lang="es-419" sz="2000" baseline="30000" dirty="0"/>
              <a:t>6,7</a:t>
            </a:r>
          </a:p>
          <a:p>
            <a:pPr marL="342900" indent="-342900">
              <a:buFont typeface="Arial" panose="020B0604020202020204" pitchFamily="34" charset="0"/>
              <a:buChar char="•"/>
            </a:pPr>
            <a:endParaRPr lang="en-US" sz="2000" b="0" i="0" u="none" strike="noStrike" baseline="0" dirty="0">
              <a:highlight>
                <a:srgbClr val="FFFF00"/>
              </a:highlight>
              <a:cs typeface="Calibri" panose="020F0502020204030204" pitchFamily="34" charset="0"/>
            </a:endParaRPr>
          </a:p>
        </p:txBody>
      </p:sp>
      <p:sp>
        <p:nvSpPr>
          <p:cNvPr id="2" name="TextBox 1">
            <a:extLst>
              <a:ext uri="{FF2B5EF4-FFF2-40B4-BE49-F238E27FC236}">
                <a16:creationId xmlns:a16="http://schemas.microsoft.com/office/drawing/2014/main" id="{F543E293-7D39-C8ED-AF22-F48FCCBAFD6F}"/>
              </a:ext>
            </a:extLst>
          </p:cNvPr>
          <p:cNvSpPr txBox="1"/>
          <p:nvPr/>
        </p:nvSpPr>
        <p:spPr>
          <a:xfrm>
            <a:off x="374609" y="5593094"/>
            <a:ext cx="10826791" cy="646331"/>
          </a:xfrm>
          <a:prstGeom prst="rect">
            <a:avLst/>
          </a:prstGeom>
          <a:noFill/>
        </p:spPr>
        <p:txBody>
          <a:bodyPr wrap="square" rtlCol="0">
            <a:spAutoFit/>
          </a:bodyPr>
          <a:lstStyle/>
          <a:p>
            <a:r>
              <a:rPr lang="es-419" sz="900" dirty="0"/>
              <a:t>1. </a:t>
            </a:r>
            <a:r>
              <a:rPr lang="es-419" sz="900" dirty="0" err="1"/>
              <a:t>Prem</a:t>
            </a:r>
            <a:r>
              <a:rPr lang="es-419" sz="900" dirty="0"/>
              <a:t> K, Choi YH, </a:t>
            </a:r>
            <a:r>
              <a:rPr lang="es-419" sz="900" dirty="0" err="1"/>
              <a:t>Bénard</a:t>
            </a:r>
            <a:r>
              <a:rPr lang="es-419" sz="900" dirty="0"/>
              <a:t> É, et al. </a:t>
            </a:r>
            <a:r>
              <a:rPr lang="es-419" sz="900" i="1" dirty="0"/>
              <a:t>BMC </a:t>
            </a:r>
            <a:r>
              <a:rPr lang="es-419" sz="900" i="1" dirty="0" err="1"/>
              <a:t>Med</a:t>
            </a:r>
            <a:r>
              <a:rPr lang="es-419" sz="900" dirty="0"/>
              <a:t>. 2023;21(1):313. doi:10.1186/s12916-023-02988-3. </a:t>
            </a:r>
            <a:r>
              <a:rPr lang="es-419" sz="800" dirty="0">
                <a:solidFill>
                  <a:schemeClr val="tx1">
                    <a:lumMod val="65000"/>
                    <a:lumOff val="35000"/>
                  </a:schemeClr>
                </a:solidFill>
                <a:latin typeface="+mj-lt"/>
              </a:rPr>
              <a:t>| </a:t>
            </a:r>
            <a:r>
              <a:rPr lang="es-419" sz="900" dirty="0"/>
              <a:t>2. Burger EA, et al. </a:t>
            </a:r>
            <a:r>
              <a:rPr lang="es-419" sz="900" i="1" dirty="0" err="1"/>
              <a:t>Vaccine</a:t>
            </a:r>
            <a:r>
              <a:rPr lang="es-419" sz="900" dirty="0"/>
              <a:t>. 2018;36(32):4823–4829. doi:10.1016/j.vaccine.2018.04.061. </a:t>
            </a:r>
            <a:r>
              <a:rPr lang="es-419" sz="800" dirty="0">
                <a:solidFill>
                  <a:schemeClr val="tx1">
                    <a:lumMod val="65000"/>
                    <a:lumOff val="35000"/>
                  </a:schemeClr>
                </a:solidFill>
                <a:latin typeface="+mj-lt"/>
              </a:rPr>
              <a:t>| </a:t>
            </a:r>
            <a:r>
              <a:rPr lang="es-419" sz="900" dirty="0"/>
              <a:t>3. </a:t>
            </a:r>
            <a:r>
              <a:rPr lang="es-419" sz="900" dirty="0" err="1"/>
              <a:t>Bénard</a:t>
            </a:r>
            <a:r>
              <a:rPr lang="es-419" sz="900" dirty="0"/>
              <a:t> É, et al. </a:t>
            </a:r>
            <a:r>
              <a:rPr lang="es-419" sz="900" i="1" dirty="0"/>
              <a:t>Lancet </a:t>
            </a:r>
            <a:r>
              <a:rPr lang="es-419" sz="900" i="1" dirty="0" err="1"/>
              <a:t>Public</a:t>
            </a:r>
            <a:r>
              <a:rPr lang="es-419" sz="900" i="1" dirty="0"/>
              <a:t> </a:t>
            </a:r>
            <a:r>
              <a:rPr lang="es-419" sz="900" i="1" dirty="0" err="1"/>
              <a:t>Health</a:t>
            </a:r>
            <a:r>
              <a:rPr lang="es-419" sz="900" dirty="0"/>
              <a:t>. 2023; 8(10):e788–799. doi:10.1016/S2468-2667(23)00180-9. </a:t>
            </a:r>
            <a:r>
              <a:rPr lang="es-419" sz="800" dirty="0">
                <a:solidFill>
                  <a:schemeClr val="tx1">
                    <a:lumMod val="65000"/>
                    <a:lumOff val="35000"/>
                  </a:schemeClr>
                </a:solidFill>
                <a:latin typeface="+mj-lt"/>
              </a:rPr>
              <a:t>| </a:t>
            </a:r>
            <a:r>
              <a:rPr lang="es-419" sz="900" dirty="0"/>
              <a:t>4. </a:t>
            </a:r>
            <a:r>
              <a:rPr lang="es-419" sz="900" dirty="0" err="1"/>
              <a:t>Bénard</a:t>
            </a:r>
            <a:r>
              <a:rPr lang="es-419" sz="900" dirty="0"/>
              <a:t> É, </a:t>
            </a:r>
            <a:r>
              <a:rPr lang="es-419" sz="900" dirty="0" err="1"/>
              <a:t>Drolet</a:t>
            </a:r>
            <a:r>
              <a:rPr lang="es-419" sz="900" dirty="0"/>
              <a:t> M, </a:t>
            </a:r>
            <a:r>
              <a:rPr lang="es-419" sz="900" dirty="0" err="1"/>
              <a:t>Gingras</a:t>
            </a:r>
            <a:r>
              <a:rPr lang="es-419" sz="900" dirty="0"/>
              <a:t> G, et al. </a:t>
            </a:r>
            <a:r>
              <a:rPr lang="es-419" sz="900" dirty="0" err="1"/>
              <a:t>Prioritizing</a:t>
            </a:r>
            <a:r>
              <a:rPr lang="es-419" sz="900" dirty="0"/>
              <a:t> HPV </a:t>
            </a:r>
            <a:r>
              <a:rPr lang="es-419" sz="900" dirty="0" err="1"/>
              <a:t>vaccination</a:t>
            </a:r>
            <a:r>
              <a:rPr lang="es-419" sz="900" dirty="0"/>
              <a:t> </a:t>
            </a:r>
            <a:r>
              <a:rPr lang="es-419" sz="900" dirty="0" err="1"/>
              <a:t>strategies</a:t>
            </a:r>
            <a:r>
              <a:rPr lang="es-419" sz="900" dirty="0"/>
              <a:t> in 67 </a:t>
            </a:r>
            <a:r>
              <a:rPr lang="es-419" sz="900" dirty="0" err="1"/>
              <a:t>low</a:t>
            </a:r>
            <a:r>
              <a:rPr lang="es-419" sz="900" dirty="0"/>
              <a:t>- and </a:t>
            </a:r>
            <a:r>
              <a:rPr lang="es-419" sz="900" dirty="0" err="1"/>
              <a:t>middle-income</a:t>
            </a:r>
            <a:r>
              <a:rPr lang="es-419" sz="900" dirty="0"/>
              <a:t> </a:t>
            </a:r>
            <a:r>
              <a:rPr lang="es-419" sz="900" dirty="0" err="1"/>
              <a:t>countries</a:t>
            </a:r>
            <a:r>
              <a:rPr lang="es-419" sz="900" dirty="0"/>
              <a:t> (</a:t>
            </a:r>
            <a:r>
              <a:rPr lang="es-419" sz="900" dirty="0" err="1"/>
              <a:t>LMICs</a:t>
            </a:r>
            <a:r>
              <a:rPr lang="es-419" sz="900" dirty="0"/>
              <a:t>) </a:t>
            </a:r>
            <a:r>
              <a:rPr lang="es-419" sz="900" dirty="0" err="1"/>
              <a:t>based</a:t>
            </a:r>
            <a:r>
              <a:rPr lang="es-419" sz="900" dirty="0"/>
              <a:t> </a:t>
            </a:r>
            <a:r>
              <a:rPr lang="es-419" sz="900" dirty="0" err="1"/>
              <a:t>on</a:t>
            </a:r>
            <a:r>
              <a:rPr lang="es-419" sz="900" dirty="0"/>
              <a:t> </a:t>
            </a:r>
            <a:r>
              <a:rPr lang="es-419" sz="900" dirty="0" err="1"/>
              <a:t>efficiency</a:t>
            </a:r>
            <a:r>
              <a:rPr lang="es-419" sz="900" dirty="0"/>
              <a:t> at </a:t>
            </a:r>
            <a:r>
              <a:rPr lang="es-419" sz="900" dirty="0" err="1"/>
              <a:t>preventing</a:t>
            </a:r>
            <a:r>
              <a:rPr lang="es-419" sz="900" dirty="0"/>
              <a:t> cervical </a:t>
            </a:r>
            <a:r>
              <a:rPr lang="es-419" sz="900" dirty="0" err="1"/>
              <a:t>cancer</a:t>
            </a:r>
            <a:r>
              <a:rPr lang="es-419" sz="900" dirty="0"/>
              <a:t>: a </a:t>
            </a:r>
            <a:r>
              <a:rPr lang="es-419" sz="900" dirty="0" err="1"/>
              <a:t>modeling</a:t>
            </a:r>
            <a:r>
              <a:rPr lang="es-419" sz="900" dirty="0"/>
              <a:t> </a:t>
            </a:r>
            <a:r>
              <a:rPr lang="es-419" sz="900" dirty="0" err="1"/>
              <a:t>study</a:t>
            </a:r>
            <a:r>
              <a:rPr lang="es-419" sz="900" dirty="0"/>
              <a:t> (</a:t>
            </a:r>
            <a:r>
              <a:rPr lang="es-419" sz="900" i="1" dirty="0"/>
              <a:t>Priorización de estrategias de vacunación contra el VPH en 67 países de ingresos bajos y medios (PIBM) con base en la eficacia en la prevención del cáncer de cuello uterino: un estudio de modelización</a:t>
            </a:r>
            <a:r>
              <a:rPr lang="es-419" sz="900" dirty="0"/>
              <a:t>). Resumen presentado en la 36ª Conferencia Internacional sobre el Virus del Papiloma; noviembre de 2024; Reino Unido. 5. Burger EA, et al. </a:t>
            </a:r>
            <a:r>
              <a:rPr lang="es-419" sz="900" i="1" dirty="0" err="1"/>
              <a:t>Int</a:t>
            </a:r>
            <a:r>
              <a:rPr lang="es-419" sz="900" i="1" dirty="0"/>
              <a:t> J Cancer</a:t>
            </a:r>
            <a:r>
              <a:rPr lang="es-419" sz="900" dirty="0"/>
              <a:t>.2022; 151(10):1804-9. doi:10.1002/ijc.34054. </a:t>
            </a:r>
            <a:r>
              <a:rPr lang="es-419" sz="800" dirty="0">
                <a:solidFill>
                  <a:schemeClr val="tx1">
                    <a:lumMod val="65000"/>
                    <a:lumOff val="35000"/>
                  </a:schemeClr>
                </a:solidFill>
                <a:latin typeface="+mj-lt"/>
              </a:rPr>
              <a:t>| </a:t>
            </a:r>
            <a:r>
              <a:rPr lang="es-419" sz="900" dirty="0">
                <a:solidFill>
                  <a:schemeClr val="tx1">
                    <a:lumMod val="65000"/>
                    <a:lumOff val="35000"/>
                  </a:schemeClr>
                </a:solidFill>
                <a:latin typeface="+mj-lt"/>
              </a:rPr>
              <a:t>6</a:t>
            </a:r>
            <a:r>
              <a:rPr lang="es-419" sz="900" dirty="0"/>
              <a:t>. </a:t>
            </a:r>
            <a:r>
              <a:rPr lang="es-419" sz="900" dirty="0" err="1"/>
              <a:t>Bénard</a:t>
            </a:r>
            <a:r>
              <a:rPr lang="es-419" sz="900" dirty="0"/>
              <a:t> É, et al. </a:t>
            </a:r>
            <a:r>
              <a:rPr lang="es-419" sz="900" i="1" dirty="0"/>
              <a:t>Lancet Global </a:t>
            </a:r>
            <a:r>
              <a:rPr lang="es-419" sz="900" i="1" dirty="0" err="1"/>
              <a:t>Health</a:t>
            </a:r>
            <a:r>
              <a:rPr lang="es-419" sz="900" dirty="0"/>
              <a:t>. 2023; 11(1):e48–58. doi:10.1016/S2214-109X(22)00475-2. </a:t>
            </a:r>
            <a:r>
              <a:rPr lang="es-419" sz="800" dirty="0">
                <a:solidFill>
                  <a:schemeClr val="tx1">
                    <a:lumMod val="65000"/>
                    <a:lumOff val="35000"/>
                  </a:schemeClr>
                </a:solidFill>
                <a:latin typeface="+mj-lt"/>
              </a:rPr>
              <a:t>| </a:t>
            </a:r>
            <a:r>
              <a:rPr lang="es-419" sz="900" dirty="0">
                <a:solidFill>
                  <a:schemeClr val="tx1">
                    <a:lumMod val="65000"/>
                    <a:lumOff val="35000"/>
                  </a:schemeClr>
                </a:solidFill>
                <a:latin typeface="+mj-lt"/>
              </a:rPr>
              <a:t>7.</a:t>
            </a:r>
            <a:r>
              <a:rPr lang="es-419" sz="900" dirty="0"/>
              <a:t> </a:t>
            </a:r>
            <a:r>
              <a:rPr lang="es-419" sz="900" dirty="0" err="1"/>
              <a:t>Prem</a:t>
            </a:r>
            <a:r>
              <a:rPr lang="es-419" sz="900" dirty="0"/>
              <a:t> K, et al. </a:t>
            </a:r>
            <a:r>
              <a:rPr lang="es-419" sz="900" i="1" dirty="0" err="1"/>
              <a:t>EClinicalMedicine</a:t>
            </a:r>
            <a:r>
              <a:rPr lang="es-419" sz="900" dirty="0"/>
              <a:t> 2024; 74:102735. doi:10.1016/j.eclinm.2024.102735.</a:t>
            </a:r>
          </a:p>
        </p:txBody>
      </p:sp>
    </p:spTree>
    <p:extLst>
      <p:ext uri="{BB962C8B-B14F-4D97-AF65-F5344CB8AC3E}">
        <p14:creationId xmlns:p14="http://schemas.microsoft.com/office/powerpoint/2010/main" val="37468989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p:txBody>
          <a:bodyPr/>
          <a:lstStyle/>
          <a:p>
            <a:r>
              <a:rPr lang="es-419" sz="4000" b="1"/>
              <a:t>Conclusión</a:t>
            </a:r>
          </a:p>
        </p:txBody>
      </p:sp>
    </p:spTree>
    <p:extLst>
      <p:ext uri="{BB962C8B-B14F-4D97-AF65-F5344CB8AC3E}">
        <p14:creationId xmlns:p14="http://schemas.microsoft.com/office/powerpoint/2010/main" val="559851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5C65A96-7FB5-468F-BC88-BDE5BF8ED8DA}"/>
              </a:ext>
            </a:extLst>
          </p:cNvPr>
          <p:cNvSpPr txBox="1">
            <a:spLocks/>
          </p:cNvSpPr>
          <p:nvPr/>
        </p:nvSpPr>
        <p:spPr>
          <a:xfrm>
            <a:off x="381000" y="334868"/>
            <a:ext cx="10972800" cy="770391"/>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419" sz="3200">
                <a:solidFill>
                  <a:schemeClr val="accent1"/>
                </a:solidFill>
                <a:ea typeface="+mn-ea"/>
                <a:cs typeface="+mn-cs"/>
              </a:rPr>
              <a:t>Calendarios de vacunación contra el VPH</a:t>
            </a:r>
          </a:p>
        </p:txBody>
      </p:sp>
      <p:sp>
        <p:nvSpPr>
          <p:cNvPr id="4" name="Rectangle 3">
            <a:extLst>
              <a:ext uri="{FF2B5EF4-FFF2-40B4-BE49-F238E27FC236}">
                <a16:creationId xmlns:a16="http://schemas.microsoft.com/office/drawing/2014/main" id="{B641D989-EEE4-4EB1-A630-AA1DC835C45A}"/>
              </a:ext>
            </a:extLst>
          </p:cNvPr>
          <p:cNvSpPr/>
          <p:nvPr/>
        </p:nvSpPr>
        <p:spPr>
          <a:xfrm>
            <a:off x="381000" y="1105259"/>
            <a:ext cx="11253216" cy="4308872"/>
          </a:xfrm>
          <a:prstGeom prst="rect">
            <a:avLst/>
          </a:prstGeom>
        </p:spPr>
        <p:txBody>
          <a:bodyPr wrap="square" lIns="91440" tIns="45720" rIns="91440" bIns="45720" anchor="t">
            <a:spAutoFit/>
          </a:bodyPr>
          <a:lstStyle/>
          <a:p>
            <a:pPr>
              <a:spcAft>
                <a:spcPts val="600"/>
              </a:spcAft>
            </a:pPr>
            <a:r>
              <a:rPr lang="es-419" sz="2000" dirty="0">
                <a:solidFill>
                  <a:srgbClr val="000000"/>
                </a:solidFill>
                <a:latin typeface="GillSans"/>
              </a:rPr>
              <a:t>En diciembre de 2022, la Organización Mundial de la Salud publicó un documento de posición actualizado</a:t>
            </a:r>
            <a:r>
              <a:rPr lang="es-419" sz="2000" baseline="30000" dirty="0">
                <a:solidFill>
                  <a:srgbClr val="000000"/>
                </a:solidFill>
                <a:latin typeface="GillSans"/>
              </a:rPr>
              <a:t>1</a:t>
            </a:r>
            <a:r>
              <a:rPr lang="es-419" sz="2000" dirty="0">
                <a:solidFill>
                  <a:srgbClr val="000000"/>
                </a:solidFill>
                <a:latin typeface="GillSans"/>
              </a:rPr>
              <a:t> sobre el calendario de vacunación contra el VPH, en consonancia con la recomendación del </a:t>
            </a:r>
            <a:r>
              <a:rPr lang="es-419" sz="2000" dirty="0"/>
              <a:t>Grupo Estratégico de Expertos en Inmunización (SAGE de la OMS)</a:t>
            </a:r>
            <a:r>
              <a:rPr lang="es-419" sz="2000" baseline="30000" dirty="0">
                <a:solidFill>
                  <a:srgbClr val="000000"/>
                </a:solidFill>
                <a:latin typeface="GillSans"/>
              </a:rPr>
              <a:t>2</a:t>
            </a:r>
            <a:r>
              <a:rPr lang="es-419" sz="2000" dirty="0">
                <a:solidFill>
                  <a:srgbClr val="000000"/>
                </a:solidFill>
                <a:latin typeface="GillSans"/>
              </a:rPr>
              <a:t>: </a:t>
            </a:r>
          </a:p>
          <a:p>
            <a:pPr marL="182880" indent="-182880">
              <a:buFont typeface="Arial,Sans-Serif" panose="020B0604020202020204" pitchFamily="34" charset="0"/>
              <a:buChar char="•"/>
            </a:pPr>
            <a:r>
              <a:rPr lang="es-419" dirty="0">
                <a:solidFill>
                  <a:srgbClr val="000000"/>
                </a:solidFill>
                <a:ea typeface="+mn-lt"/>
                <a:cs typeface="+mn-lt"/>
              </a:rPr>
              <a:t>Esquema de una o dos dosis para el objetivo principal de las niñas de 9 a 14 años.</a:t>
            </a:r>
            <a:r>
              <a:rPr lang="es-419" strike="sngStrike" dirty="0">
                <a:solidFill>
                  <a:srgbClr val="FF0000"/>
                </a:solidFill>
                <a:ea typeface="+mn-lt"/>
                <a:cs typeface="+mn-lt"/>
              </a:rPr>
              <a:t> </a:t>
            </a:r>
          </a:p>
          <a:p>
            <a:pPr marL="182880" indent="-182880">
              <a:buFont typeface="Arial,Sans-Serif" panose="020B0604020202020204" pitchFamily="34" charset="0"/>
              <a:buChar char="•"/>
            </a:pPr>
            <a:r>
              <a:rPr lang="es-419" dirty="0">
                <a:solidFill>
                  <a:srgbClr val="000000"/>
                </a:solidFill>
                <a:ea typeface="+mn-lt"/>
                <a:cs typeface="+mn-lt"/>
              </a:rPr>
              <a:t>Esquema de una o dos dosis para mujeres jóvenes de 15 a 20 años.</a:t>
            </a:r>
          </a:p>
          <a:p>
            <a:pPr marL="182880" indent="-182880">
              <a:buFont typeface="Arial,Sans-Serif" panose="020B0604020202020204" pitchFamily="34" charset="0"/>
              <a:buChar char="•"/>
            </a:pPr>
            <a:r>
              <a:rPr lang="es-419" dirty="0">
                <a:solidFill>
                  <a:srgbClr val="000000"/>
                </a:solidFill>
                <a:ea typeface="+mn-lt"/>
                <a:cs typeface="+mn-lt"/>
              </a:rPr>
              <a:t>Esquema de una o dos dosis para varones de 9 a 20 años.</a:t>
            </a:r>
          </a:p>
          <a:p>
            <a:pPr marL="182880" indent="-182880">
              <a:buFont typeface="Arial,Sans-Serif" panose="020B0604020202020204" pitchFamily="34" charset="0"/>
              <a:buChar char="•"/>
            </a:pPr>
            <a:r>
              <a:rPr lang="es-419" dirty="0">
                <a:solidFill>
                  <a:srgbClr val="000000"/>
                </a:solidFill>
                <a:ea typeface="+mn-lt"/>
                <a:cs typeface="+mn-lt"/>
              </a:rPr>
              <a:t>Dos dosis con un intervalo de 6 meses para las mujeres mayores de 21 años.</a:t>
            </a:r>
          </a:p>
          <a:p>
            <a:pPr marL="182880" indent="-182880">
              <a:spcAft>
                <a:spcPts val="600"/>
              </a:spcAft>
              <a:buFont typeface="Arial,Sans-Serif" panose="020B0604020202020204" pitchFamily="34" charset="0"/>
              <a:buChar char="•"/>
            </a:pPr>
            <a:r>
              <a:rPr lang="es-419" dirty="0">
                <a:solidFill>
                  <a:srgbClr val="000000"/>
                </a:solidFill>
                <a:ea typeface="+mn-lt"/>
                <a:cs typeface="+mn-lt"/>
              </a:rPr>
              <a:t>Las personas inmunocomprometidas, incluidas las que tienen VIH, deben recibir tres dosis si es posible, y si no, al menos dos dosis.</a:t>
            </a:r>
          </a:p>
          <a:p>
            <a:pPr>
              <a:spcAft>
                <a:spcPts val="1200"/>
              </a:spcAft>
            </a:pPr>
            <a:r>
              <a:rPr lang="es-419" dirty="0">
                <a:solidFill>
                  <a:srgbClr val="000000"/>
                </a:solidFill>
                <a:ea typeface="+mn-lt"/>
                <a:cs typeface="+mn-lt"/>
              </a:rPr>
              <a:t>Algunos de los esquemas anteriores, incluido el de dosis única, son opciones de uso no autorizado en la ficha técnica.</a:t>
            </a:r>
          </a:p>
          <a:p>
            <a:r>
              <a:rPr lang="es-419" sz="2000" dirty="0">
                <a:ea typeface="+mn-lt"/>
                <a:cs typeface="+mn-lt"/>
              </a:rPr>
              <a:t>La OMS insta a los países a introducir la vacuna contra el VPH para el principal grupo objetivo de niñas de 9 </a:t>
            </a:r>
            <a:r>
              <a:rPr lang="es-419" sz="2000" dirty="0">
                <a:solidFill>
                  <a:srgbClr val="000000"/>
                </a:solidFill>
                <a:ea typeface="+mn-lt"/>
                <a:cs typeface="+mn-lt"/>
              </a:rPr>
              <a:t>a</a:t>
            </a:r>
            <a:r>
              <a:rPr lang="es-419" sz="2000" dirty="0">
                <a:ea typeface="+mn-lt"/>
                <a:cs typeface="+mn-lt"/>
              </a:rPr>
              <a:t> 14 años y, cuando sea factible y asequible, dar prioridad a la actualización en los siguientes grupos de edad y a las niñas faltantes mediante la vacunación de grupos de múltiples edades hasta los 18 años. </a:t>
            </a:r>
          </a:p>
          <a:p>
            <a:endParaRPr lang="en-US" sz="700" i="1" dirty="0"/>
          </a:p>
        </p:txBody>
      </p:sp>
      <p:sp>
        <p:nvSpPr>
          <p:cNvPr id="5" name="TextBox 4">
            <a:extLst>
              <a:ext uri="{FF2B5EF4-FFF2-40B4-BE49-F238E27FC236}">
                <a16:creationId xmlns:a16="http://schemas.microsoft.com/office/drawing/2014/main" id="{09A044F6-7E78-79D7-25C4-45384C744DC5}"/>
              </a:ext>
            </a:extLst>
          </p:cNvPr>
          <p:cNvSpPr txBox="1"/>
          <p:nvPr/>
        </p:nvSpPr>
        <p:spPr>
          <a:xfrm>
            <a:off x="100584" y="5924550"/>
            <a:ext cx="11533632" cy="415498"/>
          </a:xfrm>
          <a:prstGeom prst="rect">
            <a:avLst/>
          </a:prstGeom>
          <a:noFill/>
        </p:spPr>
        <p:txBody>
          <a:bodyPr wrap="square">
            <a:spAutoFit/>
          </a:bodyPr>
          <a:lstStyle/>
          <a:p>
            <a:pPr marL="0" indent="0" defTabSz="914400" eaLnBrk="1" hangingPunct="1">
              <a:buNone/>
              <a:defRPr/>
            </a:pPr>
            <a:r>
              <a:rPr lang="es-419" sz="700">
                <a:solidFill>
                  <a:srgbClr val="000000"/>
                </a:solidFill>
              </a:rPr>
              <a:t>1. Organización Mundial de la Salud. Human papillomavirus vaccines: (</a:t>
            </a:r>
            <a:r>
              <a:rPr lang="es-419" sz="700" i="1">
                <a:solidFill>
                  <a:srgbClr val="000000"/>
                </a:solidFill>
              </a:rPr>
              <a:t>Vacunas contra el virus del papiloma humano:</a:t>
            </a:r>
            <a:r>
              <a:rPr lang="es-419" sz="700">
                <a:solidFill>
                  <a:srgbClr val="000000"/>
                </a:solidFill>
              </a:rPr>
              <a:t>) Documento de posición de la OMS (actualizado en 2022). Weekly Epidemiological Record. 2022;97:645-672. </a:t>
            </a:r>
            <a:r>
              <a:rPr lang="es-419" sz="700">
                <a:solidFill>
                  <a:srgbClr val="000000"/>
                </a:solidFill>
                <a:hlinkClick r:id="rId3"/>
              </a:rPr>
              <a:t>http://apps.who.int/iris/bitstream/handle/10665/365350/WER9750-eng-fre.pdf</a:t>
            </a:r>
            <a:r>
              <a:rPr lang="es-419" sz="700">
                <a:solidFill>
                  <a:srgbClr val="000000"/>
                </a:solidFill>
              </a:rPr>
              <a:t> </a:t>
            </a:r>
          </a:p>
          <a:p>
            <a:pPr marL="0" indent="0" defTabSz="914400" eaLnBrk="1" hangingPunct="1">
              <a:buNone/>
              <a:defRPr/>
            </a:pPr>
            <a:r>
              <a:rPr lang="es-419" sz="700">
                <a:solidFill>
                  <a:srgbClr val="000000"/>
                </a:solidFill>
              </a:rPr>
              <a:t>2. One-dose Human Papillomavirus (HPV) vaccine offers solid protection against cervical cancer. (</a:t>
            </a:r>
            <a:r>
              <a:rPr lang="es-419" sz="700" i="1">
                <a:solidFill>
                  <a:srgbClr val="000000"/>
                </a:solidFill>
              </a:rPr>
              <a:t>La vacuna de una dosis única contra el virus del papiloma humano (VPH) ofrece una sólida protección contra el cáncer de cuello de útero.</a:t>
            </a:r>
            <a:r>
              <a:rPr lang="es-419" sz="700">
                <a:solidFill>
                  <a:srgbClr val="000000"/>
                </a:solidFill>
              </a:rPr>
              <a:t>) Comunicado de prensa. OMS; 11 de abril de 2022. </a:t>
            </a:r>
            <a:r>
              <a:rPr lang="es-419" sz="700">
                <a:solidFill>
                  <a:srgbClr val="000000"/>
                </a:solidFill>
                <a:hlinkClick r:id="rId4"/>
              </a:rPr>
              <a:t>https://www.who.int/news/item/11-04-2022-one-dose-human-papillomavirus-(hpv)-vaccine-offers-solid-protection-against-cervical-cancer</a:t>
            </a:r>
            <a:r>
              <a:rPr lang="es-419" sz="700">
                <a:solidFill>
                  <a:srgbClr val="000000"/>
                </a:solidFill>
              </a:rPr>
              <a:t> </a:t>
            </a:r>
          </a:p>
        </p:txBody>
      </p:sp>
    </p:spTree>
    <p:extLst>
      <p:ext uri="{BB962C8B-B14F-4D97-AF65-F5344CB8AC3E}">
        <p14:creationId xmlns:p14="http://schemas.microsoft.com/office/powerpoint/2010/main" val="1074348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24DCB4-3C0F-7C00-9E63-250AC521C097}"/>
              </a:ext>
            </a:extLst>
          </p:cNvPr>
          <p:cNvSpPr>
            <a:spLocks noGrp="1"/>
          </p:cNvSpPr>
          <p:nvPr>
            <p:ph type="body" sz="quarter" idx="14"/>
          </p:nvPr>
        </p:nvSpPr>
        <p:spPr>
          <a:xfrm>
            <a:off x="685718" y="379116"/>
            <a:ext cx="10718800" cy="1095876"/>
          </a:xfrm>
        </p:spPr>
        <p:txBody>
          <a:bodyPr/>
          <a:lstStyle/>
          <a:p>
            <a:pPr marL="0" indent="0">
              <a:buNone/>
            </a:pPr>
            <a:r>
              <a:rPr lang="es-419" sz="3200">
                <a:solidFill>
                  <a:schemeClr val="accent1"/>
                </a:solidFill>
                <a:latin typeface="+mj-lt"/>
              </a:rPr>
              <a:t>Pruebas sustanciales que respaldan los beneficios de un régimen de vacunación contra el VPH con una sola dosis</a:t>
            </a:r>
          </a:p>
          <a:p>
            <a:endParaRPr lang="en-US" dirty="0"/>
          </a:p>
        </p:txBody>
      </p:sp>
      <p:sp>
        <p:nvSpPr>
          <p:cNvPr id="4" name="TextBox 3">
            <a:extLst>
              <a:ext uri="{FF2B5EF4-FFF2-40B4-BE49-F238E27FC236}">
                <a16:creationId xmlns:a16="http://schemas.microsoft.com/office/drawing/2014/main" id="{976EA798-EFAD-9167-1229-DB274D2FA6EE}"/>
              </a:ext>
            </a:extLst>
          </p:cNvPr>
          <p:cNvSpPr txBox="1">
            <a:spLocks/>
          </p:cNvSpPr>
          <p:nvPr/>
        </p:nvSpPr>
        <p:spPr>
          <a:xfrm>
            <a:off x="554736" y="1901944"/>
            <a:ext cx="5363464" cy="276999"/>
          </a:xfrm>
          <a:prstGeom prst="rect">
            <a:avLst/>
          </a:prstGeom>
        </p:spPr>
        <p:txBody>
          <a:bodyPr vert="horz" wrap="square" lIns="0" tIns="0" rIns="0" bIns="0" rtlCol="0" anchor="b"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s-419" sz="1800" b="1" i="0" u="none" strike="noStrike" cap="none" normalizeH="0" baseline="0" noProof="0">
                <a:ln>
                  <a:noFill/>
                </a:ln>
                <a:solidFill>
                  <a:srgbClr val="000000"/>
                </a:solidFill>
                <a:effectLst/>
                <a:uLnTx/>
                <a:uFillTx/>
                <a:latin typeface="Arial"/>
                <a:ea typeface="+mn-ea"/>
                <a:cs typeface="Arial" panose="020B0604020202020204" pitchFamily="34" charset="0"/>
              </a:rPr>
              <a:t>Pruebas a favor de una dosis única: </a:t>
            </a:r>
          </a:p>
        </p:txBody>
      </p:sp>
      <p:sp>
        <p:nvSpPr>
          <p:cNvPr id="5" name="Oval 4">
            <a:extLst>
              <a:ext uri="{FF2B5EF4-FFF2-40B4-BE49-F238E27FC236}">
                <a16:creationId xmlns:a16="http://schemas.microsoft.com/office/drawing/2014/main" id="{0C6F59B5-1BA8-E71C-50CD-424F8C132D1B}"/>
              </a:ext>
            </a:extLst>
          </p:cNvPr>
          <p:cNvSpPr>
            <a:spLocks/>
          </p:cNvSpPr>
          <p:nvPr/>
        </p:nvSpPr>
        <p:spPr>
          <a:xfrm>
            <a:off x="554736" y="2490022"/>
            <a:ext cx="661599" cy="661599"/>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TextBox 5">
            <a:extLst>
              <a:ext uri="{FF2B5EF4-FFF2-40B4-BE49-F238E27FC236}">
                <a16:creationId xmlns:a16="http://schemas.microsoft.com/office/drawing/2014/main" id="{926AF1AA-32C3-FF08-B053-D78D59E15197}"/>
              </a:ext>
            </a:extLst>
          </p:cNvPr>
          <p:cNvSpPr txBox="1">
            <a:spLocks/>
          </p:cNvSpPr>
          <p:nvPr/>
        </p:nvSpPr>
        <p:spPr>
          <a:xfrm>
            <a:off x="1494477" y="2718623"/>
            <a:ext cx="8954952" cy="21544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s-419" sz="1400" b="1" i="0" u="none" strike="noStrike" cap="none" normalizeH="0" baseline="0" noProof="0">
                <a:ln>
                  <a:noFill/>
                </a:ln>
                <a:solidFill>
                  <a:srgbClr val="000000"/>
                </a:solidFill>
                <a:effectLst/>
                <a:uLnTx/>
                <a:uFillTx/>
                <a:latin typeface="Arial"/>
                <a:ea typeface="+mn-ea"/>
                <a:cs typeface="Arial" panose="020B0604020202020204" pitchFamily="34" charset="0"/>
              </a:rPr>
              <a:t>Una sola dosis proporciona altos niveles de protección similares en magnitud a los regímenes de dosis múltiples.</a:t>
            </a:r>
          </a:p>
        </p:txBody>
      </p:sp>
      <p:sp>
        <p:nvSpPr>
          <p:cNvPr id="7" name="Oval 6">
            <a:extLst>
              <a:ext uri="{FF2B5EF4-FFF2-40B4-BE49-F238E27FC236}">
                <a16:creationId xmlns:a16="http://schemas.microsoft.com/office/drawing/2014/main" id="{CD65526F-9078-AE1C-9B20-4763D97DD73E}"/>
              </a:ext>
            </a:extLst>
          </p:cNvPr>
          <p:cNvSpPr>
            <a:spLocks/>
          </p:cNvSpPr>
          <p:nvPr/>
        </p:nvSpPr>
        <p:spPr>
          <a:xfrm>
            <a:off x="554736" y="3368564"/>
            <a:ext cx="661599" cy="661599"/>
          </a:xfrm>
          <a:prstGeom prst="ellipse">
            <a:avLst/>
          </a:prstGeom>
          <a:solidFill>
            <a:schemeClr val="accent3"/>
          </a:solidFill>
          <a:ln w="254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pic>
        <p:nvPicPr>
          <p:cNvPr id="8" name="Graphic 7">
            <a:extLst>
              <a:ext uri="{FF2B5EF4-FFF2-40B4-BE49-F238E27FC236}">
                <a16:creationId xmlns:a16="http://schemas.microsoft.com/office/drawing/2014/main" id="{E5D7DCD8-EFD6-9040-18C9-E6F11D5E8E83}"/>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702323" y="3516479"/>
            <a:ext cx="366424" cy="365770"/>
          </a:xfrm>
          <a:prstGeom prst="rect">
            <a:avLst/>
          </a:prstGeom>
        </p:spPr>
      </p:pic>
      <p:sp>
        <p:nvSpPr>
          <p:cNvPr id="9" name="TextBox 8">
            <a:extLst>
              <a:ext uri="{FF2B5EF4-FFF2-40B4-BE49-F238E27FC236}">
                <a16:creationId xmlns:a16="http://schemas.microsoft.com/office/drawing/2014/main" id="{3ED9FDEB-CDA1-FCCB-216B-C98B0CC31FE6}"/>
              </a:ext>
            </a:extLst>
          </p:cNvPr>
          <p:cNvSpPr txBox="1">
            <a:spLocks/>
          </p:cNvSpPr>
          <p:nvPr/>
        </p:nvSpPr>
        <p:spPr>
          <a:xfrm>
            <a:off x="1489214" y="3506365"/>
            <a:ext cx="9267019" cy="21544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s-419" sz="1400" b="1" i="0" u="none" strike="noStrike" cap="none" normalizeH="0" baseline="0" noProof="0">
                <a:ln>
                  <a:noFill/>
                </a:ln>
                <a:solidFill>
                  <a:srgbClr val="000000"/>
                </a:solidFill>
                <a:effectLst/>
                <a:uLnTx/>
                <a:uFillTx/>
                <a:latin typeface="Arial"/>
                <a:ea typeface="+mn-ea"/>
                <a:cs typeface="Arial" panose="020B0604020202020204" pitchFamily="34" charset="0"/>
              </a:rPr>
              <a:t>Los regímenes de dosis única pueden suponer un importante ahorro de costos y pueden ayudar a resolver los problemas generales de suministro.</a:t>
            </a:r>
          </a:p>
        </p:txBody>
      </p:sp>
      <p:grpSp>
        <p:nvGrpSpPr>
          <p:cNvPr id="10" name="Group 9">
            <a:extLst>
              <a:ext uri="{FF2B5EF4-FFF2-40B4-BE49-F238E27FC236}">
                <a16:creationId xmlns:a16="http://schemas.microsoft.com/office/drawing/2014/main" id="{A61E4F3A-5ACB-5644-CC2B-93CBB326EE0B}"/>
              </a:ext>
            </a:extLst>
          </p:cNvPr>
          <p:cNvGrpSpPr/>
          <p:nvPr/>
        </p:nvGrpSpPr>
        <p:grpSpPr>
          <a:xfrm>
            <a:off x="538131" y="4185744"/>
            <a:ext cx="661599" cy="661599"/>
            <a:chOff x="554736" y="4549555"/>
            <a:chExt cx="661599" cy="661599"/>
          </a:xfrm>
          <a:solidFill>
            <a:schemeClr val="accent3"/>
          </a:solidFill>
        </p:grpSpPr>
        <p:sp>
          <p:nvSpPr>
            <p:cNvPr id="11" name="Oval 10">
              <a:extLst>
                <a:ext uri="{FF2B5EF4-FFF2-40B4-BE49-F238E27FC236}">
                  <a16:creationId xmlns:a16="http://schemas.microsoft.com/office/drawing/2014/main" id="{22FD9303-BB6B-1364-C175-33595066EFFE}"/>
                </a:ext>
              </a:extLst>
            </p:cNvPr>
            <p:cNvSpPr>
              <a:spLocks/>
            </p:cNvSpPr>
            <p:nvPr/>
          </p:nvSpPr>
          <p:spPr>
            <a:xfrm>
              <a:off x="554736" y="4549555"/>
              <a:ext cx="661599" cy="661599"/>
            </a:xfrm>
            <a:prstGeom prst="ellipse">
              <a:avLst/>
            </a:prstGeom>
            <a:solidFill>
              <a:schemeClr val="accent5"/>
            </a:solidFill>
            <a:ln w="285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2" name="CustomIcon">
              <a:extLst>
                <a:ext uri="{FF2B5EF4-FFF2-40B4-BE49-F238E27FC236}">
                  <a16:creationId xmlns:a16="http://schemas.microsoft.com/office/drawing/2014/main" id="{C32D1E96-904E-5540-336E-6572168D2D4B}"/>
                </a:ext>
              </a:extLst>
            </p:cNvPr>
            <p:cNvPicPr>
              <a:picLocks/>
            </p:cNvPicPr>
            <p:nvPr>
              <p:custDataLst>
                <p:tags r:id="rId2"/>
              </p:custDataLst>
            </p:nvPr>
          </p:nvPicPr>
          <p:blipFill>
            <a:blip r:embed="rId7">
              <a:extLst>
                <a:ext uri="{96DAC541-7B7A-43D3-8B79-37D633B846F1}">
                  <asvg:svgBlip xmlns:asvg="http://schemas.microsoft.com/office/drawing/2016/SVG/main" r:embed="rId8"/>
                </a:ext>
              </a:extLst>
            </a:blip>
            <a:stretch>
              <a:fillRect/>
            </a:stretch>
          </p:blipFill>
          <p:spPr>
            <a:xfrm>
              <a:off x="702323" y="4697470"/>
              <a:ext cx="366424" cy="365770"/>
            </a:xfrm>
            <a:prstGeom prst="rect">
              <a:avLst/>
            </a:prstGeom>
          </p:spPr>
        </p:pic>
      </p:grpSp>
      <p:sp>
        <p:nvSpPr>
          <p:cNvPr id="13" name="TextBox 12">
            <a:extLst>
              <a:ext uri="{FF2B5EF4-FFF2-40B4-BE49-F238E27FC236}">
                <a16:creationId xmlns:a16="http://schemas.microsoft.com/office/drawing/2014/main" id="{18E1F765-48E0-39A3-5D2B-DA942B46F934}"/>
              </a:ext>
            </a:extLst>
          </p:cNvPr>
          <p:cNvSpPr txBox="1">
            <a:spLocks/>
          </p:cNvSpPr>
          <p:nvPr/>
        </p:nvSpPr>
        <p:spPr>
          <a:xfrm>
            <a:off x="1543354" y="4343967"/>
            <a:ext cx="8906075" cy="21544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s-419" sz="1400" b="1" i="0" u="none" strike="noStrike" cap="none" normalizeH="0" baseline="0" noProof="0">
                <a:ln>
                  <a:noFill/>
                </a:ln>
                <a:solidFill>
                  <a:srgbClr val="000000"/>
                </a:solidFill>
                <a:effectLst/>
                <a:uLnTx/>
                <a:uFillTx/>
                <a:latin typeface="Arial"/>
                <a:ea typeface="+mn-ea"/>
                <a:cs typeface="Arial" panose="020B0604020202020204" pitchFamily="34" charset="0"/>
              </a:rPr>
              <a:t>Los regímenes de dosis única promueven la equidad sanitaria mundial y ayudarán a aumentar el acceso y la aceptación.</a:t>
            </a:r>
          </a:p>
        </p:txBody>
      </p:sp>
      <p:sp>
        <p:nvSpPr>
          <p:cNvPr id="14" name="Oval 13">
            <a:extLst>
              <a:ext uri="{FF2B5EF4-FFF2-40B4-BE49-F238E27FC236}">
                <a16:creationId xmlns:a16="http://schemas.microsoft.com/office/drawing/2014/main" id="{AB20139B-4166-BBFC-7DF7-5148879BAE57}"/>
              </a:ext>
            </a:extLst>
          </p:cNvPr>
          <p:cNvSpPr>
            <a:spLocks noGrp="1" noRot="1" noMove="1" noResize="1" noEditPoints="1" noAdjustHandles="1" noChangeArrowheads="1" noChangeShapeType="1"/>
          </p:cNvSpPr>
          <p:nvPr/>
        </p:nvSpPr>
        <p:spPr>
          <a:xfrm>
            <a:off x="554735" y="5111471"/>
            <a:ext cx="661599" cy="661599"/>
          </a:xfrm>
          <a:prstGeom prst="ellipse">
            <a:avLst/>
          </a:prstGeom>
          <a:solidFill>
            <a:schemeClr val="accent2"/>
          </a:solidFill>
          <a:ln w="285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900" b="0" i="0" u="none" strike="noStrike" kern="1200" cap="none" spc="0" normalizeH="0" baseline="0" noProof="0" dirty="0">
              <a:ln>
                <a:noFill/>
              </a:ln>
              <a:solidFill>
                <a:schemeClr val="accent2"/>
              </a:solidFill>
              <a:effectLst/>
              <a:uLnTx/>
              <a:uFillTx/>
              <a:latin typeface="Arial"/>
              <a:ea typeface="+mn-ea"/>
              <a:cs typeface="+mn-cs"/>
            </a:endParaRPr>
          </a:p>
        </p:txBody>
      </p:sp>
      <p:pic>
        <p:nvPicPr>
          <p:cNvPr id="15" name="CustomIcon">
            <a:extLst>
              <a:ext uri="{FF2B5EF4-FFF2-40B4-BE49-F238E27FC236}">
                <a16:creationId xmlns:a16="http://schemas.microsoft.com/office/drawing/2014/main" id="{256F1828-285B-AFDC-B690-9E995746BDBE}"/>
              </a:ext>
            </a:extLst>
          </p:cNvPr>
          <p:cNvPicPr>
            <a:picLocks/>
          </p:cNvPicPr>
          <p:nvPr>
            <p:custDataLst>
              <p:tags r:id="rId1"/>
            </p:custDataLst>
          </p:nvPr>
        </p:nvPicPr>
        <p:blipFill>
          <a:blip r:embed="rId9">
            <a:extLst>
              <a:ext uri="{96DAC541-7B7A-43D3-8B79-37D633B846F1}">
                <asvg:svgBlip xmlns:asvg="http://schemas.microsoft.com/office/drawing/2016/SVG/main" r:embed="rId10"/>
              </a:ext>
            </a:extLst>
          </a:blip>
          <a:stretch>
            <a:fillRect/>
          </a:stretch>
        </p:blipFill>
        <p:spPr>
          <a:xfrm>
            <a:off x="702323" y="5259856"/>
            <a:ext cx="366424" cy="364828"/>
          </a:xfrm>
          <a:prstGeom prst="rect">
            <a:avLst/>
          </a:prstGeom>
        </p:spPr>
      </p:pic>
      <p:sp>
        <p:nvSpPr>
          <p:cNvPr id="16" name="TextBox 15">
            <a:extLst>
              <a:ext uri="{FF2B5EF4-FFF2-40B4-BE49-F238E27FC236}">
                <a16:creationId xmlns:a16="http://schemas.microsoft.com/office/drawing/2014/main" id="{C5C2E3F9-9072-C13D-694F-1FDF54816D97}"/>
              </a:ext>
            </a:extLst>
          </p:cNvPr>
          <p:cNvSpPr txBox="1">
            <a:spLocks/>
          </p:cNvSpPr>
          <p:nvPr/>
        </p:nvSpPr>
        <p:spPr>
          <a:xfrm>
            <a:off x="1543354" y="5226828"/>
            <a:ext cx="8966986" cy="43088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lang="es-419" sz="1400" b="1">
                <a:solidFill>
                  <a:srgbClr val="000000"/>
                </a:solidFill>
                <a:latin typeface="Arial"/>
              </a:rPr>
              <a:t>Llegar a más niñas con una sola dosis evitará muchos más casos de cáncer de cuello de útero, que vacunar a menos niñas con una segunda dosis.</a:t>
            </a:r>
          </a:p>
        </p:txBody>
      </p:sp>
      <p:pic>
        <p:nvPicPr>
          <p:cNvPr id="17" name="Graphic 16">
            <a:extLst>
              <a:ext uri="{FF2B5EF4-FFF2-40B4-BE49-F238E27FC236}">
                <a16:creationId xmlns:a16="http://schemas.microsoft.com/office/drawing/2014/main" id="{DFE1E514-D81A-3B15-E859-465E6A21B4C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91289" y="2636036"/>
            <a:ext cx="355284" cy="355284"/>
          </a:xfrm>
          <a:prstGeom prst="rect">
            <a:avLst/>
          </a:prstGeom>
        </p:spPr>
      </p:pic>
    </p:spTree>
    <p:extLst>
      <p:ext uri="{BB962C8B-B14F-4D97-AF65-F5344CB8AC3E}">
        <p14:creationId xmlns:p14="http://schemas.microsoft.com/office/powerpoint/2010/main" val="31433269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97AC1-3D04-6B15-2A37-28679B312137}"/>
              </a:ext>
            </a:extLst>
          </p:cNvPr>
          <p:cNvSpPr>
            <a:spLocks noGrp="1"/>
          </p:cNvSpPr>
          <p:nvPr>
            <p:ph type="title"/>
          </p:nvPr>
        </p:nvSpPr>
        <p:spPr/>
        <p:txBody>
          <a:bodyPr/>
          <a:lstStyle/>
          <a:p>
            <a:r>
              <a:rPr lang="es-419"/>
              <a:t>Cáncer de cuello de útero, VPH y vacunas contra el VPH</a:t>
            </a:r>
          </a:p>
        </p:txBody>
      </p:sp>
    </p:spTree>
    <p:extLst>
      <p:ext uri="{BB962C8B-B14F-4D97-AF65-F5344CB8AC3E}">
        <p14:creationId xmlns:p14="http://schemas.microsoft.com/office/powerpoint/2010/main" val="3288161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96D65E9-BFB9-45B8-B6F7-F3DE780CC994}"/>
              </a:ext>
            </a:extLst>
          </p:cNvPr>
          <p:cNvSpPr txBox="1">
            <a:spLocks/>
          </p:cNvSpPr>
          <p:nvPr/>
        </p:nvSpPr>
        <p:spPr>
          <a:xfrm>
            <a:off x="381000" y="114300"/>
            <a:ext cx="10972800" cy="488701"/>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419" sz="3200">
                <a:solidFill>
                  <a:schemeClr val="accent1"/>
                </a:solidFill>
                <a:ea typeface="+mn-ea"/>
                <a:cs typeface="GILL SANS SEMIBOLD" panose="020B0502020104020203" pitchFamily="34" charset="-79"/>
              </a:rPr>
              <a:t>Iniciativa para la eliminación del cáncer de cuello de útero</a:t>
            </a:r>
          </a:p>
        </p:txBody>
      </p:sp>
      <p:pic>
        <p:nvPicPr>
          <p:cNvPr id="9" name="Picture 8">
            <a:extLst>
              <a:ext uri="{FF2B5EF4-FFF2-40B4-BE49-F238E27FC236}">
                <a16:creationId xmlns:a16="http://schemas.microsoft.com/office/drawing/2014/main" id="{46E9B495-9146-4101-B1CE-9CE64594ABB6}"/>
              </a:ext>
            </a:extLst>
          </p:cNvPr>
          <p:cNvPicPr>
            <a:picLocks noChangeAspect="1"/>
          </p:cNvPicPr>
          <p:nvPr/>
        </p:nvPicPr>
        <p:blipFill>
          <a:blip r:embed="rId3"/>
          <a:stretch>
            <a:fillRect/>
          </a:stretch>
        </p:blipFill>
        <p:spPr>
          <a:xfrm>
            <a:off x="1099861" y="2996118"/>
            <a:ext cx="9988418" cy="3272827"/>
          </a:xfrm>
          <a:prstGeom prst="rect">
            <a:avLst/>
          </a:prstGeom>
        </p:spPr>
      </p:pic>
      <p:sp>
        <p:nvSpPr>
          <p:cNvPr id="2" name="Rectangle 1">
            <a:extLst>
              <a:ext uri="{FF2B5EF4-FFF2-40B4-BE49-F238E27FC236}">
                <a16:creationId xmlns:a16="http://schemas.microsoft.com/office/drawing/2014/main" id="{AE051BB0-DAA8-4715-8030-3A9D42A0F641}"/>
              </a:ext>
            </a:extLst>
          </p:cNvPr>
          <p:cNvSpPr/>
          <p:nvPr/>
        </p:nvSpPr>
        <p:spPr>
          <a:xfrm>
            <a:off x="350728" y="704681"/>
            <a:ext cx="5745271" cy="2844625"/>
          </a:xfrm>
          <a:prstGeom prst="rect">
            <a:avLst/>
          </a:prstGeom>
        </p:spPr>
        <p:txBody>
          <a:bodyPr wrap="square">
            <a:spAutoFit/>
          </a:bodyPr>
          <a:lstStyle/>
          <a:p>
            <a:pPr marL="285750" indent="-285750">
              <a:lnSpc>
                <a:spcPct val="107000"/>
              </a:lnSpc>
              <a:spcBef>
                <a:spcPts val="600"/>
              </a:spcBef>
              <a:spcAft>
                <a:spcPts val="600"/>
              </a:spcAft>
              <a:buFont typeface="Arial" panose="020B0604020202020204" pitchFamily="34" charset="0"/>
              <a:buChar char="•"/>
            </a:pPr>
            <a:r>
              <a:rPr lang="es-419" sz="2000" dirty="0">
                <a:ea typeface="Calibri" panose="020F0502020204030204" pitchFamily="34" charset="0"/>
                <a:cs typeface="Times New Roman" panose="02020603050405020304" pitchFamily="18" charset="0"/>
              </a:rPr>
              <a:t>El cáncer de cuello de útero es una de las principales causas de muerte por cáncer entre las mujeres de los países de ingresos medios y bajos.</a:t>
            </a:r>
          </a:p>
          <a:p>
            <a:pPr marL="285750" indent="-285750">
              <a:lnSpc>
                <a:spcPct val="107000"/>
              </a:lnSpc>
              <a:spcBef>
                <a:spcPts val="600"/>
              </a:spcBef>
              <a:spcAft>
                <a:spcPts val="600"/>
              </a:spcAft>
              <a:buFont typeface="Arial" panose="020B0604020202020204" pitchFamily="34" charset="0"/>
              <a:buChar char="•"/>
            </a:pPr>
            <a:r>
              <a:rPr lang="es-419" sz="2000" dirty="0">
                <a:ea typeface="Calibri" panose="020F0502020204030204" pitchFamily="34" charset="0"/>
                <a:cs typeface="Times New Roman" panose="02020603050405020304" pitchFamily="18" charset="0"/>
              </a:rPr>
              <a:t>Cada año se producen más de 660.000 casos y 350.000 muertes y más del 90% de los fallecimientos ocurren en los países de ingresos medios y bajos</a:t>
            </a:r>
            <a:r>
              <a:rPr lang="es-419" sz="2000" baseline="30000" dirty="0">
                <a:ea typeface="Calibri" panose="020F0502020204030204" pitchFamily="34" charset="0"/>
                <a:cs typeface="Times New Roman" panose="02020603050405020304" pitchFamily="18" charset="0"/>
              </a:rPr>
              <a:t>1</a:t>
            </a:r>
            <a:r>
              <a:rPr lang="es-419" sz="2000" dirty="0">
                <a:ea typeface="Calibri" panose="020F0502020204030204" pitchFamily="34" charset="0"/>
                <a:cs typeface="Times New Roman" panose="02020603050405020304" pitchFamily="18" charset="0"/>
              </a:rPr>
              <a:t>.</a:t>
            </a:r>
            <a:r>
              <a:rPr lang="es-419" sz="2000" baseline="30000" dirty="0">
                <a:ea typeface="Calibri" panose="020F0502020204030204" pitchFamily="34" charset="0"/>
                <a:cs typeface="Times New Roman" panose="02020603050405020304" pitchFamily="18" charset="0"/>
              </a:rPr>
              <a:t> </a:t>
            </a:r>
          </a:p>
          <a:p>
            <a:pPr marL="285750" indent="-285750">
              <a:lnSpc>
                <a:spcPct val="107000"/>
              </a:lnSpc>
              <a:spcBef>
                <a:spcPts val="600"/>
              </a:spcBef>
              <a:spcAft>
                <a:spcPts val="600"/>
              </a:spcAft>
              <a:buFont typeface="Arial" panose="020B0604020202020204" pitchFamily="34" charset="0"/>
              <a:buChar char="•"/>
            </a:pPr>
            <a:endParaRPr lang="en-US" sz="2000" dirty="0">
              <a:ea typeface="Calibri" panose="020F0502020204030204" pitchFamily="34" charset="0"/>
              <a:cs typeface="Times New Roman" panose="02020603050405020304" pitchFamily="18" charset="0"/>
            </a:endParaRPr>
          </a:p>
          <a:p>
            <a:pPr marL="285750" indent="-285750">
              <a:lnSpc>
                <a:spcPct val="107000"/>
              </a:lnSpc>
              <a:spcBef>
                <a:spcPts val="600"/>
              </a:spcBef>
              <a:spcAft>
                <a:spcPts val="600"/>
              </a:spcAft>
              <a:buFont typeface="Arial" panose="020B0604020202020204" pitchFamily="34" charset="0"/>
              <a:buChar char="•"/>
            </a:pPr>
            <a:endParaRPr lang="en-US" sz="2000" dirty="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B0FC579C-2BE7-401C-89CE-312E50069F9D}"/>
              </a:ext>
            </a:extLst>
          </p:cNvPr>
          <p:cNvSpPr txBox="1"/>
          <p:nvPr/>
        </p:nvSpPr>
        <p:spPr>
          <a:xfrm>
            <a:off x="5966565" y="695796"/>
            <a:ext cx="5592871" cy="2207527"/>
          </a:xfrm>
          <a:prstGeom prst="rect">
            <a:avLst/>
          </a:prstGeom>
          <a:noFill/>
        </p:spPr>
        <p:txBody>
          <a:bodyPr wrap="square">
            <a:spAutoFit/>
          </a:bodyPr>
          <a:lstStyle/>
          <a:p>
            <a:pPr marL="285750" indent="-285750">
              <a:lnSpc>
                <a:spcPct val="107000"/>
              </a:lnSpc>
              <a:spcBef>
                <a:spcPts val="600"/>
              </a:spcBef>
              <a:spcAft>
                <a:spcPts val="600"/>
              </a:spcAft>
              <a:buFont typeface="Arial" panose="020B0604020202020204" pitchFamily="34" charset="0"/>
              <a:buChar char="•"/>
            </a:pPr>
            <a:r>
              <a:rPr lang="es-419" sz="2000" dirty="0">
                <a:ea typeface="Calibri" panose="020F0502020204030204" pitchFamily="34" charset="0"/>
                <a:cs typeface="Times New Roman" panose="02020603050405020304" pitchFamily="18" charset="0"/>
              </a:rPr>
              <a:t>El VPH está presente en prácticamente todos los cánceres de cuello de útero y es una causa necesaria de cáncer de cuello de útero </a:t>
            </a:r>
          </a:p>
          <a:p>
            <a:pPr marL="285750" indent="-285750">
              <a:lnSpc>
                <a:spcPct val="107000"/>
              </a:lnSpc>
              <a:spcBef>
                <a:spcPts val="600"/>
              </a:spcBef>
              <a:spcAft>
                <a:spcPts val="600"/>
              </a:spcAft>
              <a:buFont typeface="Arial" panose="020B0604020202020204" pitchFamily="34" charset="0"/>
              <a:buChar char="•"/>
            </a:pPr>
            <a:r>
              <a:rPr lang="es-419" sz="2000" dirty="0"/>
              <a:t>En noviembre de 2020, la OMS lanzó la estrategia mundial para acelerar la eliminación del cáncer de cuello de útero como problema de salud pública con los siguientes objetivos para 2030</a:t>
            </a:r>
            <a:r>
              <a:rPr lang="es-419" sz="2000" baseline="30000" dirty="0">
                <a:solidFill>
                  <a:srgbClr val="000000"/>
                </a:solidFill>
                <a:latin typeface="Arial"/>
              </a:rPr>
              <a:t>2</a:t>
            </a:r>
            <a:r>
              <a:rPr lang="es-419" sz="2000" dirty="0"/>
              <a:t>:</a:t>
            </a:r>
          </a:p>
        </p:txBody>
      </p:sp>
      <p:sp>
        <p:nvSpPr>
          <p:cNvPr id="13" name="TextBox 12">
            <a:extLst>
              <a:ext uri="{FF2B5EF4-FFF2-40B4-BE49-F238E27FC236}">
                <a16:creationId xmlns:a16="http://schemas.microsoft.com/office/drawing/2014/main" id="{69FC1066-C7BB-454C-BF6C-1BCBA14A03DD}"/>
              </a:ext>
            </a:extLst>
          </p:cNvPr>
          <p:cNvSpPr txBox="1"/>
          <p:nvPr/>
        </p:nvSpPr>
        <p:spPr>
          <a:xfrm>
            <a:off x="350728" y="6135478"/>
            <a:ext cx="12052038" cy="415498"/>
          </a:xfrm>
          <a:prstGeom prst="rect">
            <a:avLst/>
          </a:prstGeom>
          <a:noFill/>
        </p:spPr>
        <p:txBody>
          <a:bodyPr wrap="square">
            <a:spAutoFit/>
          </a:bodyPr>
          <a:lstStyle/>
          <a:p>
            <a:r>
              <a:rPr lang="es-419" sz="700" dirty="0">
                <a:solidFill>
                  <a:schemeClr val="tx1">
                    <a:lumMod val="65000"/>
                    <a:lumOff val="35000"/>
                  </a:schemeClr>
                </a:solidFill>
                <a:cs typeface="Arial" panose="020B0604020202020204" pitchFamily="34" charset="0"/>
              </a:rPr>
              <a:t>1. Global </a:t>
            </a:r>
            <a:r>
              <a:rPr lang="es-419" sz="700" dirty="0" err="1">
                <a:solidFill>
                  <a:schemeClr val="tx1">
                    <a:lumMod val="65000"/>
                    <a:lumOff val="35000"/>
                  </a:schemeClr>
                </a:solidFill>
                <a:cs typeface="Arial" panose="020B0604020202020204" pitchFamily="34" charset="0"/>
              </a:rPr>
              <a:t>Cancer</a:t>
            </a:r>
            <a:r>
              <a:rPr lang="es-419" sz="700" dirty="0">
                <a:solidFill>
                  <a:schemeClr val="tx1">
                    <a:lumMod val="65000"/>
                    <a:lumOff val="35000"/>
                  </a:schemeClr>
                </a:solidFill>
                <a:cs typeface="Arial" panose="020B0604020202020204" pitchFamily="34" charset="0"/>
              </a:rPr>
              <a:t> </a:t>
            </a:r>
            <a:r>
              <a:rPr lang="es-419" sz="700" dirty="0" err="1">
                <a:solidFill>
                  <a:schemeClr val="tx1">
                    <a:lumMod val="65000"/>
                    <a:lumOff val="35000"/>
                  </a:schemeClr>
                </a:solidFill>
                <a:cs typeface="Arial" panose="020B0604020202020204" pitchFamily="34" charset="0"/>
              </a:rPr>
              <a:t>Observatory</a:t>
            </a:r>
            <a:r>
              <a:rPr lang="es-419" sz="700" dirty="0">
                <a:solidFill>
                  <a:schemeClr val="tx1">
                    <a:lumMod val="65000"/>
                    <a:lumOff val="35000"/>
                  </a:schemeClr>
                </a:solidFill>
                <a:cs typeface="Arial" panose="020B0604020202020204" pitchFamily="34" charset="0"/>
              </a:rPr>
              <a:t>. </a:t>
            </a:r>
            <a:r>
              <a:rPr lang="es-419" sz="700" dirty="0" err="1">
                <a:solidFill>
                  <a:schemeClr val="tx1">
                    <a:lumMod val="65000"/>
                    <a:lumOff val="35000"/>
                  </a:schemeClr>
                </a:solidFill>
                <a:cs typeface="Arial" panose="020B0604020202020204" pitchFamily="34" charset="0"/>
              </a:rPr>
              <a:t>Cervix</a:t>
            </a:r>
            <a:r>
              <a:rPr lang="es-419" sz="700" dirty="0">
                <a:solidFill>
                  <a:schemeClr val="tx1">
                    <a:lumMod val="65000"/>
                    <a:lumOff val="35000"/>
                  </a:schemeClr>
                </a:solidFill>
                <a:cs typeface="Arial" panose="020B0604020202020204" pitchFamily="34" charset="0"/>
              </a:rPr>
              <a:t> </a:t>
            </a:r>
            <a:r>
              <a:rPr lang="es-419" sz="700" dirty="0" err="1">
                <a:solidFill>
                  <a:schemeClr val="tx1">
                    <a:lumMod val="65000"/>
                    <a:lumOff val="35000"/>
                  </a:schemeClr>
                </a:solidFill>
                <a:cs typeface="Arial" panose="020B0604020202020204" pitchFamily="34" charset="0"/>
              </a:rPr>
              <a:t>uteri</a:t>
            </a:r>
            <a:r>
              <a:rPr lang="es-419" sz="700" dirty="0">
                <a:solidFill>
                  <a:schemeClr val="tx1">
                    <a:lumMod val="65000"/>
                    <a:lumOff val="35000"/>
                  </a:schemeClr>
                </a:solidFill>
                <a:cs typeface="Arial" panose="020B0604020202020204" pitchFamily="34" charset="0"/>
              </a:rPr>
              <a:t>. Consultado en enero, 2025. </a:t>
            </a:r>
            <a:r>
              <a:rPr lang="es-419" sz="700" dirty="0">
                <a:solidFill>
                  <a:schemeClr val="tx1">
                    <a:lumMod val="65000"/>
                    <a:lumOff val="35000"/>
                  </a:schemeClr>
                </a:solidFill>
                <a:cs typeface="Arial" panose="020B0604020202020204" pitchFamily="34" charset="0"/>
                <a:hlinkClick r:id="rId4"/>
              </a:rPr>
              <a:t>https://gco.iarc.who.int/media/globocan/factsheets/cancers/23-cervix-uteri-fact-sheet.pdf</a:t>
            </a:r>
            <a:br>
              <a:rPr lang="es-419" sz="700" dirty="0">
                <a:solidFill>
                  <a:schemeClr val="tx1">
                    <a:lumMod val="65000"/>
                    <a:lumOff val="35000"/>
                  </a:schemeClr>
                </a:solidFill>
                <a:cs typeface="Arial" panose="020B0604020202020204" pitchFamily="34" charset="0"/>
              </a:rPr>
            </a:br>
            <a:r>
              <a:rPr lang="es-419" sz="700" dirty="0">
                <a:solidFill>
                  <a:schemeClr val="tx1">
                    <a:lumMod val="65000"/>
                    <a:lumOff val="35000"/>
                  </a:schemeClr>
                </a:solidFill>
                <a:cs typeface="Arial" panose="020B0604020202020204" pitchFamily="34" charset="0"/>
              </a:rPr>
              <a:t>2. Organización Mundial de la Salud (OMS) </a:t>
            </a:r>
            <a:r>
              <a:rPr lang="es-419" sz="700" i="1" dirty="0">
                <a:solidFill>
                  <a:schemeClr val="tx1">
                    <a:lumMod val="65000"/>
                    <a:lumOff val="35000"/>
                  </a:schemeClr>
                </a:solidFill>
                <a:cs typeface="Arial" panose="020B0604020202020204" pitchFamily="34" charset="0"/>
              </a:rPr>
              <a:t>Global </a:t>
            </a:r>
            <a:r>
              <a:rPr lang="es-419" sz="700" i="1" dirty="0" err="1">
                <a:solidFill>
                  <a:schemeClr val="tx1">
                    <a:lumMod val="65000"/>
                    <a:lumOff val="35000"/>
                  </a:schemeClr>
                </a:solidFill>
                <a:cs typeface="Arial" panose="020B0604020202020204" pitchFamily="34" charset="0"/>
              </a:rPr>
              <a:t>strategy</a:t>
            </a:r>
            <a:r>
              <a:rPr lang="es-419" sz="700" i="1" dirty="0">
                <a:solidFill>
                  <a:schemeClr val="tx1">
                    <a:lumMod val="65000"/>
                    <a:lumOff val="35000"/>
                  </a:schemeClr>
                </a:solidFill>
                <a:cs typeface="Arial" panose="020B0604020202020204" pitchFamily="34" charset="0"/>
              </a:rPr>
              <a:t> </a:t>
            </a:r>
            <a:r>
              <a:rPr lang="es-419" sz="700" i="1" dirty="0" err="1">
                <a:solidFill>
                  <a:schemeClr val="tx1">
                    <a:lumMod val="65000"/>
                    <a:lumOff val="35000"/>
                  </a:schemeClr>
                </a:solidFill>
                <a:cs typeface="Arial" panose="020B0604020202020204" pitchFamily="34" charset="0"/>
              </a:rPr>
              <a:t>to</a:t>
            </a:r>
            <a:r>
              <a:rPr lang="es-419" sz="700" i="1" dirty="0">
                <a:solidFill>
                  <a:schemeClr val="tx1">
                    <a:lumMod val="65000"/>
                    <a:lumOff val="35000"/>
                  </a:schemeClr>
                </a:solidFill>
                <a:cs typeface="Arial" panose="020B0604020202020204" pitchFamily="34" charset="0"/>
              </a:rPr>
              <a:t> </a:t>
            </a:r>
            <a:r>
              <a:rPr lang="es-419" sz="700" i="1" dirty="0" err="1">
                <a:solidFill>
                  <a:schemeClr val="tx1">
                    <a:lumMod val="65000"/>
                    <a:lumOff val="35000"/>
                  </a:schemeClr>
                </a:solidFill>
                <a:cs typeface="Arial" panose="020B0604020202020204" pitchFamily="34" charset="0"/>
              </a:rPr>
              <a:t>accelerate</a:t>
            </a:r>
            <a:r>
              <a:rPr lang="es-419" sz="700" i="1" dirty="0">
                <a:solidFill>
                  <a:schemeClr val="tx1">
                    <a:lumMod val="65000"/>
                    <a:lumOff val="35000"/>
                  </a:schemeClr>
                </a:solidFill>
                <a:cs typeface="Arial" panose="020B0604020202020204" pitchFamily="34" charset="0"/>
              </a:rPr>
              <a:t> </a:t>
            </a:r>
            <a:r>
              <a:rPr lang="es-419" sz="700" i="1" dirty="0" err="1">
                <a:solidFill>
                  <a:schemeClr val="tx1">
                    <a:lumMod val="65000"/>
                    <a:lumOff val="35000"/>
                  </a:schemeClr>
                </a:solidFill>
                <a:cs typeface="Arial" panose="020B0604020202020204" pitchFamily="34" charset="0"/>
              </a:rPr>
              <a:t>the</a:t>
            </a:r>
            <a:r>
              <a:rPr lang="es-419" sz="700" i="1" dirty="0">
                <a:solidFill>
                  <a:schemeClr val="tx1">
                    <a:lumMod val="65000"/>
                    <a:lumOff val="35000"/>
                  </a:schemeClr>
                </a:solidFill>
                <a:cs typeface="Arial" panose="020B0604020202020204" pitchFamily="34" charset="0"/>
              </a:rPr>
              <a:t> </a:t>
            </a:r>
            <a:r>
              <a:rPr lang="es-419" sz="700" i="1" dirty="0" err="1">
                <a:solidFill>
                  <a:schemeClr val="tx1">
                    <a:lumMod val="65000"/>
                    <a:lumOff val="35000"/>
                  </a:schemeClr>
                </a:solidFill>
                <a:cs typeface="Arial" panose="020B0604020202020204" pitchFamily="34" charset="0"/>
              </a:rPr>
              <a:t>elimination</a:t>
            </a:r>
            <a:r>
              <a:rPr lang="es-419" sz="700" i="1" dirty="0">
                <a:solidFill>
                  <a:schemeClr val="tx1">
                    <a:lumMod val="65000"/>
                    <a:lumOff val="35000"/>
                  </a:schemeClr>
                </a:solidFill>
                <a:cs typeface="Arial" panose="020B0604020202020204" pitchFamily="34" charset="0"/>
              </a:rPr>
              <a:t> </a:t>
            </a:r>
            <a:r>
              <a:rPr lang="es-419" sz="700" i="1" dirty="0" err="1">
                <a:solidFill>
                  <a:schemeClr val="tx1">
                    <a:lumMod val="65000"/>
                    <a:lumOff val="35000"/>
                  </a:schemeClr>
                </a:solidFill>
                <a:cs typeface="Arial" panose="020B0604020202020204" pitchFamily="34" charset="0"/>
              </a:rPr>
              <a:t>of</a:t>
            </a:r>
            <a:r>
              <a:rPr lang="es-419" sz="700" i="1" dirty="0">
                <a:solidFill>
                  <a:schemeClr val="tx1">
                    <a:lumMod val="65000"/>
                    <a:lumOff val="35000"/>
                  </a:schemeClr>
                </a:solidFill>
                <a:cs typeface="Arial" panose="020B0604020202020204" pitchFamily="34" charset="0"/>
              </a:rPr>
              <a:t> cervical </a:t>
            </a:r>
            <a:r>
              <a:rPr lang="es-419" sz="700" i="1" dirty="0" err="1">
                <a:solidFill>
                  <a:schemeClr val="tx1">
                    <a:lumMod val="65000"/>
                    <a:lumOff val="35000"/>
                  </a:schemeClr>
                </a:solidFill>
                <a:cs typeface="Arial" panose="020B0604020202020204" pitchFamily="34" charset="0"/>
              </a:rPr>
              <a:t>cancer</a:t>
            </a:r>
            <a:r>
              <a:rPr lang="es-419" sz="700" i="1" dirty="0">
                <a:solidFill>
                  <a:schemeClr val="tx1">
                    <a:lumMod val="65000"/>
                    <a:lumOff val="35000"/>
                  </a:schemeClr>
                </a:solidFill>
                <a:cs typeface="Arial" panose="020B0604020202020204" pitchFamily="34" charset="0"/>
              </a:rPr>
              <a:t> as a </a:t>
            </a:r>
            <a:r>
              <a:rPr lang="es-419" sz="700" i="1" dirty="0" err="1">
                <a:solidFill>
                  <a:schemeClr val="tx1">
                    <a:lumMod val="65000"/>
                    <a:lumOff val="35000"/>
                  </a:schemeClr>
                </a:solidFill>
                <a:cs typeface="Arial" panose="020B0604020202020204" pitchFamily="34" charset="0"/>
              </a:rPr>
              <a:t>public</a:t>
            </a:r>
            <a:r>
              <a:rPr lang="es-419" sz="700" i="1" dirty="0">
                <a:solidFill>
                  <a:schemeClr val="tx1">
                    <a:lumMod val="65000"/>
                    <a:lumOff val="35000"/>
                  </a:schemeClr>
                </a:solidFill>
                <a:cs typeface="Arial" panose="020B0604020202020204" pitchFamily="34" charset="0"/>
              </a:rPr>
              <a:t> </a:t>
            </a:r>
            <a:r>
              <a:rPr lang="es-419" sz="700" i="1" dirty="0" err="1">
                <a:solidFill>
                  <a:schemeClr val="tx1">
                    <a:lumMod val="65000"/>
                    <a:lumOff val="35000"/>
                  </a:schemeClr>
                </a:solidFill>
                <a:cs typeface="Arial" panose="020B0604020202020204" pitchFamily="34" charset="0"/>
              </a:rPr>
              <a:t>health</a:t>
            </a:r>
            <a:r>
              <a:rPr lang="es-419" sz="700" i="1" dirty="0">
                <a:solidFill>
                  <a:schemeClr val="tx1">
                    <a:lumMod val="65000"/>
                    <a:lumOff val="35000"/>
                  </a:schemeClr>
                </a:solidFill>
                <a:cs typeface="Arial" panose="020B0604020202020204" pitchFamily="34" charset="0"/>
              </a:rPr>
              <a:t> </a:t>
            </a:r>
            <a:r>
              <a:rPr lang="es-419" sz="700" i="1" dirty="0" err="1">
                <a:solidFill>
                  <a:schemeClr val="tx1">
                    <a:lumMod val="65000"/>
                    <a:lumOff val="35000"/>
                  </a:schemeClr>
                </a:solidFill>
                <a:cs typeface="Arial" panose="020B0604020202020204" pitchFamily="34" charset="0"/>
              </a:rPr>
              <a:t>problem</a:t>
            </a:r>
            <a:r>
              <a:rPr lang="es-419" sz="700" dirty="0">
                <a:solidFill>
                  <a:schemeClr val="tx1">
                    <a:lumMod val="65000"/>
                    <a:lumOff val="35000"/>
                  </a:schemeClr>
                </a:solidFill>
                <a:cs typeface="Arial" panose="020B0604020202020204" pitchFamily="34" charset="0"/>
              </a:rPr>
              <a:t>.</a:t>
            </a:r>
            <a:r>
              <a:rPr lang="es-419" sz="700" i="1" dirty="0">
                <a:solidFill>
                  <a:schemeClr val="tx1">
                    <a:lumMod val="65000"/>
                    <a:lumOff val="35000"/>
                  </a:schemeClr>
                </a:solidFill>
                <a:cs typeface="Arial" panose="020B0604020202020204" pitchFamily="34" charset="0"/>
              </a:rPr>
              <a:t> (Estrategia mundial para acelerar la eliminación del cáncer cervicouterino como problema de salud pública).</a:t>
            </a:r>
            <a:r>
              <a:rPr lang="es-419" sz="700" dirty="0">
                <a:solidFill>
                  <a:schemeClr val="tx1">
                    <a:lumMod val="65000"/>
                    <a:lumOff val="35000"/>
                  </a:schemeClr>
                </a:solidFill>
                <a:cs typeface="Arial" panose="020B0604020202020204" pitchFamily="34" charset="0"/>
              </a:rPr>
              <a:t> Ginebra: OMS; 2020. </a:t>
            </a:r>
            <a:r>
              <a:rPr lang="es-419" sz="700" dirty="0">
                <a:solidFill>
                  <a:schemeClr val="tx1">
                    <a:lumMod val="65000"/>
                    <a:lumOff val="35000"/>
                  </a:schemeClr>
                </a:solidFill>
                <a:hlinkClick r:id="rId5">
                  <a:extLst>
                    <a:ext uri="{A12FA001-AC4F-418D-AE19-62706E023703}">
                      <ahyp:hlinkClr xmlns:ahyp="http://schemas.microsoft.com/office/drawing/2018/hyperlinkcolor" val="tx"/>
                    </a:ext>
                  </a:extLst>
                </a:hlinkClick>
              </a:rPr>
              <a:t>https://www.who.int/publications/i/item/978924001410</a:t>
            </a:r>
            <a:r>
              <a:rPr lang="es-419" sz="700" dirty="0">
                <a:solidFill>
                  <a:schemeClr val="tx1">
                    <a:lumMod val="65000"/>
                    <a:lumOff val="35000"/>
                  </a:schemeClr>
                </a:solidFill>
                <a:highlight>
                  <a:srgbClr val="00FF00"/>
                </a:highlight>
                <a:hlinkClick r:id="rId5">
                  <a:extLst>
                    <a:ext uri="{A12FA001-AC4F-418D-AE19-62706E023703}">
                      <ahyp:hlinkClr xmlns:ahyp="http://schemas.microsoft.com/office/drawing/2018/hyperlinkcolor" val="tx"/>
                    </a:ext>
                  </a:extLst>
                </a:hlinkClick>
              </a:rPr>
              <a:t>7</a:t>
            </a:r>
            <a:r>
              <a:rPr lang="es-419" sz="700" dirty="0">
                <a:solidFill>
                  <a:schemeClr val="tx1">
                    <a:lumMod val="65000"/>
                    <a:lumOff val="35000"/>
                  </a:schemeClr>
                </a:solidFill>
              </a:rPr>
              <a:t> </a:t>
            </a:r>
          </a:p>
          <a:p>
            <a:endParaRPr lang="en-US" sz="700" dirty="0">
              <a:solidFill>
                <a:schemeClr val="tx1">
                  <a:lumMod val="65000"/>
                  <a:lumOff val="35000"/>
                </a:schemeClr>
              </a:solidFill>
              <a:cs typeface="Arial" panose="020B0604020202020204" pitchFamily="34" charset="0"/>
            </a:endParaRPr>
          </a:p>
        </p:txBody>
      </p:sp>
      <p:sp>
        <p:nvSpPr>
          <p:cNvPr id="4" name="Oval 3">
            <a:extLst>
              <a:ext uri="{FF2B5EF4-FFF2-40B4-BE49-F238E27FC236}">
                <a16:creationId xmlns:a16="http://schemas.microsoft.com/office/drawing/2014/main" id="{9AE59EE0-0BFD-165F-EF4F-3FAE7AEF7BE5}"/>
              </a:ext>
            </a:extLst>
          </p:cNvPr>
          <p:cNvSpPr>
            <a:spLocks noChangeAspect="1"/>
          </p:cNvSpPr>
          <p:nvPr/>
        </p:nvSpPr>
        <p:spPr>
          <a:xfrm>
            <a:off x="1413752" y="3166210"/>
            <a:ext cx="2926080" cy="2926080"/>
          </a:xfrm>
          <a:prstGeom prst="ellipse">
            <a:avLst/>
          </a:prstGeom>
          <a:noFill/>
          <a:ln w="1301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7730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80604BB3-0BF1-4C6E-95B3-38749485FD80}"/>
              </a:ext>
            </a:extLst>
          </p:cNvPr>
          <p:cNvSpPr/>
          <p:nvPr/>
        </p:nvSpPr>
        <p:spPr>
          <a:xfrm>
            <a:off x="7411453" y="0"/>
            <a:ext cx="4780547"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75172ABE-B4D7-41C4-B3F4-101FE5CF35EF}"/>
              </a:ext>
            </a:extLst>
          </p:cNvPr>
          <p:cNvSpPr>
            <a:spLocks noGrp="1"/>
          </p:cNvSpPr>
          <p:nvPr>
            <p:ph type="body" sz="quarter" idx="16"/>
          </p:nvPr>
        </p:nvSpPr>
        <p:spPr>
          <a:xfrm>
            <a:off x="184977" y="265427"/>
            <a:ext cx="7045693" cy="1014891"/>
          </a:xfrm>
        </p:spPr>
        <p:txBody>
          <a:bodyPr>
            <a:normAutofit fontScale="85000" lnSpcReduction="10000"/>
          </a:bodyPr>
          <a:lstStyle/>
          <a:p>
            <a:pPr marL="0" indent="0">
              <a:buNone/>
            </a:pPr>
            <a:r>
              <a:rPr lang="es-419"/>
              <a:t>La infección por VPH puede evolucionar a cáncer de cuello de útero y muerte prematura, especialmente en países de ingresos bajos</a:t>
            </a:r>
          </a:p>
        </p:txBody>
      </p:sp>
      <p:sp>
        <p:nvSpPr>
          <p:cNvPr id="4" name="Text Placeholder 3">
            <a:extLst>
              <a:ext uri="{FF2B5EF4-FFF2-40B4-BE49-F238E27FC236}">
                <a16:creationId xmlns:a16="http://schemas.microsoft.com/office/drawing/2014/main" id="{8AB672CA-02EA-4CEC-9856-3E534D7F3AE1}"/>
              </a:ext>
            </a:extLst>
          </p:cNvPr>
          <p:cNvSpPr>
            <a:spLocks noGrp="1"/>
          </p:cNvSpPr>
          <p:nvPr>
            <p:ph type="body" sz="quarter" idx="17"/>
          </p:nvPr>
        </p:nvSpPr>
        <p:spPr>
          <a:xfrm>
            <a:off x="762001" y="1333459"/>
            <a:ext cx="6096340" cy="3905251"/>
          </a:xfrm>
        </p:spPr>
        <p:txBody>
          <a:bodyPr/>
          <a:lstStyle/>
          <a:p>
            <a:r>
              <a:rPr lang="es-419" sz="1800" b="0" i="0" u="none" strike="noStrike" dirty="0">
                <a:effectLst/>
                <a:latin typeface="Arial" panose="020B0604020202020204" pitchFamily="34" charset="0"/>
              </a:rPr>
              <a:t>El VPH es una infección virósica común</a:t>
            </a:r>
            <a:r>
              <a:rPr lang="es-419" sz="1800" b="1" i="0" u="none" strike="noStrike" dirty="0">
                <a:effectLst/>
                <a:latin typeface="Arial" panose="020B0604020202020204" pitchFamily="34" charset="0"/>
              </a:rPr>
              <a:t> </a:t>
            </a:r>
            <a:r>
              <a:rPr lang="es-419" sz="1800" b="0" i="0" dirty="0">
                <a:effectLst/>
                <a:latin typeface="Arial" panose="020B0604020202020204" pitchFamily="34" charset="0"/>
              </a:rPr>
              <a:t> </a:t>
            </a:r>
            <a:r>
              <a:rPr lang="es-419" sz="1800" b="0" i="0" u="none" strike="noStrike" dirty="0">
                <a:effectLst/>
                <a:latin typeface="Arial" panose="020B0604020202020204" pitchFamily="34" charset="0"/>
              </a:rPr>
              <a:t>a la que </a:t>
            </a:r>
            <a:r>
              <a:rPr lang="es-419" sz="1800" b="1" i="0" u="none" strike="noStrike" dirty="0">
                <a:effectLst/>
                <a:latin typeface="Arial" panose="020B0604020202020204" pitchFamily="34" charset="0"/>
              </a:rPr>
              <a:t>pueden atribuirse casi todos los cánceres de cuello uterino. La mayor parte de la incidencia se registra en los PIBM*</a:t>
            </a:r>
          </a:p>
          <a:p>
            <a:endParaRPr lang="en-US" dirty="0"/>
          </a:p>
        </p:txBody>
      </p:sp>
      <p:sp>
        <p:nvSpPr>
          <p:cNvPr id="11" name="TextBox 10">
            <a:extLst>
              <a:ext uri="{FF2B5EF4-FFF2-40B4-BE49-F238E27FC236}">
                <a16:creationId xmlns:a16="http://schemas.microsoft.com/office/drawing/2014/main" id="{11EAC69B-3419-452F-8AB3-5988D7821BE7}"/>
              </a:ext>
            </a:extLst>
          </p:cNvPr>
          <p:cNvSpPr txBox="1">
            <a:spLocks/>
          </p:cNvSpPr>
          <p:nvPr/>
        </p:nvSpPr>
        <p:spPr>
          <a:xfrm>
            <a:off x="44598" y="3486120"/>
            <a:ext cx="2112064" cy="830997"/>
          </a:xfrm>
          <a:prstGeom prst="rect">
            <a:avLst/>
          </a:prstGeom>
          <a:noFill/>
          <a:ln w="38100">
            <a:noFill/>
            <a:prstDash val="dash"/>
          </a:ln>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896200" rtl="0" eaLnBrk="1" fontAlgn="auto" latinLnBrk="0" hangingPunct="1">
              <a:lnSpc>
                <a:spcPct val="100000"/>
              </a:lnSpc>
              <a:spcBef>
                <a:spcPts val="294"/>
              </a:spcBef>
              <a:spcAft>
                <a:spcPts val="294"/>
              </a:spcAft>
              <a:buClr>
                <a:srgbClr val="FFFFFF"/>
              </a:buClr>
              <a:buSzTx/>
              <a:buFont typeface="Segoe UI" panose="020B0502040204020203" pitchFamily="34" charset="0"/>
              <a:buNone/>
              <a:tabLst/>
              <a:defRPr/>
            </a:pPr>
            <a:r>
              <a:rPr kumimoji="0" lang="es-419" sz="5400" b="1" i="0" u="none" strike="noStrike" cap="none" normalizeH="0" baseline="0" noProof="0">
                <a:ln>
                  <a:noFill/>
                </a:ln>
                <a:solidFill>
                  <a:schemeClr val="accent2"/>
                </a:solidFill>
                <a:effectLst/>
                <a:uLnTx/>
                <a:uFillTx/>
                <a:latin typeface="Arial"/>
                <a:ea typeface="+mn-ea"/>
                <a:cs typeface="Arial" panose="020B0604020202020204" pitchFamily="34" charset="0"/>
                <a:sym typeface=""/>
              </a:rPr>
              <a:t>2</a:t>
            </a:r>
            <a:r>
              <a:rPr kumimoji="0" lang="es-419" sz="5400" b="1" i="0" u="none" strike="noStrike" cap="none" normalizeH="0" baseline="30000" noProof="0">
                <a:ln>
                  <a:noFill/>
                </a:ln>
                <a:solidFill>
                  <a:schemeClr val="accent2"/>
                </a:solidFill>
                <a:effectLst/>
                <a:uLnTx/>
                <a:uFillTx/>
                <a:latin typeface="Arial"/>
                <a:ea typeface="+mn-ea"/>
                <a:cs typeface="Arial" panose="020B0604020202020204" pitchFamily="34" charset="0"/>
                <a:sym typeface=""/>
              </a:rPr>
              <a:t>º</a:t>
            </a:r>
          </a:p>
        </p:txBody>
      </p:sp>
      <p:sp>
        <p:nvSpPr>
          <p:cNvPr id="12" name="TextBox 11">
            <a:extLst>
              <a:ext uri="{FF2B5EF4-FFF2-40B4-BE49-F238E27FC236}">
                <a16:creationId xmlns:a16="http://schemas.microsoft.com/office/drawing/2014/main" id="{A7AAF870-598C-4E29-B4DB-47D5A7FECD4A}"/>
              </a:ext>
            </a:extLst>
          </p:cNvPr>
          <p:cNvSpPr txBox="1">
            <a:spLocks/>
          </p:cNvSpPr>
          <p:nvPr/>
        </p:nvSpPr>
        <p:spPr>
          <a:xfrm>
            <a:off x="2472430" y="3486120"/>
            <a:ext cx="2112064" cy="830997"/>
          </a:xfrm>
          <a:prstGeom prst="rect">
            <a:avLst/>
          </a:prstGeom>
          <a:noFill/>
          <a:ln w="38100">
            <a:noFill/>
            <a:prstDash val="dash"/>
          </a:ln>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896200" rtl="0" eaLnBrk="1" fontAlgn="auto" latinLnBrk="0" hangingPunct="1">
              <a:lnSpc>
                <a:spcPct val="100000"/>
              </a:lnSpc>
              <a:spcBef>
                <a:spcPts val="294"/>
              </a:spcBef>
              <a:spcAft>
                <a:spcPts val="294"/>
              </a:spcAft>
              <a:buClr>
                <a:srgbClr val="FFFFFF"/>
              </a:buClr>
              <a:buSzTx/>
              <a:buFont typeface="Segoe UI" panose="020B0502040204020203" pitchFamily="34" charset="0"/>
              <a:buNone/>
              <a:tabLst/>
              <a:defRPr/>
            </a:pPr>
            <a:r>
              <a:rPr kumimoji="0" lang="es-419" sz="5400" b="1" i="0" u="none" strike="noStrike" cap="none" normalizeH="0" baseline="0" noProof="0">
                <a:ln>
                  <a:noFill/>
                </a:ln>
                <a:solidFill>
                  <a:schemeClr val="accent2"/>
                </a:solidFill>
                <a:effectLst/>
                <a:uLnTx/>
                <a:uFillTx/>
                <a:latin typeface="Arial"/>
                <a:sym typeface=""/>
              </a:rPr>
              <a:t>~35</a:t>
            </a:r>
            <a:r>
              <a:rPr lang="es-419" sz="5400" b="1">
                <a:solidFill>
                  <a:schemeClr val="accent2"/>
                </a:solidFill>
                <a:latin typeface="Arial"/>
                <a:sym typeface=""/>
              </a:rPr>
              <a:t>0</a:t>
            </a:r>
            <a:r>
              <a:rPr kumimoji="0" lang="es-419" sz="5400" b="1" i="0" u="none" strike="noStrike" cap="none" normalizeH="0" baseline="0" noProof="0">
                <a:ln>
                  <a:noFill/>
                </a:ln>
                <a:solidFill>
                  <a:schemeClr val="accent2"/>
                </a:solidFill>
                <a:effectLst/>
                <a:uLnTx/>
                <a:uFillTx/>
                <a:latin typeface="Arial"/>
                <a:sym typeface=""/>
              </a:rPr>
              <a:t>mil</a:t>
            </a:r>
          </a:p>
        </p:txBody>
      </p:sp>
      <p:sp>
        <p:nvSpPr>
          <p:cNvPr id="13" name="TextBox 12">
            <a:extLst>
              <a:ext uri="{FF2B5EF4-FFF2-40B4-BE49-F238E27FC236}">
                <a16:creationId xmlns:a16="http://schemas.microsoft.com/office/drawing/2014/main" id="{05B6F70C-C44D-490F-A89D-67E411D7FF96}"/>
              </a:ext>
            </a:extLst>
          </p:cNvPr>
          <p:cNvSpPr txBox="1">
            <a:spLocks/>
          </p:cNvSpPr>
          <p:nvPr/>
        </p:nvSpPr>
        <p:spPr>
          <a:xfrm>
            <a:off x="4900263" y="3486120"/>
            <a:ext cx="2112064" cy="830997"/>
          </a:xfrm>
          <a:prstGeom prst="rect">
            <a:avLst/>
          </a:prstGeom>
          <a:noFill/>
          <a:ln w="38100">
            <a:noFill/>
            <a:prstDash val="dash"/>
          </a:ln>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896200" rtl="0" eaLnBrk="1" fontAlgn="auto" latinLnBrk="0" hangingPunct="1">
              <a:lnSpc>
                <a:spcPct val="100000"/>
              </a:lnSpc>
              <a:spcBef>
                <a:spcPts val="294"/>
              </a:spcBef>
              <a:spcAft>
                <a:spcPts val="294"/>
              </a:spcAft>
              <a:buClr>
                <a:srgbClr val="FFFFFF"/>
              </a:buClr>
              <a:buSzTx/>
              <a:buFont typeface="Segoe UI" panose="020B0502040204020203" pitchFamily="34" charset="0"/>
              <a:buNone/>
              <a:tabLst/>
              <a:defRPr/>
            </a:pPr>
            <a:r>
              <a:rPr kumimoji="0" lang="es-419" sz="5400" b="0" i="0" u="none" strike="noStrike" cap="none" normalizeH="0" baseline="0" noProof="0">
                <a:ln>
                  <a:noFill/>
                </a:ln>
                <a:solidFill>
                  <a:schemeClr val="accent3"/>
                </a:solidFill>
                <a:effectLst/>
                <a:uLnTx/>
                <a:uFillTx/>
                <a:latin typeface="Arial"/>
                <a:ea typeface="+mn-ea"/>
                <a:cs typeface="Arial" panose="020B0604020202020204" pitchFamily="34" charset="0"/>
                <a:sym typeface=""/>
              </a:rPr>
              <a:t> </a:t>
            </a:r>
            <a:r>
              <a:rPr kumimoji="0" lang="es-419" sz="5400" b="1" i="0" u="none" strike="noStrike" cap="none" normalizeH="0" baseline="0" noProof="0">
                <a:ln>
                  <a:noFill/>
                </a:ln>
                <a:solidFill>
                  <a:schemeClr val="accent2"/>
                </a:solidFill>
                <a:effectLst/>
                <a:uLnTx/>
                <a:uFillTx/>
                <a:latin typeface="Arial"/>
                <a:ea typeface="+mn-ea"/>
                <a:cs typeface="Arial" panose="020B0604020202020204" pitchFamily="34" charset="0"/>
                <a:sym typeface=""/>
              </a:rPr>
              <a:t>~90 %</a:t>
            </a:r>
            <a:r>
              <a:rPr kumimoji="0" lang="es-419" sz="5400" b="1" i="0" u="none" strike="noStrike" cap="none" normalizeH="0" baseline="0" noProof="0">
                <a:ln>
                  <a:noFill/>
                </a:ln>
                <a:solidFill>
                  <a:schemeClr val="accent5"/>
                </a:solidFill>
                <a:effectLst/>
                <a:uLnTx/>
                <a:uFillTx/>
                <a:latin typeface="Arial"/>
                <a:ea typeface="+mn-ea"/>
                <a:cs typeface="Arial" panose="020B0604020202020204" pitchFamily="34" charset="0"/>
                <a:sym typeface=""/>
              </a:rPr>
              <a:t> </a:t>
            </a:r>
          </a:p>
        </p:txBody>
      </p:sp>
      <p:sp>
        <p:nvSpPr>
          <p:cNvPr id="14" name="TextBox 13">
            <a:extLst>
              <a:ext uri="{FF2B5EF4-FFF2-40B4-BE49-F238E27FC236}">
                <a16:creationId xmlns:a16="http://schemas.microsoft.com/office/drawing/2014/main" id="{0EB1B26A-0D89-4ADF-93F1-9BE8C137CDDF}"/>
              </a:ext>
            </a:extLst>
          </p:cNvPr>
          <p:cNvSpPr txBox="1">
            <a:spLocks/>
          </p:cNvSpPr>
          <p:nvPr/>
        </p:nvSpPr>
        <p:spPr>
          <a:xfrm>
            <a:off x="4900263" y="4330749"/>
            <a:ext cx="2112064" cy="1107996"/>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s-419" b="0" i="0" u="none" strike="noStrike" cap="none" normalizeH="0" baseline="0" noProof="0" dirty="0">
                <a:ln>
                  <a:noFill/>
                </a:ln>
                <a:effectLst/>
                <a:uLnTx/>
                <a:uFillTx/>
                <a:latin typeface="Arial"/>
                <a:ea typeface="+mn-ea"/>
                <a:cs typeface="Arial" panose="020B0604020202020204" pitchFamily="34" charset="0"/>
              </a:rPr>
              <a:t>de esas muertes ocurren en PIBM</a:t>
            </a:r>
            <a:r>
              <a:rPr lang="es-419" baseline="30000" dirty="0">
                <a:latin typeface="Arial"/>
                <a:ea typeface="+mn-ea"/>
                <a:cs typeface="Arial" panose="020B0604020202020204" pitchFamily="34" charset="0"/>
              </a:rPr>
              <a:t>2</a:t>
            </a:r>
          </a:p>
        </p:txBody>
      </p:sp>
      <p:sp>
        <p:nvSpPr>
          <p:cNvPr id="15" name="TextBox 14">
            <a:extLst>
              <a:ext uri="{FF2B5EF4-FFF2-40B4-BE49-F238E27FC236}">
                <a16:creationId xmlns:a16="http://schemas.microsoft.com/office/drawing/2014/main" id="{0D8D2CFB-BCE0-497D-B614-32E98F61E56C}"/>
              </a:ext>
            </a:extLst>
          </p:cNvPr>
          <p:cNvSpPr txBox="1">
            <a:spLocks/>
          </p:cNvSpPr>
          <p:nvPr/>
        </p:nvSpPr>
        <p:spPr>
          <a:xfrm>
            <a:off x="2472430" y="4307171"/>
            <a:ext cx="2112064" cy="830997"/>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s-419" b="0" i="0" u="none" strike="noStrike" cap="none" normalizeH="0" baseline="0" noProof="0" dirty="0">
                <a:ln>
                  <a:noFill/>
                </a:ln>
                <a:effectLst/>
                <a:uLnTx/>
                <a:uFillTx/>
                <a:latin typeface="Arial"/>
                <a:ea typeface="+mn-ea"/>
                <a:cs typeface="Arial" panose="020B0604020202020204" pitchFamily="34" charset="0"/>
              </a:rPr>
              <a:t>muertes anuales por cáncer de cuello de útero</a:t>
            </a:r>
            <a:r>
              <a:rPr lang="es-419" baseline="30000" dirty="0">
                <a:latin typeface="Arial"/>
                <a:ea typeface="+mn-ea"/>
                <a:cs typeface="Arial" panose="020B0604020202020204" pitchFamily="34" charset="0"/>
              </a:rPr>
              <a:t>2</a:t>
            </a:r>
            <a:r>
              <a:rPr kumimoji="0" lang="es-419" b="0" i="0" u="none" strike="noStrike" cap="none" normalizeH="0" baseline="0" noProof="0" dirty="0">
                <a:ln>
                  <a:noFill/>
                </a:ln>
                <a:effectLst/>
                <a:uLnTx/>
                <a:uFillTx/>
                <a:latin typeface="Arial"/>
                <a:ea typeface="+mn-ea"/>
                <a:cs typeface="Arial" panose="020B0604020202020204" pitchFamily="34" charset="0"/>
              </a:rPr>
              <a:t> </a:t>
            </a:r>
          </a:p>
        </p:txBody>
      </p:sp>
      <p:sp>
        <p:nvSpPr>
          <p:cNvPr id="16" name="TextBox 15">
            <a:extLst>
              <a:ext uri="{FF2B5EF4-FFF2-40B4-BE49-F238E27FC236}">
                <a16:creationId xmlns:a16="http://schemas.microsoft.com/office/drawing/2014/main" id="{8131E95A-E1A1-4C32-B1E6-ABDF2497D3A2}"/>
              </a:ext>
            </a:extLst>
          </p:cNvPr>
          <p:cNvSpPr txBox="1">
            <a:spLocks/>
          </p:cNvSpPr>
          <p:nvPr/>
        </p:nvSpPr>
        <p:spPr>
          <a:xfrm>
            <a:off x="44598" y="4286012"/>
            <a:ext cx="2112064" cy="830997"/>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s-419" b="0" i="0" u="none" strike="noStrike" cap="none" normalizeH="0" baseline="0" noProof="0" dirty="0">
                <a:ln>
                  <a:noFill/>
                </a:ln>
                <a:effectLst/>
                <a:uLnTx/>
                <a:uFillTx/>
                <a:latin typeface="Arial"/>
                <a:ea typeface="+mn-ea"/>
                <a:cs typeface="Arial" panose="020B0604020202020204" pitchFamily="34" charset="0"/>
              </a:rPr>
              <a:t>cáncer más frecuente en África y el 4.º entre las mujeres de todo el mundo</a:t>
            </a:r>
            <a:r>
              <a:rPr lang="es-419" baseline="30000" dirty="0">
                <a:latin typeface="Arial"/>
                <a:ea typeface="+mn-ea"/>
                <a:cs typeface="Arial" panose="020B0604020202020204" pitchFamily="34" charset="0"/>
              </a:rPr>
              <a:t>1</a:t>
            </a:r>
            <a:r>
              <a:rPr kumimoji="0" lang="es-419" b="0" i="0" u="none" strike="noStrike" cap="none" normalizeH="0" baseline="0" noProof="0" dirty="0">
                <a:ln>
                  <a:noFill/>
                </a:ln>
                <a:effectLst/>
                <a:uLnTx/>
                <a:uFillTx/>
                <a:latin typeface="Arial"/>
                <a:ea typeface="+mn-ea"/>
                <a:cs typeface="Arial" panose="020B0604020202020204" pitchFamily="34" charset="0"/>
              </a:rPr>
              <a:t> </a:t>
            </a:r>
          </a:p>
        </p:txBody>
      </p:sp>
      <p:pic>
        <p:nvPicPr>
          <p:cNvPr id="17" name="CustomIcon">
            <a:extLst>
              <a:ext uri="{FF2B5EF4-FFF2-40B4-BE49-F238E27FC236}">
                <a16:creationId xmlns:a16="http://schemas.microsoft.com/office/drawing/2014/main" id="{2097096D-A96E-4FFC-BAA7-62EE77AE2BE7}"/>
              </a:ext>
            </a:extLst>
          </p:cNvPr>
          <p:cNvPicPr>
            <a:picLocks noChangeAspect="1"/>
          </p:cNvPicPr>
          <p:nvPr>
            <p:custDataLst>
              <p:tags r:id="rId1"/>
            </p:custDataLst>
          </p:nvPr>
        </p:nvPicPr>
        <p:blipFill>
          <a:blip r:embed="rId18">
            <a:extLst>
              <a:ext uri="{96DAC541-7B7A-43D3-8B79-37D633B846F1}">
                <asvg:svgBlip xmlns:asvg="http://schemas.microsoft.com/office/drawing/2016/SVG/main" r:embed="rId19"/>
              </a:ext>
            </a:extLst>
          </a:blip>
          <a:stretch>
            <a:fillRect/>
          </a:stretch>
        </p:blipFill>
        <p:spPr>
          <a:xfrm>
            <a:off x="597710" y="2280245"/>
            <a:ext cx="1005840" cy="1005840"/>
          </a:xfrm>
          <a:prstGeom prst="rect">
            <a:avLst/>
          </a:prstGeom>
        </p:spPr>
      </p:pic>
      <p:pic>
        <p:nvPicPr>
          <p:cNvPr id="18" name="CustomIcon">
            <a:extLst>
              <a:ext uri="{FF2B5EF4-FFF2-40B4-BE49-F238E27FC236}">
                <a16:creationId xmlns:a16="http://schemas.microsoft.com/office/drawing/2014/main" id="{5AAF9087-D3E8-42FB-9C34-5A595706A41A}"/>
              </a:ext>
            </a:extLst>
          </p:cNvPr>
          <p:cNvPicPr>
            <a:picLocks noChangeAspect="1"/>
          </p:cNvPicPr>
          <p:nvPr>
            <p:custDataLst>
              <p:tags r:id="rId2"/>
            </p:custDataLst>
          </p:nvPr>
        </p:nvPicPr>
        <p:blipFill>
          <a:blip r:embed="rId20">
            <a:extLst>
              <a:ext uri="{96DAC541-7B7A-43D3-8B79-37D633B846F1}">
                <asvg:svgBlip xmlns:asvg="http://schemas.microsoft.com/office/drawing/2016/SVG/main" r:embed="rId21"/>
              </a:ext>
            </a:extLst>
          </a:blip>
          <a:stretch>
            <a:fillRect/>
          </a:stretch>
        </p:blipFill>
        <p:spPr>
          <a:xfrm>
            <a:off x="3025542" y="2280245"/>
            <a:ext cx="1005840" cy="1005840"/>
          </a:xfrm>
          <a:prstGeom prst="rect">
            <a:avLst/>
          </a:prstGeom>
        </p:spPr>
      </p:pic>
      <p:pic>
        <p:nvPicPr>
          <p:cNvPr id="19" name="CustomIcon">
            <a:extLst>
              <a:ext uri="{FF2B5EF4-FFF2-40B4-BE49-F238E27FC236}">
                <a16:creationId xmlns:a16="http://schemas.microsoft.com/office/drawing/2014/main" id="{D34ABCE1-B335-472E-B70A-09D9120DE09B}"/>
              </a:ext>
            </a:extLst>
          </p:cNvPr>
          <p:cNvPicPr>
            <a:picLocks noChangeAspect="1"/>
          </p:cNvPicPr>
          <p:nvPr>
            <p:custDataLst>
              <p:tags r:id="rId3"/>
            </p:custDataLst>
          </p:nvPr>
        </p:nvPicPr>
        <p:blipFill>
          <a:blip r:embed="rId22">
            <a:extLst>
              <a:ext uri="{96DAC541-7B7A-43D3-8B79-37D633B846F1}">
                <asvg:svgBlip xmlns:asvg="http://schemas.microsoft.com/office/drawing/2016/SVG/main" r:embed="rId23"/>
              </a:ext>
            </a:extLst>
          </a:blip>
          <a:stretch>
            <a:fillRect/>
          </a:stretch>
        </p:blipFill>
        <p:spPr>
          <a:xfrm>
            <a:off x="5453375" y="2280245"/>
            <a:ext cx="1005840" cy="1005840"/>
          </a:xfrm>
          <a:prstGeom prst="rect">
            <a:avLst/>
          </a:prstGeom>
        </p:spPr>
      </p:pic>
      <p:sp>
        <p:nvSpPr>
          <p:cNvPr id="20" name="TextBox 19">
            <a:extLst>
              <a:ext uri="{FF2B5EF4-FFF2-40B4-BE49-F238E27FC236}">
                <a16:creationId xmlns:a16="http://schemas.microsoft.com/office/drawing/2014/main" id="{A1507293-E14D-4A35-B97B-9DC4C0C7FA42}"/>
              </a:ext>
            </a:extLst>
          </p:cNvPr>
          <p:cNvSpPr txBox="1">
            <a:spLocks/>
          </p:cNvSpPr>
          <p:nvPr/>
        </p:nvSpPr>
        <p:spPr>
          <a:xfrm>
            <a:off x="8068873" y="859560"/>
            <a:ext cx="3885392" cy="738664"/>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s-419" sz="1600" b="1" i="0" u="none" strike="noStrike" cap="none" normalizeH="0" baseline="0" noProof="0">
                <a:ln>
                  <a:noFill/>
                </a:ln>
                <a:solidFill>
                  <a:schemeClr val="accent6"/>
                </a:solidFill>
                <a:effectLst/>
                <a:uLnTx/>
                <a:uFillTx/>
                <a:latin typeface="Arial"/>
                <a:ea typeface="+mn-ea"/>
                <a:cs typeface="Arial" panose="020B0604020202020204" pitchFamily="34" charset="0"/>
              </a:rPr>
              <a:t>Año 2021 - Tasa de mortalidad estandarizada por edad (TMES) por cáncer de cuello de útero por áreas de índice sociodemográfico</a:t>
            </a:r>
            <a:r>
              <a:rPr lang="es-419" b="1" baseline="30000">
                <a:solidFill>
                  <a:schemeClr val="accent6"/>
                </a:solidFill>
                <a:latin typeface="Arial"/>
                <a:ea typeface="+mn-ea"/>
                <a:cs typeface="Arial" panose="020B0604020202020204" pitchFamily="34" charset="0"/>
              </a:rPr>
              <a:t>3</a:t>
            </a:r>
            <a:r>
              <a:rPr kumimoji="0" lang="es-419" sz="1600" i="0" u="none" strike="noStrike" cap="none" normalizeH="0" baseline="0" noProof="0">
                <a:ln>
                  <a:noFill/>
                </a:ln>
                <a:solidFill>
                  <a:schemeClr val="accent6"/>
                </a:solidFill>
                <a:effectLst/>
                <a:uLnTx/>
                <a:uFillTx/>
                <a:latin typeface="Arial"/>
                <a:ea typeface="+mn-ea"/>
                <a:cs typeface="Arial" panose="020B0604020202020204" pitchFamily="34" charset="0"/>
              </a:rPr>
              <a:t> </a:t>
            </a:r>
          </a:p>
        </p:txBody>
      </p:sp>
      <p:graphicFrame>
        <p:nvGraphicFramePr>
          <p:cNvPr id="21" name="Chart 20">
            <a:extLst>
              <a:ext uri="{FF2B5EF4-FFF2-40B4-BE49-F238E27FC236}">
                <a16:creationId xmlns:a16="http://schemas.microsoft.com/office/drawing/2014/main" id="{AC22E21E-4329-497D-B414-E8D60A0303F8}"/>
              </a:ext>
            </a:extLst>
          </p:cNvPr>
          <p:cNvGraphicFramePr/>
          <p:nvPr>
            <p:custDataLst>
              <p:tags r:id="rId4"/>
            </p:custDataLst>
            <p:extLst>
              <p:ext uri="{D42A27DB-BD31-4B8C-83A1-F6EECF244321}">
                <p14:modId xmlns:p14="http://schemas.microsoft.com/office/powerpoint/2010/main" val="1039096194"/>
              </p:ext>
            </p:extLst>
          </p:nvPr>
        </p:nvGraphicFramePr>
        <p:xfrm>
          <a:off x="7770132" y="1774443"/>
          <a:ext cx="4184133" cy="4260946"/>
        </p:xfrm>
        <a:graphic>
          <a:graphicData uri="http://schemas.openxmlformats.org/drawingml/2006/chart">
            <c:chart xmlns:c="http://schemas.openxmlformats.org/drawingml/2006/chart" xmlns:r="http://schemas.openxmlformats.org/officeDocument/2006/relationships" r:id="rId24"/>
          </a:graphicData>
        </a:graphic>
      </p:graphicFrame>
      <p:sp>
        <p:nvSpPr>
          <p:cNvPr id="22" name="TextBox 21">
            <a:extLst>
              <a:ext uri="{FF2B5EF4-FFF2-40B4-BE49-F238E27FC236}">
                <a16:creationId xmlns:a16="http://schemas.microsoft.com/office/drawing/2014/main" id="{E02EDC04-FEB1-40AF-AC4D-A880C2D134CD}"/>
              </a:ext>
            </a:extLst>
          </p:cNvPr>
          <p:cNvSpPr txBox="1">
            <a:spLocks/>
          </p:cNvSpPr>
          <p:nvPr/>
        </p:nvSpPr>
        <p:spPr>
          <a:xfrm>
            <a:off x="9329737" y="5520516"/>
            <a:ext cx="1514475" cy="153988"/>
          </a:xfrm>
          <a:prstGeom prst="rect">
            <a:avLst/>
          </a:prstGeom>
        </p:spPr>
        <p:txBody>
          <a:bodyPr vert="horz" wrap="non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endParaRPr kumimoji="0" lang="en-US" sz="10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23" name="TextBox 22">
            <a:extLst>
              <a:ext uri="{FF2B5EF4-FFF2-40B4-BE49-F238E27FC236}">
                <a16:creationId xmlns:a16="http://schemas.microsoft.com/office/drawing/2014/main" id="{DD04DB74-DC92-483D-A055-D9EA006C49BD}"/>
              </a:ext>
            </a:extLst>
          </p:cNvPr>
          <p:cNvSpPr txBox="1">
            <a:spLocks/>
          </p:cNvSpPr>
          <p:nvPr/>
        </p:nvSpPr>
        <p:spPr>
          <a:xfrm rot="16200000">
            <a:off x="6670537" y="3619729"/>
            <a:ext cx="2338782" cy="215444"/>
          </a:xfrm>
          <a:prstGeom prst="rect">
            <a:avLst/>
          </a:prstGeom>
        </p:spPr>
        <p:txBody>
          <a:bodyPr vert="horz" wrap="non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s-419" sz="1400" b="1" i="0" u="none" strike="noStrike" cap="none" normalizeH="0" baseline="0" noProof="0">
                <a:ln>
                  <a:noFill/>
                </a:ln>
                <a:solidFill>
                  <a:schemeClr val="accent6"/>
                </a:solidFill>
                <a:effectLst/>
                <a:uLnTx/>
                <a:uFillTx/>
                <a:latin typeface="Arial"/>
                <a:ea typeface="+mn-ea"/>
                <a:cs typeface="Arial" panose="020B0604020202020204" pitchFamily="34" charset="0"/>
              </a:rPr>
              <a:t>TMES (por 100.000 mujeres)</a:t>
            </a:r>
          </a:p>
        </p:txBody>
      </p:sp>
      <p:sp>
        <p:nvSpPr>
          <p:cNvPr id="24" name="TextBox 23">
            <a:extLst>
              <a:ext uri="{FF2B5EF4-FFF2-40B4-BE49-F238E27FC236}">
                <a16:creationId xmlns:a16="http://schemas.microsoft.com/office/drawing/2014/main" id="{94921ECA-3F9A-4A3D-B39C-BD587B026A74}"/>
              </a:ext>
            </a:extLst>
          </p:cNvPr>
          <p:cNvSpPr txBox="1">
            <a:spLocks/>
          </p:cNvSpPr>
          <p:nvPr/>
        </p:nvSpPr>
        <p:spPr>
          <a:xfrm>
            <a:off x="9442505" y="6428245"/>
            <a:ext cx="1074012" cy="215444"/>
          </a:xfrm>
          <a:prstGeom prst="rect">
            <a:avLst/>
          </a:prstGeom>
        </p:spPr>
        <p:txBody>
          <a:bodyPr vert="horz" wrap="non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None/>
              <a:tabLst/>
              <a:defRPr/>
            </a:pPr>
            <a:r>
              <a:rPr kumimoji="0" lang="es-419" sz="1400" b="1" i="0" u="none" strike="noStrike" cap="none" normalizeH="0" baseline="0" noProof="0">
                <a:ln>
                  <a:noFill/>
                </a:ln>
                <a:solidFill>
                  <a:schemeClr val="accent6"/>
                </a:solidFill>
                <a:effectLst/>
                <a:uLnTx/>
                <a:uFillTx/>
                <a:latin typeface="Arial"/>
                <a:ea typeface="+mn-ea"/>
                <a:cs typeface="Arial" panose="020B0604020202020204" pitchFamily="34" charset="0"/>
              </a:rPr>
              <a:t>Nivel de ingresos</a:t>
            </a:r>
          </a:p>
        </p:txBody>
      </p:sp>
      <p:sp>
        <p:nvSpPr>
          <p:cNvPr id="25" name="Rectangle 24">
            <a:extLst>
              <a:ext uri="{FF2B5EF4-FFF2-40B4-BE49-F238E27FC236}">
                <a16:creationId xmlns:a16="http://schemas.microsoft.com/office/drawing/2014/main" id="{9569D9B4-B953-4C7D-87E4-B7EBDE426F97}"/>
              </a:ext>
            </a:extLst>
          </p:cNvPr>
          <p:cNvSpPr/>
          <p:nvPr>
            <p:custDataLst>
              <p:tags r:id="rId5"/>
            </p:custDataLst>
          </p:nvPr>
        </p:nvSpPr>
        <p:spPr bwMode="auto">
          <a:xfrm>
            <a:off x="9656763" y="3365995"/>
            <a:ext cx="165100" cy="165100"/>
          </a:xfrm>
          <a:prstGeom prst="rect">
            <a:avLst/>
          </a:prstGeom>
          <a:solidFill>
            <a:srgbClr val="E6E6E6"/>
          </a:solidFill>
          <a:ln w="9525" cap="sq" algn="ctr">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0C9AF4D5-CAAF-4CE9-8A0A-A9053C931484}"/>
              </a:ext>
            </a:extLst>
          </p:cNvPr>
          <p:cNvSpPr/>
          <p:nvPr>
            <p:custDataLst>
              <p:tags r:id="rId6"/>
            </p:custDataLst>
          </p:nvPr>
        </p:nvSpPr>
        <p:spPr bwMode="auto">
          <a:xfrm>
            <a:off x="9656763" y="2372385"/>
            <a:ext cx="165100" cy="165100"/>
          </a:xfrm>
          <a:prstGeom prst="rect">
            <a:avLst/>
          </a:prstGeom>
          <a:solidFill>
            <a:srgbClr val="4D4D4D"/>
          </a:solidFill>
          <a:ln w="9525" cap="sq" algn="ctr">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86982B53-2945-44B5-8C37-82EC86346B88}"/>
              </a:ext>
            </a:extLst>
          </p:cNvPr>
          <p:cNvSpPr/>
          <p:nvPr>
            <p:custDataLst>
              <p:tags r:id="rId7"/>
            </p:custDataLst>
          </p:nvPr>
        </p:nvSpPr>
        <p:spPr bwMode="auto">
          <a:xfrm>
            <a:off x="9656763" y="2851144"/>
            <a:ext cx="165100" cy="165100"/>
          </a:xfrm>
          <a:prstGeom prst="rect">
            <a:avLst/>
          </a:prstGeom>
          <a:solidFill>
            <a:srgbClr val="B3B3B3"/>
          </a:solidFill>
          <a:ln w="9525" cap="sq" algn="ctr">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3305A67A-4EFE-431F-8F44-CB79097D092C}"/>
              </a:ext>
            </a:extLst>
          </p:cNvPr>
          <p:cNvSpPr/>
          <p:nvPr>
            <p:custDataLst>
              <p:tags r:id="rId8"/>
            </p:custDataLst>
          </p:nvPr>
        </p:nvSpPr>
        <p:spPr bwMode="auto">
          <a:xfrm>
            <a:off x="9656763" y="2605748"/>
            <a:ext cx="165100" cy="165100"/>
          </a:xfrm>
          <a:prstGeom prst="rect">
            <a:avLst/>
          </a:prstGeom>
          <a:solidFill>
            <a:srgbClr val="7F7F7F"/>
          </a:solidFill>
          <a:ln w="9525" cap="sq" algn="ctr">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973A2FD1-B951-4E3E-906D-BB736C1B5254}"/>
              </a:ext>
            </a:extLst>
          </p:cNvPr>
          <p:cNvSpPr/>
          <p:nvPr>
            <p:custDataLst>
              <p:tags r:id="rId9"/>
            </p:custDataLst>
          </p:nvPr>
        </p:nvSpPr>
        <p:spPr bwMode="auto">
          <a:xfrm>
            <a:off x="9656763" y="3108571"/>
            <a:ext cx="165100" cy="165100"/>
          </a:xfrm>
          <a:prstGeom prst="rect">
            <a:avLst/>
          </a:prstGeom>
          <a:solidFill>
            <a:srgbClr val="D0D0D0"/>
          </a:solidFill>
          <a:ln w="9525" cap="sq" algn="ctr">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0" name="Text Placeholder 4">
            <a:extLst>
              <a:ext uri="{FF2B5EF4-FFF2-40B4-BE49-F238E27FC236}">
                <a16:creationId xmlns:a16="http://schemas.microsoft.com/office/drawing/2014/main" id="{CEDCAA85-47D4-4A4D-89A7-8BA8133C36DC}"/>
              </a:ext>
            </a:extLst>
          </p:cNvPr>
          <p:cNvSpPr>
            <a:spLocks noGrp="1"/>
          </p:cNvSpPr>
          <p:nvPr>
            <p:custDataLst>
              <p:tags r:id="rId10"/>
            </p:custDataLst>
          </p:nvPr>
        </p:nvSpPr>
        <p:spPr bwMode="auto">
          <a:xfrm>
            <a:off x="9872663" y="2837523"/>
            <a:ext cx="4460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650EEA12-C857-43B6-9250-9AFBDC184026}" type="datetime'''''''''''''Mid''''''d''''''''l''''''''e'''''''''''''''">
              <a:rPr kumimoji="0" lang="en-US" altLang="en-US" sz="1200" b="0" i="0" u="none" strike="noStrike" kern="1200" cap="none" spc="0" normalizeH="0" baseline="0" noProof="0" smtClean="0">
                <a:ln>
                  <a:noFill/>
                </a:ln>
                <a:solidFill>
                  <a:schemeClr val="accent6"/>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Middle</a:t>
            </a:fld>
            <a:endParaRPr kumimoji="0" lang="en-US" altLang="en-US" sz="1200" b="0" i="0" u="none" strike="noStrike" kern="1200" cap="none" spc="0" normalizeH="0" baseline="0" noProof="0">
              <a:ln>
                <a:noFill/>
              </a:ln>
              <a:solidFill>
                <a:schemeClr val="accent6"/>
              </a:solidFill>
              <a:effectLst/>
              <a:uLnTx/>
              <a:uFillTx/>
              <a:latin typeface="Arial"/>
              <a:ea typeface="+mn-ea"/>
              <a:cs typeface="Arial" panose="020B0604020202020204" pitchFamily="34" charset="0"/>
            </a:endParaRPr>
          </a:p>
        </p:txBody>
      </p:sp>
      <p:sp>
        <p:nvSpPr>
          <p:cNvPr id="31" name="Text Placeholder 4">
            <a:extLst>
              <a:ext uri="{FF2B5EF4-FFF2-40B4-BE49-F238E27FC236}">
                <a16:creationId xmlns:a16="http://schemas.microsoft.com/office/drawing/2014/main" id="{D5E51E83-EE2B-49FC-A05A-502A78A1A1DA}"/>
              </a:ext>
            </a:extLst>
          </p:cNvPr>
          <p:cNvSpPr>
            <a:spLocks noGrp="1"/>
          </p:cNvSpPr>
          <p:nvPr>
            <p:custDataLst>
              <p:tags r:id="rId11"/>
            </p:custDataLst>
          </p:nvPr>
        </p:nvSpPr>
        <p:spPr bwMode="auto">
          <a:xfrm>
            <a:off x="9872663" y="2370798"/>
            <a:ext cx="3540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D70F07F7-9E2F-4BB6-8B0E-06CE1EEC5B11}" type="datetime'''''H''i''''g''''h'''''''' '''''''''''''''''''''''''''">
              <a:rPr kumimoji="0" lang="en-US" altLang="en-US" sz="1200" b="0" i="0" u="none" strike="noStrike" kern="1200" cap="none" spc="0" normalizeH="0" baseline="0" noProof="0" smtClean="0">
                <a:ln>
                  <a:noFill/>
                </a:ln>
                <a:solidFill>
                  <a:schemeClr val="accent6"/>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High </a:t>
            </a:fld>
            <a:endParaRPr kumimoji="0" lang="en-US" altLang="en-US" sz="1200" b="0" i="0" u="none" strike="noStrike" kern="1200" cap="none" spc="0" normalizeH="0" baseline="0" noProof="0">
              <a:ln>
                <a:noFill/>
              </a:ln>
              <a:solidFill>
                <a:schemeClr val="accent6"/>
              </a:solidFill>
              <a:effectLst/>
              <a:uLnTx/>
              <a:uFillTx/>
              <a:latin typeface="Arial"/>
              <a:ea typeface="+mn-ea"/>
              <a:cs typeface="Arial" panose="020B0604020202020204" pitchFamily="34" charset="0"/>
            </a:endParaRPr>
          </a:p>
        </p:txBody>
      </p:sp>
      <p:sp>
        <p:nvSpPr>
          <p:cNvPr id="32" name="Text Placeholder 4">
            <a:extLst>
              <a:ext uri="{FF2B5EF4-FFF2-40B4-BE49-F238E27FC236}">
                <a16:creationId xmlns:a16="http://schemas.microsoft.com/office/drawing/2014/main" id="{B3DE0A66-CF2B-4FF4-B385-7E9F5411AC6F}"/>
              </a:ext>
            </a:extLst>
          </p:cNvPr>
          <p:cNvSpPr>
            <a:spLocks noGrp="1"/>
          </p:cNvSpPr>
          <p:nvPr>
            <p:custDataLst>
              <p:tags r:id="rId12"/>
            </p:custDataLst>
          </p:nvPr>
        </p:nvSpPr>
        <p:spPr bwMode="auto">
          <a:xfrm>
            <a:off x="9872663" y="3106983"/>
            <a:ext cx="7747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0390689A-CAEA-44EC-ACFD-527F86508490}" type="datetime'''''L''ow-''m''i''''''''''''''''''d''''d''le'">
              <a:rPr kumimoji="0" lang="en-US" altLang="en-US" sz="1200" b="0" i="0" u="none" strike="noStrike" kern="1200" cap="none" spc="0" normalizeH="0" baseline="0" noProof="0" smtClean="0">
                <a:ln>
                  <a:noFill/>
                </a:ln>
                <a:solidFill>
                  <a:schemeClr val="accent6"/>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Low-middle</a:t>
            </a:fld>
            <a:endParaRPr kumimoji="0" lang="en-US" altLang="en-US" sz="1200" b="0" i="0" u="none" strike="noStrike" kern="1200" cap="none" spc="0" normalizeH="0" baseline="0" noProof="0">
              <a:ln>
                <a:noFill/>
              </a:ln>
              <a:solidFill>
                <a:schemeClr val="accent6"/>
              </a:solidFill>
              <a:effectLst/>
              <a:uLnTx/>
              <a:uFillTx/>
              <a:latin typeface="Arial"/>
              <a:ea typeface="+mn-ea"/>
              <a:cs typeface="Arial" panose="020B0604020202020204" pitchFamily="34" charset="0"/>
            </a:endParaRPr>
          </a:p>
        </p:txBody>
      </p:sp>
      <p:sp>
        <p:nvSpPr>
          <p:cNvPr id="33" name="Text Placeholder 4">
            <a:extLst>
              <a:ext uri="{FF2B5EF4-FFF2-40B4-BE49-F238E27FC236}">
                <a16:creationId xmlns:a16="http://schemas.microsoft.com/office/drawing/2014/main" id="{C8DBB377-A20E-4621-9472-69ED33F4E7D8}"/>
              </a:ext>
            </a:extLst>
          </p:cNvPr>
          <p:cNvSpPr>
            <a:spLocks noGrp="1"/>
          </p:cNvSpPr>
          <p:nvPr>
            <p:custDataLst>
              <p:tags r:id="rId13"/>
            </p:custDataLst>
          </p:nvPr>
        </p:nvSpPr>
        <p:spPr bwMode="auto">
          <a:xfrm>
            <a:off x="9872663" y="2604160"/>
            <a:ext cx="8080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A15DE03A-F651-422F-8040-49E00334A03B}" type="datetime'''''Hig''h-''''''''''''''''''''''mi''''''d''''d''''''''''l''e'">
              <a:rPr kumimoji="0" lang="en-US" altLang="en-US" sz="1200" b="0" i="0" u="none" strike="noStrike" kern="1200" cap="none" spc="0" normalizeH="0" baseline="0" noProof="0" smtClean="0">
                <a:ln>
                  <a:noFill/>
                </a:ln>
                <a:solidFill>
                  <a:schemeClr val="accent6"/>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High-middle</a:t>
            </a:fld>
            <a:endParaRPr kumimoji="0" lang="en-US" altLang="en-US" sz="1200" b="0" i="0" u="none" strike="noStrike" kern="1200" cap="none" spc="0" normalizeH="0" baseline="0" noProof="0">
              <a:ln>
                <a:noFill/>
              </a:ln>
              <a:solidFill>
                <a:schemeClr val="accent6"/>
              </a:solidFill>
              <a:effectLst/>
              <a:uLnTx/>
              <a:uFillTx/>
              <a:latin typeface="Arial"/>
              <a:ea typeface="+mn-ea"/>
              <a:cs typeface="Arial" panose="020B0604020202020204" pitchFamily="34" charset="0"/>
            </a:endParaRPr>
          </a:p>
        </p:txBody>
      </p:sp>
      <p:sp>
        <p:nvSpPr>
          <p:cNvPr id="34" name="Text Placeholder 4">
            <a:extLst>
              <a:ext uri="{FF2B5EF4-FFF2-40B4-BE49-F238E27FC236}">
                <a16:creationId xmlns:a16="http://schemas.microsoft.com/office/drawing/2014/main" id="{08AFCC96-7BA2-4321-8FBB-40F19705B3EE}"/>
              </a:ext>
            </a:extLst>
          </p:cNvPr>
          <p:cNvSpPr>
            <a:spLocks noGrp="1"/>
          </p:cNvSpPr>
          <p:nvPr>
            <p:custDataLst>
              <p:tags r:id="rId14"/>
            </p:custDataLst>
          </p:nvPr>
        </p:nvSpPr>
        <p:spPr bwMode="auto">
          <a:xfrm>
            <a:off x="9872663" y="3340346"/>
            <a:ext cx="2778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779E86BC-8853-4CE4-BAA7-519D81D0E286}" type="datetime'''L''''''''''''''''''o''''''''''''''w'''''''''''''''">
              <a:rPr kumimoji="0" lang="en-US" altLang="en-US" sz="1200" b="0" i="0" u="none" strike="noStrike" kern="1200" cap="none" spc="0" normalizeH="0" baseline="0" noProof="0" smtClean="0">
                <a:ln>
                  <a:noFill/>
                </a:ln>
                <a:solidFill>
                  <a:schemeClr val="accent6"/>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Low</a:t>
            </a:fld>
            <a:endParaRPr kumimoji="0" lang="en-US" altLang="en-US" sz="1200" b="0" i="0" u="none" strike="noStrike" kern="1200" cap="none" spc="0" normalizeH="0" baseline="0" noProof="0">
              <a:ln>
                <a:noFill/>
              </a:ln>
              <a:solidFill>
                <a:schemeClr val="accent6"/>
              </a:solidFill>
              <a:effectLst/>
              <a:uLnTx/>
              <a:uFillTx/>
              <a:latin typeface="Arial"/>
              <a:ea typeface="+mn-ea"/>
              <a:cs typeface="Arial" panose="020B0604020202020204" pitchFamily="34" charset="0"/>
            </a:endParaRPr>
          </a:p>
        </p:txBody>
      </p:sp>
      <p:sp>
        <p:nvSpPr>
          <p:cNvPr id="37" name="4. Footnote">
            <a:extLst>
              <a:ext uri="{FF2B5EF4-FFF2-40B4-BE49-F238E27FC236}">
                <a16:creationId xmlns:a16="http://schemas.microsoft.com/office/drawing/2014/main" id="{96DCFECA-F60D-46F5-8D37-0610BC8BE3BB}"/>
              </a:ext>
            </a:extLst>
          </p:cNvPr>
          <p:cNvSpPr txBox="1">
            <a:spLocks/>
          </p:cNvSpPr>
          <p:nvPr>
            <p:custDataLst>
              <p:tags r:id="rId15"/>
            </p:custDataLst>
          </p:nvPr>
        </p:nvSpPr>
        <p:spPr>
          <a:xfrm>
            <a:off x="149536" y="5951365"/>
            <a:ext cx="7283726" cy="430887"/>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AutoNum type="arabicPeriod"/>
              <a:tabLst/>
              <a:defRPr sz="800">
                <a:cs typeface="Arial" panose="020B0604020202020204" pitchFamily="34" charset="0"/>
              </a:defRPr>
            </a:lvl1pPr>
          </a:lstStyle>
          <a:p>
            <a:pPr marL="0" indent="0">
              <a:buNone/>
              <a:defRPr/>
            </a:pPr>
            <a:r>
              <a:rPr lang="es-419" sz="700">
                <a:solidFill>
                  <a:schemeClr val="tx1">
                    <a:lumMod val="65000"/>
                    <a:lumOff val="35000"/>
                  </a:schemeClr>
                </a:solidFill>
              </a:rPr>
              <a:t>1.</a:t>
            </a:r>
            <a:r>
              <a:rPr kumimoji="0" lang="es-419" sz="700" b="0" i="0" u="none" strike="noStrike" cap="none" normalizeH="0" baseline="0" noProof="0">
                <a:ln>
                  <a:noFill/>
                </a:ln>
                <a:solidFill>
                  <a:schemeClr val="tx1">
                    <a:lumMod val="65000"/>
                    <a:lumOff val="35000"/>
                  </a:schemeClr>
                </a:solidFill>
                <a:effectLst/>
                <a:uLnTx/>
                <a:uFillTx/>
                <a:ea typeface="+mn-ea"/>
                <a:cs typeface="Arial" panose="020B0604020202020204" pitchFamily="34" charset="0"/>
              </a:rPr>
              <a:t> Sung H, </a:t>
            </a:r>
            <a:r>
              <a:rPr lang="es-419" sz="700">
                <a:solidFill>
                  <a:schemeClr val="tx1">
                    <a:lumMod val="65000"/>
                    <a:lumOff val="35000"/>
                  </a:schemeClr>
                </a:solidFill>
              </a:rPr>
              <a:t>Ferlay J, </a:t>
            </a:r>
            <a:r>
              <a:rPr kumimoji="0" lang="es-419" sz="700" b="0" i="0" u="none" strike="noStrike" cap="none" normalizeH="0" baseline="0" noProof="0">
                <a:ln>
                  <a:noFill/>
                </a:ln>
                <a:solidFill>
                  <a:schemeClr val="tx1">
                    <a:lumMod val="65000"/>
                    <a:lumOff val="35000"/>
                  </a:schemeClr>
                </a:solidFill>
                <a:effectLst/>
                <a:uLnTx/>
                <a:uFillTx/>
                <a:ea typeface="+mn-ea"/>
                <a:cs typeface="Arial" panose="020B0604020202020204" pitchFamily="34" charset="0"/>
              </a:rPr>
              <a:t>Siegel  </a:t>
            </a:r>
            <a:r>
              <a:rPr lang="es-419" sz="700">
                <a:solidFill>
                  <a:schemeClr val="tx1">
                    <a:lumMod val="65000"/>
                    <a:lumOff val="35000"/>
                  </a:schemeClr>
                </a:solidFill>
              </a:rPr>
              <a:t>RL, et al. Estadísticas mundiales sobre el cáncer 2020: GLOBOCAN Estimates of Incidence and Mortality Worldwide for 36 Cancers in 185 Countries. (</a:t>
            </a:r>
            <a:r>
              <a:rPr lang="es-419" sz="700" i="1">
                <a:solidFill>
                  <a:schemeClr val="tx1">
                    <a:lumMod val="65000"/>
                    <a:lumOff val="35000"/>
                  </a:schemeClr>
                </a:solidFill>
              </a:rPr>
              <a:t>Estimaciones GLOBOCAN de incidencia y mortalidad en el mundo para 36 cánceres en 185 países.</a:t>
            </a:r>
            <a:r>
              <a:rPr lang="es-419" sz="700">
                <a:solidFill>
                  <a:schemeClr val="tx1">
                    <a:lumMod val="65000"/>
                    <a:lumOff val="35000"/>
                  </a:schemeClr>
                </a:solidFill>
              </a:rPr>
              <a:t>) </a:t>
            </a:r>
            <a:r>
              <a:rPr lang="es-419" sz="700" i="1">
                <a:solidFill>
                  <a:schemeClr val="tx1">
                    <a:lumMod val="65000"/>
                    <a:lumOff val="35000"/>
                  </a:schemeClr>
                </a:solidFill>
              </a:rPr>
              <a:t>CA: A  Cancer Journal for Clinicians</a:t>
            </a:r>
            <a:r>
              <a:rPr lang="es-419" sz="700">
                <a:solidFill>
                  <a:schemeClr val="tx1">
                    <a:lumMod val="65000"/>
                    <a:lumOff val="35000"/>
                  </a:schemeClr>
                </a:solidFill>
              </a:rPr>
              <a:t>. </a:t>
            </a:r>
            <a:r>
              <a:rPr kumimoji="0" lang="es-419" sz="700" b="0" i="0" u="none" strike="noStrike" cap="none" normalizeH="0" baseline="0" noProof="0">
                <a:ln>
                  <a:noFill/>
                </a:ln>
                <a:solidFill>
                  <a:schemeClr val="tx1">
                    <a:lumMod val="65000"/>
                    <a:lumOff val="35000"/>
                  </a:schemeClr>
                </a:solidFill>
                <a:effectLst/>
                <a:uLnTx/>
                <a:uFillTx/>
                <a:ea typeface="+mn-ea"/>
                <a:cs typeface="Arial" panose="020B0604020202020204" pitchFamily="34" charset="0"/>
              </a:rPr>
              <a:t>2021;71(3):209-249. </a:t>
            </a:r>
            <a:r>
              <a:rPr kumimoji="0" lang="es-419" sz="700" b="0" i="0" u="none" strike="noStrike" cap="none" normalizeH="0" baseline="0" noProof="0">
                <a:ln>
                  <a:noFill/>
                </a:ln>
                <a:solidFill>
                  <a:schemeClr val="tx1">
                    <a:lumMod val="65000"/>
                    <a:lumOff val="35000"/>
                  </a:schemeClr>
                </a:solidFill>
                <a:effectLst/>
                <a:uLnTx/>
                <a:uFillTx/>
                <a:ea typeface="+mn-ea"/>
                <a:cs typeface="Arial" panose="020B0604020202020204" pitchFamily="34" charset="0"/>
                <a:hlinkClick r:id="rId25">
                  <a:extLst>
                    <a:ext uri="{A12FA001-AC4F-418D-AE19-62706E023703}">
                      <ahyp:hlinkClr xmlns:ahyp="http://schemas.microsoft.com/office/drawing/2018/hyperlinkcolor" val="tx"/>
                    </a:ext>
                  </a:extLst>
                </a:hlinkClick>
              </a:rPr>
              <a:t>doi:10.3322/caac.21660</a:t>
            </a:r>
            <a:r>
              <a:rPr kumimoji="0" lang="es-419" sz="700" b="0" i="0" u="none" strike="noStrike" cap="none" normalizeH="0" baseline="0" noProof="0">
                <a:ln>
                  <a:noFill/>
                </a:ln>
                <a:solidFill>
                  <a:schemeClr val="tx1">
                    <a:lumMod val="65000"/>
                    <a:lumOff val="35000"/>
                  </a:schemeClr>
                </a:solidFill>
                <a:effectLst/>
                <a:uLnTx/>
                <a:uFillTx/>
                <a:ea typeface="+mn-ea"/>
                <a:cs typeface="Arial" panose="020B0604020202020204" pitchFamily="34" charset="0"/>
              </a:rPr>
              <a:t>. 2. </a:t>
            </a:r>
            <a:r>
              <a:rPr lang="es-419" sz="700">
                <a:solidFill>
                  <a:schemeClr val="tx1">
                    <a:lumMod val="65000"/>
                    <a:lumOff val="35000"/>
                  </a:schemeClr>
                </a:solidFill>
                <a:cs typeface="Arial" panose="020B0604020202020204" pitchFamily="34" charset="0"/>
              </a:rPr>
              <a:t>Global Cancer Observatory. Cervix uteri. Consultado en enero, 2025. </a:t>
            </a:r>
            <a:r>
              <a:rPr lang="es-419" sz="700">
                <a:solidFill>
                  <a:schemeClr val="tx1">
                    <a:lumMod val="65000"/>
                    <a:lumOff val="35000"/>
                  </a:schemeClr>
                </a:solidFill>
                <a:cs typeface="Arial" panose="020B0604020202020204" pitchFamily="34" charset="0"/>
                <a:hlinkClick r:id="rId26"/>
              </a:rPr>
              <a:t>https://gco.iarc.who.int/media/globocan/factsheets/cancers/23-cervix-uteri-fact-sheet.pdf</a:t>
            </a:r>
            <a:r>
              <a:rPr lang="es-419" sz="700">
                <a:solidFill>
                  <a:schemeClr val="tx1">
                    <a:lumMod val="65000"/>
                    <a:lumOff val="35000"/>
                  </a:schemeClr>
                </a:solidFill>
                <a:cs typeface="Arial" panose="020B0604020202020204" pitchFamily="34" charset="0"/>
              </a:rPr>
              <a:t>. </a:t>
            </a:r>
            <a:r>
              <a:rPr kumimoji="0" lang="es-419" sz="700" b="0" i="0" u="none" strike="noStrike" cap="none" normalizeH="0" baseline="0" noProof="0">
                <a:ln>
                  <a:noFill/>
                </a:ln>
                <a:solidFill>
                  <a:schemeClr val="tx1">
                    <a:lumMod val="65000"/>
                    <a:lumOff val="35000"/>
                  </a:schemeClr>
                </a:solidFill>
                <a:effectLst/>
                <a:uLnTx/>
                <a:uFillTx/>
                <a:ea typeface="+mn-ea"/>
                <a:cs typeface="Arial" panose="020B0604020202020204" pitchFamily="34" charset="0"/>
              </a:rPr>
              <a:t>3. </a:t>
            </a:r>
            <a:r>
              <a:rPr lang="es-419" sz="700">
                <a:solidFill>
                  <a:schemeClr val="tx1">
                    <a:lumMod val="65000"/>
                    <a:lumOff val="35000"/>
                  </a:schemeClr>
                </a:solidFill>
              </a:rPr>
              <a:t>Cheng L, Zhao J, Zou T, Xu Z, Lv Y. Cervical cancer burden and attributable risk factors across different age and regions from 1990 to 2021 and future burden prediction: A systematic analysis for the Global Burden of Disease Study 2021 (</a:t>
            </a:r>
            <a:r>
              <a:rPr lang="es-419" sz="700" i="1">
                <a:solidFill>
                  <a:schemeClr val="tx1">
                    <a:lumMod val="65000"/>
                    <a:lumOff val="35000"/>
                  </a:schemeClr>
                </a:solidFill>
              </a:rPr>
              <a:t>Carga del cáncer de útero y factores de riesgo atribuibles en diferentes edades y regiones de 1990 a 2021, y predicción de la carga futura: un análisis sistemático para el Estudio sobre la Carga Mundial de Morbilidad 2021</a:t>
            </a:r>
            <a:r>
              <a:rPr lang="es-419" sz="700">
                <a:solidFill>
                  <a:schemeClr val="tx1">
                    <a:lumMod val="65000"/>
                    <a:lumOff val="35000"/>
                  </a:schemeClr>
                </a:solidFill>
              </a:rPr>
              <a:t>). </a:t>
            </a:r>
            <a:r>
              <a:rPr lang="es-419" sz="700" i="1">
                <a:solidFill>
                  <a:schemeClr val="tx1">
                    <a:lumMod val="65000"/>
                    <a:lumOff val="35000"/>
                  </a:schemeClr>
                </a:solidFill>
              </a:rPr>
              <a:t>Frontiers in Oncology</a:t>
            </a:r>
            <a:r>
              <a:rPr lang="es-419" sz="700">
                <a:solidFill>
                  <a:schemeClr val="tx1">
                    <a:lumMod val="65000"/>
                    <a:lumOff val="35000"/>
                  </a:schemeClr>
                </a:solidFill>
              </a:rPr>
              <a:t>. 2025;15:1541452. doi:10.3389/fonc.2025.1541452. </a:t>
            </a:r>
          </a:p>
        </p:txBody>
      </p:sp>
      <p:sp>
        <p:nvSpPr>
          <p:cNvPr id="5" name="TextBox 4">
            <a:extLst>
              <a:ext uri="{FF2B5EF4-FFF2-40B4-BE49-F238E27FC236}">
                <a16:creationId xmlns:a16="http://schemas.microsoft.com/office/drawing/2014/main" id="{093ADD69-09EA-05CF-A1A0-67E36524B01A}"/>
              </a:ext>
            </a:extLst>
          </p:cNvPr>
          <p:cNvSpPr txBox="1"/>
          <p:nvPr/>
        </p:nvSpPr>
        <p:spPr>
          <a:xfrm>
            <a:off x="149536" y="5332722"/>
            <a:ext cx="3312106" cy="215444"/>
          </a:xfrm>
          <a:prstGeom prst="rect">
            <a:avLst/>
          </a:prstGeom>
          <a:noFill/>
        </p:spPr>
        <p:txBody>
          <a:bodyPr wrap="square" rtlCol="0">
            <a:spAutoFit/>
          </a:bodyPr>
          <a:lstStyle/>
          <a:p>
            <a:r>
              <a:rPr lang="es-419" sz="800" dirty="0"/>
              <a:t>*los tipos 16 y 18 del VPH son responsables de más del 70 % de los casos</a:t>
            </a:r>
          </a:p>
        </p:txBody>
      </p:sp>
    </p:spTree>
    <p:extLst>
      <p:ext uri="{BB962C8B-B14F-4D97-AF65-F5344CB8AC3E}">
        <p14:creationId xmlns:p14="http://schemas.microsoft.com/office/powerpoint/2010/main" val="3004680074"/>
      </p:ext>
    </p:extLst>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0.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139.3875"/>
  <p:tag name="HEIGHT" val="52.12254"/>
</p:tagLst>
</file>

<file path=ppt/tags/tag101.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102.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325.7551"/>
  <p:tag name="HEIGHT" val="52.12254"/>
</p:tagLst>
</file>

<file path=ppt/tags/tag103.xml><?xml version="1.0" encoding="utf-8"?>
<p:tagLst xmlns:a="http://schemas.openxmlformats.org/drawingml/2006/main" xmlns:r="http://schemas.openxmlformats.org/officeDocument/2006/relationships" xmlns:p="http://schemas.openxmlformats.org/presentationml/2006/main">
  <p:tag name="NAME" val="CustomIcon"/>
</p:tagLst>
</file>

<file path=ppt/tags/tag104.xml><?xml version="1.0" encoding="utf-8"?>
<p:tagLst xmlns:a="http://schemas.openxmlformats.org/drawingml/2006/main" xmlns:r="http://schemas.openxmlformats.org/officeDocument/2006/relationships" xmlns:p="http://schemas.openxmlformats.org/presentationml/2006/main">
  <p:tag name="NAME" val="CustomIcon"/>
</p:tagLst>
</file>

<file path=ppt/tags/tag11.xml><?xml version="1.0" encoding="utf-8"?>
<p:tagLst xmlns:a="http://schemas.openxmlformats.org/drawingml/2006/main" xmlns:r="http://schemas.openxmlformats.org/officeDocument/2006/relationships" xmlns:p="http://schemas.openxmlformats.org/presentationml/2006/main">
  <p:tag name="SHAPENAME" val="5. Source"/>
</p:tagLst>
</file>

<file path=ppt/tags/tag1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1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xml><?xml version="1.0" encoding="utf-8"?>
<p:tagLst xmlns:a="http://schemas.openxmlformats.org/drawingml/2006/main" xmlns:r="http://schemas.openxmlformats.org/officeDocument/2006/relationships" xmlns:p="http://schemas.openxmlformats.org/presentationml/2006/main">
  <p:tag name="SHAPENAME" val="5. Source"/>
</p:tagLst>
</file>

<file path=ppt/tags/tag1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0.xml><?xml version="1.0" encoding="utf-8"?>
<p:tagLst xmlns:a="http://schemas.openxmlformats.org/drawingml/2006/main" xmlns:r="http://schemas.openxmlformats.org/officeDocument/2006/relationships" xmlns:p="http://schemas.openxmlformats.org/presentationml/2006/main">
  <p:tag name="SHAPENAME" val="4. Footnote"/>
</p:tagLst>
</file>

<file path=ppt/tags/tag21.xml><?xml version="1.0" encoding="utf-8"?>
<p:tagLst xmlns:a="http://schemas.openxmlformats.org/drawingml/2006/main" xmlns:r="http://schemas.openxmlformats.org/officeDocument/2006/relationships" xmlns:p="http://schemas.openxmlformats.org/presentationml/2006/main">
  <p:tag name="NAME" val="CustomIcon"/>
</p:tagLst>
</file>

<file path=ppt/tags/tag22.xml><?xml version="1.0" encoding="utf-8"?>
<p:tagLst xmlns:a="http://schemas.openxmlformats.org/drawingml/2006/main" xmlns:r="http://schemas.openxmlformats.org/officeDocument/2006/relationships" xmlns:p="http://schemas.openxmlformats.org/presentationml/2006/main">
  <p:tag name="NAME" val="CustomIcon"/>
</p:tagLst>
</file>

<file path=ppt/tags/tag23.xml><?xml version="1.0" encoding="utf-8"?>
<p:tagLst xmlns:a="http://schemas.openxmlformats.org/drawingml/2006/main" xmlns:r="http://schemas.openxmlformats.org/officeDocument/2006/relationships" xmlns:p="http://schemas.openxmlformats.org/presentationml/2006/main">
  <p:tag name="NAME" val="CustomIcon"/>
</p:tagLst>
</file>

<file path=ppt/tags/tag24.xml><?xml version="1.0" encoding="utf-8"?>
<p:tagLst xmlns:a="http://schemas.openxmlformats.org/drawingml/2006/main" xmlns:r="http://schemas.openxmlformats.org/officeDocument/2006/relationships" xmlns:p="http://schemas.openxmlformats.org/presentationml/2006/main">
  <p:tag name="NAME" val="CustomIcon"/>
</p:tagLst>
</file>

<file path=ppt/tags/tag25.xml><?xml version="1.0" encoding="utf-8"?>
<p:tagLst xmlns:a="http://schemas.openxmlformats.org/drawingml/2006/main" xmlns:r="http://schemas.openxmlformats.org/officeDocument/2006/relationships" xmlns:p="http://schemas.openxmlformats.org/presentationml/2006/main">
  <p:tag name="NAME" val="CustomIcon"/>
</p:tagLst>
</file>

<file path=ppt/tags/tag26.xml><?xml version="1.0" encoding="utf-8"?>
<p:tagLst xmlns:a="http://schemas.openxmlformats.org/drawingml/2006/main" xmlns:r="http://schemas.openxmlformats.org/officeDocument/2006/relationships" xmlns:p="http://schemas.openxmlformats.org/presentationml/2006/main">
  <p:tag name="NAME" val="CustomIcon"/>
</p:tagLst>
</file>

<file path=ppt/tags/tag27.xml><?xml version="1.0" encoding="utf-8"?>
<p:tagLst xmlns:a="http://schemas.openxmlformats.org/drawingml/2006/main" xmlns:r="http://schemas.openxmlformats.org/officeDocument/2006/relationships" xmlns:p="http://schemas.openxmlformats.org/presentationml/2006/main">
  <p:tag name="NAME" val="CustomIcon"/>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NY.YDFWRCRoOVqwF05EEF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AEypx.74RUPEOjMTC.IPcg"/>
</p:tagLst>
</file>

<file path=ppt/tags/tag3.xml><?xml version="1.0" encoding="utf-8"?>
<p:tagLst xmlns:a="http://schemas.openxmlformats.org/drawingml/2006/main" xmlns:r="http://schemas.openxmlformats.org/officeDocument/2006/relationships" xmlns:p="http://schemas.openxmlformats.org/presentationml/2006/main">
  <p:tag name="SHAPENAME" val="3. Subtitl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f9_V1EQtOqhN7jjlMq.ld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tBZ7YQ4twG_XOgiSbg_cj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IjN7s1lUyzq7y6tXk9Kf4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Bf7KA9yOmAvupbZUbqiSU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O9f5d9.2ie42SkqfHzMGG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Q0SAVgdpBa5wOSQocmL4o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rd8dQp5xqc7MqSMUKB99.A"/>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2g2Y3x53Ut7JmGAXOxjr7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7dSo3vnG3LbvmAJcmwLgVA"/>
</p:tagLst>
</file>

<file path=ppt/tags/tag39.xml><?xml version="1.0" encoding="utf-8"?>
<p:tagLst xmlns:a="http://schemas.openxmlformats.org/drawingml/2006/main" xmlns:r="http://schemas.openxmlformats.org/officeDocument/2006/relationships" xmlns:p="http://schemas.openxmlformats.org/presentationml/2006/main">
  <p:tag name="SHAPENAME" val="4. Footnote"/>
</p:tagLst>
</file>

<file path=ppt/tags/tag4.xml><?xml version="1.0" encoding="utf-8"?>
<p:tagLst xmlns:a="http://schemas.openxmlformats.org/drawingml/2006/main" xmlns:r="http://schemas.openxmlformats.org/officeDocument/2006/relationships" xmlns:p="http://schemas.openxmlformats.org/presentationml/2006/main">
  <p:tag name="SHAPENAME" val="5. Source"/>
</p:tagLst>
</file>

<file path=ppt/tags/tag40.xml><?xml version="1.0" encoding="utf-8"?>
<p:tagLst xmlns:a="http://schemas.openxmlformats.org/drawingml/2006/main" xmlns:r="http://schemas.openxmlformats.org/officeDocument/2006/relationships" xmlns:p="http://schemas.openxmlformats.org/presentationml/2006/main">
  <p:tag name="SHAPENAME" val="4. Footnote"/>
</p:tagLst>
</file>

<file path=ppt/tags/tag41.xml><?xml version="1.0" encoding="utf-8"?>
<p:tagLst xmlns:a="http://schemas.openxmlformats.org/drawingml/2006/main" xmlns:r="http://schemas.openxmlformats.org/officeDocument/2006/relationships" xmlns:p="http://schemas.openxmlformats.org/presentationml/2006/main">
  <p:tag name="NAME" val="CustomIcon"/>
</p:tagLst>
</file>

<file path=ppt/tags/tag42.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45"/>
  <p:tag name="WIDTH" val="202.5"/>
  <p:tag name="TOP" val="299.6938"/>
  <p:tag name="HEIGHT" val="70.15315"/>
</p:tagLst>
</file>

<file path=ppt/tags/tag43.xml><?xml version="1.0" encoding="utf-8"?>
<p:tagLst xmlns:a="http://schemas.openxmlformats.org/drawingml/2006/main" xmlns:r="http://schemas.openxmlformats.org/officeDocument/2006/relationships" xmlns:p="http://schemas.openxmlformats.org/presentationml/2006/main">
  <p:tag name="NAME" val="CustomIcon"/>
</p:tagLst>
</file>

<file path=ppt/tags/tag44.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45"/>
  <p:tag name="WIDTH" val="202.5"/>
  <p:tag name="TOP" val="299.6938"/>
  <p:tag name="HEIGHT" val="70.15315"/>
</p:tagLst>
</file>

<file path=ppt/tags/tag45.xml><?xml version="1.0" encoding="utf-8"?>
<p:tagLst xmlns:a="http://schemas.openxmlformats.org/drawingml/2006/main" xmlns:r="http://schemas.openxmlformats.org/officeDocument/2006/relationships" xmlns:p="http://schemas.openxmlformats.org/presentationml/2006/main">
  <p:tag name="NAME" val="CustomIcon"/>
</p:tagLst>
</file>

<file path=ppt/tags/tag46.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45"/>
  <p:tag name="WIDTH" val="202.5"/>
  <p:tag name="TOP" val="139.3875"/>
  <p:tag name="HEIGHT" val="70.15315"/>
</p:tagLst>
</file>

<file path=ppt/tags/tag47.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48.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49.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0.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51.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45"/>
  <p:tag name="WIDTH" val="202.5"/>
  <p:tag name="TOP" val="139.3875"/>
  <p:tag name="HEIGHT" val="70.15315"/>
</p:tagLst>
</file>

<file path=ppt/tags/tag52.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712.5"/>
  <p:tag name="WIDTH" val="202.5"/>
  <p:tag name="TOP" val="139.3875"/>
  <p:tag name="HEIGHT" val="70.15313"/>
</p:tagLst>
</file>

<file path=ppt/tags/tag53.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54.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490"/>
  <p:tag name="WIDTH" val="202.5"/>
  <p:tag name="TOP" val="139.3875"/>
  <p:tag name="HEIGHT" val="70.15313"/>
</p:tagLst>
</file>

<file path=ppt/tags/tag55.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56.xml><?xml version="1.0" encoding="utf-8"?>
<p:tagLst xmlns:a="http://schemas.openxmlformats.org/drawingml/2006/main" xmlns:r="http://schemas.openxmlformats.org/officeDocument/2006/relationships" xmlns:p="http://schemas.openxmlformats.org/presentationml/2006/main">
  <p:tag name="NAME" val="CustomIcon"/>
</p:tagLst>
</file>

<file path=ppt/tags/tag57.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45"/>
  <p:tag name="WIDTH" val="202.5"/>
  <p:tag name="TOP" val="139.3875"/>
  <p:tag name="HEIGHT" val="70.15315"/>
</p:tagLst>
</file>

<file path=ppt/tags/tag58.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59.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0.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61.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62.xml><?xml version="1.0" encoding="utf-8"?>
<p:tagLst xmlns:a="http://schemas.openxmlformats.org/drawingml/2006/main" xmlns:r="http://schemas.openxmlformats.org/officeDocument/2006/relationships" xmlns:p="http://schemas.openxmlformats.org/presentationml/2006/main">
  <p:tag name="NAME" val="CustomIcon"/>
</p:tagLst>
</file>

<file path=ppt/tags/tag63.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64.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65.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qQWMSe84LrYmr.G2.j3T_w"/>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GGGNshMGRt4iqBmiYYiQpg"/>
</p:tagLst>
</file>

<file path=ppt/tags/tag68.xml><?xml version="1.0" encoding="utf-8"?>
<p:tagLst xmlns:a="http://schemas.openxmlformats.org/drawingml/2006/main" xmlns:r="http://schemas.openxmlformats.org/officeDocument/2006/relationships" xmlns:p="http://schemas.openxmlformats.org/presentationml/2006/main">
  <p:tag name="SHAPENAME" val="4. Footnote"/>
</p:tagLst>
</file>

<file path=ppt/tags/tag69.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HEIGHT" val="19.38748"/>
  <p:tag name="TOP" val="110"/>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90"/>
  <p:tag name="WIDTH" val="425"/>
  <p:tag name="HEIGHT" val="19.38748"/>
  <p:tag name="TOP" val="110"/>
</p:tagLst>
</file>

<file path=ppt/tags/tag71.xml><?xml version="1.0" encoding="utf-8"?>
<p:tagLst xmlns:a="http://schemas.openxmlformats.org/drawingml/2006/main" xmlns:r="http://schemas.openxmlformats.org/officeDocument/2006/relationships" xmlns:p="http://schemas.openxmlformats.org/presentationml/2006/main">
  <p:tag name="SHAPENAME" val="4. Footnote"/>
</p:tagLst>
</file>

<file path=ppt/tags/tag72.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325.7551"/>
  <p:tag name="HEIGHT" val="52.12254"/>
</p:tagLst>
</file>

<file path=ppt/tags/tag73.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74.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HEIGHT" val="19.38748"/>
  <p:tag name="TOP" val="110"/>
</p:tagLst>
</file>

<file path=ppt/tags/tag75.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HEIGHT" val="19.38748"/>
  <p:tag name="TOP" val="110"/>
</p:tagLst>
</file>

<file path=ppt/tags/tag76.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325.7551"/>
  <p:tag name="HEIGHT" val="52.12254"/>
</p:tagLst>
</file>

<file path=ppt/tags/tag77.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325.7551"/>
  <p:tag name="HEIGHT" val="52.12254"/>
</p:tagLst>
</file>

<file path=ppt/tags/tag78.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01.51"/>
  <p:tag name="HEIGHT" val="52.12254"/>
</p:tagLst>
</file>

<file path=ppt/tags/tag79.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80.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01.51"/>
  <p:tag name="HEIGHT" val="52.12254"/>
</p:tagLst>
</file>

<file path=ppt/tags/tag81.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01.51"/>
  <p:tag name="HEIGHT" val="52.12254"/>
</p:tagLst>
</file>

<file path=ppt/tags/tag82.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139.3875"/>
  <p:tag name="HEIGHT" val="52.12254"/>
</p:tagLst>
</file>

<file path=ppt/tags/tag83.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139.3875"/>
  <p:tag name="HEIGHT" val="52.12254"/>
</p:tagLst>
</file>

<file path=ppt/tags/tag84.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139.3875"/>
  <p:tag name="HEIGHT" val="52.12254"/>
</p:tagLst>
</file>

<file path=ppt/tags/tag85.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86.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87.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HEIGHT" val="19.38748"/>
  <p:tag name="TOP" val="110"/>
</p:tagLst>
</file>

<file path=ppt/tags/tag88.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90"/>
  <p:tag name="WIDTH" val="425"/>
  <p:tag name="HEIGHT" val="19.38748"/>
  <p:tag name="TOP" val="110"/>
</p:tagLst>
</file>

<file path=ppt/tags/tag89.xml><?xml version="1.0" encoding="utf-8"?>
<p:tagLst xmlns:a="http://schemas.openxmlformats.org/drawingml/2006/main" xmlns:r="http://schemas.openxmlformats.org/officeDocument/2006/relationships" xmlns:p="http://schemas.openxmlformats.org/presentationml/2006/main">
  <p:tag name="SHAPENAME" val="4. Footnote"/>
</p:tagLst>
</file>

<file path=ppt/tags/tag9.xml><?xml version="1.0" encoding="utf-8"?>
<p:tagLst xmlns:a="http://schemas.openxmlformats.org/drawingml/2006/main" xmlns:r="http://schemas.openxmlformats.org/officeDocument/2006/relationships" xmlns:p="http://schemas.openxmlformats.org/presentationml/2006/main">
  <p:tag name="SHAPENAME" val="3. Subtitle"/>
</p:tagLst>
</file>

<file path=ppt/tags/tag90.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63.6325"/>
  <p:tag name="HEIGHT" val="52.12254"/>
</p:tagLst>
</file>

<file path=ppt/tags/tag91.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92.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HEIGHT" val="19.38748"/>
  <p:tag name="TOP" val="110"/>
</p:tagLst>
</file>

<file path=ppt/tags/tag93.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HEIGHT" val="19.38748"/>
  <p:tag name="TOP" val="110"/>
</p:tagLst>
</file>

<file path=ppt/tags/tag94.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63.6325"/>
  <p:tag name="HEIGHT" val="52.12254"/>
</p:tagLst>
</file>

<file path=ppt/tags/tag95.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63.6325"/>
  <p:tag name="HEIGHT" val="52.12254"/>
</p:tagLst>
</file>

<file path=ppt/tags/tag96.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325.7551"/>
  <p:tag name="HEIGHT" val="52.12254"/>
</p:tagLst>
</file>

<file path=ppt/tags/tag97.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98.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01.51"/>
  <p:tag name="HEIGHT" val="52.12254"/>
</p:tagLst>
</file>

<file path=ppt/tags/tag99.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01.51"/>
  <p:tag name="HEIGHT" val="52.12254"/>
</p:tagLst>
</file>

<file path=ppt/theme/theme1.xml><?xml version="1.0" encoding="utf-8"?>
<a:theme xmlns:a="http://schemas.openxmlformats.org/drawingml/2006/main" name="Office Theme">
  <a:themeElements>
    <a:clrScheme name="SDHPV">
      <a:dk1>
        <a:sysClr val="windowText" lastClr="000000"/>
      </a:dk1>
      <a:lt1>
        <a:srgbClr val="FFFFFF"/>
      </a:lt1>
      <a:dk2>
        <a:srgbClr val="3D5567"/>
      </a:dk2>
      <a:lt2>
        <a:srgbClr val="C7C9C8"/>
      </a:lt2>
      <a:accent1>
        <a:srgbClr val="3D5567"/>
      </a:accent1>
      <a:accent2>
        <a:srgbClr val="84B7A0"/>
      </a:accent2>
      <a:accent3>
        <a:srgbClr val="94D6DC"/>
      </a:accent3>
      <a:accent4>
        <a:srgbClr val="B9E1D6"/>
      </a:accent4>
      <a:accent5>
        <a:srgbClr val="DB821F"/>
      </a:accent5>
      <a:accent6>
        <a:srgbClr val="797D82"/>
      </a:accent6>
      <a:hlink>
        <a:srgbClr val="0563C1"/>
      </a:hlink>
      <a:folHlink>
        <a:srgbClr val="954F72"/>
      </a:folHlink>
    </a:clrScheme>
    <a:fontScheme name="SDHPV">
      <a:majorFont>
        <a:latin typeface="Gill Sans Std"/>
        <a:ea typeface=""/>
        <a:cs typeface=""/>
      </a:majorFont>
      <a:minorFont>
        <a:latin typeface="Gill Sans St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O/IVB Presentation">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Presentation5" id="{F025D395-3EE2-4544-AEDF-F2CB1DB50719}" vid="{36167E56-A4B7-2E41-91AB-E615F86910F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92379</TotalTime>
  <Words>12981</Words>
  <Application>Microsoft Office PowerPoint</Application>
  <PresentationFormat>Widescreen</PresentationFormat>
  <Paragraphs>943</Paragraphs>
  <Slides>60</Slides>
  <Notes>42</Notes>
  <HiddenSlides>0</HiddenSlides>
  <MMClips>0</MMClips>
  <ScaleCrop>false</ScaleCrop>
  <HeadingPairs>
    <vt:vector size="8" baseType="variant">
      <vt:variant>
        <vt:lpstr>Fonts Used</vt:lpstr>
      </vt:variant>
      <vt:variant>
        <vt:i4>16</vt:i4>
      </vt:variant>
      <vt:variant>
        <vt:lpstr>Theme</vt:lpstr>
      </vt:variant>
      <vt:variant>
        <vt:i4>2</vt:i4>
      </vt:variant>
      <vt:variant>
        <vt:lpstr>Embedded OLE Servers</vt:lpstr>
      </vt:variant>
      <vt:variant>
        <vt:i4>1</vt:i4>
      </vt:variant>
      <vt:variant>
        <vt:lpstr>Slide Titles</vt:lpstr>
      </vt:variant>
      <vt:variant>
        <vt:i4>60</vt:i4>
      </vt:variant>
    </vt:vector>
  </HeadingPairs>
  <TitlesOfParts>
    <vt:vector size="79" baseType="lpstr">
      <vt:lpstr>Aptos</vt:lpstr>
      <vt:lpstr>Arial</vt:lpstr>
      <vt:lpstr>Arial,Sans-Serif</vt:lpstr>
      <vt:lpstr>Calibri</vt:lpstr>
      <vt:lpstr>Gill Sans Std</vt:lpstr>
      <vt:lpstr>Gill Sans Std Light</vt:lpstr>
      <vt:lpstr>GillSans</vt:lpstr>
      <vt:lpstr>Helvetica</vt:lpstr>
      <vt:lpstr>Poppins</vt:lpstr>
      <vt:lpstr>Poppins Medium</vt:lpstr>
      <vt:lpstr>Poppins SemiBold</vt:lpstr>
      <vt:lpstr>Segoe UI</vt:lpstr>
      <vt:lpstr>Tahoma</vt:lpstr>
      <vt:lpstr>Times New Roman</vt:lpstr>
      <vt:lpstr>Trebuchet MS</vt:lpstr>
      <vt:lpstr>Wingdings</vt:lpstr>
      <vt:lpstr>Office Theme</vt:lpstr>
      <vt:lpstr>WHO/IVB Presentation</vt:lpstr>
      <vt:lpstr>think-cell Slide</vt:lpstr>
      <vt:lpstr>Evaluación de la  evidencia existente sobre  la vacunación de dosis única contra el VPH</vt:lpstr>
      <vt:lpstr>Acerca del Consorcio de Evaluación de Vacunas de Dosis Única contra el VPH</vt:lpstr>
      <vt:lpstr>Mensajes clave sobre la vacunación  de dosis única contra el VPH</vt:lpstr>
      <vt:lpstr>PowerPoint Presentation</vt:lpstr>
      <vt:lpstr>PowerPoint Presentation</vt:lpstr>
      <vt:lpstr>PowerPoint Presentation</vt:lpstr>
      <vt:lpstr>Cáncer de cuello de útero, VPH y vacunas contra el VPH</vt:lpstr>
      <vt:lpstr>PowerPoint Presentation</vt:lpstr>
      <vt:lpstr>PowerPoint Presentation</vt:lpstr>
      <vt:lpstr>PowerPoint Presentation</vt:lpstr>
      <vt:lpstr>PowerPoint Presentation</vt:lpstr>
      <vt:lpstr>Cobertura de la vacuna contra el VPH</vt:lpstr>
      <vt:lpstr>PowerPoint Presentation</vt:lpstr>
      <vt:lpstr>PowerPoint Presentation</vt:lpstr>
      <vt:lpstr>PowerPoint Presentation</vt:lpstr>
      <vt:lpstr>PowerPoint Presentation</vt:lpstr>
      <vt:lpstr>Temas y preguntas clave sobre la vacuna contra el VPH en una dosis única</vt:lpstr>
      <vt:lpstr>PowerPoint Presentation</vt:lpstr>
      <vt:lpstr>Temas y preguntas clave sobre la vacuna contra el VPH en una dosis única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Temas y preguntas clave sobre la vacuna contra el VPH en una dosis única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Temas y preguntas clave sobre la vacuna contra el VPH en una dosis única</vt:lpstr>
      <vt:lpstr>PowerPoint Presentation</vt:lpstr>
      <vt:lpstr>PowerPoint Presentation</vt:lpstr>
      <vt:lpstr>PowerPoint Presentation</vt:lpstr>
      <vt:lpstr>PowerPoint Presentation</vt:lpstr>
      <vt:lpstr>PowerPoint Presentation</vt:lpstr>
      <vt:lpstr>Resumen de la evidencia actual de los ensayos clínicos que apoyan la vacunación de dosis única contra el VPH</vt:lpstr>
      <vt:lpstr>PowerPoint Presentation</vt:lpstr>
      <vt:lpstr>Próximas pruebas de ensayos clínicos en curso</vt:lpstr>
      <vt:lpstr>PowerPoint Presentation</vt:lpstr>
      <vt:lpstr>PowerPoint Presentation</vt:lpstr>
      <vt:lpstr>PowerPoint Presentation</vt:lpstr>
      <vt:lpstr>PowerPoint Presentation</vt:lpstr>
      <vt:lpstr>Dosis única - Preguntas abiertas</vt:lpstr>
      <vt:lpstr>Pruebas de respaldo del análisis de modelos</vt:lpstr>
      <vt:lpstr>PowerPoint Presentation</vt:lpstr>
      <vt:lpstr>PowerPoint Presentation</vt:lpstr>
      <vt:lpstr>PowerPoint Presentation</vt:lpstr>
      <vt:lpstr>Ahorro de costos del programa con un régimen de vacunación contra el VPH en dosis única</vt:lpstr>
      <vt:lpstr>PowerPoint Presentation</vt:lpstr>
      <vt:lpstr>Conclusión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Kavon, Shawn</dc:creator>
  <cp:lastModifiedBy>Hope Randall</cp:lastModifiedBy>
  <cp:revision>1601</cp:revision>
  <cp:lastPrinted>2021-06-09T18:30:32Z</cp:lastPrinted>
  <dcterms:created xsi:type="dcterms:W3CDTF">2018-02-08T23:20:58Z</dcterms:created>
  <dcterms:modified xsi:type="dcterms:W3CDTF">2026-03-11T00:21:24Z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af03ff0-41c5-4c41-b55e-fabb8fae94be_Enabled">
    <vt:lpwstr>true</vt:lpwstr>
  </property>
  <property fmtid="{D5CDD505-2E9C-101B-9397-08002B2CF9AE}" pid="3" name="MSIP_Label_8af03ff0-41c5-4c41-b55e-fabb8fae94be_SetDate">
    <vt:lpwstr>2021-02-22T23:38:14Z</vt:lpwstr>
  </property>
  <property fmtid="{D5CDD505-2E9C-101B-9397-08002B2CF9AE}" pid="4" name="MSIP_Label_8af03ff0-41c5-4c41-b55e-fabb8fae94be_Method">
    <vt:lpwstr>Privileged</vt:lpwstr>
  </property>
  <property fmtid="{D5CDD505-2E9C-101B-9397-08002B2CF9AE}" pid="5" name="MSIP_Label_8af03ff0-41c5-4c41-b55e-fabb8fae94be_Name">
    <vt:lpwstr>8af03ff0-41c5-4c41-b55e-fabb8fae94be</vt:lpwstr>
  </property>
  <property fmtid="{D5CDD505-2E9C-101B-9397-08002B2CF9AE}" pid="6" name="MSIP_Label_8af03ff0-41c5-4c41-b55e-fabb8fae94be_SiteId">
    <vt:lpwstr>9ce70869-60db-44fd-abe8-d2767077fc8f</vt:lpwstr>
  </property>
  <property fmtid="{D5CDD505-2E9C-101B-9397-08002B2CF9AE}" pid="7" name="MSIP_Label_8af03ff0-41c5-4c41-b55e-fabb8fae94be_ActionId">
    <vt:lpwstr>08204a1c-8d3b-486a-854f-5735dd0d735a</vt:lpwstr>
  </property>
  <property fmtid="{D5CDD505-2E9C-101B-9397-08002B2CF9AE}" pid="8" name="MSIP_Label_8af03ff0-41c5-4c41-b55e-fabb8fae94be_ContentBits">
    <vt:lpwstr>0</vt:lpwstr>
  </property>
</Properties>
</file>