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tags/tag68.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3.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41.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7" r:id="rId2"/>
  </p:sldMasterIdLst>
  <p:notesMasterIdLst>
    <p:notesMasterId r:id="rId63"/>
  </p:notesMasterIdLst>
  <p:handoutMasterIdLst>
    <p:handoutMasterId r:id="rId64"/>
  </p:handoutMasterIdLst>
  <p:sldIdLst>
    <p:sldId id="597" r:id="rId3"/>
    <p:sldId id="2338" r:id="rId4"/>
    <p:sldId id="2147470162" r:id="rId5"/>
    <p:sldId id="2147470173" r:id="rId6"/>
    <p:sldId id="2147470187" r:id="rId7"/>
    <p:sldId id="2147470176" r:id="rId8"/>
    <p:sldId id="2147470164" r:id="rId9"/>
    <p:sldId id="516" r:id="rId10"/>
    <p:sldId id="314" r:id="rId11"/>
    <p:sldId id="583" r:id="rId12"/>
    <p:sldId id="2147470122" r:id="rId13"/>
    <p:sldId id="2147479040" r:id="rId14"/>
    <p:sldId id="2147470155" r:id="rId15"/>
    <p:sldId id="2147479055" r:id="rId16"/>
    <p:sldId id="2134959542" r:id="rId17"/>
    <p:sldId id="2335" r:id="rId18"/>
    <p:sldId id="2147470184" r:id="rId19"/>
    <p:sldId id="2147470174" r:id="rId20"/>
    <p:sldId id="2147470183" r:id="rId21"/>
    <p:sldId id="2147470111" r:id="rId22"/>
    <p:sldId id="2147479064" r:id="rId23"/>
    <p:sldId id="2134959570" r:id="rId24"/>
    <p:sldId id="2147470132" r:id="rId25"/>
    <p:sldId id="2134959573" r:id="rId26"/>
    <p:sldId id="2147479071" r:id="rId27"/>
    <p:sldId id="2147479068" r:id="rId28"/>
    <p:sldId id="2147479072" r:id="rId29"/>
    <p:sldId id="2147479069" r:id="rId30"/>
    <p:sldId id="2147470182" r:id="rId31"/>
    <p:sldId id="2147470156" r:id="rId32"/>
    <p:sldId id="2147479062" r:id="rId33"/>
    <p:sldId id="2147479061" r:id="rId34"/>
    <p:sldId id="2134959582" r:id="rId35"/>
    <p:sldId id="2147470186" r:id="rId36"/>
    <p:sldId id="2147470181" r:id="rId37"/>
    <p:sldId id="2147479051" r:id="rId38"/>
    <p:sldId id="2147479058" r:id="rId39"/>
    <p:sldId id="2147479059" r:id="rId40"/>
    <p:sldId id="2147470168" r:id="rId41"/>
    <p:sldId id="2134959516" r:id="rId42"/>
    <p:sldId id="268" r:id="rId43"/>
    <p:sldId id="2147470185" r:id="rId44"/>
    <p:sldId id="2147479045" r:id="rId45"/>
    <p:sldId id="2147479046" r:id="rId46"/>
    <p:sldId id="2147470131" r:id="rId47"/>
    <p:sldId id="2147470157" r:id="rId48"/>
    <p:sldId id="2134959549" r:id="rId49"/>
    <p:sldId id="2147479060" r:id="rId50"/>
    <p:sldId id="2147479054" r:id="rId51"/>
    <p:sldId id="2147470160" r:id="rId52"/>
    <p:sldId id="2147479065" r:id="rId53"/>
    <p:sldId id="2134959529" r:id="rId54"/>
    <p:sldId id="2147470161" r:id="rId55"/>
    <p:sldId id="2147479048" r:id="rId56"/>
    <p:sldId id="1024" r:id="rId57"/>
    <p:sldId id="1422" r:id="rId58"/>
    <p:sldId id="2147479057" r:id="rId59"/>
    <p:sldId id="2147479049" r:id="rId60"/>
    <p:sldId id="2147479041" r:id="rId61"/>
    <p:sldId id="2147470172" r:id="rId6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40" userDrawn="1">
          <p15:clr>
            <a:srgbClr val="A4A3A4"/>
          </p15:clr>
        </p15:guide>
        <p15:guide id="2" pos="3936" userDrawn="1">
          <p15:clr>
            <a:srgbClr val="A4A3A4"/>
          </p15:clr>
        </p15:guide>
        <p15:guide id="3" orient="horz" pos="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E79B08-A086-D1F5-706D-D922E2BD2FB8}" name="Evan Simpson" initials="ES" userId="S::esimpson@path.org::af941038-00d0-469d-9d0d-d3c2e5ce1487" providerId="AD"/>
  <p188:author id="{92FAE008-1B30-8994-AD8D-69379D9168FD}" name="Anne Schuind" initials="AS" userId="S::aschuind@path.org::8a673046-61d9-4387-8272-3c9567b71073" providerId="AD"/>
  <p188:author id="{7CAF2A0D-1FC8-EF50-2B29-A51DB50AAEED}" name="Jenny Johnson" initials="JJ" userId="S::jjohnson@path.org::7635160b-1914-48e5-accf-a20be361975e" providerId="AD"/>
  <p188:author id="{3BC71811-0CB2-7E52-AD16-A15A02D95CAB}" name="Amber Brown" initials="AB" userId="S::abrown@path.org::df440313-b5f2-49a6-b60c-ef3ec7f95dbf" providerId="AD"/>
  <p188:author id="{E7F92A15-BA11-4050-4EE7-28BC2ADB7EA8}" name="Monica Graham" initials="MG" userId="S::mgraham@path.org::ca041633-ef9c-47ac-a199-24a14d7fbff3" providerId="AD"/>
  <p188:author id="{21B9E54B-53B9-A439-B1FF-1170DCF24A87}" name="Amber Brown" initials="AB" userId="mFmy9BzlqyQu0RFAs8Gv6yk3XUyXsUf9QZSn3RSS8t8=" providerId="None"/>
  <p188:author id="{9DB16567-1EB6-DE20-F71A-597AACA63B9F}" name="Hope Randall" initials="HR" userId="ypujR0Kxdt2XOn+N63l+Ob/40CgFktq+fjTKbbS4jfg=" providerId="None"/>
  <p188:author id="{81DB438A-1CE5-0279-A3DF-0E976C4CF5E4}" name="Monica Graham" initials="MG" userId="G//hsklN0dchx4gv8hXtnESTw1+9G3ra96ZzqmtTqJc=" providerId="None"/>
  <p188:author id="{21AA6E8B-95C2-51A7-B1CB-2D739FCAF98A}" name="Ruth Gebreselassie" initials="RG" userId="Ruth Gebreselassie" providerId="None"/>
  <p188:author id="{EC5F29A1-456E-616C-5E38-44B7CAE1B341}" name="Mercy Mvundura" initials="MM" userId="S::mmvundura@path.org::cd5af906-b9c4-49c2-a36c-f196f97c75ce" providerId="AD"/>
  <p188:author id="{9842ADB8-78D4-C9D4-D2A2-822150AC14B4}" name="Cathy  Ndiaye" initials="CN" userId="Mr2fkvPgztwBmIlyFgumvlQmTNqqNhjW+FsuOteMg98=" providerId="None"/>
  <p188:author id="{2D90B4DD-DE69-8784-42B5-B3FE2AFA6337}" name="Hope Randall" initials="HR" userId="S::hrandall@path.org::9d9d9550-65b6-489c-a291-0027347db8d7" providerId="AD"/>
  <p188:author id="{2AC374E1-A149-51DC-385E-C87D27863BA6}" name="Lisa Maynard" initials="LM" userId="a69a152f2c32f42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uth Gebreselassie" initials="RG" lastIdx="23" clrIdx="6">
    <p:extLst>
      <p:ext uri="{19B8F6BF-5375-455C-9EA6-DF929625EA0E}">
        <p15:presenceInfo xmlns:p15="http://schemas.microsoft.com/office/powerpoint/2012/main" userId="S::rgebreselassie@path.org::13febb00-0a99-411a-a410-fea4ffa2a541" providerId="AD"/>
      </p:ext>
    </p:extLst>
  </p:cmAuthor>
  <p:cmAuthor id="1" name="Newton, Tara" initials="NT" lastIdx="4" clrIdx="0">
    <p:extLst>
      <p:ext uri="{19B8F6BF-5375-455C-9EA6-DF929625EA0E}">
        <p15:presenceInfo xmlns:p15="http://schemas.microsoft.com/office/powerpoint/2012/main" userId="S-1-5-21-1559300689-131104032-281947949-25439" providerId="AD"/>
      </p:ext>
    </p:extLst>
  </p:cmAuthor>
  <p:cmAuthor id="8" name="Monica Graham" initials="MG" lastIdx="6" clrIdx="7">
    <p:extLst>
      <p:ext uri="{19B8F6BF-5375-455C-9EA6-DF929625EA0E}">
        <p15:presenceInfo xmlns:p15="http://schemas.microsoft.com/office/powerpoint/2012/main" userId="S::mgraham@path.org::ca041633-ef9c-47ac-a199-24a14d7fbff3" providerId="AD"/>
      </p:ext>
    </p:extLst>
  </p:cmAuthor>
  <p:cmAuthor id="2" name="LaMontagne, Scott" initials="LS" lastIdx="19" clrIdx="1">
    <p:extLst>
      <p:ext uri="{19B8F6BF-5375-455C-9EA6-DF929625EA0E}">
        <p15:presenceInfo xmlns:p15="http://schemas.microsoft.com/office/powerpoint/2012/main" userId="S-1-5-21-1559300689-131104032-281947949-9855" providerId="AD"/>
      </p:ext>
    </p:extLst>
  </p:cmAuthor>
  <p:cmAuthor id="9" name="Kreimer, Aimee (NIH/NCI) [E]" initials="KA([" lastIdx="4" clrIdx="8">
    <p:extLst>
      <p:ext uri="{19B8F6BF-5375-455C-9EA6-DF929625EA0E}">
        <p15:presenceInfo xmlns:p15="http://schemas.microsoft.com/office/powerpoint/2012/main" userId="S::kreimera@nih.gov::e83aebb3-99b0-41bf-9c3f-8c9fb28e3c6c" providerId="AD"/>
      </p:ext>
    </p:extLst>
  </p:cmAuthor>
  <p:cmAuthor id="3" name="Newton, Tara" initials="NT [2]" lastIdx="5" clrIdx="2">
    <p:extLst>
      <p:ext uri="{19B8F6BF-5375-455C-9EA6-DF929625EA0E}">
        <p15:presenceInfo xmlns:p15="http://schemas.microsoft.com/office/powerpoint/2012/main" userId="S::tnewton@path.org::b2938472-d2b0-4aac-9731-4ee5fbd2a509" providerId="AD"/>
      </p:ext>
    </p:extLst>
  </p:cmAuthor>
  <p:cmAuthor id="4" name="Simpson, Evan" initials="SE" lastIdx="5" clrIdx="3">
    <p:extLst>
      <p:ext uri="{19B8F6BF-5375-455C-9EA6-DF929625EA0E}">
        <p15:presenceInfo xmlns:p15="http://schemas.microsoft.com/office/powerpoint/2012/main" userId="S::esimpson@path.org::af941038-00d0-469d-9d0d-d3c2e5ce1487" providerId="AD"/>
      </p:ext>
    </p:extLst>
  </p:cmAuthor>
  <p:cmAuthor id="5" name="Schuind, Anne" initials="SA" lastIdx="72" clrIdx="4">
    <p:extLst>
      <p:ext uri="{19B8F6BF-5375-455C-9EA6-DF929625EA0E}">
        <p15:presenceInfo xmlns:p15="http://schemas.microsoft.com/office/powerpoint/2012/main" userId="S::aschuind@path.org::8a673046-61d9-4387-8272-3c9567b71073" providerId="AD"/>
      </p:ext>
    </p:extLst>
  </p:cmAuthor>
  <p:cmAuthor id="6" name="Kreimer, Aimee (NIH/NCI) [E]" initials="AK" lastIdx="11" clrIdx="5">
    <p:extLst>
      <p:ext uri="{19B8F6BF-5375-455C-9EA6-DF929625EA0E}">
        <p15:presenceInfo xmlns:p15="http://schemas.microsoft.com/office/powerpoint/2012/main" userId="Kreimer, Aimee (NIH/NCI) [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493"/>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92373" autoAdjust="0"/>
  </p:normalViewPr>
  <p:slideViewPr>
    <p:cSldViewPr snapToGrid="0">
      <p:cViewPr varScale="1">
        <p:scale>
          <a:sx n="147" d="100"/>
          <a:sy n="147" d="100"/>
        </p:scale>
        <p:origin x="3162" y="114"/>
      </p:cViewPr>
      <p:guideLst>
        <p:guide pos="240"/>
        <p:guide pos="3936"/>
        <p:guide orient="horz" pos="72"/>
      </p:guideLst>
    </p:cSldViewPr>
  </p:slideViewPr>
  <p:notesTextViewPr>
    <p:cViewPr>
      <p:scale>
        <a:sx n="1" d="1"/>
        <a:sy n="1" d="1"/>
      </p:scale>
      <p:origin x="0" y="0"/>
    </p:cViewPr>
  </p:notesTextViewPr>
  <p:sorterViewPr>
    <p:cViewPr>
      <p:scale>
        <a:sx n="100" d="100"/>
        <a:sy n="100" d="100"/>
      </p:scale>
      <p:origin x="0" y="-69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2.2857142857142857E-2"/>
          <c:w val="0.95454545454545459"/>
          <c:h val="0.95428571428571429"/>
        </c:manualLayout>
      </c:layout>
      <c:barChart>
        <c:barDir val="col"/>
        <c:grouping val="clustered"/>
        <c:varyColors val="0"/>
        <c:ser>
          <c:idx val="0"/>
          <c:order val="0"/>
          <c:spPr>
            <a:solidFill>
              <a:srgbClr val="4D4D4D"/>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02E-4D32-9909-38238CE173B5}"/>
                </c:ext>
              </c:extLst>
            </c:dLbl>
            <c:spPr>
              <a:noFill/>
              <a:ln>
                <a:noFill/>
              </a:ln>
              <a:effectLst/>
            </c:spPr>
            <c:txPr>
              <a:bodyPr wrap="square" lIns="38100" tIns="19050" rIns="38100" bIns="19050" anchor="ctr">
                <a:spAutoFit/>
              </a:bodyPr>
              <a:lstStyle/>
              <a:p>
                <a:pPr>
                  <a:defRPr>
                    <a:solidFill>
                      <a:schemeClr val="tx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2.9</c:v>
                </c:pt>
              </c:numCache>
            </c:numRef>
          </c:val>
          <c:extLst>
            <c:ext xmlns:c16="http://schemas.microsoft.com/office/drawing/2014/chart" uri="{C3380CC4-5D6E-409C-BE32-E72D297353CC}">
              <c16:uniqueId val="{00000001-102E-4D32-9909-38238CE173B5}"/>
            </c:ext>
          </c:extLst>
        </c:ser>
        <c:ser>
          <c:idx val="1"/>
          <c:order val="1"/>
          <c:spPr>
            <a:solidFill>
              <a:srgbClr val="7F7F7F"/>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02E-4D32-9909-38238CE173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4.8899999999999997</c:v>
                </c:pt>
              </c:numCache>
            </c:numRef>
          </c:val>
          <c:extLst>
            <c:ext xmlns:c16="http://schemas.microsoft.com/office/drawing/2014/chart" uri="{C3380CC4-5D6E-409C-BE32-E72D297353CC}">
              <c16:uniqueId val="{00000003-102E-4D32-9909-38238CE173B5}"/>
            </c:ext>
          </c:extLst>
        </c:ser>
        <c:ser>
          <c:idx val="2"/>
          <c:order val="2"/>
          <c:spPr>
            <a:solidFill>
              <a:srgbClr val="B3B3B3"/>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02E-4D32-9909-38238CE173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6.78</c:v>
                </c:pt>
              </c:numCache>
            </c:numRef>
          </c:val>
          <c:extLst>
            <c:ext xmlns:c16="http://schemas.microsoft.com/office/drawing/2014/chart" uri="{C3380CC4-5D6E-409C-BE32-E72D297353CC}">
              <c16:uniqueId val="{00000005-102E-4D32-9909-38238CE173B5}"/>
            </c:ext>
          </c:extLst>
        </c:ser>
        <c:ser>
          <c:idx val="3"/>
          <c:order val="3"/>
          <c:spPr>
            <a:solidFill>
              <a:srgbClr val="D0D0D0"/>
            </a:solidFill>
            <a:ln w="9525" cap="flat" algn="ctr">
              <a:solidFill>
                <a:schemeClr val="bg1"/>
              </a:solidFill>
              <a:prstDash val="solid"/>
            </a:ln>
          </c:spPr>
          <c:invertIfNegative val="0"/>
          <c:dLbls>
            <c:dLbl>
              <c:idx val="0"/>
              <c:layout>
                <c:manualLayout>
                  <c:x val="0"/>
                  <c:y val="-4.3956043956043956E-4"/>
                </c:manualLayout>
              </c:layout>
              <c:tx>
                <c:rich>
                  <a:bodyPr wrap="none"/>
                  <a:lstStyle/>
                  <a:p>
                    <a:pPr>
                      <a:defRPr sz="1200" kern="1200">
                        <a:solidFill>
                          <a:schemeClr val="tx1"/>
                        </a:solidFill>
                        <a:latin typeface="+mn-lt"/>
                        <a:ea typeface="+mn-ea"/>
                        <a:cs typeface="+mn-cs"/>
                      </a:defRPr>
                    </a:pPr>
                    <a:r>
                      <a:rPr lang="en-US" dirty="0"/>
                      <a:t>10</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6-102E-4D32-9909-38238CE173B5}"/>
                </c:ext>
              </c:extLst>
            </c:dLbl>
            <c:spPr>
              <a:noFill/>
              <a:ln>
                <a:noFill/>
              </a:ln>
              <a:effectLst/>
            </c:spPr>
            <c:txPr>
              <a:bodyPr wrap="square" lIns="38100" tIns="19050" rIns="38100" bIns="19050" anchor="ctr">
                <a:spAutoFit/>
              </a:bodyPr>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8.85</c:v>
                </c:pt>
              </c:numCache>
            </c:numRef>
          </c:val>
          <c:extLst>
            <c:ext xmlns:c16="http://schemas.microsoft.com/office/drawing/2014/chart" uri="{C3380CC4-5D6E-409C-BE32-E72D297353CC}">
              <c16:uniqueId val="{00000007-102E-4D32-9909-38238CE173B5}"/>
            </c:ext>
          </c:extLst>
        </c:ser>
        <c:ser>
          <c:idx val="4"/>
          <c:order val="4"/>
          <c:spPr>
            <a:solidFill>
              <a:srgbClr val="E6E6E6"/>
            </a:solidFill>
            <a:ln w="9525" cap="flat" algn="ctr">
              <a:solidFill>
                <a:schemeClr val="bg1"/>
              </a:solidFill>
              <a:prstDash val="solid"/>
            </a:ln>
          </c:spPr>
          <c:invertIfNegative val="0"/>
          <c:dLbls>
            <c:dLbl>
              <c:idx val="0"/>
              <c:layout>
                <c:manualLayout>
                  <c:x val="0"/>
                  <c:y val="-4.3956043956043956E-4"/>
                </c:manualLayout>
              </c:layout>
              <c:tx>
                <c:rich>
                  <a:bodyPr wrap="none"/>
                  <a:lstStyle/>
                  <a:p>
                    <a:pPr>
                      <a:defRPr sz="1200" kern="1200">
                        <a:solidFill>
                          <a:schemeClr val="tx1"/>
                        </a:solidFill>
                        <a:latin typeface="+mn-lt"/>
                        <a:ea typeface="+mn-ea"/>
                        <a:cs typeface="+mn-cs"/>
                      </a:defRPr>
                    </a:pPr>
                    <a:r>
                      <a:rPr lang="en-US" dirty="0"/>
                      <a:t>16</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8-102E-4D32-9909-38238CE173B5}"/>
                </c:ext>
              </c:extLst>
            </c:dLbl>
            <c:spPr>
              <a:noFill/>
              <a:ln>
                <a:noFill/>
              </a:ln>
              <a:effectLst/>
            </c:spPr>
            <c:txPr>
              <a:bodyPr wrap="square" lIns="38100" tIns="19050" rIns="38100" bIns="19050" anchor="ctr">
                <a:spAutoFit/>
              </a:bodyPr>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15.05</c:v>
                </c:pt>
              </c:numCache>
            </c:numRef>
          </c:val>
          <c:extLst>
            <c:ext xmlns:c16="http://schemas.microsoft.com/office/drawing/2014/chart" uri="{C3380CC4-5D6E-409C-BE32-E72D297353CC}">
              <c16:uniqueId val="{00000009-102E-4D32-9909-38238CE173B5}"/>
            </c:ext>
          </c:extLst>
        </c:ser>
        <c:dLbls>
          <c:showLegendKey val="0"/>
          <c:showVal val="0"/>
          <c:showCatName val="0"/>
          <c:showSerName val="0"/>
          <c:showPercent val="0"/>
          <c:showBubbleSize val="0"/>
        </c:dLbls>
        <c:gapWidth val="40"/>
        <c:axId val="736646271"/>
        <c:axId val="1"/>
      </c:barChart>
      <c:catAx>
        <c:axId val="736646271"/>
        <c:scaling>
          <c:orientation val="minMax"/>
        </c:scaling>
        <c:delete val="0"/>
        <c:axPos val="b"/>
        <c:majorGridlines>
          <c:spPr>
            <a:ln>
              <a:noFill/>
            </a:ln>
          </c:spPr>
        </c:majorGridlines>
        <c:majorTickMark val="none"/>
        <c:minorTickMark val="none"/>
        <c:tickLblPos val="none"/>
        <c:spPr>
          <a:ln w="9525" cap="flat" algn="ctr">
            <a:solidFill>
              <a:schemeClr val="tx2"/>
            </a:solidFill>
            <a:prstDash val="solid"/>
          </a:ln>
        </c:spPr>
        <c:crossAx val="1"/>
        <c:crosses val="min"/>
        <c:auto val="0"/>
        <c:lblAlgn val="ctr"/>
        <c:lblOffset val="100"/>
        <c:noMultiLvlLbl val="0"/>
      </c:catAx>
      <c:valAx>
        <c:axId val="1"/>
        <c:scaling>
          <c:orientation val="minMax"/>
          <c:max val="15.05"/>
          <c:min val="0"/>
        </c:scaling>
        <c:delete val="1"/>
        <c:axPos val="l"/>
        <c:numFmt formatCode="General" sourceLinked="1"/>
        <c:majorTickMark val="out"/>
        <c:minorTickMark val="none"/>
        <c:tickLblPos val="nextTo"/>
        <c:crossAx val="736646271"/>
        <c:crosses val="min"/>
        <c:crossBetween val="between"/>
      </c:valAx>
      <c:spPr>
        <a:solidFill>
          <a:schemeClr val="accent3"/>
        </a:solidFill>
      </c:spPr>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High-income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General</c:formatCode>
                <c:ptCount val="15"/>
                <c:pt idx="0">
                  <c:v>27</c:v>
                </c:pt>
                <c:pt idx="1">
                  <c:v>29</c:v>
                </c:pt>
                <c:pt idx="2">
                  <c:v>32</c:v>
                </c:pt>
                <c:pt idx="3">
                  <c:v>37</c:v>
                </c:pt>
                <c:pt idx="4">
                  <c:v>38</c:v>
                </c:pt>
                <c:pt idx="5">
                  <c:v>41</c:v>
                </c:pt>
                <c:pt idx="6">
                  <c:v>43</c:v>
                </c:pt>
                <c:pt idx="7">
                  <c:v>46</c:v>
                </c:pt>
                <c:pt idx="8">
                  <c:v>47</c:v>
                </c:pt>
                <c:pt idx="9">
                  <c:v>51</c:v>
                </c:pt>
                <c:pt idx="10">
                  <c:v>52</c:v>
                </c:pt>
                <c:pt idx="11">
                  <c:v>55</c:v>
                </c:pt>
                <c:pt idx="12">
                  <c:v>58</c:v>
                </c:pt>
                <c:pt idx="13">
                  <c:v>56</c:v>
                </c:pt>
                <c:pt idx="14">
                  <c:v>58</c:v>
                </c:pt>
              </c:numCache>
            </c:numRef>
          </c:val>
          <c:smooth val="0"/>
          <c:extLst>
            <c:ext xmlns:c16="http://schemas.microsoft.com/office/drawing/2014/chart" uri="{C3380CC4-5D6E-409C-BE32-E72D297353CC}">
              <c16:uniqueId val="{00000000-107E-374B-858C-B22247C5751F}"/>
            </c:ext>
          </c:extLst>
        </c:ser>
        <c:ser>
          <c:idx val="1"/>
          <c:order val="1"/>
          <c:tx>
            <c:strRef>
              <c:f>Sheet1!$C$1</c:f>
              <c:strCache>
                <c:ptCount val="1"/>
                <c:pt idx="0">
                  <c:v>Low-income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Sheet1!$C$2:$C$16</c:f>
              <c:numCache>
                <c:formatCode>General</c:formatCode>
                <c:ptCount val="15"/>
                <c:pt idx="0">
                  <c:v>0</c:v>
                </c:pt>
                <c:pt idx="1">
                  <c:v>1</c:v>
                </c:pt>
                <c:pt idx="2">
                  <c:v>1</c:v>
                </c:pt>
                <c:pt idx="3">
                  <c:v>1</c:v>
                </c:pt>
                <c:pt idx="4">
                  <c:v>1</c:v>
                </c:pt>
                <c:pt idx="5">
                  <c:v>1</c:v>
                </c:pt>
                <c:pt idx="6">
                  <c:v>9</c:v>
                </c:pt>
                <c:pt idx="7">
                  <c:v>9</c:v>
                </c:pt>
                <c:pt idx="8">
                  <c:v>18</c:v>
                </c:pt>
                <c:pt idx="9">
                  <c:v>21</c:v>
                </c:pt>
                <c:pt idx="10">
                  <c:v>19</c:v>
                </c:pt>
                <c:pt idx="11">
                  <c:v>20</c:v>
                </c:pt>
                <c:pt idx="12">
                  <c:v>28</c:v>
                </c:pt>
                <c:pt idx="13">
                  <c:v>30</c:v>
                </c:pt>
                <c:pt idx="14">
                  <c:v>24</c:v>
                </c:pt>
              </c:numCache>
            </c:numRef>
          </c:val>
          <c:smooth val="0"/>
          <c:extLst>
            <c:ext xmlns:c16="http://schemas.microsoft.com/office/drawing/2014/chart" uri="{C3380CC4-5D6E-409C-BE32-E72D297353CC}">
              <c16:uniqueId val="{00000001-107E-374B-858C-B22247C5751F}"/>
            </c:ext>
          </c:extLst>
        </c:ser>
        <c:dLbls>
          <c:showLegendKey val="0"/>
          <c:showVal val="0"/>
          <c:showCatName val="0"/>
          <c:showSerName val="0"/>
          <c:showPercent val="0"/>
          <c:showBubbleSize val="0"/>
        </c:dLbls>
        <c:marker val="1"/>
        <c:smooth val="0"/>
        <c:axId val="1789333024"/>
        <c:axId val="1789334736"/>
      </c:lineChart>
      <c:catAx>
        <c:axId val="178933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9334736"/>
        <c:crosses val="autoZero"/>
        <c:auto val="1"/>
        <c:lblAlgn val="ctr"/>
        <c:lblOffset val="100"/>
        <c:noMultiLvlLbl val="0"/>
      </c:catAx>
      <c:valAx>
        <c:axId val="1789334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9333024"/>
        <c:crosses val="autoZero"/>
        <c:crossBetween val="between"/>
      </c:valAx>
      <c:spPr>
        <a:noFill/>
        <a:ln>
          <a:noFill/>
        </a:ln>
        <a:effectLst/>
      </c:spPr>
    </c:plotArea>
    <c:legend>
      <c:legendPos val="b"/>
      <c:layout>
        <c:manualLayout>
          <c:xMode val="edge"/>
          <c:yMode val="edge"/>
          <c:x val="0.05"/>
          <c:y val="0.95439284237248756"/>
          <c:w val="0.9"/>
          <c:h val="4.560715762751245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F2-4DC8-97C5-425A085F294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F2-4DC8-97C5-425A085F294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CF2-4DC8-97C5-425A085F294A}"/>
              </c:ext>
            </c:extLst>
          </c:dPt>
          <c:dLbls>
            <c:dLbl>
              <c:idx val="1"/>
              <c:layout>
                <c:manualLayout>
                  <c:x val="-2.9449801577085481E-2"/>
                  <c:y val="-0.2158978793763982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6.5749788310054638E-2"/>
                      <c:h val="0.15825139866182275"/>
                    </c:manualLayout>
                  </c15:layout>
                </c:ext>
                <c:ext xmlns:c16="http://schemas.microsoft.com/office/drawing/2014/chart" uri="{C3380CC4-5D6E-409C-BE32-E72D297353CC}">
                  <c16:uniqueId val="{00000003-3CF2-4DC8-97C5-425A085F294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2 doses (6 mois)</c:v>
                </c:pt>
                <c:pt idx="1">
                  <c:v>2 doses (12 mois)</c:v>
                </c:pt>
                <c:pt idx="2">
                  <c:v>1 dose</c:v>
                </c:pt>
              </c:strCache>
            </c:strRef>
          </c:cat>
          <c:val>
            <c:numRef>
              <c:f>Sheet1!$B$2:$B$4</c:f>
              <c:numCache>
                <c:formatCode>General</c:formatCode>
                <c:ptCount val="3"/>
                <c:pt idx="0">
                  <c:v>70</c:v>
                </c:pt>
                <c:pt idx="1">
                  <c:v>1</c:v>
                </c:pt>
                <c:pt idx="2">
                  <c:v>91</c:v>
                </c:pt>
              </c:numCache>
            </c:numRef>
          </c:val>
          <c:extLst>
            <c:ext xmlns:c16="http://schemas.microsoft.com/office/drawing/2014/chart" uri="{C3380CC4-5D6E-409C-BE32-E72D297353CC}">
              <c16:uniqueId val="{00000006-3CF2-4DC8-97C5-425A085F294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Sheet1!$A$33</c:f>
              <c:strCache>
                <c:ptCount val="1"/>
                <c:pt idx="0">
                  <c:v>Delivery costs (o)</c:v>
                </c:pt>
              </c:strCache>
            </c:strRef>
          </c:tx>
          <c:spPr>
            <a:solidFill>
              <a:schemeClr val="bg2">
                <a:lumMod val="75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Sheet1!$B$33:$K$33</c:f>
              <c:numCache>
                <c:formatCode>_("$"* #,##0.00_);_("$"* \(#,##0.00\);_("$"* "-"??_);_(@_)</c:formatCode>
                <c:ptCount val="10"/>
                <c:pt idx="0">
                  <c:v>9.9200000000000017</c:v>
                </c:pt>
                <c:pt idx="1">
                  <c:v>6.4665293041816936</c:v>
                </c:pt>
                <c:pt idx="2">
                  <c:v>30.2</c:v>
                </c:pt>
                <c:pt idx="3">
                  <c:v>16.196462700000005</c:v>
                </c:pt>
                <c:pt idx="4">
                  <c:v>4.1199999999999992</c:v>
                </c:pt>
                <c:pt idx="5">
                  <c:v>2.1443938</c:v>
                </c:pt>
                <c:pt idx="6">
                  <c:v>7.2200000000000006</c:v>
                </c:pt>
                <c:pt idx="7">
                  <c:v>4.0409658999999998</c:v>
                </c:pt>
                <c:pt idx="8">
                  <c:v>8.52</c:v>
                </c:pt>
                <c:pt idx="9">
                  <c:v>3.9604070000000009</c:v>
                </c:pt>
              </c:numCache>
            </c:numRef>
          </c:val>
          <c:extLst>
            <c:ext xmlns:c16="http://schemas.microsoft.com/office/drawing/2014/chart" uri="{C3380CC4-5D6E-409C-BE32-E72D297353CC}">
              <c16:uniqueId val="{00000000-BB4C-467D-98DD-79533F3D590E}"/>
            </c:ext>
          </c:extLst>
        </c:ser>
        <c:ser>
          <c:idx val="1"/>
          <c:order val="1"/>
          <c:tx>
            <c:strRef>
              <c:f>Sheet1!$A$34</c:f>
              <c:strCache>
                <c:ptCount val="1"/>
                <c:pt idx="0">
                  <c:v>Delivery costs (f)</c:v>
                </c:pt>
              </c:strCache>
            </c:strRef>
          </c:tx>
          <c:spPr>
            <a:solidFill>
              <a:schemeClr val="accent1">
                <a:lumMod val="40000"/>
                <a:lumOff val="60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Sheet1!$B$34:$K$34</c:f>
              <c:numCache>
                <c:formatCode>_("$"* #,##0.00_);_("$"* \(#,##0.00\);_("$"* "-"??_);_(@_)</c:formatCode>
                <c:ptCount val="10"/>
                <c:pt idx="0">
                  <c:v>4.46</c:v>
                </c:pt>
                <c:pt idx="1">
                  <c:v>3.1485869317525887</c:v>
                </c:pt>
                <c:pt idx="2">
                  <c:v>4.2</c:v>
                </c:pt>
                <c:pt idx="3">
                  <c:v>2.7203252999999998</c:v>
                </c:pt>
                <c:pt idx="4">
                  <c:v>2.06</c:v>
                </c:pt>
                <c:pt idx="5">
                  <c:v>1.1458993999999998</c:v>
                </c:pt>
                <c:pt idx="6">
                  <c:v>0.54</c:v>
                </c:pt>
                <c:pt idx="7">
                  <c:v>0.29432959999999997</c:v>
                </c:pt>
                <c:pt idx="8">
                  <c:v>6.6400000000000006</c:v>
                </c:pt>
                <c:pt idx="9">
                  <c:v>3.9366497999999996</c:v>
                </c:pt>
              </c:numCache>
            </c:numRef>
          </c:val>
          <c:extLst>
            <c:ext xmlns:c16="http://schemas.microsoft.com/office/drawing/2014/chart" uri="{C3380CC4-5D6E-409C-BE32-E72D297353CC}">
              <c16:uniqueId val="{00000001-BB4C-467D-98DD-79533F3D590E}"/>
            </c:ext>
          </c:extLst>
        </c:ser>
        <c:ser>
          <c:idx val="2"/>
          <c:order val="2"/>
          <c:tx>
            <c:strRef>
              <c:f>Sheet1!$A$35</c:f>
              <c:strCache>
                <c:ptCount val="1"/>
                <c:pt idx="0">
                  <c:v>Procurement costs (f)</c:v>
                </c:pt>
              </c:strCache>
            </c:strRef>
          </c:tx>
          <c:spPr>
            <a:solidFill>
              <a:schemeClr val="tx2">
                <a:lumMod val="50000"/>
                <a:lumOff val="50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Sheet1!$B$35:$K$35</c:f>
              <c:numCache>
                <c:formatCode>_("$"* #,##0.00_);_("$"* \(#,##0.00\);_("$"* "-"??_);_(@_)</c:formatCode>
                <c:ptCount val="10"/>
                <c:pt idx="0">
                  <c:v>9.0892527894817263</c:v>
                </c:pt>
                <c:pt idx="1">
                  <c:v>4.5446263947408641</c:v>
                </c:pt>
                <c:pt idx="2">
                  <c:v>19.230397314617029</c:v>
                </c:pt>
                <c:pt idx="3">
                  <c:v>9.615199981040762</c:v>
                </c:pt>
                <c:pt idx="4">
                  <c:v>9.1319999863430894</c:v>
                </c:pt>
                <c:pt idx="5">
                  <c:v>4.5660010979298891</c:v>
                </c:pt>
                <c:pt idx="6">
                  <c:v>9.09847021266458</c:v>
                </c:pt>
                <c:pt idx="7">
                  <c:v>4.5492340238978652</c:v>
                </c:pt>
                <c:pt idx="8">
                  <c:v>9.132000977523715</c:v>
                </c:pt>
                <c:pt idx="9">
                  <c:v>4.5660003778071845</c:v>
                </c:pt>
              </c:numCache>
            </c:numRef>
          </c:val>
          <c:extLst>
            <c:ext xmlns:c16="http://schemas.microsoft.com/office/drawing/2014/chart" uri="{C3380CC4-5D6E-409C-BE32-E72D297353CC}">
              <c16:uniqueId val="{00000002-BB4C-467D-98DD-79533F3D590E}"/>
            </c:ext>
          </c:extLst>
        </c:ser>
        <c:dLbls>
          <c:showLegendKey val="0"/>
          <c:showVal val="0"/>
          <c:showCatName val="0"/>
          <c:showSerName val="0"/>
          <c:showPercent val="0"/>
          <c:showBubbleSize val="0"/>
        </c:dLbls>
        <c:gapWidth val="150"/>
        <c:overlap val="100"/>
        <c:axId val="1084884640"/>
        <c:axId val="1084885120"/>
      </c:barChart>
      <c:lineChart>
        <c:grouping val="standard"/>
        <c:varyColors val="0"/>
        <c:ser>
          <c:idx val="3"/>
          <c:order val="3"/>
          <c:tx>
            <c:strRef>
              <c:f>Sheet1!$A$36</c:f>
              <c:strCache>
                <c:ptCount val="1"/>
                <c:pt idx="0">
                  <c:v>Total costs</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Sheet1!$B$36:$K$36</c:f>
              <c:numCache>
                <c:formatCode>_("$"* #,##0.00_);_("$"* \(#,##0.00\);_("$"* "-"??_);_(@_)</c:formatCode>
                <c:ptCount val="10"/>
                <c:pt idx="0">
                  <c:v>23.469252789481729</c:v>
                </c:pt>
                <c:pt idx="1">
                  <c:v>14.159742630675147</c:v>
                </c:pt>
                <c:pt idx="2">
                  <c:v>53.630397314617028</c:v>
                </c:pt>
                <c:pt idx="3">
                  <c:v>28.531987981040764</c:v>
                </c:pt>
                <c:pt idx="4">
                  <c:v>15.311999986343089</c:v>
                </c:pt>
                <c:pt idx="5">
                  <c:v>7.8562942979298889</c:v>
                </c:pt>
                <c:pt idx="6">
                  <c:v>16.858470212664582</c:v>
                </c:pt>
                <c:pt idx="7">
                  <c:v>8.8845295238978643</c:v>
                </c:pt>
                <c:pt idx="8">
                  <c:v>24.292000977523713</c:v>
                </c:pt>
                <c:pt idx="9">
                  <c:v>12.463057177807185</c:v>
                </c:pt>
              </c:numCache>
            </c:numRef>
          </c:val>
          <c:smooth val="0"/>
          <c:extLst>
            <c:ext xmlns:c16="http://schemas.microsoft.com/office/drawing/2014/chart" uri="{C3380CC4-5D6E-409C-BE32-E72D297353CC}">
              <c16:uniqueId val="{00000003-BB4C-467D-98DD-79533F3D590E}"/>
            </c:ext>
          </c:extLst>
        </c:ser>
        <c:dLbls>
          <c:showLegendKey val="0"/>
          <c:showVal val="0"/>
          <c:showCatName val="0"/>
          <c:showSerName val="0"/>
          <c:showPercent val="0"/>
          <c:showBubbleSize val="0"/>
        </c:dLbls>
        <c:marker val="1"/>
        <c:smooth val="0"/>
        <c:axId val="1084884640"/>
        <c:axId val="1084885120"/>
      </c:lineChart>
      <c:catAx>
        <c:axId val="1084884640"/>
        <c:scaling>
          <c:orientation val="minMax"/>
        </c:scaling>
        <c:delete val="0"/>
        <c:axPos val="b"/>
        <c:numFmt formatCode="General" sourceLinked="1"/>
        <c:majorTickMark val="none"/>
        <c:minorTickMark val="none"/>
        <c:tickLblPos val="nextTo"/>
        <c:spPr>
          <a:noFill/>
          <a:ln w="19050" cap="flat" cmpd="sng" algn="ctr">
            <a:solidFill>
              <a:srgbClr val="FFFFFF">
                <a:lumMod val="75000"/>
              </a:srgb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084885120"/>
        <c:crosses val="autoZero"/>
        <c:auto val="1"/>
        <c:lblAlgn val="ctr"/>
        <c:lblOffset val="100"/>
        <c:noMultiLvlLbl val="0"/>
      </c:catAx>
      <c:valAx>
        <c:axId val="1084885120"/>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4884640"/>
        <c:crosses val="autoZero"/>
        <c:crossBetween val="between"/>
      </c:valAx>
      <c:spPr>
        <a:noFill/>
        <a:ln>
          <a:gradFill>
            <a:gsLst>
              <a:gs pos="0">
                <a:srgbClr val="3D5567">
                  <a:lumMod val="5000"/>
                  <a:lumOff val="95000"/>
                </a:srgbClr>
              </a:gs>
              <a:gs pos="74000">
                <a:srgbClr val="3D5567">
                  <a:lumMod val="45000"/>
                  <a:lumOff val="55000"/>
                </a:srgbClr>
              </a:gs>
              <a:gs pos="83000">
                <a:srgbClr val="3D5567">
                  <a:lumMod val="45000"/>
                  <a:lumOff val="55000"/>
                </a:srgbClr>
              </a:gs>
              <a:gs pos="100000">
                <a:srgbClr val="3D5567">
                  <a:lumMod val="30000"/>
                  <a:lumOff val="70000"/>
                </a:srgbClr>
              </a:gs>
            </a:gsLst>
            <a:lin ang="5400000" scaled="1"/>
          </a:grad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A5A853-CEC7-3E56-23A5-106F4EBF242A}"/>
              </a:ext>
            </a:extLst>
          </p:cNvPr>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468808-75C8-BA27-331E-9CDC9D26BD5F}"/>
              </a:ext>
            </a:extLst>
          </p:cNvPr>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A8E48917-46E1-4112-8FBE-9F6E0BF03FA0}" type="datetimeFigureOut">
              <a:rPr lang="en-US" smtClean="0"/>
              <a:t>3/10/2026</a:t>
            </a:fld>
            <a:endParaRPr lang="en-US"/>
          </a:p>
        </p:txBody>
      </p:sp>
      <p:sp>
        <p:nvSpPr>
          <p:cNvPr id="4" name="Footer Placeholder 3">
            <a:extLst>
              <a:ext uri="{FF2B5EF4-FFF2-40B4-BE49-F238E27FC236}">
                <a16:creationId xmlns:a16="http://schemas.microsoft.com/office/drawing/2014/main" id="{D5FF2E15-7E1D-4C1A-86E8-5D3D7259136E}"/>
              </a:ext>
            </a:extLst>
          </p:cNvPr>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19089E3-6767-0E60-CBE0-ECE461D07521}"/>
              </a:ext>
            </a:extLst>
          </p:cNvPr>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15A5DE5B-CCA8-4F20-A5C7-947AD70C86B7}" type="slidenum">
              <a:rPr lang="en-US" smtClean="0"/>
              <a:t>‹#›</a:t>
            </a:fld>
            <a:endParaRPr lang="en-US"/>
          </a:p>
        </p:txBody>
      </p:sp>
    </p:spTree>
    <p:extLst>
      <p:ext uri="{BB962C8B-B14F-4D97-AF65-F5344CB8AC3E}">
        <p14:creationId xmlns:p14="http://schemas.microsoft.com/office/powerpoint/2010/main" val="3292282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2" cy="469779"/>
          </a:xfrm>
          <a:prstGeom prst="rect">
            <a:avLst/>
          </a:prstGeom>
        </p:spPr>
        <p:txBody>
          <a:bodyPr vert="horz" lIns="93940" tIns="46970" rIns="93940" bIns="46970" rtlCol="0"/>
          <a:lstStyle>
            <a:lvl1pPr algn="l">
              <a:defRPr sz="1200"/>
            </a:lvl1pPr>
          </a:lstStyle>
          <a:p>
            <a:endParaRPr lang="en-US"/>
          </a:p>
        </p:txBody>
      </p:sp>
      <p:sp>
        <p:nvSpPr>
          <p:cNvPr id="3" name="Date Placeholder 2"/>
          <p:cNvSpPr>
            <a:spLocks noGrp="1"/>
          </p:cNvSpPr>
          <p:nvPr>
            <p:ph type="dt" idx="1"/>
          </p:nvPr>
        </p:nvSpPr>
        <p:spPr>
          <a:xfrm>
            <a:off x="4008706" y="1"/>
            <a:ext cx="3066732" cy="469779"/>
          </a:xfrm>
          <a:prstGeom prst="rect">
            <a:avLst/>
          </a:prstGeom>
        </p:spPr>
        <p:txBody>
          <a:bodyPr vert="horz" lIns="93940" tIns="46970" rIns="93940" bIns="46970" rtlCol="0"/>
          <a:lstStyle>
            <a:lvl1pPr algn="r">
              <a:defRPr sz="1200"/>
            </a:lvl1pPr>
          </a:lstStyle>
          <a:p>
            <a:fld id="{56D53E6B-78F7-4A7F-A4E6-CD2F8E07BA38}" type="datetimeFigureOut">
              <a:rPr lang="en-US" smtClean="0"/>
              <a:t>3/10/2026</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40" tIns="46970" rIns="93940" bIns="46970"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40" tIns="46970" rIns="93940" bIns="469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9"/>
            <a:ext cx="3066732" cy="469779"/>
          </a:xfrm>
          <a:prstGeom prst="rect">
            <a:avLst/>
          </a:prstGeom>
        </p:spPr>
        <p:txBody>
          <a:bodyPr vert="horz" lIns="93940" tIns="46970" rIns="93940" bIns="46970"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893299"/>
            <a:ext cx="3066732" cy="469779"/>
          </a:xfrm>
          <a:prstGeom prst="rect">
            <a:avLst/>
          </a:prstGeom>
        </p:spPr>
        <p:txBody>
          <a:bodyPr vert="horz" lIns="93940" tIns="46970" rIns="93940" bIns="46970" rtlCol="0" anchor="b"/>
          <a:lstStyle>
            <a:lvl1pPr algn="r">
              <a:defRPr sz="1200"/>
            </a:lvl1pPr>
          </a:lstStyle>
          <a:p>
            <a:fld id="{AFAC0320-111F-4C09-8C7C-B3759D94ED03}" type="slidenum">
              <a:rPr lang="en-US" smtClean="0"/>
              <a:t>‹#›</a:t>
            </a:fld>
            <a:endParaRPr lang="en-US"/>
          </a:p>
        </p:txBody>
      </p:sp>
    </p:spTree>
    <p:extLst>
      <p:ext uri="{BB962C8B-B14F-4D97-AF65-F5344CB8AC3E}">
        <p14:creationId xmlns:p14="http://schemas.microsoft.com/office/powerpoint/2010/main" val="45265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2</a:t>
            </a:fld>
            <a:endParaRPr lang="en-US" dirty="0"/>
          </a:p>
        </p:txBody>
      </p:sp>
    </p:spTree>
    <p:extLst>
      <p:ext uri="{BB962C8B-B14F-4D97-AF65-F5344CB8AC3E}">
        <p14:creationId xmlns:p14="http://schemas.microsoft.com/office/powerpoint/2010/main" val="3562622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14</a:t>
            </a:fld>
            <a:endParaRPr lang="en-US"/>
          </a:p>
        </p:txBody>
      </p:sp>
    </p:spTree>
    <p:extLst>
      <p:ext uri="{BB962C8B-B14F-4D97-AF65-F5344CB8AC3E}">
        <p14:creationId xmlns:p14="http://schemas.microsoft.com/office/powerpoint/2010/main" val="159522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15</a:t>
            </a:fld>
            <a:endParaRPr lang="en-US" dirty="0"/>
          </a:p>
        </p:txBody>
      </p:sp>
    </p:spTree>
    <p:extLst>
      <p:ext uri="{BB962C8B-B14F-4D97-AF65-F5344CB8AC3E}">
        <p14:creationId xmlns:p14="http://schemas.microsoft.com/office/powerpoint/2010/main" val="1748963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18</a:t>
            </a:fld>
            <a:endParaRPr lang="en-US" dirty="0"/>
          </a:p>
        </p:txBody>
      </p:sp>
    </p:spTree>
    <p:extLst>
      <p:ext uri="{BB962C8B-B14F-4D97-AF65-F5344CB8AC3E}">
        <p14:creationId xmlns:p14="http://schemas.microsoft.com/office/powerpoint/2010/main" val="1921017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HPV9 (Gardasil 9, MSD)</a:t>
            </a:r>
          </a:p>
        </p:txBody>
      </p:sp>
      <p:sp>
        <p:nvSpPr>
          <p:cNvPr id="4" name="Slide Number Placeholder 3"/>
          <p:cNvSpPr>
            <a:spLocks noGrp="1"/>
          </p:cNvSpPr>
          <p:nvPr>
            <p:ph type="sldNum" sz="quarter" idx="5"/>
          </p:nvPr>
        </p:nvSpPr>
        <p:spPr/>
        <p:txBody>
          <a:bodyPr/>
          <a:lstStyle/>
          <a:p>
            <a:fld id="{DBF2C4BC-BAE4-4C85-BCED-8B1289E8C637}" type="slidenum">
              <a:rPr lang="en-US" smtClean="0"/>
              <a:t>20</a:t>
            </a:fld>
            <a:endParaRPr lang="en-US" dirty="0"/>
          </a:p>
        </p:txBody>
      </p:sp>
    </p:spTree>
    <p:extLst>
      <p:ext uri="{BB962C8B-B14F-4D97-AF65-F5344CB8AC3E}">
        <p14:creationId xmlns:p14="http://schemas.microsoft.com/office/powerpoint/2010/main" val="274671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45DE3-CE5C-0059-6D04-8F91B8386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16234-5CB0-F891-DFC3-753208639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43042-D741-BA36-B62D-FC43163DC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A8F4EE-5651-A83F-2037-ED3534BB636E}"/>
              </a:ext>
            </a:extLst>
          </p:cNvPr>
          <p:cNvSpPr>
            <a:spLocks noGrp="1"/>
          </p:cNvSpPr>
          <p:nvPr>
            <p:ph type="sldNum" sz="quarter" idx="5"/>
          </p:nvPr>
        </p:nvSpPr>
        <p:spPr/>
        <p:txBody>
          <a:bodyPr/>
          <a:lstStyle/>
          <a:p>
            <a:fld id="{DBF2C4BC-BAE4-4C85-BCED-8B1289E8C637}" type="slidenum">
              <a:rPr lang="en-US" smtClean="0"/>
              <a:t>21</a:t>
            </a:fld>
            <a:endParaRPr lang="en-US" dirty="0"/>
          </a:p>
        </p:txBody>
      </p:sp>
    </p:spTree>
    <p:extLst>
      <p:ext uri="{BB962C8B-B14F-4D97-AF65-F5344CB8AC3E}">
        <p14:creationId xmlns:p14="http://schemas.microsoft.com/office/powerpoint/2010/main" val="2777408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22</a:t>
            </a:fld>
            <a:endParaRPr lang="en-US" dirty="0"/>
          </a:p>
        </p:txBody>
      </p:sp>
    </p:spTree>
    <p:extLst>
      <p:ext uri="{BB962C8B-B14F-4D97-AF65-F5344CB8AC3E}">
        <p14:creationId xmlns:p14="http://schemas.microsoft.com/office/powerpoint/2010/main" val="214899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23</a:t>
            </a:fld>
            <a:endParaRPr lang="en-US" dirty="0"/>
          </a:p>
        </p:txBody>
      </p:sp>
    </p:spTree>
    <p:extLst>
      <p:ext uri="{BB962C8B-B14F-4D97-AF65-F5344CB8AC3E}">
        <p14:creationId xmlns:p14="http://schemas.microsoft.com/office/powerpoint/2010/main" val="4191564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24</a:t>
            </a:fld>
            <a:endParaRPr lang="en-US" dirty="0"/>
          </a:p>
        </p:txBody>
      </p:sp>
    </p:spTree>
    <p:extLst>
      <p:ext uri="{BB962C8B-B14F-4D97-AF65-F5344CB8AC3E}">
        <p14:creationId xmlns:p14="http://schemas.microsoft.com/office/powerpoint/2010/main" val="298637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D9CC-40CE-214D-E11B-0F3093846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04890-0744-62C3-29CB-0ACA25726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A52E4-F11A-706D-E85E-7FFD79713141}"/>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236EE57B-F614-E8B0-6A17-B3CE0242D1E5}"/>
              </a:ext>
            </a:extLst>
          </p:cNvPr>
          <p:cNvSpPr>
            <a:spLocks noGrp="1"/>
          </p:cNvSpPr>
          <p:nvPr>
            <p:ph type="sldNum" sz="quarter" idx="10"/>
          </p:nvPr>
        </p:nvSpPr>
        <p:spPr/>
        <p:txBody>
          <a:bodyPr/>
          <a:lstStyle/>
          <a:p>
            <a:fld id="{46722F34-A52E-496D-9D87-9207080F2870}" type="slidenum">
              <a:rPr lang="en-US" smtClean="0"/>
              <a:t>25</a:t>
            </a:fld>
            <a:endParaRPr lang="en-US"/>
          </a:p>
        </p:txBody>
      </p:sp>
    </p:spTree>
    <p:extLst>
      <p:ext uri="{BB962C8B-B14F-4D97-AF65-F5344CB8AC3E}">
        <p14:creationId xmlns:p14="http://schemas.microsoft.com/office/powerpoint/2010/main" val="2154320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D30C4-4C47-9054-2C84-6F898765B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0912A-C275-6B03-7ADA-6F2BAE633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E5B99-470E-AFBD-AB4B-2A83F47F0587}"/>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C3E96C1C-FC70-67AD-EB69-82CDD3EE19ED}"/>
              </a:ext>
            </a:extLst>
          </p:cNvPr>
          <p:cNvSpPr>
            <a:spLocks noGrp="1"/>
          </p:cNvSpPr>
          <p:nvPr>
            <p:ph type="sldNum" sz="quarter" idx="10"/>
          </p:nvPr>
        </p:nvSpPr>
        <p:spPr/>
        <p:txBody>
          <a:bodyPr/>
          <a:lstStyle/>
          <a:p>
            <a:fld id="{46722F34-A52E-496D-9D87-9207080F2870}" type="slidenum">
              <a:rPr lang="en-US" smtClean="0"/>
              <a:t>26</a:t>
            </a:fld>
            <a:endParaRPr lang="en-US" dirty="0"/>
          </a:p>
        </p:txBody>
      </p:sp>
    </p:spTree>
    <p:extLst>
      <p:ext uri="{BB962C8B-B14F-4D97-AF65-F5344CB8AC3E}">
        <p14:creationId xmlns:p14="http://schemas.microsoft.com/office/powerpoint/2010/main" val="393836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4</a:t>
            </a:fld>
            <a:endParaRPr lang="en-US" dirty="0"/>
          </a:p>
        </p:txBody>
      </p:sp>
    </p:spTree>
    <p:extLst>
      <p:ext uri="{BB962C8B-B14F-4D97-AF65-F5344CB8AC3E}">
        <p14:creationId xmlns:p14="http://schemas.microsoft.com/office/powerpoint/2010/main" val="1987745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C067C-4A7C-D394-0170-E32873A5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FF1AA-A828-D97B-F2B8-3F57976E6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14CE-0D91-2F96-554F-328D82BE3BF3}"/>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5A205FF4-AEFB-F0F6-DFC4-511C2285191B}"/>
              </a:ext>
            </a:extLst>
          </p:cNvPr>
          <p:cNvSpPr>
            <a:spLocks noGrp="1"/>
          </p:cNvSpPr>
          <p:nvPr>
            <p:ph type="sldNum" sz="quarter" idx="10"/>
          </p:nvPr>
        </p:nvSpPr>
        <p:spPr/>
        <p:txBody>
          <a:bodyPr/>
          <a:lstStyle/>
          <a:p>
            <a:fld id="{46722F34-A52E-496D-9D87-9207080F2870}" type="slidenum">
              <a:rPr lang="en-US" smtClean="0"/>
              <a:t>27</a:t>
            </a:fld>
            <a:endParaRPr lang="en-US" dirty="0"/>
          </a:p>
        </p:txBody>
      </p:sp>
    </p:spTree>
    <p:extLst>
      <p:ext uri="{BB962C8B-B14F-4D97-AF65-F5344CB8AC3E}">
        <p14:creationId xmlns:p14="http://schemas.microsoft.com/office/powerpoint/2010/main" val="687762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594C2-84A7-C4EE-F2BB-0F6A09664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91B86-13F1-F11D-B737-9702DAA53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22A80-1A34-E702-56F3-749A3897866F}"/>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7E43AF8C-3DE8-5358-6936-9A4D6403BBB4}"/>
              </a:ext>
            </a:extLst>
          </p:cNvPr>
          <p:cNvSpPr>
            <a:spLocks noGrp="1"/>
          </p:cNvSpPr>
          <p:nvPr>
            <p:ph type="sldNum" sz="quarter" idx="10"/>
          </p:nvPr>
        </p:nvSpPr>
        <p:spPr/>
        <p:txBody>
          <a:bodyPr/>
          <a:lstStyle/>
          <a:p>
            <a:fld id="{46722F34-A52E-496D-9D87-9207080F2870}" type="slidenum">
              <a:rPr lang="en-US" smtClean="0"/>
              <a:t>28</a:t>
            </a:fld>
            <a:endParaRPr lang="en-US" dirty="0"/>
          </a:p>
        </p:txBody>
      </p:sp>
    </p:spTree>
    <p:extLst>
      <p:ext uri="{BB962C8B-B14F-4D97-AF65-F5344CB8AC3E}">
        <p14:creationId xmlns:p14="http://schemas.microsoft.com/office/powerpoint/2010/main" val="1263080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30</a:t>
            </a:fld>
            <a:endParaRPr lang="en-US" dirty="0"/>
          </a:p>
        </p:txBody>
      </p:sp>
    </p:spTree>
    <p:extLst>
      <p:ext uri="{BB962C8B-B14F-4D97-AF65-F5344CB8AC3E}">
        <p14:creationId xmlns:p14="http://schemas.microsoft.com/office/powerpoint/2010/main" val="2053570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79E7-E5CD-CEF9-C98C-CD7981567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09541-C328-7F57-664C-B57EDA69E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97A5A-1719-F997-4AFC-C645CBF87574}"/>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6A1CBF14-F266-57F6-FE2B-2066DB36B692}"/>
              </a:ext>
            </a:extLst>
          </p:cNvPr>
          <p:cNvSpPr>
            <a:spLocks noGrp="1"/>
          </p:cNvSpPr>
          <p:nvPr>
            <p:ph type="sldNum" sz="quarter" idx="10"/>
          </p:nvPr>
        </p:nvSpPr>
        <p:spPr/>
        <p:txBody>
          <a:bodyPr/>
          <a:lstStyle/>
          <a:p>
            <a:fld id="{46722F34-A52E-496D-9D87-9207080F2870}" type="slidenum">
              <a:rPr lang="en-US" smtClean="0"/>
              <a:t>31</a:t>
            </a:fld>
            <a:endParaRPr lang="en-US" dirty="0"/>
          </a:p>
        </p:txBody>
      </p:sp>
    </p:spTree>
    <p:extLst>
      <p:ext uri="{BB962C8B-B14F-4D97-AF65-F5344CB8AC3E}">
        <p14:creationId xmlns:p14="http://schemas.microsoft.com/office/powerpoint/2010/main" val="1306823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48E46-E18D-0DE7-A7E1-9E2191540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B45F1-23E5-B51D-AD50-DE9285DAF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1F968-A637-963E-E246-C34205C4BB5F}"/>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A868E683-BFB3-F487-6C00-0B89BEF3800B}"/>
              </a:ext>
            </a:extLst>
          </p:cNvPr>
          <p:cNvSpPr>
            <a:spLocks noGrp="1"/>
          </p:cNvSpPr>
          <p:nvPr>
            <p:ph type="sldNum" sz="quarter" idx="10"/>
          </p:nvPr>
        </p:nvSpPr>
        <p:spPr/>
        <p:txBody>
          <a:bodyPr/>
          <a:lstStyle/>
          <a:p>
            <a:fld id="{46722F34-A52E-496D-9D87-9207080F2870}" type="slidenum">
              <a:rPr lang="en-US" smtClean="0"/>
              <a:t>32</a:t>
            </a:fld>
            <a:endParaRPr lang="en-US" dirty="0"/>
          </a:p>
        </p:txBody>
      </p:sp>
    </p:spTree>
    <p:extLst>
      <p:ext uri="{BB962C8B-B14F-4D97-AF65-F5344CB8AC3E}">
        <p14:creationId xmlns:p14="http://schemas.microsoft.com/office/powerpoint/2010/main" val="1424910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33</a:t>
            </a:fld>
            <a:endParaRPr lang="en-US" dirty="0"/>
          </a:p>
        </p:txBody>
      </p:sp>
    </p:spTree>
    <p:extLst>
      <p:ext uri="{BB962C8B-B14F-4D97-AF65-F5344CB8AC3E}">
        <p14:creationId xmlns:p14="http://schemas.microsoft.com/office/powerpoint/2010/main" val="4252343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34</a:t>
            </a:fld>
            <a:endParaRPr lang="en-US" dirty="0"/>
          </a:p>
        </p:txBody>
      </p:sp>
    </p:spTree>
    <p:extLst>
      <p:ext uri="{BB962C8B-B14F-4D97-AF65-F5344CB8AC3E}">
        <p14:creationId xmlns:p14="http://schemas.microsoft.com/office/powerpoint/2010/main" val="3427308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6B8205-6768-1B45-BFA0-99CDECC3F7F8}" type="slidenum">
              <a:rPr lang="en-US" altLang="en-US" smtClean="0"/>
              <a:pPr>
                <a:defRPr/>
              </a:pPr>
              <a:t>35</a:t>
            </a:fld>
            <a:endParaRPr lang="en-US" altLang="en-US" dirty="0"/>
          </a:p>
        </p:txBody>
      </p:sp>
    </p:spTree>
    <p:extLst>
      <p:ext uri="{BB962C8B-B14F-4D97-AF65-F5344CB8AC3E}">
        <p14:creationId xmlns:p14="http://schemas.microsoft.com/office/powerpoint/2010/main" val="3857359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9B9DA-604B-FED7-DF15-E57588D3C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2EE6F-1121-1A9D-C529-4435FBC5D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E04CB-1F4B-5B44-85CA-D1D2C7F973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831D69-9DD1-D240-6B92-905DA2F5ECA7}"/>
              </a:ext>
            </a:extLst>
          </p:cNvPr>
          <p:cNvSpPr>
            <a:spLocks noGrp="1"/>
          </p:cNvSpPr>
          <p:nvPr>
            <p:ph type="sldNum" sz="quarter" idx="5"/>
          </p:nvPr>
        </p:nvSpPr>
        <p:spPr/>
        <p:txBody>
          <a:bodyPr/>
          <a:lstStyle/>
          <a:p>
            <a:pPr>
              <a:defRPr/>
            </a:pPr>
            <a:fld id="{E16B8205-6768-1B45-BFA0-99CDECC3F7F8}" type="slidenum">
              <a:rPr lang="en-US" altLang="en-US" smtClean="0"/>
              <a:pPr>
                <a:defRPr/>
              </a:pPr>
              <a:t>36</a:t>
            </a:fld>
            <a:endParaRPr lang="en-US" altLang="en-US" dirty="0"/>
          </a:p>
        </p:txBody>
      </p:sp>
    </p:spTree>
    <p:extLst>
      <p:ext uri="{BB962C8B-B14F-4D97-AF65-F5344CB8AC3E}">
        <p14:creationId xmlns:p14="http://schemas.microsoft.com/office/powerpoint/2010/main" val="3137711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4319-69F1-6716-1E8C-B9AD92C2F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D70BF-EB54-B6B2-9EF7-8484CF77D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673C2-4890-46DF-AD9F-B67F24EB3A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5AC6E8-0E60-DD1F-B5B1-A61F5FFB837D}"/>
              </a:ext>
            </a:extLst>
          </p:cNvPr>
          <p:cNvSpPr>
            <a:spLocks noGrp="1"/>
          </p:cNvSpPr>
          <p:nvPr>
            <p:ph type="sldNum" sz="quarter" idx="5"/>
          </p:nvPr>
        </p:nvSpPr>
        <p:spPr/>
        <p:txBody>
          <a:bodyPr/>
          <a:lstStyle/>
          <a:p>
            <a:pPr>
              <a:defRPr/>
            </a:pPr>
            <a:fld id="{E16B8205-6768-1B45-BFA0-99CDECC3F7F8}" type="slidenum">
              <a:rPr lang="en-US" altLang="en-US" smtClean="0"/>
              <a:pPr>
                <a:defRPr/>
              </a:pPr>
              <a:t>37</a:t>
            </a:fld>
            <a:endParaRPr lang="en-US" altLang="en-US" dirty="0"/>
          </a:p>
        </p:txBody>
      </p:sp>
    </p:spTree>
    <p:extLst>
      <p:ext uri="{BB962C8B-B14F-4D97-AF65-F5344CB8AC3E}">
        <p14:creationId xmlns:p14="http://schemas.microsoft.com/office/powerpoint/2010/main" val="219623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5</a:t>
            </a:fld>
            <a:endParaRPr lang="en-US"/>
          </a:p>
        </p:txBody>
      </p:sp>
    </p:spTree>
    <p:extLst>
      <p:ext uri="{BB962C8B-B14F-4D97-AF65-F5344CB8AC3E}">
        <p14:creationId xmlns:p14="http://schemas.microsoft.com/office/powerpoint/2010/main" val="43790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6EBF-BDEE-C209-52CF-F2E004408D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8371C-6B04-2FE7-AB3B-AF59364CD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7FC63-D596-6DFE-C2B9-140BC3D8AF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33355A-A2E8-B0BF-D7ED-4834F801440B}"/>
              </a:ext>
            </a:extLst>
          </p:cNvPr>
          <p:cNvSpPr>
            <a:spLocks noGrp="1"/>
          </p:cNvSpPr>
          <p:nvPr>
            <p:ph type="sldNum" sz="quarter" idx="5"/>
          </p:nvPr>
        </p:nvSpPr>
        <p:spPr/>
        <p:txBody>
          <a:bodyPr/>
          <a:lstStyle/>
          <a:p>
            <a:pPr>
              <a:defRPr/>
            </a:pPr>
            <a:fld id="{E16B8205-6768-1B45-BFA0-99CDECC3F7F8}" type="slidenum">
              <a:rPr lang="en-US" altLang="en-US" smtClean="0"/>
              <a:pPr>
                <a:defRPr/>
              </a:pPr>
              <a:t>38</a:t>
            </a:fld>
            <a:endParaRPr lang="en-US" altLang="en-US" dirty="0"/>
          </a:p>
        </p:txBody>
      </p:sp>
    </p:spTree>
    <p:extLst>
      <p:ext uri="{BB962C8B-B14F-4D97-AF65-F5344CB8AC3E}">
        <p14:creationId xmlns:p14="http://schemas.microsoft.com/office/powerpoint/2010/main" val="4212522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5CEF76-3309-6345-B903-F154BAAB351B}" type="slidenum">
              <a:rPr lang="en-US" smtClean="0"/>
              <a:t>41</a:t>
            </a:fld>
            <a:endParaRPr lang="en-US" dirty="0"/>
          </a:p>
        </p:txBody>
      </p:sp>
    </p:spTree>
    <p:extLst>
      <p:ext uri="{BB962C8B-B14F-4D97-AF65-F5344CB8AC3E}">
        <p14:creationId xmlns:p14="http://schemas.microsoft.com/office/powerpoint/2010/main" val="2173226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42</a:t>
            </a:fld>
            <a:endParaRPr lang="en-US" dirty="0"/>
          </a:p>
        </p:txBody>
      </p:sp>
    </p:spTree>
    <p:extLst>
      <p:ext uri="{BB962C8B-B14F-4D97-AF65-F5344CB8AC3E}">
        <p14:creationId xmlns:p14="http://schemas.microsoft.com/office/powerpoint/2010/main" val="2840095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43</a:t>
            </a:fld>
            <a:endParaRPr lang="en-US" dirty="0"/>
          </a:p>
        </p:txBody>
      </p:sp>
    </p:spTree>
    <p:extLst>
      <p:ext uri="{BB962C8B-B14F-4D97-AF65-F5344CB8AC3E}">
        <p14:creationId xmlns:p14="http://schemas.microsoft.com/office/powerpoint/2010/main" val="95419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44</a:t>
            </a:fld>
            <a:endParaRPr lang="en-US" dirty="0"/>
          </a:p>
        </p:txBody>
      </p:sp>
    </p:spTree>
    <p:extLst>
      <p:ext uri="{BB962C8B-B14F-4D97-AF65-F5344CB8AC3E}">
        <p14:creationId xmlns:p14="http://schemas.microsoft.com/office/powerpoint/2010/main" val="2362171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46</a:t>
            </a:fld>
            <a:endParaRPr lang="en-US" dirty="0"/>
          </a:p>
        </p:txBody>
      </p:sp>
    </p:spTree>
    <p:extLst>
      <p:ext uri="{BB962C8B-B14F-4D97-AF65-F5344CB8AC3E}">
        <p14:creationId xmlns:p14="http://schemas.microsoft.com/office/powerpoint/2010/main" val="3828890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95966-E073-F4EB-2BEC-2E5593ABA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C4C69-CA7F-1E5A-0F89-1B4368DBB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D1B7B-BF7B-0DE2-F2E1-273842EBB2A0}"/>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B0ADE105-6924-453E-89CC-BE1FE79FDF44}"/>
              </a:ext>
            </a:extLst>
          </p:cNvPr>
          <p:cNvSpPr>
            <a:spLocks noGrp="1"/>
          </p:cNvSpPr>
          <p:nvPr>
            <p:ph type="sldNum" sz="quarter" idx="10"/>
          </p:nvPr>
        </p:nvSpPr>
        <p:spPr/>
        <p:txBody>
          <a:bodyPr/>
          <a:lstStyle/>
          <a:p>
            <a:fld id="{46722F34-A52E-496D-9D87-9207080F2870}" type="slidenum">
              <a:rPr lang="en-US" smtClean="0"/>
              <a:t>49</a:t>
            </a:fld>
            <a:endParaRPr lang="en-US" dirty="0"/>
          </a:p>
        </p:txBody>
      </p:sp>
    </p:spTree>
    <p:extLst>
      <p:ext uri="{BB962C8B-B14F-4D97-AF65-F5344CB8AC3E}">
        <p14:creationId xmlns:p14="http://schemas.microsoft.com/office/powerpoint/2010/main" val="1960146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50</a:t>
            </a:fld>
            <a:endParaRPr lang="en-US" dirty="0"/>
          </a:p>
        </p:txBody>
      </p:sp>
    </p:spTree>
    <p:extLst>
      <p:ext uri="{BB962C8B-B14F-4D97-AF65-F5344CB8AC3E}">
        <p14:creationId xmlns:p14="http://schemas.microsoft.com/office/powerpoint/2010/main" val="3447973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420E0-9165-2785-7B04-AF0C71B2E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A9D23-6909-7CBA-128B-ADE9FEAC1F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BA2B8-38EE-1D49-E9EB-3F38EBB06EB1}"/>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D212379E-6191-28B5-91E7-52472782E35F}"/>
              </a:ext>
            </a:extLst>
          </p:cNvPr>
          <p:cNvSpPr>
            <a:spLocks noGrp="1"/>
          </p:cNvSpPr>
          <p:nvPr>
            <p:ph type="sldNum" sz="quarter" idx="10"/>
          </p:nvPr>
        </p:nvSpPr>
        <p:spPr/>
        <p:txBody>
          <a:bodyPr/>
          <a:lstStyle/>
          <a:p>
            <a:fld id="{46722F34-A52E-496D-9D87-9207080F2870}" type="slidenum">
              <a:rPr lang="en-US" smtClean="0"/>
              <a:t>51</a:t>
            </a:fld>
            <a:endParaRPr lang="en-US" dirty="0"/>
          </a:p>
        </p:txBody>
      </p:sp>
    </p:spTree>
    <p:extLst>
      <p:ext uri="{BB962C8B-B14F-4D97-AF65-F5344CB8AC3E}">
        <p14:creationId xmlns:p14="http://schemas.microsoft.com/office/powerpoint/2010/main" val="3833640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54</a:t>
            </a:fld>
            <a:endParaRPr lang="en-US" dirty="0"/>
          </a:p>
        </p:txBody>
      </p:sp>
    </p:spTree>
    <p:extLst>
      <p:ext uri="{BB962C8B-B14F-4D97-AF65-F5344CB8AC3E}">
        <p14:creationId xmlns:p14="http://schemas.microsoft.com/office/powerpoint/2010/main" val="3240796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6</a:t>
            </a:fld>
            <a:endParaRPr lang="en-US" dirty="0"/>
          </a:p>
        </p:txBody>
      </p:sp>
    </p:spTree>
    <p:extLst>
      <p:ext uri="{BB962C8B-B14F-4D97-AF65-F5344CB8AC3E}">
        <p14:creationId xmlns:p14="http://schemas.microsoft.com/office/powerpoint/2010/main" val="3453724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EEB51-EA7E-EE8A-F608-9E6F2FC0A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3EF4D-D5FC-1925-9739-0E2B8AD4B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D2996-E1C6-A219-87DC-A1C120492B1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70B4A94-CBF9-E142-4382-82462ECEDECF}"/>
              </a:ext>
            </a:extLst>
          </p:cNvPr>
          <p:cNvSpPr>
            <a:spLocks noGrp="1"/>
          </p:cNvSpPr>
          <p:nvPr>
            <p:ph type="sldNum" sz="quarter" idx="5"/>
          </p:nvPr>
        </p:nvSpPr>
        <p:spPr/>
        <p:txBody>
          <a:bodyPr/>
          <a:lstStyle/>
          <a:p>
            <a:fld id="{B838E87E-A215-E540-AFC2-0633ECA4A682}" type="slidenum">
              <a:rPr lang="en-US" smtClean="0"/>
              <a:t>56</a:t>
            </a:fld>
            <a:endParaRPr lang="en-US" dirty="0"/>
          </a:p>
        </p:txBody>
      </p:sp>
    </p:spTree>
    <p:extLst>
      <p:ext uri="{BB962C8B-B14F-4D97-AF65-F5344CB8AC3E}">
        <p14:creationId xmlns:p14="http://schemas.microsoft.com/office/powerpoint/2010/main" val="845740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58</a:t>
            </a:fld>
            <a:endParaRPr lang="en-US" dirty="0"/>
          </a:p>
        </p:txBody>
      </p:sp>
    </p:spTree>
    <p:extLst>
      <p:ext uri="{BB962C8B-B14F-4D97-AF65-F5344CB8AC3E}">
        <p14:creationId xmlns:p14="http://schemas.microsoft.com/office/powerpoint/2010/main" val="25288291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60</a:t>
            </a:fld>
            <a:endParaRPr lang="en-US" dirty="0"/>
          </a:p>
        </p:txBody>
      </p:sp>
    </p:spTree>
    <p:extLst>
      <p:ext uri="{BB962C8B-B14F-4D97-AF65-F5344CB8AC3E}">
        <p14:creationId xmlns:p14="http://schemas.microsoft.com/office/powerpoint/2010/main" val="555410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8</a:t>
            </a:fld>
            <a:endParaRPr lang="en-US" dirty="0"/>
          </a:p>
        </p:txBody>
      </p:sp>
    </p:spTree>
    <p:extLst>
      <p:ext uri="{BB962C8B-B14F-4D97-AF65-F5344CB8AC3E}">
        <p14:creationId xmlns:p14="http://schemas.microsoft.com/office/powerpoint/2010/main" val="1204489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2C4BC-BAE4-4C85-BCED-8B1289E8C637}" type="slidenum">
              <a:rPr lang="en-US" smtClean="0"/>
              <a:t>9</a:t>
            </a:fld>
            <a:endParaRPr lang="en-US" dirty="0"/>
          </a:p>
        </p:txBody>
      </p:sp>
    </p:spTree>
    <p:extLst>
      <p:ext uri="{BB962C8B-B14F-4D97-AF65-F5344CB8AC3E}">
        <p14:creationId xmlns:p14="http://schemas.microsoft.com/office/powerpoint/2010/main" val="401564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10</a:t>
            </a:fld>
            <a:endParaRPr lang="en-US" dirty="0"/>
          </a:p>
        </p:txBody>
      </p:sp>
    </p:spTree>
    <p:extLst>
      <p:ext uri="{BB962C8B-B14F-4D97-AF65-F5344CB8AC3E}">
        <p14:creationId xmlns:p14="http://schemas.microsoft.com/office/powerpoint/2010/main" val="417056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10 March 2026</a:t>
            </a:fld>
            <a:endParaRPr lang="en-US" dirty="0"/>
          </a:p>
        </p:txBody>
      </p:sp>
      <p:sp>
        <p:nvSpPr>
          <p:cNvPr id="5" name="Slide Number Placeholder 4"/>
          <p:cNvSpPr>
            <a:spLocks noGrp="1"/>
          </p:cNvSpPr>
          <p:nvPr>
            <p:ph type="sldNum" sz="quarter" idx="5"/>
          </p:nvPr>
        </p:nvSpPr>
        <p:spPr/>
        <p:txBody>
          <a:bodyPr/>
          <a:lstStyle/>
          <a:p>
            <a:fld id="{CF5EBCF4-26FC-4F76-8DA1-52FDDC328D44}" type="slidenum">
              <a:rPr lang="en-US" smtClean="0"/>
              <a:pPr/>
              <a:t>11</a:t>
            </a:fld>
            <a:endParaRPr lang="en-US" dirty="0"/>
          </a:p>
        </p:txBody>
      </p:sp>
    </p:spTree>
    <p:extLst>
      <p:ext uri="{BB962C8B-B14F-4D97-AF65-F5344CB8AC3E}">
        <p14:creationId xmlns:p14="http://schemas.microsoft.com/office/powerpoint/2010/main" val="3826881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12</a:t>
            </a:fld>
            <a:endParaRPr lang="en-US" dirty="0"/>
          </a:p>
        </p:txBody>
      </p:sp>
    </p:spTree>
    <p:extLst>
      <p:ext uri="{BB962C8B-B14F-4D97-AF65-F5344CB8AC3E}">
        <p14:creationId xmlns:p14="http://schemas.microsoft.com/office/powerpoint/2010/main" val="143257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2.emf"/><Relationship Id="rId4" Type="http://schemas.openxmlformats.org/officeDocument/2006/relationships/tags" Target="../tags/tag10.xml"/><Relationship Id="rId9" Type="http://schemas.openxmlformats.org/officeDocument/2006/relationships/oleObject" Target="../embeddings/oleObject1.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9"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Rectangle 8"/>
          <p:cNvSpPr/>
          <p:nvPr userDrawn="1"/>
        </p:nvSpPr>
        <p:spPr>
          <a:xfrm>
            <a:off x="0" y="6380777"/>
            <a:ext cx="12192000" cy="47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32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r>
              <a:rPr lang="en-US"/>
              <a:t>Presentation Title | Section Title</a:t>
            </a:r>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r>
              <a:rPr lang="en-US"/>
              <a:t>*HPV types 16 and 18 are responsible for ov over 70% of cases. </a:t>
            </a:r>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2A53495-C55A-27EF-4CC6-54E4611130A7}"/>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4023360"/>
          </a:xfrm>
          <a:prstGeom prst="rect">
            <a:avLst/>
          </a:prstGeom>
        </p:spPr>
      </p:pic>
      <p:sp>
        <p:nvSpPr>
          <p:cNvPr id="4" name="Rectangle 3">
            <a:extLst>
              <a:ext uri="{FF2B5EF4-FFF2-40B4-BE49-F238E27FC236}">
                <a16:creationId xmlns:a16="http://schemas.microsoft.com/office/drawing/2014/main" id="{FD422A26-6AA1-8CC1-A8C6-22569B87B0EA}"/>
              </a:ext>
            </a:extLst>
          </p:cNvPr>
          <p:cNvSpPr/>
          <p:nvPr userDrawn="1"/>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16D652-1CA8-9171-5A2A-2D14EF585A8D}"/>
              </a:ext>
            </a:extLst>
          </p:cNvPr>
          <p:cNvSpPr/>
          <p:nvPr userDrawn="1"/>
        </p:nvSpPr>
        <p:spPr>
          <a:xfrm>
            <a:off x="1334310" y="1979139"/>
            <a:ext cx="9523379" cy="3093397"/>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F91E3A-C200-9073-ABBB-35458DC77E12}"/>
              </a:ext>
            </a:extLst>
          </p:cNvPr>
          <p:cNvSpPr>
            <a:spLocks noGrp="1"/>
          </p:cNvSpPr>
          <p:nvPr>
            <p:ph type="title"/>
          </p:nvPr>
        </p:nvSpPr>
        <p:spPr>
          <a:xfrm>
            <a:off x="2193586" y="2268098"/>
            <a:ext cx="8200480" cy="2523280"/>
          </a:xfrm>
          <a:prstGeom prst="rect">
            <a:avLst/>
          </a:prstGeom>
        </p:spPr>
        <p:txBody>
          <a:bodyPr anchor="ctr" anchorCtr="0"/>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1793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2E6-2DA0-44C8-94BF-062FE5093D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4C03D-BC51-4DC2-AB6E-26134C1120E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C3C23B0-A1E1-40A3-B956-7823B235F3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E42C8-14B5-4B13-B63A-5EA6E9E13284}"/>
              </a:ext>
            </a:extLst>
          </p:cNvPr>
          <p:cNvSpPr>
            <a:spLocks noGrp="1"/>
          </p:cNvSpPr>
          <p:nvPr>
            <p:ph type="sldNum" sz="quarter" idx="12"/>
          </p:nvPr>
        </p:nvSpPr>
        <p:spPr/>
        <p:txBody>
          <a:bodyPr/>
          <a:lstStyle/>
          <a:p>
            <a:fld id="{9ED050CE-88F4-4309-A6F8-1F5FAF547AC3}" type="slidenum">
              <a:rPr lang="en-US" smtClean="0"/>
              <a:t>‹#›</a:t>
            </a:fld>
            <a:endParaRPr lang="en-US"/>
          </a:p>
        </p:txBody>
      </p:sp>
    </p:spTree>
    <p:extLst>
      <p:ext uri="{BB962C8B-B14F-4D97-AF65-F5344CB8AC3E}">
        <p14:creationId xmlns:p14="http://schemas.microsoft.com/office/powerpoint/2010/main" val="3552827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fld id="{44A95500-5D0F-4CE5-87C5-C2E3B4EDDA60}" type="datetimeFigureOut">
              <a:rPr lang="en-US" smtClean="0"/>
              <a:t>3/10/2026</a:t>
            </a:fld>
            <a:endParaRPr lang="en-US"/>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ilerplat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9154" y="2089871"/>
            <a:ext cx="4393692" cy="649224"/>
          </a:xfrm>
          <a:prstGeom prst="rect">
            <a:avLst/>
          </a:prstGeom>
        </p:spPr>
      </p:pic>
      <p:sp>
        <p:nvSpPr>
          <p:cNvPr id="12" name="TextBox 11"/>
          <p:cNvSpPr txBox="1"/>
          <p:nvPr userDrawn="1"/>
        </p:nvSpPr>
        <p:spPr>
          <a:xfrm>
            <a:off x="2418377" y="3163690"/>
            <a:ext cx="7355246" cy="1241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u="none" strike="noStrike" kern="1200" baseline="30000" dirty="0">
                <a:solidFill>
                  <a:schemeClr val="tx1"/>
                </a:solidFill>
                <a:latin typeface="+mn-lt"/>
                <a:ea typeface="+mn-ea"/>
                <a:cs typeface="+mn-cs"/>
              </a:rPr>
              <a:t>The Single-Dose HPV Vaccine Evaluation Consortium encompasses nine leading health and research institutions working together to collate and synthesize existing evidence and evaluate new data on the potential for single-dose HPV vaccination.</a:t>
            </a:r>
          </a:p>
        </p:txBody>
      </p:sp>
    </p:spTree>
    <p:extLst>
      <p:ext uri="{BB962C8B-B14F-4D97-AF65-F5344CB8AC3E}">
        <p14:creationId xmlns:p14="http://schemas.microsoft.com/office/powerpoint/2010/main" val="1682608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PATH: DataVis - full page graphic">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2"/>
          <p:cNvSpPr>
            <a:spLocks noGrp="1"/>
          </p:cNvSpPr>
          <p:nvPr>
            <p:ph sz="quarter" idx="14"/>
          </p:nvPr>
        </p:nvSpPr>
        <p:spPr>
          <a:xfrm>
            <a:off x="762000" y="2019300"/>
            <a:ext cx="10718799" cy="4099923"/>
          </a:xfrm>
          <a:prstGeom prst="rect">
            <a:avLst/>
          </a:prstGeom>
        </p:spPr>
        <p:txBody>
          <a:bodyPr/>
          <a:lstStyle>
            <a:lvl1pPr marL="0" indent="0">
              <a:spcBef>
                <a:spcPts val="0"/>
              </a:spcBef>
              <a:spcAft>
                <a:spcPts val="1800"/>
              </a:spcAft>
              <a:buNone/>
              <a:defRPr sz="1600"/>
            </a:lvl1pPr>
          </a:lstStyle>
          <a:p>
            <a:pPr lvl="0"/>
            <a:r>
              <a:rPr lang="en-US"/>
              <a:t>Click to edit Master text styles</a:t>
            </a:r>
          </a:p>
        </p:txBody>
      </p:sp>
      <p:sp>
        <p:nvSpPr>
          <p:cNvPr id="7" name="Text Placeholder 4"/>
          <p:cNvSpPr>
            <a:spLocks noGrp="1"/>
          </p:cNvSpPr>
          <p:nvPr>
            <p:ph type="body" sz="quarter" idx="16"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large full page data visual graphic</a:t>
            </a:r>
          </a:p>
        </p:txBody>
      </p:sp>
    </p:spTree>
    <p:extLst>
      <p:ext uri="{BB962C8B-B14F-4D97-AF65-F5344CB8AC3E}">
        <p14:creationId xmlns:p14="http://schemas.microsoft.com/office/powerpoint/2010/main" val="76622095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PATH: DataVis -  Small tabl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*HPV types 16 and 18 are responsible for </a:t>
            </a:r>
            <a:r>
              <a:rPr lang="en-US" dirty="0" err="1"/>
              <a:t>ov</a:t>
            </a:r>
            <a:r>
              <a:rPr lang="en-US" dirty="0"/>
              <a:t> over 70% of cases. </a:t>
            </a:r>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able Placeholder 3"/>
          <p:cNvSpPr>
            <a:spLocks noGrp="1"/>
          </p:cNvSpPr>
          <p:nvPr>
            <p:ph type="tbl" sz="quarter" idx="16" hasCustomPrompt="1"/>
          </p:nvPr>
        </p:nvSpPr>
        <p:spPr>
          <a:xfrm>
            <a:off x="762000" y="2743200"/>
            <a:ext cx="10718800" cy="3200400"/>
          </a:xfrm>
          <a:prstGeom prst="rect">
            <a:avLst/>
          </a:prstGeom>
        </p:spPr>
        <p:txBody>
          <a:bodyPr/>
          <a:lstStyle>
            <a:lvl1pPr marL="0" indent="0">
              <a:buNone/>
              <a:defRPr baseline="0">
                <a:solidFill>
                  <a:schemeClr val="tx1"/>
                </a:solidFill>
              </a:defRPr>
            </a:lvl1pPr>
          </a:lstStyle>
          <a:p>
            <a:r>
              <a:rPr lang="en-US" dirty="0"/>
              <a:t>Small Table – Red is the preferred color for tables; however, you can change the color within the data visualization palette if needed</a:t>
            </a:r>
          </a:p>
        </p:txBody>
      </p:sp>
      <p:sp>
        <p:nvSpPr>
          <p:cNvPr id="7" name="Text Placeholder 5"/>
          <p:cNvSpPr>
            <a:spLocks noGrp="1"/>
          </p:cNvSpPr>
          <p:nvPr>
            <p:ph type="body" sz="quarter" idx="17" hasCustomPrompt="1"/>
          </p:nvPr>
        </p:nvSpPr>
        <p:spPr>
          <a:xfrm>
            <a:off x="762000" y="2019300"/>
            <a:ext cx="10718800" cy="647700"/>
          </a:xfrm>
          <a:prstGeom prst="rect">
            <a:avLst/>
          </a:prstGeom>
        </p:spPr>
        <p:txBody>
          <a:bodyPr anchor="b" anchorCtr="0"/>
          <a:lstStyle>
            <a:lvl1pPr marL="0" indent="0">
              <a:spcBef>
                <a:spcPts val="0"/>
              </a:spcBef>
              <a:spcAft>
                <a:spcPts val="1800"/>
              </a:spcAft>
              <a:buNone/>
              <a:defRPr sz="1600" baseline="0">
                <a:solidFill>
                  <a:schemeClr val="tx1"/>
                </a:solidFill>
                <a:latin typeface="+mn-lt"/>
              </a:defRPr>
            </a:lvl1pPr>
            <a:lvl2pPr marL="457200" indent="0">
              <a:buNone/>
              <a:defRPr sz="2000">
                <a:latin typeface="+mn-lt"/>
              </a:defRPr>
            </a:lvl2pPr>
            <a:lvl3pPr marL="914400" indent="0">
              <a:buNone/>
              <a:defRPr sz="1800">
                <a:latin typeface="+mn-lt"/>
              </a:defRPr>
            </a:lvl3pPr>
            <a:lvl4pPr marL="1371600" indent="0">
              <a:buNone/>
              <a:defRPr sz="1600">
                <a:latin typeface="+mn-lt"/>
              </a:defRPr>
            </a:lvl4pPr>
            <a:lvl5pPr marL="1828800" indent="0">
              <a:buNone/>
              <a:defRPr sz="1600">
                <a:latin typeface="+mn-lt"/>
              </a:defRPr>
            </a:lvl5pPr>
          </a:lstStyle>
          <a:p>
            <a:pPr lvl="0"/>
            <a:r>
              <a:rPr lang="en-US" dirty="0"/>
              <a:t>Body text – Arial 16 pt., black, 18 pt. paragraph spacing after: This text is used for a small description or title to accompany the table below. The page should look clear and concise. </a:t>
            </a:r>
          </a:p>
        </p:txBody>
      </p:sp>
      <p:sp>
        <p:nvSpPr>
          <p:cNvPr id="8" name="Text Placeholder 4"/>
          <p:cNvSpPr>
            <a:spLocks noGrp="1"/>
          </p:cNvSpPr>
          <p:nvPr>
            <p:ph type="body" sz="quarter" idx="18"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Title with body text and small table graphic</a:t>
            </a:r>
          </a:p>
        </p:txBody>
      </p:sp>
    </p:spTree>
    <p:extLst>
      <p:ext uri="{BB962C8B-B14F-4D97-AF65-F5344CB8AC3E}">
        <p14:creationId xmlns:p14="http://schemas.microsoft.com/office/powerpoint/2010/main" val="298027090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PATH: Two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4"/>
          <p:cNvSpPr>
            <a:spLocks noGrp="1"/>
          </p:cNvSpPr>
          <p:nvPr>
            <p:ph type="body" sz="quarter" idx="13" hasCustomPrompt="1"/>
          </p:nvPr>
        </p:nvSpPr>
        <p:spPr>
          <a:xfrm>
            <a:off x="762000" y="847224"/>
            <a:ext cx="10718800" cy="1045371"/>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Two column with dense body copy. The header can fit on two lines if needed</a:t>
            </a:r>
          </a:p>
        </p:txBody>
      </p:sp>
      <p:sp>
        <p:nvSpPr>
          <p:cNvPr id="7" name="Text Placeholder 6"/>
          <p:cNvSpPr>
            <a:spLocks noGrp="1"/>
          </p:cNvSpPr>
          <p:nvPr>
            <p:ph type="body" sz="quarter" idx="14" hasCustomPrompt="1"/>
          </p:nvPr>
        </p:nvSpPr>
        <p:spPr>
          <a:xfrm>
            <a:off x="762001" y="2019300"/>
            <a:ext cx="10706100" cy="3924300"/>
          </a:xfrm>
          <a:prstGeom prst="rect">
            <a:avLst/>
          </a:prstGeom>
        </p:spPr>
        <p:txBody>
          <a:bodyPr lIns="0" tIns="0" rIns="0" bIns="0" numCol="2" spcCol="457200"/>
          <a:lstStyle>
            <a:lvl1pPr marL="0" marR="0" indent="0" algn="l" defTabSz="609585" rtl="0" eaLnBrk="1" fontAlgn="base" latinLnBrk="0" hangingPunct="1">
              <a:lnSpc>
                <a:spcPts val="18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a:lnSpc>
                <a:spcPts val="1800"/>
              </a:lnSpc>
              <a:spcAft>
                <a:spcPts val="1800"/>
              </a:spcAft>
            </a:pPr>
            <a:r>
              <a:rPr lang="en-US" dirty="0"/>
              <a:t>Body text – Arial 16 pt., black, 18 pt. paragraph spacing after: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p>
          <a:p>
            <a:pPr>
              <a:lnSpc>
                <a:spcPts val="1800"/>
              </a:lnSpc>
              <a:spcAft>
                <a:spcPts val="1800"/>
              </a:spcAft>
            </a:pPr>
            <a:r>
              <a:rPr lang="en-US" dirty="0"/>
              <a:t>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45120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4130113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2212"/>
            <a:ext cx="11082528" cy="989512"/>
          </a:xfrm>
        </p:spPr>
        <p:txBody>
          <a:bodyPr vert="horz">
            <a:noAutofit/>
          </a:bodyPr>
          <a:lstStyle>
            <a:lvl1pPr rtl="0">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765911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5386917"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PATH: One column text box, Half page phot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2"/>
          <p:cNvSpPr>
            <a:spLocks noGrp="1"/>
          </p:cNvSpPr>
          <p:nvPr>
            <p:ph type="pic" sz="quarter" idx="15"/>
          </p:nvPr>
        </p:nvSpPr>
        <p:spPr>
          <a:xfrm>
            <a:off x="6324600" y="0"/>
            <a:ext cx="5867400" cy="6858000"/>
          </a:xfrm>
          <a:prstGeom prst="rect">
            <a:avLst/>
          </a:prstGeom>
        </p:spPr>
        <p:txBody>
          <a:bodyPr/>
          <a:lstStyle/>
          <a:p>
            <a:r>
              <a:rPr lang="en-US"/>
              <a:t>Click icon to add picture</a:t>
            </a:r>
          </a:p>
        </p:txBody>
      </p:sp>
      <p:sp>
        <p:nvSpPr>
          <p:cNvPr id="7" name="Text Placeholder 4"/>
          <p:cNvSpPr>
            <a:spLocks noGrp="1"/>
          </p:cNvSpPr>
          <p:nvPr>
            <p:ph type="body" sz="quarter" idx="16" hasCustomPrompt="1"/>
          </p:nvPr>
        </p:nvSpPr>
        <p:spPr>
          <a:xfrm>
            <a:off x="762001" y="837815"/>
            <a:ext cx="5105400" cy="1014891"/>
          </a:xfrm>
          <a:prstGeom prst="rect">
            <a:avLst/>
          </a:prstGeom>
        </p:spPr>
        <p:txBody>
          <a:bodyPr lIns="0" tIns="0" rIns="0" bIns="0"/>
          <a:lstStyle>
            <a:lvl1pPr>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Single col of </a:t>
            </a:r>
            <a:r>
              <a:rPr lang="en-US" dirty="0" err="1"/>
              <a:t>text,half</a:t>
            </a:r>
            <a:r>
              <a:rPr lang="en-US" dirty="0"/>
              <a:t>-page photo</a:t>
            </a:r>
          </a:p>
        </p:txBody>
      </p:sp>
      <p:sp>
        <p:nvSpPr>
          <p:cNvPr id="8" name="Text Placeholder 6"/>
          <p:cNvSpPr>
            <a:spLocks noGrp="1"/>
          </p:cNvSpPr>
          <p:nvPr>
            <p:ph type="body" sz="quarter" idx="17" hasCustomPrompt="1"/>
          </p:nvPr>
        </p:nvSpPr>
        <p:spPr>
          <a:xfrm>
            <a:off x="762000" y="2019299"/>
            <a:ext cx="5105401" cy="3905251"/>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to accompany an image. It’s intended to hold a few talking points. Aim for clear and concise.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smaller amount of text to accompany an image. It’s intended to hold a few talking points. Aim for clear and concise. This is used for a smaller amount of text to accompany an image. It’s intended to hold a few talking points. Aim for clear and concise.  </a:t>
            </a:r>
          </a:p>
        </p:txBody>
      </p:sp>
    </p:spTree>
    <p:extLst>
      <p:ext uri="{BB962C8B-B14F-4D97-AF65-F5344CB8AC3E}">
        <p14:creationId xmlns:p14="http://schemas.microsoft.com/office/powerpoint/2010/main" val="46857176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98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85765C15-050B-3F46-BA7D-23E9D746CA77}"/>
              </a:ext>
            </a:extLst>
          </p:cNvPr>
          <p:cNvSpPr>
            <a:spLocks noGrp="1"/>
          </p:cNvSpPr>
          <p:nvPr>
            <p:ph type="ftr" sz="quarter" idx="13"/>
          </p:nvPr>
        </p:nvSpPr>
        <p:spPr>
          <a:xfrm>
            <a:off x="2553909" y="6225493"/>
            <a:ext cx="1314983" cy="168059"/>
          </a:xfrm>
        </p:spPr>
        <p:txBody>
          <a:bodyPr/>
          <a:lstStyle>
            <a:lvl1pPr marL="0" marR="0" indent="0" algn="r" defTabSz="554492" rtl="0" eaLnBrk="1" fontAlgn="auto" latinLnBrk="0" hangingPunct="1">
              <a:lnSpc>
                <a:spcPct val="100000"/>
              </a:lnSpc>
              <a:spcBef>
                <a:spcPts val="0"/>
              </a:spcBef>
              <a:spcAft>
                <a:spcPts val="0"/>
              </a:spcAft>
              <a:buClrTx/>
              <a:buSzTx/>
              <a:buFontTx/>
              <a:buNone/>
              <a:tabLst/>
              <a:defRPr>
                <a:solidFill>
                  <a:srgbClr val="999999"/>
                </a:solidFill>
              </a:defRPr>
            </a:lvl1pPr>
          </a:lstStyle>
          <a:p>
            <a:r>
              <a:rPr lang="en-GB" sz="1092">
                <a:latin typeface="Poppins Medium" pitchFamily="2" charset="77"/>
                <a:cs typeface="Poppins Medium" pitchFamily="2" charset="77"/>
              </a:rPr>
              <a:t>WUENIC 2021</a:t>
            </a:r>
          </a:p>
        </p:txBody>
      </p:sp>
      <p:sp>
        <p:nvSpPr>
          <p:cNvPr id="4" name="Slide Number Placeholder 3">
            <a:extLst>
              <a:ext uri="{FF2B5EF4-FFF2-40B4-BE49-F238E27FC236}">
                <a16:creationId xmlns:a16="http://schemas.microsoft.com/office/drawing/2014/main" id="{B5DAFA51-0F1A-9D4E-BF85-8D1047C752BC}"/>
              </a:ext>
            </a:extLst>
          </p:cNvPr>
          <p:cNvSpPr>
            <a:spLocks noGrp="1"/>
          </p:cNvSpPr>
          <p:nvPr>
            <p:ph type="sldNum" sz="quarter" idx="11"/>
          </p:nvPr>
        </p:nvSpPr>
        <p:spPr>
          <a:xfrm>
            <a:off x="506396" y="6225493"/>
            <a:ext cx="1048051" cy="167972"/>
          </a:xfrm>
        </p:spPr>
        <p:txBody>
          <a:bodyPr/>
          <a:lstStyle>
            <a:lvl1pPr algn="l">
              <a:defRPr sz="1092" b="0" i="0">
                <a:solidFill>
                  <a:srgbClr val="999999"/>
                </a:solidFill>
                <a:latin typeface="Poppins Medium" pitchFamily="2" charset="77"/>
                <a:cs typeface="Poppins Medium" pitchFamily="2" charset="77"/>
              </a:defRPr>
            </a:lvl1pPr>
          </a:lstStyle>
          <a:p>
            <a:fld id="{E2E31AFC-DF42-41A5-B57C-06A83BBA6616}" type="slidenum">
              <a:rPr lang="en-GB" smtClean="0"/>
              <a:pPr/>
              <a:t>‹#›</a:t>
            </a:fld>
            <a:r>
              <a:rPr lang="en-GB"/>
              <a:t> of 28</a:t>
            </a:r>
          </a:p>
        </p:txBody>
      </p:sp>
      <p:sp>
        <p:nvSpPr>
          <p:cNvPr id="8" name="Title 1">
            <a:extLst>
              <a:ext uri="{FF2B5EF4-FFF2-40B4-BE49-F238E27FC236}">
                <a16:creationId xmlns:a16="http://schemas.microsoft.com/office/drawing/2014/main" id="{98868AC3-E71E-584E-95BA-49ED20AC6B30}"/>
              </a:ext>
            </a:extLst>
          </p:cNvPr>
          <p:cNvSpPr>
            <a:spLocks noGrp="1"/>
          </p:cNvSpPr>
          <p:nvPr>
            <p:ph type="ctrTitle"/>
          </p:nvPr>
        </p:nvSpPr>
        <p:spPr>
          <a:xfrm>
            <a:off x="506396" y="467566"/>
            <a:ext cx="3493502" cy="996476"/>
          </a:xfrm>
        </p:spPr>
        <p:txBody>
          <a:bodyPr lIns="0" tIns="0" rIns="0" bIns="0" anchor="t" anchorCtr="0">
            <a:noAutofit/>
          </a:bodyPr>
          <a:lstStyle>
            <a:lvl1pPr algn="l">
              <a:lnSpc>
                <a:spcPts val="2456"/>
              </a:lnSpc>
              <a:defRPr sz="2062">
                <a:solidFill>
                  <a:schemeClr val="tx1"/>
                </a:solidFill>
              </a:defRPr>
            </a:lvl1pPr>
          </a:lstStyle>
          <a:p>
            <a:r>
              <a:rPr lang="en-GB"/>
              <a:t>Click to edit Master title style</a:t>
            </a:r>
          </a:p>
        </p:txBody>
      </p:sp>
    </p:spTree>
    <p:extLst>
      <p:ext uri="{BB962C8B-B14F-4D97-AF65-F5344CB8AC3E}">
        <p14:creationId xmlns:p14="http://schemas.microsoft.com/office/powerpoint/2010/main" val="12361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95303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8091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268857" y="220516"/>
            <a:ext cx="10971811" cy="869909"/>
          </a:xfrm>
          <a:prstGeom prst="rect">
            <a:avLst/>
          </a:prstGeom>
        </p:spPr>
        <p:txBody>
          <a:bodyPr/>
          <a:lstStyle>
            <a:lvl1pPr>
              <a:defRPr sz="3200">
                <a:solidFill>
                  <a:schemeClr val="accent1"/>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27425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401449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385047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332883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392126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294468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Tree>
    <p:extLst>
      <p:ext uri="{BB962C8B-B14F-4D97-AF65-F5344CB8AC3E}">
        <p14:creationId xmlns:p14="http://schemas.microsoft.com/office/powerpoint/2010/main" val="1537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933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713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111860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612568" y="175120"/>
            <a:ext cx="10971811" cy="869909"/>
          </a:xfrm>
          <a:prstGeom prst="rect">
            <a:avLst/>
          </a:prstGeom>
        </p:spPr>
        <p:txBody>
          <a:bodyPr/>
          <a:lstStyle>
            <a:lvl1pPr>
              <a:defRPr sz="2800">
                <a:solidFill>
                  <a:schemeClr val="accent6"/>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4660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Tree>
    <p:extLst>
      <p:ext uri="{BB962C8B-B14F-4D97-AF65-F5344CB8AC3E}">
        <p14:creationId xmlns:p14="http://schemas.microsoft.com/office/powerpoint/2010/main" val="240382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30371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0762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223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00000"/>
              <a:buFont typeface="Wingdings" pitchFamily="2" charset="2"/>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40933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5420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39923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333311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27571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6587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236759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GB"/>
              <a:t>Click to edit Master title style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217931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0352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7882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Tree>
    <p:extLst>
      <p:ext uri="{BB962C8B-B14F-4D97-AF65-F5344CB8AC3E}">
        <p14:creationId xmlns:p14="http://schemas.microsoft.com/office/powerpoint/2010/main" val="257822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9069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15361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80071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260617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181522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556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Tree>
    <p:extLst>
      <p:ext uri="{BB962C8B-B14F-4D97-AF65-F5344CB8AC3E}">
        <p14:creationId xmlns:p14="http://schemas.microsoft.com/office/powerpoint/2010/main" val="406687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9973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GB" sz="970" b="0" i="0">
                <a:solidFill>
                  <a:schemeClr val="tx1"/>
                </a:solidFill>
              </a:rPr>
              <a:t>Click to edit Master text styles</a:t>
            </a:r>
          </a:p>
        </p:txBody>
      </p:sp>
    </p:spTree>
    <p:extLst>
      <p:ext uri="{BB962C8B-B14F-4D97-AF65-F5344CB8AC3E}">
        <p14:creationId xmlns:p14="http://schemas.microsoft.com/office/powerpoint/2010/main" val="136480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Tree>
    <p:extLst>
      <p:ext uri="{BB962C8B-B14F-4D97-AF65-F5344CB8AC3E}">
        <p14:creationId xmlns:p14="http://schemas.microsoft.com/office/powerpoint/2010/main" val="392488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8524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8684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48126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GB"/>
              <a:t>Click to edit Master text styles</a:t>
            </a:r>
          </a:p>
        </p:txBody>
      </p:sp>
    </p:spTree>
    <p:extLst>
      <p:ext uri="{BB962C8B-B14F-4D97-AF65-F5344CB8AC3E}">
        <p14:creationId xmlns:p14="http://schemas.microsoft.com/office/powerpoint/2010/main" val="236803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58506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347014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Rectangle 1"/>
          <p:cNvSpPr/>
          <p:nvPr userDrawn="1"/>
        </p:nvSpPr>
        <p:spPr>
          <a:xfrm>
            <a:off x="0" y="2"/>
            <a:ext cx="12192000" cy="6388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1"/>
          <p:cNvSpPr>
            <a:spLocks noGrp="1"/>
          </p:cNvSpPr>
          <p:nvPr>
            <p:ph type="title" hasCustomPrompt="1"/>
          </p:nvPr>
        </p:nvSpPr>
        <p:spPr>
          <a:xfrm>
            <a:off x="459427" y="2655360"/>
            <a:ext cx="10971811" cy="869909"/>
          </a:xfrm>
          <a:prstGeom prst="rect">
            <a:avLst/>
          </a:prstGeom>
        </p:spPr>
        <p:txBody>
          <a:bodyPr/>
          <a:lstStyle>
            <a:lvl1pPr algn="ctr">
              <a:defRPr sz="2700">
                <a:solidFill>
                  <a:schemeClr val="bg1"/>
                </a:solidFill>
                <a:latin typeface="+mj-lt"/>
              </a:defRPr>
            </a:lvl1pPr>
          </a:lstStyle>
          <a:p>
            <a:r>
              <a:rPr lang="en-US" dirty="0"/>
              <a:t>Click to edit section break title</a:t>
            </a:r>
          </a:p>
        </p:txBody>
      </p:sp>
    </p:spTree>
    <p:extLst>
      <p:ext uri="{BB962C8B-B14F-4D97-AF65-F5344CB8AC3E}">
        <p14:creationId xmlns:p14="http://schemas.microsoft.com/office/powerpoint/2010/main" val="2854074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69643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99776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Tree>
    <p:extLst>
      <p:ext uri="{BB962C8B-B14F-4D97-AF65-F5344CB8AC3E}">
        <p14:creationId xmlns:p14="http://schemas.microsoft.com/office/powerpoint/2010/main" val="12865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38192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Tree>
    <p:extLst>
      <p:ext uri="{BB962C8B-B14F-4D97-AF65-F5344CB8AC3E}">
        <p14:creationId xmlns:p14="http://schemas.microsoft.com/office/powerpoint/2010/main" val="162776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68243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8554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GB"/>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69843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29270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33770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92127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36168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158383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51830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r>
              <a:rPr lang="en-US"/>
              <a:t>Presentation Title | Section Title</a:t>
            </a:r>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r>
              <a:rPr lang="en-US"/>
              <a:t>*HPV types 16 and 18 are responsible for ov over 70% of cases. </a:t>
            </a:r>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5" Type="http://schemas.openxmlformats.org/officeDocument/2006/relationships/slideLayout" Target="../slideLayouts/slideLayout30.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56" Type="http://schemas.openxmlformats.org/officeDocument/2006/relationships/slideLayout" Target="../slideLayouts/slideLayout81.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59" Type="http://schemas.openxmlformats.org/officeDocument/2006/relationships/theme" Target="../theme/theme2.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54" Type="http://schemas.openxmlformats.org/officeDocument/2006/relationships/slideLayout" Target="../slideLayouts/slideLayout79.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 Id="rId57" Type="http://schemas.openxmlformats.org/officeDocument/2006/relationships/slideLayout" Target="../slideLayouts/slideLayout82.xml"/><Relationship Id="rId10" Type="http://schemas.openxmlformats.org/officeDocument/2006/relationships/slideLayout" Target="../slideLayouts/slideLayout35.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430488"/>
            <a:ext cx="9589325" cy="4275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06634" y="6567968"/>
            <a:ext cx="3981450" cy="200055"/>
          </a:xfrm>
          <a:prstGeom prst="rect">
            <a:avLst/>
          </a:prstGeom>
          <a:noFill/>
        </p:spPr>
        <p:txBody>
          <a:bodyPr wrap="square" rtlCol="0" anchor="ctr" anchorCtr="0">
            <a:spAutoFit/>
          </a:bodyPr>
          <a:lstStyle/>
          <a:p>
            <a:pPr marR="0" algn="l" rtl="0"/>
            <a:r>
              <a:rPr lang="en-US" sz="700" b="1" i="0" u="none" strike="noStrike" kern="1200" baseline="0" dirty="0">
                <a:solidFill>
                  <a:schemeClr val="bg1"/>
                </a:solidFill>
                <a:latin typeface="+mj-lt"/>
                <a:ea typeface="+mn-ea"/>
                <a:cs typeface="+mn-cs"/>
              </a:rPr>
              <a:t>SINGLE-DOSE HPV VACCINE EVALUATION CONSORTIUM</a:t>
            </a:r>
            <a:endParaRPr lang="en-US" sz="700" b="1" i="0" u="none" strike="noStrike" baseline="30000" dirty="0">
              <a:solidFill>
                <a:schemeClr val="bg1"/>
              </a:solidFill>
              <a:latin typeface="+mj-lt"/>
              <a:cs typeface="Segoe UI Semilight" panose="020B0402040204020203" pitchFamily="34" charset="0"/>
            </a:endParaRPr>
          </a:p>
        </p:txBody>
      </p:sp>
      <p:sp>
        <p:nvSpPr>
          <p:cNvPr id="10" name="Rectangle 9"/>
          <p:cNvSpPr/>
          <p:nvPr userDrawn="1"/>
        </p:nvSpPr>
        <p:spPr>
          <a:xfrm>
            <a:off x="9636826" y="6430488"/>
            <a:ext cx="2555174" cy="42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0118514" y="6597658"/>
            <a:ext cx="1476375" cy="205184"/>
          </a:xfrm>
          <a:prstGeom prst="rect">
            <a:avLst/>
          </a:prstGeom>
          <a:noFill/>
        </p:spPr>
        <p:txBody>
          <a:bodyPr wrap="square" rtlCol="0">
            <a:spAutoFit/>
          </a:bodyPr>
          <a:lstStyle/>
          <a:p>
            <a:pPr marR="0" algn="r" rtl="0"/>
            <a:r>
              <a:rPr lang="en-US" sz="1100" b="1" i="0" u="none" strike="noStrike" baseline="30000" dirty="0">
                <a:solidFill>
                  <a:schemeClr val="bg1"/>
                </a:solidFill>
                <a:latin typeface="+mj-lt"/>
                <a:cs typeface="Segoe UI Semilight" panose="020B0402040204020203" pitchFamily="34" charset="0"/>
              </a:rPr>
              <a:t>PAGE </a:t>
            </a:r>
            <a:fld id="{252F06CA-F47E-4C43-B6B6-694C015A4EC6}" type="slidenum">
              <a:rPr lang="en-US" sz="1100" b="1" i="0" u="none" strike="noStrike" baseline="30000" smtClean="0">
                <a:solidFill>
                  <a:schemeClr val="bg1"/>
                </a:solidFill>
                <a:latin typeface="+mj-lt"/>
                <a:cs typeface="Segoe UI Semilight" panose="020B0402040204020203" pitchFamily="34" charset="0"/>
              </a:rPr>
              <a:pPr marR="0" algn="r" rtl="0"/>
              <a:t>‹#›</a:t>
            </a:fld>
            <a:endParaRPr lang="en-US" sz="1100" b="1" i="0" u="none" strike="noStrike" baseline="30000" dirty="0">
              <a:solidFill>
                <a:schemeClr val="bg1"/>
              </a:solidFill>
              <a:latin typeface="+mj-lt"/>
              <a:cs typeface="Segoe UI Semilight" panose="020B0402040204020203" pitchFamily="34" charset="0"/>
            </a:endParaRPr>
          </a:p>
        </p:txBody>
      </p:sp>
    </p:spTree>
    <p:extLst>
      <p:ext uri="{BB962C8B-B14F-4D97-AF65-F5344CB8AC3E}">
        <p14:creationId xmlns:p14="http://schemas.microsoft.com/office/powerpoint/2010/main" val="314040876"/>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3" r:id="rId3"/>
    <p:sldLayoutId id="2147483752" r:id="rId4"/>
    <p:sldLayoutId id="2147483650" r:id="rId5"/>
    <p:sldLayoutId id="2147483652" r:id="rId6"/>
    <p:sldLayoutId id="2147483706" r:id="rId7"/>
    <p:sldLayoutId id="2147483757" r:id="rId8"/>
    <p:sldLayoutId id="2147483721" r:id="rId9"/>
    <p:sldLayoutId id="2147483737" r:id="rId10"/>
    <p:sldLayoutId id="2147483739" r:id="rId11"/>
    <p:sldLayoutId id="2147483742" r:id="rId12"/>
    <p:sldLayoutId id="2147483745" r:id="rId13"/>
    <p:sldLayoutId id="2147483762" r:id="rId14"/>
    <p:sldLayoutId id="2147483761" r:id="rId15"/>
    <p:sldLayoutId id="2147483749" r:id="rId16"/>
    <p:sldLayoutId id="2147483758" r:id="rId17"/>
    <p:sldLayoutId id="2147483759" r:id="rId18"/>
    <p:sldLayoutId id="2147483760" r:id="rId19"/>
    <p:sldLayoutId id="2147483741" r:id="rId20"/>
    <p:sldLayoutId id="2147483754" r:id="rId21"/>
    <p:sldLayoutId id="2147483755" r:id="rId22"/>
    <p:sldLayoutId id="2147483756" r:id="rId23"/>
    <p:sldLayoutId id="2147483763" r:id="rId24"/>
    <p:sldLayoutId id="2147483764" r:id="rId2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24">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47488520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 id="2147483822" r:id="rId55"/>
    <p:sldLayoutId id="2147483823" r:id="rId56"/>
    <p:sldLayoutId id="2147483824" r:id="rId57"/>
    <p:sldLayoutId id="2147483825"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tags" Target="../tags/tag65.xml"/><Relationship Id="rId21" Type="http://schemas.openxmlformats.org/officeDocument/2006/relationships/tags" Target="../tags/tag60.xml"/><Relationship Id="rId34" Type="http://schemas.openxmlformats.org/officeDocument/2006/relationships/image" Target="../media/image53.png"/><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33" Type="http://schemas.openxmlformats.org/officeDocument/2006/relationships/image" Target="../media/image52.svg"/><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29" Type="http://schemas.openxmlformats.org/officeDocument/2006/relationships/hyperlink" Target="https://extranet.who.int/prequal/vaccines/prequalified-vaccines" TargetMode="Externa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tags" Target="../tags/tag63.xml"/><Relationship Id="rId32" Type="http://schemas.openxmlformats.org/officeDocument/2006/relationships/image" Target="../media/image51.png"/><Relationship Id="rId37" Type="http://schemas.openxmlformats.org/officeDocument/2006/relationships/image" Target="../media/image56.svg"/><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28" Type="http://schemas.openxmlformats.org/officeDocument/2006/relationships/notesSlide" Target="../notesSlides/notesSlide8.xml"/><Relationship Id="rId36" Type="http://schemas.openxmlformats.org/officeDocument/2006/relationships/image" Target="../media/image55.png"/><Relationship Id="rId10" Type="http://schemas.openxmlformats.org/officeDocument/2006/relationships/tags" Target="../tags/tag49.xml"/><Relationship Id="rId19" Type="http://schemas.openxmlformats.org/officeDocument/2006/relationships/tags" Target="../tags/tag58.xml"/><Relationship Id="rId31" Type="http://schemas.openxmlformats.org/officeDocument/2006/relationships/image" Target="../media/image50.sv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 Id="rId27" Type="http://schemas.openxmlformats.org/officeDocument/2006/relationships/slideLayout" Target="../slideLayouts/slideLayout20.xml"/><Relationship Id="rId30" Type="http://schemas.openxmlformats.org/officeDocument/2006/relationships/image" Target="../media/image49.png"/><Relationship Id="rId35" Type="http://schemas.openxmlformats.org/officeDocument/2006/relationships/image" Target="../media/image54.svg"/><Relationship Id="rId8" Type="http://schemas.openxmlformats.org/officeDocument/2006/relationships/tags" Target="../tags/tag47.xml"/><Relationship Id="rId3" Type="http://schemas.openxmlformats.org/officeDocument/2006/relationships/tags" Target="../tags/tag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68.xml"/><Relationship Id="rId5" Type="http://schemas.openxmlformats.org/officeDocument/2006/relationships/chart" Target="../charts/chart3.xml"/><Relationship Id="rId4" Type="http://schemas.openxmlformats.org/officeDocument/2006/relationships/hyperlink" Target="https://app.powerbi.com/view?r=eyJrIjoiNDIxZTFkZGUtMDQ1Ny00MDZkLThiZDktYWFlYTdkOGU2NDcwIiwidCI6ImY2MTBjMGI3LWJkMjQtNGIzOS04MTBiLTNkYzI4MGFmYjU5MCIsImMiOjh9"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path.org/singledosehpv"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tags" Target="../tags/tag86.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tags" Target="../tags/tag85.xml"/><Relationship Id="rId2" Type="http://schemas.openxmlformats.org/officeDocument/2006/relationships/tags" Target="../tags/tag70.xml"/><Relationship Id="rId16" Type="http://schemas.openxmlformats.org/officeDocument/2006/relationships/tags" Target="../tags/tag84.xml"/><Relationship Id="rId20" Type="http://schemas.openxmlformats.org/officeDocument/2006/relationships/notesSlide" Target="../notesSlides/notesSlide13.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tags" Target="../tags/tag83.xml"/><Relationship Id="rId10" Type="http://schemas.openxmlformats.org/officeDocument/2006/relationships/tags" Target="../tags/tag78.xml"/><Relationship Id="rId19" Type="http://schemas.openxmlformats.org/officeDocument/2006/relationships/slideLayout" Target="../slideLayouts/slideLayout21.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s>
</file>

<file path=ppt/slides/_rels/slide21.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notesSlide" Target="../notesSlides/notesSlide14.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slideLayout" Target="../slideLayouts/slideLayout21.xml"/><Relationship Id="rId2" Type="http://schemas.openxmlformats.org/officeDocument/2006/relationships/tags" Target="../tags/tag88.xml"/><Relationship Id="rId16" Type="http://schemas.openxmlformats.org/officeDocument/2006/relationships/tags" Target="../tags/tag102.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5" Type="http://schemas.openxmlformats.org/officeDocument/2006/relationships/tags" Target="../tags/tag91.xml"/><Relationship Id="rId15" Type="http://schemas.openxmlformats.org/officeDocument/2006/relationships/tags" Target="../tags/tag101.xml"/><Relationship Id="rId10" Type="http://schemas.openxmlformats.org/officeDocument/2006/relationships/tags" Target="../tags/tag96.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hyperlink" Target="https://www.who.int/fr/initiatives/cervical-cancer-elimination-initiativ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tags" Target="../tags/tag23.xml"/><Relationship Id="rId21" Type="http://schemas.openxmlformats.org/officeDocument/2006/relationships/hyperlink" Target="https://www.path.org/our-impact/resources/project-brief-insights-from-seven-low-and-middle-income-countries-on-reaching-out-of-school-girls-with-hpv-vaccination/" TargetMode="External"/><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tags" Target="../tags/tag22.xml"/><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tags" Target="../tags/tag21.xml"/><Relationship Id="rId6" Type="http://schemas.openxmlformats.org/officeDocument/2006/relationships/notesSlide" Target="../notesSlides/notesSlide3.xml"/><Relationship Id="rId11" Type="http://schemas.openxmlformats.org/officeDocument/2006/relationships/image" Target="../media/image31.png"/><Relationship Id="rId5" Type="http://schemas.openxmlformats.org/officeDocument/2006/relationships/slideLayout" Target="../slideLayouts/slideLayout12.xml"/><Relationship Id="rId15" Type="http://schemas.openxmlformats.org/officeDocument/2006/relationships/image" Target="../media/image35.pn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tags" Target="../tags/tag24.xml"/><Relationship Id="rId9" Type="http://schemas.openxmlformats.org/officeDocument/2006/relationships/image" Target="../media/image29.png"/><Relationship Id="rId14" Type="http://schemas.openxmlformats.org/officeDocument/2006/relationships/image" Target="../media/image34.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apps.who.int/iris/bitstream/handle/10665/365350/WER9750-eng-fre.pdf"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who.int/news/item/11-04-2022-one-dose-human-papillomavirus-(hpv)-vaccine-offers-solid-protection-against-cervical-cancer"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slideLayout" Target="../slideLayouts/slideLayout10.xml"/><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notesSlide" Target="../notesSlides/notesSlide42.xml"/><Relationship Id="rId9"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www.who.int/publications/i/item/9789240014107" TargetMode="External"/><Relationship Id="rId4" Type="http://schemas.openxmlformats.org/officeDocument/2006/relationships/hyperlink" Target="https://gco.iarc.who.int/media/globocan/factsheets/cancers/23-cervix-uteri-fact-sheet.pdf" TargetMode="External"/></Relationships>
</file>

<file path=ppt/slides/_rels/slide9.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image" Target="../media/image42.png"/><Relationship Id="rId26" Type="http://schemas.openxmlformats.org/officeDocument/2006/relationships/hyperlink" Target="https://gco.iarc.who.int/media/globocan/factsheets/cancers/23-cervix-uteri-fact-sheet.pdf" TargetMode="External"/><Relationship Id="rId3" Type="http://schemas.openxmlformats.org/officeDocument/2006/relationships/tags" Target="../tags/tag27.xml"/><Relationship Id="rId21" Type="http://schemas.openxmlformats.org/officeDocument/2006/relationships/image" Target="../media/image45.svg"/><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notesSlide" Target="../notesSlides/notesSlide6.xml"/><Relationship Id="rId25" Type="http://schemas.openxmlformats.org/officeDocument/2006/relationships/hyperlink" Target="https://acsjournals.onlinelibrary.wiley.com/doi/10.3322/caac.21660" TargetMode="External"/><Relationship Id="rId2" Type="http://schemas.openxmlformats.org/officeDocument/2006/relationships/tags" Target="../tags/tag26.xml"/><Relationship Id="rId16" Type="http://schemas.openxmlformats.org/officeDocument/2006/relationships/slideLayout" Target="../slideLayouts/slideLayout25.xml"/><Relationship Id="rId20" Type="http://schemas.openxmlformats.org/officeDocument/2006/relationships/image" Target="../media/image44.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24" Type="http://schemas.openxmlformats.org/officeDocument/2006/relationships/chart" Target="../charts/chart1.xml"/><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image" Target="../media/image47.svg"/><Relationship Id="rId10" Type="http://schemas.openxmlformats.org/officeDocument/2006/relationships/tags" Target="../tags/tag34.xml"/><Relationship Id="rId19" Type="http://schemas.openxmlformats.org/officeDocument/2006/relationships/image" Target="../media/image43.svg"/><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a bench&#10;&#10;Description automatically generated with low confidence">
            <a:extLst>
              <a:ext uri="{FF2B5EF4-FFF2-40B4-BE49-F238E27FC236}">
                <a16:creationId xmlns:a16="http://schemas.microsoft.com/office/drawing/2014/main" id="{A9AE2389-9B3B-E8F6-7D28-9A4661321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3547"/>
            <a:ext cx="12192000" cy="8111547"/>
          </a:xfrm>
          <a:prstGeom prst="rect">
            <a:avLst/>
          </a:prstGeom>
        </p:spPr>
      </p:pic>
      <p:sp>
        <p:nvSpPr>
          <p:cNvPr id="5" name="Rectangle 4">
            <a:extLst>
              <a:ext uri="{FF2B5EF4-FFF2-40B4-BE49-F238E27FC236}">
                <a16:creationId xmlns:a16="http://schemas.microsoft.com/office/drawing/2014/main" id="{87762B41-8674-25BC-4775-14B8ED8DBF1E}"/>
              </a:ext>
            </a:extLst>
          </p:cNvPr>
          <p:cNvSpPr/>
          <p:nvPr/>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19D496A2-32A3-B251-8CDD-725626B5516C}"/>
              </a:ext>
            </a:extLst>
          </p:cNvPr>
          <p:cNvSpPr/>
          <p:nvPr/>
        </p:nvSpPr>
        <p:spPr>
          <a:xfrm>
            <a:off x="1334310" y="2649157"/>
            <a:ext cx="9482847" cy="3093397"/>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1AD50B-2B64-4CAE-A532-389CB27854A3}"/>
              </a:ext>
            </a:extLst>
          </p:cNvPr>
          <p:cNvSpPr>
            <a:spLocks noGrp="1"/>
          </p:cNvSpPr>
          <p:nvPr>
            <p:ph type="title" idx="4294967295"/>
          </p:nvPr>
        </p:nvSpPr>
        <p:spPr>
          <a:xfrm>
            <a:off x="2193586" y="2941960"/>
            <a:ext cx="8303369" cy="1754326"/>
          </a:xfrm>
          <a:prstGeom prst="rect">
            <a:avLst/>
          </a:prstGeom>
        </p:spPr>
        <p:txBody>
          <a:bodyPr wrap="square">
            <a:spAutoFit/>
          </a:bodyPr>
          <a:lstStyle/>
          <a:p>
            <a:r>
              <a:rPr lang="fr-FR" sz="4000" b="1" dirty="0">
                <a:solidFill>
                  <a:schemeClr val="bg1"/>
                </a:solidFill>
              </a:rPr>
              <a:t>Examen des</a:t>
            </a:r>
            <a:br>
              <a:rPr lang="fr-FR" sz="4000" b="1" dirty="0">
                <a:solidFill>
                  <a:schemeClr val="bg1"/>
                </a:solidFill>
              </a:rPr>
            </a:br>
            <a:r>
              <a:rPr lang="fr-FR" sz="4000" b="1" dirty="0">
                <a:solidFill>
                  <a:schemeClr val="bg1"/>
                </a:solidFill>
              </a:rPr>
              <a:t>données existantes sur</a:t>
            </a:r>
            <a:br>
              <a:rPr lang="fr-FR" sz="4000" b="1" dirty="0">
                <a:solidFill>
                  <a:schemeClr val="bg1"/>
                </a:solidFill>
              </a:rPr>
            </a:br>
            <a:r>
              <a:rPr lang="fr-FR" sz="4000" b="1" dirty="0">
                <a:solidFill>
                  <a:schemeClr val="bg1"/>
                </a:solidFill>
              </a:rPr>
              <a:t>la vaccination anti-VPH à dose unique</a:t>
            </a:r>
          </a:p>
        </p:txBody>
      </p:sp>
      <p:sp>
        <p:nvSpPr>
          <p:cNvPr id="9" name="Rectangle 8">
            <a:extLst>
              <a:ext uri="{FF2B5EF4-FFF2-40B4-BE49-F238E27FC236}">
                <a16:creationId xmlns:a16="http://schemas.microsoft.com/office/drawing/2014/main" id="{6C620CAE-7FCA-DBCA-E1D4-EDF1BDF2B81C}"/>
              </a:ext>
            </a:extLst>
          </p:cNvPr>
          <p:cNvSpPr/>
          <p:nvPr/>
        </p:nvSpPr>
        <p:spPr>
          <a:xfrm>
            <a:off x="7943850" y="5442622"/>
            <a:ext cx="2553105" cy="5674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732FFF9-0429-D297-BB2B-0A13F1EEF764}"/>
              </a:ext>
            </a:extLst>
          </p:cNvPr>
          <p:cNvSpPr txBox="1"/>
          <p:nvPr/>
        </p:nvSpPr>
        <p:spPr>
          <a:xfrm>
            <a:off x="10635343" y="6434569"/>
            <a:ext cx="1389739" cy="369332"/>
          </a:xfrm>
          <a:prstGeom prst="rect">
            <a:avLst/>
          </a:prstGeom>
          <a:noFill/>
        </p:spPr>
        <p:txBody>
          <a:bodyPr wrap="none" rtlCol="0">
            <a:spAutoFit/>
          </a:bodyPr>
          <a:lstStyle/>
          <a:p>
            <a:r>
              <a:rPr lang="fr-FR">
                <a:solidFill>
                  <a:schemeClr val="bg1"/>
                </a:solidFill>
              </a:rPr>
              <a:t>Photo : PATH.</a:t>
            </a:r>
          </a:p>
        </p:txBody>
      </p:sp>
      <p:pic>
        <p:nvPicPr>
          <p:cNvPr id="3" name="Image 2" descr="Une image contenant texte, Police, typographie&#10;&#10;Le contenu généré par l’IA peut être incorrect.">
            <a:extLst>
              <a:ext uri="{FF2B5EF4-FFF2-40B4-BE49-F238E27FC236}">
                <a16:creationId xmlns:a16="http://schemas.microsoft.com/office/drawing/2014/main" id="{42A6A85F-0867-7075-2654-DB270ABFF87B}"/>
              </a:ext>
            </a:extLst>
          </p:cNvPr>
          <p:cNvPicPr>
            <a:picLocks noChangeAspect="1"/>
          </p:cNvPicPr>
          <p:nvPr/>
        </p:nvPicPr>
        <p:blipFill>
          <a:blip r:embed="rId3"/>
          <a:stretch>
            <a:fillRect/>
          </a:stretch>
        </p:blipFill>
        <p:spPr>
          <a:xfrm>
            <a:off x="7991973" y="5534818"/>
            <a:ext cx="2456858" cy="396031"/>
          </a:xfrm>
          <a:prstGeom prst="rect">
            <a:avLst/>
          </a:prstGeom>
        </p:spPr>
      </p:pic>
    </p:spTree>
    <p:extLst>
      <p:ext uri="{BB962C8B-B14F-4D97-AF65-F5344CB8AC3E}">
        <p14:creationId xmlns:p14="http://schemas.microsoft.com/office/powerpoint/2010/main" val="423395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122129" y="586581"/>
            <a:ext cx="5895859" cy="5707460"/>
          </a:xfrm>
          <a:prstGeom prst="rect">
            <a:avLst/>
          </a:prstGeom>
        </p:spPr>
        <p:txBody>
          <a:bodyPr wrap="square" lIns="91440" tIns="45720" rIns="91440" bIns="45720" anchor="t">
            <a:spAutoFit/>
          </a:bodyPr>
          <a:lstStyle/>
          <a:p>
            <a:pPr marL="339725" indent="-339725">
              <a:lnSpc>
                <a:spcPct val="107000"/>
              </a:lnSpc>
              <a:spcBef>
                <a:spcPts val="300"/>
              </a:spcBef>
              <a:spcAft>
                <a:spcPts val="100"/>
              </a:spcAft>
              <a:buFont typeface="Arial" panose="020B0604020202020204" pitchFamily="34" charset="0"/>
              <a:buChar char="•"/>
            </a:pPr>
            <a:r>
              <a:rPr lang="fr-FR" sz="1900" dirty="0">
                <a:solidFill>
                  <a:srgbClr val="212B32"/>
                </a:solidFill>
              </a:rPr>
              <a:t>Les vaccins anti-VPH actuels sont prophylactiques et doivent être administrés avant l’exposition aux VPH.</a:t>
            </a:r>
          </a:p>
          <a:p>
            <a:pPr marL="339725" indent="-339725">
              <a:lnSpc>
                <a:spcPct val="107000"/>
              </a:lnSpc>
              <a:spcBef>
                <a:spcPts val="300"/>
              </a:spcBef>
              <a:spcAft>
                <a:spcPts val="100"/>
              </a:spcAft>
              <a:buFont typeface="Arial" panose="020B0604020202020204" pitchFamily="34" charset="0"/>
              <a:buChar char="•"/>
            </a:pPr>
            <a:r>
              <a:rPr lang="fr-FR" sz="1900" dirty="0">
                <a:solidFill>
                  <a:srgbClr val="212B32"/>
                </a:solidFill>
              </a:rPr>
              <a:t>Les vaccins anti-VPH ont été introduits pour la première fois en 2006 selon un schéma de trois doses.</a:t>
            </a:r>
          </a:p>
          <a:p>
            <a:pPr marL="339725" indent="-339725">
              <a:lnSpc>
                <a:spcPct val="107000"/>
              </a:lnSpc>
              <a:spcBef>
                <a:spcPts val="300"/>
              </a:spcBef>
              <a:spcAft>
                <a:spcPts val="100"/>
              </a:spcAft>
              <a:buFont typeface="Arial" panose="020B0604020202020204" pitchFamily="34" charset="0"/>
              <a:buChar char="•"/>
            </a:pPr>
            <a:r>
              <a:rPr lang="fr-FR" sz="1900" dirty="0">
                <a:solidFill>
                  <a:srgbClr val="212B32"/>
                </a:solidFill>
              </a:rPr>
              <a:t>En 2014, l’OMS a réduit le schéma de trois doses à deux doses chez les préadolescents/adolescents, suite à un examen des données par le SAGE.</a:t>
            </a:r>
          </a:p>
          <a:p>
            <a:pPr marL="342900" indent="-342900">
              <a:lnSpc>
                <a:spcPct val="107000"/>
              </a:lnSpc>
              <a:spcBef>
                <a:spcPts val="300"/>
              </a:spcBef>
              <a:spcAft>
                <a:spcPts val="100"/>
              </a:spcAft>
              <a:buFont typeface="Arial" panose="020B0604020202020204" pitchFamily="34" charset="0"/>
              <a:buChar char="•"/>
            </a:pPr>
            <a:r>
              <a:rPr lang="fr-FR" sz="1900" dirty="0">
                <a:solidFill>
                  <a:srgbClr val="212B32"/>
                </a:solidFill>
              </a:rPr>
              <a:t>Les données probantes montrent aujourd’hui une efficacité et une efficience comparables entre les schémas à dose unique et les schémas multidoses dans la prévention des infections par les VPH 16/18, jusqu’à 14 ans après la vaccination</a:t>
            </a:r>
            <a:r>
              <a:rPr lang="fr-FR" sz="1900" baseline="30000" dirty="0">
                <a:solidFill>
                  <a:srgbClr val="212B32"/>
                </a:solidFill>
              </a:rPr>
              <a:t>1</a:t>
            </a:r>
            <a:r>
              <a:rPr lang="fr-FR" sz="1900" dirty="0">
                <a:solidFill>
                  <a:srgbClr val="212B32"/>
                </a:solidFill>
              </a:rPr>
              <a:t>.</a:t>
            </a:r>
          </a:p>
          <a:p>
            <a:pPr marL="342900" indent="-342900">
              <a:lnSpc>
                <a:spcPct val="107000"/>
              </a:lnSpc>
              <a:spcBef>
                <a:spcPts val="300"/>
              </a:spcBef>
              <a:spcAft>
                <a:spcPts val="100"/>
              </a:spcAft>
              <a:buFont typeface="Arial" panose="020B0604020202020204" pitchFamily="34" charset="0"/>
              <a:buChar char="•"/>
            </a:pPr>
            <a:r>
              <a:rPr lang="fr-FR" sz="1900" dirty="0">
                <a:solidFill>
                  <a:srgbClr val="212B32"/>
                </a:solidFill>
              </a:rPr>
              <a:t>En décembre 2022, l’OMS a approuvé un schéma de vaccination anti-VPH à dose unique sur la base des données indiquant qu’il offrait une solide protection contre le cancer du col de l’utérus.</a:t>
            </a:r>
          </a:p>
          <a:p>
            <a:pPr marL="342900" indent="-342900">
              <a:lnSpc>
                <a:spcPct val="107000"/>
              </a:lnSpc>
              <a:spcBef>
                <a:spcPts val="600"/>
              </a:spcBef>
              <a:spcAft>
                <a:spcPts val="600"/>
              </a:spcAft>
              <a:buFont typeface="Arial" panose="020B0604020202020204" pitchFamily="34" charset="0"/>
              <a:buChar char="•"/>
            </a:pPr>
            <a:endParaRPr lang="en-US" sz="2000" dirty="0">
              <a:solidFill>
                <a:srgbClr val="212B32"/>
              </a:solidFill>
            </a:endParaRPr>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81000" y="114300"/>
            <a:ext cx="10972800" cy="94456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a:solidFill>
                  <a:schemeClr val="accent1"/>
                </a:solidFill>
                <a:ea typeface="+mn-ea"/>
                <a:cs typeface="+mn-cs"/>
              </a:rPr>
              <a:t>Vaccins anti-VPH</a:t>
            </a:r>
          </a:p>
        </p:txBody>
      </p:sp>
      <p:pic>
        <p:nvPicPr>
          <p:cNvPr id="5" name="Picture 4">
            <a:extLst>
              <a:ext uri="{FF2B5EF4-FFF2-40B4-BE49-F238E27FC236}">
                <a16:creationId xmlns:a16="http://schemas.microsoft.com/office/drawing/2014/main" id="{99074EC5-9A27-4960-815A-8AD1A9A7921D}"/>
              </a:ext>
            </a:extLst>
          </p:cNvPr>
          <p:cNvPicPr>
            <a:picLocks noChangeAspect="1"/>
          </p:cNvPicPr>
          <p:nvPr/>
        </p:nvPicPr>
        <p:blipFill>
          <a:blip r:embed="rId3">
            <a:extLst>
              <a:ext uri="{28A0092B-C50C-407E-A947-70E740481C1C}">
                <a14:useLocalDpi xmlns:a14="http://schemas.microsoft.com/office/drawing/2010/main" val="0"/>
              </a:ext>
            </a:extLst>
          </a:blip>
          <a:srcRect l="19093" r="19093"/>
          <a:stretch/>
        </p:blipFill>
        <p:spPr>
          <a:xfrm>
            <a:off x="6174013" y="0"/>
            <a:ext cx="6017987" cy="6412832"/>
          </a:xfrm>
          <a:prstGeom prst="rect">
            <a:avLst/>
          </a:prstGeom>
        </p:spPr>
      </p:pic>
      <p:sp>
        <p:nvSpPr>
          <p:cNvPr id="4" name="TextBox 3">
            <a:extLst>
              <a:ext uri="{FF2B5EF4-FFF2-40B4-BE49-F238E27FC236}">
                <a16:creationId xmlns:a16="http://schemas.microsoft.com/office/drawing/2014/main" id="{FD318CD4-CB2F-D739-7D93-C604CEFB9235}"/>
              </a:ext>
            </a:extLst>
          </p:cNvPr>
          <p:cNvSpPr txBox="1"/>
          <p:nvPr/>
        </p:nvSpPr>
        <p:spPr>
          <a:xfrm>
            <a:off x="200141" y="6002021"/>
            <a:ext cx="5895859" cy="202556"/>
          </a:xfrm>
          <a:prstGeom prst="rect">
            <a:avLst/>
          </a:prstGeom>
          <a:noFill/>
        </p:spPr>
        <p:txBody>
          <a:bodyPr wrap="square" lIns="91440" tIns="45720" rIns="91440" bIns="45720" rtlCol="0" anchor="t">
            <a:spAutoFit/>
          </a:bodyPr>
          <a:lstStyle/>
          <a:p>
            <a:pPr>
              <a:lnSpc>
                <a:spcPct val="107000"/>
              </a:lnSpc>
              <a:spcAft>
                <a:spcPts val="800"/>
              </a:spcAft>
            </a:pPr>
            <a:r>
              <a:rPr lang="fr-FR" sz="700">
                <a:effectLst/>
                <a:ea typeface="Aptos" panose="020B0004020202020204" pitchFamily="34" charset="0"/>
                <a:cs typeface="Arial" panose="020B0604020202020204" pitchFamily="34" charset="0"/>
              </a:rPr>
              <a:t>1. Basu et al. Vaccine Efficacy of a single-dose versus Two or Three Doses of the HPV Vaccine, 15 years after Vaccination IPVC abstract O057/ #956</a:t>
            </a:r>
          </a:p>
        </p:txBody>
      </p:sp>
    </p:spTree>
    <p:extLst>
      <p:ext uri="{BB962C8B-B14F-4D97-AF65-F5344CB8AC3E}">
        <p14:creationId xmlns:p14="http://schemas.microsoft.com/office/powerpoint/2010/main" val="377820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95F5955-646C-155E-4955-1AFF68664AB7}"/>
              </a:ext>
            </a:extLst>
          </p:cNvPr>
          <p:cNvSpPr/>
          <p:nvPr/>
        </p:nvSpPr>
        <p:spPr>
          <a:xfrm>
            <a:off x="3692946" y="2368749"/>
            <a:ext cx="1352467" cy="32752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4673ED2F-6351-ADBA-D912-3480C933CA4A}"/>
              </a:ext>
            </a:extLst>
          </p:cNvPr>
          <p:cNvSpPr/>
          <p:nvPr/>
        </p:nvSpPr>
        <p:spPr>
          <a:xfrm>
            <a:off x="6788184" y="2368749"/>
            <a:ext cx="1352467" cy="328369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97CF949-E488-DBB1-CE3B-DEFB349E054B}"/>
              </a:ext>
            </a:extLst>
          </p:cNvPr>
          <p:cNvSpPr/>
          <p:nvPr/>
        </p:nvSpPr>
        <p:spPr>
          <a:xfrm>
            <a:off x="3692946" y="1748619"/>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6A6F8C73-A6C3-9221-760E-2B6967CA98E5}"/>
              </a:ext>
            </a:extLst>
          </p:cNvPr>
          <p:cNvSpPr/>
          <p:nvPr/>
        </p:nvSpPr>
        <p:spPr>
          <a:xfrm>
            <a:off x="6788184" y="1748619"/>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DB6413F6-2DA0-48C9-8792-2B830AEA7931}"/>
              </a:ext>
            </a:extLst>
          </p:cNvPr>
          <p:cNvSpPr>
            <a:spLocks noGrp="1"/>
          </p:cNvSpPr>
          <p:nvPr>
            <p:ph type="body" sz="quarter" idx="16"/>
          </p:nvPr>
        </p:nvSpPr>
        <p:spPr>
          <a:xfrm>
            <a:off x="374832" y="373805"/>
            <a:ext cx="11716649" cy="534910"/>
          </a:xfrm>
        </p:spPr>
        <p:txBody>
          <a:bodyPr>
            <a:noAutofit/>
          </a:bodyPr>
          <a:lstStyle/>
          <a:p>
            <a:r>
              <a:rPr lang="fr-FR" dirty="0"/>
              <a:t>Cinq vaccins anti-VPH sûrs et très efficaces sont préqualifiés par l’OMS </a:t>
            </a:r>
          </a:p>
        </p:txBody>
      </p:sp>
      <p:sp>
        <p:nvSpPr>
          <p:cNvPr id="50" name="4. Footnote">
            <a:extLst>
              <a:ext uri="{FF2B5EF4-FFF2-40B4-BE49-F238E27FC236}">
                <a16:creationId xmlns:a16="http://schemas.microsoft.com/office/drawing/2014/main" id="{5C47BA56-D4C7-4F1B-B5AF-5AFE6B8EC6B5}"/>
              </a:ext>
            </a:extLst>
          </p:cNvPr>
          <p:cNvSpPr txBox="1">
            <a:spLocks/>
          </p:cNvSpPr>
          <p:nvPr>
            <p:custDataLst>
              <p:tags r:id="rId1"/>
            </p:custDataLst>
          </p:nvPr>
        </p:nvSpPr>
        <p:spPr>
          <a:xfrm>
            <a:off x="457199" y="5958637"/>
            <a:ext cx="10289177" cy="43088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None/>
              <a:tabLst/>
              <a:defRPr/>
            </a:pPr>
            <a:r>
              <a:rPr kumimoji="0" lang="fr-FR" sz="700" strike="noStrike" normalizeH="0" noProof="0" dirty="0">
                <a:ln>
                  <a:noFill/>
                </a:ln>
                <a:solidFill>
                  <a:schemeClr val="tx1">
                    <a:lumMod val="65000"/>
                    <a:lumOff val="35000"/>
                  </a:schemeClr>
                </a:solidFill>
                <a:effectLst/>
                <a:uLnTx/>
                <a:uFillTx/>
              </a:rPr>
              <a:t> </a:t>
            </a:r>
          </a:p>
          <a:p>
            <a:pPr marL="0" marR="0" lvl="0" indent="0" defTabSz="914400" rtl="0" eaLnBrk="1" fontAlgn="auto" latinLnBrk="0" hangingPunct="1">
              <a:lnSpc>
                <a:spcPct val="100000"/>
              </a:lnSpc>
              <a:spcBef>
                <a:spcPts val="0"/>
              </a:spcBef>
              <a:spcAft>
                <a:spcPts val="0"/>
              </a:spcAft>
              <a:buClrTx/>
              <a:buSzTx/>
              <a:buNone/>
              <a:tabLst/>
              <a:defRPr/>
            </a:pPr>
            <a:endParaRPr kumimoji="0" lang="en-US" sz="700" strike="noStrike" kern="1200" spc="0" normalizeH="0" noProof="0" dirty="0">
              <a:ln>
                <a:noFill/>
              </a:ln>
              <a:solidFill>
                <a:schemeClr val="tx1">
                  <a:lumMod val="65000"/>
                  <a:lumOff val="35000"/>
                </a:schemeClr>
              </a:solidFill>
              <a:effectLst/>
              <a:uLnTx/>
              <a:uFillTx/>
            </a:endParaRPr>
          </a:p>
          <a:p>
            <a:pPr marL="0" marR="0" lvl="0" indent="0" defTabSz="914400" rtl="0" eaLnBrk="1" fontAlgn="auto" latinLnBrk="0" hangingPunct="1">
              <a:lnSpc>
                <a:spcPct val="100000"/>
              </a:lnSpc>
              <a:spcBef>
                <a:spcPts val="0"/>
              </a:spcBef>
              <a:spcAft>
                <a:spcPts val="0"/>
              </a:spcAft>
              <a:buClrTx/>
              <a:buSzTx/>
              <a:buNone/>
              <a:tabLst/>
              <a:defRPr/>
            </a:pPr>
            <a:r>
              <a:rPr kumimoji="0" lang="fr-FR" sz="700" strike="noStrike" normalizeH="0" noProof="0" dirty="0">
                <a:ln>
                  <a:noFill/>
                </a:ln>
                <a:solidFill>
                  <a:schemeClr val="tx1">
                    <a:lumMod val="65000"/>
                    <a:lumOff val="35000"/>
                  </a:schemeClr>
                </a:solidFill>
                <a:effectLst/>
                <a:uLnTx/>
                <a:uFillTx/>
              </a:rPr>
              <a:t>1. Liste des vaccins préqualifiés par l’OMS. </a:t>
            </a:r>
            <a:r>
              <a:rPr kumimoji="0" lang="fr-FR" sz="700" strike="noStrike" normalizeH="0" noProof="0" dirty="0">
                <a:ln>
                  <a:noFill/>
                </a:ln>
                <a:solidFill>
                  <a:schemeClr val="tx1">
                    <a:lumMod val="65000"/>
                    <a:lumOff val="35000"/>
                  </a:schemeClr>
                </a:solidFill>
                <a:effectLst/>
                <a:uLnTx/>
                <a:uFillTx/>
                <a:hlinkClick r:id="rId29"/>
              </a:rPr>
              <a:t>https://extranet.who.int/prequal/vaccines/prequalified-vaccines</a:t>
            </a:r>
            <a:r>
              <a:rPr kumimoji="0" lang="fr-FR" sz="700" strike="noStrike" normalizeH="0" noProof="0" dirty="0">
                <a:ln>
                  <a:noFill/>
                </a:ln>
                <a:solidFill>
                  <a:schemeClr val="tx1">
                    <a:lumMod val="65000"/>
                    <a:lumOff val="35000"/>
                  </a:schemeClr>
                </a:solidFill>
                <a:effectLst/>
                <a:uLnTx/>
                <a:uFillTx/>
              </a:rPr>
              <a:t>.</a:t>
            </a:r>
          </a:p>
          <a:p>
            <a:pPr marL="0" marR="0" lvl="0" indent="0" defTabSz="914400" rtl="0" eaLnBrk="1" fontAlgn="auto" latinLnBrk="0" hangingPunct="1">
              <a:lnSpc>
                <a:spcPct val="100000"/>
              </a:lnSpc>
              <a:spcBef>
                <a:spcPts val="0"/>
              </a:spcBef>
              <a:spcAft>
                <a:spcPts val="0"/>
              </a:spcAft>
              <a:buClrTx/>
              <a:buSzTx/>
              <a:buNone/>
              <a:tabLst/>
              <a:defRPr/>
            </a:pPr>
            <a:r>
              <a:rPr kumimoji="0" lang="fr-FR" sz="700" strike="noStrike" normalizeH="0" noProof="0" dirty="0">
                <a:ln>
                  <a:noFill/>
                </a:ln>
                <a:solidFill>
                  <a:schemeClr val="tx1">
                    <a:lumMod val="65000"/>
                    <a:lumOff val="35000"/>
                  </a:schemeClr>
                </a:solidFill>
                <a:effectLst/>
                <a:uLnTx/>
                <a:uFillTx/>
              </a:rPr>
              <a:t>2. Organisation mondiale de la Santé. </a:t>
            </a:r>
            <a:r>
              <a:rPr kumimoji="0" lang="fr-FR" sz="700" i="1" strike="noStrike" normalizeH="0" noProof="0" dirty="0" err="1">
                <a:ln>
                  <a:noFill/>
                </a:ln>
                <a:solidFill>
                  <a:schemeClr val="tx1">
                    <a:lumMod val="65000"/>
                    <a:lumOff val="35000"/>
                  </a:schemeClr>
                </a:solidFill>
                <a:effectLst/>
                <a:uLnTx/>
                <a:uFillTx/>
              </a:rPr>
              <a:t>Considerations</a:t>
            </a:r>
            <a:r>
              <a:rPr kumimoji="0" lang="fr-FR" sz="700" i="1" strike="noStrike" normalizeH="0" noProof="0" dirty="0">
                <a:ln>
                  <a:noFill/>
                </a:ln>
                <a:solidFill>
                  <a:schemeClr val="tx1">
                    <a:lumMod val="65000"/>
                    <a:lumOff val="35000"/>
                  </a:schemeClr>
                </a:solidFill>
                <a:effectLst/>
                <a:uLnTx/>
                <a:uFillTx/>
              </a:rPr>
              <a:t> for Human Papillomavirus (HPV) Vaccine Product </a:t>
            </a:r>
            <a:r>
              <a:rPr kumimoji="0" lang="fr-FR" sz="700" i="1" strike="noStrike" normalizeH="0" noProof="0" dirty="0" err="1">
                <a:ln>
                  <a:noFill/>
                </a:ln>
                <a:solidFill>
                  <a:schemeClr val="tx1">
                    <a:lumMod val="65000"/>
                    <a:lumOff val="35000"/>
                  </a:schemeClr>
                </a:solidFill>
                <a:effectLst/>
                <a:uLnTx/>
                <a:uFillTx/>
              </a:rPr>
              <a:t>Choice</a:t>
            </a:r>
            <a:r>
              <a:rPr kumimoji="0" lang="fr-FR" sz="700" i="1" strike="noStrike" normalizeH="0" noProof="0" dirty="0">
                <a:ln>
                  <a:noFill/>
                </a:ln>
                <a:solidFill>
                  <a:schemeClr val="tx1">
                    <a:lumMod val="65000"/>
                    <a:lumOff val="35000"/>
                  </a:schemeClr>
                </a:solidFill>
                <a:effectLst/>
                <a:uLnTx/>
                <a:uFillTx/>
              </a:rPr>
              <a:t>, Second Edition</a:t>
            </a:r>
            <a:r>
              <a:rPr kumimoji="0" lang="fr-FR" sz="700" strike="noStrike" normalizeH="0" noProof="0" dirty="0">
                <a:ln>
                  <a:noFill/>
                </a:ln>
                <a:solidFill>
                  <a:schemeClr val="tx1">
                    <a:lumMod val="65000"/>
                    <a:lumOff val="35000"/>
                  </a:schemeClr>
                </a:solidFill>
                <a:effectLst/>
                <a:uLnTx/>
                <a:uFillTx/>
              </a:rPr>
              <a:t>. Genève : OMS ; 2024. Licence : CC BY-NC-SA 3.0 IGO.</a:t>
            </a:r>
          </a:p>
        </p:txBody>
      </p:sp>
      <p:cxnSp>
        <p:nvCxnSpPr>
          <p:cNvPr id="55" name="Straight Connector 54">
            <a:extLst>
              <a:ext uri="{FF2B5EF4-FFF2-40B4-BE49-F238E27FC236}">
                <a16:creationId xmlns:a16="http://schemas.microsoft.com/office/drawing/2014/main" id="{2D6A4E34-1284-465D-BA17-91AC57F1940A}"/>
              </a:ext>
            </a:extLst>
          </p:cNvPr>
          <p:cNvCxnSpPr>
            <a:cxnSpLocks/>
          </p:cNvCxnSpPr>
          <p:nvPr/>
        </p:nvCxnSpPr>
        <p:spPr>
          <a:xfrm>
            <a:off x="1779854" y="5026198"/>
            <a:ext cx="7918704"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pic>
        <p:nvPicPr>
          <p:cNvPr id="153" name="CustomIcon">
            <a:extLst>
              <a:ext uri="{FF2B5EF4-FFF2-40B4-BE49-F238E27FC236}">
                <a16:creationId xmlns:a16="http://schemas.microsoft.com/office/drawing/2014/main" id="{5AAF3CED-703B-48CC-A350-DAD46BAA885B}"/>
              </a:ext>
            </a:extLst>
          </p:cNvPr>
          <p:cNvPicPr>
            <a:picLocks/>
          </p:cNvPicPr>
          <p:nvPr>
            <p:custDataLst>
              <p:tags r:id="rId2"/>
            </p:custDataLst>
          </p:nvPr>
        </p:nvPicPr>
        <p:blipFill>
          <a:blip r:embed="rId30">
            <a:extLst>
              <a:ext uri="{96DAC541-7B7A-43D3-8B79-37D633B846F1}">
                <asvg:svgBlip xmlns:asvg="http://schemas.microsoft.com/office/drawing/2016/SVG/main" r:embed="rId31"/>
              </a:ext>
            </a:extLst>
          </a:blip>
          <a:stretch>
            <a:fillRect/>
          </a:stretch>
        </p:blipFill>
        <p:spPr>
          <a:xfrm>
            <a:off x="1779854" y="3164985"/>
            <a:ext cx="320040" cy="320040"/>
          </a:xfrm>
          <a:prstGeom prst="rect">
            <a:avLst/>
          </a:prstGeom>
        </p:spPr>
      </p:pic>
      <p:sp>
        <p:nvSpPr>
          <p:cNvPr id="145" name="TextBox 144">
            <a:extLst>
              <a:ext uri="{FF2B5EF4-FFF2-40B4-BE49-F238E27FC236}">
                <a16:creationId xmlns:a16="http://schemas.microsoft.com/office/drawing/2014/main" id="{FDB2CBD7-11BE-4A35-80DC-89EA6DE35E41}"/>
              </a:ext>
            </a:extLst>
          </p:cNvPr>
          <p:cNvSpPr txBox="1">
            <a:spLocks/>
          </p:cNvSpPr>
          <p:nvPr>
            <p:custDataLst>
              <p:tags r:id="rId3"/>
            </p:custDataLst>
          </p:nvPr>
        </p:nvSpPr>
        <p:spPr>
          <a:xfrm>
            <a:off x="2223163" y="3140339"/>
            <a:ext cx="1383904"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fr-FR" sz="1200" b="1">
                <a:solidFill>
                  <a:schemeClr val="accent1"/>
                </a:solidFill>
                <a:latin typeface="+mj-lt"/>
              </a:rPr>
              <a:t>Dose recommandée par l’OMS</a:t>
            </a:r>
          </a:p>
        </p:txBody>
      </p:sp>
      <p:pic>
        <p:nvPicPr>
          <p:cNvPr id="52" name="CustomIcon">
            <a:extLst>
              <a:ext uri="{FF2B5EF4-FFF2-40B4-BE49-F238E27FC236}">
                <a16:creationId xmlns:a16="http://schemas.microsoft.com/office/drawing/2014/main" id="{AC5F9089-65C5-4FA0-9A03-FFF358E3A2E3}"/>
              </a:ext>
            </a:extLst>
          </p:cNvPr>
          <p:cNvPicPr>
            <a:picLocks/>
          </p:cNvPicPr>
          <p:nvPr>
            <p:custDataLst>
              <p:tags r:id="rId4"/>
            </p:custDataLst>
          </p:nvPr>
        </p:nvPicPr>
        <p:blipFill>
          <a:blip r:embed="rId30">
            <a:extLst>
              <a:ext uri="{96DAC541-7B7A-43D3-8B79-37D633B846F1}">
                <asvg:svgBlip xmlns:asvg="http://schemas.microsoft.com/office/drawing/2016/SVG/main" r:embed="rId31"/>
              </a:ext>
            </a:extLst>
          </a:blip>
          <a:stretch>
            <a:fillRect/>
          </a:stretch>
        </p:blipFill>
        <p:spPr>
          <a:xfrm>
            <a:off x="1779854" y="5116947"/>
            <a:ext cx="320040" cy="320040"/>
          </a:xfrm>
          <a:prstGeom prst="rect">
            <a:avLst/>
          </a:prstGeom>
        </p:spPr>
      </p:pic>
      <p:sp>
        <p:nvSpPr>
          <p:cNvPr id="53" name="TextBox 52">
            <a:extLst>
              <a:ext uri="{FF2B5EF4-FFF2-40B4-BE49-F238E27FC236}">
                <a16:creationId xmlns:a16="http://schemas.microsoft.com/office/drawing/2014/main" id="{E052483D-AE00-4FCC-B0B4-DEC34D52F270}"/>
              </a:ext>
            </a:extLst>
          </p:cNvPr>
          <p:cNvSpPr txBox="1">
            <a:spLocks/>
          </p:cNvSpPr>
          <p:nvPr>
            <p:custDataLst>
              <p:tags r:id="rId5"/>
            </p:custDataLst>
          </p:nvPr>
        </p:nvSpPr>
        <p:spPr>
          <a:xfrm>
            <a:off x="2203152" y="5116947"/>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200" b="1" i="0" u="none" strike="noStrike" cap="none" normalizeH="0" baseline="0" noProof="0">
                <a:ln>
                  <a:noFill/>
                </a:ln>
                <a:solidFill>
                  <a:schemeClr val="accent1"/>
                </a:solidFill>
                <a:effectLst/>
                <a:uLnTx/>
                <a:uFillTx/>
                <a:latin typeface="+mj-lt"/>
                <a:ea typeface="+mn-ea"/>
                <a:cs typeface="Arial" panose="020B0604020202020204" pitchFamily="34" charset="0"/>
              </a:rPr>
              <a:t>Distribué </a:t>
            </a:r>
            <a:br>
              <a:rPr kumimoji="0" lang="fr-FR" sz="1200" b="1" i="0" u="none" strike="noStrike" cap="none" normalizeH="0" baseline="0" noProof="0">
                <a:ln>
                  <a:noFill/>
                </a:ln>
                <a:solidFill>
                  <a:schemeClr val="accent1"/>
                </a:solidFill>
                <a:effectLst/>
                <a:uLnTx/>
                <a:uFillTx/>
                <a:latin typeface="+mj-lt"/>
                <a:ea typeface="+mn-ea"/>
                <a:cs typeface="Arial" panose="020B0604020202020204" pitchFamily="34" charset="0"/>
              </a:rPr>
            </a:br>
            <a:r>
              <a:rPr kumimoji="0" lang="fr-FR" sz="1200" b="1" i="0" u="none" strike="noStrike" cap="none" normalizeH="0" baseline="0" noProof="0">
                <a:ln>
                  <a:noFill/>
                </a:ln>
                <a:solidFill>
                  <a:schemeClr val="accent1"/>
                </a:solidFill>
                <a:effectLst/>
                <a:uLnTx/>
                <a:uFillTx/>
                <a:latin typeface="+mj-lt"/>
                <a:ea typeface="+mn-ea"/>
                <a:cs typeface="Arial" panose="020B0604020202020204" pitchFamily="34" charset="0"/>
              </a:rPr>
              <a:t>par Gavi</a:t>
            </a:r>
          </a:p>
        </p:txBody>
      </p:sp>
      <p:pic>
        <p:nvPicPr>
          <p:cNvPr id="78" name="CustomIcon">
            <a:extLst>
              <a:ext uri="{FF2B5EF4-FFF2-40B4-BE49-F238E27FC236}">
                <a16:creationId xmlns:a16="http://schemas.microsoft.com/office/drawing/2014/main" id="{6E87F27B-F071-4132-A3AE-207550E0626E}"/>
              </a:ext>
            </a:extLst>
          </p:cNvPr>
          <p:cNvPicPr>
            <a:picLocks/>
          </p:cNvPicPr>
          <p:nvPr>
            <p:custDataLst>
              <p:tags r:id="rId6"/>
            </p:custDataLst>
          </p:nvPr>
        </p:nvPicPr>
        <p:blipFill>
          <a:blip r:embed="rId32">
            <a:extLst>
              <a:ext uri="{96DAC541-7B7A-43D3-8B79-37D633B846F1}">
                <asvg:svgBlip xmlns:asvg="http://schemas.microsoft.com/office/drawing/2016/SVG/main" r:embed="rId33"/>
              </a:ext>
            </a:extLst>
          </a:blip>
          <a:stretch>
            <a:fillRect/>
          </a:stretch>
        </p:blipFill>
        <p:spPr>
          <a:xfrm>
            <a:off x="1779854" y="4566118"/>
            <a:ext cx="320040" cy="320040"/>
          </a:xfrm>
          <a:prstGeom prst="rect">
            <a:avLst/>
          </a:prstGeom>
        </p:spPr>
      </p:pic>
      <p:sp>
        <p:nvSpPr>
          <p:cNvPr id="79" name="TextBox 78">
            <a:extLst>
              <a:ext uri="{FF2B5EF4-FFF2-40B4-BE49-F238E27FC236}">
                <a16:creationId xmlns:a16="http://schemas.microsoft.com/office/drawing/2014/main" id="{BA22DDD5-06C2-40AA-89A5-0538E1379994}"/>
              </a:ext>
            </a:extLst>
          </p:cNvPr>
          <p:cNvSpPr txBox="1">
            <a:spLocks/>
          </p:cNvSpPr>
          <p:nvPr>
            <p:custDataLst>
              <p:tags r:id="rId7"/>
            </p:custDataLst>
          </p:nvPr>
        </p:nvSpPr>
        <p:spPr>
          <a:xfrm>
            <a:off x="2203152" y="4566118"/>
            <a:ext cx="1263650"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200" b="1" i="0" u="none" strike="noStrike" cap="none" normalizeH="0" baseline="0" noProof="0">
                <a:ln>
                  <a:noFill/>
                </a:ln>
                <a:solidFill>
                  <a:schemeClr val="accent1"/>
                </a:solidFill>
                <a:effectLst/>
                <a:uLnTx/>
                <a:uFillTx/>
                <a:latin typeface="+mj-lt"/>
                <a:ea typeface="+mn-ea"/>
                <a:cs typeface="Arial" panose="020B0604020202020204" pitchFamily="34" charset="0"/>
              </a:rPr>
              <a:t>Préqualification par l’OMS</a:t>
            </a:r>
          </a:p>
        </p:txBody>
      </p:sp>
      <p:sp>
        <p:nvSpPr>
          <p:cNvPr id="83" name="TextBox 82">
            <a:extLst>
              <a:ext uri="{FF2B5EF4-FFF2-40B4-BE49-F238E27FC236}">
                <a16:creationId xmlns:a16="http://schemas.microsoft.com/office/drawing/2014/main" id="{21C5410B-199B-4B99-B044-B03277EF319B}"/>
              </a:ext>
            </a:extLst>
          </p:cNvPr>
          <p:cNvSpPr txBox="1">
            <a:spLocks/>
          </p:cNvSpPr>
          <p:nvPr>
            <p:custDataLst>
              <p:tags r:id="rId8"/>
            </p:custDataLst>
          </p:nvPr>
        </p:nvSpPr>
        <p:spPr>
          <a:xfrm>
            <a:off x="6849949" y="4611492"/>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effectLst/>
                <a:uLnTx/>
                <a:uFillTx/>
                <a:latin typeface="+mj-lt"/>
                <a:ea typeface="+mn-ea"/>
                <a:cs typeface="Arial" panose="020B0604020202020204" pitchFamily="34" charset="0"/>
              </a:rPr>
              <a:t>2018</a:t>
            </a:r>
          </a:p>
        </p:txBody>
      </p:sp>
      <p:sp>
        <p:nvSpPr>
          <p:cNvPr id="84" name="TextBox 83">
            <a:extLst>
              <a:ext uri="{FF2B5EF4-FFF2-40B4-BE49-F238E27FC236}">
                <a16:creationId xmlns:a16="http://schemas.microsoft.com/office/drawing/2014/main" id="{7015B612-1A73-4C24-AD68-99A93A99840A}"/>
              </a:ext>
            </a:extLst>
          </p:cNvPr>
          <p:cNvSpPr txBox="1">
            <a:spLocks/>
          </p:cNvSpPr>
          <p:nvPr>
            <p:custDataLst>
              <p:tags r:id="rId9"/>
            </p:custDataLst>
          </p:nvPr>
        </p:nvSpPr>
        <p:spPr>
          <a:xfrm>
            <a:off x="8318910" y="4611492"/>
            <a:ext cx="69976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effectLst/>
                <a:uLnTx/>
                <a:uFillTx/>
                <a:latin typeface="+mj-lt"/>
                <a:ea typeface="+mn-ea"/>
                <a:cs typeface="Arial" panose="020B0604020202020204" pitchFamily="34" charset="0"/>
              </a:rPr>
              <a:t>2021</a:t>
            </a:r>
          </a:p>
        </p:txBody>
      </p:sp>
      <p:sp>
        <p:nvSpPr>
          <p:cNvPr id="82" name="TextBox 81">
            <a:extLst>
              <a:ext uri="{FF2B5EF4-FFF2-40B4-BE49-F238E27FC236}">
                <a16:creationId xmlns:a16="http://schemas.microsoft.com/office/drawing/2014/main" id="{2F224F7A-DD00-4ED2-8282-A725E133C2CE}"/>
              </a:ext>
            </a:extLst>
          </p:cNvPr>
          <p:cNvSpPr txBox="1">
            <a:spLocks/>
          </p:cNvSpPr>
          <p:nvPr>
            <p:custDataLst>
              <p:tags r:id="rId10"/>
            </p:custDataLst>
          </p:nvPr>
        </p:nvSpPr>
        <p:spPr>
          <a:xfrm>
            <a:off x="3770819" y="4611492"/>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dirty="0">
                <a:ln>
                  <a:noFill/>
                </a:ln>
                <a:solidFill>
                  <a:srgbClr val="000000"/>
                </a:solidFill>
                <a:effectLst/>
                <a:uLnTx/>
                <a:uFillTx/>
                <a:latin typeface="+mj-lt"/>
                <a:ea typeface="+mn-ea"/>
                <a:cs typeface="Arial" panose="020B0604020202020204" pitchFamily="34" charset="0"/>
              </a:rPr>
              <a:t>2009</a:t>
            </a:r>
          </a:p>
        </p:txBody>
      </p:sp>
      <p:sp>
        <p:nvSpPr>
          <p:cNvPr id="81" name="TextBox 80">
            <a:extLst>
              <a:ext uri="{FF2B5EF4-FFF2-40B4-BE49-F238E27FC236}">
                <a16:creationId xmlns:a16="http://schemas.microsoft.com/office/drawing/2014/main" id="{4CAE5E7A-5F87-40C0-A293-3EF6EEA2D99A}"/>
              </a:ext>
            </a:extLst>
          </p:cNvPr>
          <p:cNvSpPr txBox="1">
            <a:spLocks/>
          </p:cNvSpPr>
          <p:nvPr>
            <p:custDataLst>
              <p:tags r:id="rId11"/>
            </p:custDataLst>
          </p:nvPr>
        </p:nvSpPr>
        <p:spPr>
          <a:xfrm>
            <a:off x="5264989" y="4611492"/>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effectLst/>
                <a:uLnTx/>
                <a:uFillTx/>
                <a:latin typeface="+mj-lt"/>
                <a:ea typeface="+mn-ea"/>
                <a:cs typeface="Arial" panose="020B0604020202020204" pitchFamily="34" charset="0"/>
              </a:rPr>
              <a:t>2009</a:t>
            </a:r>
          </a:p>
        </p:txBody>
      </p:sp>
      <p:sp>
        <p:nvSpPr>
          <p:cNvPr id="102" name="TextBox 101">
            <a:extLst>
              <a:ext uri="{FF2B5EF4-FFF2-40B4-BE49-F238E27FC236}">
                <a16:creationId xmlns:a16="http://schemas.microsoft.com/office/drawing/2014/main" id="{83F3CF98-332B-4422-BD06-98558327EE09}"/>
              </a:ext>
            </a:extLst>
          </p:cNvPr>
          <p:cNvSpPr txBox="1">
            <a:spLocks/>
          </p:cNvSpPr>
          <p:nvPr>
            <p:custDataLst>
              <p:tags r:id="rId12"/>
            </p:custDataLst>
          </p:nvPr>
        </p:nvSpPr>
        <p:spPr>
          <a:xfrm>
            <a:off x="2203152" y="2474569"/>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200" b="1" i="0" u="none" strike="noStrike" cap="none" normalizeH="0" baseline="0" noProof="0">
                <a:ln>
                  <a:noFill/>
                </a:ln>
                <a:solidFill>
                  <a:schemeClr val="accent1"/>
                </a:solidFill>
                <a:effectLst/>
                <a:uLnTx/>
                <a:uFillTx/>
                <a:latin typeface="+mj-lt"/>
                <a:ea typeface="+mn-ea"/>
                <a:cs typeface="Arial" panose="020B0604020202020204" pitchFamily="34" charset="0"/>
              </a:rPr>
              <a:t>Types de VPH ciblés</a:t>
            </a:r>
          </a:p>
        </p:txBody>
      </p:sp>
      <p:sp>
        <p:nvSpPr>
          <p:cNvPr id="100" name="TextBox 99">
            <a:extLst>
              <a:ext uri="{FF2B5EF4-FFF2-40B4-BE49-F238E27FC236}">
                <a16:creationId xmlns:a16="http://schemas.microsoft.com/office/drawing/2014/main" id="{401CA1CC-0690-4A73-A8CE-B9D57DD3A5D3}"/>
              </a:ext>
            </a:extLst>
          </p:cNvPr>
          <p:cNvSpPr txBox="1">
            <a:spLocks/>
          </p:cNvSpPr>
          <p:nvPr>
            <p:custDataLst>
              <p:tags r:id="rId13"/>
            </p:custDataLst>
          </p:nvPr>
        </p:nvSpPr>
        <p:spPr>
          <a:xfrm>
            <a:off x="6849949" y="2450588"/>
            <a:ext cx="1263650" cy="307777"/>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effectLst/>
                <a:uLnTx/>
                <a:uFillTx/>
                <a:latin typeface="+mj-lt"/>
                <a:ea typeface="+mn-ea"/>
                <a:cs typeface="Arial" panose="020B0604020202020204" pitchFamily="34" charset="0"/>
              </a:rPr>
              <a:t>6, 11, 16, 18, 31, 33, 45, 52, 58</a:t>
            </a:r>
          </a:p>
        </p:txBody>
      </p:sp>
      <p:sp>
        <p:nvSpPr>
          <p:cNvPr id="103" name="TextBox 102">
            <a:extLst>
              <a:ext uri="{FF2B5EF4-FFF2-40B4-BE49-F238E27FC236}">
                <a16:creationId xmlns:a16="http://schemas.microsoft.com/office/drawing/2014/main" id="{DDEDD0FE-7DE6-45D1-89DA-F999632B6F44}"/>
              </a:ext>
            </a:extLst>
          </p:cNvPr>
          <p:cNvSpPr txBox="1">
            <a:spLocks/>
          </p:cNvSpPr>
          <p:nvPr>
            <p:custDataLst>
              <p:tags r:id="rId14"/>
            </p:custDataLst>
          </p:nvPr>
        </p:nvSpPr>
        <p:spPr>
          <a:xfrm>
            <a:off x="8250083" y="2527532"/>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fr-FR" sz="1000" b="0" i="0" u="none" strike="noStrike" cap="none" normalizeH="0" baseline="0" noProof="0">
                <a:ln>
                  <a:noFill/>
                </a:ln>
                <a:solidFill>
                  <a:srgbClr val="000000"/>
                </a:solidFill>
                <a:effectLst/>
                <a:uLnTx/>
                <a:uFillTx/>
                <a:latin typeface="+mj-lt"/>
                <a:ea typeface="+mn-ea"/>
                <a:cs typeface="Arial" panose="020B0604020202020204" pitchFamily="34" charset="0"/>
              </a:rPr>
              <a:t>16, 18</a:t>
            </a:r>
          </a:p>
        </p:txBody>
      </p:sp>
      <p:sp>
        <p:nvSpPr>
          <p:cNvPr id="104" name="TextBox 103">
            <a:extLst>
              <a:ext uri="{FF2B5EF4-FFF2-40B4-BE49-F238E27FC236}">
                <a16:creationId xmlns:a16="http://schemas.microsoft.com/office/drawing/2014/main" id="{41695578-0DCC-42FD-85E1-61A3A5379DC0}"/>
              </a:ext>
            </a:extLst>
          </p:cNvPr>
          <p:cNvSpPr txBox="1">
            <a:spLocks/>
          </p:cNvSpPr>
          <p:nvPr>
            <p:custDataLst>
              <p:tags r:id="rId15"/>
            </p:custDataLst>
          </p:nvPr>
        </p:nvSpPr>
        <p:spPr>
          <a:xfrm>
            <a:off x="3770819" y="2527532"/>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fr-FR" sz="1000" b="0" i="0" u="none" strike="noStrike" cap="none" normalizeH="0" baseline="0" noProof="0" dirty="0">
                <a:ln>
                  <a:noFill/>
                </a:ln>
                <a:solidFill>
                  <a:srgbClr val="000000"/>
                </a:solidFill>
                <a:effectLst/>
                <a:uLnTx/>
                <a:uFillTx/>
                <a:latin typeface="+mj-lt"/>
                <a:ea typeface="+mn-ea"/>
                <a:cs typeface="Arial" panose="020B0604020202020204" pitchFamily="34" charset="0"/>
              </a:rPr>
              <a:t>6, 11, 16, 18</a:t>
            </a:r>
          </a:p>
        </p:txBody>
      </p:sp>
      <p:sp>
        <p:nvSpPr>
          <p:cNvPr id="105" name="TextBox 104">
            <a:extLst>
              <a:ext uri="{FF2B5EF4-FFF2-40B4-BE49-F238E27FC236}">
                <a16:creationId xmlns:a16="http://schemas.microsoft.com/office/drawing/2014/main" id="{121B8925-4CB5-44DB-B2D5-BB4DF9C62A44}"/>
              </a:ext>
            </a:extLst>
          </p:cNvPr>
          <p:cNvSpPr txBox="1">
            <a:spLocks/>
          </p:cNvSpPr>
          <p:nvPr>
            <p:custDataLst>
              <p:tags r:id="rId16"/>
            </p:custDataLst>
          </p:nvPr>
        </p:nvSpPr>
        <p:spPr>
          <a:xfrm>
            <a:off x="5264989" y="2527532"/>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fr-FR" sz="1000" b="0" i="0" u="none" strike="noStrike" cap="none" normalizeH="0" baseline="0" noProof="0">
                <a:ln>
                  <a:noFill/>
                </a:ln>
                <a:solidFill>
                  <a:srgbClr val="000000"/>
                </a:solidFill>
                <a:effectLst/>
                <a:uLnTx/>
                <a:uFillTx/>
                <a:latin typeface="+mj-lt"/>
                <a:ea typeface="+mn-ea"/>
                <a:cs typeface="Arial" panose="020B0604020202020204" pitchFamily="34" charset="0"/>
              </a:rPr>
              <a:t>16, 18</a:t>
            </a:r>
          </a:p>
        </p:txBody>
      </p:sp>
      <p:pic>
        <p:nvPicPr>
          <p:cNvPr id="17" name="CustomIcon">
            <a:extLst>
              <a:ext uri="{FF2B5EF4-FFF2-40B4-BE49-F238E27FC236}">
                <a16:creationId xmlns:a16="http://schemas.microsoft.com/office/drawing/2014/main" id="{ABF933B9-9E82-40B5-A125-95E91A382F7A}"/>
              </a:ext>
            </a:extLst>
          </p:cNvPr>
          <p:cNvPicPr>
            <a:picLocks/>
          </p:cNvPicPr>
          <p:nvPr>
            <p:custDataLst>
              <p:tags r:id="rId17"/>
            </p:custDataLst>
          </p:nvPr>
        </p:nvPicPr>
        <p:blipFill>
          <a:blip r:embed="rId34">
            <a:extLst>
              <a:ext uri="{96DAC541-7B7A-43D3-8B79-37D633B846F1}">
                <asvg:svgBlip xmlns:asvg="http://schemas.microsoft.com/office/drawing/2016/SVG/main" r:embed="rId35"/>
              </a:ext>
            </a:extLst>
          </a:blip>
          <a:stretch>
            <a:fillRect/>
          </a:stretch>
        </p:blipFill>
        <p:spPr>
          <a:xfrm>
            <a:off x="1779854" y="2474569"/>
            <a:ext cx="320040" cy="320040"/>
          </a:xfrm>
          <a:prstGeom prst="rect">
            <a:avLst/>
          </a:prstGeom>
        </p:spPr>
      </p:pic>
      <p:sp>
        <p:nvSpPr>
          <p:cNvPr id="73" name="TextBox 72">
            <a:extLst>
              <a:ext uri="{FF2B5EF4-FFF2-40B4-BE49-F238E27FC236}">
                <a16:creationId xmlns:a16="http://schemas.microsoft.com/office/drawing/2014/main" id="{CEA7A18B-9390-4B96-AAFD-734976ED4039}"/>
              </a:ext>
            </a:extLst>
          </p:cNvPr>
          <p:cNvSpPr txBox="1">
            <a:spLocks/>
          </p:cNvSpPr>
          <p:nvPr>
            <p:custDataLst>
              <p:tags r:id="rId18"/>
            </p:custDataLst>
          </p:nvPr>
        </p:nvSpPr>
        <p:spPr>
          <a:xfrm>
            <a:off x="2192247" y="3855251"/>
            <a:ext cx="1155567" cy="55399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200" b="1" i="0" u="none" strike="noStrike" cap="none" normalizeH="0" baseline="0" noProof="0">
                <a:ln>
                  <a:noFill/>
                </a:ln>
                <a:solidFill>
                  <a:schemeClr val="accent1"/>
                </a:solidFill>
                <a:effectLst/>
                <a:uLnTx/>
                <a:uFillTx/>
                <a:latin typeface="+mj-lt"/>
                <a:ea typeface="+mn-ea"/>
                <a:cs typeface="Arial" panose="020B0604020202020204" pitchFamily="34" charset="0"/>
              </a:rPr>
              <a:t>Année d’enregistrement initial</a:t>
            </a:r>
          </a:p>
        </p:txBody>
      </p:sp>
      <p:sp>
        <p:nvSpPr>
          <p:cNvPr id="88" name="TextBox 87">
            <a:extLst>
              <a:ext uri="{FF2B5EF4-FFF2-40B4-BE49-F238E27FC236}">
                <a16:creationId xmlns:a16="http://schemas.microsoft.com/office/drawing/2014/main" id="{72B1396B-191E-4188-BA0D-803EC3F5EB11}"/>
              </a:ext>
            </a:extLst>
          </p:cNvPr>
          <p:cNvSpPr txBox="1">
            <a:spLocks/>
          </p:cNvSpPr>
          <p:nvPr>
            <p:custDataLst>
              <p:tags r:id="rId19"/>
            </p:custDataLst>
          </p:nvPr>
        </p:nvSpPr>
        <p:spPr>
          <a:xfrm>
            <a:off x="6849949" y="4009723"/>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effectLst/>
                <a:uLnTx/>
                <a:uFillTx/>
                <a:latin typeface="+mj-lt"/>
                <a:ea typeface="+mn-ea"/>
                <a:cs typeface="Arial" panose="020B0604020202020204" pitchFamily="34" charset="0"/>
              </a:rPr>
              <a:t>2014</a:t>
            </a:r>
          </a:p>
        </p:txBody>
      </p:sp>
      <p:sp>
        <p:nvSpPr>
          <p:cNvPr id="89" name="TextBox 88">
            <a:extLst>
              <a:ext uri="{FF2B5EF4-FFF2-40B4-BE49-F238E27FC236}">
                <a16:creationId xmlns:a16="http://schemas.microsoft.com/office/drawing/2014/main" id="{239E0086-D9E7-4150-BB4B-DF8DB9B771DB}"/>
              </a:ext>
            </a:extLst>
          </p:cNvPr>
          <p:cNvSpPr txBox="1">
            <a:spLocks/>
          </p:cNvSpPr>
          <p:nvPr>
            <p:custDataLst>
              <p:tags r:id="rId20"/>
            </p:custDataLst>
          </p:nvPr>
        </p:nvSpPr>
        <p:spPr>
          <a:xfrm>
            <a:off x="8295731" y="4009723"/>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effectLst/>
                <a:uLnTx/>
                <a:uFillTx/>
                <a:latin typeface="+mj-lt"/>
                <a:ea typeface="+mn-ea"/>
                <a:cs typeface="Arial" panose="020B0604020202020204" pitchFamily="34" charset="0"/>
              </a:rPr>
              <a:t>2019</a:t>
            </a:r>
          </a:p>
        </p:txBody>
      </p:sp>
      <p:sp>
        <p:nvSpPr>
          <p:cNvPr id="87" name="TextBox 86">
            <a:extLst>
              <a:ext uri="{FF2B5EF4-FFF2-40B4-BE49-F238E27FC236}">
                <a16:creationId xmlns:a16="http://schemas.microsoft.com/office/drawing/2014/main" id="{F2BAB52F-1C51-4523-BA34-FA60B366D87D}"/>
              </a:ext>
            </a:extLst>
          </p:cNvPr>
          <p:cNvSpPr txBox="1">
            <a:spLocks/>
          </p:cNvSpPr>
          <p:nvPr>
            <p:custDataLst>
              <p:tags r:id="rId21"/>
            </p:custDataLst>
          </p:nvPr>
        </p:nvSpPr>
        <p:spPr>
          <a:xfrm>
            <a:off x="3770819" y="4009723"/>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dirty="0">
                <a:ln>
                  <a:noFill/>
                </a:ln>
                <a:solidFill>
                  <a:srgbClr val="000000"/>
                </a:solidFill>
                <a:effectLst/>
                <a:uLnTx/>
                <a:uFillTx/>
                <a:latin typeface="+mj-lt"/>
                <a:ea typeface="+mn-ea"/>
                <a:cs typeface="Arial" panose="020B0604020202020204" pitchFamily="34" charset="0"/>
              </a:rPr>
              <a:t>2006</a:t>
            </a:r>
          </a:p>
        </p:txBody>
      </p:sp>
      <p:sp>
        <p:nvSpPr>
          <p:cNvPr id="86" name="TextBox 85">
            <a:extLst>
              <a:ext uri="{FF2B5EF4-FFF2-40B4-BE49-F238E27FC236}">
                <a16:creationId xmlns:a16="http://schemas.microsoft.com/office/drawing/2014/main" id="{F487CBE4-9EDE-438A-834A-6F16F9FE6202}"/>
              </a:ext>
            </a:extLst>
          </p:cNvPr>
          <p:cNvSpPr txBox="1">
            <a:spLocks/>
          </p:cNvSpPr>
          <p:nvPr>
            <p:custDataLst>
              <p:tags r:id="rId22"/>
            </p:custDataLst>
          </p:nvPr>
        </p:nvSpPr>
        <p:spPr>
          <a:xfrm>
            <a:off x="5264989" y="4009723"/>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effectLst/>
                <a:uLnTx/>
                <a:uFillTx/>
                <a:latin typeface="+mj-lt"/>
                <a:ea typeface="+mn-ea"/>
                <a:cs typeface="Arial" panose="020B0604020202020204" pitchFamily="34" charset="0"/>
              </a:rPr>
              <a:t>2007</a:t>
            </a:r>
          </a:p>
        </p:txBody>
      </p:sp>
      <p:pic>
        <p:nvPicPr>
          <p:cNvPr id="21" name="CustomIcon">
            <a:extLst>
              <a:ext uri="{FF2B5EF4-FFF2-40B4-BE49-F238E27FC236}">
                <a16:creationId xmlns:a16="http://schemas.microsoft.com/office/drawing/2014/main" id="{EE68BF7A-102C-4BD9-9C5D-AE942FBC36C3}"/>
              </a:ext>
            </a:extLst>
          </p:cNvPr>
          <p:cNvPicPr>
            <a:picLocks/>
          </p:cNvPicPr>
          <p:nvPr>
            <p:custDataLst>
              <p:tags r:id="rId23"/>
            </p:custDataLst>
          </p:nvPr>
        </p:nvPicPr>
        <p:blipFill>
          <a:blip r:embed="rId36">
            <a:extLst>
              <a:ext uri="{96DAC541-7B7A-43D3-8B79-37D633B846F1}">
                <asvg:svgBlip xmlns:asvg="http://schemas.microsoft.com/office/drawing/2016/SVG/main" r:embed="rId37"/>
              </a:ext>
            </a:extLst>
          </a:blip>
          <a:stretch>
            <a:fillRect/>
          </a:stretch>
        </p:blipFill>
        <p:spPr>
          <a:xfrm>
            <a:off x="1769566" y="3836397"/>
            <a:ext cx="320040" cy="320040"/>
          </a:xfrm>
          <a:prstGeom prst="rect">
            <a:avLst/>
          </a:prstGeom>
        </p:spPr>
      </p:pic>
      <p:sp>
        <p:nvSpPr>
          <p:cNvPr id="6" name="TextBox 5">
            <a:extLst>
              <a:ext uri="{FF2B5EF4-FFF2-40B4-BE49-F238E27FC236}">
                <a16:creationId xmlns:a16="http://schemas.microsoft.com/office/drawing/2014/main" id="{9D6945AA-EF16-4518-B5D2-759897E84BC2}"/>
              </a:ext>
            </a:extLst>
          </p:cNvPr>
          <p:cNvSpPr txBox="1"/>
          <p:nvPr/>
        </p:nvSpPr>
        <p:spPr>
          <a:xfrm>
            <a:off x="5264989" y="1903741"/>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1200" b="1" dirty="0">
                <a:solidFill>
                  <a:schemeClr val="accent1"/>
                </a:solidFill>
                <a:cs typeface="Arial"/>
              </a:rPr>
              <a:t>Cervarix® (GSK, HPV2)</a:t>
            </a:r>
          </a:p>
        </p:txBody>
      </p:sp>
      <p:sp>
        <p:nvSpPr>
          <p:cNvPr id="10" name="TextBox 9">
            <a:extLst>
              <a:ext uri="{FF2B5EF4-FFF2-40B4-BE49-F238E27FC236}">
                <a16:creationId xmlns:a16="http://schemas.microsoft.com/office/drawing/2014/main" id="{9C58D3B8-A55E-43D8-8E29-5435A1305C76}"/>
              </a:ext>
            </a:extLst>
          </p:cNvPr>
          <p:cNvSpPr txBox="1"/>
          <p:nvPr/>
        </p:nvSpPr>
        <p:spPr>
          <a:xfrm>
            <a:off x="6849949" y="1913241"/>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1200" b="1" dirty="0">
                <a:solidFill>
                  <a:schemeClr val="accent1"/>
                </a:solidFill>
              </a:rPr>
              <a:t>Gardasil®9 (MSD, HPV9)</a:t>
            </a:r>
          </a:p>
        </p:txBody>
      </p:sp>
      <p:sp>
        <p:nvSpPr>
          <p:cNvPr id="3" name="TextBox 2">
            <a:extLst>
              <a:ext uri="{FF2B5EF4-FFF2-40B4-BE49-F238E27FC236}">
                <a16:creationId xmlns:a16="http://schemas.microsoft.com/office/drawing/2014/main" id="{4209FD9A-C647-4CFC-9D70-99FF2657015C}"/>
              </a:ext>
            </a:extLst>
          </p:cNvPr>
          <p:cNvSpPr txBox="1"/>
          <p:nvPr/>
        </p:nvSpPr>
        <p:spPr>
          <a:xfrm>
            <a:off x="3807259" y="1913269"/>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fr-FR" sz="1200" b="1" dirty="0">
                <a:solidFill>
                  <a:schemeClr val="accent1"/>
                </a:solidFill>
              </a:rPr>
              <a:t>Gardasil®, (MSD, HPV4)</a:t>
            </a:r>
          </a:p>
        </p:txBody>
      </p:sp>
      <p:sp>
        <p:nvSpPr>
          <p:cNvPr id="15" name="TextBox 14">
            <a:extLst>
              <a:ext uri="{FF2B5EF4-FFF2-40B4-BE49-F238E27FC236}">
                <a16:creationId xmlns:a16="http://schemas.microsoft.com/office/drawing/2014/main" id="{E81302D8-2BC6-4B52-8035-38918FBAC7DB}"/>
              </a:ext>
            </a:extLst>
          </p:cNvPr>
          <p:cNvSpPr txBox="1"/>
          <p:nvPr/>
        </p:nvSpPr>
        <p:spPr>
          <a:xfrm>
            <a:off x="8283155" y="1892418"/>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1200" b="1" dirty="0" err="1">
                <a:solidFill>
                  <a:schemeClr val="accent1"/>
                </a:solidFill>
              </a:rPr>
              <a:t>Cecolin</a:t>
            </a:r>
            <a:r>
              <a:rPr lang="fr-FR" sz="1200" b="1" dirty="0">
                <a:solidFill>
                  <a:schemeClr val="accent1"/>
                </a:solidFill>
              </a:rPr>
              <a:t>® (</a:t>
            </a:r>
            <a:r>
              <a:rPr lang="fr-FR" sz="1200" b="1" dirty="0" err="1">
                <a:solidFill>
                  <a:schemeClr val="accent1"/>
                </a:solidFill>
              </a:rPr>
              <a:t>Innovax</a:t>
            </a:r>
            <a:r>
              <a:rPr lang="fr-FR" sz="1200" b="1" dirty="0">
                <a:solidFill>
                  <a:schemeClr val="accent1"/>
                </a:solidFill>
              </a:rPr>
              <a:t>, HPV2) </a:t>
            </a:r>
          </a:p>
        </p:txBody>
      </p:sp>
      <p:cxnSp>
        <p:nvCxnSpPr>
          <p:cNvPr id="72" name="Straight Connector 71">
            <a:extLst>
              <a:ext uri="{FF2B5EF4-FFF2-40B4-BE49-F238E27FC236}">
                <a16:creationId xmlns:a16="http://schemas.microsoft.com/office/drawing/2014/main" id="{0656CB2C-C19D-4AA5-9BC2-8BC2C3AE2AFE}"/>
              </a:ext>
            </a:extLst>
          </p:cNvPr>
          <p:cNvCxnSpPr>
            <a:cxnSpLocks/>
          </p:cNvCxnSpPr>
          <p:nvPr/>
        </p:nvCxnSpPr>
        <p:spPr>
          <a:xfrm>
            <a:off x="1779854" y="2356764"/>
            <a:ext cx="9314787" cy="19092"/>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7707549-F615-4356-BC9C-F697A50A8D14}"/>
              </a:ext>
            </a:extLst>
          </p:cNvPr>
          <p:cNvSpPr txBox="1">
            <a:spLocks/>
          </p:cNvSpPr>
          <p:nvPr>
            <p:custDataLst>
              <p:tags r:id="rId24"/>
            </p:custDataLst>
          </p:nvPr>
        </p:nvSpPr>
        <p:spPr>
          <a:xfrm>
            <a:off x="8273441" y="5054225"/>
            <a:ext cx="1253361"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endParaRPr kumimoji="0" lang="en-US" sz="1000" b="1" i="0" u="none" strike="noStrike" kern="1200" cap="none" spc="0" normalizeH="0" baseline="0" noProof="0" dirty="0">
              <a:ln>
                <a:noFill/>
              </a:ln>
              <a:solidFill>
                <a:schemeClr val="accent1"/>
              </a:solidFill>
              <a:effectLst/>
              <a:uLnTx/>
              <a:uFillTx/>
              <a:ea typeface="+mn-ea"/>
              <a:cs typeface="Arial" panose="020B0604020202020204" pitchFamily="34" charset="0"/>
            </a:endParaRPr>
          </a:p>
        </p:txBody>
      </p:sp>
      <p:grpSp>
        <p:nvGrpSpPr>
          <p:cNvPr id="12" name="Group 11">
            <a:extLst>
              <a:ext uri="{FF2B5EF4-FFF2-40B4-BE49-F238E27FC236}">
                <a16:creationId xmlns:a16="http://schemas.microsoft.com/office/drawing/2014/main" id="{ECD0C151-AFBA-4121-A059-9A8E4A1A57A8}"/>
              </a:ext>
            </a:extLst>
          </p:cNvPr>
          <p:cNvGrpSpPr/>
          <p:nvPr/>
        </p:nvGrpSpPr>
        <p:grpSpPr>
          <a:xfrm>
            <a:off x="3785385" y="5146131"/>
            <a:ext cx="291315" cy="291315"/>
            <a:chOff x="2469476" y="4957145"/>
            <a:chExt cx="291315" cy="291315"/>
          </a:xfrm>
          <a:solidFill>
            <a:schemeClr val="accent1"/>
          </a:solidFill>
        </p:grpSpPr>
        <p:sp>
          <p:nvSpPr>
            <p:cNvPr id="54" name="Oval 53">
              <a:extLst>
                <a:ext uri="{FF2B5EF4-FFF2-40B4-BE49-F238E27FC236}">
                  <a16:creationId xmlns:a16="http://schemas.microsoft.com/office/drawing/2014/main" id="{E54250AC-2C35-4461-A059-B3D0A6D12679}"/>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4" name="Graphic 56">
              <a:extLst>
                <a:ext uri="{FF2B5EF4-FFF2-40B4-BE49-F238E27FC236}">
                  <a16:creationId xmlns:a16="http://schemas.microsoft.com/office/drawing/2014/main" id="{A82A4CFB-FDD5-4BF8-B628-5DE7E67CA1A7}"/>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grpSp>
        <p:nvGrpSpPr>
          <p:cNvPr id="60" name="Group 59">
            <a:extLst>
              <a:ext uri="{FF2B5EF4-FFF2-40B4-BE49-F238E27FC236}">
                <a16:creationId xmlns:a16="http://schemas.microsoft.com/office/drawing/2014/main" id="{FC20BF4B-8302-472B-9F7B-D936B71EFF2F}"/>
              </a:ext>
            </a:extLst>
          </p:cNvPr>
          <p:cNvGrpSpPr/>
          <p:nvPr/>
        </p:nvGrpSpPr>
        <p:grpSpPr>
          <a:xfrm>
            <a:off x="5264989" y="5126675"/>
            <a:ext cx="291315" cy="291315"/>
            <a:chOff x="2469476" y="4957145"/>
            <a:chExt cx="291315" cy="291315"/>
          </a:xfrm>
          <a:solidFill>
            <a:schemeClr val="accent1"/>
          </a:solidFill>
        </p:grpSpPr>
        <p:sp>
          <p:nvSpPr>
            <p:cNvPr id="61" name="Oval 60">
              <a:extLst>
                <a:ext uri="{FF2B5EF4-FFF2-40B4-BE49-F238E27FC236}">
                  <a16:creationId xmlns:a16="http://schemas.microsoft.com/office/drawing/2014/main" id="{AC45AAE6-C443-44B9-8DBF-962897B2A27C}"/>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63" name="Graphic 56">
              <a:extLst>
                <a:ext uri="{FF2B5EF4-FFF2-40B4-BE49-F238E27FC236}">
                  <a16:creationId xmlns:a16="http://schemas.microsoft.com/office/drawing/2014/main" id="{B6693277-00A6-4EAF-B6E7-AC8CAE482C54}"/>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sp>
        <p:nvSpPr>
          <p:cNvPr id="58" name="TextBox 57">
            <a:extLst>
              <a:ext uri="{FF2B5EF4-FFF2-40B4-BE49-F238E27FC236}">
                <a16:creationId xmlns:a16="http://schemas.microsoft.com/office/drawing/2014/main" id="{42029C92-39EF-4D9C-9F91-FF7F25FC11C1}"/>
              </a:ext>
            </a:extLst>
          </p:cNvPr>
          <p:cNvSpPr txBox="1">
            <a:spLocks/>
          </p:cNvSpPr>
          <p:nvPr>
            <p:custDataLst>
              <p:tags r:id="rId25"/>
            </p:custDataLst>
          </p:nvPr>
        </p:nvSpPr>
        <p:spPr>
          <a:xfrm>
            <a:off x="6774918" y="5036908"/>
            <a:ext cx="1365137" cy="615536"/>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1" i="0" u="none" strike="noStrike" cap="none" normalizeH="0" baseline="0" noProof="0">
                <a:ln>
                  <a:noFill/>
                </a:ln>
                <a:solidFill>
                  <a:schemeClr val="accent1"/>
                </a:solidFill>
                <a:effectLst/>
                <a:uLnTx/>
                <a:uFillTx/>
                <a:ea typeface="+mn-ea"/>
                <a:cs typeface="Arial" panose="020B0604020202020204" pitchFamily="34" charset="0"/>
              </a:rPr>
              <a:t>Pas encore disponible</a:t>
            </a:r>
          </a:p>
        </p:txBody>
      </p:sp>
      <p:cxnSp>
        <p:nvCxnSpPr>
          <p:cNvPr id="64" name="Straight Connector 63">
            <a:extLst>
              <a:ext uri="{FF2B5EF4-FFF2-40B4-BE49-F238E27FC236}">
                <a16:creationId xmlns:a16="http://schemas.microsoft.com/office/drawing/2014/main" id="{48AC1789-F14F-4C03-B5B0-6079F335B65C}"/>
              </a:ext>
            </a:extLst>
          </p:cNvPr>
          <p:cNvCxnSpPr>
            <a:cxnSpLocks/>
          </p:cNvCxnSpPr>
          <p:nvPr/>
        </p:nvCxnSpPr>
        <p:spPr>
          <a:xfrm flipV="1">
            <a:off x="1769566" y="1738699"/>
            <a:ext cx="9325075" cy="9920"/>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1158669D-D3C0-4CDD-9C04-DC33171EADCE}"/>
              </a:ext>
            </a:extLst>
          </p:cNvPr>
          <p:cNvSpPr/>
          <p:nvPr/>
        </p:nvSpPr>
        <p:spPr>
          <a:xfrm>
            <a:off x="3680029" y="1312248"/>
            <a:ext cx="7363621" cy="4395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Vaccins anti-VPH préqualifiés par l’OMS</a:t>
            </a:r>
            <a:r>
              <a:rPr lang="fr-FR" b="1" baseline="30000"/>
              <a:t>1,2</a:t>
            </a:r>
            <a:r>
              <a:rPr lang="fr-FR"/>
              <a:t> </a:t>
            </a:r>
          </a:p>
        </p:txBody>
      </p:sp>
      <p:sp>
        <p:nvSpPr>
          <p:cNvPr id="20" name="Rectangle 19">
            <a:extLst>
              <a:ext uri="{FF2B5EF4-FFF2-40B4-BE49-F238E27FC236}">
                <a16:creationId xmlns:a16="http://schemas.microsoft.com/office/drawing/2014/main" id="{DE4E060C-C351-43B1-2B1A-A53248B7D4A1}"/>
              </a:ext>
            </a:extLst>
          </p:cNvPr>
          <p:cNvSpPr/>
          <p:nvPr/>
        </p:nvSpPr>
        <p:spPr>
          <a:xfrm>
            <a:off x="9691183" y="1755024"/>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B3585F3-36BC-B8A8-CABD-BB1DB4AD4894}"/>
              </a:ext>
            </a:extLst>
          </p:cNvPr>
          <p:cNvSpPr txBox="1"/>
          <p:nvPr/>
        </p:nvSpPr>
        <p:spPr>
          <a:xfrm>
            <a:off x="9690269" y="1871284"/>
            <a:ext cx="1352467" cy="461665"/>
          </a:xfrm>
          <a:prstGeom prst="rect">
            <a:avLst/>
          </a:prstGeom>
          <a:noFill/>
        </p:spPr>
        <p:txBody>
          <a:bodyPr wrap="square" rtlCol="0">
            <a:spAutoFit/>
          </a:bodyPr>
          <a:lstStyle/>
          <a:p>
            <a:r>
              <a:rPr lang="fr-FR" sz="1200" b="1" dirty="0" err="1">
                <a:solidFill>
                  <a:schemeClr val="accent1"/>
                </a:solidFill>
              </a:rPr>
              <a:t>Walrinvax</a:t>
            </a:r>
            <a:r>
              <a:rPr lang="fr-FR" sz="1200" b="1" dirty="0">
                <a:solidFill>
                  <a:schemeClr val="accent1"/>
                </a:solidFill>
              </a:rPr>
              <a:t>® (</a:t>
            </a:r>
            <a:r>
              <a:rPr lang="fr-FR" sz="1200" b="1" dirty="0" err="1">
                <a:solidFill>
                  <a:schemeClr val="accent1"/>
                </a:solidFill>
              </a:rPr>
              <a:t>Zerun</a:t>
            </a:r>
            <a:r>
              <a:rPr lang="fr-FR" sz="1200" b="1" dirty="0">
                <a:solidFill>
                  <a:schemeClr val="accent1"/>
                </a:solidFill>
              </a:rPr>
              <a:t> Bio, HPV2)</a:t>
            </a:r>
            <a:endParaRPr lang="fr-FR" sz="1200" dirty="0"/>
          </a:p>
        </p:txBody>
      </p:sp>
      <p:sp>
        <p:nvSpPr>
          <p:cNvPr id="23" name="Rectangle 22">
            <a:extLst>
              <a:ext uri="{FF2B5EF4-FFF2-40B4-BE49-F238E27FC236}">
                <a16:creationId xmlns:a16="http://schemas.microsoft.com/office/drawing/2014/main" id="{16F6DBB7-F968-DE78-1FB0-2026E0B47837}"/>
              </a:ext>
            </a:extLst>
          </p:cNvPr>
          <p:cNvSpPr/>
          <p:nvPr/>
        </p:nvSpPr>
        <p:spPr>
          <a:xfrm>
            <a:off x="9708934" y="2380770"/>
            <a:ext cx="1352467" cy="32632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300"/>
              </a:spcAft>
              <a:buClr>
                <a:srgbClr val="FFFFFF"/>
              </a:buClr>
              <a:buSzPct val="100000"/>
              <a:tabLst/>
              <a:defRPr/>
            </a:pPr>
            <a:r>
              <a:rPr kumimoji="0" lang="fr-FR" sz="1000" b="0" i="0" u="none" strike="noStrike" cap="none" normalizeH="0" baseline="0" noProof="0">
                <a:ln>
                  <a:noFill/>
                </a:ln>
                <a:solidFill>
                  <a:srgbClr val="000000"/>
                </a:solidFill>
                <a:effectLst/>
                <a:uLnTx/>
                <a:uFillTx/>
                <a:latin typeface="+mj-lt"/>
                <a:ea typeface="+mn-ea"/>
                <a:cs typeface="Arial" panose="020B0604020202020204" pitchFamily="34" charset="0"/>
              </a:rPr>
              <a:t>	</a:t>
            </a:r>
          </a:p>
        </p:txBody>
      </p:sp>
      <p:sp>
        <p:nvSpPr>
          <p:cNvPr id="7" name="TextBox 6">
            <a:extLst>
              <a:ext uri="{FF2B5EF4-FFF2-40B4-BE49-F238E27FC236}">
                <a16:creationId xmlns:a16="http://schemas.microsoft.com/office/drawing/2014/main" id="{287565BD-7EDC-C7A5-393B-FA46DE261617}"/>
              </a:ext>
            </a:extLst>
          </p:cNvPr>
          <p:cNvSpPr txBox="1"/>
          <p:nvPr/>
        </p:nvSpPr>
        <p:spPr>
          <a:xfrm>
            <a:off x="9678476" y="2481366"/>
            <a:ext cx="508473" cy="246221"/>
          </a:xfrm>
          <a:prstGeom prst="rect">
            <a:avLst/>
          </a:prstGeom>
          <a:noFill/>
        </p:spPr>
        <p:txBody>
          <a:bodyPr wrap="none" rtlCol="0">
            <a:spAutoFit/>
          </a:bodyPr>
          <a:lstStyle/>
          <a:p>
            <a:r>
              <a:rPr lang="fr-FR" sz="1000"/>
              <a:t>16, 18</a:t>
            </a:r>
          </a:p>
        </p:txBody>
      </p:sp>
      <p:sp>
        <p:nvSpPr>
          <p:cNvPr id="13" name="TextBox 12">
            <a:extLst>
              <a:ext uri="{FF2B5EF4-FFF2-40B4-BE49-F238E27FC236}">
                <a16:creationId xmlns:a16="http://schemas.microsoft.com/office/drawing/2014/main" id="{5952EF18-57F8-2C97-2240-24AB85C50AD2}"/>
              </a:ext>
            </a:extLst>
          </p:cNvPr>
          <p:cNvSpPr txBox="1">
            <a:spLocks/>
          </p:cNvSpPr>
          <p:nvPr>
            <p:custDataLst>
              <p:tags r:id="rId26"/>
            </p:custDataLst>
          </p:nvPr>
        </p:nvSpPr>
        <p:spPr>
          <a:xfrm>
            <a:off x="9743211" y="4973910"/>
            <a:ext cx="1334810"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1" i="0" u="none" strike="noStrike" cap="none" normalizeH="0" baseline="0" noProof="0" dirty="0">
                <a:ln>
                  <a:noFill/>
                </a:ln>
                <a:solidFill>
                  <a:schemeClr val="accent1"/>
                </a:solidFill>
                <a:effectLst/>
                <a:uLnTx/>
                <a:uFillTx/>
              </a:rPr>
              <a:t>Pas</a:t>
            </a:r>
            <a:r>
              <a:rPr lang="fr-FR" sz="1000" b="1" dirty="0">
                <a:solidFill>
                  <a:schemeClr val="accent1"/>
                </a:solidFill>
              </a:rPr>
              <a:t> encore disponible</a:t>
            </a:r>
          </a:p>
        </p:txBody>
      </p:sp>
      <p:sp>
        <p:nvSpPr>
          <p:cNvPr id="11" name="TextBox 10">
            <a:extLst>
              <a:ext uri="{FF2B5EF4-FFF2-40B4-BE49-F238E27FC236}">
                <a16:creationId xmlns:a16="http://schemas.microsoft.com/office/drawing/2014/main" id="{E7A874FB-CE8F-8364-AF5B-842B99AB56CF}"/>
              </a:ext>
            </a:extLst>
          </p:cNvPr>
          <p:cNvSpPr txBox="1"/>
          <p:nvPr/>
        </p:nvSpPr>
        <p:spPr>
          <a:xfrm>
            <a:off x="9708934" y="4565326"/>
            <a:ext cx="447558" cy="246221"/>
          </a:xfrm>
          <a:prstGeom prst="rect">
            <a:avLst/>
          </a:prstGeom>
          <a:noFill/>
        </p:spPr>
        <p:txBody>
          <a:bodyPr wrap="none" rtlCol="0">
            <a:spAutoFit/>
          </a:bodyPr>
          <a:lstStyle/>
          <a:p>
            <a:r>
              <a:rPr lang="fr-FR" sz="1000"/>
              <a:t>2024</a:t>
            </a:r>
          </a:p>
        </p:txBody>
      </p:sp>
      <p:sp>
        <p:nvSpPr>
          <p:cNvPr id="68" name="TextBox 67">
            <a:extLst>
              <a:ext uri="{FF2B5EF4-FFF2-40B4-BE49-F238E27FC236}">
                <a16:creationId xmlns:a16="http://schemas.microsoft.com/office/drawing/2014/main" id="{51DDCB59-4B37-48D3-A99E-B6EA3420EB65}"/>
              </a:ext>
            </a:extLst>
          </p:cNvPr>
          <p:cNvSpPr txBox="1"/>
          <p:nvPr/>
        </p:nvSpPr>
        <p:spPr>
          <a:xfrm>
            <a:off x="6958505" y="3227779"/>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fr-FR" sz="1000" b="1">
                <a:solidFill>
                  <a:schemeClr val="accent1"/>
                </a:solidFill>
                <a:latin typeface="+mj-lt"/>
                <a:cs typeface="Arial"/>
              </a:rPr>
              <a:t>1 ou 2</a:t>
            </a:r>
          </a:p>
        </p:txBody>
      </p:sp>
      <p:cxnSp>
        <p:nvCxnSpPr>
          <p:cNvPr id="85" name="Straight Connector 84">
            <a:extLst>
              <a:ext uri="{FF2B5EF4-FFF2-40B4-BE49-F238E27FC236}">
                <a16:creationId xmlns:a16="http://schemas.microsoft.com/office/drawing/2014/main" id="{FB950230-6DDB-4837-A32A-47D33A8CE8DF}"/>
              </a:ext>
            </a:extLst>
          </p:cNvPr>
          <p:cNvCxnSpPr>
            <a:cxnSpLocks/>
          </p:cNvCxnSpPr>
          <p:nvPr/>
        </p:nvCxnSpPr>
        <p:spPr>
          <a:xfrm>
            <a:off x="1779854" y="4475370"/>
            <a:ext cx="9281547"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F6956B-853E-4EB6-8309-F79A31EBD9AE}"/>
              </a:ext>
            </a:extLst>
          </p:cNvPr>
          <p:cNvCxnSpPr>
            <a:cxnSpLocks/>
          </p:cNvCxnSpPr>
          <p:nvPr/>
        </p:nvCxnSpPr>
        <p:spPr>
          <a:xfrm>
            <a:off x="1734453" y="3644623"/>
            <a:ext cx="9263796"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F225EB-8F97-471E-8D09-6E88BF015D92}"/>
              </a:ext>
            </a:extLst>
          </p:cNvPr>
          <p:cNvCxnSpPr>
            <a:cxnSpLocks/>
          </p:cNvCxnSpPr>
          <p:nvPr/>
        </p:nvCxnSpPr>
        <p:spPr>
          <a:xfrm>
            <a:off x="1779854" y="2934649"/>
            <a:ext cx="9314787"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B646032-953B-2125-6BC6-E3B1B6029ACF}"/>
              </a:ext>
            </a:extLst>
          </p:cNvPr>
          <p:cNvSpPr txBox="1"/>
          <p:nvPr/>
        </p:nvSpPr>
        <p:spPr>
          <a:xfrm flipH="1">
            <a:off x="9757048" y="3963557"/>
            <a:ext cx="447556" cy="246221"/>
          </a:xfrm>
          <a:prstGeom prst="rect">
            <a:avLst/>
          </a:prstGeom>
          <a:noFill/>
        </p:spPr>
        <p:txBody>
          <a:bodyPr wrap="square" rtlCol="0">
            <a:spAutoFit/>
          </a:bodyPr>
          <a:lstStyle/>
          <a:p>
            <a:r>
              <a:rPr lang="fr-FR" sz="1000"/>
              <a:t>2022</a:t>
            </a:r>
          </a:p>
        </p:txBody>
      </p:sp>
      <p:sp>
        <p:nvSpPr>
          <p:cNvPr id="18" name="TextBox 17">
            <a:extLst>
              <a:ext uri="{FF2B5EF4-FFF2-40B4-BE49-F238E27FC236}">
                <a16:creationId xmlns:a16="http://schemas.microsoft.com/office/drawing/2014/main" id="{8C49E6AC-119B-614E-9C7B-0AFC0B55EB57}"/>
              </a:ext>
            </a:extLst>
          </p:cNvPr>
          <p:cNvSpPr txBox="1"/>
          <p:nvPr/>
        </p:nvSpPr>
        <p:spPr>
          <a:xfrm>
            <a:off x="9786735" y="3227779"/>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fr-FR" sz="1000" b="1">
                <a:solidFill>
                  <a:schemeClr val="accent1"/>
                </a:solidFill>
                <a:latin typeface="+mj-lt"/>
                <a:cs typeface="Arial"/>
              </a:rPr>
              <a:t>2</a:t>
            </a:r>
          </a:p>
        </p:txBody>
      </p:sp>
      <p:sp>
        <p:nvSpPr>
          <p:cNvPr id="22" name="TextBox 21">
            <a:extLst>
              <a:ext uri="{FF2B5EF4-FFF2-40B4-BE49-F238E27FC236}">
                <a16:creationId xmlns:a16="http://schemas.microsoft.com/office/drawing/2014/main" id="{8ED114B5-3A0B-DC6B-0422-8C115CAA9C44}"/>
              </a:ext>
            </a:extLst>
          </p:cNvPr>
          <p:cNvSpPr txBox="1"/>
          <p:nvPr/>
        </p:nvSpPr>
        <p:spPr>
          <a:xfrm>
            <a:off x="3740007" y="3227779"/>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fr-FR" sz="1000" b="1">
                <a:solidFill>
                  <a:schemeClr val="accent1"/>
                </a:solidFill>
                <a:latin typeface="+mj-lt"/>
                <a:cs typeface="Arial"/>
              </a:rPr>
              <a:t>1 ou 2</a:t>
            </a:r>
          </a:p>
        </p:txBody>
      </p:sp>
      <p:sp>
        <p:nvSpPr>
          <p:cNvPr id="24" name="TextBox 23">
            <a:extLst>
              <a:ext uri="{FF2B5EF4-FFF2-40B4-BE49-F238E27FC236}">
                <a16:creationId xmlns:a16="http://schemas.microsoft.com/office/drawing/2014/main" id="{615E133D-9AF2-766F-04A9-1FD3C367B6AB}"/>
              </a:ext>
            </a:extLst>
          </p:cNvPr>
          <p:cNvSpPr txBox="1"/>
          <p:nvPr/>
        </p:nvSpPr>
        <p:spPr>
          <a:xfrm>
            <a:off x="5248130" y="3227779"/>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fr-FR" sz="1000" b="1">
                <a:solidFill>
                  <a:schemeClr val="accent1"/>
                </a:solidFill>
                <a:latin typeface="+mj-lt"/>
                <a:cs typeface="Arial"/>
              </a:rPr>
              <a:t>1 ou 2</a:t>
            </a:r>
          </a:p>
        </p:txBody>
      </p:sp>
      <p:sp>
        <p:nvSpPr>
          <p:cNvPr id="25" name="TextBox 24">
            <a:extLst>
              <a:ext uri="{FF2B5EF4-FFF2-40B4-BE49-F238E27FC236}">
                <a16:creationId xmlns:a16="http://schemas.microsoft.com/office/drawing/2014/main" id="{F5BCC5FF-3BB7-938C-69A3-C10A51103CB4}"/>
              </a:ext>
            </a:extLst>
          </p:cNvPr>
          <p:cNvSpPr txBox="1"/>
          <p:nvPr/>
        </p:nvSpPr>
        <p:spPr>
          <a:xfrm>
            <a:off x="8383810" y="3227779"/>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fr-FR" sz="1000" b="1">
                <a:solidFill>
                  <a:schemeClr val="accent1"/>
                </a:solidFill>
                <a:latin typeface="+mj-lt"/>
                <a:cs typeface="Arial"/>
              </a:rPr>
              <a:t>1 ou 2</a:t>
            </a:r>
          </a:p>
        </p:txBody>
      </p:sp>
      <p:grpSp>
        <p:nvGrpSpPr>
          <p:cNvPr id="26" name="Group 25">
            <a:extLst>
              <a:ext uri="{FF2B5EF4-FFF2-40B4-BE49-F238E27FC236}">
                <a16:creationId xmlns:a16="http://schemas.microsoft.com/office/drawing/2014/main" id="{0D8BF451-01C0-9C60-89A4-7D8B7A53616C}"/>
              </a:ext>
            </a:extLst>
          </p:cNvPr>
          <p:cNvGrpSpPr/>
          <p:nvPr/>
        </p:nvGrpSpPr>
        <p:grpSpPr>
          <a:xfrm>
            <a:off x="8737075" y="5145352"/>
            <a:ext cx="291315" cy="291315"/>
            <a:chOff x="2469476" y="4957145"/>
            <a:chExt cx="291315" cy="291315"/>
          </a:xfrm>
          <a:solidFill>
            <a:schemeClr val="accent1"/>
          </a:solidFill>
        </p:grpSpPr>
        <p:sp>
          <p:nvSpPr>
            <p:cNvPr id="27" name="Oval 26">
              <a:extLst>
                <a:ext uri="{FF2B5EF4-FFF2-40B4-BE49-F238E27FC236}">
                  <a16:creationId xmlns:a16="http://schemas.microsoft.com/office/drawing/2014/main" id="{41512A2B-1058-A046-F8CD-AF7BBBDE2398}"/>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28" name="Graphic 56">
              <a:extLst>
                <a:ext uri="{FF2B5EF4-FFF2-40B4-BE49-F238E27FC236}">
                  <a16:creationId xmlns:a16="http://schemas.microsoft.com/office/drawing/2014/main" id="{5F19F33E-57C5-EF53-0CC0-1F015BE743CC}"/>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spTree>
    <p:extLst>
      <p:ext uri="{BB962C8B-B14F-4D97-AF65-F5344CB8AC3E}">
        <p14:creationId xmlns:p14="http://schemas.microsoft.com/office/powerpoint/2010/main" val="74506860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4469-16F3-9CE0-87EE-8B2D18E5C487}"/>
              </a:ext>
            </a:extLst>
          </p:cNvPr>
          <p:cNvSpPr>
            <a:spLocks noGrp="1"/>
          </p:cNvSpPr>
          <p:nvPr>
            <p:ph type="title"/>
          </p:nvPr>
        </p:nvSpPr>
        <p:spPr/>
        <p:txBody>
          <a:bodyPr/>
          <a:lstStyle/>
          <a:p>
            <a:r>
              <a:rPr lang="fr-FR"/>
              <a:t>Couverture vaccinale du vaccin anti-VPH</a:t>
            </a:r>
          </a:p>
        </p:txBody>
      </p:sp>
    </p:spTree>
    <p:extLst>
      <p:ext uri="{BB962C8B-B14F-4D97-AF65-F5344CB8AC3E}">
        <p14:creationId xmlns:p14="http://schemas.microsoft.com/office/powerpoint/2010/main" val="33125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F3C2D-21A3-B216-343C-DD23BFFD119D}"/>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52711C4-B0B6-7701-CA8B-D6CB802FEF84}"/>
              </a:ext>
            </a:extLst>
          </p:cNvPr>
          <p:cNvGraphicFramePr/>
          <p:nvPr>
            <p:extLst>
              <p:ext uri="{D42A27DB-BD31-4B8C-83A1-F6EECF244321}">
                <p14:modId xmlns:p14="http://schemas.microsoft.com/office/powerpoint/2010/main" val="742282176"/>
              </p:ext>
            </p:extLst>
          </p:nvPr>
        </p:nvGraphicFramePr>
        <p:xfrm>
          <a:off x="1828799" y="769363"/>
          <a:ext cx="7990089" cy="528292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EC796439-A677-88D3-8192-3B42DC9804D1}"/>
              </a:ext>
            </a:extLst>
          </p:cNvPr>
          <p:cNvSpPr txBox="1"/>
          <p:nvPr/>
        </p:nvSpPr>
        <p:spPr>
          <a:xfrm>
            <a:off x="188124" y="216959"/>
            <a:ext cx="11815751" cy="1077218"/>
          </a:xfrm>
          <a:prstGeom prst="rect">
            <a:avLst/>
          </a:prstGeom>
          <a:noFill/>
        </p:spPr>
        <p:txBody>
          <a:bodyPr wrap="square">
            <a:spAutoFit/>
          </a:bodyPr>
          <a:lstStyle/>
          <a:p>
            <a:pPr rtl="0">
              <a:defRPr sz="1862" b="0" i="0" u="none" strike="noStrike" kern="1200" spc="0" baseline="0">
                <a:solidFill>
                  <a:prstClr val="black">
                    <a:lumMod val="65000"/>
                    <a:lumOff val="35000"/>
                  </a:prstClr>
                </a:solidFill>
                <a:latin typeface="+mn-lt"/>
                <a:ea typeface="+mn-ea"/>
                <a:cs typeface="+mn-cs"/>
              </a:defRPr>
            </a:pPr>
            <a:r>
              <a:rPr lang="fr-FR" sz="3200"/>
              <a:t>La couverture vaccinale du vaccin anti-VPH reste faible et varie selon le niveau de revenu national</a:t>
            </a:r>
          </a:p>
        </p:txBody>
      </p:sp>
      <p:sp>
        <p:nvSpPr>
          <p:cNvPr id="7" name="TextBox 6">
            <a:extLst>
              <a:ext uri="{FF2B5EF4-FFF2-40B4-BE49-F238E27FC236}">
                <a16:creationId xmlns:a16="http://schemas.microsoft.com/office/drawing/2014/main" id="{48703D50-E01C-047B-813F-1A0E114C6FD0}"/>
              </a:ext>
            </a:extLst>
          </p:cNvPr>
          <p:cNvSpPr txBox="1"/>
          <p:nvPr/>
        </p:nvSpPr>
        <p:spPr>
          <a:xfrm>
            <a:off x="266700" y="6088637"/>
            <a:ext cx="10036036" cy="215444"/>
          </a:xfrm>
          <a:prstGeom prst="rect">
            <a:avLst/>
          </a:prstGeom>
          <a:noFill/>
        </p:spPr>
        <p:txBody>
          <a:bodyPr wrap="square">
            <a:spAutoFit/>
          </a:bodyPr>
          <a:lstStyle/>
          <a:p>
            <a:r>
              <a:rPr lang="fr-FR" sz="800" b="0" i="0">
                <a:solidFill>
                  <a:srgbClr val="3C4245"/>
                </a:solidFill>
                <a:effectLst/>
              </a:rPr>
              <a:t>Source : tableau de bord du vaccin anti-VPH de l’OMS. Consulté le 26 novembre 2025.</a:t>
            </a:r>
          </a:p>
        </p:txBody>
      </p:sp>
      <p:cxnSp>
        <p:nvCxnSpPr>
          <p:cNvPr id="9" name="Straight Connector 8">
            <a:extLst>
              <a:ext uri="{FF2B5EF4-FFF2-40B4-BE49-F238E27FC236}">
                <a16:creationId xmlns:a16="http://schemas.microsoft.com/office/drawing/2014/main" id="{EFAF23A7-51B2-7150-B230-EBBF4281CCC9}"/>
              </a:ext>
            </a:extLst>
          </p:cNvPr>
          <p:cNvCxnSpPr>
            <a:cxnSpLocks/>
          </p:cNvCxnSpPr>
          <p:nvPr>
            <p:custDataLst>
              <p:tags r:id="rId1"/>
            </p:custDataLst>
          </p:nvPr>
        </p:nvCxnSpPr>
        <p:spPr bwMode="gray">
          <a:xfrm>
            <a:off x="9642977" y="2142421"/>
            <a:ext cx="274320" cy="6167"/>
          </a:xfrm>
          <a:prstGeom prst="line">
            <a:avLst/>
          </a:prstGeom>
          <a:ln w="254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D6EDA40A-A339-6F94-5FC9-F8573EFB7671}"/>
              </a:ext>
            </a:extLst>
          </p:cNvPr>
          <p:cNvSpPr txBox="1"/>
          <p:nvPr/>
        </p:nvSpPr>
        <p:spPr>
          <a:xfrm>
            <a:off x="9917297" y="1985187"/>
            <a:ext cx="2274703" cy="646331"/>
          </a:xfrm>
          <a:prstGeom prst="rect">
            <a:avLst/>
          </a:prstGeom>
          <a:noFill/>
        </p:spPr>
        <p:txBody>
          <a:bodyPr wrap="square" rtlCol="0">
            <a:spAutoFit/>
          </a:bodyPr>
          <a:lstStyle/>
          <a:p>
            <a:r>
              <a:rPr lang="fr-FR"/>
              <a:t>Pays à revenu élevé : ~55 %</a:t>
            </a:r>
          </a:p>
        </p:txBody>
      </p:sp>
      <p:cxnSp>
        <p:nvCxnSpPr>
          <p:cNvPr id="13" name="Straight Connector 12">
            <a:extLst>
              <a:ext uri="{FF2B5EF4-FFF2-40B4-BE49-F238E27FC236}">
                <a16:creationId xmlns:a16="http://schemas.microsoft.com/office/drawing/2014/main" id="{18C6A2CB-24FE-FD91-0084-16A403E5C179}"/>
              </a:ext>
            </a:extLst>
          </p:cNvPr>
          <p:cNvCxnSpPr>
            <a:cxnSpLocks/>
          </p:cNvCxnSpPr>
          <p:nvPr>
            <p:custDataLst>
              <p:tags r:id="rId2"/>
            </p:custDataLst>
          </p:nvPr>
        </p:nvCxnSpPr>
        <p:spPr bwMode="gray">
          <a:xfrm>
            <a:off x="9642977" y="3711424"/>
            <a:ext cx="274320" cy="0"/>
          </a:xfrm>
          <a:prstGeom prst="line">
            <a:avLst/>
          </a:prstGeom>
          <a:ln w="254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C55C018-1EBB-29DA-0287-5F542B96FF3B}"/>
              </a:ext>
            </a:extLst>
          </p:cNvPr>
          <p:cNvSpPr txBox="1"/>
          <p:nvPr/>
        </p:nvSpPr>
        <p:spPr>
          <a:xfrm>
            <a:off x="9917297" y="3554190"/>
            <a:ext cx="2274703" cy="646331"/>
          </a:xfrm>
          <a:prstGeom prst="rect">
            <a:avLst/>
          </a:prstGeom>
          <a:noFill/>
        </p:spPr>
        <p:txBody>
          <a:bodyPr wrap="square" rtlCol="0">
            <a:spAutoFit/>
          </a:bodyPr>
          <a:lstStyle/>
          <a:p>
            <a:r>
              <a:rPr lang="fr-FR"/>
              <a:t>Pays à faible revenu : ~25 %</a:t>
            </a:r>
          </a:p>
        </p:txBody>
      </p:sp>
    </p:spTree>
    <p:extLst>
      <p:ext uri="{BB962C8B-B14F-4D97-AF65-F5344CB8AC3E}">
        <p14:creationId xmlns:p14="http://schemas.microsoft.com/office/powerpoint/2010/main" val="142794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190FB-40D9-908A-5982-FD1A43033D1F}"/>
              </a:ext>
            </a:extLst>
          </p:cNvPr>
          <p:cNvSpPr>
            <a:spLocks noGrp="1"/>
          </p:cNvSpPr>
          <p:nvPr>
            <p:ph type="body" sz="quarter" idx="14"/>
          </p:nvPr>
        </p:nvSpPr>
        <p:spPr>
          <a:xfrm>
            <a:off x="211394" y="90140"/>
            <a:ext cx="10718800" cy="1095876"/>
          </a:xfrm>
        </p:spPr>
        <p:txBody>
          <a:bodyPr/>
          <a:lstStyle/>
          <a:p>
            <a:pPr marL="0" indent="0" algn="ctr">
              <a:buNone/>
            </a:pPr>
            <a:r>
              <a:rPr lang="fr-FR" dirty="0"/>
              <a:t>Plus de la moitié des pays qui ont introduit les vaccins anti-VPH ont adopté un schéma à dose unique</a:t>
            </a:r>
            <a:r>
              <a:rPr lang="fr-FR" baseline="30000" dirty="0"/>
              <a:t>1</a:t>
            </a:r>
          </a:p>
        </p:txBody>
      </p:sp>
      <p:sp>
        <p:nvSpPr>
          <p:cNvPr id="3" name="TextBox 2">
            <a:extLst>
              <a:ext uri="{FF2B5EF4-FFF2-40B4-BE49-F238E27FC236}">
                <a16:creationId xmlns:a16="http://schemas.microsoft.com/office/drawing/2014/main" id="{297C39CA-46DA-4289-F5D3-A972C9BC6817}"/>
              </a:ext>
            </a:extLst>
          </p:cNvPr>
          <p:cNvSpPr txBox="1"/>
          <p:nvPr/>
        </p:nvSpPr>
        <p:spPr>
          <a:xfrm>
            <a:off x="501373" y="6152667"/>
            <a:ext cx="10789920" cy="338554"/>
          </a:xfrm>
          <a:prstGeom prst="rect">
            <a:avLst/>
          </a:prstGeom>
          <a:noFill/>
        </p:spPr>
        <p:txBody>
          <a:bodyPr wrap="square" rtlCol="0">
            <a:spAutoFit/>
          </a:bodyPr>
          <a:lstStyle/>
          <a:p>
            <a:r>
              <a:rPr lang="fr-FR" sz="800" dirty="0"/>
              <a:t>1. Organisation mondiale de la Santé. Tableau de bord du vaccin anti-VPH : schéma (intervalle entre les doses). Consulté le 17 février 2026. https://app.powerbi.com/view?r=eyJrIjoiNDIxZTFkZGUtMDQ1Ny00MDZkLThiZDktYWFlYTdkOGU2NDcwIiwidCI6ImY2MTBjMGI3LWJkMjQtNGIzOS04MTBiLTNkYzI4MGFmYjU5MCIsImMiOjh9 </a:t>
            </a:r>
          </a:p>
        </p:txBody>
      </p:sp>
      <p:pic>
        <p:nvPicPr>
          <p:cNvPr id="5" name="Picture 4">
            <a:extLst>
              <a:ext uri="{FF2B5EF4-FFF2-40B4-BE49-F238E27FC236}">
                <a16:creationId xmlns:a16="http://schemas.microsoft.com/office/drawing/2014/main" id="{76EA6243-9630-C528-C4F5-E8F7E5108863}"/>
              </a:ext>
            </a:extLst>
          </p:cNvPr>
          <p:cNvPicPr>
            <a:picLocks noChangeAspect="1"/>
          </p:cNvPicPr>
          <p:nvPr/>
        </p:nvPicPr>
        <p:blipFill>
          <a:blip r:embed="rId3"/>
          <a:stretch>
            <a:fillRect/>
          </a:stretch>
        </p:blipFill>
        <p:spPr>
          <a:xfrm>
            <a:off x="738196" y="915022"/>
            <a:ext cx="9291021" cy="5237645"/>
          </a:xfrm>
          <a:prstGeom prst="rect">
            <a:avLst/>
          </a:prstGeom>
        </p:spPr>
      </p:pic>
    </p:spTree>
    <p:extLst>
      <p:ext uri="{BB962C8B-B14F-4D97-AF65-F5344CB8AC3E}">
        <p14:creationId xmlns:p14="http://schemas.microsoft.com/office/powerpoint/2010/main" val="9451065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381000" y="122582"/>
            <a:ext cx="10972800" cy="77039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a:solidFill>
                  <a:schemeClr val="accent1"/>
                </a:solidFill>
                <a:ea typeface="+mn-ea"/>
                <a:cs typeface="+mn-cs"/>
              </a:rPr>
              <a:t>Le vaccin anti-VPH dans les programmes nationaux de vaccination</a:t>
            </a:r>
          </a:p>
        </p:txBody>
      </p:sp>
      <p:sp>
        <p:nvSpPr>
          <p:cNvPr id="4" name="Rectangle 3">
            <a:extLst>
              <a:ext uri="{FF2B5EF4-FFF2-40B4-BE49-F238E27FC236}">
                <a16:creationId xmlns:a16="http://schemas.microsoft.com/office/drawing/2014/main" id="{B641D989-EEE4-4EB1-A630-AA1DC835C45A}"/>
              </a:ext>
            </a:extLst>
          </p:cNvPr>
          <p:cNvSpPr/>
          <p:nvPr/>
        </p:nvSpPr>
        <p:spPr>
          <a:xfrm>
            <a:off x="695093" y="663766"/>
            <a:ext cx="6569308" cy="4257576"/>
          </a:xfrm>
          <a:prstGeom prst="rect">
            <a:avLst/>
          </a:prstGeom>
        </p:spPr>
        <p:txBody>
          <a:bodyPr wrap="square" lIns="91440" tIns="45720" rIns="91440" bIns="45720" anchor="t">
            <a:spAutoFit/>
          </a:bodyPr>
          <a:lstStyle/>
          <a:p>
            <a:pPr marL="342900" indent="-342900">
              <a:spcBef>
                <a:spcPts val="100"/>
              </a:spcBef>
              <a:spcAft>
                <a:spcPts val="300"/>
              </a:spcAft>
              <a:buFont typeface="Arial" panose="020B0604020202020204" pitchFamily="34" charset="0"/>
              <a:buChar char="•"/>
            </a:pPr>
            <a:endParaRPr lang="en-US" sz="2400" dirty="0">
              <a:solidFill>
                <a:srgbClr val="000000"/>
              </a:solidFill>
            </a:endParaRPr>
          </a:p>
          <a:p>
            <a:pPr marL="342900" indent="-342900">
              <a:spcBef>
                <a:spcPts val="100"/>
              </a:spcBef>
              <a:spcAft>
                <a:spcPts val="300"/>
              </a:spcAft>
              <a:buFont typeface="Arial" panose="020B0604020202020204" pitchFamily="34" charset="0"/>
              <a:buChar char="•"/>
            </a:pPr>
            <a:r>
              <a:rPr lang="fr-FR" sz="2400" dirty="0">
                <a:solidFill>
                  <a:srgbClr val="000000"/>
                </a:solidFill>
              </a:rPr>
              <a:t>Plus de 160 États membres de l’OMS ont introduit les vaccins anti-VPH dans leurs programmes nationaux de vaccination. Depuis le mois de mars 2026, plus de 90 d’entre eux ont adopté une stratégie à dose unique</a:t>
            </a:r>
            <a:r>
              <a:rPr kumimoji="0" lang="fr-FR" sz="2400" i="0" u="none" strike="noStrike" cap="none" normalizeH="0" baseline="30000" noProof="0" dirty="0">
                <a:ln>
                  <a:noFill/>
                </a:ln>
                <a:solidFill>
                  <a:srgbClr val="000000"/>
                </a:solidFill>
                <a:effectLst/>
                <a:uLnTx/>
                <a:uFillTx/>
                <a:sym typeface=""/>
              </a:rPr>
              <a:t>1</a:t>
            </a:r>
            <a:r>
              <a:rPr lang="fr-FR" sz="2400" dirty="0">
                <a:solidFill>
                  <a:srgbClr val="000000"/>
                </a:solidFill>
              </a:rPr>
              <a:t>.</a:t>
            </a:r>
            <a:r>
              <a:rPr kumimoji="0" lang="fr-FR" sz="2400" i="0" u="none" strike="noStrike" cap="none" normalizeH="0" baseline="30000" noProof="0" dirty="0">
                <a:ln>
                  <a:noFill/>
                </a:ln>
                <a:solidFill>
                  <a:srgbClr val="000000"/>
                </a:solidFill>
                <a:effectLst/>
                <a:uLnTx/>
                <a:uFillTx/>
                <a:sym typeface=""/>
              </a:rPr>
              <a:t>  </a:t>
            </a:r>
            <a:r>
              <a:rPr kumimoji="0" lang="fr-FR" sz="2400" b="1" i="0" u="none" strike="noStrike" cap="none" normalizeH="0" baseline="0" noProof="0" dirty="0">
                <a:ln>
                  <a:noFill/>
                </a:ln>
                <a:solidFill>
                  <a:srgbClr val="000000"/>
                </a:solidFill>
                <a:effectLst/>
                <a:uLnTx/>
                <a:uFillTx/>
                <a:sym typeface=""/>
              </a:rPr>
              <a:t> </a:t>
            </a:r>
          </a:p>
          <a:p>
            <a:pPr marL="342900" indent="-342900">
              <a:spcBef>
                <a:spcPts val="100"/>
              </a:spcBef>
              <a:spcAft>
                <a:spcPts val="1800"/>
              </a:spcAft>
              <a:buFont typeface="Arial" panose="020B0604020202020204" pitchFamily="34" charset="0"/>
              <a:buChar char="•"/>
            </a:pPr>
            <a:r>
              <a:rPr lang="fr-FR" sz="2400" dirty="0">
                <a:solidFill>
                  <a:srgbClr val="000000"/>
                </a:solidFill>
              </a:rPr>
              <a:t>En 2023-2024, 18,5 millions de filles supplémentaires ont été vaccinées grâce à l’adoption du schéma à dose unique, ce qui a permis d’éviter environ 300 000 cas de cancer du col de l’utérus</a:t>
            </a:r>
            <a:r>
              <a:rPr lang="fr-FR" sz="2400" baseline="30000" dirty="0">
                <a:solidFill>
                  <a:srgbClr val="000000"/>
                </a:solidFill>
              </a:rPr>
              <a:t>2</a:t>
            </a:r>
            <a:r>
              <a:rPr lang="fr-FR" sz="2400" dirty="0">
                <a:solidFill>
                  <a:srgbClr val="000000"/>
                </a:solidFill>
              </a:rPr>
              <a:t>. </a:t>
            </a:r>
          </a:p>
        </p:txBody>
      </p:sp>
      <p:sp>
        <p:nvSpPr>
          <p:cNvPr id="6" name="4. Footnote">
            <a:extLst>
              <a:ext uri="{FF2B5EF4-FFF2-40B4-BE49-F238E27FC236}">
                <a16:creationId xmlns:a16="http://schemas.microsoft.com/office/drawing/2014/main" id="{9F6F6E56-5B8F-8C0B-6B02-702BFF3CCDD6}"/>
              </a:ext>
            </a:extLst>
          </p:cNvPr>
          <p:cNvSpPr txBox="1"/>
          <p:nvPr>
            <p:custDataLst>
              <p:tags r:id="rId1"/>
            </p:custDataLst>
          </p:nvPr>
        </p:nvSpPr>
        <p:spPr>
          <a:xfrm>
            <a:off x="457200" y="6034011"/>
            <a:ext cx="10140950" cy="369332"/>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lvl="0" indent="0">
              <a:defRPr/>
            </a:pPr>
            <a:r>
              <a:rPr lang="fr-FR" sz="700" dirty="0">
                <a:solidFill>
                  <a:schemeClr val="tx1">
                    <a:lumMod val="65000"/>
                    <a:lumOff val="35000"/>
                  </a:schemeClr>
                </a:solidFill>
                <a:latin typeface="+mj-lt"/>
              </a:rPr>
              <a:t>WHO HPV Vaccine Programme Schedule. Consulté le 6 mars 2026. </a:t>
            </a:r>
            <a:r>
              <a:rPr lang="fr-FR" sz="700" dirty="0">
                <a:solidFill>
                  <a:schemeClr val="tx1">
                    <a:lumMod val="65000"/>
                    <a:lumOff val="35000"/>
                  </a:schemeClr>
                </a:solidFill>
                <a:latin typeface="+mj-lt"/>
                <a:hlinkClick r:id="rId4"/>
              </a:rPr>
              <a:t>https://app.powerbi.com/view?r=eyJrIjoiNDIxZTFkZGUtMDQ1Ny00MDZkLThiZDktYWFlYTdkOGU2NDcwIiwidCI6ImY2MTBjMGI3LWJkMjQtNGIzOS04MTBiLTNkYzI4MGFmYjU5MCIsImMiOjh9</a:t>
            </a:r>
            <a:r>
              <a:rPr lang="fr-FR" sz="700" dirty="0">
                <a:solidFill>
                  <a:schemeClr val="tx1">
                    <a:lumMod val="65000"/>
                    <a:lumOff val="35000"/>
                  </a:schemeClr>
                </a:solidFill>
                <a:latin typeface="+mj-lt"/>
              </a:rPr>
              <a:t> | 2. </a:t>
            </a:r>
            <a:r>
              <a:rPr lang="fr-FR" dirty="0"/>
              <a:t>Stuart R, </a:t>
            </a:r>
            <a:r>
              <a:rPr lang="fr-FR" dirty="0" err="1"/>
              <a:t>Theopold</a:t>
            </a:r>
            <a:r>
              <a:rPr lang="fr-FR" dirty="0"/>
              <a:t> N, </a:t>
            </a:r>
            <a:r>
              <a:rPr lang="fr-FR" dirty="0" err="1"/>
              <a:t>Miall</a:t>
            </a:r>
            <a:r>
              <a:rPr lang="fr-FR" dirty="0"/>
              <a:t> N, Kobayashi E, </a:t>
            </a:r>
            <a:r>
              <a:rPr lang="fr-FR" dirty="0" err="1"/>
              <a:t>Vernam</a:t>
            </a:r>
            <a:r>
              <a:rPr lang="fr-FR" dirty="0"/>
              <a:t> S, </a:t>
            </a:r>
            <a:r>
              <a:rPr lang="fr-FR" dirty="0" err="1"/>
              <a:t>Taskin</a:t>
            </a:r>
            <a:r>
              <a:rPr lang="fr-FR" dirty="0"/>
              <a:t> T, </a:t>
            </a:r>
            <a:r>
              <a:rPr lang="fr-FR" dirty="0" err="1"/>
              <a:t>Dull</a:t>
            </a:r>
            <a:r>
              <a:rPr lang="fr-FR" dirty="0"/>
              <a:t> PM. The </a:t>
            </a:r>
            <a:r>
              <a:rPr lang="fr-FR" dirty="0" err="1"/>
              <a:t>role</a:t>
            </a:r>
            <a:r>
              <a:rPr lang="fr-FR" dirty="0"/>
              <a:t> of HPV single-dose vaccination in </a:t>
            </a:r>
            <a:r>
              <a:rPr lang="fr-FR" dirty="0" err="1"/>
              <a:t>expanding</a:t>
            </a:r>
            <a:r>
              <a:rPr lang="fr-FR" dirty="0"/>
              <a:t> </a:t>
            </a:r>
            <a:r>
              <a:rPr lang="fr-FR" dirty="0" err="1"/>
              <a:t>access</a:t>
            </a:r>
            <a:r>
              <a:rPr lang="fr-FR" dirty="0"/>
              <a:t> in GAVI-</a:t>
            </a:r>
            <a:r>
              <a:rPr lang="fr-FR" dirty="0" err="1"/>
              <a:t>supported</a:t>
            </a:r>
            <a:r>
              <a:rPr lang="fr-FR" dirty="0"/>
              <a:t> countries </a:t>
            </a:r>
            <a:r>
              <a:rPr lang="fr-FR" dirty="0" err="1"/>
              <a:t>during</a:t>
            </a:r>
            <a:r>
              <a:rPr lang="fr-FR" dirty="0"/>
              <a:t> a </a:t>
            </a:r>
            <a:r>
              <a:rPr lang="fr-FR" dirty="0" err="1"/>
              <a:t>period</a:t>
            </a:r>
            <a:r>
              <a:rPr lang="fr-FR" dirty="0"/>
              <a:t> of </a:t>
            </a:r>
            <a:r>
              <a:rPr lang="fr-FR" dirty="0" err="1"/>
              <a:t>supply</a:t>
            </a:r>
            <a:r>
              <a:rPr lang="fr-FR" dirty="0"/>
              <a:t> </a:t>
            </a:r>
            <a:r>
              <a:rPr lang="fr-FR" dirty="0" err="1"/>
              <a:t>constraints</a:t>
            </a:r>
            <a:r>
              <a:rPr lang="fr-FR" dirty="0"/>
              <a:t>. Vaccine. 2026 Jan 22;75:128187. </a:t>
            </a:r>
            <a:r>
              <a:rPr lang="fr-FR" dirty="0" err="1"/>
              <a:t>doi</a:t>
            </a:r>
            <a:r>
              <a:rPr lang="fr-FR" dirty="0"/>
              <a:t>: 10.1016/j.vaccine.2025.128187. Publication électronique avant impression. PMID : 41576708.</a:t>
            </a:r>
          </a:p>
        </p:txBody>
      </p:sp>
      <p:graphicFrame>
        <p:nvGraphicFramePr>
          <p:cNvPr id="2" name="Chart 1">
            <a:extLst>
              <a:ext uri="{FF2B5EF4-FFF2-40B4-BE49-F238E27FC236}">
                <a16:creationId xmlns:a16="http://schemas.microsoft.com/office/drawing/2014/main" id="{564C5BD0-6ED4-9BC2-C87B-48F17FFEAA98}"/>
              </a:ext>
            </a:extLst>
          </p:cNvPr>
          <p:cNvGraphicFramePr/>
          <p:nvPr>
            <p:extLst>
              <p:ext uri="{D42A27DB-BD31-4B8C-83A1-F6EECF244321}">
                <p14:modId xmlns:p14="http://schemas.microsoft.com/office/powerpoint/2010/main" val="1599156665"/>
              </p:ext>
            </p:extLst>
          </p:nvPr>
        </p:nvGraphicFramePr>
        <p:xfrm>
          <a:off x="6575898" y="1259840"/>
          <a:ext cx="5321462" cy="417792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04209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E45387-1535-1212-2B9A-98C2909C016E}"/>
              </a:ext>
            </a:extLst>
          </p:cNvPr>
          <p:cNvSpPr txBox="1">
            <a:spLocks/>
          </p:cNvSpPr>
          <p:nvPr/>
        </p:nvSpPr>
        <p:spPr>
          <a:xfrm>
            <a:off x="2193586" y="2639737"/>
            <a:ext cx="8096308" cy="1754326"/>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a:solidFill>
                  <a:schemeClr val="bg1"/>
                </a:solidFill>
              </a:rPr>
              <a:t>Données actuelles en faveur de la</a:t>
            </a:r>
            <a:br>
              <a:rPr lang="fr-FR" sz="4000" b="1">
                <a:solidFill>
                  <a:schemeClr val="bg1"/>
                </a:solidFill>
              </a:rPr>
            </a:br>
            <a:r>
              <a:rPr lang="fr-FR" sz="4000" b="1">
                <a:solidFill>
                  <a:schemeClr val="bg1"/>
                </a:solidFill>
              </a:rPr>
              <a:t>vaccination anti-VPH à dose unique</a:t>
            </a:r>
            <a:br>
              <a:rPr lang="fr-FR" sz="4000" b="1">
                <a:solidFill>
                  <a:schemeClr val="bg1"/>
                </a:solidFill>
              </a:rPr>
            </a:br>
            <a:endParaRPr lang="fr-FR" sz="4000" b="1">
              <a:solidFill>
                <a:schemeClr val="bg1"/>
              </a:solidFill>
            </a:endParaRPr>
          </a:p>
        </p:txBody>
      </p:sp>
    </p:spTree>
    <p:extLst>
      <p:ext uri="{BB962C8B-B14F-4D97-AF65-F5344CB8AC3E}">
        <p14:creationId xmlns:p14="http://schemas.microsoft.com/office/powerpoint/2010/main" val="641965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178399"/>
            <a:ext cx="12026899" cy="869909"/>
          </a:xfrm>
        </p:spPr>
        <p:txBody>
          <a:bodyPr lIns="91440" tIns="45720" rIns="91440" bIns="45720" anchor="t"/>
          <a:lstStyle/>
          <a:p>
            <a:r>
              <a:rPr lang="fr-FR" sz="3600" b="1" dirty="0"/>
              <a:t>Thèmes et questions clés pour la vaccination anti-VPH à dose unique</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4" y="2062406"/>
            <a:ext cx="11431239" cy="1557338"/>
          </a:xfrm>
          <a:prstGeom prst="rect">
            <a:avLst/>
          </a:prstGeom>
          <a:solidFill>
            <a:schemeClr val="tx2">
              <a:lumMod val="60000"/>
              <a:lumOff val="40000"/>
            </a:schemeClr>
          </a:solidFill>
          <a:ln w="38100">
            <a:solidFill>
              <a:schemeClr val="tx2">
                <a:lumMod val="60000"/>
                <a:lumOff val="40000"/>
              </a:schemeClr>
            </a:solidFill>
          </a:ln>
        </p:spPr>
        <p:txBody>
          <a:bodyPr wrap="square" lIns="182880" tIns="45720" rIns="91440" bIns="45720" rtlCol="0" anchor="ctr" anchorCtr="0">
            <a:noAutofit/>
          </a:bodyPr>
          <a:lstStyle/>
          <a:p>
            <a:r>
              <a:rPr lang="fr-FR" sz="2600" dirty="0">
                <a:solidFill>
                  <a:schemeClr val="accent1"/>
                </a:solidFill>
              </a:rPr>
              <a:t>Niveau de protection d’une dose unique</a:t>
            </a:r>
            <a:br>
              <a:rPr lang="fr-FR" sz="2600" dirty="0">
                <a:solidFill>
                  <a:schemeClr val="accent1"/>
                </a:solidFill>
              </a:rPr>
            </a:br>
            <a:endParaRPr lang="fr-FR" sz="2600" dirty="0">
              <a:solidFill>
                <a:schemeClr val="accent1"/>
              </a:solidFill>
            </a:endParaRPr>
          </a:p>
          <a:p>
            <a:r>
              <a:rPr lang="fr-FR" sz="2600" dirty="0">
                <a:solidFill>
                  <a:schemeClr val="accent1"/>
                </a:solidFill>
                <a:ea typeface="+mn-lt"/>
                <a:cs typeface="+mn-lt"/>
              </a:rPr>
              <a:t>La protection par dose unique est-elle semblable à celle des schémas multidoses ?</a:t>
            </a:r>
          </a:p>
          <a:p>
            <a:r>
              <a:rPr lang="fr-FR" sz="2600" dirty="0">
                <a:solidFill>
                  <a:schemeClr val="accent1"/>
                </a:solidFill>
              </a:rPr>
              <a:t>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8" y="1156632"/>
            <a:ext cx="11431239" cy="731520"/>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fr-FR" sz="2600" b="1">
                <a:solidFill>
                  <a:schemeClr val="accent1"/>
                </a:solidFill>
                <a:ea typeface="+mn-lt"/>
                <a:cs typeface="+mn-lt"/>
              </a:rPr>
              <a:t>Plausibilité biologique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4" y="4706302"/>
            <a:ext cx="11431237"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fr-FR" sz="2500">
                <a:solidFill>
                  <a:schemeClr val="accent1"/>
                </a:solidFill>
              </a:rPr>
              <a:t>Un schéma à dose unique serait-il applicable à différentes populations ?</a:t>
            </a:r>
          </a:p>
          <a:p>
            <a:pPr marL="285750" indent="-285750">
              <a:buFont typeface="Arial" panose="020B0604020202020204" pitchFamily="34" charset="0"/>
              <a:buChar char="•"/>
            </a:pPr>
            <a:r>
              <a:rPr lang="fr-FR" sz="2000">
                <a:solidFill>
                  <a:schemeClr val="accent1"/>
                </a:solidFill>
              </a:rPr>
              <a:t>Dans toutes les régions géographiques (données générées sur plusieurs continents) </a:t>
            </a:r>
          </a:p>
          <a:p>
            <a:pPr marL="285750" indent="-285750">
              <a:buFont typeface="Arial" panose="020B0604020202020204" pitchFamily="34" charset="0"/>
              <a:buChar char="•"/>
            </a:pPr>
            <a:r>
              <a:rPr lang="fr-FR" sz="2000">
                <a:solidFill>
                  <a:schemeClr val="accent1"/>
                </a:solidFill>
              </a:rPr>
              <a:t>Dans tous les groupes d’âge</a:t>
            </a:r>
          </a:p>
          <a:p>
            <a:pPr marL="285750" indent="-285750">
              <a:buFont typeface="Arial" panose="020B0604020202020204" pitchFamily="34" charset="0"/>
              <a:buChar char="•"/>
            </a:pPr>
            <a:r>
              <a:rPr lang="fr-FR" sz="2000">
                <a:solidFill>
                  <a:schemeClr val="accent1"/>
                </a:solidFill>
              </a:rPr>
              <a:t>Hommes</a:t>
            </a:r>
          </a:p>
          <a:p>
            <a:pPr marL="285750" indent="-285750">
              <a:buFont typeface="Arial" panose="020B0604020202020204" pitchFamily="34" charset="0"/>
              <a:buChar char="•"/>
            </a:pPr>
            <a:r>
              <a:rPr lang="fr-FR" sz="2000">
                <a:solidFill>
                  <a:schemeClr val="accent1"/>
                </a:solidFill>
              </a:rPr>
              <a:t>Personnes vivant avec le VIH</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299" y="3834623"/>
            <a:ext cx="11459993"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ea typeface="+mn-lt"/>
              <a:cs typeface="+mn-lt"/>
            </a:endParaRPr>
          </a:p>
          <a:p>
            <a:r>
              <a:rPr lang="fr-FR" sz="2600">
                <a:solidFill>
                  <a:schemeClr val="accent1"/>
                </a:solidFill>
                <a:ea typeface="+mn-lt"/>
                <a:cs typeface="+mn-lt"/>
              </a:rPr>
              <a:t>Durabilité de la protection après une dose unique </a:t>
            </a:r>
          </a:p>
          <a:p>
            <a:endParaRPr lang="en-US" sz="2600" b="1" dirty="0">
              <a:solidFill>
                <a:schemeClr val="accent1"/>
              </a:solidFill>
            </a:endParaRPr>
          </a:p>
        </p:txBody>
      </p:sp>
    </p:spTree>
    <p:extLst>
      <p:ext uri="{BB962C8B-B14F-4D97-AF65-F5344CB8AC3E}">
        <p14:creationId xmlns:p14="http://schemas.microsoft.com/office/powerpoint/2010/main" val="998697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396643" y="1034777"/>
            <a:ext cx="7566171" cy="5786199"/>
          </a:xfrm>
          <a:prstGeom prst="rect">
            <a:avLst/>
          </a:prstGeom>
        </p:spPr>
        <p:txBody>
          <a:bodyPr wrap="square" lIns="91440" tIns="45720" rIns="91440" bIns="45720" anchor="t">
            <a:spAutoFit/>
          </a:bodyPr>
          <a:lstStyle/>
          <a:p>
            <a:pPr marL="285750" indent="-285750">
              <a:spcBef>
                <a:spcPts val="600"/>
              </a:spcBef>
              <a:spcAft>
                <a:spcPts val="600"/>
              </a:spcAft>
              <a:buFont typeface="Arial" panose="020B0604020202020204" pitchFamily="34" charset="0"/>
              <a:buChar char="•"/>
            </a:pPr>
            <a:r>
              <a:rPr lang="fr-FR" dirty="0"/>
              <a:t>Les anticorps sont les principaux vecteurs de la protection pour les vaccins à particule pseudo-virale anti-VPH (VLP) L1.</a:t>
            </a:r>
          </a:p>
          <a:p>
            <a:pPr marL="285750" indent="-285750">
              <a:spcBef>
                <a:spcPts val="600"/>
              </a:spcBef>
              <a:spcAft>
                <a:spcPts val="600"/>
              </a:spcAft>
              <a:buFont typeface="Arial" panose="020B0604020202020204" pitchFamily="34" charset="0"/>
              <a:buChar char="•"/>
            </a:pPr>
            <a:r>
              <a:rPr lang="fr-FR" dirty="0"/>
              <a:t>La taille des particules (50-55 nm) et la géométrie (épitopes répétitifs) des VLP sont optimales pour stimuler le système immunitaire, y compris la génération efficace de cellules productrices d’anticorps spécifiques de l’antigène d’une grande longévité.</a:t>
            </a:r>
          </a:p>
          <a:p>
            <a:pPr marL="285750" indent="-285750">
              <a:spcBef>
                <a:spcPts val="600"/>
              </a:spcBef>
              <a:spcAft>
                <a:spcPts val="600"/>
              </a:spcAft>
              <a:buFont typeface="Arial" panose="020B0604020202020204" pitchFamily="34" charset="0"/>
              <a:buChar char="•"/>
            </a:pPr>
            <a:r>
              <a:rPr lang="fr-FR" dirty="0"/>
              <a:t>Des taux d’anticorps durables (&gt; 16 ans) et stables indiquent l’induction de plasmocytes d’une grande longévité.</a:t>
            </a:r>
          </a:p>
          <a:p>
            <a:pPr marL="285750" indent="-285750">
              <a:spcBef>
                <a:spcPts val="600"/>
              </a:spcBef>
              <a:spcAft>
                <a:spcPts val="600"/>
              </a:spcAft>
              <a:buFont typeface="Arial" panose="020B0604020202020204" pitchFamily="34" charset="0"/>
              <a:buChar char="•"/>
            </a:pPr>
            <a:r>
              <a:rPr lang="fr-FR" dirty="0"/>
              <a:t>Le VPH est fortement sensible à l’inhibition par les anticorps au site de l’infection.</a:t>
            </a:r>
          </a:p>
          <a:p>
            <a:pPr marL="285750" indent="-285750">
              <a:spcBef>
                <a:spcPts val="600"/>
              </a:spcBef>
              <a:spcAft>
                <a:spcPts val="600"/>
              </a:spcAft>
              <a:buFont typeface="Arial" panose="020B0604020202020204" pitchFamily="34" charset="0"/>
              <a:buChar char="•"/>
            </a:pPr>
            <a:r>
              <a:rPr lang="fr-FR" dirty="0"/>
              <a:t>Le taux minimal d’anticorps requis pour la protection n’a pas encore été établi.</a:t>
            </a:r>
          </a:p>
          <a:p>
            <a:pPr marL="285750" indent="-285750">
              <a:spcBef>
                <a:spcPts val="600"/>
              </a:spcBef>
              <a:spcAft>
                <a:spcPts val="600"/>
              </a:spcAft>
              <a:buFont typeface="Arial" panose="020B0604020202020204" pitchFamily="34" charset="0"/>
              <a:buChar char="•"/>
            </a:pPr>
            <a:r>
              <a:rPr lang="fr-FR" dirty="0"/>
              <a:t>De faibles taux d’anticorps apportent une protection </a:t>
            </a:r>
            <a:r>
              <a:rPr lang="fr-FR" i="1" dirty="0"/>
              <a:t>in vivo</a:t>
            </a:r>
            <a:r>
              <a:rPr lang="fr-FR" dirty="0"/>
              <a:t> (modèles sur les animaux).</a:t>
            </a:r>
          </a:p>
          <a:p>
            <a:pPr>
              <a:spcBef>
                <a:spcPts val="600"/>
              </a:spcBef>
              <a:spcAft>
                <a:spcPts val="600"/>
              </a:spcAft>
            </a:pPr>
            <a:endParaRPr lang="en-US" dirty="0"/>
          </a:p>
          <a:p>
            <a:pPr>
              <a:spcBef>
                <a:spcPts val="600"/>
              </a:spcBef>
              <a:spcAft>
                <a:spcPts val="600"/>
              </a:spcAft>
            </a:pPr>
            <a:endParaRPr lang="en-US" dirty="0"/>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96643" y="375972"/>
            <a:ext cx="10025094" cy="94456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a:solidFill>
                  <a:schemeClr val="accent1"/>
                </a:solidFill>
                <a:latin typeface="+mn-lt"/>
                <a:ea typeface="+mn-ea"/>
                <a:cs typeface="+mn-cs"/>
              </a:rPr>
              <a:t>Grande efficacité des vaccins anti-VPH</a:t>
            </a:r>
          </a:p>
        </p:txBody>
      </p:sp>
      <p:pic>
        <p:nvPicPr>
          <p:cNvPr id="5" name="Picture 4">
            <a:extLst>
              <a:ext uri="{FF2B5EF4-FFF2-40B4-BE49-F238E27FC236}">
                <a16:creationId xmlns:a16="http://schemas.microsoft.com/office/drawing/2014/main" id="{0F169409-0EE7-44C1-91AB-8F65F45B255F}"/>
              </a:ext>
            </a:extLst>
          </p:cNvPr>
          <p:cNvPicPr>
            <a:picLocks noChangeAspect="1"/>
          </p:cNvPicPr>
          <p:nvPr/>
        </p:nvPicPr>
        <p:blipFill>
          <a:blip r:embed="rId3"/>
          <a:stretch>
            <a:fillRect/>
          </a:stretch>
        </p:blipFill>
        <p:spPr>
          <a:xfrm>
            <a:off x="8283240" y="755308"/>
            <a:ext cx="2952750" cy="3095625"/>
          </a:xfrm>
          <a:prstGeom prst="rect">
            <a:avLst/>
          </a:prstGeom>
        </p:spPr>
      </p:pic>
      <p:sp>
        <p:nvSpPr>
          <p:cNvPr id="7" name="TextBox 6">
            <a:extLst>
              <a:ext uri="{FF2B5EF4-FFF2-40B4-BE49-F238E27FC236}">
                <a16:creationId xmlns:a16="http://schemas.microsoft.com/office/drawing/2014/main" id="{F07C0519-E986-BCFD-2387-60B8535DBA41}"/>
              </a:ext>
            </a:extLst>
          </p:cNvPr>
          <p:cNvSpPr txBox="1"/>
          <p:nvPr/>
        </p:nvSpPr>
        <p:spPr>
          <a:xfrm>
            <a:off x="470262" y="5878458"/>
            <a:ext cx="8316687" cy="546303"/>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spcAft>
                <a:spcPts val="0"/>
              </a:spcAft>
              <a:buNone/>
              <a:defRPr/>
            </a:pPr>
            <a:r>
              <a:rPr kumimoji="0" lang="fr-FR" sz="700" b="0" i="0" u="none" strike="noStrike" cap="none" normalizeH="0" baseline="0" noProof="0">
                <a:ln>
                  <a:noFill/>
                </a:ln>
                <a:effectLst/>
                <a:uLnTx/>
                <a:uFillTx/>
                <a:latin typeface="Arial" panose="020B0604020202020204" pitchFamily="34" charset="0"/>
              </a:rPr>
              <a:t>Schiller J, Lowy D. Explanations for the high potency of HPV prophylactic vaccines. </a:t>
            </a:r>
            <a:r>
              <a:rPr kumimoji="0" lang="fr-FR" sz="700" b="0" i="1" u="none" strike="noStrike" cap="none" normalizeH="0" baseline="0" noProof="0">
                <a:ln>
                  <a:noFill/>
                </a:ln>
                <a:effectLst/>
                <a:uLnTx/>
                <a:uFillTx/>
                <a:latin typeface="Arial" panose="020B0604020202020204" pitchFamily="34" charset="0"/>
              </a:rPr>
              <a:t>Vaccine</a:t>
            </a:r>
            <a:r>
              <a:rPr kumimoji="0" lang="fr-FR" sz="700" b="0" i="0" u="none" strike="noStrike" cap="none" normalizeH="0" baseline="0" noProof="0">
                <a:ln>
                  <a:noFill/>
                </a:ln>
                <a:effectLst/>
                <a:uLnTx/>
                <a:uFillTx/>
                <a:latin typeface="Arial" panose="020B0604020202020204" pitchFamily="34" charset="0"/>
              </a:rPr>
              <a:t>. 2018;36(32 Pt A):4768-4773. </a:t>
            </a:r>
            <a:r>
              <a:rPr lang="fr-FR" sz="700" b="0" i="0" u="none" strike="noStrike">
                <a:effectLst/>
                <a:latin typeface="Arial" panose="020B0604020202020204" pitchFamily="34" charset="0"/>
              </a:rPr>
              <a:t>doi:10.1016/j.vaccine.2017.12.079</a:t>
            </a:r>
          </a:p>
          <a:p>
            <a:pPr>
              <a:buNone/>
              <a:defRPr/>
            </a:pPr>
            <a:r>
              <a:rPr kumimoji="0" lang="fr-FR" sz="700" strike="noStrike" normalizeH="0" noProof="0">
                <a:ln>
                  <a:noFill/>
                </a:ln>
                <a:effectLst/>
                <a:uLnTx/>
                <a:uFillTx/>
                <a:latin typeface="Arial" panose="020B0604020202020204" pitchFamily="34" charset="0"/>
                <a:ea typeface="Times New Roman" panose="02020603050405020304" pitchFamily="18" charset="0"/>
              </a:rPr>
              <a:t>Befano B, Campos NG, Egemen D</a:t>
            </a:r>
            <a:r>
              <a:rPr lang="fr-FR" sz="700">
                <a:latin typeface="Arial" panose="020B0604020202020204" pitchFamily="34" charset="0"/>
                <a:ea typeface="Times New Roman" panose="02020603050405020304" pitchFamily="18" charset="0"/>
              </a:rPr>
              <a:t>, </a:t>
            </a:r>
            <a:r>
              <a:rPr kumimoji="0" lang="fr-FR" sz="700" strike="noStrike" normalizeH="0" noProof="0">
                <a:ln>
                  <a:noFill/>
                </a:ln>
                <a:effectLst/>
                <a:uLnTx/>
                <a:uFillTx/>
                <a:latin typeface="Arial" panose="020B0604020202020204" pitchFamily="34" charset="0"/>
                <a:ea typeface="Times New Roman" panose="02020603050405020304" pitchFamily="18" charset="0"/>
              </a:rPr>
              <a:t>et.al</a:t>
            </a:r>
            <a:r>
              <a:rPr lang="fr-FR" sz="700">
                <a:latin typeface="Arial" panose="020B0604020202020204" pitchFamily="34" charset="0"/>
                <a:ea typeface="Times New Roman" panose="02020603050405020304" pitchFamily="18" charset="0"/>
              </a:rPr>
              <a:t>. </a:t>
            </a:r>
            <a:r>
              <a:rPr lang="fr-FR" sz="700">
                <a:effectLst/>
                <a:latin typeface="Arial" panose="020B0604020202020204" pitchFamily="34" charset="0"/>
                <a:ea typeface="Times New Roman" panose="02020603050405020304" pitchFamily="18" charset="0"/>
              </a:rPr>
              <a:t>Estimating human papillomavirus vaccine efficacy from a single-arm trial: Proof-of-principle in the Costa Rica vaccine trial. </a:t>
            </a:r>
            <a:r>
              <a:rPr lang="fr-FR" sz="700" i="1">
                <a:effectLst/>
                <a:latin typeface="Arial" panose="020B0604020202020204" pitchFamily="34" charset="0"/>
                <a:ea typeface="Times New Roman" panose="02020603050405020304" pitchFamily="18" charset="0"/>
              </a:rPr>
              <a:t>Journal of the National Cancer Institute. </a:t>
            </a:r>
            <a:r>
              <a:rPr lang="fr-FR" sz="700">
                <a:effectLst/>
                <a:latin typeface="Arial" panose="020B0604020202020204" pitchFamily="34" charset="0"/>
                <a:ea typeface="Times New Roman" panose="02020603050405020304" pitchFamily="18" charset="0"/>
              </a:rPr>
              <a:t>2023;15(7):788-795. doi:10.1093/jnci/djad064</a:t>
            </a:r>
          </a:p>
          <a:p>
            <a:pPr marL="0" indent="0" defTabSz="914400" eaLnBrk="1" hangingPunct="1">
              <a:buNone/>
              <a:defRPr/>
            </a:pPr>
            <a:endParaRPr kumimoji="0" lang="en-US" sz="700" b="0" i="0" u="none" strike="noStrike" kern="1200" cap="none" spc="0" normalizeH="0" baseline="0" noProof="0" dirty="0">
              <a:ln>
                <a:noFill/>
              </a:ln>
              <a:solidFill>
                <a:schemeClr val="tx1">
                  <a:lumMod val="65000"/>
                  <a:lumOff val="35000"/>
                </a:schemeClr>
              </a:solidFill>
              <a:effectLst/>
              <a:highlight>
                <a:srgbClr val="FFFF00"/>
              </a:highlight>
              <a:uLnTx/>
              <a:uFillTx/>
              <a:latin typeface="Arial" panose="020B0604020202020204" pitchFamily="34" charset="0"/>
            </a:endParaRPr>
          </a:p>
        </p:txBody>
      </p:sp>
    </p:spTree>
    <p:extLst>
      <p:ext uri="{BB962C8B-B14F-4D97-AF65-F5344CB8AC3E}">
        <p14:creationId xmlns:p14="http://schemas.microsoft.com/office/powerpoint/2010/main" val="213945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165846"/>
            <a:ext cx="12026899" cy="869909"/>
          </a:xfrm>
        </p:spPr>
        <p:txBody>
          <a:bodyPr lIns="91440" tIns="45720" rIns="91440" bIns="45720" anchor="t"/>
          <a:lstStyle/>
          <a:p>
            <a:r>
              <a:rPr lang="fr-FR" sz="3600" b="1" dirty="0"/>
              <a:t>Thèmes et questions clés pour la vaccination anti-VPH à dose unique</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26541"/>
            <a:ext cx="11137392" cy="1557337"/>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fr-FR" sz="2600" b="1" dirty="0">
                <a:solidFill>
                  <a:schemeClr val="accent1"/>
                </a:solidFill>
              </a:rPr>
              <a:t>Niveau de protection d’une dose unique</a:t>
            </a:r>
          </a:p>
          <a:p>
            <a:endParaRPr lang="en-US" sz="2600" b="1" dirty="0">
              <a:solidFill>
                <a:schemeClr val="accent1"/>
              </a:solidFill>
            </a:endParaRPr>
          </a:p>
          <a:p>
            <a:r>
              <a:rPr lang="fr-FR" sz="2600" b="1" dirty="0">
                <a:solidFill>
                  <a:schemeClr val="accent1"/>
                </a:solidFill>
              </a:rPr>
              <a:t>La protection par dose unique est-elle semblable à celle des schémas multidoses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600">
                <a:solidFill>
                  <a:schemeClr val="accent1"/>
                </a:solidFill>
                <a:ea typeface="+mn-lt"/>
                <a:cs typeface="+mn-lt"/>
              </a:rPr>
              <a:t>Plausibilité biologique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fr-FR" sz="2500">
                <a:solidFill>
                  <a:schemeClr val="accent1"/>
                </a:solidFill>
              </a:rPr>
              <a:t>Un schéma à dose unique serait-il applicable à différentes populations ?</a:t>
            </a:r>
          </a:p>
          <a:p>
            <a:pPr marL="285750" indent="-285750">
              <a:buFont typeface="Arial" panose="020B0604020202020204" pitchFamily="34" charset="0"/>
              <a:buChar char="•"/>
            </a:pPr>
            <a:r>
              <a:rPr lang="fr-FR" sz="2000">
                <a:solidFill>
                  <a:schemeClr val="accent1"/>
                </a:solidFill>
              </a:rPr>
              <a:t>Dans toutes les régions géographiques (données générées sur plusieurs continents) </a:t>
            </a:r>
          </a:p>
          <a:p>
            <a:pPr marL="285750" indent="-285750">
              <a:buFont typeface="Arial" panose="020B0604020202020204" pitchFamily="34" charset="0"/>
              <a:buChar char="•"/>
            </a:pPr>
            <a:r>
              <a:rPr lang="fr-FR" sz="2000">
                <a:solidFill>
                  <a:schemeClr val="accent1"/>
                </a:solidFill>
              </a:rPr>
              <a:t>Dans tous les groupes d’âge</a:t>
            </a:r>
          </a:p>
          <a:p>
            <a:pPr marL="285750" indent="-285750">
              <a:buFont typeface="Arial" panose="020B0604020202020204" pitchFamily="34" charset="0"/>
              <a:buChar char="•"/>
            </a:pPr>
            <a:r>
              <a:rPr lang="fr-FR" sz="2000">
                <a:solidFill>
                  <a:schemeClr val="accent1"/>
                </a:solidFill>
              </a:rPr>
              <a:t>Hommes</a:t>
            </a:r>
          </a:p>
          <a:p>
            <a:pPr marL="285750" indent="-285750">
              <a:buFont typeface="Arial" panose="020B0604020202020204" pitchFamily="34" charset="0"/>
              <a:buChar char="•"/>
            </a:pPr>
            <a:r>
              <a:rPr lang="fr-FR" sz="2000">
                <a:solidFill>
                  <a:schemeClr val="accent1"/>
                </a:solidFill>
              </a:rPr>
              <a:t>Personnes vivant avec le VIH</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299" y="3733029"/>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ea typeface="+mn-lt"/>
              <a:cs typeface="+mn-lt"/>
            </a:endParaRPr>
          </a:p>
          <a:p>
            <a:r>
              <a:rPr lang="fr-FR" sz="2600">
                <a:solidFill>
                  <a:schemeClr val="accent1"/>
                </a:solidFill>
                <a:ea typeface="+mn-lt"/>
                <a:cs typeface="+mn-lt"/>
              </a:rPr>
              <a:t>Durabilité de la protection après une dose unique </a:t>
            </a:r>
          </a:p>
          <a:p>
            <a:endParaRPr lang="en-US" sz="2600" b="1" dirty="0">
              <a:solidFill>
                <a:schemeClr val="accent1"/>
              </a:solidFill>
            </a:endParaRPr>
          </a:p>
        </p:txBody>
      </p:sp>
    </p:spTree>
    <p:extLst>
      <p:ext uri="{BB962C8B-B14F-4D97-AF65-F5344CB8AC3E}">
        <p14:creationId xmlns:p14="http://schemas.microsoft.com/office/powerpoint/2010/main" val="274267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94" y="256725"/>
            <a:ext cx="10515600" cy="839414"/>
          </a:xfrm>
        </p:spPr>
        <p:txBody>
          <a:bodyPr lIns="91440" tIns="45720" rIns="91440" bIns="45720" anchor="t"/>
          <a:lstStyle/>
          <a:p>
            <a:r>
              <a:rPr lang="fr-FR" sz="3200">
                <a:solidFill>
                  <a:schemeClr val="accent1"/>
                </a:solidFill>
                <a:ea typeface="+mn-ea"/>
                <a:cs typeface="+mn-cs"/>
              </a:rPr>
              <a:t>À propos du consortium d’évaluation du vaccin anti-VPH à dose unique</a:t>
            </a:r>
          </a:p>
        </p:txBody>
      </p:sp>
      <p:sp>
        <p:nvSpPr>
          <p:cNvPr id="4" name="Content Placeholder 3"/>
          <p:cNvSpPr>
            <a:spLocks noGrp="1"/>
          </p:cNvSpPr>
          <p:nvPr>
            <p:ph sz="half" idx="2"/>
          </p:nvPr>
        </p:nvSpPr>
        <p:spPr>
          <a:xfrm>
            <a:off x="522980" y="1397695"/>
            <a:ext cx="10668692" cy="4411283"/>
          </a:xfrm>
        </p:spPr>
        <p:txBody>
          <a:bodyPr lIns="91440" tIns="45720" rIns="91440" bIns="45720" anchor="t">
            <a:normAutofit fontScale="25000" lnSpcReduction="20000"/>
          </a:bodyPr>
          <a:lstStyle/>
          <a:p>
            <a:pPr marL="285750" indent="-285750">
              <a:lnSpc>
                <a:spcPct val="100000"/>
              </a:lnSpc>
              <a:spcBef>
                <a:spcPts val="600"/>
              </a:spcBef>
              <a:spcAft>
                <a:spcPts val="600"/>
              </a:spcAft>
            </a:pPr>
            <a:r>
              <a:rPr lang="fr-FR" sz="8000" dirty="0"/>
              <a:t>Rassemble, évalue et synthétise les données publiées existantes issues d’essais cliniques, d’études d’observation et de travaux de modélisation économique et d’impact sur</a:t>
            </a:r>
            <a:r>
              <a:rPr lang="fr-FR" sz="8000" dirty="0">
                <a:solidFill>
                  <a:srgbClr val="FF0000"/>
                </a:solidFill>
              </a:rPr>
              <a:t> </a:t>
            </a:r>
            <a:r>
              <a:rPr lang="fr-FR" sz="8000" dirty="0"/>
              <a:t>la vaccination contre le papillomavirus humain (VPH) à dose unique</a:t>
            </a:r>
          </a:p>
          <a:p>
            <a:pPr marL="285750" indent="-285750">
              <a:lnSpc>
                <a:spcPct val="100000"/>
              </a:lnSpc>
              <a:spcBef>
                <a:spcPts val="600"/>
              </a:spcBef>
              <a:spcAft>
                <a:spcPts val="600"/>
              </a:spcAft>
            </a:pPr>
            <a:r>
              <a:rPr lang="fr-FR" sz="8000" dirty="0"/>
              <a:t>Les résumés des données, les diapositives et d’autres ressources, y compris les traductions, sont disponibles sur le site Web du consortium : </a:t>
            </a:r>
            <a:r>
              <a:rPr lang="fr-FR" sz="8000" dirty="0">
                <a:hlinkClick r:id="rId3"/>
              </a:rPr>
              <a:t>www.path.org/singledosehpv</a:t>
            </a:r>
            <a:r>
              <a:rPr lang="fr-FR" sz="8000" dirty="0"/>
              <a:t> </a:t>
            </a:r>
          </a:p>
          <a:p>
            <a:pPr marL="0" indent="0">
              <a:lnSpc>
                <a:spcPct val="100000"/>
              </a:lnSpc>
              <a:spcBef>
                <a:spcPts val="600"/>
              </a:spcBef>
              <a:spcAft>
                <a:spcPts val="600"/>
              </a:spcAft>
              <a:buNone/>
            </a:pPr>
            <a:endParaRPr lang="en-US" sz="8000" dirty="0"/>
          </a:p>
          <a:p>
            <a:pPr marL="0" indent="0">
              <a:lnSpc>
                <a:spcPct val="100000"/>
              </a:lnSpc>
              <a:spcBef>
                <a:spcPts val="600"/>
              </a:spcBef>
              <a:spcAft>
                <a:spcPts val="600"/>
              </a:spcAft>
              <a:buNone/>
            </a:pPr>
            <a:r>
              <a:rPr lang="fr-FR" sz="8000" u="sng" dirty="0"/>
              <a:t>Institutions membres du consortium </a:t>
            </a:r>
            <a:r>
              <a:rPr lang="fr-FR" sz="8000" dirty="0"/>
              <a:t>: PATH, Université de Harvard, London </a:t>
            </a:r>
            <a:r>
              <a:rPr lang="fr-FR" sz="8000" dirty="0" err="1"/>
              <a:t>School</a:t>
            </a:r>
            <a:r>
              <a:rPr lang="fr-FR" sz="8000" dirty="0"/>
              <a:t> of </a:t>
            </a:r>
            <a:r>
              <a:rPr lang="fr-FR" sz="8000" dirty="0" err="1"/>
              <a:t>Hygiene</a:t>
            </a:r>
            <a:r>
              <a:rPr lang="fr-FR" sz="8000" dirty="0"/>
              <a:t> &amp; Tropical </a:t>
            </a:r>
            <a:r>
              <a:rPr lang="fr-FR" sz="8000" dirty="0" err="1"/>
              <a:t>Medicine</a:t>
            </a:r>
            <a:r>
              <a:rPr lang="fr-FR" sz="8000" dirty="0"/>
              <a:t>, Université de New York, Université Laval, Université de Colombie-Britannique, US Centers for </a:t>
            </a:r>
            <a:r>
              <a:rPr lang="fr-FR" sz="8000" dirty="0" err="1"/>
              <a:t>Disease</a:t>
            </a:r>
            <a:r>
              <a:rPr lang="fr-FR" sz="8000" dirty="0"/>
              <a:t> Control and Prevention, US National Cancer Institute, </a:t>
            </a:r>
            <a:r>
              <a:rPr lang="fr-FR" sz="8000" dirty="0" err="1"/>
              <a:t>Wits</a:t>
            </a:r>
            <a:r>
              <a:rPr lang="fr-FR" sz="8000" dirty="0"/>
              <a:t> Reproductive </a:t>
            </a:r>
            <a:r>
              <a:rPr lang="fr-FR" sz="8000" dirty="0" err="1"/>
              <a:t>Health</a:t>
            </a:r>
            <a:r>
              <a:rPr lang="fr-FR" sz="8000" dirty="0"/>
              <a:t> and HIV Institute et Kirby Institute, </a:t>
            </a:r>
            <a:r>
              <a:rPr lang="fr-FR" sz="8000" dirty="0" err="1"/>
              <a:t>University</a:t>
            </a:r>
            <a:r>
              <a:rPr lang="fr-FR" sz="8000" dirty="0"/>
              <a:t> of New South Wales.</a:t>
            </a:r>
          </a:p>
          <a:p>
            <a:pPr marL="0" indent="0">
              <a:lnSpc>
                <a:spcPct val="100000"/>
              </a:lnSpc>
              <a:spcBef>
                <a:spcPts val="600"/>
              </a:spcBef>
              <a:spcAft>
                <a:spcPts val="600"/>
              </a:spcAft>
              <a:buNone/>
            </a:pPr>
            <a:endParaRPr lang="en-US" sz="2400" dirty="0"/>
          </a:p>
          <a:p>
            <a:pPr>
              <a:lnSpc>
                <a:spcPct val="100000"/>
              </a:lnSpc>
              <a:spcBef>
                <a:spcPts val="600"/>
              </a:spcBef>
              <a:spcAft>
                <a:spcPts val="600"/>
              </a:spcAft>
            </a:pPr>
            <a:endParaRPr lang="en-US" sz="2400" dirty="0"/>
          </a:p>
          <a:p>
            <a:endParaRPr lang="en-US" sz="1600" dirty="0"/>
          </a:p>
        </p:txBody>
      </p:sp>
    </p:spTree>
    <p:extLst>
      <p:ext uri="{BB962C8B-B14F-4D97-AF65-F5344CB8AC3E}">
        <p14:creationId xmlns:p14="http://schemas.microsoft.com/office/powerpoint/2010/main" val="2134555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D8F9D-7484-4862-BA0D-4F9592DCE6A6}"/>
              </a:ext>
            </a:extLst>
          </p:cNvPr>
          <p:cNvSpPr>
            <a:spLocks noGrp="1"/>
          </p:cNvSpPr>
          <p:nvPr>
            <p:ph type="body" sz="quarter" idx="17"/>
          </p:nvPr>
        </p:nvSpPr>
        <p:spPr>
          <a:xfrm>
            <a:off x="380999" y="787006"/>
            <a:ext cx="10718800" cy="647700"/>
          </a:xfrm>
        </p:spPr>
        <p:txBody>
          <a:bodyPr>
            <a:normAutofit/>
          </a:bodyPr>
          <a:lstStyle/>
          <a:p>
            <a:r>
              <a:rPr lang="fr-FR"/>
              <a:t>Une dose unique offre des niveaux de protection élevés, d’une ampleur semblable à celle des schémas multidoses.</a:t>
            </a:r>
          </a:p>
        </p:txBody>
      </p:sp>
      <p:sp>
        <p:nvSpPr>
          <p:cNvPr id="7" name="Text Placeholder 6">
            <a:extLst>
              <a:ext uri="{FF2B5EF4-FFF2-40B4-BE49-F238E27FC236}">
                <a16:creationId xmlns:a16="http://schemas.microsoft.com/office/drawing/2014/main" id="{F8419A5F-8F5D-48A1-86CB-FBBBBB93A19F}"/>
              </a:ext>
            </a:extLst>
          </p:cNvPr>
          <p:cNvSpPr>
            <a:spLocks noGrp="1"/>
          </p:cNvSpPr>
          <p:nvPr>
            <p:ph type="body" sz="quarter" idx="18"/>
          </p:nvPr>
        </p:nvSpPr>
        <p:spPr>
          <a:xfrm>
            <a:off x="474934" y="110262"/>
            <a:ext cx="10996705" cy="994536"/>
          </a:xfrm>
        </p:spPr>
        <p:txBody>
          <a:bodyPr>
            <a:normAutofit fontScale="92500" lnSpcReduction="20000"/>
          </a:bodyPr>
          <a:lstStyle/>
          <a:p>
            <a:r>
              <a:rPr lang="fr-FR"/>
              <a:t>Les données issues d’études cliniques menées dans de nombreuses régions du monde suggèrent qu’un schéma à dose unique offre une protection significative contre les VPH.</a:t>
            </a:r>
          </a:p>
        </p:txBody>
      </p:sp>
      <p:sp>
        <p:nvSpPr>
          <p:cNvPr id="8" name="TextBox 7">
            <a:extLst>
              <a:ext uri="{FF2B5EF4-FFF2-40B4-BE49-F238E27FC236}">
                <a16:creationId xmlns:a16="http://schemas.microsoft.com/office/drawing/2014/main" id="{22193455-0534-43DE-8385-B7CD1A688656}"/>
              </a:ext>
            </a:extLst>
          </p:cNvPr>
          <p:cNvSpPr txBox="1">
            <a:spLocks noGrp="1" noRot="1" noMove="1" noResize="1" noEditPoints="1" noAdjustHandles="1" noChangeArrowheads="1" noChangeShapeType="1"/>
          </p:cNvSpPr>
          <p:nvPr>
            <p:custDataLst>
              <p:tags r:id="rId1"/>
            </p:custDataLst>
          </p:nvPr>
        </p:nvSpPr>
        <p:spPr>
          <a:xfrm>
            <a:off x="554736" y="2291977"/>
            <a:ext cx="1130359"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400" b="1" i="0" u="none" strike="noStrike" cap="none" normalizeH="0" baseline="0" noProof="0" dirty="0">
                <a:ln>
                  <a:noFill/>
                </a:ln>
                <a:solidFill>
                  <a:schemeClr val="bg1"/>
                </a:solidFill>
                <a:effectLst/>
                <a:uLnTx/>
                <a:uFillTx/>
                <a:ea typeface="+mn-ea"/>
                <a:cs typeface="Arial" panose="020B0604020202020204" pitchFamily="34" charset="0"/>
              </a:rPr>
              <a:t>Étude*</a:t>
            </a:r>
          </a:p>
        </p:txBody>
      </p:sp>
      <p:sp>
        <p:nvSpPr>
          <p:cNvPr id="9" name="TextBox 8">
            <a:extLst>
              <a:ext uri="{FF2B5EF4-FFF2-40B4-BE49-F238E27FC236}">
                <a16:creationId xmlns:a16="http://schemas.microsoft.com/office/drawing/2014/main" id="{218DD2EC-600D-4923-B282-D3F338443F62}"/>
              </a:ext>
            </a:extLst>
          </p:cNvPr>
          <p:cNvSpPr txBox="1">
            <a:spLocks noGrp="1" noRot="1" noMove="1" noResize="1" noEditPoints="1" noAdjustHandles="1" noChangeArrowheads="1" noChangeShapeType="1"/>
          </p:cNvSpPr>
          <p:nvPr>
            <p:custDataLst>
              <p:tags r:id="rId2"/>
            </p:custDataLst>
          </p:nvPr>
        </p:nvSpPr>
        <p:spPr>
          <a:xfrm>
            <a:off x="554736" y="3600753"/>
            <a:ext cx="1130359" cy="2100332"/>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400" b="1" i="0" u="none" strike="noStrike" cap="none" normalizeH="0" baseline="0" noProof="0">
                <a:ln>
                  <a:noFill/>
                </a:ln>
                <a:solidFill>
                  <a:schemeClr val="bg1"/>
                </a:solidFill>
                <a:effectLst/>
                <a:uLnTx/>
                <a:uFillTx/>
                <a:ea typeface="+mn-ea"/>
                <a:cs typeface="Arial" panose="020B0604020202020204" pitchFamily="34" charset="0"/>
              </a:rPr>
              <a:t>Principales conclusions</a:t>
            </a:r>
          </a:p>
        </p:txBody>
      </p:sp>
      <p:sp>
        <p:nvSpPr>
          <p:cNvPr id="10" name="4. Footnote">
            <a:extLst>
              <a:ext uri="{FF2B5EF4-FFF2-40B4-BE49-F238E27FC236}">
                <a16:creationId xmlns:a16="http://schemas.microsoft.com/office/drawing/2014/main" id="{E9CFD00B-450F-4848-BCE3-80AC2C312887}"/>
              </a:ext>
            </a:extLst>
          </p:cNvPr>
          <p:cNvSpPr txBox="1">
            <a:spLocks/>
          </p:cNvSpPr>
          <p:nvPr>
            <p:custDataLst>
              <p:tags r:id="rId3"/>
            </p:custDataLst>
          </p:nvPr>
        </p:nvSpPr>
        <p:spPr>
          <a:xfrm>
            <a:off x="380999" y="5883725"/>
            <a:ext cx="11704983" cy="538609"/>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kumimoji="0" lang="fr-FR" sz="700" b="0" i="0" u="none" strike="noStrike" cap="none" normalizeH="0" baseline="0" noProof="0" dirty="0">
                <a:ln>
                  <a:noFill/>
                </a:ln>
                <a:solidFill>
                  <a:schemeClr val="tx1">
                    <a:lumMod val="65000"/>
                    <a:lumOff val="35000"/>
                  </a:schemeClr>
                </a:solidFill>
                <a:effectLst/>
                <a:uLnTx/>
                <a:uFillTx/>
                <a:cs typeface="Arial"/>
              </a:rPr>
              <a:t>1. </a:t>
            </a:r>
            <a:r>
              <a:rPr lang="fr-FR" sz="700" dirty="0">
                <a:solidFill>
                  <a:schemeClr val="tx1">
                    <a:lumMod val="85000"/>
                    <a:lumOff val="15000"/>
                  </a:schemeClr>
                </a:solidFill>
                <a:effectLst/>
              </a:rPr>
              <a:t>Barnabas RV, </a:t>
            </a:r>
            <a:r>
              <a:rPr lang="fr-FR" sz="700" dirty="0" err="1">
                <a:solidFill>
                  <a:schemeClr val="tx1">
                    <a:lumMod val="85000"/>
                    <a:lumOff val="15000"/>
                  </a:schemeClr>
                </a:solidFill>
                <a:effectLst/>
              </a:rPr>
              <a:t>Mugo</a:t>
            </a:r>
            <a:r>
              <a:rPr lang="fr-FR" sz="700" dirty="0">
                <a:solidFill>
                  <a:schemeClr val="tx1">
                    <a:lumMod val="85000"/>
                    <a:lumOff val="15000"/>
                  </a:schemeClr>
                </a:solidFill>
                <a:effectLst/>
              </a:rPr>
              <a:t> N, </a:t>
            </a:r>
            <a:r>
              <a:rPr lang="fr-FR" sz="700" dirty="0" err="1">
                <a:solidFill>
                  <a:schemeClr val="tx1">
                    <a:lumMod val="85000"/>
                    <a:lumOff val="15000"/>
                  </a:schemeClr>
                </a:solidFill>
                <a:effectLst/>
              </a:rPr>
              <a:t>Onono</a:t>
            </a:r>
            <a:r>
              <a:rPr lang="fr-FR" sz="700" dirty="0">
                <a:solidFill>
                  <a:schemeClr val="tx1">
                    <a:lumMod val="85000"/>
                    <a:lumOff val="15000"/>
                  </a:schemeClr>
                </a:solidFill>
                <a:effectLst/>
              </a:rPr>
              <a:t> M, et al. A </a:t>
            </a:r>
            <a:r>
              <a:rPr lang="fr-FR" sz="700" dirty="0" err="1">
                <a:solidFill>
                  <a:schemeClr val="tx1">
                    <a:lumMod val="85000"/>
                    <a:lumOff val="15000"/>
                  </a:schemeClr>
                </a:solidFill>
                <a:effectLst/>
              </a:rPr>
              <a:t>randomized</a:t>
            </a:r>
            <a:r>
              <a:rPr lang="fr-FR" sz="700" dirty="0">
                <a:solidFill>
                  <a:schemeClr val="tx1">
                    <a:lumMod val="85000"/>
                    <a:lumOff val="15000"/>
                  </a:schemeClr>
                </a:solidFill>
                <a:effectLst/>
              </a:rPr>
              <a:t> crossover trial of single-dose HPV vaccination </a:t>
            </a:r>
            <a:r>
              <a:rPr lang="fr-FR" sz="700" dirty="0" err="1">
                <a:solidFill>
                  <a:schemeClr val="tx1">
                    <a:lumMod val="85000"/>
                    <a:lumOff val="15000"/>
                  </a:schemeClr>
                </a:solidFill>
                <a:effectLst/>
              </a:rPr>
              <a:t>efficacy</a:t>
            </a:r>
            <a:r>
              <a:rPr lang="fr-FR" sz="700" dirty="0">
                <a:solidFill>
                  <a:schemeClr val="tx1">
                    <a:lumMod val="85000"/>
                    <a:lumOff val="15000"/>
                  </a:schemeClr>
                </a:solidFill>
                <a:effectLst/>
              </a:rPr>
              <a:t> </a:t>
            </a:r>
            <a:r>
              <a:rPr lang="fr-FR" sz="700" dirty="0" err="1">
                <a:solidFill>
                  <a:schemeClr val="tx1">
                    <a:lumMod val="85000"/>
                    <a:lumOff val="15000"/>
                  </a:schemeClr>
                </a:solidFill>
                <a:effectLst/>
              </a:rPr>
              <a:t>among</a:t>
            </a:r>
            <a:r>
              <a:rPr lang="fr-FR" sz="700" dirty="0">
                <a:solidFill>
                  <a:schemeClr val="tx1">
                    <a:lumMod val="85000"/>
                    <a:lumOff val="15000"/>
                  </a:schemeClr>
                </a:solidFill>
                <a:effectLst/>
              </a:rPr>
              <a:t> </a:t>
            </a:r>
            <a:r>
              <a:rPr lang="fr-FR" sz="700" dirty="0" err="1">
                <a:solidFill>
                  <a:schemeClr val="tx1">
                    <a:lumMod val="85000"/>
                    <a:lumOff val="15000"/>
                  </a:schemeClr>
                </a:solidFill>
                <a:effectLst/>
              </a:rPr>
              <a:t>young</a:t>
            </a:r>
            <a:r>
              <a:rPr lang="fr-FR" sz="700" dirty="0">
                <a:solidFill>
                  <a:schemeClr val="tx1">
                    <a:lumMod val="85000"/>
                    <a:lumOff val="15000"/>
                  </a:schemeClr>
                </a:solidFill>
                <a:effectLst/>
              </a:rPr>
              <a:t> </a:t>
            </a:r>
            <a:r>
              <a:rPr lang="fr-FR" sz="700" dirty="0" err="1">
                <a:solidFill>
                  <a:schemeClr val="tx1">
                    <a:lumMod val="85000"/>
                    <a:lumOff val="15000"/>
                  </a:schemeClr>
                </a:solidFill>
                <a:effectLst/>
              </a:rPr>
              <a:t>women</a:t>
            </a:r>
            <a:r>
              <a:rPr lang="fr-FR" sz="700" dirty="0">
                <a:solidFill>
                  <a:schemeClr val="tx1">
                    <a:lumMod val="85000"/>
                    <a:lumOff val="15000"/>
                  </a:schemeClr>
                </a:solidFill>
                <a:effectLst/>
              </a:rPr>
              <a:t>: </a:t>
            </a:r>
            <a:r>
              <a:rPr lang="fr-FR" sz="700" dirty="0" err="1">
                <a:solidFill>
                  <a:schemeClr val="tx1">
                    <a:lumMod val="85000"/>
                    <a:lumOff val="15000"/>
                  </a:schemeClr>
                </a:solidFill>
                <a:effectLst/>
              </a:rPr>
              <a:t>Durability</a:t>
            </a:r>
            <a:r>
              <a:rPr lang="fr-FR" sz="700" dirty="0">
                <a:solidFill>
                  <a:schemeClr val="tx1">
                    <a:lumMod val="85000"/>
                    <a:lumOff val="15000"/>
                  </a:schemeClr>
                </a:solidFill>
                <a:effectLst/>
              </a:rPr>
              <a:t> and vaccine </a:t>
            </a:r>
            <a:r>
              <a:rPr lang="fr-FR" sz="700" dirty="0" err="1">
                <a:solidFill>
                  <a:schemeClr val="tx1">
                    <a:lumMod val="85000"/>
                    <a:lumOff val="15000"/>
                  </a:schemeClr>
                </a:solidFill>
                <a:effectLst/>
              </a:rPr>
              <a:t>efficacy</a:t>
            </a:r>
            <a:r>
              <a:rPr lang="fr-FR" sz="700" dirty="0">
                <a:solidFill>
                  <a:schemeClr val="tx1">
                    <a:lumMod val="85000"/>
                    <a:lumOff val="15000"/>
                  </a:schemeClr>
                </a:solidFill>
                <a:effectLst/>
              </a:rPr>
              <a:t> </a:t>
            </a:r>
            <a:r>
              <a:rPr lang="fr-FR" sz="700" dirty="0" err="1">
                <a:solidFill>
                  <a:schemeClr val="tx1">
                    <a:lumMod val="85000"/>
                    <a:lumOff val="15000"/>
                  </a:schemeClr>
                </a:solidFill>
              </a:rPr>
              <a:t>a</a:t>
            </a:r>
            <a:r>
              <a:rPr lang="fr-FR" sz="700" dirty="0" err="1">
                <a:solidFill>
                  <a:schemeClr val="tx1">
                    <a:lumMod val="85000"/>
                    <a:lumOff val="15000"/>
                  </a:schemeClr>
                </a:solidFill>
                <a:effectLst/>
              </a:rPr>
              <a:t>fter</a:t>
            </a:r>
            <a:r>
              <a:rPr lang="fr-FR" sz="700" dirty="0">
                <a:solidFill>
                  <a:schemeClr val="tx1">
                    <a:lumMod val="85000"/>
                    <a:lumOff val="15000"/>
                  </a:schemeClr>
                </a:solidFill>
                <a:effectLst/>
              </a:rPr>
              <a:t> 54 </a:t>
            </a:r>
            <a:r>
              <a:rPr lang="fr-FR" sz="700" dirty="0" err="1">
                <a:solidFill>
                  <a:schemeClr val="tx1">
                    <a:lumMod val="85000"/>
                    <a:lumOff val="15000"/>
                  </a:schemeClr>
                </a:solidFill>
                <a:effectLst/>
              </a:rPr>
              <a:t>months</a:t>
            </a:r>
            <a:r>
              <a:rPr lang="fr-FR" sz="700" dirty="0">
                <a:solidFill>
                  <a:schemeClr val="tx1">
                    <a:lumMod val="85000"/>
                    <a:lumOff val="15000"/>
                  </a:schemeClr>
                </a:solidFill>
                <a:effectLst/>
              </a:rPr>
              <a:t>. Résumé présenté à l’occasion de la 36</a:t>
            </a:r>
            <a:r>
              <a:rPr lang="fr-FR" sz="700" baseline="30000" dirty="0">
                <a:solidFill>
                  <a:schemeClr val="tx1">
                    <a:lumMod val="85000"/>
                    <a:lumOff val="15000"/>
                  </a:schemeClr>
                </a:solidFill>
                <a:effectLst/>
              </a:rPr>
              <a:t>e</a:t>
            </a:r>
            <a:r>
              <a:rPr lang="fr-FR" sz="700" dirty="0">
                <a:solidFill>
                  <a:schemeClr val="tx1">
                    <a:lumMod val="85000"/>
                    <a:lumOff val="15000"/>
                  </a:schemeClr>
                </a:solidFill>
                <a:effectLst/>
              </a:rPr>
              <a:t> conférence internationale sur le papillomavirus ; novembre 2024 ; Royaume-Uni.</a:t>
            </a:r>
            <a:br>
              <a:rPr lang="fr-FR" sz="700" dirty="0">
                <a:solidFill>
                  <a:schemeClr val="tx1">
                    <a:lumMod val="85000"/>
                    <a:lumOff val="15000"/>
                  </a:schemeClr>
                </a:solidFill>
                <a:effectLst/>
              </a:rPr>
            </a:br>
            <a:r>
              <a:rPr kumimoji="0" lang="fr-FR" sz="700" strike="noStrike" normalizeH="0" noProof="0" dirty="0">
                <a:ln>
                  <a:noFill/>
                </a:ln>
                <a:solidFill>
                  <a:schemeClr val="tx1">
                    <a:lumMod val="65000"/>
                    <a:lumOff val="35000"/>
                  </a:schemeClr>
                </a:solidFill>
                <a:effectLst/>
                <a:uLnTx/>
                <a:uFillTx/>
                <a:cs typeface="Arial"/>
              </a:rPr>
              <a:t>2. </a:t>
            </a:r>
            <a:r>
              <a:rPr kumimoji="0" lang="fr-FR" sz="700" strike="noStrike" normalizeH="0" noProof="0" dirty="0" err="1">
                <a:ln>
                  <a:noFill/>
                </a:ln>
                <a:solidFill>
                  <a:schemeClr val="tx1">
                    <a:lumMod val="65000"/>
                    <a:lumOff val="35000"/>
                  </a:schemeClr>
                </a:solidFill>
                <a:effectLst/>
                <a:uLnTx/>
                <a:uFillTx/>
                <a:cs typeface="Arial"/>
              </a:rPr>
              <a:t>Baisley</a:t>
            </a:r>
            <a:r>
              <a:rPr kumimoji="0" lang="fr-FR" sz="700" strike="noStrike" normalizeH="0" noProof="0" dirty="0">
                <a:ln>
                  <a:noFill/>
                </a:ln>
                <a:solidFill>
                  <a:schemeClr val="tx1">
                    <a:lumMod val="65000"/>
                    <a:lumOff val="35000"/>
                  </a:schemeClr>
                </a:solidFill>
                <a:effectLst/>
                <a:uLnTx/>
                <a:uFillTx/>
                <a:cs typeface="Arial"/>
              </a:rPr>
              <a:t> K, Kemp TJ, </a:t>
            </a:r>
            <a:r>
              <a:rPr kumimoji="0" lang="fr-FR" sz="700" strike="noStrike" normalizeH="0" noProof="0" dirty="0" err="1">
                <a:ln>
                  <a:noFill/>
                </a:ln>
                <a:solidFill>
                  <a:schemeClr val="tx1">
                    <a:lumMod val="65000"/>
                    <a:lumOff val="35000"/>
                  </a:schemeClr>
                </a:solidFill>
                <a:effectLst/>
                <a:uLnTx/>
                <a:uFillTx/>
                <a:cs typeface="Arial"/>
              </a:rPr>
              <a:t>Kreimer</a:t>
            </a:r>
            <a:r>
              <a:rPr kumimoji="0" lang="fr-FR" sz="700" strike="noStrike" normalizeH="0" noProof="0" dirty="0">
                <a:ln>
                  <a:noFill/>
                </a:ln>
                <a:solidFill>
                  <a:schemeClr val="tx1">
                    <a:lumMod val="65000"/>
                    <a:lumOff val="35000"/>
                  </a:schemeClr>
                </a:solidFill>
                <a:effectLst/>
                <a:uLnTx/>
                <a:uFillTx/>
                <a:cs typeface="Arial"/>
              </a:rPr>
              <a:t> AR, et al. </a:t>
            </a:r>
            <a:r>
              <a:rPr kumimoji="0" lang="fr-FR" sz="700" strike="noStrike" normalizeH="0" noProof="0" dirty="0" err="1">
                <a:ln>
                  <a:noFill/>
                </a:ln>
                <a:solidFill>
                  <a:schemeClr val="tx1">
                    <a:lumMod val="65000"/>
                    <a:lumOff val="35000"/>
                  </a:schemeClr>
                </a:solidFill>
                <a:effectLst/>
                <a:uLnTx/>
                <a:uFillTx/>
                <a:cs typeface="Arial"/>
              </a:rPr>
              <a:t>Comparing</a:t>
            </a:r>
            <a:r>
              <a:rPr kumimoji="0" lang="fr-FR" sz="700" strike="noStrike" normalizeH="0" noProof="0" dirty="0">
                <a:ln>
                  <a:noFill/>
                </a:ln>
                <a:solidFill>
                  <a:schemeClr val="tx1">
                    <a:lumMod val="65000"/>
                    <a:lumOff val="35000"/>
                  </a:schemeClr>
                </a:solidFill>
                <a:effectLst/>
                <a:uLnTx/>
                <a:uFillTx/>
                <a:cs typeface="Arial"/>
              </a:rPr>
              <a:t> one dose of HPV vaccine in girls </a:t>
            </a:r>
            <a:r>
              <a:rPr kumimoji="0" lang="fr-FR" sz="700" strike="noStrike" normalizeH="0" noProof="0" dirty="0" err="1">
                <a:ln>
                  <a:noFill/>
                </a:ln>
                <a:solidFill>
                  <a:schemeClr val="tx1">
                    <a:lumMod val="65000"/>
                    <a:lumOff val="35000"/>
                  </a:schemeClr>
                </a:solidFill>
                <a:effectLst/>
                <a:uLnTx/>
                <a:uFillTx/>
                <a:cs typeface="Arial"/>
              </a:rPr>
              <a:t>aged</a:t>
            </a:r>
            <a:r>
              <a:rPr kumimoji="0" lang="fr-FR" sz="700" strike="noStrike" normalizeH="0" noProof="0" dirty="0">
                <a:ln>
                  <a:noFill/>
                </a:ln>
                <a:solidFill>
                  <a:schemeClr val="tx1">
                    <a:lumMod val="65000"/>
                    <a:lumOff val="35000"/>
                  </a:schemeClr>
                </a:solidFill>
                <a:effectLst/>
                <a:uLnTx/>
                <a:uFillTx/>
                <a:cs typeface="Arial"/>
              </a:rPr>
              <a:t> 9-14 </a:t>
            </a:r>
            <a:r>
              <a:rPr kumimoji="0" lang="fr-FR" sz="700" strike="noStrike" normalizeH="0" noProof="0" dirty="0" err="1">
                <a:ln>
                  <a:noFill/>
                </a:ln>
                <a:solidFill>
                  <a:schemeClr val="tx1">
                    <a:lumMod val="65000"/>
                    <a:lumOff val="35000"/>
                  </a:schemeClr>
                </a:solidFill>
                <a:effectLst/>
                <a:uLnTx/>
                <a:uFillTx/>
                <a:cs typeface="Arial"/>
              </a:rPr>
              <a:t>years</a:t>
            </a:r>
            <a:r>
              <a:rPr kumimoji="0" lang="fr-FR" sz="700" strike="noStrike" normalizeH="0" noProof="0" dirty="0">
                <a:ln>
                  <a:noFill/>
                </a:ln>
                <a:solidFill>
                  <a:schemeClr val="tx1">
                    <a:lumMod val="65000"/>
                    <a:lumOff val="35000"/>
                  </a:schemeClr>
                </a:solidFill>
                <a:effectLst/>
                <a:uLnTx/>
                <a:uFillTx/>
                <a:cs typeface="Arial"/>
              </a:rPr>
              <a:t> in </a:t>
            </a:r>
            <a:r>
              <a:rPr kumimoji="0" lang="fr-FR" sz="700" strike="noStrike" normalizeH="0" noProof="0" dirty="0" err="1">
                <a:ln>
                  <a:noFill/>
                </a:ln>
                <a:solidFill>
                  <a:schemeClr val="tx1">
                    <a:lumMod val="65000"/>
                    <a:lumOff val="35000"/>
                  </a:schemeClr>
                </a:solidFill>
                <a:effectLst/>
                <a:uLnTx/>
                <a:uFillTx/>
                <a:cs typeface="Arial"/>
              </a:rPr>
              <a:t>Tanzania</a:t>
            </a:r>
            <a:r>
              <a:rPr kumimoji="0" lang="fr-FR" sz="700" strike="noStrike" normalizeH="0" noProof="0" dirty="0">
                <a:ln>
                  <a:noFill/>
                </a:ln>
                <a:solidFill>
                  <a:schemeClr val="tx1">
                    <a:lumMod val="65000"/>
                    <a:lumOff val="35000"/>
                  </a:schemeClr>
                </a:solidFill>
                <a:effectLst/>
                <a:uLnTx/>
                <a:uFillTx/>
                <a:cs typeface="Arial"/>
              </a:rPr>
              <a:t> (</a:t>
            </a:r>
            <a:r>
              <a:rPr kumimoji="0" lang="fr-FR" sz="700" strike="noStrike" normalizeH="0" noProof="0" dirty="0" err="1">
                <a:ln>
                  <a:noFill/>
                </a:ln>
                <a:solidFill>
                  <a:schemeClr val="tx1">
                    <a:lumMod val="65000"/>
                    <a:lumOff val="35000"/>
                  </a:schemeClr>
                </a:solidFill>
                <a:effectLst/>
                <a:uLnTx/>
                <a:uFillTx/>
                <a:cs typeface="Arial"/>
              </a:rPr>
              <a:t>DoRIS</a:t>
            </a:r>
            <a:r>
              <a:rPr kumimoji="0" lang="fr-FR" sz="700" strike="noStrike" normalizeH="0" noProof="0" dirty="0">
                <a:ln>
                  <a:noFill/>
                </a:ln>
                <a:solidFill>
                  <a:schemeClr val="tx1">
                    <a:lumMod val="65000"/>
                    <a:lumOff val="35000"/>
                  </a:schemeClr>
                </a:solidFill>
                <a:effectLst/>
                <a:uLnTx/>
                <a:uFillTx/>
                <a:cs typeface="Arial"/>
              </a:rPr>
              <a:t>) </a:t>
            </a:r>
            <a:r>
              <a:rPr kumimoji="0" lang="fr-FR" sz="700" strike="noStrike" normalizeH="0" noProof="0" dirty="0" err="1">
                <a:ln>
                  <a:noFill/>
                </a:ln>
                <a:solidFill>
                  <a:schemeClr val="tx1">
                    <a:lumMod val="65000"/>
                    <a:lumOff val="35000"/>
                  </a:schemeClr>
                </a:solidFill>
                <a:effectLst/>
                <a:uLnTx/>
                <a:uFillTx/>
                <a:cs typeface="Arial"/>
              </a:rPr>
              <a:t>with</a:t>
            </a:r>
            <a:r>
              <a:rPr kumimoji="0" lang="fr-FR" sz="700" strike="noStrike" normalizeH="0" noProof="0" dirty="0">
                <a:ln>
                  <a:noFill/>
                </a:ln>
                <a:solidFill>
                  <a:schemeClr val="tx1">
                    <a:lumMod val="65000"/>
                    <a:lumOff val="35000"/>
                  </a:schemeClr>
                </a:solidFill>
                <a:effectLst/>
                <a:uLnTx/>
                <a:uFillTx/>
                <a:cs typeface="Arial"/>
              </a:rPr>
              <a:t> one dose of HPV vaccine in </a:t>
            </a:r>
            <a:r>
              <a:rPr kumimoji="0" lang="fr-FR" sz="700" strike="noStrike" normalizeH="0" noProof="0" dirty="0" err="1">
                <a:ln>
                  <a:noFill/>
                </a:ln>
                <a:solidFill>
                  <a:schemeClr val="tx1">
                    <a:lumMod val="65000"/>
                    <a:lumOff val="35000"/>
                  </a:schemeClr>
                </a:solidFill>
                <a:effectLst/>
                <a:uLnTx/>
                <a:uFillTx/>
                <a:cs typeface="Arial"/>
              </a:rPr>
              <a:t>historical</a:t>
            </a:r>
            <a:r>
              <a:rPr kumimoji="0" lang="fr-FR" sz="700" strike="noStrike" normalizeH="0" noProof="0" dirty="0">
                <a:ln>
                  <a:noFill/>
                </a:ln>
                <a:solidFill>
                  <a:schemeClr val="tx1">
                    <a:lumMod val="65000"/>
                    <a:lumOff val="35000"/>
                  </a:schemeClr>
                </a:solidFill>
                <a:effectLst/>
                <a:uLnTx/>
                <a:uFillTx/>
                <a:cs typeface="Arial"/>
              </a:rPr>
              <a:t> </a:t>
            </a:r>
            <a:r>
              <a:rPr kumimoji="0" lang="fr-FR" sz="700" strike="noStrike" normalizeH="0" noProof="0" dirty="0" err="1">
                <a:ln>
                  <a:noFill/>
                </a:ln>
                <a:solidFill>
                  <a:schemeClr val="tx1">
                    <a:lumMod val="65000"/>
                    <a:lumOff val="35000"/>
                  </a:schemeClr>
                </a:solidFill>
                <a:effectLst/>
                <a:uLnTx/>
                <a:uFillTx/>
                <a:cs typeface="Arial"/>
              </a:rPr>
              <a:t>cohorts</a:t>
            </a:r>
            <a:r>
              <a:rPr kumimoji="0" lang="fr-FR" sz="700" strike="noStrike" normalizeH="0" noProof="0" dirty="0">
                <a:ln>
                  <a:noFill/>
                </a:ln>
                <a:solidFill>
                  <a:schemeClr val="tx1">
                    <a:lumMod val="65000"/>
                    <a:lumOff val="35000"/>
                  </a:schemeClr>
                </a:solidFill>
                <a:effectLst/>
                <a:uLnTx/>
                <a:uFillTx/>
                <a:cs typeface="Arial"/>
              </a:rPr>
              <a:t>: An </a:t>
            </a:r>
            <a:r>
              <a:rPr kumimoji="0" lang="fr-FR" sz="700" strike="noStrike" normalizeH="0" noProof="0" dirty="0" err="1">
                <a:ln>
                  <a:noFill/>
                </a:ln>
                <a:solidFill>
                  <a:schemeClr val="tx1">
                    <a:lumMod val="65000"/>
                    <a:lumOff val="35000"/>
                  </a:schemeClr>
                </a:solidFill>
                <a:effectLst/>
                <a:uLnTx/>
                <a:uFillTx/>
                <a:cs typeface="Arial"/>
              </a:rPr>
              <a:t>immunobridging</a:t>
            </a:r>
            <a:r>
              <a:rPr kumimoji="0" lang="fr-FR" sz="700" strike="noStrike" normalizeH="0" noProof="0" dirty="0">
                <a:ln>
                  <a:noFill/>
                </a:ln>
                <a:solidFill>
                  <a:schemeClr val="tx1">
                    <a:lumMod val="65000"/>
                    <a:lumOff val="35000"/>
                  </a:schemeClr>
                </a:solidFill>
                <a:effectLst/>
                <a:uLnTx/>
                <a:uFillTx/>
                <a:cs typeface="Arial"/>
              </a:rPr>
              <a:t> </a:t>
            </a:r>
            <a:r>
              <a:rPr kumimoji="0" lang="fr-FR" sz="700" strike="noStrike" normalizeH="0" noProof="0" dirty="0" err="1">
                <a:ln>
                  <a:noFill/>
                </a:ln>
                <a:solidFill>
                  <a:schemeClr val="tx1">
                    <a:lumMod val="65000"/>
                    <a:lumOff val="35000"/>
                  </a:schemeClr>
                </a:solidFill>
                <a:effectLst/>
                <a:uLnTx/>
                <a:uFillTx/>
                <a:cs typeface="Arial"/>
              </a:rPr>
              <a:t>analysis</a:t>
            </a:r>
            <a:r>
              <a:rPr kumimoji="0" lang="fr-FR" sz="700" strike="noStrike" normalizeH="0" noProof="0" dirty="0">
                <a:ln>
                  <a:noFill/>
                </a:ln>
                <a:solidFill>
                  <a:schemeClr val="tx1">
                    <a:lumMod val="65000"/>
                    <a:lumOff val="35000"/>
                  </a:schemeClr>
                </a:solidFill>
                <a:effectLst/>
                <a:uLnTx/>
                <a:uFillTx/>
                <a:cs typeface="Arial"/>
              </a:rPr>
              <a:t> of a </a:t>
            </a:r>
            <a:r>
              <a:rPr kumimoji="0" lang="fr-FR" sz="700" strike="noStrike" normalizeH="0" noProof="0" dirty="0" err="1">
                <a:ln>
                  <a:noFill/>
                </a:ln>
                <a:solidFill>
                  <a:schemeClr val="tx1">
                    <a:lumMod val="65000"/>
                    <a:lumOff val="35000"/>
                  </a:schemeClr>
                </a:solidFill>
                <a:effectLst/>
                <a:uLnTx/>
                <a:uFillTx/>
                <a:cs typeface="Arial"/>
              </a:rPr>
              <a:t>randomised</a:t>
            </a:r>
            <a:r>
              <a:rPr kumimoji="0" lang="fr-FR" sz="700" strike="noStrike" normalizeH="0" noProof="0" dirty="0">
                <a:ln>
                  <a:noFill/>
                </a:ln>
                <a:solidFill>
                  <a:schemeClr val="tx1">
                    <a:lumMod val="65000"/>
                    <a:lumOff val="35000"/>
                  </a:schemeClr>
                </a:solidFill>
                <a:effectLst/>
                <a:uLnTx/>
                <a:uFillTx/>
                <a:cs typeface="Arial"/>
              </a:rPr>
              <a:t> </a:t>
            </a:r>
            <a:r>
              <a:rPr kumimoji="0" lang="fr-FR" sz="700" strike="noStrike" normalizeH="0" noProof="0" dirty="0" err="1">
                <a:ln>
                  <a:noFill/>
                </a:ln>
                <a:solidFill>
                  <a:schemeClr val="tx1">
                    <a:lumMod val="65000"/>
                    <a:lumOff val="35000"/>
                  </a:schemeClr>
                </a:solidFill>
                <a:effectLst/>
                <a:uLnTx/>
                <a:uFillTx/>
                <a:cs typeface="Arial"/>
              </a:rPr>
              <a:t>controlled</a:t>
            </a:r>
            <a:r>
              <a:rPr kumimoji="0" lang="fr-FR" sz="700" strike="noStrike" normalizeH="0" noProof="0" dirty="0">
                <a:ln>
                  <a:noFill/>
                </a:ln>
                <a:solidFill>
                  <a:schemeClr val="tx1">
                    <a:lumMod val="65000"/>
                    <a:lumOff val="35000"/>
                  </a:schemeClr>
                </a:solidFill>
                <a:effectLst/>
                <a:uLnTx/>
                <a:uFillTx/>
                <a:cs typeface="Arial"/>
              </a:rPr>
              <a:t> trial. </a:t>
            </a:r>
            <a:r>
              <a:rPr kumimoji="0" lang="fr-FR" sz="700" i="1" strike="noStrike" normalizeH="0" noProof="0" dirty="0">
                <a:ln>
                  <a:noFill/>
                </a:ln>
                <a:solidFill>
                  <a:schemeClr val="tx1">
                    <a:lumMod val="65000"/>
                    <a:lumOff val="35000"/>
                  </a:schemeClr>
                </a:solidFill>
                <a:effectLst/>
                <a:uLnTx/>
                <a:uFillTx/>
                <a:cs typeface="Arial"/>
              </a:rPr>
              <a:t>Lancet Global </a:t>
            </a:r>
            <a:r>
              <a:rPr kumimoji="0" lang="fr-FR" sz="700" i="1" strike="noStrike" normalizeH="0" noProof="0" dirty="0" err="1">
                <a:ln>
                  <a:noFill/>
                </a:ln>
                <a:solidFill>
                  <a:schemeClr val="tx1">
                    <a:lumMod val="65000"/>
                    <a:lumOff val="35000"/>
                  </a:schemeClr>
                </a:solidFill>
                <a:effectLst/>
                <a:uLnTx/>
                <a:uFillTx/>
                <a:cs typeface="Arial"/>
              </a:rPr>
              <a:t>Health</a:t>
            </a:r>
            <a:r>
              <a:rPr kumimoji="0" lang="fr-FR" sz="700" strike="noStrike" normalizeH="0" noProof="0" dirty="0">
                <a:ln>
                  <a:noFill/>
                </a:ln>
                <a:solidFill>
                  <a:schemeClr val="tx1">
                    <a:lumMod val="65000"/>
                    <a:lumOff val="35000"/>
                  </a:schemeClr>
                </a:solidFill>
                <a:effectLst/>
                <a:uLnTx/>
                <a:uFillTx/>
                <a:cs typeface="Arial"/>
              </a:rPr>
              <a:t>. 2022;10(10):e1485</a:t>
            </a:r>
            <a:r>
              <a:rPr lang="fr-FR" sz="700" dirty="0">
                <a:effectLst/>
              </a:rPr>
              <a:t>-</a:t>
            </a:r>
            <a:r>
              <a:rPr kumimoji="0" lang="fr-FR" sz="700" strike="noStrike" normalizeH="0" noProof="0" dirty="0">
                <a:ln>
                  <a:noFill/>
                </a:ln>
                <a:solidFill>
                  <a:schemeClr val="tx1">
                    <a:lumMod val="65000"/>
                    <a:lumOff val="35000"/>
                  </a:schemeClr>
                </a:solidFill>
                <a:effectLst/>
                <a:uLnTx/>
                <a:uFillTx/>
                <a:cs typeface="Arial"/>
              </a:rPr>
              <a:t>e1493.</a:t>
            </a:r>
            <a:br>
              <a:rPr kumimoji="0" lang="fr-FR" sz="700" strike="noStrike" normalizeH="0" noProof="0" dirty="0">
                <a:ln>
                  <a:noFill/>
                </a:ln>
                <a:solidFill>
                  <a:schemeClr val="tx1">
                    <a:lumMod val="65000"/>
                    <a:lumOff val="35000"/>
                  </a:schemeClr>
                </a:solidFill>
                <a:effectLst/>
                <a:uLnTx/>
                <a:uFillTx/>
                <a:cs typeface="Arial"/>
              </a:rPr>
            </a:br>
            <a:r>
              <a:rPr lang="fr-FR" sz="700" dirty="0">
                <a:solidFill>
                  <a:schemeClr val="tx1">
                    <a:lumMod val="65000"/>
                    <a:lumOff val="35000"/>
                  </a:schemeClr>
                </a:solidFill>
                <a:cs typeface="Arial"/>
              </a:rPr>
              <a:t>3.</a:t>
            </a:r>
            <a:r>
              <a:rPr kumimoji="0" lang="fr-FR" sz="700" strike="noStrike" normalizeH="0" noProof="0" dirty="0">
                <a:ln>
                  <a:noFill/>
                </a:ln>
                <a:solidFill>
                  <a:schemeClr val="tx1">
                    <a:lumMod val="65000"/>
                    <a:lumOff val="35000"/>
                  </a:schemeClr>
                </a:solidFill>
                <a:effectLst/>
                <a:uLnTx/>
                <a:uFillTx/>
                <a:cs typeface="Arial"/>
              </a:rPr>
              <a:t> </a:t>
            </a:r>
            <a:r>
              <a:rPr kumimoji="0" lang="fr-FR" sz="700" strike="noStrike" normalizeH="0" noProof="0" dirty="0" err="1">
                <a:ln>
                  <a:noFill/>
                </a:ln>
                <a:solidFill>
                  <a:schemeClr val="tx1">
                    <a:lumMod val="65000"/>
                    <a:lumOff val="35000"/>
                  </a:schemeClr>
                </a:solidFill>
                <a:effectLst/>
                <a:uLnTx/>
                <a:uFillTx/>
                <a:cs typeface="Arial"/>
              </a:rPr>
              <a:t>Baisley</a:t>
            </a:r>
            <a:r>
              <a:rPr kumimoji="0" lang="fr-FR" sz="700" strike="noStrike" normalizeH="0" noProof="0" dirty="0">
                <a:ln>
                  <a:noFill/>
                </a:ln>
                <a:solidFill>
                  <a:schemeClr val="tx1">
                    <a:lumMod val="65000"/>
                    <a:lumOff val="35000"/>
                  </a:schemeClr>
                </a:solidFill>
                <a:effectLst/>
                <a:uLnTx/>
                <a:uFillTx/>
                <a:cs typeface="Arial"/>
              </a:rPr>
              <a:t> K, Kemp TJ, </a:t>
            </a:r>
            <a:r>
              <a:rPr kumimoji="0" lang="fr-FR" sz="700" strike="noStrike" normalizeH="0" noProof="0" dirty="0" err="1">
                <a:ln>
                  <a:noFill/>
                </a:ln>
                <a:solidFill>
                  <a:schemeClr val="tx1">
                    <a:lumMod val="65000"/>
                    <a:lumOff val="35000"/>
                  </a:schemeClr>
                </a:solidFill>
                <a:effectLst/>
                <a:uLnTx/>
                <a:uFillTx/>
                <a:cs typeface="Arial"/>
              </a:rPr>
              <a:t>Mugo</a:t>
            </a:r>
            <a:r>
              <a:rPr kumimoji="0" lang="fr-FR" sz="700" strike="noStrike" normalizeH="0" noProof="0" dirty="0">
                <a:ln>
                  <a:noFill/>
                </a:ln>
                <a:solidFill>
                  <a:schemeClr val="tx1">
                    <a:lumMod val="65000"/>
                    <a:lumOff val="35000"/>
                  </a:schemeClr>
                </a:solidFill>
                <a:effectLst/>
                <a:uLnTx/>
                <a:uFillTx/>
                <a:cs typeface="Arial"/>
              </a:rPr>
              <a:t> NR, et al. </a:t>
            </a:r>
            <a:r>
              <a:rPr kumimoji="0" lang="fr-FR" sz="700" strike="noStrike" normalizeH="0" noProof="0" dirty="0" err="1">
                <a:ln>
                  <a:noFill/>
                </a:ln>
                <a:solidFill>
                  <a:schemeClr val="tx1">
                    <a:lumMod val="65000"/>
                    <a:lumOff val="35000"/>
                  </a:schemeClr>
                </a:solidFill>
                <a:effectLst/>
                <a:uLnTx/>
                <a:uFillTx/>
                <a:cs typeface="Arial"/>
              </a:rPr>
              <a:t>Comparing</a:t>
            </a:r>
            <a:r>
              <a:rPr kumimoji="0" lang="fr-FR" sz="700" strike="noStrike" normalizeH="0" noProof="0" dirty="0">
                <a:ln>
                  <a:noFill/>
                </a:ln>
                <a:solidFill>
                  <a:schemeClr val="tx1">
                    <a:lumMod val="65000"/>
                    <a:lumOff val="35000"/>
                  </a:schemeClr>
                </a:solidFill>
                <a:effectLst/>
                <a:uLnTx/>
                <a:uFillTx/>
                <a:cs typeface="Arial"/>
              </a:rPr>
              <a:t> one dose of HPV vaccine in girls </a:t>
            </a:r>
            <a:r>
              <a:rPr kumimoji="0" lang="fr-FR" sz="700" strike="noStrike" normalizeH="0" noProof="0" dirty="0" err="1">
                <a:ln>
                  <a:noFill/>
                </a:ln>
                <a:solidFill>
                  <a:schemeClr val="tx1">
                    <a:lumMod val="65000"/>
                    <a:lumOff val="35000"/>
                  </a:schemeClr>
                </a:solidFill>
                <a:effectLst/>
                <a:uLnTx/>
                <a:uFillTx/>
                <a:cs typeface="Arial"/>
              </a:rPr>
              <a:t>aged</a:t>
            </a:r>
            <a:r>
              <a:rPr kumimoji="0" lang="fr-FR" sz="700" strike="noStrike" normalizeH="0" noProof="0" dirty="0">
                <a:ln>
                  <a:noFill/>
                </a:ln>
                <a:solidFill>
                  <a:schemeClr val="tx1">
                    <a:lumMod val="65000"/>
                    <a:lumOff val="35000"/>
                  </a:schemeClr>
                </a:solidFill>
                <a:effectLst/>
                <a:uLnTx/>
                <a:uFillTx/>
                <a:cs typeface="Arial"/>
              </a:rPr>
              <a:t> 9-14 </a:t>
            </a:r>
            <a:r>
              <a:rPr kumimoji="0" lang="fr-FR" sz="700" strike="noStrike" normalizeH="0" noProof="0" dirty="0" err="1">
                <a:ln>
                  <a:noFill/>
                </a:ln>
                <a:solidFill>
                  <a:schemeClr val="tx1">
                    <a:lumMod val="65000"/>
                    <a:lumOff val="35000"/>
                  </a:schemeClr>
                </a:solidFill>
                <a:effectLst/>
                <a:uLnTx/>
                <a:uFillTx/>
                <a:cs typeface="Arial"/>
              </a:rPr>
              <a:t>years</a:t>
            </a:r>
            <a:r>
              <a:rPr kumimoji="0" lang="fr-FR" sz="700" strike="noStrike" normalizeH="0" noProof="0" dirty="0">
                <a:ln>
                  <a:noFill/>
                </a:ln>
                <a:solidFill>
                  <a:schemeClr val="tx1">
                    <a:lumMod val="65000"/>
                    <a:lumOff val="35000"/>
                  </a:schemeClr>
                </a:solidFill>
                <a:effectLst/>
                <a:uLnTx/>
                <a:uFillTx/>
                <a:cs typeface="Arial"/>
              </a:rPr>
              <a:t> in </a:t>
            </a:r>
            <a:r>
              <a:rPr kumimoji="0" lang="fr-FR" sz="700" strike="noStrike" normalizeH="0" noProof="0" dirty="0" err="1">
                <a:ln>
                  <a:noFill/>
                </a:ln>
                <a:solidFill>
                  <a:schemeClr val="tx1">
                    <a:lumMod val="65000"/>
                    <a:lumOff val="35000"/>
                  </a:schemeClr>
                </a:solidFill>
                <a:effectLst/>
                <a:uLnTx/>
                <a:uFillTx/>
                <a:cs typeface="Arial"/>
              </a:rPr>
              <a:t>Tanzania</a:t>
            </a:r>
            <a:r>
              <a:rPr kumimoji="0" lang="fr-FR" sz="700" strike="noStrike" normalizeH="0" noProof="0" dirty="0">
                <a:ln>
                  <a:noFill/>
                </a:ln>
                <a:solidFill>
                  <a:schemeClr val="tx1">
                    <a:lumMod val="65000"/>
                    <a:lumOff val="35000"/>
                  </a:schemeClr>
                </a:solidFill>
                <a:effectLst/>
                <a:uLnTx/>
                <a:uFillTx/>
                <a:cs typeface="Arial"/>
              </a:rPr>
              <a:t> (</a:t>
            </a:r>
            <a:r>
              <a:rPr kumimoji="0" lang="fr-FR" sz="700" strike="noStrike" normalizeH="0" noProof="0" dirty="0" err="1">
                <a:ln>
                  <a:noFill/>
                </a:ln>
                <a:solidFill>
                  <a:schemeClr val="tx1">
                    <a:lumMod val="65000"/>
                    <a:lumOff val="35000"/>
                  </a:schemeClr>
                </a:solidFill>
                <a:effectLst/>
                <a:uLnTx/>
                <a:uFillTx/>
                <a:cs typeface="Arial"/>
              </a:rPr>
              <a:t>DoRIS</a:t>
            </a:r>
            <a:r>
              <a:rPr kumimoji="0" lang="fr-FR" sz="700" strike="noStrike" normalizeH="0" noProof="0" dirty="0">
                <a:ln>
                  <a:noFill/>
                </a:ln>
                <a:solidFill>
                  <a:schemeClr val="tx1">
                    <a:lumMod val="65000"/>
                    <a:lumOff val="35000"/>
                  </a:schemeClr>
                </a:solidFill>
                <a:effectLst/>
                <a:uLnTx/>
                <a:uFillTx/>
                <a:cs typeface="Arial"/>
              </a:rPr>
              <a:t>) </a:t>
            </a:r>
            <a:r>
              <a:rPr kumimoji="0" lang="fr-FR" sz="700" strike="noStrike" normalizeH="0" noProof="0" dirty="0" err="1">
                <a:ln>
                  <a:noFill/>
                </a:ln>
                <a:solidFill>
                  <a:schemeClr val="tx1">
                    <a:lumMod val="65000"/>
                    <a:lumOff val="35000"/>
                  </a:schemeClr>
                </a:solidFill>
                <a:effectLst/>
                <a:uLnTx/>
                <a:uFillTx/>
                <a:cs typeface="Arial"/>
              </a:rPr>
              <a:t>with</a:t>
            </a:r>
            <a:r>
              <a:rPr kumimoji="0" lang="fr-FR" sz="700" strike="noStrike" normalizeH="0" noProof="0" dirty="0">
                <a:ln>
                  <a:noFill/>
                </a:ln>
                <a:solidFill>
                  <a:schemeClr val="tx1">
                    <a:lumMod val="65000"/>
                    <a:lumOff val="35000"/>
                  </a:schemeClr>
                </a:solidFill>
                <a:effectLst/>
                <a:uLnTx/>
                <a:uFillTx/>
                <a:cs typeface="Arial"/>
              </a:rPr>
              <a:t> one dose in </a:t>
            </a:r>
            <a:r>
              <a:rPr kumimoji="0" lang="fr-FR" sz="700" strike="noStrike" normalizeH="0" noProof="0" dirty="0" err="1">
                <a:ln>
                  <a:noFill/>
                </a:ln>
                <a:solidFill>
                  <a:schemeClr val="tx1">
                    <a:lumMod val="65000"/>
                    <a:lumOff val="35000"/>
                  </a:schemeClr>
                </a:solidFill>
                <a:effectLst/>
                <a:uLnTx/>
                <a:uFillTx/>
                <a:cs typeface="Arial"/>
              </a:rPr>
              <a:t>young</a:t>
            </a:r>
            <a:r>
              <a:rPr kumimoji="0" lang="fr-FR" sz="700" strike="noStrike" normalizeH="0" noProof="0" dirty="0">
                <a:ln>
                  <a:noFill/>
                </a:ln>
                <a:solidFill>
                  <a:schemeClr val="tx1">
                    <a:lumMod val="65000"/>
                    <a:lumOff val="35000"/>
                  </a:schemeClr>
                </a:solidFill>
                <a:effectLst/>
                <a:uLnTx/>
                <a:uFillTx/>
                <a:cs typeface="Arial"/>
              </a:rPr>
              <a:t> </a:t>
            </a:r>
            <a:r>
              <a:rPr kumimoji="0" lang="fr-FR" sz="700" strike="noStrike" normalizeH="0" noProof="0" dirty="0" err="1">
                <a:ln>
                  <a:noFill/>
                </a:ln>
                <a:solidFill>
                  <a:schemeClr val="tx1">
                    <a:lumMod val="65000"/>
                    <a:lumOff val="35000"/>
                  </a:schemeClr>
                </a:solidFill>
                <a:effectLst/>
                <a:uLnTx/>
                <a:uFillTx/>
                <a:cs typeface="Arial"/>
              </a:rPr>
              <a:t>women</a:t>
            </a:r>
            <a:r>
              <a:rPr kumimoji="0" lang="fr-FR" sz="700" strike="noStrike" normalizeH="0" noProof="0" dirty="0">
                <a:ln>
                  <a:noFill/>
                </a:ln>
                <a:solidFill>
                  <a:schemeClr val="tx1">
                    <a:lumMod val="65000"/>
                    <a:lumOff val="35000"/>
                  </a:schemeClr>
                </a:solidFill>
                <a:effectLst/>
                <a:uLnTx/>
                <a:uFillTx/>
                <a:cs typeface="Arial"/>
              </a:rPr>
              <a:t> </a:t>
            </a:r>
            <a:r>
              <a:rPr kumimoji="0" lang="fr-FR" sz="700" strike="noStrike" normalizeH="0" noProof="0" dirty="0" err="1">
                <a:ln>
                  <a:noFill/>
                </a:ln>
                <a:solidFill>
                  <a:schemeClr val="tx1">
                    <a:lumMod val="65000"/>
                    <a:lumOff val="35000"/>
                  </a:schemeClr>
                </a:solidFill>
                <a:effectLst/>
                <a:uLnTx/>
                <a:uFillTx/>
                <a:cs typeface="Arial"/>
              </a:rPr>
              <a:t>aged</a:t>
            </a:r>
            <a:r>
              <a:rPr kumimoji="0" lang="fr-FR" sz="700" strike="noStrike" normalizeH="0" noProof="0" dirty="0">
                <a:ln>
                  <a:noFill/>
                </a:ln>
                <a:solidFill>
                  <a:schemeClr val="tx1">
                    <a:lumMod val="65000"/>
                    <a:lumOff val="35000"/>
                  </a:schemeClr>
                </a:solidFill>
                <a:effectLst/>
                <a:uLnTx/>
                <a:uFillTx/>
                <a:cs typeface="Arial"/>
              </a:rPr>
              <a:t> 15-20 </a:t>
            </a:r>
            <a:r>
              <a:rPr kumimoji="0" lang="fr-FR" sz="700" strike="noStrike" normalizeH="0" noProof="0" dirty="0" err="1">
                <a:ln>
                  <a:noFill/>
                </a:ln>
                <a:solidFill>
                  <a:schemeClr val="tx1">
                    <a:lumMod val="65000"/>
                    <a:lumOff val="35000"/>
                  </a:schemeClr>
                </a:solidFill>
                <a:effectLst/>
                <a:uLnTx/>
                <a:uFillTx/>
                <a:cs typeface="Arial"/>
              </a:rPr>
              <a:t>years</a:t>
            </a:r>
            <a:r>
              <a:rPr kumimoji="0" lang="fr-FR" sz="700" strike="noStrike" normalizeH="0" noProof="0" dirty="0">
                <a:ln>
                  <a:noFill/>
                </a:ln>
                <a:solidFill>
                  <a:schemeClr val="tx1">
                    <a:lumMod val="65000"/>
                    <a:lumOff val="35000"/>
                  </a:schemeClr>
                </a:solidFill>
                <a:effectLst/>
                <a:uLnTx/>
                <a:uFillTx/>
                <a:cs typeface="Arial"/>
              </a:rPr>
              <a:t> in Kenya (KEN SHE): An </a:t>
            </a:r>
            <a:r>
              <a:rPr kumimoji="0" lang="fr-FR" sz="700" strike="noStrike" normalizeH="0" noProof="0" dirty="0" err="1">
                <a:ln>
                  <a:noFill/>
                </a:ln>
                <a:solidFill>
                  <a:schemeClr val="tx1">
                    <a:lumMod val="65000"/>
                    <a:lumOff val="35000"/>
                  </a:schemeClr>
                </a:solidFill>
                <a:effectLst/>
                <a:uLnTx/>
                <a:uFillTx/>
                <a:cs typeface="Arial"/>
              </a:rPr>
              <a:t>immunobridging</a:t>
            </a:r>
            <a:r>
              <a:rPr kumimoji="0" lang="fr-FR" sz="700" strike="noStrike" normalizeH="0" noProof="0" dirty="0">
                <a:ln>
                  <a:noFill/>
                </a:ln>
                <a:solidFill>
                  <a:schemeClr val="tx1">
                    <a:lumMod val="65000"/>
                    <a:lumOff val="35000"/>
                  </a:schemeClr>
                </a:solidFill>
                <a:effectLst/>
                <a:uLnTx/>
                <a:uFillTx/>
                <a:cs typeface="Arial"/>
              </a:rPr>
              <a:t> </a:t>
            </a:r>
            <a:r>
              <a:rPr kumimoji="0" lang="fr-FR" sz="700" strike="noStrike" normalizeH="0" noProof="0" dirty="0" err="1">
                <a:ln>
                  <a:noFill/>
                </a:ln>
                <a:solidFill>
                  <a:schemeClr val="tx1">
                    <a:lumMod val="65000"/>
                    <a:lumOff val="35000"/>
                  </a:schemeClr>
                </a:solidFill>
                <a:effectLst/>
                <a:uLnTx/>
                <a:uFillTx/>
                <a:cs typeface="Arial"/>
              </a:rPr>
              <a:t>analysis</a:t>
            </a:r>
            <a:r>
              <a:rPr kumimoji="0" lang="fr-FR" sz="700" strike="noStrike" normalizeH="0" noProof="0" dirty="0">
                <a:ln>
                  <a:noFill/>
                </a:ln>
                <a:solidFill>
                  <a:schemeClr val="tx1">
                    <a:lumMod val="65000"/>
                    <a:lumOff val="35000"/>
                  </a:schemeClr>
                </a:solidFill>
                <a:effectLst/>
                <a:uLnTx/>
                <a:uFillTx/>
                <a:cs typeface="Arial"/>
              </a:rPr>
              <a:t> of </a:t>
            </a:r>
            <a:r>
              <a:rPr kumimoji="0" lang="fr-FR" sz="700" strike="noStrike" normalizeH="0" noProof="0" dirty="0" err="1">
                <a:ln>
                  <a:noFill/>
                </a:ln>
                <a:solidFill>
                  <a:schemeClr val="tx1">
                    <a:lumMod val="65000"/>
                    <a:lumOff val="35000"/>
                  </a:schemeClr>
                </a:solidFill>
                <a:effectLst/>
                <a:uLnTx/>
                <a:uFillTx/>
                <a:cs typeface="Arial"/>
              </a:rPr>
              <a:t>randomised</a:t>
            </a:r>
            <a:r>
              <a:rPr kumimoji="0" lang="fr-FR" sz="700" strike="noStrike" normalizeH="0" noProof="0" dirty="0">
                <a:ln>
                  <a:noFill/>
                </a:ln>
                <a:solidFill>
                  <a:schemeClr val="tx1">
                    <a:lumMod val="65000"/>
                    <a:lumOff val="35000"/>
                  </a:schemeClr>
                </a:solidFill>
                <a:effectLst/>
                <a:uLnTx/>
                <a:uFillTx/>
                <a:cs typeface="Arial"/>
              </a:rPr>
              <a:t> </a:t>
            </a:r>
            <a:r>
              <a:rPr kumimoji="0" lang="fr-FR" sz="700" strike="noStrike" normalizeH="0" noProof="0" dirty="0" err="1">
                <a:ln>
                  <a:noFill/>
                </a:ln>
                <a:solidFill>
                  <a:schemeClr val="tx1">
                    <a:lumMod val="65000"/>
                    <a:lumOff val="35000"/>
                  </a:schemeClr>
                </a:solidFill>
                <a:effectLst/>
                <a:uLnTx/>
                <a:uFillTx/>
                <a:cs typeface="Arial"/>
              </a:rPr>
              <a:t>controlled</a:t>
            </a:r>
            <a:r>
              <a:rPr kumimoji="0" lang="fr-FR" sz="700" strike="noStrike" normalizeH="0" noProof="0" dirty="0">
                <a:ln>
                  <a:noFill/>
                </a:ln>
                <a:solidFill>
                  <a:schemeClr val="tx1">
                    <a:lumMod val="65000"/>
                    <a:lumOff val="35000"/>
                  </a:schemeClr>
                </a:solidFill>
                <a:effectLst/>
                <a:uLnTx/>
                <a:uFillTx/>
                <a:cs typeface="Arial"/>
              </a:rPr>
              <a:t> trials. </a:t>
            </a:r>
            <a:r>
              <a:rPr kumimoji="0" lang="fr-FR" sz="700" i="1" strike="noStrike" normalizeH="0" noProof="0" dirty="0">
                <a:ln>
                  <a:noFill/>
                </a:ln>
                <a:solidFill>
                  <a:schemeClr val="tx1">
                    <a:lumMod val="65000"/>
                    <a:lumOff val="35000"/>
                  </a:schemeClr>
                </a:solidFill>
                <a:effectLst/>
                <a:uLnTx/>
                <a:uFillTx/>
                <a:cs typeface="Arial"/>
              </a:rPr>
              <a:t>Lancet Global </a:t>
            </a:r>
            <a:r>
              <a:rPr kumimoji="0" lang="fr-FR" sz="700" i="1" strike="noStrike" normalizeH="0" noProof="0" dirty="0" err="1">
                <a:ln>
                  <a:noFill/>
                </a:ln>
                <a:solidFill>
                  <a:schemeClr val="tx1">
                    <a:lumMod val="65000"/>
                    <a:lumOff val="35000"/>
                  </a:schemeClr>
                </a:solidFill>
                <a:effectLst/>
                <a:uLnTx/>
                <a:uFillTx/>
                <a:cs typeface="Arial"/>
              </a:rPr>
              <a:t>Health</a:t>
            </a:r>
            <a:r>
              <a:rPr kumimoji="0" lang="fr-FR" sz="700" strike="noStrike" normalizeH="0" noProof="0" dirty="0">
                <a:ln>
                  <a:noFill/>
                </a:ln>
                <a:solidFill>
                  <a:schemeClr val="tx1">
                    <a:lumMod val="65000"/>
                    <a:lumOff val="35000"/>
                  </a:schemeClr>
                </a:solidFill>
                <a:effectLst/>
                <a:uLnTx/>
                <a:uFillTx/>
                <a:cs typeface="Arial"/>
              </a:rPr>
              <a:t>. 2024;12(3):e491</a:t>
            </a:r>
            <a:r>
              <a:rPr lang="fr-FR" sz="700" dirty="0">
                <a:effectLst/>
              </a:rPr>
              <a:t>-</a:t>
            </a:r>
            <a:r>
              <a:rPr kumimoji="0" lang="fr-FR" sz="700" strike="noStrike" normalizeH="0" noProof="0" dirty="0">
                <a:ln>
                  <a:noFill/>
                </a:ln>
                <a:solidFill>
                  <a:schemeClr val="tx1">
                    <a:lumMod val="65000"/>
                    <a:lumOff val="35000"/>
                  </a:schemeClr>
                </a:solidFill>
                <a:effectLst/>
                <a:uLnTx/>
                <a:uFillTx/>
                <a:cs typeface="Arial"/>
              </a:rPr>
              <a:t>e499.</a:t>
            </a:r>
            <a:br>
              <a:rPr kumimoji="0" lang="fr-FR" sz="700" strike="noStrike" normalizeH="0" noProof="0" dirty="0">
                <a:ln>
                  <a:noFill/>
                </a:ln>
                <a:solidFill>
                  <a:schemeClr val="tx1">
                    <a:lumMod val="65000"/>
                    <a:lumOff val="35000"/>
                  </a:schemeClr>
                </a:solidFill>
                <a:effectLst/>
                <a:uLnTx/>
                <a:uFillTx/>
                <a:cs typeface="Arial"/>
              </a:rPr>
            </a:br>
            <a:r>
              <a:rPr kumimoji="0" lang="fr-FR" sz="700" strike="noStrike" normalizeH="0" noProof="0" dirty="0">
                <a:ln>
                  <a:noFill/>
                </a:ln>
                <a:solidFill>
                  <a:schemeClr val="tx1">
                    <a:lumMod val="65000"/>
                    <a:lumOff val="35000"/>
                  </a:schemeClr>
                </a:solidFill>
                <a:effectLst/>
                <a:uLnTx/>
                <a:uFillTx/>
                <a:cs typeface="Arial"/>
              </a:rPr>
              <a:t>4. </a:t>
            </a:r>
            <a:r>
              <a:rPr lang="fr-FR" sz="700" dirty="0" err="1">
                <a:solidFill>
                  <a:schemeClr val="tx1">
                    <a:lumMod val="65000"/>
                    <a:lumOff val="35000"/>
                  </a:schemeClr>
                </a:solidFill>
                <a:cs typeface="Arial"/>
              </a:rPr>
              <a:t>Kreimer</a:t>
            </a:r>
            <a:r>
              <a:rPr lang="fr-FR" sz="700" dirty="0">
                <a:solidFill>
                  <a:schemeClr val="tx1">
                    <a:lumMod val="65000"/>
                    <a:lumOff val="35000"/>
                  </a:schemeClr>
                </a:solidFill>
                <a:cs typeface="Arial"/>
              </a:rPr>
              <a:t> AR, </a:t>
            </a:r>
            <a:r>
              <a:rPr lang="fr-FR" sz="700" dirty="0" err="1">
                <a:solidFill>
                  <a:schemeClr val="tx1">
                    <a:lumMod val="65000"/>
                    <a:lumOff val="35000"/>
                  </a:schemeClr>
                </a:solidFill>
                <a:cs typeface="Arial"/>
              </a:rPr>
              <a:t>Porras</a:t>
            </a:r>
            <a:r>
              <a:rPr lang="fr-FR" sz="700" dirty="0">
                <a:solidFill>
                  <a:schemeClr val="tx1">
                    <a:lumMod val="65000"/>
                    <a:lumOff val="35000"/>
                  </a:schemeClr>
                </a:solidFill>
                <a:cs typeface="Arial"/>
              </a:rPr>
              <a:t> C, Liu D, Hildesheim A, </a:t>
            </a:r>
            <a:r>
              <a:rPr lang="fr-FR" sz="700" dirty="0" err="1">
                <a:solidFill>
                  <a:schemeClr val="tx1">
                    <a:lumMod val="65000"/>
                    <a:lumOff val="35000"/>
                  </a:schemeClr>
                </a:solidFill>
                <a:cs typeface="Arial"/>
              </a:rPr>
              <a:t>Carvajal</a:t>
            </a:r>
            <a:r>
              <a:rPr lang="fr-FR" sz="700" dirty="0">
                <a:solidFill>
                  <a:schemeClr val="tx1">
                    <a:lumMod val="65000"/>
                    <a:lumOff val="35000"/>
                  </a:schemeClr>
                </a:solidFill>
                <a:cs typeface="Arial"/>
              </a:rPr>
              <a:t> LJ, Ocampo R, Romero B, Gail MH, Cortes B, Sierra MS, Coronado K, Sampson J, </a:t>
            </a:r>
            <a:r>
              <a:rPr lang="fr-FR" sz="700" dirty="0" err="1">
                <a:solidFill>
                  <a:schemeClr val="tx1">
                    <a:lumMod val="65000"/>
                    <a:lumOff val="35000"/>
                  </a:schemeClr>
                </a:solidFill>
                <a:cs typeface="Arial"/>
              </a:rPr>
              <a:t>Coto</a:t>
            </a:r>
            <a:r>
              <a:rPr lang="fr-FR" sz="700" dirty="0">
                <a:solidFill>
                  <a:schemeClr val="tx1">
                    <a:lumMod val="65000"/>
                    <a:lumOff val="35000"/>
                  </a:schemeClr>
                </a:solidFill>
                <a:cs typeface="Arial"/>
              </a:rPr>
              <a:t> C, Dagnall CL, Mora D, Kemp TJ, </a:t>
            </a:r>
            <a:r>
              <a:rPr lang="fr-FR" sz="700" dirty="0" err="1">
                <a:solidFill>
                  <a:schemeClr val="tx1">
                    <a:lumMod val="65000"/>
                    <a:lumOff val="35000"/>
                  </a:schemeClr>
                </a:solidFill>
                <a:cs typeface="Arial"/>
              </a:rPr>
              <a:t>Zuniga</a:t>
            </a:r>
            <a:r>
              <a:rPr lang="fr-FR" sz="700" dirty="0">
                <a:solidFill>
                  <a:schemeClr val="tx1">
                    <a:lumMod val="65000"/>
                    <a:lumOff val="35000"/>
                  </a:schemeClr>
                </a:solidFill>
                <a:cs typeface="Arial"/>
              </a:rPr>
              <a:t> M, Pinto LA, </a:t>
            </a:r>
            <a:r>
              <a:rPr lang="fr-FR" sz="700" dirty="0" err="1">
                <a:solidFill>
                  <a:schemeClr val="tx1">
                    <a:lumMod val="65000"/>
                    <a:lumOff val="35000"/>
                  </a:schemeClr>
                </a:solidFill>
                <a:cs typeface="Arial"/>
              </a:rPr>
              <a:t>Barrientos</a:t>
            </a:r>
            <a:r>
              <a:rPr lang="fr-FR" sz="700" dirty="0">
                <a:solidFill>
                  <a:schemeClr val="tx1">
                    <a:lumMod val="65000"/>
                    <a:lumOff val="35000"/>
                  </a:schemeClr>
                </a:solidFill>
                <a:cs typeface="Arial"/>
              </a:rPr>
              <a:t> G, </a:t>
            </a:r>
            <a:r>
              <a:rPr lang="fr-FR" sz="700" dirty="0" err="1">
                <a:solidFill>
                  <a:schemeClr val="tx1">
                    <a:lumMod val="65000"/>
                    <a:lumOff val="35000"/>
                  </a:schemeClr>
                </a:solidFill>
                <a:cs typeface="Arial"/>
              </a:rPr>
              <a:t>Schussler</a:t>
            </a:r>
            <a:r>
              <a:rPr lang="fr-FR" sz="700" dirty="0">
                <a:solidFill>
                  <a:schemeClr val="tx1">
                    <a:lumMod val="65000"/>
                    <a:lumOff val="35000"/>
                  </a:schemeClr>
                </a:solidFill>
                <a:cs typeface="Arial"/>
              </a:rPr>
              <a:t> J, Estrada Y, Montero C, Avila C, Ruggieri D, Cyr JT, </a:t>
            </a:r>
            <a:r>
              <a:rPr lang="fr-FR" sz="700" dirty="0" err="1">
                <a:solidFill>
                  <a:schemeClr val="tx1">
                    <a:lumMod val="65000"/>
                    <a:lumOff val="35000"/>
                  </a:schemeClr>
                </a:solidFill>
                <a:cs typeface="Arial"/>
              </a:rPr>
              <a:t>Chanock</a:t>
            </a:r>
            <a:r>
              <a:rPr lang="fr-FR" sz="700" dirty="0">
                <a:solidFill>
                  <a:schemeClr val="tx1">
                    <a:lumMod val="65000"/>
                    <a:lumOff val="35000"/>
                  </a:schemeClr>
                </a:solidFill>
                <a:cs typeface="Arial"/>
              </a:rPr>
              <a:t> S, </a:t>
            </a:r>
            <a:r>
              <a:rPr lang="fr-FR" sz="700" dirty="0" err="1">
                <a:solidFill>
                  <a:schemeClr val="tx1">
                    <a:lumMod val="65000"/>
                    <a:lumOff val="35000"/>
                  </a:schemeClr>
                </a:solidFill>
                <a:cs typeface="Arial"/>
              </a:rPr>
              <a:t>Lowy</a:t>
            </a:r>
            <a:r>
              <a:rPr lang="fr-FR" sz="700" dirty="0">
                <a:solidFill>
                  <a:schemeClr val="tx1">
                    <a:lumMod val="65000"/>
                    <a:lumOff val="35000"/>
                  </a:schemeClr>
                </a:solidFill>
                <a:cs typeface="Arial"/>
              </a:rPr>
              <a:t> DR, Schiller JT, </a:t>
            </a:r>
            <a:r>
              <a:rPr lang="fr-FR" sz="700" dirty="0" err="1">
                <a:solidFill>
                  <a:schemeClr val="tx1">
                    <a:lumMod val="65000"/>
                    <a:lumOff val="35000"/>
                  </a:schemeClr>
                </a:solidFill>
                <a:cs typeface="Arial"/>
              </a:rPr>
              <a:t>Herrero</a:t>
            </a:r>
            <a:r>
              <a:rPr lang="fr-FR" sz="700" dirty="0">
                <a:solidFill>
                  <a:schemeClr val="tx1">
                    <a:lumMod val="65000"/>
                    <a:lumOff val="35000"/>
                  </a:schemeClr>
                </a:solidFill>
                <a:cs typeface="Arial"/>
              </a:rPr>
              <a:t> R. </a:t>
            </a:r>
            <a:r>
              <a:rPr lang="fr-FR" sz="700" dirty="0" err="1">
                <a:solidFill>
                  <a:schemeClr val="tx1">
                    <a:lumMod val="65000"/>
                    <a:lumOff val="35000"/>
                  </a:schemeClr>
                </a:solidFill>
                <a:cs typeface="Arial"/>
              </a:rPr>
              <a:t>Noninferiority</a:t>
            </a:r>
            <a:r>
              <a:rPr lang="fr-FR" sz="700" dirty="0">
                <a:solidFill>
                  <a:schemeClr val="tx1">
                    <a:lumMod val="65000"/>
                    <a:lumOff val="35000"/>
                  </a:schemeClr>
                </a:solidFill>
                <a:cs typeface="Arial"/>
              </a:rPr>
              <a:t> of One HPV Vaccine Dose to </a:t>
            </a:r>
            <a:r>
              <a:rPr lang="fr-FR" sz="700" dirty="0" err="1">
                <a:solidFill>
                  <a:schemeClr val="tx1">
                    <a:lumMod val="65000"/>
                    <a:lumOff val="35000"/>
                  </a:schemeClr>
                </a:solidFill>
                <a:cs typeface="Arial"/>
              </a:rPr>
              <a:t>Two</a:t>
            </a:r>
            <a:r>
              <a:rPr lang="fr-FR" sz="700" dirty="0">
                <a:solidFill>
                  <a:schemeClr val="tx1">
                    <a:lumMod val="65000"/>
                    <a:lumOff val="35000"/>
                  </a:schemeClr>
                </a:solidFill>
                <a:cs typeface="Arial"/>
              </a:rPr>
              <a:t> Doses. N </a:t>
            </a:r>
            <a:r>
              <a:rPr lang="fr-FR" sz="700" dirty="0" err="1">
                <a:solidFill>
                  <a:schemeClr val="tx1">
                    <a:lumMod val="65000"/>
                    <a:lumOff val="35000"/>
                  </a:schemeClr>
                </a:solidFill>
                <a:cs typeface="Arial"/>
              </a:rPr>
              <a:t>Engl</a:t>
            </a:r>
            <a:r>
              <a:rPr lang="fr-FR" sz="700" dirty="0">
                <a:solidFill>
                  <a:schemeClr val="tx1">
                    <a:lumMod val="65000"/>
                    <a:lumOff val="35000"/>
                  </a:schemeClr>
                </a:solidFill>
                <a:cs typeface="Arial"/>
              </a:rPr>
              <a:t> J Med. 3 décembre 2025. </a:t>
            </a:r>
            <a:r>
              <a:rPr lang="fr-FR" sz="700" dirty="0" err="1">
                <a:solidFill>
                  <a:schemeClr val="tx1">
                    <a:lumMod val="65000"/>
                    <a:lumOff val="35000"/>
                  </a:schemeClr>
                </a:solidFill>
                <a:cs typeface="Arial"/>
              </a:rPr>
              <a:t>doi</a:t>
            </a:r>
            <a:r>
              <a:rPr lang="fr-FR" sz="700" dirty="0">
                <a:solidFill>
                  <a:schemeClr val="tx1">
                    <a:lumMod val="65000"/>
                    <a:lumOff val="35000"/>
                  </a:schemeClr>
                </a:solidFill>
                <a:cs typeface="Arial"/>
              </a:rPr>
              <a:t> : 10.1056/NEJMoa2506765. Publication électronique avant impression. PMID : 41337735.</a:t>
            </a:r>
          </a:p>
        </p:txBody>
      </p:sp>
      <p:sp>
        <p:nvSpPr>
          <p:cNvPr id="13" name="TextBox 12">
            <a:extLst>
              <a:ext uri="{FF2B5EF4-FFF2-40B4-BE49-F238E27FC236}">
                <a16:creationId xmlns:a16="http://schemas.microsoft.com/office/drawing/2014/main" id="{CED7FDFC-B5EC-4D44-B18E-696EA3A92B6B}"/>
              </a:ext>
            </a:extLst>
          </p:cNvPr>
          <p:cNvSpPr txBox="1">
            <a:spLocks/>
          </p:cNvSpPr>
          <p:nvPr>
            <p:custDataLst>
              <p:tags r:id="rId4"/>
            </p:custDataLst>
          </p:nvPr>
        </p:nvSpPr>
        <p:spPr>
          <a:xfrm>
            <a:off x="6783576" y="2168546"/>
            <a:ext cx="3019643" cy="321261"/>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fr-FR" sz="1200" b="1">
                <a:solidFill>
                  <a:schemeClr val="tx2"/>
                </a:solidFill>
              </a:rPr>
              <a:t>Estudio de Comparación de Una y Dos Dosis de Vacunas Contra el Virus de Papiloma Humano (ESCUDDO)</a:t>
            </a:r>
            <a:r>
              <a:rPr lang="fr-FR" sz="1200" b="1" baseline="30000">
                <a:solidFill>
                  <a:schemeClr val="tx2"/>
                </a:solidFill>
              </a:rPr>
              <a:t>4</a:t>
            </a:r>
            <a:r>
              <a:rPr kumimoji="0" lang="fr-FR" sz="1200" b="1" i="0" u="none" strike="noStrike" cap="none" normalizeH="0" baseline="0" noProof="0">
                <a:ln>
                  <a:noFill/>
                </a:ln>
                <a:solidFill>
                  <a:schemeClr val="tx2"/>
                </a:solidFill>
                <a:effectLst/>
                <a:uLnTx/>
                <a:uFillTx/>
              </a:rPr>
              <a:t> </a:t>
            </a:r>
          </a:p>
        </p:txBody>
      </p:sp>
      <p:sp>
        <p:nvSpPr>
          <p:cNvPr id="14" name="TextBox 13">
            <a:extLst>
              <a:ext uri="{FF2B5EF4-FFF2-40B4-BE49-F238E27FC236}">
                <a16:creationId xmlns:a16="http://schemas.microsoft.com/office/drawing/2014/main" id="{D5F7549C-86DD-4315-B653-757DAEBC6105}"/>
              </a:ext>
            </a:extLst>
          </p:cNvPr>
          <p:cNvSpPr txBox="1">
            <a:spLocks/>
          </p:cNvSpPr>
          <p:nvPr>
            <p:custDataLst>
              <p:tags r:id="rId5"/>
            </p:custDataLst>
          </p:nvPr>
        </p:nvSpPr>
        <p:spPr>
          <a:xfrm>
            <a:off x="6783576" y="3600752"/>
            <a:ext cx="2353395" cy="124796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9A5ECE9E-CC45-412A-9346-712B47600765}"/>
              </a:ext>
            </a:extLst>
          </p:cNvPr>
          <p:cNvCxnSpPr>
            <a:cxnSpLocks/>
          </p:cNvCxnSpPr>
          <p:nvPr/>
        </p:nvCxnSpPr>
        <p:spPr>
          <a:xfrm flipV="1">
            <a:off x="554736" y="3490566"/>
            <a:ext cx="9333543" cy="58516"/>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2959977-6793-4EF1-808E-33FBEC562842}"/>
              </a:ext>
            </a:extLst>
          </p:cNvPr>
          <p:cNvSpPr txBox="1">
            <a:spLocks noGrp="1" noRot="1" noMove="1" noResize="1" noEditPoints="1" noAdjustHandles="1" noChangeArrowheads="1" noChangeShapeType="1"/>
          </p:cNvSpPr>
          <p:nvPr>
            <p:custDataLst>
              <p:tags r:id="rId6"/>
            </p:custDataLst>
          </p:nvPr>
        </p:nvSpPr>
        <p:spPr>
          <a:xfrm>
            <a:off x="554736" y="2781895"/>
            <a:ext cx="1130359"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000" b="1" i="0" u="none" strike="noStrike" cap="none" normalizeH="0" baseline="0" noProof="0" dirty="0">
                <a:ln>
                  <a:noFill/>
                </a:ln>
                <a:solidFill>
                  <a:schemeClr val="bg1"/>
                </a:solidFill>
                <a:effectLst/>
                <a:uLnTx/>
                <a:uFillTx/>
                <a:ea typeface="+mn-ea"/>
                <a:cs typeface="Arial" panose="020B0604020202020204" pitchFamily="34" charset="0"/>
              </a:rPr>
              <a:t>Année de référence (début)</a:t>
            </a:r>
            <a:r>
              <a:rPr kumimoji="0" lang="fr-FR" sz="1000" b="1" i="0" u="none" strike="noStrike" cap="none" normalizeH="0" baseline="30000" noProof="0" dirty="0">
                <a:ln>
                  <a:noFill/>
                </a:ln>
                <a:solidFill>
                  <a:schemeClr val="bg1"/>
                </a:solidFill>
                <a:effectLst/>
                <a:uLnTx/>
                <a:uFillTx/>
                <a:ea typeface="+mn-ea"/>
                <a:cs typeface="Arial" panose="020B0604020202020204" pitchFamily="34" charset="0"/>
              </a:rPr>
              <a:t> </a:t>
            </a:r>
          </a:p>
        </p:txBody>
      </p:sp>
      <p:sp>
        <p:nvSpPr>
          <p:cNvPr id="17" name="TextBox 16">
            <a:extLst>
              <a:ext uri="{FF2B5EF4-FFF2-40B4-BE49-F238E27FC236}">
                <a16:creationId xmlns:a16="http://schemas.microsoft.com/office/drawing/2014/main" id="{55E4702F-BE21-496B-977B-B07637980694}"/>
              </a:ext>
            </a:extLst>
          </p:cNvPr>
          <p:cNvSpPr txBox="1">
            <a:spLocks noGrp="1" noRot="1" noMove="1" noResize="1" noEditPoints="1" noAdjustHandles="1" noChangeArrowheads="1" noChangeShapeType="1"/>
          </p:cNvSpPr>
          <p:nvPr>
            <p:custDataLst>
              <p:tags r:id="rId7"/>
            </p:custDataLst>
          </p:nvPr>
        </p:nvSpPr>
        <p:spPr>
          <a:xfrm>
            <a:off x="554736" y="3194266"/>
            <a:ext cx="1130358"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400" b="1" i="0" u="none" strike="noStrike" cap="none" normalizeH="0" baseline="0" noProof="0">
                <a:ln>
                  <a:noFill/>
                </a:ln>
                <a:solidFill>
                  <a:schemeClr val="bg1"/>
                </a:solidFill>
                <a:effectLst/>
                <a:uLnTx/>
                <a:uFillTx/>
                <a:ea typeface="+mn-ea"/>
                <a:cs typeface="Arial" panose="020B0604020202020204" pitchFamily="34" charset="0"/>
              </a:rPr>
              <a:t>Pays</a:t>
            </a:r>
          </a:p>
        </p:txBody>
      </p:sp>
      <p:sp>
        <p:nvSpPr>
          <p:cNvPr id="19" name="TextBox 18">
            <a:extLst>
              <a:ext uri="{FF2B5EF4-FFF2-40B4-BE49-F238E27FC236}">
                <a16:creationId xmlns:a16="http://schemas.microsoft.com/office/drawing/2014/main" id="{D108AE18-857C-492F-8385-5A6A797950D1}"/>
              </a:ext>
            </a:extLst>
          </p:cNvPr>
          <p:cNvSpPr txBox="1">
            <a:spLocks/>
          </p:cNvSpPr>
          <p:nvPr>
            <p:custDataLst>
              <p:tags r:id="rId8"/>
            </p:custDataLst>
          </p:nvPr>
        </p:nvSpPr>
        <p:spPr>
          <a:xfrm>
            <a:off x="678357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200" b="1" i="0" u="none" strike="noStrike" cap="none" normalizeH="0" baseline="0" noProof="0">
                <a:ln>
                  <a:noFill/>
                </a:ln>
                <a:solidFill>
                  <a:schemeClr val="tx2"/>
                </a:solidFill>
                <a:effectLst/>
                <a:uLnTx/>
                <a:uFillTx/>
                <a:ea typeface="+mn-ea"/>
                <a:cs typeface="Arial" panose="020B0604020202020204" pitchFamily="34" charset="0"/>
              </a:rPr>
              <a:t>2017</a:t>
            </a:r>
          </a:p>
        </p:txBody>
      </p:sp>
      <p:sp>
        <p:nvSpPr>
          <p:cNvPr id="21" name="TextBox 20">
            <a:extLst>
              <a:ext uri="{FF2B5EF4-FFF2-40B4-BE49-F238E27FC236}">
                <a16:creationId xmlns:a16="http://schemas.microsoft.com/office/drawing/2014/main" id="{4DA4F46C-9C88-4D57-8831-0575309211FD}"/>
              </a:ext>
            </a:extLst>
          </p:cNvPr>
          <p:cNvSpPr txBox="1">
            <a:spLocks noGrp="1" noRot="1" noMove="1" noResize="1" noEditPoints="1" noAdjustHandles="1" noChangeArrowheads="1" noChangeShapeType="1"/>
          </p:cNvSpPr>
          <p:nvPr>
            <p:custDataLst>
              <p:tags r:id="rId9"/>
            </p:custDataLst>
          </p:nvPr>
        </p:nvSpPr>
        <p:spPr>
          <a:xfrm>
            <a:off x="678357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None/>
              <a:tabLst/>
              <a:defRPr/>
            </a:pPr>
            <a:r>
              <a:rPr lang="fr-FR" sz="1200" b="1">
                <a:solidFill>
                  <a:schemeClr val="tx2"/>
                </a:solidFill>
              </a:rPr>
              <a:t>Costa Rica</a:t>
            </a:r>
          </a:p>
        </p:txBody>
      </p:sp>
      <p:sp>
        <p:nvSpPr>
          <p:cNvPr id="22" name="TextBox 21">
            <a:extLst>
              <a:ext uri="{FF2B5EF4-FFF2-40B4-BE49-F238E27FC236}">
                <a16:creationId xmlns:a16="http://schemas.microsoft.com/office/drawing/2014/main" id="{EBCA2568-DF7F-40D0-9982-0375412F0939}"/>
              </a:ext>
            </a:extLst>
          </p:cNvPr>
          <p:cNvSpPr txBox="1">
            <a:spLocks noGrp="1" noRot="1" noMove="1" noResize="1" noEditPoints="1" noAdjustHandles="1" noChangeArrowheads="1" noChangeShapeType="1"/>
          </p:cNvSpPr>
          <p:nvPr>
            <p:custDataLst>
              <p:tags r:id="rId10"/>
            </p:custDataLst>
          </p:nvPr>
        </p:nvSpPr>
        <p:spPr>
          <a:xfrm>
            <a:off x="1782986" y="2291977"/>
            <a:ext cx="2353395" cy="369332"/>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200" b="1" i="0" u="none" strike="noStrike" cap="none" normalizeH="0" baseline="0" noProof="0">
                <a:ln>
                  <a:noFill/>
                </a:ln>
                <a:solidFill>
                  <a:schemeClr val="tx2"/>
                </a:solidFill>
                <a:effectLst/>
                <a:uLnTx/>
                <a:uFillTx/>
              </a:rPr>
              <a:t>KENya Single-dose HPV-vaccine Efficacy (KEN SHE)</a:t>
            </a:r>
            <a:r>
              <a:rPr lang="fr-FR" sz="1200" b="1" baseline="30000">
                <a:solidFill>
                  <a:schemeClr val="tx2"/>
                </a:solidFill>
              </a:rPr>
              <a:t>1</a:t>
            </a:r>
            <a:r>
              <a:rPr kumimoji="0" lang="fr-FR" sz="1200" b="1" i="0" u="none" strike="noStrike" cap="none" normalizeH="0" baseline="0" noProof="0">
                <a:ln>
                  <a:noFill/>
                </a:ln>
                <a:solidFill>
                  <a:schemeClr val="tx2"/>
                </a:solidFill>
                <a:effectLst/>
                <a:uLnTx/>
                <a:uFillTx/>
              </a:rPr>
              <a:t> </a:t>
            </a:r>
          </a:p>
        </p:txBody>
      </p:sp>
      <p:sp>
        <p:nvSpPr>
          <p:cNvPr id="23" name="TextBox 22">
            <a:extLst>
              <a:ext uri="{FF2B5EF4-FFF2-40B4-BE49-F238E27FC236}">
                <a16:creationId xmlns:a16="http://schemas.microsoft.com/office/drawing/2014/main" id="{28943101-E7B3-4EAB-B566-BFDED7313DEC}"/>
              </a:ext>
            </a:extLst>
          </p:cNvPr>
          <p:cNvSpPr txBox="1">
            <a:spLocks noGrp="1" noRot="1" noMove="1" noResize="1" noEditPoints="1" noAdjustHandles="1" noChangeArrowheads="1" noChangeShapeType="1"/>
          </p:cNvSpPr>
          <p:nvPr>
            <p:custDataLst>
              <p:tags r:id="rId11"/>
            </p:custDataLst>
          </p:nvPr>
        </p:nvSpPr>
        <p:spPr>
          <a:xfrm>
            <a:off x="1782986" y="3600752"/>
            <a:ext cx="2353395"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fr-FR" sz="1200">
                <a:solidFill>
                  <a:schemeClr val="tx2"/>
                </a:solidFill>
                <a:ea typeface="+mn-ea"/>
                <a:cs typeface="Arial"/>
              </a:rPr>
              <a:t>La vaccination à dose unique avec le HPV9 (Gardasil 9, MSD</a:t>
            </a:r>
            <a:r>
              <a:rPr kumimoji="0" lang="fr-FR" sz="1200" b="0" i="0" u="none" strike="noStrike" cap="none" normalizeH="0" baseline="0" noProof="0">
                <a:ln>
                  <a:noFill/>
                </a:ln>
                <a:solidFill>
                  <a:schemeClr val="tx2"/>
                </a:solidFill>
                <a:effectLst/>
                <a:uLnTx/>
                <a:uFillTx/>
                <a:ea typeface="+mn-ea"/>
                <a:cs typeface="Arial"/>
              </a:rPr>
              <a:t>) ou le HPV2 (</a:t>
            </a:r>
            <a:r>
              <a:rPr lang="fr-FR" sz="1200">
                <a:solidFill>
                  <a:schemeClr val="tx2"/>
                </a:solidFill>
                <a:ea typeface="+mn-ea"/>
                <a:cs typeface="Arial"/>
              </a:rPr>
              <a:t>Cervarix, GSK</a:t>
            </a:r>
            <a:r>
              <a:rPr kumimoji="0" lang="fr-FR" sz="1200" b="0" i="0" u="none" strike="noStrike" cap="none" normalizeH="0" baseline="0" noProof="0">
                <a:ln>
                  <a:noFill/>
                </a:ln>
                <a:solidFill>
                  <a:schemeClr val="tx2"/>
                </a:solidFill>
                <a:effectLst/>
                <a:uLnTx/>
                <a:uFillTx/>
                <a:ea typeface="+mn-ea"/>
                <a:cs typeface="Arial"/>
              </a:rPr>
              <a:t>) était efficace à </a:t>
            </a:r>
            <a:r>
              <a:rPr lang="fr-FR" sz="1200" b="1">
                <a:solidFill>
                  <a:schemeClr val="tx2"/>
                </a:solidFill>
                <a:ea typeface="+mn-ea"/>
                <a:cs typeface="Arial"/>
              </a:rPr>
              <a:t>plus de 95</a:t>
            </a:r>
            <a:r>
              <a:rPr kumimoji="0" lang="fr-FR" sz="1200" b="1" i="0" u="none" strike="noStrike" cap="none" normalizeH="0" baseline="0" noProof="0">
                <a:ln>
                  <a:noFill/>
                </a:ln>
                <a:solidFill>
                  <a:schemeClr val="tx2"/>
                </a:solidFill>
                <a:effectLst/>
                <a:uLnTx/>
                <a:uFillTx/>
                <a:ea typeface="+mn-ea"/>
                <a:cs typeface="Arial"/>
              </a:rPr>
              <a:t> % pour prévenir l’apparition d’une nouvelle infection persistante par les VPH 16/18 chez les adolescentes et les jeunes femmes africaines jusqu’à 54 mois après la vaccination.</a:t>
            </a:r>
          </a:p>
        </p:txBody>
      </p:sp>
      <p:sp>
        <p:nvSpPr>
          <p:cNvPr id="24" name="TextBox 23">
            <a:extLst>
              <a:ext uri="{FF2B5EF4-FFF2-40B4-BE49-F238E27FC236}">
                <a16:creationId xmlns:a16="http://schemas.microsoft.com/office/drawing/2014/main" id="{FF4D9054-462D-4CAD-B445-BBDC7C6525E1}"/>
              </a:ext>
            </a:extLst>
          </p:cNvPr>
          <p:cNvSpPr txBox="1">
            <a:spLocks noGrp="1" noRot="1" noMove="1" noResize="1" noEditPoints="1" noAdjustHandles="1" noChangeArrowheads="1" noChangeShapeType="1"/>
          </p:cNvSpPr>
          <p:nvPr>
            <p:custDataLst>
              <p:tags r:id="rId12"/>
            </p:custDataLst>
          </p:nvPr>
        </p:nvSpPr>
        <p:spPr>
          <a:xfrm>
            <a:off x="178298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200" b="1" i="0" u="none" strike="noStrike" cap="none" normalizeH="0" baseline="0" noProof="0">
                <a:ln>
                  <a:noFill/>
                </a:ln>
                <a:solidFill>
                  <a:schemeClr val="tx2"/>
                </a:solidFill>
                <a:effectLst/>
                <a:uLnTx/>
                <a:uFillTx/>
                <a:ea typeface="+mn-ea"/>
                <a:cs typeface="Arial" panose="020B0604020202020204" pitchFamily="34" charset="0"/>
              </a:rPr>
              <a:t>2018</a:t>
            </a:r>
          </a:p>
        </p:txBody>
      </p:sp>
      <p:sp>
        <p:nvSpPr>
          <p:cNvPr id="25" name="TextBox 24">
            <a:extLst>
              <a:ext uri="{FF2B5EF4-FFF2-40B4-BE49-F238E27FC236}">
                <a16:creationId xmlns:a16="http://schemas.microsoft.com/office/drawing/2014/main" id="{AEDACA4C-8B21-40E1-8437-5F25E9F13E5E}"/>
              </a:ext>
            </a:extLst>
          </p:cNvPr>
          <p:cNvSpPr txBox="1">
            <a:spLocks noGrp="1" noRot="1" noMove="1" noResize="1" noEditPoints="1" noAdjustHandles="1" noChangeArrowheads="1" noChangeShapeType="1"/>
          </p:cNvSpPr>
          <p:nvPr>
            <p:custDataLst>
              <p:tags r:id="rId13"/>
            </p:custDataLst>
          </p:nvPr>
        </p:nvSpPr>
        <p:spPr>
          <a:xfrm>
            <a:off x="178298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lang="fr-FR" sz="1200" b="1">
                <a:solidFill>
                  <a:schemeClr val="tx2"/>
                </a:solidFill>
              </a:rPr>
              <a:t>Kenya</a:t>
            </a:r>
          </a:p>
        </p:txBody>
      </p:sp>
      <p:sp>
        <p:nvSpPr>
          <p:cNvPr id="26" name="TextBox 25">
            <a:extLst>
              <a:ext uri="{FF2B5EF4-FFF2-40B4-BE49-F238E27FC236}">
                <a16:creationId xmlns:a16="http://schemas.microsoft.com/office/drawing/2014/main" id="{B4D8C973-5015-40A2-B60E-EFB8267B8F55}"/>
              </a:ext>
            </a:extLst>
          </p:cNvPr>
          <p:cNvSpPr txBox="1">
            <a:spLocks noGrp="1" noRot="1" noMove="1" noResize="1" noEditPoints="1" noAdjustHandles="1" noChangeArrowheads="1" noChangeShapeType="1"/>
          </p:cNvSpPr>
          <p:nvPr>
            <p:custDataLst>
              <p:tags r:id="rId14"/>
            </p:custDataLst>
          </p:nvPr>
        </p:nvSpPr>
        <p:spPr>
          <a:xfrm>
            <a:off x="4283281" y="2291977"/>
            <a:ext cx="2353395"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None/>
              <a:tabLst/>
              <a:defRPr/>
            </a:pPr>
            <a:r>
              <a:rPr kumimoji="0" lang="fr-FR" sz="1200" b="1" i="0" u="none" strike="noStrike" cap="none" normalizeH="0" baseline="0" noProof="0">
                <a:ln>
                  <a:noFill/>
                </a:ln>
                <a:solidFill>
                  <a:schemeClr val="tx2"/>
                </a:solidFill>
                <a:effectLst/>
                <a:uLnTx/>
                <a:uFillTx/>
              </a:rPr>
              <a:t>Dose Reduction Immunobridging and Safety (DoRIS)</a:t>
            </a:r>
            <a:r>
              <a:rPr lang="fr-FR" sz="1200" b="1" baseline="30000">
                <a:solidFill>
                  <a:schemeClr val="tx2"/>
                </a:solidFill>
              </a:rPr>
              <a:t>2,3</a:t>
            </a:r>
          </a:p>
        </p:txBody>
      </p:sp>
      <p:sp>
        <p:nvSpPr>
          <p:cNvPr id="27" name="TextBox 26">
            <a:extLst>
              <a:ext uri="{FF2B5EF4-FFF2-40B4-BE49-F238E27FC236}">
                <a16:creationId xmlns:a16="http://schemas.microsoft.com/office/drawing/2014/main" id="{14FF4AA5-737B-4769-984D-9E0BDF79C1A1}"/>
              </a:ext>
            </a:extLst>
          </p:cNvPr>
          <p:cNvSpPr txBox="1">
            <a:spLocks noGrp="1" noRot="1" noMove="1" noResize="1" noEditPoints="1" noAdjustHandles="1" noChangeArrowheads="1" noChangeShapeType="1"/>
          </p:cNvSpPr>
          <p:nvPr>
            <p:custDataLst>
              <p:tags r:id="rId15"/>
            </p:custDataLst>
          </p:nvPr>
        </p:nvSpPr>
        <p:spPr>
          <a:xfrm>
            <a:off x="4283281" y="2843597"/>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200" b="1" i="0" u="none" strike="noStrike" cap="none" normalizeH="0" baseline="0" noProof="0">
                <a:ln>
                  <a:noFill/>
                </a:ln>
                <a:solidFill>
                  <a:schemeClr val="tx2"/>
                </a:solidFill>
                <a:effectLst/>
                <a:uLnTx/>
                <a:uFillTx/>
                <a:ea typeface="+mn-ea"/>
                <a:cs typeface="Arial" panose="020B0604020202020204" pitchFamily="34" charset="0"/>
              </a:rPr>
              <a:t>2017</a:t>
            </a:r>
          </a:p>
        </p:txBody>
      </p:sp>
      <p:sp>
        <p:nvSpPr>
          <p:cNvPr id="28" name="TextBox 27">
            <a:extLst>
              <a:ext uri="{FF2B5EF4-FFF2-40B4-BE49-F238E27FC236}">
                <a16:creationId xmlns:a16="http://schemas.microsoft.com/office/drawing/2014/main" id="{017C03F5-31A6-4172-BFE0-841E80CFE995}"/>
              </a:ext>
            </a:extLst>
          </p:cNvPr>
          <p:cNvSpPr txBox="1">
            <a:spLocks noGrp="1" noRot="1" noMove="1" noResize="1" noEditPoints="1" noAdjustHandles="1" noChangeArrowheads="1" noChangeShapeType="1"/>
          </p:cNvSpPr>
          <p:nvPr>
            <p:custDataLst>
              <p:tags r:id="rId16"/>
            </p:custDataLst>
          </p:nvPr>
        </p:nvSpPr>
        <p:spPr>
          <a:xfrm>
            <a:off x="4283281" y="3250083"/>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200" b="1" i="0" u="none" strike="noStrike" cap="none" normalizeH="0" baseline="0" noProof="0">
                <a:ln>
                  <a:noFill/>
                </a:ln>
                <a:solidFill>
                  <a:schemeClr val="tx2"/>
                </a:solidFill>
                <a:effectLst/>
                <a:uLnTx/>
                <a:uFillTx/>
                <a:ea typeface="+mn-ea"/>
                <a:cs typeface="Arial" panose="020B0604020202020204" pitchFamily="34" charset="0"/>
              </a:rPr>
              <a:t>Tanzanie</a:t>
            </a:r>
          </a:p>
        </p:txBody>
      </p:sp>
      <p:cxnSp>
        <p:nvCxnSpPr>
          <p:cNvPr id="29" name="Straight Connector 28">
            <a:extLst>
              <a:ext uri="{FF2B5EF4-FFF2-40B4-BE49-F238E27FC236}">
                <a16:creationId xmlns:a16="http://schemas.microsoft.com/office/drawing/2014/main" id="{44AFE5C4-0696-43CE-B1AF-F77C6BC8BCC5}"/>
              </a:ext>
            </a:extLst>
          </p:cNvPr>
          <p:cNvCxnSpPr>
            <a:cxnSpLocks/>
          </p:cNvCxnSpPr>
          <p:nvPr/>
        </p:nvCxnSpPr>
        <p:spPr>
          <a:xfrm flipV="1">
            <a:off x="554736" y="3137410"/>
            <a:ext cx="9248483" cy="176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6DE2AC-193A-4C41-9E59-DE58EAC728A7}"/>
              </a:ext>
            </a:extLst>
          </p:cNvPr>
          <p:cNvCxnSpPr>
            <a:cxnSpLocks/>
          </p:cNvCxnSpPr>
          <p:nvPr/>
        </p:nvCxnSpPr>
        <p:spPr>
          <a:xfrm>
            <a:off x="554736" y="2732687"/>
            <a:ext cx="9333543" cy="18071"/>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D3A7D-F04D-4C5E-B52A-686B013776CC}"/>
              </a:ext>
            </a:extLst>
          </p:cNvPr>
          <p:cNvCxnSpPr>
            <a:cxnSpLocks/>
          </p:cNvCxnSpPr>
          <p:nvPr/>
        </p:nvCxnSpPr>
        <p:spPr>
          <a:xfrm>
            <a:off x="554736" y="2019918"/>
            <a:ext cx="9333543"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85FBD0B-23E0-4E36-8D23-FF455B5C6F15}"/>
              </a:ext>
            </a:extLst>
          </p:cNvPr>
          <p:cNvSpPr txBox="1">
            <a:spLocks noGrp="1" noRot="1" noMove="1" noResize="1" noEditPoints="1" noAdjustHandles="1" noChangeArrowheads="1" noChangeShapeType="1"/>
          </p:cNvSpPr>
          <p:nvPr>
            <p:custDataLst>
              <p:tags r:id="rId17"/>
            </p:custDataLst>
          </p:nvPr>
        </p:nvSpPr>
        <p:spPr>
          <a:xfrm>
            <a:off x="6791249" y="3594128"/>
            <a:ext cx="2353395" cy="166199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fr-FR" sz="1200">
                <a:solidFill>
                  <a:schemeClr val="tx2"/>
                </a:solidFill>
                <a:cs typeface="Arial"/>
              </a:rPr>
              <a:t>Une dose unique du HPV9 (Gardasil 9, MSD) ou du HPV2 (Cervarix, GSK) est </a:t>
            </a:r>
            <a:r>
              <a:rPr lang="fr-FR" sz="1200" b="1">
                <a:solidFill>
                  <a:schemeClr val="tx2"/>
                </a:solidFill>
                <a:cs typeface="Arial"/>
              </a:rPr>
              <a:t>non inférieure à un schéma à 2 doses dans la prévention des infections persistantes par les VPH 16/18 chez les adolescentes</a:t>
            </a:r>
            <a:r>
              <a:rPr lang="fr-FR" sz="1200">
                <a:solidFill>
                  <a:schemeClr val="tx2"/>
                </a:solidFill>
                <a:cs typeface="Arial"/>
              </a:rPr>
              <a:t>.  Les deux vaccins anti-VPH offrent une </a:t>
            </a:r>
            <a:r>
              <a:rPr lang="fr-FR" sz="1200" b="1">
                <a:solidFill>
                  <a:schemeClr val="tx2"/>
                </a:solidFill>
                <a:cs typeface="Arial"/>
              </a:rPr>
              <a:t>protection &gt; 97 % contre les infections par les VPH 16/18 sur une période de 5 ans</a:t>
            </a:r>
            <a:r>
              <a:rPr lang="fr-FR" sz="1200">
                <a:solidFill>
                  <a:schemeClr val="tx2"/>
                </a:solidFill>
                <a:cs typeface="Arial"/>
              </a:rPr>
              <a:t>.</a:t>
            </a:r>
          </a:p>
        </p:txBody>
      </p:sp>
      <p:sp>
        <p:nvSpPr>
          <p:cNvPr id="42" name="TextBox 41">
            <a:extLst>
              <a:ext uri="{FF2B5EF4-FFF2-40B4-BE49-F238E27FC236}">
                <a16:creationId xmlns:a16="http://schemas.microsoft.com/office/drawing/2014/main" id="{A381F0DE-AE6C-4E6A-9378-6BA7F56766D3}"/>
              </a:ext>
            </a:extLst>
          </p:cNvPr>
          <p:cNvSpPr txBox="1">
            <a:spLocks noGrp="1" noRot="1" noMove="1" noResize="1" noEditPoints="1" noAdjustHandles="1" noChangeArrowheads="1" noChangeShapeType="1"/>
          </p:cNvSpPr>
          <p:nvPr>
            <p:custDataLst>
              <p:tags r:id="rId18"/>
            </p:custDataLst>
          </p:nvPr>
        </p:nvSpPr>
        <p:spPr>
          <a:xfrm>
            <a:off x="4283280" y="3596931"/>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fr-FR" sz="1200" b="1" dirty="0">
                <a:solidFill>
                  <a:schemeClr val="tx2"/>
                </a:solidFill>
              </a:rPr>
              <a:t>L</a:t>
            </a:r>
            <a:r>
              <a:rPr kumimoji="0" lang="fr-FR" sz="1200" b="1" i="0" u="none" strike="noStrike" cap="none" normalizeH="0" baseline="0" noProof="0" dirty="0">
                <a:ln>
                  <a:noFill/>
                </a:ln>
                <a:solidFill>
                  <a:schemeClr val="tx2"/>
                </a:solidFill>
                <a:effectLst/>
                <a:uLnTx/>
                <a:uFillTx/>
              </a:rPr>
              <a:t>es taux d’anticorps chez les filles ayant reçu une dose unique</a:t>
            </a:r>
            <a:r>
              <a:rPr kumimoji="0" lang="fr-FR" sz="1200" i="0" u="none" strike="noStrike" cap="none" normalizeH="0" baseline="0" noProof="0" dirty="0">
                <a:ln>
                  <a:noFill/>
                </a:ln>
                <a:solidFill>
                  <a:schemeClr val="tx2"/>
                </a:solidFill>
                <a:effectLst/>
                <a:uLnTx/>
                <a:uFillTx/>
              </a:rPr>
              <a:t> de </a:t>
            </a:r>
            <a:r>
              <a:rPr lang="fr-FR" sz="1200" dirty="0">
                <a:solidFill>
                  <a:schemeClr val="tx2"/>
                </a:solidFill>
                <a:cs typeface="Arial"/>
              </a:rPr>
              <a:t>HPV9 (Gardasil 9, MSD) ou HPV2 (Cervarix, GSK) </a:t>
            </a:r>
            <a:r>
              <a:rPr kumimoji="0" lang="fr-FR" sz="1200" b="1" i="0" u="none" strike="noStrike" cap="none" normalizeH="0" baseline="0" noProof="0" dirty="0">
                <a:ln>
                  <a:noFill/>
                </a:ln>
                <a:solidFill>
                  <a:schemeClr val="tx2"/>
                </a:solidFill>
                <a:effectLst/>
                <a:uLnTx/>
                <a:uFillTx/>
              </a:rPr>
              <a:t>étaient au moins aussi élevés que ceux des femmes ayant participé aux études KEN SHE, CVT ou CIRC au cours desquelles l’efficacité d’une dose unique a été démontrée.</a:t>
            </a:r>
          </a:p>
          <a:p>
            <a:pPr>
              <a:spcBef>
                <a:spcPts val="400"/>
              </a:spcBef>
              <a:buClr>
                <a:srgbClr val="000000"/>
              </a:buClr>
              <a:buSzPct val="110000"/>
              <a:buNone/>
              <a:defRPr/>
            </a:pPr>
            <a:r>
              <a:rPr kumimoji="0" lang="fr-FR" sz="1200" b="0" i="0" u="none" strike="noStrike" cap="none" normalizeH="0" baseline="0" noProof="0" dirty="0">
                <a:ln>
                  <a:noFill/>
                </a:ln>
                <a:solidFill>
                  <a:schemeClr val="tx2"/>
                </a:solidFill>
                <a:effectLst/>
                <a:uLnTx/>
                <a:uFillTx/>
              </a:rPr>
              <a:t>Les données suggèrent que l’efficacité d’une dose unique de vaccin anti-VPH</a:t>
            </a:r>
            <a:r>
              <a:rPr kumimoji="0" lang="fr-FR" sz="1200" b="1" i="0" u="none" cap="none" normalizeH="0" baseline="0" noProof="0" dirty="0">
                <a:ln>
                  <a:noFill/>
                </a:ln>
                <a:solidFill>
                  <a:schemeClr val="tx2"/>
                </a:solidFill>
                <a:effectLst/>
                <a:uLnTx/>
                <a:uFillTx/>
              </a:rPr>
              <a:t> peut être déduite</a:t>
            </a:r>
            <a:r>
              <a:rPr kumimoji="0" lang="fr-FR" sz="1200" b="1" i="0" u="none" strike="noStrike" cap="none" normalizeH="0" baseline="0" noProof="0" dirty="0">
                <a:ln>
                  <a:noFill/>
                </a:ln>
                <a:solidFill>
                  <a:schemeClr val="tx2"/>
                </a:solidFill>
                <a:effectLst/>
                <a:uLnTx/>
                <a:uFillTx/>
              </a:rPr>
              <a:t> pour le groupe d’âge ciblé des 9 à 14 ans.</a:t>
            </a:r>
          </a:p>
        </p:txBody>
      </p:sp>
    </p:spTree>
    <p:extLst>
      <p:ext uri="{BB962C8B-B14F-4D97-AF65-F5344CB8AC3E}">
        <p14:creationId xmlns:p14="http://schemas.microsoft.com/office/powerpoint/2010/main" val="97467429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4767-2EC4-9311-144D-8AA9022818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5921A9-7078-5E58-C6EE-45E8067076E3}"/>
              </a:ext>
            </a:extLst>
          </p:cNvPr>
          <p:cNvSpPr>
            <a:spLocks noGrp="1"/>
          </p:cNvSpPr>
          <p:nvPr>
            <p:ph type="body" sz="quarter" idx="17"/>
          </p:nvPr>
        </p:nvSpPr>
        <p:spPr>
          <a:xfrm>
            <a:off x="380999" y="787006"/>
            <a:ext cx="10718800" cy="647700"/>
          </a:xfrm>
        </p:spPr>
        <p:txBody>
          <a:bodyPr>
            <a:normAutofit/>
          </a:bodyPr>
          <a:lstStyle/>
          <a:p>
            <a:r>
              <a:rPr lang="fr-FR"/>
              <a:t>Une dose unique offre des niveaux de protection élevés, d’une ampleur semblable à celle des schémas multidoses.</a:t>
            </a:r>
          </a:p>
        </p:txBody>
      </p:sp>
      <p:sp>
        <p:nvSpPr>
          <p:cNvPr id="7" name="Text Placeholder 6">
            <a:extLst>
              <a:ext uri="{FF2B5EF4-FFF2-40B4-BE49-F238E27FC236}">
                <a16:creationId xmlns:a16="http://schemas.microsoft.com/office/drawing/2014/main" id="{B42F1C17-2AFE-8A3F-577B-2428D9533CF4}"/>
              </a:ext>
            </a:extLst>
          </p:cNvPr>
          <p:cNvSpPr>
            <a:spLocks noGrp="1"/>
          </p:cNvSpPr>
          <p:nvPr>
            <p:ph type="body" sz="quarter" idx="18"/>
          </p:nvPr>
        </p:nvSpPr>
        <p:spPr>
          <a:xfrm>
            <a:off x="474934" y="110262"/>
            <a:ext cx="10996705" cy="994536"/>
          </a:xfrm>
        </p:spPr>
        <p:txBody>
          <a:bodyPr>
            <a:normAutofit fontScale="92500" lnSpcReduction="20000"/>
          </a:bodyPr>
          <a:lstStyle/>
          <a:p>
            <a:r>
              <a:rPr lang="fr-FR" dirty="0"/>
              <a:t>Les données issues d’études cliniques menées dans de nombreuses régions du monde suggèrent qu’un schéma à dose unique offre une protection significative contre les VPH.</a:t>
            </a:r>
          </a:p>
        </p:txBody>
      </p:sp>
      <p:sp>
        <p:nvSpPr>
          <p:cNvPr id="8" name="TextBox 7">
            <a:extLst>
              <a:ext uri="{FF2B5EF4-FFF2-40B4-BE49-F238E27FC236}">
                <a16:creationId xmlns:a16="http://schemas.microsoft.com/office/drawing/2014/main" id="{AB5D87F5-D19C-6011-71D7-BFBD087F1081}"/>
              </a:ext>
            </a:extLst>
          </p:cNvPr>
          <p:cNvSpPr txBox="1">
            <a:spLocks noGrp="1" noRot="1" noMove="1" noResize="1" noEditPoints="1" noAdjustHandles="1" noChangeArrowheads="1" noChangeShapeType="1"/>
          </p:cNvSpPr>
          <p:nvPr>
            <p:custDataLst>
              <p:tags r:id="rId1"/>
            </p:custDataLst>
          </p:nvPr>
        </p:nvSpPr>
        <p:spPr>
          <a:xfrm>
            <a:off x="554736" y="2291977"/>
            <a:ext cx="1130359"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400" b="1" i="0" u="none" strike="noStrike" cap="none" normalizeH="0" baseline="0" noProof="0">
                <a:ln>
                  <a:noFill/>
                </a:ln>
                <a:solidFill>
                  <a:schemeClr val="bg1"/>
                </a:solidFill>
                <a:effectLst/>
                <a:uLnTx/>
                <a:uFillTx/>
                <a:ea typeface="+mn-ea"/>
                <a:cs typeface="Arial" panose="020B0604020202020204" pitchFamily="34" charset="0"/>
              </a:rPr>
              <a:t>Étude*</a:t>
            </a:r>
          </a:p>
        </p:txBody>
      </p:sp>
      <p:sp>
        <p:nvSpPr>
          <p:cNvPr id="9" name="TextBox 8">
            <a:extLst>
              <a:ext uri="{FF2B5EF4-FFF2-40B4-BE49-F238E27FC236}">
                <a16:creationId xmlns:a16="http://schemas.microsoft.com/office/drawing/2014/main" id="{0DD0EDDE-C3FA-4442-6DE5-68DFC579FC60}"/>
              </a:ext>
            </a:extLst>
          </p:cNvPr>
          <p:cNvSpPr txBox="1">
            <a:spLocks noGrp="1" noRot="1" noMove="1" noResize="1" noEditPoints="1" noAdjustHandles="1" noChangeArrowheads="1" noChangeShapeType="1"/>
          </p:cNvSpPr>
          <p:nvPr>
            <p:custDataLst>
              <p:tags r:id="rId2"/>
            </p:custDataLst>
          </p:nvPr>
        </p:nvSpPr>
        <p:spPr>
          <a:xfrm>
            <a:off x="554736" y="3600753"/>
            <a:ext cx="1130359" cy="2100332"/>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400" b="1" i="0" u="none" strike="noStrike" cap="none" normalizeH="0" baseline="0" noProof="0">
                <a:ln>
                  <a:noFill/>
                </a:ln>
                <a:solidFill>
                  <a:schemeClr val="bg1"/>
                </a:solidFill>
                <a:effectLst/>
                <a:uLnTx/>
                <a:uFillTx/>
                <a:ea typeface="+mn-ea"/>
                <a:cs typeface="Arial" panose="020B0604020202020204" pitchFamily="34" charset="0"/>
              </a:rPr>
              <a:t>Principales conclusions</a:t>
            </a:r>
          </a:p>
        </p:txBody>
      </p:sp>
      <p:sp>
        <p:nvSpPr>
          <p:cNvPr id="10" name="4. Footnote">
            <a:extLst>
              <a:ext uri="{FF2B5EF4-FFF2-40B4-BE49-F238E27FC236}">
                <a16:creationId xmlns:a16="http://schemas.microsoft.com/office/drawing/2014/main" id="{1F7C5142-8487-75E0-E7C1-7FFB289AAC9C}"/>
              </a:ext>
            </a:extLst>
          </p:cNvPr>
          <p:cNvSpPr txBox="1">
            <a:spLocks/>
          </p:cNvSpPr>
          <p:nvPr>
            <p:custDataLst>
              <p:tags r:id="rId3"/>
            </p:custDataLst>
          </p:nvPr>
        </p:nvSpPr>
        <p:spPr>
          <a:xfrm>
            <a:off x="380999" y="6183643"/>
            <a:ext cx="11704983" cy="323165"/>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lang="fr-FR" sz="700">
                <a:solidFill>
                  <a:schemeClr val="tx1">
                    <a:lumMod val="65000"/>
                    <a:lumOff val="35000"/>
                  </a:schemeClr>
                </a:solidFill>
                <a:cs typeface="Arial"/>
              </a:rPr>
              <a:t>1 </a:t>
            </a:r>
            <a:r>
              <a:rPr lang="fr-FR" sz="700">
                <a:effectLst/>
              </a:rPr>
              <a:t>Basu et al. Vaccine Efficacy of a single-dose versus Two or Three Doses of the HPV Vaccine, 15 years after Vaccination IPVC abstract O057/ #956</a:t>
            </a:r>
            <a:r>
              <a:rPr lang="fr-FR" sz="700"/>
              <a:t>2</a:t>
            </a:r>
          </a:p>
          <a:p>
            <a:pPr marL="0" indent="0">
              <a:defRPr/>
            </a:pPr>
            <a:r>
              <a:rPr kumimoji="0" lang="fr-FR" sz="700" strike="noStrike" normalizeH="0" noProof="0">
                <a:ln>
                  <a:noFill/>
                </a:ln>
                <a:solidFill>
                  <a:schemeClr val="tx1">
                    <a:lumMod val="65000"/>
                    <a:lumOff val="35000"/>
                  </a:schemeClr>
                </a:solidFill>
                <a:effectLst/>
                <a:uLnTx/>
                <a:uFillTx/>
                <a:cs typeface="Arial"/>
              </a:rPr>
              <a:t>2. Kreimer AR, Sampson JN, Porras C, et al. Evaluation of durability of a single dose of the bivalent HPV vaccine: The CVT trial. </a:t>
            </a:r>
            <a:r>
              <a:rPr kumimoji="0" lang="fr-FR" sz="700" i="1" strike="noStrike" normalizeH="0" noProof="0">
                <a:ln>
                  <a:noFill/>
                </a:ln>
                <a:solidFill>
                  <a:schemeClr val="tx1">
                    <a:lumMod val="65000"/>
                    <a:lumOff val="35000"/>
                  </a:schemeClr>
                </a:solidFill>
                <a:effectLst/>
                <a:uLnTx/>
                <a:uFillTx/>
                <a:cs typeface="Arial"/>
              </a:rPr>
              <a:t>Journal of the National Cancer Institute</a:t>
            </a:r>
            <a:r>
              <a:rPr kumimoji="0" lang="fr-FR" sz="700" strike="noStrike" normalizeH="0" noProof="0">
                <a:ln>
                  <a:noFill/>
                </a:ln>
                <a:solidFill>
                  <a:schemeClr val="tx1">
                    <a:lumMod val="65000"/>
                    <a:lumOff val="35000"/>
                  </a:schemeClr>
                </a:solidFill>
                <a:effectLst/>
                <a:uLnTx/>
                <a:uFillTx/>
                <a:cs typeface="Arial"/>
              </a:rPr>
              <a:t>. 2020;112(10):1038</a:t>
            </a:r>
            <a:r>
              <a:rPr lang="fr-FR" sz="700">
                <a:effectLst/>
              </a:rPr>
              <a:t>-</a:t>
            </a:r>
            <a:r>
              <a:rPr kumimoji="0" lang="fr-FR" sz="700" strike="noStrike" normalizeH="0" noProof="0">
                <a:ln>
                  <a:noFill/>
                </a:ln>
                <a:solidFill>
                  <a:schemeClr val="tx1">
                    <a:lumMod val="65000"/>
                    <a:lumOff val="35000"/>
                  </a:schemeClr>
                </a:solidFill>
                <a:effectLst/>
                <a:uLnTx/>
                <a:uFillTx/>
                <a:cs typeface="Arial"/>
              </a:rPr>
              <a:t>1046. doi:10.1093/jnci/djaa011</a:t>
            </a:r>
            <a:br>
              <a:rPr lang="fr-FR" sz="700">
                <a:solidFill>
                  <a:schemeClr val="tx1">
                    <a:lumMod val="65000"/>
                    <a:lumOff val="35000"/>
                  </a:schemeClr>
                </a:solidFill>
                <a:cs typeface="Arial"/>
              </a:rPr>
            </a:br>
            <a:endParaRPr lang="fr-FR" sz="700">
              <a:solidFill>
                <a:schemeClr val="tx1">
                  <a:lumMod val="65000"/>
                  <a:lumOff val="35000"/>
                </a:schemeClr>
              </a:solidFill>
              <a:cs typeface="Arial"/>
            </a:endParaRPr>
          </a:p>
        </p:txBody>
      </p:sp>
      <p:sp>
        <p:nvSpPr>
          <p:cNvPr id="11" name="TextBox 10">
            <a:extLst>
              <a:ext uri="{FF2B5EF4-FFF2-40B4-BE49-F238E27FC236}">
                <a16:creationId xmlns:a16="http://schemas.microsoft.com/office/drawing/2014/main" id="{B2564844-2257-A1A6-0A3C-3BBBC4336803}"/>
              </a:ext>
            </a:extLst>
          </p:cNvPr>
          <p:cNvSpPr txBox="1">
            <a:spLocks noGrp="1" noRot="1" noMove="1" noResize="1" noEditPoints="1" noAdjustHandles="1" noChangeArrowheads="1" noChangeShapeType="1"/>
          </p:cNvSpPr>
          <p:nvPr>
            <p:custDataLst>
              <p:tags r:id="rId4"/>
            </p:custDataLst>
          </p:nvPr>
        </p:nvSpPr>
        <p:spPr>
          <a:xfrm>
            <a:off x="9283870" y="229197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12" name="TextBox 11">
            <a:extLst>
              <a:ext uri="{FF2B5EF4-FFF2-40B4-BE49-F238E27FC236}">
                <a16:creationId xmlns:a16="http://schemas.microsoft.com/office/drawing/2014/main" id="{969EA9B5-4A38-803C-226F-0FB13C0F1C3C}"/>
              </a:ext>
            </a:extLst>
          </p:cNvPr>
          <p:cNvSpPr txBox="1">
            <a:spLocks noGrp="1" noRot="1" noMove="1" noResize="1" noEditPoints="1" noAdjustHandles="1" noChangeArrowheads="1" noChangeShapeType="1"/>
          </p:cNvSpPr>
          <p:nvPr>
            <p:custDataLst>
              <p:tags r:id="rId5"/>
            </p:custDataLst>
          </p:nvPr>
        </p:nvSpPr>
        <p:spPr>
          <a:xfrm>
            <a:off x="9283870" y="3600752"/>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C07E46CE-4EF5-5BAD-9E8F-037977E2E83E}"/>
              </a:ext>
            </a:extLst>
          </p:cNvPr>
          <p:cNvCxnSpPr>
            <a:cxnSpLocks/>
          </p:cNvCxnSpPr>
          <p:nvPr/>
        </p:nvCxnSpPr>
        <p:spPr>
          <a:xfrm>
            <a:off x="554736" y="3549082"/>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3CC479-37E5-A4B2-197D-932BBEE538E6}"/>
              </a:ext>
            </a:extLst>
          </p:cNvPr>
          <p:cNvSpPr txBox="1">
            <a:spLocks noGrp="1" noRot="1" noMove="1" noResize="1" noEditPoints="1" noAdjustHandles="1" noChangeArrowheads="1" noChangeShapeType="1"/>
          </p:cNvSpPr>
          <p:nvPr>
            <p:custDataLst>
              <p:tags r:id="rId6"/>
            </p:custDataLst>
          </p:nvPr>
        </p:nvSpPr>
        <p:spPr>
          <a:xfrm>
            <a:off x="554736" y="2781895"/>
            <a:ext cx="1130359"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000" b="1" i="0" u="none" strike="noStrike" cap="none" normalizeH="0" baseline="0" noProof="0" dirty="0">
                <a:ln>
                  <a:noFill/>
                </a:ln>
                <a:solidFill>
                  <a:schemeClr val="bg1"/>
                </a:solidFill>
                <a:effectLst/>
                <a:uLnTx/>
                <a:uFillTx/>
                <a:ea typeface="+mn-ea"/>
                <a:cs typeface="Arial" panose="020B0604020202020204" pitchFamily="34" charset="0"/>
              </a:rPr>
              <a:t>Année de référence (début)</a:t>
            </a:r>
            <a:r>
              <a:rPr kumimoji="0" lang="fr-FR" sz="1000" b="1" i="0" u="none" strike="noStrike" cap="none" normalizeH="0" baseline="30000" noProof="0" dirty="0">
                <a:ln>
                  <a:noFill/>
                </a:ln>
                <a:solidFill>
                  <a:schemeClr val="bg1"/>
                </a:solidFill>
                <a:effectLst/>
                <a:uLnTx/>
                <a:uFillTx/>
                <a:ea typeface="+mn-ea"/>
                <a:cs typeface="Arial" panose="020B0604020202020204" pitchFamily="34" charset="0"/>
              </a:rPr>
              <a:t> </a:t>
            </a:r>
          </a:p>
        </p:txBody>
      </p:sp>
      <p:sp>
        <p:nvSpPr>
          <p:cNvPr id="17" name="TextBox 16">
            <a:extLst>
              <a:ext uri="{FF2B5EF4-FFF2-40B4-BE49-F238E27FC236}">
                <a16:creationId xmlns:a16="http://schemas.microsoft.com/office/drawing/2014/main" id="{FA603648-5462-2469-9CE0-044EB2EB2133}"/>
              </a:ext>
            </a:extLst>
          </p:cNvPr>
          <p:cNvSpPr txBox="1">
            <a:spLocks noGrp="1" noRot="1" noMove="1" noResize="1" noEditPoints="1" noAdjustHandles="1" noChangeArrowheads="1" noChangeShapeType="1"/>
          </p:cNvSpPr>
          <p:nvPr>
            <p:custDataLst>
              <p:tags r:id="rId7"/>
            </p:custDataLst>
          </p:nvPr>
        </p:nvSpPr>
        <p:spPr>
          <a:xfrm>
            <a:off x="554736" y="3194266"/>
            <a:ext cx="1130358"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400" b="1" i="0" u="none" strike="noStrike" cap="none" normalizeH="0" baseline="0" noProof="0">
                <a:ln>
                  <a:noFill/>
                </a:ln>
                <a:solidFill>
                  <a:schemeClr val="bg1"/>
                </a:solidFill>
                <a:effectLst/>
                <a:uLnTx/>
                <a:uFillTx/>
                <a:ea typeface="+mn-ea"/>
                <a:cs typeface="Arial" panose="020B0604020202020204" pitchFamily="34" charset="0"/>
              </a:rPr>
              <a:t>Pays</a:t>
            </a:r>
          </a:p>
        </p:txBody>
      </p:sp>
      <p:sp>
        <p:nvSpPr>
          <p:cNvPr id="18" name="TextBox 17">
            <a:extLst>
              <a:ext uri="{FF2B5EF4-FFF2-40B4-BE49-F238E27FC236}">
                <a16:creationId xmlns:a16="http://schemas.microsoft.com/office/drawing/2014/main" id="{E3FEA023-02EB-E6A6-1477-6F2FB4D40266}"/>
              </a:ext>
            </a:extLst>
          </p:cNvPr>
          <p:cNvSpPr txBox="1">
            <a:spLocks/>
          </p:cNvSpPr>
          <p:nvPr>
            <p:custDataLst>
              <p:tags r:id="rId8"/>
            </p:custDataLst>
          </p:nvPr>
        </p:nvSpPr>
        <p:spPr>
          <a:xfrm>
            <a:off x="9283870"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0" name="TextBox 19">
            <a:extLst>
              <a:ext uri="{FF2B5EF4-FFF2-40B4-BE49-F238E27FC236}">
                <a16:creationId xmlns:a16="http://schemas.microsoft.com/office/drawing/2014/main" id="{342774BC-7044-6012-E547-4DB6A1F2B936}"/>
              </a:ext>
            </a:extLst>
          </p:cNvPr>
          <p:cNvSpPr txBox="1">
            <a:spLocks noGrp="1" noRot="1" noMove="1" noResize="1" noEditPoints="1" noAdjustHandles="1" noChangeArrowheads="1" noChangeShapeType="1"/>
          </p:cNvSpPr>
          <p:nvPr>
            <p:custDataLst>
              <p:tags r:id="rId9"/>
            </p:custDataLst>
          </p:nvPr>
        </p:nvSpPr>
        <p:spPr>
          <a:xfrm>
            <a:off x="9283870"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1" name="TextBox 20">
            <a:extLst>
              <a:ext uri="{FF2B5EF4-FFF2-40B4-BE49-F238E27FC236}">
                <a16:creationId xmlns:a16="http://schemas.microsoft.com/office/drawing/2014/main" id="{4532E9B0-535F-285D-67A7-6650FB84BCBD}"/>
              </a:ext>
            </a:extLst>
          </p:cNvPr>
          <p:cNvSpPr txBox="1">
            <a:spLocks noGrp="1" noRot="1" noMove="1" noResize="1" noEditPoints="1" noAdjustHandles="1" noChangeArrowheads="1" noChangeShapeType="1"/>
          </p:cNvSpPr>
          <p:nvPr>
            <p:custDataLst>
              <p:tags r:id="rId10"/>
            </p:custDataLst>
          </p:nvPr>
        </p:nvSpPr>
        <p:spPr>
          <a:xfrm>
            <a:off x="678357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3" name="TextBox 22">
            <a:extLst>
              <a:ext uri="{FF2B5EF4-FFF2-40B4-BE49-F238E27FC236}">
                <a16:creationId xmlns:a16="http://schemas.microsoft.com/office/drawing/2014/main" id="{FA2ACB7D-133F-F849-93B1-718B39F483DF}"/>
              </a:ext>
            </a:extLst>
          </p:cNvPr>
          <p:cNvSpPr txBox="1">
            <a:spLocks noGrp="1" noRot="1" noMove="1" noResize="1" noEditPoints="1" noAdjustHandles="1" noChangeArrowheads="1" noChangeShapeType="1"/>
          </p:cNvSpPr>
          <p:nvPr>
            <p:custDataLst>
              <p:tags r:id="rId11"/>
            </p:custDataLst>
          </p:nvPr>
        </p:nvSpPr>
        <p:spPr>
          <a:xfrm>
            <a:off x="1782986" y="3600752"/>
            <a:ext cx="2353395"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fr-FR" sz="1200">
                <a:solidFill>
                  <a:schemeClr val="tx2"/>
                </a:solidFill>
              </a:rPr>
              <a:t>Une dose unique a montré une </a:t>
            </a:r>
            <a:r>
              <a:rPr lang="fr-FR" sz="1200" b="1">
                <a:solidFill>
                  <a:schemeClr val="tx2"/>
                </a:solidFill>
              </a:rPr>
              <a:t>efficacité de 92 % avec le HPV4 (Gardasil, MSD) </a:t>
            </a:r>
            <a:r>
              <a:rPr lang="fr-FR" sz="1200">
                <a:solidFill>
                  <a:schemeClr val="tx2"/>
                </a:solidFill>
              </a:rPr>
              <a:t>contre l’infection persistante par les VPH 16/18 </a:t>
            </a:r>
            <a:r>
              <a:rPr lang="fr-FR" sz="1200" b="1">
                <a:solidFill>
                  <a:schemeClr val="tx2"/>
                </a:solidFill>
              </a:rPr>
              <a:t>pendant au moins 14 ans. </a:t>
            </a:r>
          </a:p>
          <a:p>
            <a:pPr>
              <a:spcBef>
                <a:spcPts val="400"/>
              </a:spcBef>
              <a:buClr>
                <a:srgbClr val="000000"/>
              </a:buClr>
              <a:buSzPct val="110000"/>
              <a:buNone/>
              <a:defRPr/>
            </a:pPr>
            <a:r>
              <a:rPr lang="fr-FR" sz="1200" b="1">
                <a:solidFill>
                  <a:schemeClr val="tx2"/>
                </a:solidFill>
              </a:rPr>
              <a:t>Efficacité comparable du vaccin, quel que soit le schéma posologique </a:t>
            </a:r>
            <a:r>
              <a:rPr lang="fr-FR" sz="1200">
                <a:solidFill>
                  <a:schemeClr val="tx2"/>
                </a:solidFill>
              </a:rPr>
              <a:t>avec le HPV4 (Gardasil, MSD) (1, 2 ou 3 doses).</a:t>
            </a:r>
          </a:p>
        </p:txBody>
      </p:sp>
      <p:sp>
        <p:nvSpPr>
          <p:cNvPr id="24" name="TextBox 23">
            <a:extLst>
              <a:ext uri="{FF2B5EF4-FFF2-40B4-BE49-F238E27FC236}">
                <a16:creationId xmlns:a16="http://schemas.microsoft.com/office/drawing/2014/main" id="{E42A8CC3-5A04-F937-40F5-C2C09D4D9286}"/>
              </a:ext>
            </a:extLst>
          </p:cNvPr>
          <p:cNvSpPr txBox="1">
            <a:spLocks/>
          </p:cNvSpPr>
          <p:nvPr>
            <p:custDataLst>
              <p:tags r:id="rId12"/>
            </p:custDataLst>
          </p:nvPr>
        </p:nvSpPr>
        <p:spPr>
          <a:xfrm>
            <a:off x="178298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defRPr/>
            </a:pPr>
            <a:r>
              <a:rPr lang="fr-FR" sz="1200" b="1">
                <a:solidFill>
                  <a:schemeClr val="tx2"/>
                </a:solidFill>
              </a:rPr>
              <a:t>2009</a:t>
            </a:r>
          </a:p>
          <a:p>
            <a:pPr marL="0" marR="0" lvl="0" indent="0" algn="l" defTabSz="914400" rtl="0" eaLnBrk="1" fontAlgn="auto" latinLnBrk="0" hangingPunct="1">
              <a:lnSpc>
                <a:spcPct val="100000"/>
              </a:lnSpc>
              <a:spcBef>
                <a:spcPts val="300"/>
              </a:spcBef>
              <a:spcAft>
                <a:spcPts val="300"/>
              </a:spcAft>
              <a:buClrTx/>
              <a:buSzTx/>
              <a:buNone/>
              <a:tabLst/>
              <a:defRPr/>
            </a:pPr>
            <a:endParaRPr kumimoji="0" lang="en-US" sz="1200" b="1" i="0" u="none" strike="noStrike" kern="1200" cap="none" spc="0" normalizeH="0" baseline="0" noProof="0" dirty="0">
              <a:ln>
                <a:noFill/>
              </a:ln>
              <a:solidFill>
                <a:schemeClr val="tx2"/>
              </a:solidFill>
              <a:effectLst/>
              <a:uLnTx/>
              <a:uFillTx/>
            </a:endParaRPr>
          </a:p>
        </p:txBody>
      </p:sp>
      <p:sp>
        <p:nvSpPr>
          <p:cNvPr id="25" name="TextBox 24">
            <a:extLst>
              <a:ext uri="{FF2B5EF4-FFF2-40B4-BE49-F238E27FC236}">
                <a16:creationId xmlns:a16="http://schemas.microsoft.com/office/drawing/2014/main" id="{EB466D8E-9B01-D99F-072D-F0515F9ED8E5}"/>
              </a:ext>
            </a:extLst>
          </p:cNvPr>
          <p:cNvSpPr txBox="1">
            <a:spLocks noGrp="1" noRot="1" noMove="1" noResize="1" noEditPoints="1" noAdjustHandles="1" noChangeArrowheads="1" noChangeShapeType="1"/>
          </p:cNvSpPr>
          <p:nvPr>
            <p:custDataLst>
              <p:tags r:id="rId13"/>
            </p:custDataLst>
          </p:nvPr>
        </p:nvSpPr>
        <p:spPr>
          <a:xfrm>
            <a:off x="178298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defRPr/>
            </a:pPr>
            <a:r>
              <a:rPr lang="fr-FR" sz="1200" b="1">
                <a:solidFill>
                  <a:schemeClr val="tx2"/>
                </a:solidFill>
              </a:rPr>
              <a:t>Inde</a:t>
            </a:r>
          </a:p>
        </p:txBody>
      </p:sp>
      <p:sp>
        <p:nvSpPr>
          <p:cNvPr id="27" name="TextBox 26">
            <a:extLst>
              <a:ext uri="{FF2B5EF4-FFF2-40B4-BE49-F238E27FC236}">
                <a16:creationId xmlns:a16="http://schemas.microsoft.com/office/drawing/2014/main" id="{5A82A144-802A-F91E-6543-28A68D7C7D43}"/>
              </a:ext>
            </a:extLst>
          </p:cNvPr>
          <p:cNvSpPr txBox="1">
            <a:spLocks/>
          </p:cNvSpPr>
          <p:nvPr>
            <p:custDataLst>
              <p:tags r:id="rId14"/>
            </p:custDataLst>
          </p:nvPr>
        </p:nvSpPr>
        <p:spPr>
          <a:xfrm>
            <a:off x="4283281" y="2843597"/>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29" name="Straight Connector 28">
            <a:extLst>
              <a:ext uri="{FF2B5EF4-FFF2-40B4-BE49-F238E27FC236}">
                <a16:creationId xmlns:a16="http://schemas.microsoft.com/office/drawing/2014/main" id="{816587F8-655B-7454-4BC6-66F50A09AFB0}"/>
              </a:ext>
            </a:extLst>
          </p:cNvPr>
          <p:cNvCxnSpPr>
            <a:cxnSpLocks/>
          </p:cNvCxnSpPr>
          <p:nvPr/>
        </p:nvCxnSpPr>
        <p:spPr>
          <a:xfrm>
            <a:off x="554736" y="3139173"/>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0E1FAD-37D6-BF64-644F-2D02308A9B04}"/>
              </a:ext>
            </a:extLst>
          </p:cNvPr>
          <p:cNvCxnSpPr>
            <a:cxnSpLocks/>
          </p:cNvCxnSpPr>
          <p:nvPr/>
        </p:nvCxnSpPr>
        <p:spPr>
          <a:xfrm>
            <a:off x="554736" y="2732687"/>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7C367F-D402-8CB1-913B-6ADB82772D9E}"/>
              </a:ext>
            </a:extLst>
          </p:cNvPr>
          <p:cNvCxnSpPr>
            <a:cxnSpLocks/>
          </p:cNvCxnSpPr>
          <p:nvPr/>
        </p:nvCxnSpPr>
        <p:spPr>
          <a:xfrm>
            <a:off x="554736" y="1956123"/>
            <a:ext cx="7292888"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8BAB68F-FAD3-3BD4-6D7A-42421C1A8ED1}"/>
              </a:ext>
            </a:extLst>
          </p:cNvPr>
          <p:cNvSpPr txBox="1">
            <a:spLocks noGrp="1" noRot="1" noMove="1" noResize="1" noEditPoints="1" noAdjustHandles="1" noChangeArrowheads="1" noChangeShapeType="1"/>
          </p:cNvSpPr>
          <p:nvPr>
            <p:custDataLst>
              <p:tags r:id="rId15"/>
            </p:custDataLst>
          </p:nvPr>
        </p:nvSpPr>
        <p:spPr>
          <a:xfrm>
            <a:off x="4283280" y="3596931"/>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5" name="TextBox 4">
            <a:extLst>
              <a:ext uri="{FF2B5EF4-FFF2-40B4-BE49-F238E27FC236}">
                <a16:creationId xmlns:a16="http://schemas.microsoft.com/office/drawing/2014/main" id="{94DEB154-C0B7-D4CB-04CE-7A38949A0056}"/>
              </a:ext>
            </a:extLst>
          </p:cNvPr>
          <p:cNvSpPr txBox="1"/>
          <p:nvPr>
            <p:custDataLst>
              <p:tags r:id="rId16"/>
            </p:custDataLst>
          </p:nvPr>
        </p:nvSpPr>
        <p:spPr>
          <a:xfrm>
            <a:off x="6783576" y="229197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6" name="TextBox 5">
            <a:extLst>
              <a:ext uri="{FF2B5EF4-FFF2-40B4-BE49-F238E27FC236}">
                <a16:creationId xmlns:a16="http://schemas.microsoft.com/office/drawing/2014/main" id="{A81B7A49-1B3A-F6FF-510E-76484649B4F6}"/>
              </a:ext>
            </a:extLst>
          </p:cNvPr>
          <p:cNvSpPr txBox="1"/>
          <p:nvPr/>
        </p:nvSpPr>
        <p:spPr>
          <a:xfrm>
            <a:off x="1685094" y="2344567"/>
            <a:ext cx="3636713" cy="738664"/>
          </a:xfrm>
          <a:prstGeom prst="rect">
            <a:avLst/>
          </a:prstGeom>
          <a:noFill/>
        </p:spPr>
        <p:txBody>
          <a:bodyPr wrap="square" rtlCol="0">
            <a:spAutoFit/>
          </a:bodyPr>
          <a:lstStyle/>
          <a:p>
            <a:r>
              <a:rPr lang="fr-FR" sz="1200" b="1" dirty="0">
                <a:solidFill>
                  <a:schemeClr val="tx2"/>
                </a:solidFill>
                <a:cs typeface="Arial" panose="020B0604020202020204" pitchFamily="34" charset="0"/>
              </a:rPr>
              <a:t>Centre international de Recherche sur le Cancer (CIRC)</a:t>
            </a:r>
            <a:r>
              <a:rPr lang="fr-FR" sz="1200" b="1" baseline="30000" dirty="0">
                <a:solidFill>
                  <a:schemeClr val="tx2"/>
                </a:solidFill>
                <a:cs typeface="Arial" panose="020B0604020202020204" pitchFamily="34" charset="0"/>
              </a:rPr>
              <a:t>1</a:t>
            </a:r>
            <a:r>
              <a:rPr lang="fr-FR" sz="1200" b="1" dirty="0">
                <a:solidFill>
                  <a:schemeClr val="tx2"/>
                </a:solidFill>
                <a:cs typeface="Arial" panose="020B0604020202020204" pitchFamily="34" charset="0"/>
              </a:rPr>
              <a:t> </a:t>
            </a:r>
          </a:p>
          <a:p>
            <a:endParaRPr lang="en-US" dirty="0"/>
          </a:p>
        </p:txBody>
      </p:sp>
      <p:sp>
        <p:nvSpPr>
          <p:cNvPr id="32" name="TextBox 31">
            <a:extLst>
              <a:ext uri="{FF2B5EF4-FFF2-40B4-BE49-F238E27FC236}">
                <a16:creationId xmlns:a16="http://schemas.microsoft.com/office/drawing/2014/main" id="{87844893-243D-24EA-3B4C-EECCDFFFAB66}"/>
              </a:ext>
            </a:extLst>
          </p:cNvPr>
          <p:cNvSpPr txBox="1"/>
          <p:nvPr/>
        </p:nvSpPr>
        <p:spPr>
          <a:xfrm>
            <a:off x="5443183" y="2338741"/>
            <a:ext cx="2404441" cy="553998"/>
          </a:xfrm>
          <a:prstGeom prst="rect">
            <a:avLst/>
          </a:prstGeom>
          <a:noFill/>
        </p:spPr>
        <p:txBody>
          <a:bodyPr wrap="none" rtlCol="0">
            <a:spAutoFit/>
          </a:bodyPr>
          <a:lstStyle/>
          <a:p>
            <a:r>
              <a:rPr lang="fr-FR" sz="1200" b="1">
                <a:solidFill>
                  <a:schemeClr val="tx2"/>
                </a:solidFill>
                <a:cs typeface="Arial" panose="020B0604020202020204" pitchFamily="34" charset="0"/>
              </a:rPr>
              <a:t>Costa Rica HPV Vaccine Trial (CVT)﻿</a:t>
            </a:r>
            <a:r>
              <a:rPr lang="fr-FR" sz="1200" b="1" baseline="30000">
                <a:solidFill>
                  <a:schemeClr val="tx2"/>
                </a:solidFill>
                <a:cs typeface="Arial" panose="020B0604020202020204" pitchFamily="34" charset="0"/>
              </a:rPr>
              <a:t>2</a:t>
            </a:r>
          </a:p>
          <a:p>
            <a:endParaRPr lang="en-US" dirty="0"/>
          </a:p>
        </p:txBody>
      </p:sp>
      <p:sp>
        <p:nvSpPr>
          <p:cNvPr id="33" name="TextBox 32">
            <a:extLst>
              <a:ext uri="{FF2B5EF4-FFF2-40B4-BE49-F238E27FC236}">
                <a16:creationId xmlns:a16="http://schemas.microsoft.com/office/drawing/2014/main" id="{D9F78F49-83ED-9380-9E6C-8FC297C296AB}"/>
              </a:ext>
            </a:extLst>
          </p:cNvPr>
          <p:cNvSpPr txBox="1"/>
          <p:nvPr/>
        </p:nvSpPr>
        <p:spPr>
          <a:xfrm>
            <a:off x="5494229" y="2818983"/>
            <a:ext cx="498855" cy="553998"/>
          </a:xfrm>
          <a:prstGeom prst="rect">
            <a:avLst/>
          </a:prstGeom>
          <a:noFill/>
        </p:spPr>
        <p:txBody>
          <a:bodyPr wrap="none" rtlCol="0">
            <a:spAutoFit/>
          </a:bodyPr>
          <a:lstStyle/>
          <a:p>
            <a:r>
              <a:rPr lang="fr-FR" sz="1200" b="1">
                <a:solidFill>
                  <a:schemeClr val="tx2"/>
                </a:solidFill>
                <a:cs typeface="Arial" panose="020B0604020202020204" pitchFamily="34" charset="0"/>
              </a:rPr>
              <a:t>2004</a:t>
            </a:r>
          </a:p>
          <a:p>
            <a:endParaRPr lang="en-US" dirty="0"/>
          </a:p>
        </p:txBody>
      </p:sp>
      <p:sp>
        <p:nvSpPr>
          <p:cNvPr id="34" name="TextBox 33">
            <a:extLst>
              <a:ext uri="{FF2B5EF4-FFF2-40B4-BE49-F238E27FC236}">
                <a16:creationId xmlns:a16="http://schemas.microsoft.com/office/drawing/2014/main" id="{B6AAB3C3-631D-E9E0-3F66-332C25643FDD}"/>
              </a:ext>
            </a:extLst>
          </p:cNvPr>
          <p:cNvSpPr txBox="1"/>
          <p:nvPr/>
        </p:nvSpPr>
        <p:spPr>
          <a:xfrm>
            <a:off x="5494228" y="3232252"/>
            <a:ext cx="834587" cy="276999"/>
          </a:xfrm>
          <a:prstGeom prst="rect">
            <a:avLst/>
          </a:prstGeom>
          <a:noFill/>
        </p:spPr>
        <p:txBody>
          <a:bodyPr wrap="none" rtlCol="0">
            <a:spAutoFit/>
          </a:bodyPr>
          <a:lstStyle/>
          <a:p>
            <a:r>
              <a:rPr lang="fr-FR" sz="1200" b="1">
                <a:solidFill>
                  <a:schemeClr val="tx2"/>
                </a:solidFill>
              </a:rPr>
              <a:t>Costa Rica</a:t>
            </a:r>
          </a:p>
        </p:txBody>
      </p:sp>
      <p:sp>
        <p:nvSpPr>
          <p:cNvPr id="39" name="TextBox 38">
            <a:extLst>
              <a:ext uri="{FF2B5EF4-FFF2-40B4-BE49-F238E27FC236}">
                <a16:creationId xmlns:a16="http://schemas.microsoft.com/office/drawing/2014/main" id="{AFE8C428-FD59-5318-0AEE-FA870DD07230}"/>
              </a:ext>
            </a:extLst>
          </p:cNvPr>
          <p:cNvSpPr txBox="1"/>
          <p:nvPr/>
        </p:nvSpPr>
        <p:spPr>
          <a:xfrm>
            <a:off x="5443183" y="3602329"/>
            <a:ext cx="2404441" cy="1990288"/>
          </a:xfrm>
          <a:prstGeom prst="rect">
            <a:avLst/>
          </a:prstGeom>
          <a:noFill/>
        </p:spPr>
        <p:txBody>
          <a:bodyPr wrap="square">
            <a:spAutoFit/>
          </a:bodyPr>
          <a:lstStyle/>
          <a:p>
            <a:pPr>
              <a:spcBef>
                <a:spcPts val="400"/>
              </a:spcBef>
              <a:buClr>
                <a:srgbClr val="000000"/>
              </a:buClr>
              <a:buSzPct val="110000"/>
              <a:buNone/>
              <a:defRPr/>
            </a:pPr>
            <a:r>
              <a:rPr kumimoji="0" lang="fr-FR" sz="1200" b="1" i="0" u="none" strike="noStrike" cap="none" normalizeH="0" baseline="0" noProof="0" dirty="0">
                <a:ln>
                  <a:noFill/>
                </a:ln>
                <a:solidFill>
                  <a:schemeClr val="tx2"/>
                </a:solidFill>
                <a:effectLst/>
                <a:uLnTx/>
                <a:uFillTx/>
                <a:ea typeface="+mn-ea"/>
                <a:cs typeface="Arial" panose="020B0604020202020204" pitchFamily="34" charset="0"/>
              </a:rPr>
              <a:t>Efficacité comparable d’une et de trois doses de HPV2 (Cervarix, GSK) </a:t>
            </a:r>
            <a:r>
              <a:rPr kumimoji="0" lang="fr-FR" sz="1200" b="0" i="0" u="none" strike="noStrike" cap="none" normalizeH="0" baseline="0" noProof="0" dirty="0">
                <a:ln>
                  <a:noFill/>
                </a:ln>
                <a:solidFill>
                  <a:schemeClr val="tx2"/>
                </a:solidFill>
                <a:effectLst/>
                <a:uLnTx/>
                <a:uFillTx/>
                <a:ea typeface="+mn-ea"/>
                <a:cs typeface="Arial" panose="020B0604020202020204" pitchFamily="34" charset="0"/>
              </a:rPr>
              <a:t>dans la protection contre l’infection par les VPH 16/18 jusqu’à 10 ans après la vaccination.</a:t>
            </a:r>
          </a:p>
          <a:p>
            <a:pPr>
              <a:spcBef>
                <a:spcPts val="400"/>
              </a:spcBef>
              <a:buClr>
                <a:srgbClr val="000000"/>
              </a:buClr>
              <a:buSzPct val="110000"/>
              <a:buNone/>
              <a:defRPr/>
            </a:pPr>
            <a:r>
              <a:rPr kumimoji="0" lang="fr-FR" sz="1200" b="1" i="0" u="none" strike="noStrike" cap="none" normalizeH="0" baseline="0" noProof="0" dirty="0">
                <a:ln>
                  <a:noFill/>
                </a:ln>
                <a:solidFill>
                  <a:schemeClr val="tx2"/>
                </a:solidFill>
                <a:effectLst/>
                <a:uLnTx/>
                <a:uFillTx/>
                <a:ea typeface="+mn-ea"/>
              </a:rPr>
              <a:t>Niveau d’anticorps induit 10 fois plus élevé </a:t>
            </a:r>
            <a:r>
              <a:rPr lang="fr-FR" sz="1200" dirty="0">
                <a:solidFill>
                  <a:schemeClr val="tx2"/>
                </a:solidFill>
                <a:ea typeface="+mn-ea"/>
              </a:rPr>
              <a:t>après </a:t>
            </a:r>
            <a:r>
              <a:rPr kumimoji="0" lang="fr-FR" sz="1200" b="0" i="0" u="none" strike="noStrike" cap="none" normalizeH="0" baseline="0" noProof="0" dirty="0">
                <a:ln>
                  <a:noFill/>
                </a:ln>
                <a:solidFill>
                  <a:schemeClr val="tx2"/>
                </a:solidFill>
                <a:effectLst/>
                <a:uLnTx/>
                <a:uFillTx/>
                <a:ea typeface="+mn-ea"/>
              </a:rPr>
              <a:t>une dose unique qu’après </a:t>
            </a:r>
            <a:r>
              <a:rPr lang="fr-FR" sz="1200" dirty="0">
                <a:solidFill>
                  <a:schemeClr val="tx2"/>
                </a:solidFill>
                <a:ea typeface="+mn-ea"/>
              </a:rPr>
              <a:t>une infection naturelle </a:t>
            </a:r>
            <a:r>
              <a:rPr lang="fr-FR" sz="1200" b="1" dirty="0">
                <a:solidFill>
                  <a:schemeClr val="tx2"/>
                </a:solidFill>
                <a:ea typeface="+mn-ea"/>
              </a:rPr>
              <a:t>pendant au moins 16 ans après la vaccination.</a:t>
            </a:r>
          </a:p>
        </p:txBody>
      </p:sp>
    </p:spTree>
    <p:extLst>
      <p:ext uri="{BB962C8B-B14F-4D97-AF65-F5344CB8AC3E}">
        <p14:creationId xmlns:p14="http://schemas.microsoft.com/office/powerpoint/2010/main" val="30363286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44418" y="10046"/>
            <a:ext cx="11747582" cy="584775"/>
          </a:xfrm>
          <a:prstGeom prst="rect">
            <a:avLst/>
          </a:prstGeom>
        </p:spPr>
        <p:txBody>
          <a:bodyPr wrap="square">
            <a:spAutoFit/>
          </a:bodyPr>
          <a:lstStyle/>
          <a:p>
            <a:r>
              <a:rPr lang="fr-FR" sz="3200">
                <a:solidFill>
                  <a:schemeClr val="tx2"/>
                </a:solidFill>
                <a:latin typeface="+mj-lt"/>
              </a:rPr>
              <a:t>Essai KEN SHE : schéma de l’étude</a:t>
            </a:r>
          </a:p>
        </p:txBody>
      </p:sp>
      <p:sp>
        <p:nvSpPr>
          <p:cNvPr id="73" name="Rectangle: Rounded Corners 4">
            <a:extLst>
              <a:ext uri="{FF2B5EF4-FFF2-40B4-BE49-F238E27FC236}">
                <a16:creationId xmlns:a16="http://schemas.microsoft.com/office/drawing/2014/main" id="{12ED5084-D233-4CE6-96D9-5713C7A5315B}"/>
              </a:ext>
            </a:extLst>
          </p:cNvPr>
          <p:cNvSpPr txBox="1"/>
          <p:nvPr/>
        </p:nvSpPr>
        <p:spPr>
          <a:xfrm>
            <a:off x="214012" y="521194"/>
            <a:ext cx="11637616" cy="620479"/>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fr-FR" b="1" dirty="0">
                <a:solidFill>
                  <a:schemeClr val="accent1"/>
                </a:solidFill>
                <a:cs typeface="Arial" panose="020B0604020202020204" pitchFamily="34" charset="0"/>
              </a:rPr>
              <a:t>Femmes de 15 à 20 ans ; N = 2 250</a:t>
            </a:r>
            <a:br>
              <a:rPr lang="fr-FR" sz="2000" b="1" dirty="0">
                <a:solidFill>
                  <a:schemeClr val="accent1"/>
                </a:solidFill>
                <a:cs typeface="Arial" panose="020B0604020202020204" pitchFamily="34" charset="0"/>
              </a:rPr>
            </a:br>
            <a:r>
              <a:rPr lang="fr-FR" sz="1600" dirty="0">
                <a:solidFill>
                  <a:schemeClr val="accent1"/>
                </a:solidFill>
                <a:cs typeface="Arial" panose="020B0604020202020204" pitchFamily="34" charset="0"/>
              </a:rPr>
              <a:t>Sexuellement actives, 1 à 5 partenaires au cours de leur vie, séronégatives pour le VIH, aucun antécédent de vaccination anti-VPH</a:t>
            </a:r>
          </a:p>
        </p:txBody>
      </p:sp>
      <p:cxnSp>
        <p:nvCxnSpPr>
          <p:cNvPr id="31" name="Straight Connector 30">
            <a:extLst>
              <a:ext uri="{FF2B5EF4-FFF2-40B4-BE49-F238E27FC236}">
                <a16:creationId xmlns:a16="http://schemas.microsoft.com/office/drawing/2014/main" id="{27BABE95-ABF0-44F3-AF65-EC9BFE43A442}"/>
              </a:ext>
            </a:extLst>
          </p:cNvPr>
          <p:cNvCxnSpPr>
            <a:cxnSpLocks/>
          </p:cNvCxnSpPr>
          <p:nvPr/>
        </p:nvCxnSpPr>
        <p:spPr>
          <a:xfrm>
            <a:off x="5385553"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BCBBAE6-819E-4E9F-8288-2B0F0C764517}"/>
              </a:ext>
            </a:extLst>
          </p:cNvPr>
          <p:cNvCxnSpPr>
            <a:cxnSpLocks/>
          </p:cNvCxnSpPr>
          <p:nvPr/>
        </p:nvCxnSpPr>
        <p:spPr>
          <a:xfrm>
            <a:off x="6128583"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08457D1-7B70-4EF6-AE21-92DD25E88FD7}"/>
              </a:ext>
            </a:extLst>
          </p:cNvPr>
          <p:cNvCxnSpPr>
            <a:cxnSpLocks/>
          </p:cNvCxnSpPr>
          <p:nvPr/>
        </p:nvCxnSpPr>
        <p:spPr>
          <a:xfrm>
            <a:off x="6840027"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97B90C9-DEC9-43AA-B06D-4A710689C07A}"/>
              </a:ext>
            </a:extLst>
          </p:cNvPr>
          <p:cNvCxnSpPr>
            <a:cxnSpLocks/>
          </p:cNvCxnSpPr>
          <p:nvPr/>
        </p:nvCxnSpPr>
        <p:spPr>
          <a:xfrm>
            <a:off x="7570477" y="1203494"/>
            <a:ext cx="0" cy="334336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877265C-35E9-49FD-9F1C-E6FAC70F1CFA}"/>
              </a:ext>
            </a:extLst>
          </p:cNvPr>
          <p:cNvCxnSpPr>
            <a:cxnSpLocks/>
          </p:cNvCxnSpPr>
          <p:nvPr/>
        </p:nvCxnSpPr>
        <p:spPr>
          <a:xfrm>
            <a:off x="8312550"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5A92753-8D5F-4ABC-9E60-F42DEE96691D}"/>
              </a:ext>
            </a:extLst>
          </p:cNvPr>
          <p:cNvCxnSpPr>
            <a:cxnSpLocks/>
          </p:cNvCxnSpPr>
          <p:nvPr/>
        </p:nvCxnSpPr>
        <p:spPr>
          <a:xfrm>
            <a:off x="9101711"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7EE9456E-7082-449B-B356-6F9C92F88728}"/>
              </a:ext>
            </a:extLst>
          </p:cNvPr>
          <p:cNvSpPr/>
          <p:nvPr/>
        </p:nvSpPr>
        <p:spPr>
          <a:xfrm>
            <a:off x="729023" y="1991309"/>
            <a:ext cx="2551120" cy="2545078"/>
          </a:xfrm>
          <a:prstGeom prst="rect">
            <a:avLst/>
          </a:prstGeom>
          <a:no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t" anchorCtr="0"/>
          <a:lstStyle/>
          <a:p>
            <a:pPr defTabSz="914354" eaLnBrk="1" fontAlgn="auto" hangingPunct="1">
              <a:spcBef>
                <a:spcPts val="0"/>
              </a:spcBef>
              <a:spcAft>
                <a:spcPts val="0"/>
              </a:spcAft>
              <a:defRPr/>
            </a:pPr>
            <a:r>
              <a:rPr lang="fr-FR" sz="1600">
                <a:solidFill>
                  <a:schemeClr val="accent1"/>
                </a:solidFill>
              </a:rPr>
              <a:t>Vaccins</a:t>
            </a:r>
          </a:p>
        </p:txBody>
      </p:sp>
      <p:sp>
        <p:nvSpPr>
          <p:cNvPr id="41" name="Rectangle 40">
            <a:extLst>
              <a:ext uri="{FF2B5EF4-FFF2-40B4-BE49-F238E27FC236}">
                <a16:creationId xmlns:a16="http://schemas.microsoft.com/office/drawing/2014/main" id="{0588FE66-B2D6-435A-9CD3-D383EE5DA510}"/>
              </a:ext>
            </a:extLst>
          </p:cNvPr>
          <p:cNvSpPr/>
          <p:nvPr/>
        </p:nvSpPr>
        <p:spPr>
          <a:xfrm>
            <a:off x="3906744" y="1554121"/>
            <a:ext cx="658086" cy="385748"/>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fr-FR" sz="1600">
                <a:solidFill>
                  <a:srgbClr val="FFFFFF"/>
                </a:solidFill>
              </a:rPr>
              <a:t>M 0</a:t>
            </a:r>
          </a:p>
        </p:txBody>
      </p:sp>
      <p:sp>
        <p:nvSpPr>
          <p:cNvPr id="42" name="Rectangle 41">
            <a:extLst>
              <a:ext uri="{FF2B5EF4-FFF2-40B4-BE49-F238E27FC236}">
                <a16:creationId xmlns:a16="http://schemas.microsoft.com/office/drawing/2014/main" id="{96FB0656-2DDE-45A6-A3F9-7452B80E963C}"/>
              </a:ext>
            </a:extLst>
          </p:cNvPr>
          <p:cNvSpPr/>
          <p:nvPr/>
        </p:nvSpPr>
        <p:spPr>
          <a:xfrm>
            <a:off x="4682817" y="1570932"/>
            <a:ext cx="609600"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fr-FR" sz="1600">
                <a:solidFill>
                  <a:srgbClr val="FFFFFF"/>
                </a:solidFill>
              </a:rPr>
              <a:t>M 1</a:t>
            </a:r>
          </a:p>
        </p:txBody>
      </p:sp>
      <p:sp>
        <p:nvSpPr>
          <p:cNvPr id="43" name="Rectangle 42">
            <a:extLst>
              <a:ext uri="{FF2B5EF4-FFF2-40B4-BE49-F238E27FC236}">
                <a16:creationId xmlns:a16="http://schemas.microsoft.com/office/drawing/2014/main" id="{5EA70D0E-DBE0-4E73-966A-295C3327CAA4}"/>
              </a:ext>
            </a:extLst>
          </p:cNvPr>
          <p:cNvSpPr/>
          <p:nvPr/>
        </p:nvSpPr>
        <p:spPr>
          <a:xfrm>
            <a:off x="6885641" y="1562991"/>
            <a:ext cx="602989"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fr-FR" sz="1600">
                <a:solidFill>
                  <a:srgbClr val="FFFFFF"/>
                </a:solidFill>
              </a:rPr>
              <a:t>M 12</a:t>
            </a:r>
          </a:p>
        </p:txBody>
      </p:sp>
      <p:sp>
        <p:nvSpPr>
          <p:cNvPr id="50" name="Rectangle 49">
            <a:extLst>
              <a:ext uri="{FF2B5EF4-FFF2-40B4-BE49-F238E27FC236}">
                <a16:creationId xmlns:a16="http://schemas.microsoft.com/office/drawing/2014/main" id="{FF4EB41C-1B43-4021-847B-A481E9EB9B46}"/>
              </a:ext>
            </a:extLst>
          </p:cNvPr>
          <p:cNvSpPr/>
          <p:nvPr/>
        </p:nvSpPr>
        <p:spPr>
          <a:xfrm>
            <a:off x="7661565" y="1562991"/>
            <a:ext cx="57237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fr-FR" sz="1600">
                <a:solidFill>
                  <a:srgbClr val="FFFFFF"/>
                </a:solidFill>
              </a:rPr>
              <a:t>M 18</a:t>
            </a:r>
          </a:p>
        </p:txBody>
      </p:sp>
      <p:sp>
        <p:nvSpPr>
          <p:cNvPr id="51" name="Rectangle 50">
            <a:extLst>
              <a:ext uri="{FF2B5EF4-FFF2-40B4-BE49-F238E27FC236}">
                <a16:creationId xmlns:a16="http://schemas.microsoft.com/office/drawing/2014/main" id="{D4816AAD-7E1D-41F5-B483-73433AC81ED0}"/>
              </a:ext>
            </a:extLst>
          </p:cNvPr>
          <p:cNvSpPr/>
          <p:nvPr/>
        </p:nvSpPr>
        <p:spPr>
          <a:xfrm>
            <a:off x="9188208" y="1572424"/>
            <a:ext cx="694385" cy="356690"/>
          </a:xfrm>
          <a:prstGeom prst="rect">
            <a:avLst/>
          </a:prstGeom>
          <a:solidFill>
            <a:srgbClr val="A6A6A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fr-FR" sz="1600">
                <a:solidFill>
                  <a:srgbClr val="FFFFFF"/>
                </a:solidFill>
              </a:rPr>
              <a:t>M 30</a:t>
            </a:r>
          </a:p>
        </p:txBody>
      </p:sp>
      <p:sp>
        <p:nvSpPr>
          <p:cNvPr id="52" name="Rectangle 51">
            <a:extLst>
              <a:ext uri="{FF2B5EF4-FFF2-40B4-BE49-F238E27FC236}">
                <a16:creationId xmlns:a16="http://schemas.microsoft.com/office/drawing/2014/main" id="{DFEC7C52-0F88-405A-B71B-88689BDA9C84}"/>
              </a:ext>
            </a:extLst>
          </p:cNvPr>
          <p:cNvSpPr/>
          <p:nvPr/>
        </p:nvSpPr>
        <p:spPr>
          <a:xfrm>
            <a:off x="5465302" y="1568971"/>
            <a:ext cx="60305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fr-FR" sz="1600">
                <a:solidFill>
                  <a:srgbClr val="FFFFFF"/>
                </a:solidFill>
              </a:rPr>
              <a:t>M 3</a:t>
            </a:r>
          </a:p>
        </p:txBody>
      </p:sp>
      <p:sp>
        <p:nvSpPr>
          <p:cNvPr id="56" name="Rectangle 55">
            <a:extLst>
              <a:ext uri="{FF2B5EF4-FFF2-40B4-BE49-F238E27FC236}">
                <a16:creationId xmlns:a16="http://schemas.microsoft.com/office/drawing/2014/main" id="{CFA4C9A7-D1BB-4FC2-B2A1-44CC5C89B6A7}"/>
              </a:ext>
            </a:extLst>
          </p:cNvPr>
          <p:cNvSpPr/>
          <p:nvPr/>
        </p:nvSpPr>
        <p:spPr>
          <a:xfrm>
            <a:off x="815187" y="2349442"/>
            <a:ext cx="2271668" cy="57287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fr-FR" sz="1400" b="1" dirty="0">
                <a:solidFill>
                  <a:schemeClr val="tx1"/>
                </a:solidFill>
                <a:latin typeface="+mn-lt"/>
                <a:cs typeface="Calibri" panose="020F0502020204030204" pitchFamily="34" charset="0"/>
              </a:rPr>
              <a:t>HPV2 (GSK)</a:t>
            </a:r>
          </a:p>
        </p:txBody>
      </p:sp>
      <p:sp>
        <p:nvSpPr>
          <p:cNvPr id="57" name="Rounded Rectangle 184">
            <a:extLst>
              <a:ext uri="{FF2B5EF4-FFF2-40B4-BE49-F238E27FC236}">
                <a16:creationId xmlns:a16="http://schemas.microsoft.com/office/drawing/2014/main" id="{DFE15898-3663-4364-91C1-B72C146E40AD}"/>
              </a:ext>
            </a:extLst>
          </p:cNvPr>
          <p:cNvSpPr/>
          <p:nvPr/>
        </p:nvSpPr>
        <p:spPr>
          <a:xfrm>
            <a:off x="3906744" y="2992896"/>
            <a:ext cx="622736"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Sérologie</a:t>
            </a:r>
          </a:p>
        </p:txBody>
      </p:sp>
      <p:sp>
        <p:nvSpPr>
          <p:cNvPr id="58" name="Isosceles Triangle 57">
            <a:extLst>
              <a:ext uri="{FF2B5EF4-FFF2-40B4-BE49-F238E27FC236}">
                <a16:creationId xmlns:a16="http://schemas.microsoft.com/office/drawing/2014/main" id="{16540D3E-EB4A-4D5B-B5B1-AD0FFF56EFAC}"/>
              </a:ext>
            </a:extLst>
          </p:cNvPr>
          <p:cNvSpPr/>
          <p:nvPr/>
        </p:nvSpPr>
        <p:spPr>
          <a:xfrm rot="5400000">
            <a:off x="3411353" y="3261947"/>
            <a:ext cx="426720" cy="1099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1" fontAlgn="auto" hangingPunct="1">
              <a:spcBef>
                <a:spcPts val="0"/>
              </a:spcBef>
              <a:spcAft>
                <a:spcPts val="0"/>
              </a:spcAft>
              <a:defRPr/>
            </a:pPr>
            <a:endParaRPr lang="en-US" sz="2400" dirty="0">
              <a:solidFill>
                <a:srgbClr val="FFFFFF"/>
              </a:solidFill>
              <a:latin typeface="Calibri"/>
            </a:endParaRPr>
          </a:p>
        </p:txBody>
      </p:sp>
      <p:sp>
        <p:nvSpPr>
          <p:cNvPr id="59" name="Line 4">
            <a:extLst>
              <a:ext uri="{FF2B5EF4-FFF2-40B4-BE49-F238E27FC236}">
                <a16:creationId xmlns:a16="http://schemas.microsoft.com/office/drawing/2014/main" id="{5B28C55D-6D78-4356-B823-D0A956E4A996}"/>
              </a:ext>
            </a:extLst>
          </p:cNvPr>
          <p:cNvSpPr>
            <a:spLocks noChangeShapeType="1"/>
          </p:cNvSpPr>
          <p:nvPr/>
        </p:nvSpPr>
        <p:spPr bwMode="auto">
          <a:xfrm flipH="1" flipV="1">
            <a:off x="3122813" y="4324079"/>
            <a:ext cx="7377690" cy="3803"/>
          </a:xfrm>
          <a:prstGeom prst="line">
            <a:avLst/>
          </a:prstGeom>
          <a:noFill/>
          <a:ln w="12700">
            <a:solidFill>
              <a:schemeClr val="accent5">
                <a:lumMod val="40000"/>
                <a:lumOff val="60000"/>
              </a:schemeClr>
            </a:solidFill>
            <a:round/>
            <a:headEnd/>
            <a:tailEnd/>
          </a:ln>
          <a:extLst>
            <a:ext uri="{909E8E84-426E-40dd-AFC4-6F175D3DCCD1}">
              <a14:hiddenFill xmlns:a14="http://schemas.microsoft.com/office/drawing/2010/main" xmlns="">
                <a:noFill/>
              </a14:hiddenFill>
            </a:ext>
          </a:extLst>
        </p:spPr>
        <p:txBody>
          <a:bodyPr wrap="none" lIns="82296" tIns="36576" rIns="82296" bIns="36576" anchor="ctr"/>
          <a:lstStyle/>
          <a:p>
            <a:pPr defTabSz="914354" eaLnBrk="1" fontAlgn="auto" hangingPunct="1">
              <a:spcBef>
                <a:spcPts val="0"/>
              </a:spcBef>
              <a:spcAft>
                <a:spcPts val="0"/>
              </a:spcAft>
              <a:defRPr/>
            </a:pPr>
            <a:endParaRPr lang="en-US" dirty="0">
              <a:solidFill>
                <a:srgbClr val="59452A"/>
              </a:solidFill>
              <a:latin typeface="Calibri"/>
            </a:endParaRPr>
          </a:p>
        </p:txBody>
      </p:sp>
      <p:cxnSp>
        <p:nvCxnSpPr>
          <p:cNvPr id="64" name="Straight Connector 63">
            <a:extLst>
              <a:ext uri="{FF2B5EF4-FFF2-40B4-BE49-F238E27FC236}">
                <a16:creationId xmlns:a16="http://schemas.microsoft.com/office/drawing/2014/main" id="{7BFBB8D6-EEA3-4858-A0C3-6C1427B35A18}"/>
              </a:ext>
            </a:extLst>
          </p:cNvPr>
          <p:cNvCxnSpPr>
            <a:cxnSpLocks/>
          </p:cNvCxnSpPr>
          <p:nvPr/>
        </p:nvCxnSpPr>
        <p:spPr>
          <a:xfrm>
            <a:off x="4595335"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Rounded Rectangle 184">
            <a:extLst>
              <a:ext uri="{FF2B5EF4-FFF2-40B4-BE49-F238E27FC236}">
                <a16:creationId xmlns:a16="http://schemas.microsoft.com/office/drawing/2014/main" id="{E3741405-A237-48E6-B845-DAB886C87A7B}"/>
              </a:ext>
            </a:extLst>
          </p:cNvPr>
          <p:cNvSpPr/>
          <p:nvPr/>
        </p:nvSpPr>
        <p:spPr>
          <a:xfrm>
            <a:off x="1341310" y="4823452"/>
            <a:ext cx="606695"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Sérologie</a:t>
            </a:r>
          </a:p>
        </p:txBody>
      </p:sp>
      <p:sp>
        <p:nvSpPr>
          <p:cNvPr id="66" name="TextBox 65">
            <a:extLst>
              <a:ext uri="{FF2B5EF4-FFF2-40B4-BE49-F238E27FC236}">
                <a16:creationId xmlns:a16="http://schemas.microsoft.com/office/drawing/2014/main" id="{03D7D6FD-0F2C-4735-8215-C70CF6F42106}"/>
              </a:ext>
            </a:extLst>
          </p:cNvPr>
          <p:cNvSpPr txBox="1"/>
          <p:nvPr/>
        </p:nvSpPr>
        <p:spPr>
          <a:xfrm>
            <a:off x="2037117" y="4845996"/>
            <a:ext cx="5005707" cy="200828"/>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fr-FR" sz="1067" dirty="0">
                <a:solidFill>
                  <a:srgbClr val="000000"/>
                </a:solidFill>
                <a:cs typeface="Arial" pitchFamily="34" charset="0"/>
              </a:rPr>
              <a:t>Prélèvement sanguin pour sérologie : anticorps anti-VPH 16/18/31/33/45/52/58/6/11</a:t>
            </a:r>
          </a:p>
        </p:txBody>
      </p:sp>
      <p:sp>
        <p:nvSpPr>
          <p:cNvPr id="67" name="Rounded Rectangle 184">
            <a:extLst>
              <a:ext uri="{FF2B5EF4-FFF2-40B4-BE49-F238E27FC236}">
                <a16:creationId xmlns:a16="http://schemas.microsoft.com/office/drawing/2014/main" id="{F271C11D-41E5-4C4E-8D05-AB61174EDADB}"/>
              </a:ext>
            </a:extLst>
          </p:cNvPr>
          <p:cNvSpPr/>
          <p:nvPr/>
        </p:nvSpPr>
        <p:spPr>
          <a:xfrm>
            <a:off x="7661854" y="3020110"/>
            <a:ext cx="626222" cy="1741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Sérologie</a:t>
            </a:r>
          </a:p>
        </p:txBody>
      </p:sp>
      <p:sp>
        <p:nvSpPr>
          <p:cNvPr id="74" name="Rounded Rectangle 183">
            <a:extLst>
              <a:ext uri="{FF2B5EF4-FFF2-40B4-BE49-F238E27FC236}">
                <a16:creationId xmlns:a16="http://schemas.microsoft.com/office/drawing/2014/main" id="{18B84787-8221-4C5C-ADA9-42BC95145369}"/>
              </a:ext>
            </a:extLst>
          </p:cNvPr>
          <p:cNvSpPr/>
          <p:nvPr/>
        </p:nvSpPr>
        <p:spPr>
          <a:xfrm>
            <a:off x="1341310" y="4576682"/>
            <a:ext cx="606695" cy="21945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Vaccin</a:t>
            </a:r>
          </a:p>
        </p:txBody>
      </p:sp>
      <p:sp>
        <p:nvSpPr>
          <p:cNvPr id="75" name="TextBox 74">
            <a:extLst>
              <a:ext uri="{FF2B5EF4-FFF2-40B4-BE49-F238E27FC236}">
                <a16:creationId xmlns:a16="http://schemas.microsoft.com/office/drawing/2014/main" id="{DF8A3D7E-0FFF-432F-BB90-0B9102078743}"/>
              </a:ext>
            </a:extLst>
          </p:cNvPr>
          <p:cNvSpPr txBox="1"/>
          <p:nvPr/>
        </p:nvSpPr>
        <p:spPr>
          <a:xfrm>
            <a:off x="2060611" y="4607264"/>
            <a:ext cx="1915231" cy="152972"/>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fr-FR" sz="1067">
                <a:solidFill>
                  <a:srgbClr val="000000"/>
                </a:solidFill>
                <a:cs typeface="Arial" pitchFamily="34" charset="0"/>
              </a:rPr>
              <a:t>Vaccination</a:t>
            </a:r>
          </a:p>
        </p:txBody>
      </p:sp>
      <p:sp>
        <p:nvSpPr>
          <p:cNvPr id="76" name="Rectangle 75">
            <a:extLst>
              <a:ext uri="{FF2B5EF4-FFF2-40B4-BE49-F238E27FC236}">
                <a16:creationId xmlns:a16="http://schemas.microsoft.com/office/drawing/2014/main" id="{E2F33A1E-3EAA-473F-BF36-7ABB52BB0A7A}"/>
              </a:ext>
            </a:extLst>
          </p:cNvPr>
          <p:cNvSpPr/>
          <p:nvPr/>
        </p:nvSpPr>
        <p:spPr>
          <a:xfrm>
            <a:off x="8442886" y="1564114"/>
            <a:ext cx="566882" cy="365761"/>
          </a:xfrm>
          <a:prstGeom prst="rect">
            <a:avLst/>
          </a:prstGeom>
          <a:solidFill>
            <a:srgbClr val="A6A6A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fr-FR" sz="1600">
                <a:solidFill>
                  <a:srgbClr val="FFFFFF"/>
                </a:solidFill>
              </a:rPr>
              <a:t>M 24</a:t>
            </a:r>
          </a:p>
        </p:txBody>
      </p:sp>
      <p:cxnSp>
        <p:nvCxnSpPr>
          <p:cNvPr id="77" name="Straight Connector 76">
            <a:extLst>
              <a:ext uri="{FF2B5EF4-FFF2-40B4-BE49-F238E27FC236}">
                <a16:creationId xmlns:a16="http://schemas.microsoft.com/office/drawing/2014/main" id="{A28EA78C-3C67-422D-9120-401F5614C67E}"/>
              </a:ext>
            </a:extLst>
          </p:cNvPr>
          <p:cNvCxnSpPr>
            <a:cxnSpLocks/>
          </p:cNvCxnSpPr>
          <p:nvPr/>
        </p:nvCxnSpPr>
        <p:spPr>
          <a:xfrm>
            <a:off x="9879717"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20E4608F-6D5E-4205-8F99-C4AFC5F39269}"/>
              </a:ext>
            </a:extLst>
          </p:cNvPr>
          <p:cNvSpPr/>
          <p:nvPr/>
        </p:nvSpPr>
        <p:spPr>
          <a:xfrm>
            <a:off x="6188814" y="1570932"/>
            <a:ext cx="561896"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fr-FR" sz="1600">
                <a:solidFill>
                  <a:srgbClr val="FFFFFF"/>
                </a:solidFill>
              </a:rPr>
              <a:t>M 6</a:t>
            </a:r>
          </a:p>
        </p:txBody>
      </p:sp>
      <p:sp>
        <p:nvSpPr>
          <p:cNvPr id="79" name="Rounded Rectangle 183">
            <a:extLst>
              <a:ext uri="{FF2B5EF4-FFF2-40B4-BE49-F238E27FC236}">
                <a16:creationId xmlns:a16="http://schemas.microsoft.com/office/drawing/2014/main" id="{99475776-DBC1-4219-B4AD-C3AEA46F7FA3}"/>
              </a:ext>
            </a:extLst>
          </p:cNvPr>
          <p:cNvSpPr/>
          <p:nvPr/>
        </p:nvSpPr>
        <p:spPr>
          <a:xfrm>
            <a:off x="3906744" y="2657850"/>
            <a:ext cx="624515"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Vaccin</a:t>
            </a:r>
          </a:p>
        </p:txBody>
      </p:sp>
      <p:sp>
        <p:nvSpPr>
          <p:cNvPr id="80" name="Rectangle 79">
            <a:extLst>
              <a:ext uri="{FF2B5EF4-FFF2-40B4-BE49-F238E27FC236}">
                <a16:creationId xmlns:a16="http://schemas.microsoft.com/office/drawing/2014/main" id="{AFFE4148-000E-48BF-A9D2-56A198504DB0}"/>
              </a:ext>
            </a:extLst>
          </p:cNvPr>
          <p:cNvSpPr/>
          <p:nvPr/>
        </p:nvSpPr>
        <p:spPr>
          <a:xfrm>
            <a:off x="9952626" y="1573446"/>
            <a:ext cx="57237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fr-FR" sz="1600">
                <a:solidFill>
                  <a:srgbClr val="FFFFFF"/>
                </a:solidFill>
              </a:rPr>
              <a:t>M 36</a:t>
            </a:r>
          </a:p>
        </p:txBody>
      </p:sp>
      <p:sp>
        <p:nvSpPr>
          <p:cNvPr id="81" name="Rounded Rectangle 184">
            <a:extLst>
              <a:ext uri="{FF2B5EF4-FFF2-40B4-BE49-F238E27FC236}">
                <a16:creationId xmlns:a16="http://schemas.microsoft.com/office/drawing/2014/main" id="{71B8AC2F-E731-41EC-9A49-99D0F9087C1E}"/>
              </a:ext>
            </a:extLst>
          </p:cNvPr>
          <p:cNvSpPr/>
          <p:nvPr/>
        </p:nvSpPr>
        <p:spPr>
          <a:xfrm>
            <a:off x="8420315" y="2992401"/>
            <a:ext cx="612024"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Sérologie</a:t>
            </a:r>
          </a:p>
        </p:txBody>
      </p:sp>
      <p:sp>
        <p:nvSpPr>
          <p:cNvPr id="82" name="Rounded Rectangle 248">
            <a:extLst>
              <a:ext uri="{FF2B5EF4-FFF2-40B4-BE49-F238E27FC236}">
                <a16:creationId xmlns:a16="http://schemas.microsoft.com/office/drawing/2014/main" id="{7C62FDB8-862B-4D30-9394-714058A67B17}"/>
              </a:ext>
            </a:extLst>
          </p:cNvPr>
          <p:cNvSpPr/>
          <p:nvPr/>
        </p:nvSpPr>
        <p:spPr>
          <a:xfrm>
            <a:off x="7612699" y="4646189"/>
            <a:ext cx="670103" cy="3932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Analyse primaire</a:t>
            </a:r>
          </a:p>
        </p:txBody>
      </p:sp>
      <p:sp>
        <p:nvSpPr>
          <p:cNvPr id="83" name="Rounded Rectangle 248">
            <a:extLst>
              <a:ext uri="{FF2B5EF4-FFF2-40B4-BE49-F238E27FC236}">
                <a16:creationId xmlns:a16="http://schemas.microsoft.com/office/drawing/2014/main" id="{2070FF6D-6938-45A9-8FE1-F09E341971EA}"/>
              </a:ext>
            </a:extLst>
          </p:cNvPr>
          <p:cNvSpPr/>
          <p:nvPr/>
        </p:nvSpPr>
        <p:spPr>
          <a:xfrm>
            <a:off x="9925814" y="4622332"/>
            <a:ext cx="670103" cy="3932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Analyse</a:t>
            </a:r>
          </a:p>
          <a:p>
            <a:pPr algn="ctr" defTabSz="914354" eaLnBrk="1" fontAlgn="auto" hangingPunct="1">
              <a:spcBef>
                <a:spcPts val="0"/>
              </a:spcBef>
              <a:spcAft>
                <a:spcPts val="0"/>
              </a:spcAft>
              <a:defRPr/>
            </a:pPr>
            <a:r>
              <a:rPr lang="fr-FR" sz="1067">
                <a:solidFill>
                  <a:srgbClr val="000000"/>
                </a:solidFill>
              </a:rPr>
              <a:t>finale</a:t>
            </a:r>
          </a:p>
        </p:txBody>
      </p:sp>
      <p:cxnSp>
        <p:nvCxnSpPr>
          <p:cNvPr id="84" name="Straight Connector 83">
            <a:extLst>
              <a:ext uri="{FF2B5EF4-FFF2-40B4-BE49-F238E27FC236}">
                <a16:creationId xmlns:a16="http://schemas.microsoft.com/office/drawing/2014/main" id="{531B5118-56D2-442D-A97E-58ABDE98D29C}"/>
              </a:ext>
            </a:extLst>
          </p:cNvPr>
          <p:cNvCxnSpPr>
            <a:cxnSpLocks/>
          </p:cNvCxnSpPr>
          <p:nvPr/>
        </p:nvCxnSpPr>
        <p:spPr>
          <a:xfrm>
            <a:off x="10610193"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CD0B12E0-3E65-40A3-871C-BDCA7E1B9FBF}"/>
              </a:ext>
            </a:extLst>
          </p:cNvPr>
          <p:cNvSpPr/>
          <p:nvPr/>
        </p:nvSpPr>
        <p:spPr>
          <a:xfrm>
            <a:off x="815186" y="3120067"/>
            <a:ext cx="2307627" cy="517241"/>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fr-FR" sz="1400" b="1" dirty="0">
                <a:solidFill>
                  <a:schemeClr val="tx1"/>
                </a:solidFill>
                <a:latin typeface="+mn-lt"/>
                <a:cs typeface="Calibri" panose="020F0502020204030204" pitchFamily="34" charset="0"/>
              </a:rPr>
              <a:t>HPV9 (MSD)</a:t>
            </a:r>
          </a:p>
        </p:txBody>
      </p:sp>
      <p:sp>
        <p:nvSpPr>
          <p:cNvPr id="86" name="Rectangle 85">
            <a:extLst>
              <a:ext uri="{FF2B5EF4-FFF2-40B4-BE49-F238E27FC236}">
                <a16:creationId xmlns:a16="http://schemas.microsoft.com/office/drawing/2014/main" id="{266C139D-7E35-4D04-A55F-1091CB20FF3A}"/>
              </a:ext>
            </a:extLst>
          </p:cNvPr>
          <p:cNvSpPr/>
          <p:nvPr/>
        </p:nvSpPr>
        <p:spPr>
          <a:xfrm>
            <a:off x="791216" y="3809343"/>
            <a:ext cx="2426733" cy="57287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fr-FR" sz="1467" b="1" dirty="0">
                <a:solidFill>
                  <a:schemeClr val="bg1"/>
                </a:solidFill>
              </a:rPr>
              <a:t>Vaccination retardée </a:t>
            </a:r>
            <a:r>
              <a:rPr lang="fr-FR" sz="1467" dirty="0">
                <a:solidFill>
                  <a:schemeClr val="bg1"/>
                </a:solidFill>
              </a:rPr>
              <a:t>(vaccin </a:t>
            </a:r>
            <a:r>
              <a:rPr lang="fr-FR" sz="1467" dirty="0" err="1">
                <a:solidFill>
                  <a:schemeClr val="bg1"/>
                </a:solidFill>
              </a:rPr>
              <a:t>antiméningococcique</a:t>
            </a:r>
            <a:r>
              <a:rPr lang="fr-FR" sz="1467" dirty="0">
                <a:solidFill>
                  <a:schemeClr val="bg1"/>
                </a:solidFill>
              </a:rPr>
              <a:t>)</a:t>
            </a:r>
          </a:p>
        </p:txBody>
      </p:sp>
      <p:sp>
        <p:nvSpPr>
          <p:cNvPr id="87" name="Rounded Rectangle 184">
            <a:extLst>
              <a:ext uri="{FF2B5EF4-FFF2-40B4-BE49-F238E27FC236}">
                <a16:creationId xmlns:a16="http://schemas.microsoft.com/office/drawing/2014/main" id="{E843AF36-9907-410F-98D4-287C09E9780E}"/>
              </a:ext>
            </a:extLst>
          </p:cNvPr>
          <p:cNvSpPr/>
          <p:nvPr/>
        </p:nvSpPr>
        <p:spPr>
          <a:xfrm>
            <a:off x="1341310" y="5069096"/>
            <a:ext cx="61473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ADN VPH</a:t>
            </a:r>
          </a:p>
        </p:txBody>
      </p:sp>
      <p:sp>
        <p:nvSpPr>
          <p:cNvPr id="88" name="TextBox 87">
            <a:extLst>
              <a:ext uri="{FF2B5EF4-FFF2-40B4-BE49-F238E27FC236}">
                <a16:creationId xmlns:a16="http://schemas.microsoft.com/office/drawing/2014/main" id="{9B26FDDD-B150-4FB1-8EAF-C936A155A3C1}"/>
              </a:ext>
            </a:extLst>
          </p:cNvPr>
          <p:cNvSpPr txBox="1"/>
          <p:nvPr/>
        </p:nvSpPr>
        <p:spPr>
          <a:xfrm>
            <a:off x="2037119" y="5073932"/>
            <a:ext cx="5382584" cy="272369"/>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fr-FR" sz="1067" dirty="0">
                <a:solidFill>
                  <a:srgbClr val="000000"/>
                </a:solidFill>
                <a:cs typeface="Arial" pitchFamily="34" charset="0"/>
              </a:rPr>
              <a:t>Prélèvements cervicaux, vulvo-vaginaux ; recherche des VPH 16/18/31/33/45/52/58/6/11 ; * : auto-prélèvement</a:t>
            </a:r>
          </a:p>
        </p:txBody>
      </p:sp>
      <p:sp>
        <p:nvSpPr>
          <p:cNvPr id="89" name="Rounded Rectangle 184">
            <a:extLst>
              <a:ext uri="{FF2B5EF4-FFF2-40B4-BE49-F238E27FC236}">
                <a16:creationId xmlns:a16="http://schemas.microsoft.com/office/drawing/2014/main" id="{55C68DF4-E2DB-4FED-B254-2BDF39C674D0}"/>
              </a:ext>
            </a:extLst>
          </p:cNvPr>
          <p:cNvSpPr/>
          <p:nvPr/>
        </p:nvSpPr>
        <p:spPr>
          <a:xfrm>
            <a:off x="1341310" y="5331969"/>
            <a:ext cx="606695" cy="3038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dirty="0">
                <a:solidFill>
                  <a:srgbClr val="000000"/>
                </a:solidFill>
              </a:rPr>
              <a:t>Frottis cervical</a:t>
            </a:r>
          </a:p>
        </p:txBody>
      </p:sp>
      <p:sp>
        <p:nvSpPr>
          <p:cNvPr id="90" name="TextBox 89">
            <a:extLst>
              <a:ext uri="{FF2B5EF4-FFF2-40B4-BE49-F238E27FC236}">
                <a16:creationId xmlns:a16="http://schemas.microsoft.com/office/drawing/2014/main" id="{CB731A38-4383-40AE-8B1B-42466011C09A}"/>
              </a:ext>
            </a:extLst>
          </p:cNvPr>
          <p:cNvSpPr txBox="1"/>
          <p:nvPr/>
        </p:nvSpPr>
        <p:spPr>
          <a:xfrm>
            <a:off x="2056688" y="5439114"/>
            <a:ext cx="1623006" cy="184798"/>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fr-FR" sz="1067" dirty="0">
                <a:solidFill>
                  <a:srgbClr val="000000"/>
                </a:solidFill>
                <a:cs typeface="Arial" pitchFamily="34" charset="0"/>
              </a:rPr>
              <a:t>Cytologie en phase liquide</a:t>
            </a:r>
          </a:p>
        </p:txBody>
      </p:sp>
      <p:sp>
        <p:nvSpPr>
          <p:cNvPr id="91" name="Rounded Rectangle 184">
            <a:extLst>
              <a:ext uri="{FF2B5EF4-FFF2-40B4-BE49-F238E27FC236}">
                <a16:creationId xmlns:a16="http://schemas.microsoft.com/office/drawing/2014/main" id="{B8740567-EFE2-4112-9D87-502DA7162CDF}"/>
              </a:ext>
            </a:extLst>
          </p:cNvPr>
          <p:cNvSpPr/>
          <p:nvPr/>
        </p:nvSpPr>
        <p:spPr>
          <a:xfrm>
            <a:off x="3906744" y="3322564"/>
            <a:ext cx="626335"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ADN VPH</a:t>
            </a:r>
          </a:p>
        </p:txBody>
      </p:sp>
      <p:sp>
        <p:nvSpPr>
          <p:cNvPr id="92" name="Rounded Rectangle 184">
            <a:extLst>
              <a:ext uri="{FF2B5EF4-FFF2-40B4-BE49-F238E27FC236}">
                <a16:creationId xmlns:a16="http://schemas.microsoft.com/office/drawing/2014/main" id="{36F626B4-F72C-40BE-9874-C542240029E7}"/>
              </a:ext>
            </a:extLst>
          </p:cNvPr>
          <p:cNvSpPr/>
          <p:nvPr/>
        </p:nvSpPr>
        <p:spPr>
          <a:xfrm>
            <a:off x="3906744" y="3651886"/>
            <a:ext cx="626334" cy="3267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dirty="0">
                <a:solidFill>
                  <a:srgbClr val="000000"/>
                </a:solidFill>
              </a:rPr>
              <a:t>Frottis cervical</a:t>
            </a:r>
          </a:p>
        </p:txBody>
      </p:sp>
      <p:sp>
        <p:nvSpPr>
          <p:cNvPr id="93" name="Right Bracket 92">
            <a:extLst>
              <a:ext uri="{FF2B5EF4-FFF2-40B4-BE49-F238E27FC236}">
                <a16:creationId xmlns:a16="http://schemas.microsoft.com/office/drawing/2014/main" id="{346F9557-990C-44D4-947E-6C98726B571D}"/>
              </a:ext>
            </a:extLst>
          </p:cNvPr>
          <p:cNvSpPr/>
          <p:nvPr/>
        </p:nvSpPr>
        <p:spPr>
          <a:xfrm>
            <a:off x="3270781" y="2483570"/>
            <a:ext cx="271186" cy="1597431"/>
          </a:xfrm>
          <a:prstGeom prst="rightBracket">
            <a:avLst/>
          </a:prstGeom>
          <a:ln w="9525">
            <a:solidFill>
              <a:srgbClr val="454E6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4" name="Rounded Rectangle 184">
            <a:extLst>
              <a:ext uri="{FF2B5EF4-FFF2-40B4-BE49-F238E27FC236}">
                <a16:creationId xmlns:a16="http://schemas.microsoft.com/office/drawing/2014/main" id="{8D577029-CAAE-4CE1-A228-A1FC628D22FA}"/>
              </a:ext>
            </a:extLst>
          </p:cNvPr>
          <p:cNvSpPr/>
          <p:nvPr/>
        </p:nvSpPr>
        <p:spPr>
          <a:xfrm>
            <a:off x="5408583" y="3329427"/>
            <a:ext cx="696013" cy="20573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ADN VPH*</a:t>
            </a:r>
          </a:p>
        </p:txBody>
      </p:sp>
      <p:sp>
        <p:nvSpPr>
          <p:cNvPr id="95" name="Rounded Rectangle 184">
            <a:extLst>
              <a:ext uri="{FF2B5EF4-FFF2-40B4-BE49-F238E27FC236}">
                <a16:creationId xmlns:a16="http://schemas.microsoft.com/office/drawing/2014/main" id="{609CB43F-356A-4F03-839F-8875331AE863}"/>
              </a:ext>
            </a:extLst>
          </p:cNvPr>
          <p:cNvSpPr/>
          <p:nvPr/>
        </p:nvSpPr>
        <p:spPr>
          <a:xfrm>
            <a:off x="617390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ADN VPH</a:t>
            </a:r>
          </a:p>
        </p:txBody>
      </p:sp>
      <p:sp>
        <p:nvSpPr>
          <p:cNvPr id="96" name="Rounded Rectangle 184">
            <a:extLst>
              <a:ext uri="{FF2B5EF4-FFF2-40B4-BE49-F238E27FC236}">
                <a16:creationId xmlns:a16="http://schemas.microsoft.com/office/drawing/2014/main" id="{FEEF162E-861C-44B2-9AA8-B19FFA8C8E82}"/>
              </a:ext>
            </a:extLst>
          </p:cNvPr>
          <p:cNvSpPr/>
          <p:nvPr/>
        </p:nvSpPr>
        <p:spPr>
          <a:xfrm>
            <a:off x="688890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ADN VPH</a:t>
            </a:r>
          </a:p>
        </p:txBody>
      </p:sp>
      <p:sp>
        <p:nvSpPr>
          <p:cNvPr id="97" name="Rounded Rectangle 184">
            <a:extLst>
              <a:ext uri="{FF2B5EF4-FFF2-40B4-BE49-F238E27FC236}">
                <a16:creationId xmlns:a16="http://schemas.microsoft.com/office/drawing/2014/main" id="{4B7DF159-EB4B-4B36-92E3-3B2590CEFFC8}"/>
              </a:ext>
            </a:extLst>
          </p:cNvPr>
          <p:cNvSpPr/>
          <p:nvPr/>
        </p:nvSpPr>
        <p:spPr>
          <a:xfrm>
            <a:off x="7637345"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ADN VPH</a:t>
            </a:r>
          </a:p>
        </p:txBody>
      </p:sp>
      <p:sp>
        <p:nvSpPr>
          <p:cNvPr id="98" name="Rounded Rectangle 184">
            <a:extLst>
              <a:ext uri="{FF2B5EF4-FFF2-40B4-BE49-F238E27FC236}">
                <a16:creationId xmlns:a16="http://schemas.microsoft.com/office/drawing/2014/main" id="{B09BF1F1-8C77-4E6F-8E95-0364CB679EEE}"/>
              </a:ext>
            </a:extLst>
          </p:cNvPr>
          <p:cNvSpPr/>
          <p:nvPr/>
        </p:nvSpPr>
        <p:spPr>
          <a:xfrm>
            <a:off x="9925813" y="3322564"/>
            <a:ext cx="666629"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ADN VPH</a:t>
            </a:r>
          </a:p>
        </p:txBody>
      </p:sp>
      <p:sp>
        <p:nvSpPr>
          <p:cNvPr id="99" name="Rounded Rectangle 184">
            <a:extLst>
              <a:ext uri="{FF2B5EF4-FFF2-40B4-BE49-F238E27FC236}">
                <a16:creationId xmlns:a16="http://schemas.microsoft.com/office/drawing/2014/main" id="{401C0BE4-B86E-4610-BDE2-2ED5C796E271}"/>
              </a:ext>
            </a:extLst>
          </p:cNvPr>
          <p:cNvSpPr/>
          <p:nvPr/>
        </p:nvSpPr>
        <p:spPr>
          <a:xfrm>
            <a:off x="917924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ADN VPH</a:t>
            </a:r>
          </a:p>
        </p:txBody>
      </p:sp>
      <p:sp>
        <p:nvSpPr>
          <p:cNvPr id="100" name="Rounded Rectangle 184">
            <a:extLst>
              <a:ext uri="{FF2B5EF4-FFF2-40B4-BE49-F238E27FC236}">
                <a16:creationId xmlns:a16="http://schemas.microsoft.com/office/drawing/2014/main" id="{FD58186B-BDF6-4BAF-8F63-D830C46C6BF4}"/>
              </a:ext>
            </a:extLst>
          </p:cNvPr>
          <p:cNvSpPr/>
          <p:nvPr/>
        </p:nvSpPr>
        <p:spPr>
          <a:xfrm>
            <a:off x="8415922"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ADN VPH</a:t>
            </a:r>
          </a:p>
        </p:txBody>
      </p:sp>
      <p:sp>
        <p:nvSpPr>
          <p:cNvPr id="101" name="Rounded Rectangle 184">
            <a:extLst>
              <a:ext uri="{FF2B5EF4-FFF2-40B4-BE49-F238E27FC236}">
                <a16:creationId xmlns:a16="http://schemas.microsoft.com/office/drawing/2014/main" id="{7F8C5D58-CD7C-4C68-8A5D-C404310CD314}"/>
              </a:ext>
            </a:extLst>
          </p:cNvPr>
          <p:cNvSpPr/>
          <p:nvPr/>
        </p:nvSpPr>
        <p:spPr>
          <a:xfrm>
            <a:off x="9925814" y="2992896"/>
            <a:ext cx="666626"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Sérologie</a:t>
            </a:r>
          </a:p>
        </p:txBody>
      </p:sp>
      <p:sp>
        <p:nvSpPr>
          <p:cNvPr id="102" name="Rounded Rectangle 184">
            <a:extLst>
              <a:ext uri="{FF2B5EF4-FFF2-40B4-BE49-F238E27FC236}">
                <a16:creationId xmlns:a16="http://schemas.microsoft.com/office/drawing/2014/main" id="{0B3C3F5F-1F53-4FA3-BD0F-9423F3F7A6BC}"/>
              </a:ext>
            </a:extLst>
          </p:cNvPr>
          <p:cNvSpPr/>
          <p:nvPr/>
        </p:nvSpPr>
        <p:spPr>
          <a:xfrm>
            <a:off x="9925814" y="3637308"/>
            <a:ext cx="666631" cy="36396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dirty="0">
                <a:solidFill>
                  <a:srgbClr val="000000"/>
                </a:solidFill>
              </a:rPr>
              <a:t>Frottis cervical</a:t>
            </a:r>
          </a:p>
        </p:txBody>
      </p:sp>
      <p:sp>
        <p:nvSpPr>
          <p:cNvPr id="103" name="Rounded Rectangle 183">
            <a:extLst>
              <a:ext uri="{FF2B5EF4-FFF2-40B4-BE49-F238E27FC236}">
                <a16:creationId xmlns:a16="http://schemas.microsoft.com/office/drawing/2014/main" id="{B9F37333-CE9D-4A80-982F-05414F2E5274}"/>
              </a:ext>
            </a:extLst>
          </p:cNvPr>
          <p:cNvSpPr/>
          <p:nvPr/>
        </p:nvSpPr>
        <p:spPr>
          <a:xfrm>
            <a:off x="9925814" y="4149163"/>
            <a:ext cx="666632" cy="34880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VPH</a:t>
            </a:r>
          </a:p>
          <a:p>
            <a:pPr algn="ctr" defTabSz="914354" eaLnBrk="1" fontAlgn="auto" hangingPunct="1">
              <a:spcBef>
                <a:spcPts val="0"/>
              </a:spcBef>
              <a:spcAft>
                <a:spcPts val="0"/>
              </a:spcAft>
              <a:defRPr/>
            </a:pPr>
            <a:r>
              <a:rPr lang="fr-FR" sz="1067">
                <a:solidFill>
                  <a:srgbClr val="000000"/>
                </a:solidFill>
              </a:rPr>
              <a:t>Vaccin</a:t>
            </a:r>
          </a:p>
        </p:txBody>
      </p:sp>
      <p:sp>
        <p:nvSpPr>
          <p:cNvPr id="105" name="Rounded Rectangle 184">
            <a:extLst>
              <a:ext uri="{FF2B5EF4-FFF2-40B4-BE49-F238E27FC236}">
                <a16:creationId xmlns:a16="http://schemas.microsoft.com/office/drawing/2014/main" id="{3CE66361-17C2-481E-A769-BC87F06F5B9E}"/>
              </a:ext>
            </a:extLst>
          </p:cNvPr>
          <p:cNvSpPr/>
          <p:nvPr/>
        </p:nvSpPr>
        <p:spPr>
          <a:xfrm>
            <a:off x="4659589" y="2992401"/>
            <a:ext cx="654831" cy="22044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fr-FR" sz="1067">
                <a:solidFill>
                  <a:srgbClr val="000000"/>
                </a:solidFill>
              </a:rPr>
              <a:t>Sérologie</a:t>
            </a:r>
          </a:p>
        </p:txBody>
      </p:sp>
      <p:sp>
        <p:nvSpPr>
          <p:cNvPr id="2" name="Rectangle: Rounded Corners 1">
            <a:extLst>
              <a:ext uri="{FF2B5EF4-FFF2-40B4-BE49-F238E27FC236}">
                <a16:creationId xmlns:a16="http://schemas.microsoft.com/office/drawing/2014/main" id="{F06E582C-28CC-4149-944F-58ED16BC8629}"/>
              </a:ext>
            </a:extLst>
          </p:cNvPr>
          <p:cNvSpPr/>
          <p:nvPr/>
        </p:nvSpPr>
        <p:spPr>
          <a:xfrm>
            <a:off x="7587776" y="1217124"/>
            <a:ext cx="719948" cy="3949481"/>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6D8792-8B15-4040-86E7-ED662C127EED}"/>
              </a:ext>
            </a:extLst>
          </p:cNvPr>
          <p:cNvSpPr txBox="1"/>
          <p:nvPr/>
        </p:nvSpPr>
        <p:spPr>
          <a:xfrm>
            <a:off x="662623" y="5668259"/>
            <a:ext cx="3405206" cy="256993"/>
          </a:xfrm>
          <a:prstGeom prst="rect">
            <a:avLst/>
          </a:prstGeom>
          <a:noFill/>
        </p:spPr>
        <p:txBody>
          <a:bodyPr wrap="square" rtlCol="0">
            <a:spAutoFit/>
          </a:bodyPr>
          <a:lstStyle/>
          <a:p>
            <a:r>
              <a:rPr lang="fr-FR" sz="1070" dirty="0"/>
              <a:t>Abréviations : M : mois ; N : nombre de participantes</a:t>
            </a:r>
          </a:p>
        </p:txBody>
      </p:sp>
      <p:sp>
        <p:nvSpPr>
          <p:cNvPr id="63" name="Rectangle 62">
            <a:extLst>
              <a:ext uri="{FF2B5EF4-FFF2-40B4-BE49-F238E27FC236}">
                <a16:creationId xmlns:a16="http://schemas.microsoft.com/office/drawing/2014/main" id="{15832C13-47FB-4052-BC3E-D438AAF70982}"/>
              </a:ext>
            </a:extLst>
          </p:cNvPr>
          <p:cNvSpPr/>
          <p:nvPr/>
        </p:nvSpPr>
        <p:spPr>
          <a:xfrm>
            <a:off x="3705274" y="1186877"/>
            <a:ext cx="1087298" cy="256148"/>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fr-FR" sz="1333">
                <a:solidFill>
                  <a:srgbClr val="FFFFFF"/>
                </a:solidFill>
              </a:rPr>
              <a:t>Recrutement </a:t>
            </a:r>
          </a:p>
        </p:txBody>
      </p:sp>
      <p:sp>
        <p:nvSpPr>
          <p:cNvPr id="4" name="Rectangle: Rounded Corners 3">
            <a:extLst>
              <a:ext uri="{FF2B5EF4-FFF2-40B4-BE49-F238E27FC236}">
                <a16:creationId xmlns:a16="http://schemas.microsoft.com/office/drawing/2014/main" id="{4115D2F1-A408-72E9-9B08-86D4F4F8C2B1}"/>
              </a:ext>
            </a:extLst>
          </p:cNvPr>
          <p:cNvSpPr/>
          <p:nvPr/>
        </p:nvSpPr>
        <p:spPr>
          <a:xfrm>
            <a:off x="9894080" y="1217124"/>
            <a:ext cx="719948" cy="39494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B42EA251-B007-2CE7-5362-7A660AA48601}"/>
              </a:ext>
            </a:extLst>
          </p:cNvPr>
          <p:cNvSpPr txBox="1"/>
          <p:nvPr/>
        </p:nvSpPr>
        <p:spPr>
          <a:xfrm>
            <a:off x="593387" y="5903703"/>
            <a:ext cx="10678898" cy="620479"/>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fr-FR" b="1" dirty="0">
                <a:solidFill>
                  <a:schemeClr val="accent1"/>
                </a:solidFill>
                <a:cs typeface="Arial" panose="020B0604020202020204" pitchFamily="34" charset="0"/>
              </a:rPr>
              <a:t>Une conception transversale en aveugle a été mise en place du mois 30 au mois 36, avec suivi jusqu’au mois 54</a:t>
            </a:r>
          </a:p>
        </p:txBody>
      </p:sp>
    </p:spTree>
    <p:extLst>
      <p:ext uri="{BB962C8B-B14F-4D97-AF65-F5344CB8AC3E}">
        <p14:creationId xmlns:p14="http://schemas.microsoft.com/office/powerpoint/2010/main" val="2293895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25302" y="0"/>
            <a:ext cx="11747582" cy="584775"/>
          </a:xfrm>
          <a:prstGeom prst="rect">
            <a:avLst/>
          </a:prstGeom>
        </p:spPr>
        <p:txBody>
          <a:bodyPr wrap="square">
            <a:spAutoFit/>
          </a:bodyPr>
          <a:lstStyle/>
          <a:p>
            <a:pPr algn="ctr"/>
            <a:r>
              <a:rPr lang="fr-FR" sz="3200">
                <a:solidFill>
                  <a:schemeClr val="accent1"/>
                </a:solidFill>
                <a:latin typeface="+mj-lt"/>
              </a:rPr>
              <a:t>KEN SHE : efficacité du vaccin en mITT</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3369869476"/>
              </p:ext>
            </p:extLst>
          </p:nvPr>
        </p:nvGraphicFramePr>
        <p:xfrm>
          <a:off x="646814" y="676860"/>
          <a:ext cx="9737722" cy="3480612"/>
        </p:xfrm>
        <a:graphic>
          <a:graphicData uri="http://schemas.openxmlformats.org/drawingml/2006/table">
            <a:tbl>
              <a:tblPr firstRow="1" bandRow="1">
                <a:tableStyleId>{69012ECD-51FC-41F1-AA8D-1B2483CD663E}</a:tableStyleId>
              </a:tblPr>
              <a:tblGrid>
                <a:gridCol w="2809618">
                  <a:extLst>
                    <a:ext uri="{9D8B030D-6E8A-4147-A177-3AD203B41FA5}">
                      <a16:colId xmlns:a16="http://schemas.microsoft.com/office/drawing/2014/main" val="775955045"/>
                    </a:ext>
                  </a:extLst>
                </a:gridCol>
                <a:gridCol w="1516248">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a:t>Nombre de participantes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fr-FR" sz="1600"/>
                        <a:t>Nombre d’événements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fr-FR" sz="1600"/>
                        <a:t>EV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fr-FR" sz="1600"/>
                        <a:t> EV (IC à 95 %)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0">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spcBef>
                          <a:spcPts val="1800"/>
                        </a:spcBef>
                      </a:pPr>
                      <a:endParaRPr lang="en-US" sz="1600" b="1" dirty="0">
                        <a:solidFill>
                          <a:schemeClr val="accent1"/>
                        </a:solidFill>
                        <a:latin typeface="+mn-lt"/>
                        <a:cs typeface="Arial" panose="020B0604020202020204" pitchFamily="34" charset="0"/>
                      </a:endParaRPr>
                    </a:p>
                  </a:txBody>
                  <a:tcPr marR="4572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gridSpan="3">
                  <a:txBody>
                    <a:bodyPr/>
                    <a:lstStyle/>
                    <a:p>
                      <a:pPr algn="ctr">
                        <a:spcBef>
                          <a:spcPts val="1800"/>
                        </a:spcBef>
                      </a:pPr>
                      <a:r>
                        <a:rPr lang="fr-FR" sz="1600" b="1">
                          <a:solidFill>
                            <a:schemeClr val="accent1"/>
                          </a:solidFill>
                          <a:latin typeface="+mn-lt"/>
                          <a:cs typeface="Arial" panose="020B0604020202020204" pitchFamily="34" charset="0"/>
                        </a:rPr>
                        <a:t>Mois 36</a:t>
                      </a:r>
                    </a:p>
                  </a:txBody>
                  <a:tcPr marR="4572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75684354"/>
                  </a:ext>
                </a:extLst>
              </a:tr>
              <a:tr h="316732">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spcBef>
                          <a:spcPts val="1800"/>
                        </a:spcBef>
                      </a:pPr>
                      <a:r>
                        <a:rPr lang="fr-FR" sz="1600" b="1">
                          <a:solidFill>
                            <a:schemeClr val="accent1"/>
                          </a:solidFill>
                          <a:latin typeface="+mn-lt"/>
                          <a:ea typeface="+mn-ea"/>
                          <a:cs typeface="+mn-cs"/>
                        </a:rPr>
                        <a:t>Nouvelles infections persistantes par les VPH 16/18 </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0461">
                <a:tc>
                  <a:txBody>
                    <a:bodyPr/>
                    <a:lstStyle/>
                    <a:p>
                      <a:pPr algn="l">
                        <a:spcBef>
                          <a:spcPts val="0"/>
                        </a:spcBef>
                      </a:pPr>
                      <a:r>
                        <a:rPr lang="fr-FR" sz="1600" b="1">
                          <a:solidFill>
                            <a:schemeClr val="bg1"/>
                          </a:solidFill>
                        </a:rPr>
                        <a:t>Vaccination retardée</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473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a:solidFill>
                            <a:schemeClr val="accent1"/>
                          </a:solidFill>
                        </a:rPr>
                        <a:t>72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a:solidFill>
                            <a:schemeClr val="accent1"/>
                          </a:solidFill>
                        </a:rPr>
                        <a:t>Référence</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19365949"/>
                  </a:ext>
                </a:extLst>
              </a:tr>
              <a:tr h="323766">
                <a:tc>
                  <a:txBody>
                    <a:bodyPr/>
                    <a:lstStyle/>
                    <a:p>
                      <a:pPr algn="l">
                        <a:spcBef>
                          <a:spcPts val="0"/>
                        </a:spcBef>
                      </a:pPr>
                      <a:r>
                        <a:rPr lang="fr-FR" sz="1600" b="1" dirty="0">
                          <a:solidFill>
                            <a:schemeClr val="tx1"/>
                          </a:solidFill>
                        </a:rPr>
                        <a:t>HPV2 (GSK)</a:t>
                      </a:r>
                      <a:r>
                        <a:rPr lang="fr-FR" sz="1600" b="1" dirty="0"/>
                        <a:t> </a:t>
                      </a:r>
                      <a:r>
                        <a:rPr lang="fr-FR" sz="1600" b="1" dirty="0">
                          <a:solidFill>
                            <a:schemeClr val="bg1"/>
                          </a:solidFill>
                        </a:rPr>
                        <a:t>à dose unique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489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a:solidFill>
                            <a:schemeClr val="accent1"/>
                          </a:solidFill>
                        </a:rPr>
                        <a:t>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1">
                          <a:solidFill>
                            <a:schemeClr val="accent1"/>
                          </a:solidFill>
                        </a:rPr>
                        <a:t>97,5 %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a:solidFill>
                            <a:schemeClr val="accent1"/>
                          </a:solidFill>
                        </a:rPr>
                        <a:t>90,0 ; 99,4</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37925472"/>
                  </a:ext>
                </a:extLst>
              </a:tr>
              <a:tr h="485068">
                <a:tc>
                  <a:txBody>
                    <a:bodyPr/>
                    <a:lstStyle/>
                    <a:p>
                      <a:pPr algn="l">
                        <a:spcBef>
                          <a:spcPts val="0"/>
                        </a:spcBef>
                      </a:pPr>
                      <a:r>
                        <a:rPr lang="fr-FR" sz="1600" b="1">
                          <a:solidFill>
                            <a:schemeClr val="tx1"/>
                          </a:solidFill>
                        </a:rPr>
                        <a:t>HPV9 (MSD)</a:t>
                      </a:r>
                      <a:r>
                        <a:rPr lang="fr-FR" sz="1600" b="1"/>
                        <a:t> </a:t>
                      </a:r>
                      <a:r>
                        <a:rPr lang="fr-FR" sz="1600" b="1">
                          <a:solidFill>
                            <a:schemeClr val="bg1"/>
                          </a:solidFill>
                        </a:rPr>
                        <a:t>à dose unique</a:t>
                      </a:r>
                      <a:r>
                        <a:rPr lang="fr-FR" sz="1600" b="1">
                          <a:solidFill>
                            <a:schemeClr val="tx1"/>
                          </a:solidFill>
                        </a:rPr>
                        <a:t>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496</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fr-FR" sz="1600" b="0">
                          <a:solidFill>
                            <a:schemeClr val="accent1"/>
                          </a:solidFill>
                        </a:rPr>
                        <a:t>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fr-FR" sz="1600" b="1">
                          <a:solidFill>
                            <a:schemeClr val="accent1"/>
                          </a:solidFill>
                        </a:rPr>
                        <a:t>98,8 %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fr-FR" sz="1600" b="0">
                          <a:solidFill>
                            <a:schemeClr val="accent1"/>
                          </a:solidFill>
                        </a:rPr>
                        <a:t>91,3 ; 99,8</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998604"/>
                  </a:ext>
                </a:extLst>
              </a:tr>
              <a:tr h="385267">
                <a:tc>
                  <a:txBody>
                    <a:bodyPr/>
                    <a:lstStyle/>
                    <a:p>
                      <a:pPr algn="l" rtl="0">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gridSpan="4">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fr-FR" sz="1600" b="1">
                          <a:solidFill>
                            <a:schemeClr val="accent1"/>
                          </a:solidFill>
                          <a:latin typeface="+mn-lt"/>
                          <a:ea typeface="+mn-ea"/>
                          <a:cs typeface="+mn-cs"/>
                        </a:rPr>
                        <a:t>Nouvelles infections persistantes par les VPH 16/18/31/33/45/52/58 </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354757">
                <a:tc>
                  <a:txBody>
                    <a:bodyPr/>
                    <a:lstStyle/>
                    <a:p>
                      <a:pPr algn="l">
                        <a:spcBef>
                          <a:spcPts val="0"/>
                        </a:spcBef>
                      </a:pPr>
                      <a:r>
                        <a:rPr lang="fr-FR" sz="1600" b="1">
                          <a:solidFill>
                            <a:schemeClr val="bg1"/>
                          </a:solidFill>
                        </a:rPr>
                        <a:t>Vaccination retardée</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290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a:solidFill>
                            <a:schemeClr val="accent1"/>
                          </a:solidFill>
                          <a:latin typeface="+mn-lt"/>
                          <a:cs typeface="Arial" panose="020B0604020202020204" pitchFamily="34" charset="0"/>
                        </a:rPr>
                        <a:t>84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a:solidFill>
                            <a:schemeClr val="accent1"/>
                          </a:solidFill>
                        </a:rPr>
                        <a:t>Référence</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291968">
                <a:tc>
                  <a:txBody>
                    <a:bodyPr/>
                    <a:lstStyle/>
                    <a:p>
                      <a:pPr algn="l">
                        <a:spcBef>
                          <a:spcPts val="0"/>
                        </a:spcBef>
                      </a:pPr>
                      <a:r>
                        <a:rPr lang="fr-FR" sz="1600" b="1">
                          <a:solidFill>
                            <a:schemeClr val="tx1"/>
                          </a:solidFill>
                        </a:rPr>
                        <a:t>HPV9 (MSD)</a:t>
                      </a:r>
                      <a:r>
                        <a:rPr lang="fr-FR" sz="1600" b="1"/>
                        <a:t> </a:t>
                      </a:r>
                      <a:r>
                        <a:rPr lang="fr-FR" sz="1600" b="1">
                          <a:solidFill>
                            <a:schemeClr val="bg1"/>
                          </a:solidFill>
                        </a:rPr>
                        <a:t>à dose unique</a:t>
                      </a:r>
                      <a:r>
                        <a:rPr lang="fr-FR" sz="1600" b="1">
                          <a:solidFill>
                            <a:schemeClr val="tx1"/>
                          </a:solidFill>
                        </a:rPr>
                        <a:t>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325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a:solidFill>
                            <a:schemeClr val="accent1"/>
                          </a:solidFill>
                          <a:latin typeface="+mn-lt"/>
                          <a:cs typeface="Arial" panose="020B0604020202020204" pitchFamily="34" charset="0"/>
                        </a:rPr>
                        <a:t>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1">
                          <a:solidFill>
                            <a:schemeClr val="accent1"/>
                          </a:solidFill>
                          <a:latin typeface="+mn-lt"/>
                          <a:cs typeface="Arial" panose="020B0604020202020204" pitchFamily="34" charset="0"/>
                        </a:rPr>
                        <a:t>95,5 %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dirty="0">
                          <a:solidFill>
                            <a:schemeClr val="accent1"/>
                          </a:solidFill>
                          <a:latin typeface="+mn-lt"/>
                          <a:cs typeface="Arial" panose="020B0604020202020204" pitchFamily="34" charset="0"/>
                        </a:rPr>
                        <a:t>89,0 ; 98,2</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D1777EBB-839D-4C19-81B6-7DADA7B90D65}"/>
              </a:ext>
            </a:extLst>
          </p:cNvPr>
          <p:cNvSpPr txBox="1"/>
          <p:nvPr/>
        </p:nvSpPr>
        <p:spPr>
          <a:xfrm>
            <a:off x="646814" y="4277832"/>
            <a:ext cx="7475782" cy="230832"/>
          </a:xfrm>
          <a:prstGeom prst="rect">
            <a:avLst/>
          </a:prstGeom>
          <a:noFill/>
        </p:spPr>
        <p:txBody>
          <a:bodyPr wrap="square" numCol="1" rtlCol="0">
            <a:spAutoFit/>
          </a:bodyPr>
          <a:lstStyle/>
          <a:p>
            <a:r>
              <a:rPr lang="fr-FR" sz="900" dirty="0"/>
              <a:t>Abréviations : EV : efficacité du vaccin ; IC : intervalle de confiance ; KEN SHE : </a:t>
            </a:r>
            <a:r>
              <a:rPr lang="fr-FR" sz="900" dirty="0" err="1"/>
              <a:t>KENya</a:t>
            </a:r>
            <a:r>
              <a:rPr lang="fr-FR" sz="900" dirty="0"/>
              <a:t> Single-dose HPV-vaccine </a:t>
            </a:r>
            <a:r>
              <a:rPr lang="fr-FR" sz="900" dirty="0" err="1"/>
              <a:t>Efficacy</a:t>
            </a:r>
            <a:r>
              <a:rPr lang="fr-FR" sz="900" dirty="0"/>
              <a:t> ; </a:t>
            </a:r>
            <a:r>
              <a:rPr lang="fr-FR" sz="900" dirty="0" err="1"/>
              <a:t>mITT</a:t>
            </a:r>
            <a:r>
              <a:rPr lang="fr-FR" sz="900" dirty="0"/>
              <a:t> : intention de traiter modifiée</a:t>
            </a:r>
          </a:p>
        </p:txBody>
      </p:sp>
      <p:sp>
        <p:nvSpPr>
          <p:cNvPr id="6" name="TextBox 5">
            <a:extLst>
              <a:ext uri="{FF2B5EF4-FFF2-40B4-BE49-F238E27FC236}">
                <a16:creationId xmlns:a16="http://schemas.microsoft.com/office/drawing/2014/main" id="{BAC2BB28-ACEB-41F2-9254-800B5579C7FD}"/>
              </a:ext>
            </a:extLst>
          </p:cNvPr>
          <p:cNvSpPr txBox="1"/>
          <p:nvPr/>
        </p:nvSpPr>
        <p:spPr>
          <a:xfrm>
            <a:off x="415778" y="6172210"/>
            <a:ext cx="10509398"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indent="0" defTabSz="914400" eaLnBrk="1" hangingPunct="1">
              <a:spcBef>
                <a:spcPts val="0"/>
              </a:spcBef>
              <a:spcAft>
                <a:spcPts val="0"/>
              </a:spcAft>
              <a:defRPr/>
            </a:pPr>
            <a:r>
              <a:rPr kumimoji="0" lang="fr-FR" sz="700" b="0" i="0" u="none" strike="noStrike" cap="none" normalizeH="0" baseline="0" noProof="0">
                <a:ln>
                  <a:noFill/>
                </a:ln>
                <a:solidFill>
                  <a:schemeClr val="tx1">
                    <a:lumMod val="65000"/>
                    <a:lumOff val="35000"/>
                  </a:schemeClr>
                </a:solidFill>
                <a:effectLst/>
                <a:uLnTx/>
                <a:uFillTx/>
              </a:rPr>
              <a:t>Barnabas RV, Brown ER, Onono MA, et al. Durability of single-dose HPV vaccination in young Kenyan women: Randomized controlled trial 3-year results. </a:t>
            </a:r>
            <a:r>
              <a:rPr kumimoji="0" lang="fr-FR" sz="700" b="0" i="1" u="none" strike="noStrike" cap="none" normalizeH="0" baseline="0" noProof="0">
                <a:ln>
                  <a:noFill/>
                </a:ln>
                <a:solidFill>
                  <a:schemeClr val="tx1">
                    <a:lumMod val="65000"/>
                    <a:lumOff val="35000"/>
                  </a:schemeClr>
                </a:solidFill>
                <a:effectLst/>
                <a:uLnTx/>
                <a:uFillTx/>
              </a:rPr>
              <a:t>Nature Medicine</a:t>
            </a:r>
            <a:r>
              <a:rPr kumimoji="0" lang="fr-FR" sz="700" b="0" i="0" u="none" strike="noStrike" cap="none" normalizeH="0" baseline="0" noProof="0">
                <a:ln>
                  <a:noFill/>
                </a:ln>
                <a:solidFill>
                  <a:schemeClr val="tx1">
                    <a:lumMod val="65000"/>
                    <a:lumOff val="35000"/>
                  </a:schemeClr>
                </a:solidFill>
                <a:effectLst/>
                <a:uLnTx/>
                <a:uFillTx/>
              </a:rPr>
              <a:t>. 2023;29(12):3224-3232.</a:t>
            </a:r>
          </a:p>
          <a:p>
            <a:pPr marL="0" indent="0" defTabSz="914400" eaLnBrk="1" hangingPunct="1">
              <a:spcBef>
                <a:spcPts val="0"/>
              </a:spcBef>
              <a:spcAft>
                <a:spcPts val="0"/>
              </a:spcAft>
              <a:defRPr/>
            </a:pPr>
            <a:r>
              <a:rPr lang="fr-FR" sz="700">
                <a:solidFill>
                  <a:schemeClr val="tx1">
                    <a:lumMod val="65000"/>
                    <a:lumOff val="35000"/>
                  </a:schemeClr>
                </a:solidFill>
              </a:rPr>
              <a:t>Barnabas R, Mugo N, Onono M, et al. A randomized crossover trial of single-dose HPV vaccination efficacy among young women: Durability and vaccine efficacy after 54 months. Résumé présenté à l’occasion de la conférence de l’International Papillomavirus Society de 2024. </a:t>
            </a:r>
          </a:p>
        </p:txBody>
      </p:sp>
      <p:sp>
        <p:nvSpPr>
          <p:cNvPr id="3" name="TextBox 2">
            <a:extLst>
              <a:ext uri="{FF2B5EF4-FFF2-40B4-BE49-F238E27FC236}">
                <a16:creationId xmlns:a16="http://schemas.microsoft.com/office/drawing/2014/main" id="{7D840598-3F3A-41AC-A66C-BD53DC02D34B}"/>
              </a:ext>
            </a:extLst>
          </p:cNvPr>
          <p:cNvSpPr txBox="1"/>
          <p:nvPr/>
        </p:nvSpPr>
        <p:spPr>
          <a:xfrm>
            <a:off x="759590" y="4632988"/>
            <a:ext cx="10165586" cy="307777"/>
          </a:xfrm>
          <a:prstGeom prst="rect">
            <a:avLst/>
          </a:prstGeom>
          <a:noFill/>
        </p:spPr>
        <p:txBody>
          <a:bodyPr wrap="square" rtlCol="0">
            <a:spAutoFit/>
          </a:bodyPr>
          <a:lstStyle/>
          <a:p>
            <a:r>
              <a:rPr lang="fr-FR" sz="1400" dirty="0" err="1"/>
              <a:t>mITT</a:t>
            </a:r>
            <a:r>
              <a:rPr lang="fr-FR" sz="1400" dirty="0"/>
              <a:t> : sérologie négative à l’inclusion et test ADN négatif pour le VPH à l’inclusion et au mois 3 pour les types considérés dans l’analyse.</a:t>
            </a:r>
          </a:p>
        </p:txBody>
      </p:sp>
      <p:sp>
        <p:nvSpPr>
          <p:cNvPr id="4" name="Rectangle: Rounded Corners 4">
            <a:extLst>
              <a:ext uri="{FF2B5EF4-FFF2-40B4-BE49-F238E27FC236}">
                <a16:creationId xmlns:a16="http://schemas.microsoft.com/office/drawing/2014/main" id="{410D41DD-EDE0-815E-FC81-C59FD7C3C2B6}"/>
              </a:ext>
            </a:extLst>
          </p:cNvPr>
          <p:cNvSpPr txBox="1"/>
          <p:nvPr/>
        </p:nvSpPr>
        <p:spPr>
          <a:xfrm>
            <a:off x="759590" y="5015565"/>
            <a:ext cx="10846155" cy="883486"/>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fr-FR" sz="1600" b="1" dirty="0">
                <a:solidFill>
                  <a:schemeClr val="accent1"/>
                </a:solidFill>
                <a:cs typeface="Arial" panose="020B0604020202020204" pitchFamily="34" charset="0"/>
              </a:rPr>
              <a:t>EV en fonction du temps (périodes initiale et transversale)</a:t>
            </a:r>
          </a:p>
          <a:p>
            <a:pPr marL="0" lvl="0" indent="0" defTabSz="1911350">
              <a:spcBef>
                <a:spcPct val="0"/>
              </a:spcBef>
              <a:buNone/>
            </a:pPr>
            <a:r>
              <a:rPr lang="fr-FR" sz="1600" u="sng" dirty="0">
                <a:solidFill>
                  <a:srgbClr val="000000"/>
                </a:solidFill>
                <a:latin typeface="Arial" panose="020B0604020202020204" pitchFamily="34" charset="0"/>
                <a:cs typeface="Arial" panose="020B0604020202020204" pitchFamily="34" charset="0"/>
              </a:rPr>
              <a:t>VPH 16/18</a:t>
            </a:r>
            <a:r>
              <a:rPr lang="fr-FR" sz="1600" b="1" dirty="0">
                <a:solidFill>
                  <a:schemeClr val="accent1"/>
                </a:solidFill>
                <a:latin typeface="Arial" panose="020B0604020202020204" pitchFamily="34" charset="0"/>
                <a:cs typeface="Arial" panose="020B0604020202020204" pitchFamily="34" charset="0"/>
              </a:rPr>
              <a:t> : </a:t>
            </a:r>
            <a:r>
              <a:rPr lang="fr-FR" sz="1600" b="0" i="0" u="none" strike="noStrike" baseline="0" dirty="0">
                <a:solidFill>
                  <a:srgbClr val="000000"/>
                </a:solidFill>
                <a:latin typeface="Arial" panose="020B0604020202020204" pitchFamily="34" charset="0"/>
                <a:cs typeface="Arial" panose="020B0604020202020204" pitchFamily="34" charset="0"/>
              </a:rPr>
              <a:t>96,5 % (IC à 95 % ; 92,1 à 98,5) au mois 6 et 99,6 % (IC à 95 % ; 98,0 à 99,9) au mois 54</a:t>
            </a:r>
          </a:p>
          <a:p>
            <a:pPr marL="0" lvl="0" indent="0" defTabSz="1911350">
              <a:spcBef>
                <a:spcPct val="0"/>
              </a:spcBef>
              <a:buNone/>
            </a:pPr>
            <a:r>
              <a:rPr lang="fr-FR" sz="1600" b="0" i="0" u="sng" strike="noStrike" baseline="0" dirty="0">
                <a:solidFill>
                  <a:srgbClr val="000000"/>
                </a:solidFill>
                <a:latin typeface="Arial" panose="020B0604020202020204" pitchFamily="34" charset="0"/>
              </a:rPr>
              <a:t>VPH 16/18/31/33/45/52/58</a:t>
            </a:r>
            <a:r>
              <a:rPr lang="fr-FR" sz="1600" b="0" i="0" u="none" strike="noStrike" baseline="0" dirty="0">
                <a:solidFill>
                  <a:srgbClr val="000000"/>
                </a:solidFill>
                <a:latin typeface="Arial" panose="020B0604020202020204" pitchFamily="34" charset="0"/>
              </a:rPr>
              <a:t> : 93,5 % (IC à 95 % ; 86,2 à 96,9) au mois 6 et 99,1 % (IC à 95 % ; 96,4 à 99,8) au mois 54</a:t>
            </a:r>
          </a:p>
        </p:txBody>
      </p:sp>
    </p:spTree>
    <p:extLst>
      <p:ext uri="{BB962C8B-B14F-4D97-AF65-F5344CB8AC3E}">
        <p14:creationId xmlns:p14="http://schemas.microsoft.com/office/powerpoint/2010/main" val="1540721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1000" y="114300"/>
            <a:ext cx="11747582" cy="584775"/>
          </a:xfrm>
          <a:prstGeom prst="rect">
            <a:avLst/>
          </a:prstGeom>
        </p:spPr>
        <p:txBody>
          <a:bodyPr wrap="square">
            <a:spAutoFit/>
          </a:bodyPr>
          <a:lstStyle/>
          <a:p>
            <a:r>
              <a:rPr lang="fr-FR" sz="3200">
                <a:solidFill>
                  <a:schemeClr val="accent1"/>
                </a:solidFill>
                <a:latin typeface="+mj-lt"/>
              </a:rPr>
              <a:t>Essai KEN SHE : conclusions</a:t>
            </a:r>
          </a:p>
        </p:txBody>
      </p:sp>
      <p:sp>
        <p:nvSpPr>
          <p:cNvPr id="2" name="TextBox 1">
            <a:extLst>
              <a:ext uri="{FF2B5EF4-FFF2-40B4-BE49-F238E27FC236}">
                <a16:creationId xmlns:a16="http://schemas.microsoft.com/office/drawing/2014/main" id="{6878ECDD-2344-4A5E-81BF-92F32D377DB2}"/>
              </a:ext>
            </a:extLst>
          </p:cNvPr>
          <p:cNvSpPr txBox="1"/>
          <p:nvPr/>
        </p:nvSpPr>
        <p:spPr>
          <a:xfrm>
            <a:off x="545009" y="767214"/>
            <a:ext cx="9748158" cy="5693866"/>
          </a:xfrm>
          <a:prstGeom prst="rect">
            <a:avLst/>
          </a:prstGeom>
          <a:noFill/>
        </p:spPr>
        <p:txBody>
          <a:bodyPr wrap="square" rtlCol="0">
            <a:spAutoFit/>
          </a:bodyPr>
          <a:lstStyle/>
          <a:p>
            <a:pPr algn="l"/>
            <a:r>
              <a:rPr lang="fr-FR" sz="2800" b="0" i="0" u="none" strike="noStrike" baseline="0" dirty="0">
                <a:latin typeface="+mj-lt"/>
                <a:cs typeface="Calibri" panose="020F0502020204030204" pitchFamily="34" charset="0"/>
              </a:rPr>
              <a:t>Les doses uniques de </a:t>
            </a:r>
            <a:r>
              <a:rPr lang="fr-FR" sz="2800" dirty="0">
                <a:latin typeface="+mj-lt"/>
                <a:cs typeface="Calibri" panose="020F0502020204030204" pitchFamily="34" charset="0"/>
              </a:rPr>
              <a:t>HPV2</a:t>
            </a:r>
            <a:r>
              <a:rPr lang="fr-FR" sz="2800" b="0" i="0" u="none" strike="noStrike" baseline="0" dirty="0">
                <a:latin typeface="+mj-lt"/>
                <a:cs typeface="Calibri" panose="020F0502020204030204" pitchFamily="34" charset="0"/>
              </a:rPr>
              <a:t> de GSK et de HPV9 de MSD se sont avérées </a:t>
            </a:r>
            <a:r>
              <a:rPr lang="fr-FR" sz="2800" b="1" i="0" u="none" strike="noStrike" baseline="0" dirty="0">
                <a:latin typeface="+mj-lt"/>
                <a:cs typeface="Calibri" panose="020F0502020204030204" pitchFamily="34" charset="0"/>
              </a:rPr>
              <a:t>très efficaces </a:t>
            </a:r>
            <a:r>
              <a:rPr lang="fr-FR" sz="2800" b="0" i="0" u="none" strike="noStrike" baseline="0" dirty="0">
                <a:latin typeface="+mj-lt"/>
                <a:cs typeface="Calibri" panose="020F0502020204030204" pitchFamily="34" charset="0"/>
              </a:rPr>
              <a:t>dans la prévention des nouvelles infections persistantes par les VPH oncogènes chez les adolescentes et les jeunes femmes africaines.</a:t>
            </a:r>
          </a:p>
          <a:p>
            <a:pPr algn="l"/>
            <a:endParaRPr lang="en-US" sz="2800" dirty="0">
              <a:cs typeface="Calibri" panose="020F0502020204030204" pitchFamily="34" charset="0"/>
            </a:endParaRPr>
          </a:p>
          <a:p>
            <a:pPr algn="l"/>
            <a:r>
              <a:rPr lang="fr-FR" sz="2800" b="1" i="0" u="none" strike="noStrike" baseline="0" dirty="0">
                <a:latin typeface="+mj-lt"/>
                <a:cs typeface="Calibri" panose="020F0502020204030204" pitchFamily="34" charset="0"/>
              </a:rPr>
              <a:t>L’efficacité </a:t>
            </a:r>
            <a:r>
              <a:rPr lang="fr-FR" sz="2800" b="1" dirty="0">
                <a:latin typeface="+mj-lt"/>
                <a:cs typeface="Calibri" panose="020F0502020204030204" pitchFamily="34" charset="0"/>
              </a:rPr>
              <a:t>lors de cet essai clinique randomisé à dose unique semble d’une ampleur </a:t>
            </a:r>
            <a:r>
              <a:rPr lang="fr-FR" sz="2800" b="1" i="0" u="none" strike="noStrike" baseline="0" dirty="0">
                <a:latin typeface="+mj-lt"/>
                <a:cs typeface="Calibri" panose="020F0502020204030204" pitchFamily="34" charset="0"/>
              </a:rPr>
              <a:t>semblable à celle des schémas multidoses.</a:t>
            </a:r>
          </a:p>
          <a:p>
            <a:pPr algn="l"/>
            <a:endParaRPr lang="en-US" sz="2800" b="1" dirty="0">
              <a:latin typeface="+mj-lt"/>
              <a:cs typeface="Calibri" panose="020F0502020204030204" pitchFamily="34" charset="0"/>
            </a:endParaRPr>
          </a:p>
          <a:p>
            <a:pPr algn="l"/>
            <a:r>
              <a:rPr lang="fr-FR" sz="2800" dirty="0">
                <a:latin typeface="+mj-lt"/>
                <a:cs typeface="Calibri" panose="020F0502020204030204" pitchFamily="34" charset="0"/>
              </a:rPr>
              <a:t>La vaccination anti-VPH à dose unique s’est avérée très efficace </a:t>
            </a:r>
            <a:r>
              <a:rPr lang="fr-FR" sz="2800" b="1" dirty="0">
                <a:latin typeface="+mj-lt"/>
                <a:cs typeface="Calibri" panose="020F0502020204030204" pitchFamily="34" charset="0"/>
              </a:rPr>
              <a:t>sur 54 mois sans signe d’affaiblissement de l’immunité</a:t>
            </a:r>
            <a:r>
              <a:rPr lang="fr-FR" sz="2800" dirty="0">
                <a:latin typeface="+mj-lt"/>
                <a:cs typeface="Calibri" panose="020F0502020204030204" pitchFamily="34" charset="0"/>
              </a:rPr>
              <a:t>.</a:t>
            </a:r>
            <a:r>
              <a:rPr lang="fr-FR" sz="2800" b="1" dirty="0">
                <a:latin typeface="+mj-lt"/>
                <a:cs typeface="Calibri" panose="020F0502020204030204" pitchFamily="34" charset="0"/>
              </a:rPr>
              <a:t> Ces résultats corroborent la durabilité de la vaccination anti-VPH à dose unique.</a:t>
            </a:r>
          </a:p>
        </p:txBody>
      </p:sp>
    </p:spTree>
    <p:extLst>
      <p:ext uri="{BB962C8B-B14F-4D97-AF65-F5344CB8AC3E}">
        <p14:creationId xmlns:p14="http://schemas.microsoft.com/office/powerpoint/2010/main" val="1467347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F12FB-817F-37D6-7CC1-71FDDC1B168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CA9931D-4CF6-FE67-EE0E-FE2559935572}"/>
              </a:ext>
            </a:extLst>
          </p:cNvPr>
          <p:cNvSpPr/>
          <p:nvPr/>
        </p:nvSpPr>
        <p:spPr>
          <a:xfrm>
            <a:off x="374609" y="62818"/>
            <a:ext cx="11747582" cy="584775"/>
          </a:xfrm>
          <a:prstGeom prst="rect">
            <a:avLst/>
          </a:prstGeom>
        </p:spPr>
        <p:txBody>
          <a:bodyPr wrap="square">
            <a:spAutoFit/>
          </a:bodyPr>
          <a:lstStyle/>
          <a:p>
            <a:r>
              <a:rPr lang="fr-FR" sz="3200">
                <a:solidFill>
                  <a:schemeClr val="tx2"/>
                </a:solidFill>
                <a:latin typeface="+mj-lt"/>
              </a:rPr>
              <a:t>Essai ESCUDDO : schéma de l’étude</a:t>
            </a:r>
          </a:p>
        </p:txBody>
      </p:sp>
      <p:grpSp>
        <p:nvGrpSpPr>
          <p:cNvPr id="41" name="Group 40">
            <a:extLst>
              <a:ext uri="{FF2B5EF4-FFF2-40B4-BE49-F238E27FC236}">
                <a16:creationId xmlns:a16="http://schemas.microsoft.com/office/drawing/2014/main" id="{DCE0CC27-D9ED-2057-D08B-CF38FC9C0B7C}"/>
              </a:ext>
            </a:extLst>
          </p:cNvPr>
          <p:cNvGrpSpPr/>
          <p:nvPr/>
        </p:nvGrpSpPr>
        <p:grpSpPr>
          <a:xfrm>
            <a:off x="2606040" y="1227593"/>
            <a:ext cx="6225138" cy="494307"/>
            <a:chOff x="50525" y="2325687"/>
            <a:chExt cx="3024220" cy="767291"/>
          </a:xfrm>
        </p:grpSpPr>
        <p:sp>
          <p:nvSpPr>
            <p:cNvPr id="42" name="Rectangle: Rounded Corners 41">
              <a:extLst>
                <a:ext uri="{FF2B5EF4-FFF2-40B4-BE49-F238E27FC236}">
                  <a16:creationId xmlns:a16="http://schemas.microsoft.com/office/drawing/2014/main" id="{B10EBF23-2024-0D87-D9B8-EFA13828500E}"/>
                </a:ext>
              </a:extLst>
            </p:cNvPr>
            <p:cNvSpPr/>
            <p:nvPr/>
          </p:nvSpPr>
          <p:spPr>
            <a:xfrm>
              <a:off x="50525" y="2325687"/>
              <a:ext cx="3024220" cy="767291"/>
            </a:xfrm>
            <a:prstGeom prst="roundRect">
              <a:avLst>
                <a:gd name="adj" fmla="val 10000"/>
              </a:avLst>
            </a:prstGeom>
            <a:solidFill>
              <a:schemeClr val="accent3">
                <a:lumMod val="20000"/>
                <a:lumOff val="80000"/>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3" name="Rectangle: Rounded Corners 4">
              <a:extLst>
                <a:ext uri="{FF2B5EF4-FFF2-40B4-BE49-F238E27FC236}">
                  <a16:creationId xmlns:a16="http://schemas.microsoft.com/office/drawing/2014/main" id="{5DD1F0AB-2131-6C9A-7B24-FAF9468D58D1}"/>
                </a:ext>
              </a:extLst>
            </p:cNvPr>
            <p:cNvSpPr txBox="1"/>
            <p:nvPr/>
          </p:nvSpPr>
          <p:spPr>
            <a:xfrm>
              <a:off x="50525" y="2334597"/>
              <a:ext cx="3024220" cy="7223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fr-FR">
                  <a:solidFill>
                    <a:schemeClr val="accent1"/>
                  </a:solidFill>
                  <a:cs typeface="Arial" panose="020B0604020202020204" pitchFamily="34" charset="0"/>
                </a:rPr>
                <a:t>20 330 filles âgées de 12 à 16 ans randomisées</a:t>
              </a:r>
            </a:p>
          </p:txBody>
        </p:sp>
      </p:grpSp>
      <p:sp>
        <p:nvSpPr>
          <p:cNvPr id="40" name="TextBox 39">
            <a:extLst>
              <a:ext uri="{FF2B5EF4-FFF2-40B4-BE49-F238E27FC236}">
                <a16:creationId xmlns:a16="http://schemas.microsoft.com/office/drawing/2014/main" id="{C4880631-AA8F-CC62-BFAC-37582FEF7120}"/>
              </a:ext>
            </a:extLst>
          </p:cNvPr>
          <p:cNvSpPr txBox="1"/>
          <p:nvPr/>
        </p:nvSpPr>
        <p:spPr>
          <a:xfrm>
            <a:off x="419793" y="6222885"/>
            <a:ext cx="7132774" cy="230832"/>
          </a:xfrm>
          <a:prstGeom prst="rect">
            <a:avLst/>
          </a:prstGeom>
          <a:noFill/>
        </p:spPr>
        <p:txBody>
          <a:bodyPr wrap="square" rtlCol="0">
            <a:spAutoFit/>
          </a:bodyPr>
          <a:lstStyle/>
          <a:p>
            <a:r>
              <a:rPr lang="fr-FR" sz="900"/>
              <a:t>M : mois ; N : nombre de participantes </a:t>
            </a:r>
          </a:p>
        </p:txBody>
      </p:sp>
      <p:sp>
        <p:nvSpPr>
          <p:cNvPr id="2" name="Arrow: Down 1">
            <a:extLst>
              <a:ext uri="{FF2B5EF4-FFF2-40B4-BE49-F238E27FC236}">
                <a16:creationId xmlns:a16="http://schemas.microsoft.com/office/drawing/2014/main" id="{7DCBC0EF-C2F8-0D3B-6779-F53FD041DBD8}"/>
              </a:ext>
            </a:extLst>
          </p:cNvPr>
          <p:cNvSpPr/>
          <p:nvPr/>
        </p:nvSpPr>
        <p:spPr>
          <a:xfrm>
            <a:off x="3570343" y="2010749"/>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84ED8F9-20BD-2A96-F6C2-3FBB38E3E41D}"/>
              </a:ext>
            </a:extLst>
          </p:cNvPr>
          <p:cNvSpPr/>
          <p:nvPr/>
        </p:nvSpPr>
        <p:spPr>
          <a:xfrm>
            <a:off x="5666883" y="1712756"/>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6FCE3692-57CD-C3AD-7051-397AA67B6158}"/>
              </a:ext>
            </a:extLst>
          </p:cNvPr>
          <p:cNvSpPr/>
          <p:nvPr/>
        </p:nvSpPr>
        <p:spPr>
          <a:xfrm>
            <a:off x="7502532" y="2023842"/>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F928A7-E8C9-00D7-BE1A-FE973F573AEC}"/>
              </a:ext>
            </a:extLst>
          </p:cNvPr>
          <p:cNvSpPr/>
          <p:nvPr/>
        </p:nvSpPr>
        <p:spPr>
          <a:xfrm>
            <a:off x="3621513" y="1935640"/>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C3807B2-6B7A-42EE-95EF-0C1EA30FF861}"/>
              </a:ext>
            </a:extLst>
          </p:cNvPr>
          <p:cNvSpPr/>
          <p:nvPr/>
        </p:nvSpPr>
        <p:spPr>
          <a:xfrm>
            <a:off x="1232194" y="3006806"/>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5A25E7-79F6-4ABC-4B01-F526522F979C}"/>
              </a:ext>
            </a:extLst>
          </p:cNvPr>
          <p:cNvSpPr/>
          <p:nvPr/>
        </p:nvSpPr>
        <p:spPr>
          <a:xfrm>
            <a:off x="3328734" y="2705925"/>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2C52427F-D181-23AF-73A1-7C68699B275B}"/>
              </a:ext>
            </a:extLst>
          </p:cNvPr>
          <p:cNvSpPr/>
          <p:nvPr/>
        </p:nvSpPr>
        <p:spPr>
          <a:xfrm>
            <a:off x="5164383" y="3019899"/>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E6F52-7E84-B98D-6737-8B9E27F6E73A}"/>
              </a:ext>
            </a:extLst>
          </p:cNvPr>
          <p:cNvSpPr/>
          <p:nvPr/>
        </p:nvSpPr>
        <p:spPr>
          <a:xfrm>
            <a:off x="1283364" y="2931697"/>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D5FC3A0-DDE6-D201-8A67-36C9CBED6812}"/>
              </a:ext>
            </a:extLst>
          </p:cNvPr>
          <p:cNvGrpSpPr/>
          <p:nvPr/>
        </p:nvGrpSpPr>
        <p:grpSpPr>
          <a:xfrm>
            <a:off x="186916" y="3215270"/>
            <a:ext cx="2608761" cy="604093"/>
            <a:chOff x="5579" y="2325687"/>
            <a:chExt cx="3069166" cy="767291"/>
          </a:xfrm>
          <a:solidFill>
            <a:schemeClr val="accent3">
              <a:lumMod val="60000"/>
              <a:lumOff val="40000"/>
            </a:schemeClr>
          </a:solidFill>
        </p:grpSpPr>
        <p:sp>
          <p:nvSpPr>
            <p:cNvPr id="21" name="Rectangle: Rounded Corners 20">
              <a:extLst>
                <a:ext uri="{FF2B5EF4-FFF2-40B4-BE49-F238E27FC236}">
                  <a16:creationId xmlns:a16="http://schemas.microsoft.com/office/drawing/2014/main" id="{83C433ED-7C10-B0B1-89FE-A4155907510A}"/>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Rectangle: Rounded Corners 4">
              <a:extLst>
                <a:ext uri="{FF2B5EF4-FFF2-40B4-BE49-F238E27FC236}">
                  <a16:creationId xmlns:a16="http://schemas.microsoft.com/office/drawing/2014/main" id="{16638250-438F-DA3A-FE63-D277EE52E596}"/>
                </a:ext>
              </a:extLst>
            </p:cNvPr>
            <p:cNvSpPr txBox="1"/>
            <p:nvPr/>
          </p:nvSpPr>
          <p:spPr>
            <a:xfrm>
              <a:off x="222562" y="2414616"/>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fr-FR" dirty="0">
                  <a:solidFill>
                    <a:schemeClr val="accent1"/>
                  </a:solidFill>
                  <a:cs typeface="Arial" panose="020B0604020202020204" pitchFamily="34" charset="0"/>
                </a:rPr>
                <a:t>1 dose de HPV2 (GSK)</a:t>
              </a:r>
            </a:p>
            <a:p>
              <a:pPr marL="0" lvl="0" indent="0" algn="ctr" defTabSz="1911350">
                <a:lnSpc>
                  <a:spcPct val="90000"/>
                </a:lnSpc>
                <a:spcBef>
                  <a:spcPct val="0"/>
                </a:spcBef>
                <a:buNone/>
              </a:pPr>
              <a:r>
                <a:rPr lang="fr-FR" b="1" dirty="0">
                  <a:solidFill>
                    <a:schemeClr val="accent1"/>
                  </a:solidFill>
                  <a:cs typeface="Arial" panose="020B0604020202020204" pitchFamily="34" charset="0"/>
                </a:rPr>
                <a:t>N = 4 880</a:t>
              </a:r>
            </a:p>
          </p:txBody>
        </p:sp>
      </p:grpSp>
      <p:grpSp>
        <p:nvGrpSpPr>
          <p:cNvPr id="23" name="Group 22">
            <a:extLst>
              <a:ext uri="{FF2B5EF4-FFF2-40B4-BE49-F238E27FC236}">
                <a16:creationId xmlns:a16="http://schemas.microsoft.com/office/drawing/2014/main" id="{FCB1DF8D-52B2-986C-D31E-5A60116619B9}"/>
              </a:ext>
            </a:extLst>
          </p:cNvPr>
          <p:cNvGrpSpPr/>
          <p:nvPr/>
        </p:nvGrpSpPr>
        <p:grpSpPr>
          <a:xfrm>
            <a:off x="3250486" y="3220237"/>
            <a:ext cx="2608761" cy="594070"/>
            <a:chOff x="5579" y="2325687"/>
            <a:chExt cx="3069166" cy="767291"/>
          </a:xfrm>
          <a:solidFill>
            <a:schemeClr val="accent3">
              <a:lumMod val="60000"/>
              <a:lumOff val="40000"/>
            </a:schemeClr>
          </a:solidFill>
        </p:grpSpPr>
        <p:sp>
          <p:nvSpPr>
            <p:cNvPr id="24" name="Rectangle: Rounded Corners 23">
              <a:extLst>
                <a:ext uri="{FF2B5EF4-FFF2-40B4-BE49-F238E27FC236}">
                  <a16:creationId xmlns:a16="http://schemas.microsoft.com/office/drawing/2014/main" id="{73769FC0-7197-B573-B35C-06DBBCD13FC6}"/>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Rectangle: Rounded Corners 4">
              <a:extLst>
                <a:ext uri="{FF2B5EF4-FFF2-40B4-BE49-F238E27FC236}">
                  <a16:creationId xmlns:a16="http://schemas.microsoft.com/office/drawing/2014/main" id="{02EC3AC5-7B72-DB99-38A9-726767C71CE0}"/>
                </a:ext>
              </a:extLst>
            </p:cNvPr>
            <p:cNvSpPr txBox="1"/>
            <p:nvPr/>
          </p:nvSpPr>
          <p:spPr>
            <a:xfrm>
              <a:off x="39626" y="2404036"/>
              <a:ext cx="2956498"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fr-FR" dirty="0">
                  <a:solidFill>
                    <a:schemeClr val="accent1"/>
                  </a:solidFill>
                  <a:cs typeface="Arial" panose="020B0604020202020204" pitchFamily="34" charset="0"/>
                </a:rPr>
                <a:t>2 doses de HPV2 (GSK)</a:t>
              </a:r>
            </a:p>
            <a:p>
              <a:pPr marL="0" lvl="0" indent="0" algn="ctr" defTabSz="1911350">
                <a:lnSpc>
                  <a:spcPct val="90000"/>
                </a:lnSpc>
                <a:spcBef>
                  <a:spcPct val="0"/>
                </a:spcBef>
                <a:buNone/>
              </a:pPr>
              <a:r>
                <a:rPr lang="fr-FR" b="1" dirty="0">
                  <a:solidFill>
                    <a:schemeClr val="accent1"/>
                  </a:solidFill>
                  <a:cs typeface="Arial" panose="020B0604020202020204" pitchFamily="34" charset="0"/>
                </a:rPr>
                <a:t>N = 4 880</a:t>
              </a:r>
            </a:p>
          </p:txBody>
        </p:sp>
      </p:grpSp>
      <p:sp>
        <p:nvSpPr>
          <p:cNvPr id="36" name="Arrow: Down 35">
            <a:extLst>
              <a:ext uri="{FF2B5EF4-FFF2-40B4-BE49-F238E27FC236}">
                <a16:creationId xmlns:a16="http://schemas.microsoft.com/office/drawing/2014/main" id="{A5BE7A0A-3F66-D5AA-AA6E-BF649BD56ED2}"/>
              </a:ext>
            </a:extLst>
          </p:cNvPr>
          <p:cNvSpPr/>
          <p:nvPr/>
        </p:nvSpPr>
        <p:spPr>
          <a:xfrm>
            <a:off x="7256018" y="3002790"/>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9FE4CFA-A841-E9C5-B960-5238EBE3CA4E}"/>
              </a:ext>
            </a:extLst>
          </p:cNvPr>
          <p:cNvSpPr/>
          <p:nvPr/>
        </p:nvSpPr>
        <p:spPr>
          <a:xfrm>
            <a:off x="9352558" y="2701909"/>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Down 48">
            <a:extLst>
              <a:ext uri="{FF2B5EF4-FFF2-40B4-BE49-F238E27FC236}">
                <a16:creationId xmlns:a16="http://schemas.microsoft.com/office/drawing/2014/main" id="{CC79C54D-A2FD-9809-D110-168401CA97C6}"/>
              </a:ext>
            </a:extLst>
          </p:cNvPr>
          <p:cNvSpPr/>
          <p:nvPr/>
        </p:nvSpPr>
        <p:spPr>
          <a:xfrm>
            <a:off x="11188207" y="3015883"/>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905C97C-9822-F5B7-3DAA-49C370874DEF}"/>
              </a:ext>
            </a:extLst>
          </p:cNvPr>
          <p:cNvSpPr/>
          <p:nvPr/>
        </p:nvSpPr>
        <p:spPr>
          <a:xfrm>
            <a:off x="7307188" y="2927681"/>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6C0C39B0-4DDF-EC14-5992-E59104878423}"/>
              </a:ext>
            </a:extLst>
          </p:cNvPr>
          <p:cNvGrpSpPr/>
          <p:nvPr/>
        </p:nvGrpSpPr>
        <p:grpSpPr>
          <a:xfrm>
            <a:off x="6222417" y="3215269"/>
            <a:ext cx="2608761" cy="599037"/>
            <a:chOff x="5579" y="2325687"/>
            <a:chExt cx="3069166" cy="767291"/>
          </a:xfrm>
          <a:solidFill>
            <a:schemeClr val="accent2"/>
          </a:solidFill>
        </p:grpSpPr>
        <p:sp>
          <p:nvSpPr>
            <p:cNvPr id="52" name="Rectangle: Rounded Corners 51">
              <a:extLst>
                <a:ext uri="{FF2B5EF4-FFF2-40B4-BE49-F238E27FC236}">
                  <a16:creationId xmlns:a16="http://schemas.microsoft.com/office/drawing/2014/main" id="{D6E13CC7-89F1-DA46-2B71-2EA08C36089F}"/>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3" name="Rectangle: Rounded Corners 4">
              <a:extLst>
                <a:ext uri="{FF2B5EF4-FFF2-40B4-BE49-F238E27FC236}">
                  <a16:creationId xmlns:a16="http://schemas.microsoft.com/office/drawing/2014/main" id="{3D3C4559-9BF4-21E7-4908-5028DB9F9E4C}"/>
                </a:ext>
              </a:extLst>
            </p:cNvPr>
            <p:cNvSpPr txBox="1"/>
            <p:nvPr/>
          </p:nvSpPr>
          <p:spPr>
            <a:xfrm>
              <a:off x="5579" y="2402547"/>
              <a:ext cx="2983525" cy="666113"/>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fr-FR" dirty="0">
                  <a:solidFill>
                    <a:schemeClr val="accent1"/>
                  </a:solidFill>
                  <a:cs typeface="Arial" panose="020B0604020202020204" pitchFamily="34" charset="0"/>
                </a:rPr>
                <a:t>1 dose de HPV9 (MSD)</a:t>
              </a:r>
            </a:p>
            <a:p>
              <a:pPr marL="0" lvl="0" indent="0" algn="ctr" defTabSz="1911350">
                <a:lnSpc>
                  <a:spcPct val="90000"/>
                </a:lnSpc>
                <a:spcBef>
                  <a:spcPct val="0"/>
                </a:spcBef>
                <a:buNone/>
              </a:pPr>
              <a:r>
                <a:rPr lang="fr-FR" b="1" dirty="0">
                  <a:solidFill>
                    <a:schemeClr val="accent1"/>
                  </a:solidFill>
                  <a:cs typeface="Arial" panose="020B0604020202020204" pitchFamily="34" charset="0"/>
                </a:rPr>
                <a:t>N = 4 851</a:t>
              </a:r>
            </a:p>
          </p:txBody>
        </p:sp>
      </p:grpSp>
      <p:grpSp>
        <p:nvGrpSpPr>
          <p:cNvPr id="54" name="Group 53">
            <a:extLst>
              <a:ext uri="{FF2B5EF4-FFF2-40B4-BE49-F238E27FC236}">
                <a16:creationId xmlns:a16="http://schemas.microsoft.com/office/drawing/2014/main" id="{787B32F6-2A4F-2A72-AC5B-B76F1779CA02}"/>
              </a:ext>
            </a:extLst>
          </p:cNvPr>
          <p:cNvGrpSpPr/>
          <p:nvPr/>
        </p:nvGrpSpPr>
        <p:grpSpPr>
          <a:xfrm>
            <a:off x="9306528" y="3173071"/>
            <a:ext cx="2608761" cy="641235"/>
            <a:chOff x="5579" y="2325687"/>
            <a:chExt cx="3069166" cy="767291"/>
          </a:xfrm>
          <a:solidFill>
            <a:schemeClr val="accent2"/>
          </a:solidFill>
        </p:grpSpPr>
        <p:sp>
          <p:nvSpPr>
            <p:cNvPr id="55" name="Rectangle: Rounded Corners 54">
              <a:extLst>
                <a:ext uri="{FF2B5EF4-FFF2-40B4-BE49-F238E27FC236}">
                  <a16:creationId xmlns:a16="http://schemas.microsoft.com/office/drawing/2014/main" id="{2EF1E712-8E86-C780-BC1C-C126E9E86403}"/>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6" name="Rectangle: Rounded Corners 4">
              <a:extLst>
                <a:ext uri="{FF2B5EF4-FFF2-40B4-BE49-F238E27FC236}">
                  <a16:creationId xmlns:a16="http://schemas.microsoft.com/office/drawing/2014/main" id="{7D84FD69-BA8C-F6D1-36C8-90C3802A479B}"/>
                </a:ext>
              </a:extLst>
            </p:cNvPr>
            <p:cNvSpPr txBox="1"/>
            <p:nvPr/>
          </p:nvSpPr>
          <p:spPr>
            <a:xfrm>
              <a:off x="61189" y="2397252"/>
              <a:ext cx="2935353"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fr-FR" dirty="0">
                  <a:solidFill>
                    <a:schemeClr val="accent1"/>
                  </a:solidFill>
                  <a:cs typeface="Arial" panose="020B0604020202020204" pitchFamily="34" charset="0"/>
                </a:rPr>
                <a:t>2 doses de HPV9 (MSD)</a:t>
              </a:r>
            </a:p>
            <a:p>
              <a:pPr marL="0" lvl="0" indent="0" algn="ctr" defTabSz="1911350">
                <a:lnSpc>
                  <a:spcPct val="90000"/>
                </a:lnSpc>
                <a:spcBef>
                  <a:spcPct val="0"/>
                </a:spcBef>
                <a:buNone/>
              </a:pPr>
              <a:r>
                <a:rPr lang="fr-FR" b="1" dirty="0">
                  <a:solidFill>
                    <a:schemeClr val="accent1"/>
                  </a:solidFill>
                  <a:cs typeface="Arial" panose="020B0604020202020204" pitchFamily="34" charset="0"/>
                </a:rPr>
                <a:t>N = 4 851</a:t>
              </a:r>
            </a:p>
          </p:txBody>
        </p:sp>
      </p:grpSp>
      <p:sp>
        <p:nvSpPr>
          <p:cNvPr id="58" name="Rectangle: Rounded Corners 4">
            <a:extLst>
              <a:ext uri="{FF2B5EF4-FFF2-40B4-BE49-F238E27FC236}">
                <a16:creationId xmlns:a16="http://schemas.microsoft.com/office/drawing/2014/main" id="{6F26C1B7-EFB5-4CB2-9814-AD6D7E5E2A57}"/>
              </a:ext>
            </a:extLst>
          </p:cNvPr>
          <p:cNvSpPr txBox="1"/>
          <p:nvPr/>
        </p:nvSpPr>
        <p:spPr>
          <a:xfrm>
            <a:off x="603583" y="5895020"/>
            <a:ext cx="10984833" cy="327316"/>
          </a:xfrm>
          <a:prstGeom prst="rect">
            <a:avLst/>
          </a:prstGeom>
          <a:solidFill>
            <a:srgbClr val="FFC000"/>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fr-FR" sz="2000" b="1" dirty="0">
                <a:solidFill>
                  <a:schemeClr val="accent1"/>
                </a:solidFill>
                <a:cs typeface="Arial" panose="020B0604020202020204" pitchFamily="34" charset="0"/>
              </a:rPr>
              <a:t>2 990 femmes non vaccinées ont participé à l’enquête prévue dans le cadre de l’étude (groupe témoin)</a:t>
            </a:r>
          </a:p>
        </p:txBody>
      </p:sp>
      <p:grpSp>
        <p:nvGrpSpPr>
          <p:cNvPr id="59" name="Group 58">
            <a:extLst>
              <a:ext uri="{FF2B5EF4-FFF2-40B4-BE49-F238E27FC236}">
                <a16:creationId xmlns:a16="http://schemas.microsoft.com/office/drawing/2014/main" id="{10E1CD6E-E410-D26B-BAA8-85507D51C436}"/>
              </a:ext>
            </a:extLst>
          </p:cNvPr>
          <p:cNvGrpSpPr/>
          <p:nvPr/>
        </p:nvGrpSpPr>
        <p:grpSpPr>
          <a:xfrm>
            <a:off x="229719" y="5230204"/>
            <a:ext cx="2608761" cy="525544"/>
            <a:chOff x="5579" y="2325687"/>
            <a:chExt cx="3069166" cy="767291"/>
          </a:xfrm>
          <a:solidFill>
            <a:schemeClr val="accent3">
              <a:lumMod val="60000"/>
              <a:lumOff val="40000"/>
            </a:schemeClr>
          </a:solidFill>
        </p:grpSpPr>
        <p:sp>
          <p:nvSpPr>
            <p:cNvPr id="60" name="Rectangle: Rounded Corners 59">
              <a:extLst>
                <a:ext uri="{FF2B5EF4-FFF2-40B4-BE49-F238E27FC236}">
                  <a16:creationId xmlns:a16="http://schemas.microsoft.com/office/drawing/2014/main" id="{ECFD134A-107E-8359-8E41-D60E69655ACF}"/>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1" name="Rectangle: Rounded Corners 4">
              <a:extLst>
                <a:ext uri="{FF2B5EF4-FFF2-40B4-BE49-F238E27FC236}">
                  <a16:creationId xmlns:a16="http://schemas.microsoft.com/office/drawing/2014/main" id="{6D9D7887-76F0-D68D-F233-67ECFB5FBCF9}"/>
                </a:ext>
              </a:extLst>
            </p:cNvPr>
            <p:cNvSpPr txBox="1"/>
            <p:nvPr/>
          </p:nvSpPr>
          <p:spPr>
            <a:xfrm>
              <a:off x="209797" y="2414960"/>
              <a:ext cx="2529234" cy="666113"/>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fr-FR" dirty="0">
                  <a:solidFill>
                    <a:schemeClr val="accent1"/>
                  </a:solidFill>
                  <a:cs typeface="Arial" panose="020B0604020202020204" pitchFamily="34" charset="0"/>
                </a:rPr>
                <a:t>1 dose de HPV2 (GSK)</a:t>
              </a:r>
            </a:p>
            <a:p>
              <a:pPr marL="0" lvl="0" indent="0" algn="ctr" defTabSz="1911350">
                <a:lnSpc>
                  <a:spcPct val="90000"/>
                </a:lnSpc>
                <a:spcBef>
                  <a:spcPct val="0"/>
                </a:spcBef>
                <a:buNone/>
              </a:pPr>
              <a:r>
                <a:rPr lang="fr-FR" b="1" dirty="0">
                  <a:solidFill>
                    <a:schemeClr val="accent1"/>
                  </a:solidFill>
                  <a:cs typeface="Arial" panose="020B0604020202020204" pitchFamily="34" charset="0"/>
                </a:rPr>
                <a:t>N = 4 068</a:t>
              </a:r>
            </a:p>
          </p:txBody>
        </p:sp>
      </p:grpSp>
      <p:grpSp>
        <p:nvGrpSpPr>
          <p:cNvPr id="62" name="Group 61">
            <a:extLst>
              <a:ext uri="{FF2B5EF4-FFF2-40B4-BE49-F238E27FC236}">
                <a16:creationId xmlns:a16="http://schemas.microsoft.com/office/drawing/2014/main" id="{7168439D-4E98-274A-C747-6BA373862A2B}"/>
              </a:ext>
            </a:extLst>
          </p:cNvPr>
          <p:cNvGrpSpPr/>
          <p:nvPr/>
        </p:nvGrpSpPr>
        <p:grpSpPr>
          <a:xfrm>
            <a:off x="3288800" y="5239347"/>
            <a:ext cx="2608761" cy="515853"/>
            <a:chOff x="5579" y="2325687"/>
            <a:chExt cx="3069166" cy="767291"/>
          </a:xfrm>
          <a:solidFill>
            <a:schemeClr val="accent3">
              <a:lumMod val="60000"/>
              <a:lumOff val="40000"/>
            </a:schemeClr>
          </a:solidFill>
        </p:grpSpPr>
        <p:sp>
          <p:nvSpPr>
            <p:cNvPr id="63" name="Rectangle: Rounded Corners 62">
              <a:extLst>
                <a:ext uri="{FF2B5EF4-FFF2-40B4-BE49-F238E27FC236}">
                  <a16:creationId xmlns:a16="http://schemas.microsoft.com/office/drawing/2014/main" id="{185C5253-A2AB-3E94-78E6-46BDF3DA3712}"/>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4" name="Rectangle: Rounded Corners 4">
              <a:extLst>
                <a:ext uri="{FF2B5EF4-FFF2-40B4-BE49-F238E27FC236}">
                  <a16:creationId xmlns:a16="http://schemas.microsoft.com/office/drawing/2014/main" id="{40CF8E67-B85D-E86C-6010-9184680E3E4C}"/>
                </a:ext>
              </a:extLst>
            </p:cNvPr>
            <p:cNvSpPr txBox="1"/>
            <p:nvPr/>
          </p:nvSpPr>
          <p:spPr>
            <a:xfrm>
              <a:off x="107433" y="2409293"/>
              <a:ext cx="277530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fr-FR" dirty="0">
                  <a:solidFill>
                    <a:schemeClr val="accent1"/>
                  </a:solidFill>
                  <a:cs typeface="Arial" panose="020B0604020202020204" pitchFamily="34" charset="0"/>
                </a:rPr>
                <a:t>2 doses de HPV2 (GSK)</a:t>
              </a:r>
            </a:p>
            <a:p>
              <a:pPr marL="0" lvl="0" indent="0" algn="ctr" defTabSz="1911350">
                <a:lnSpc>
                  <a:spcPct val="90000"/>
                </a:lnSpc>
                <a:spcBef>
                  <a:spcPct val="0"/>
                </a:spcBef>
                <a:buNone/>
              </a:pPr>
              <a:r>
                <a:rPr lang="fr-FR" b="1" dirty="0">
                  <a:solidFill>
                    <a:schemeClr val="accent1"/>
                  </a:solidFill>
                  <a:cs typeface="Arial" panose="020B0604020202020204" pitchFamily="34" charset="0"/>
                </a:rPr>
                <a:t>N = 4 040</a:t>
              </a:r>
            </a:p>
          </p:txBody>
        </p:sp>
      </p:grpSp>
      <p:grpSp>
        <p:nvGrpSpPr>
          <p:cNvPr id="65" name="Group 64">
            <a:extLst>
              <a:ext uri="{FF2B5EF4-FFF2-40B4-BE49-F238E27FC236}">
                <a16:creationId xmlns:a16="http://schemas.microsoft.com/office/drawing/2014/main" id="{85DE672E-6AF0-222C-B546-A78BD42F9E4A}"/>
              </a:ext>
            </a:extLst>
          </p:cNvPr>
          <p:cNvGrpSpPr/>
          <p:nvPr/>
        </p:nvGrpSpPr>
        <p:grpSpPr>
          <a:xfrm>
            <a:off x="6248575" y="5221418"/>
            <a:ext cx="2608761" cy="536967"/>
            <a:chOff x="5579" y="2325687"/>
            <a:chExt cx="3069166" cy="771871"/>
          </a:xfrm>
          <a:solidFill>
            <a:schemeClr val="accent2"/>
          </a:solidFill>
        </p:grpSpPr>
        <p:sp>
          <p:nvSpPr>
            <p:cNvPr id="66" name="Rectangle: Rounded Corners 65">
              <a:extLst>
                <a:ext uri="{FF2B5EF4-FFF2-40B4-BE49-F238E27FC236}">
                  <a16:creationId xmlns:a16="http://schemas.microsoft.com/office/drawing/2014/main" id="{36F203A8-F34B-86E7-09A8-D8F9E03F17CB}"/>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7" name="Rectangle: Rounded Corners 4">
              <a:extLst>
                <a:ext uri="{FF2B5EF4-FFF2-40B4-BE49-F238E27FC236}">
                  <a16:creationId xmlns:a16="http://schemas.microsoft.com/office/drawing/2014/main" id="{121E4729-8200-BCC7-5CB0-B2A0A78307F9}"/>
                </a:ext>
              </a:extLst>
            </p:cNvPr>
            <p:cNvSpPr txBox="1"/>
            <p:nvPr/>
          </p:nvSpPr>
          <p:spPr>
            <a:xfrm>
              <a:off x="126412" y="2431444"/>
              <a:ext cx="2765948"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fr-FR" dirty="0">
                  <a:solidFill>
                    <a:schemeClr val="accent1"/>
                  </a:solidFill>
                  <a:cs typeface="Arial" panose="020B0604020202020204" pitchFamily="34" charset="0"/>
                </a:rPr>
                <a:t>1 dose de HPV9 (MSD)</a:t>
              </a:r>
            </a:p>
            <a:p>
              <a:pPr marL="0" lvl="0" indent="0" algn="ctr" defTabSz="1911350">
                <a:lnSpc>
                  <a:spcPct val="90000"/>
                </a:lnSpc>
                <a:spcBef>
                  <a:spcPct val="0"/>
                </a:spcBef>
                <a:buNone/>
              </a:pPr>
              <a:r>
                <a:rPr lang="fr-FR" b="1" dirty="0">
                  <a:solidFill>
                    <a:schemeClr val="accent1"/>
                  </a:solidFill>
                  <a:cs typeface="Arial" panose="020B0604020202020204" pitchFamily="34" charset="0"/>
                </a:rPr>
                <a:t>N = 4 109</a:t>
              </a:r>
            </a:p>
          </p:txBody>
        </p:sp>
      </p:grpSp>
      <p:grpSp>
        <p:nvGrpSpPr>
          <p:cNvPr id="68" name="Group 67">
            <a:extLst>
              <a:ext uri="{FF2B5EF4-FFF2-40B4-BE49-F238E27FC236}">
                <a16:creationId xmlns:a16="http://schemas.microsoft.com/office/drawing/2014/main" id="{5709341D-B6CB-5677-5B44-9B297824668B}"/>
              </a:ext>
            </a:extLst>
          </p:cNvPr>
          <p:cNvGrpSpPr/>
          <p:nvPr/>
        </p:nvGrpSpPr>
        <p:grpSpPr>
          <a:xfrm>
            <a:off x="9294336" y="5174822"/>
            <a:ext cx="2608761" cy="519827"/>
            <a:chOff x="5579" y="2325687"/>
            <a:chExt cx="3069166" cy="767291"/>
          </a:xfrm>
          <a:solidFill>
            <a:schemeClr val="accent2"/>
          </a:solidFill>
        </p:grpSpPr>
        <p:sp>
          <p:nvSpPr>
            <p:cNvPr id="69" name="Rectangle: Rounded Corners 68">
              <a:extLst>
                <a:ext uri="{FF2B5EF4-FFF2-40B4-BE49-F238E27FC236}">
                  <a16:creationId xmlns:a16="http://schemas.microsoft.com/office/drawing/2014/main" id="{149C8869-38F4-B3A6-799D-4988C047829C}"/>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0" name="Rectangle: Rounded Corners 4">
              <a:extLst>
                <a:ext uri="{FF2B5EF4-FFF2-40B4-BE49-F238E27FC236}">
                  <a16:creationId xmlns:a16="http://schemas.microsoft.com/office/drawing/2014/main" id="{B23636F4-323D-487E-5235-B670B759E394}"/>
                </a:ext>
              </a:extLst>
            </p:cNvPr>
            <p:cNvSpPr txBox="1"/>
            <p:nvPr/>
          </p:nvSpPr>
          <p:spPr>
            <a:xfrm>
              <a:off x="74076" y="2426432"/>
              <a:ext cx="291210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fr-FR" dirty="0">
                  <a:solidFill>
                    <a:schemeClr val="accent1"/>
                  </a:solidFill>
                  <a:cs typeface="Arial" panose="020B0604020202020204" pitchFamily="34" charset="0"/>
                </a:rPr>
                <a:t>2 doses de HPV9 (MSD)</a:t>
              </a:r>
            </a:p>
            <a:p>
              <a:pPr marL="0" lvl="0" indent="0" algn="ctr" defTabSz="1911350">
                <a:lnSpc>
                  <a:spcPct val="90000"/>
                </a:lnSpc>
                <a:spcBef>
                  <a:spcPct val="0"/>
                </a:spcBef>
                <a:buNone/>
              </a:pPr>
              <a:r>
                <a:rPr lang="fr-FR" b="1" dirty="0">
                  <a:solidFill>
                    <a:schemeClr val="accent1"/>
                  </a:solidFill>
                  <a:cs typeface="Arial" panose="020B0604020202020204" pitchFamily="34" charset="0"/>
                </a:rPr>
                <a:t>N = 4 083</a:t>
              </a:r>
            </a:p>
          </p:txBody>
        </p:sp>
      </p:grpSp>
      <p:sp>
        <p:nvSpPr>
          <p:cNvPr id="71" name="Rectangle: Rounded Corners 70">
            <a:extLst>
              <a:ext uri="{FF2B5EF4-FFF2-40B4-BE49-F238E27FC236}">
                <a16:creationId xmlns:a16="http://schemas.microsoft.com/office/drawing/2014/main" id="{3DA0B48A-0E03-4565-7B17-4602D518176C}"/>
              </a:ext>
            </a:extLst>
          </p:cNvPr>
          <p:cNvSpPr/>
          <p:nvPr/>
        </p:nvSpPr>
        <p:spPr>
          <a:xfrm>
            <a:off x="2487168" y="4626864"/>
            <a:ext cx="6446520" cy="476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Évaluation de l’efficacité des vaccins</a:t>
            </a:r>
          </a:p>
        </p:txBody>
      </p:sp>
      <p:sp>
        <p:nvSpPr>
          <p:cNvPr id="72" name="Rectangle: Rounded Corners 71">
            <a:extLst>
              <a:ext uri="{FF2B5EF4-FFF2-40B4-BE49-F238E27FC236}">
                <a16:creationId xmlns:a16="http://schemas.microsoft.com/office/drawing/2014/main" id="{BDC5BF67-0AF9-FCDB-79CC-BE95567868A9}"/>
              </a:ext>
            </a:extLst>
          </p:cNvPr>
          <p:cNvSpPr/>
          <p:nvPr/>
        </p:nvSpPr>
        <p:spPr>
          <a:xfrm>
            <a:off x="2487168" y="609659"/>
            <a:ext cx="6446520" cy="476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Évaluation de la non-infériorité des schémas à dose unique vs schémas à 2 doses</a:t>
            </a:r>
          </a:p>
        </p:txBody>
      </p:sp>
      <p:grpSp>
        <p:nvGrpSpPr>
          <p:cNvPr id="10" name="Group 9">
            <a:extLst>
              <a:ext uri="{FF2B5EF4-FFF2-40B4-BE49-F238E27FC236}">
                <a16:creationId xmlns:a16="http://schemas.microsoft.com/office/drawing/2014/main" id="{31C1E0BC-E240-2653-C3F0-C71327365CC6}"/>
              </a:ext>
            </a:extLst>
          </p:cNvPr>
          <p:cNvGrpSpPr/>
          <p:nvPr/>
        </p:nvGrpSpPr>
        <p:grpSpPr>
          <a:xfrm>
            <a:off x="1726618" y="2217311"/>
            <a:ext cx="3253562" cy="537704"/>
            <a:chOff x="5579" y="2325687"/>
            <a:chExt cx="3069166" cy="767291"/>
          </a:xfrm>
          <a:solidFill>
            <a:schemeClr val="accent3">
              <a:lumMod val="60000"/>
              <a:lumOff val="40000"/>
            </a:schemeClr>
          </a:solidFill>
        </p:grpSpPr>
        <p:sp>
          <p:nvSpPr>
            <p:cNvPr id="11" name="Rectangle: Rounded Corners 10">
              <a:extLst>
                <a:ext uri="{FF2B5EF4-FFF2-40B4-BE49-F238E27FC236}">
                  <a16:creationId xmlns:a16="http://schemas.microsoft.com/office/drawing/2014/main" id="{15586330-C215-E24F-1DFD-E99C8E4E18F8}"/>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Rounded Corners 4">
              <a:extLst>
                <a:ext uri="{FF2B5EF4-FFF2-40B4-BE49-F238E27FC236}">
                  <a16:creationId xmlns:a16="http://schemas.microsoft.com/office/drawing/2014/main" id="{FB39F590-4A89-691F-9BFE-B8270F61BCF2}"/>
                </a:ext>
              </a:extLst>
            </p:cNvPr>
            <p:cNvSpPr txBox="1"/>
            <p:nvPr/>
          </p:nvSpPr>
          <p:spPr>
            <a:xfrm>
              <a:off x="28052" y="2480455"/>
              <a:ext cx="3046693" cy="52548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fr-FR">
                  <a:solidFill>
                    <a:schemeClr val="accent1"/>
                  </a:solidFill>
                  <a:cs typeface="Arial" panose="020B0604020202020204" pitchFamily="34" charset="0"/>
                </a:rPr>
                <a:t>HPV2 (GSK)</a:t>
              </a:r>
            </a:p>
            <a:p>
              <a:pPr marL="0" lvl="0" indent="0" algn="ctr" defTabSz="1911350">
                <a:lnSpc>
                  <a:spcPct val="90000"/>
                </a:lnSpc>
                <a:spcBef>
                  <a:spcPct val="0"/>
                </a:spcBef>
                <a:buNone/>
              </a:pPr>
              <a:r>
                <a:rPr lang="fr-FR" b="1">
                  <a:solidFill>
                    <a:schemeClr val="accent1"/>
                  </a:solidFill>
                  <a:cs typeface="Arial" panose="020B0604020202020204" pitchFamily="34" charset="0"/>
                </a:rPr>
                <a:t>N = 10 174</a:t>
              </a:r>
            </a:p>
          </p:txBody>
        </p:sp>
      </p:grpSp>
      <p:grpSp>
        <p:nvGrpSpPr>
          <p:cNvPr id="15" name="Group 14">
            <a:extLst>
              <a:ext uri="{FF2B5EF4-FFF2-40B4-BE49-F238E27FC236}">
                <a16:creationId xmlns:a16="http://schemas.microsoft.com/office/drawing/2014/main" id="{0C807A01-5C08-D6A1-18DD-0C8EEDFE1AF0}"/>
              </a:ext>
            </a:extLst>
          </p:cNvPr>
          <p:cNvGrpSpPr/>
          <p:nvPr/>
        </p:nvGrpSpPr>
        <p:grpSpPr>
          <a:xfrm>
            <a:off x="6868125" y="2217311"/>
            <a:ext cx="3273172" cy="537704"/>
            <a:chOff x="5579" y="2325687"/>
            <a:chExt cx="3087665" cy="767291"/>
          </a:xfrm>
          <a:solidFill>
            <a:schemeClr val="accent2"/>
          </a:solidFill>
        </p:grpSpPr>
        <p:sp>
          <p:nvSpPr>
            <p:cNvPr id="16" name="Rectangle: Rounded Corners 15">
              <a:extLst>
                <a:ext uri="{FF2B5EF4-FFF2-40B4-BE49-F238E27FC236}">
                  <a16:creationId xmlns:a16="http://schemas.microsoft.com/office/drawing/2014/main" id="{D77B9D00-4533-4FA3-4B6E-0CA63029EAB5}"/>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Rounded Corners 4">
              <a:extLst>
                <a:ext uri="{FF2B5EF4-FFF2-40B4-BE49-F238E27FC236}">
                  <a16:creationId xmlns:a16="http://schemas.microsoft.com/office/drawing/2014/main" id="{F0ACD4FD-AA10-95DB-D496-5EE113215E8A}"/>
                </a:ext>
              </a:extLst>
            </p:cNvPr>
            <p:cNvSpPr txBox="1"/>
            <p:nvPr/>
          </p:nvSpPr>
          <p:spPr>
            <a:xfrm>
              <a:off x="46551" y="2409228"/>
              <a:ext cx="3046693"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fr-FR" dirty="0">
                  <a:solidFill>
                    <a:schemeClr val="accent1"/>
                  </a:solidFill>
                  <a:cs typeface="Arial" panose="020B0604020202020204" pitchFamily="34" charset="0"/>
                </a:rPr>
                <a:t>HPV9 (MSD)</a:t>
              </a:r>
            </a:p>
            <a:p>
              <a:pPr marL="0" lvl="0" indent="0" algn="ctr" defTabSz="1911350">
                <a:lnSpc>
                  <a:spcPct val="90000"/>
                </a:lnSpc>
                <a:spcBef>
                  <a:spcPct val="0"/>
                </a:spcBef>
                <a:buNone/>
              </a:pPr>
              <a:r>
                <a:rPr lang="fr-FR" b="1" dirty="0">
                  <a:solidFill>
                    <a:schemeClr val="accent1"/>
                  </a:solidFill>
                  <a:cs typeface="Arial" panose="020B0604020202020204" pitchFamily="34" charset="0"/>
                </a:rPr>
                <a:t>N = 10 156</a:t>
              </a:r>
            </a:p>
          </p:txBody>
        </p:sp>
      </p:grpSp>
      <p:sp>
        <p:nvSpPr>
          <p:cNvPr id="74" name="TextBox 73">
            <a:extLst>
              <a:ext uri="{FF2B5EF4-FFF2-40B4-BE49-F238E27FC236}">
                <a16:creationId xmlns:a16="http://schemas.microsoft.com/office/drawing/2014/main" id="{98A7A4C4-2391-8017-6978-500F84579B55}"/>
              </a:ext>
            </a:extLst>
          </p:cNvPr>
          <p:cNvSpPr txBox="1"/>
          <p:nvPr/>
        </p:nvSpPr>
        <p:spPr>
          <a:xfrm>
            <a:off x="1133856" y="3995928"/>
            <a:ext cx="9774936" cy="369332"/>
          </a:xfrm>
          <a:prstGeom prst="rect">
            <a:avLst/>
          </a:prstGeom>
          <a:noFill/>
        </p:spPr>
        <p:txBody>
          <a:bodyPr wrap="square" rtlCol="0">
            <a:spAutoFit/>
          </a:bodyPr>
          <a:lstStyle/>
          <a:p>
            <a:r>
              <a:rPr lang="fr-FR"/>
              <a:t>Prélèvements cervicaux tous les 6 mois (M 12 au M 60) chez les filles de ≥ 15 ans</a:t>
            </a:r>
          </a:p>
        </p:txBody>
      </p:sp>
    </p:spTree>
    <p:extLst>
      <p:ext uri="{BB962C8B-B14F-4D97-AF65-F5344CB8AC3E}">
        <p14:creationId xmlns:p14="http://schemas.microsoft.com/office/powerpoint/2010/main" val="143820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9B5F0-1986-FDAB-E577-3B8C1C502AA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E0EC072-D6CE-1124-EEA3-C74FD1C06C59}"/>
              </a:ext>
            </a:extLst>
          </p:cNvPr>
          <p:cNvSpPr/>
          <p:nvPr/>
        </p:nvSpPr>
        <p:spPr>
          <a:xfrm>
            <a:off x="321607" y="196424"/>
            <a:ext cx="11747582" cy="584775"/>
          </a:xfrm>
          <a:prstGeom prst="rect">
            <a:avLst/>
          </a:prstGeom>
        </p:spPr>
        <p:txBody>
          <a:bodyPr wrap="square">
            <a:spAutoFit/>
          </a:bodyPr>
          <a:lstStyle/>
          <a:p>
            <a:pPr algn="ctr"/>
            <a:r>
              <a:rPr lang="fr-FR" sz="3200">
                <a:solidFill>
                  <a:schemeClr val="accent1"/>
                </a:solidFill>
                <a:latin typeface="+mj-lt"/>
              </a:rPr>
              <a:t>ESCUDDO : évaluation de la non-infériorité, PP</a:t>
            </a:r>
          </a:p>
        </p:txBody>
      </p:sp>
      <p:graphicFrame>
        <p:nvGraphicFramePr>
          <p:cNvPr id="2" name="Table 2">
            <a:extLst>
              <a:ext uri="{FF2B5EF4-FFF2-40B4-BE49-F238E27FC236}">
                <a16:creationId xmlns:a16="http://schemas.microsoft.com/office/drawing/2014/main" id="{33BD98DF-708D-0DD0-16B5-51387C666101}"/>
              </a:ext>
            </a:extLst>
          </p:cNvPr>
          <p:cNvGraphicFramePr>
            <a:graphicFrameLocks noGrp="1"/>
          </p:cNvGraphicFramePr>
          <p:nvPr>
            <p:extLst>
              <p:ext uri="{D42A27DB-BD31-4B8C-83A1-F6EECF244321}">
                <p14:modId xmlns:p14="http://schemas.microsoft.com/office/powerpoint/2010/main" val="1225210755"/>
              </p:ext>
            </p:extLst>
          </p:nvPr>
        </p:nvGraphicFramePr>
        <p:xfrm>
          <a:off x="723014" y="1066311"/>
          <a:ext cx="9737722" cy="3456868"/>
        </p:xfrm>
        <a:graphic>
          <a:graphicData uri="http://schemas.openxmlformats.org/drawingml/2006/table">
            <a:tbl>
              <a:tblPr firstRow="1" bandRow="1">
                <a:tableStyleId>{69012ECD-51FC-41F1-AA8D-1B2483CD663E}</a:tableStyleId>
              </a:tblPr>
              <a:tblGrid>
                <a:gridCol w="2896562">
                  <a:extLst>
                    <a:ext uri="{9D8B030D-6E8A-4147-A177-3AD203B41FA5}">
                      <a16:colId xmlns:a16="http://schemas.microsoft.com/office/drawing/2014/main" val="775955045"/>
                    </a:ext>
                  </a:extLst>
                </a:gridCol>
                <a:gridCol w="1429304">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a:t>Nombre de participantes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fr-FR" sz="1600"/>
                        <a:t>Nombre d’événements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fr-FR" sz="1600"/>
                        <a:t>Taux cumulé</a:t>
                      </a:r>
                    </a:p>
                    <a:p>
                      <a:pPr algn="ctr"/>
                      <a:r>
                        <a:rPr lang="fr-FR" sz="1600"/>
                        <a:t>d’événements/100 participantes</a:t>
                      </a:r>
                    </a:p>
                    <a:p>
                      <a:pPr algn="ctr"/>
                      <a:r>
                        <a:rPr lang="fr-FR" sz="1600"/>
                        <a:t>(IC à 95 %)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fr-FR" sz="1800" b="0" i="0" u="none" strike="noStrike" baseline="0">
                          <a:solidFill>
                            <a:schemeClr val="bg1"/>
                          </a:solidFill>
                          <a:latin typeface="+mn-lt"/>
                          <a:ea typeface="+mn-ea"/>
                          <a:cs typeface="+mn-cs"/>
                        </a:rPr>
                        <a:t>Différence en pourcentage</a:t>
                      </a:r>
                    </a:p>
                    <a:p>
                      <a:pPr algn="ctr"/>
                      <a:r>
                        <a:rPr lang="fr-FR" sz="1800" b="0" i="0" u="none" strike="noStrike" baseline="0">
                          <a:solidFill>
                            <a:schemeClr val="bg1"/>
                          </a:solidFill>
                          <a:latin typeface="+mn-lt"/>
                          <a:ea typeface="+mn-ea"/>
                          <a:cs typeface="+mn-cs"/>
                        </a:rPr>
                        <a:t>(IC à 95 %)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16732">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spcBef>
                          <a:spcPts val="1800"/>
                        </a:spcBef>
                      </a:pPr>
                      <a:r>
                        <a:rPr lang="fr-FR" sz="1600" b="1">
                          <a:solidFill>
                            <a:schemeClr val="accent1"/>
                          </a:solidFill>
                          <a:latin typeface="+mn-lt"/>
                          <a:ea typeface="+mn-ea"/>
                          <a:cs typeface="+mn-cs"/>
                        </a:rPr>
                        <a:t>Infections persistantes par les VPH 16/18 </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3766">
                <a:tc>
                  <a:txBody>
                    <a:bodyPr/>
                    <a:lstStyle/>
                    <a:p>
                      <a:pPr algn="l">
                        <a:spcBef>
                          <a:spcPts val="0"/>
                        </a:spcBef>
                      </a:pPr>
                      <a:r>
                        <a:rPr lang="fr-FR" sz="1600" b="1">
                          <a:solidFill>
                            <a:schemeClr val="bg1"/>
                          </a:solidFill>
                        </a:rPr>
                        <a:t>HPV2 (GSK) à dose unique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4 880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fr-FR" sz="1600" b="0">
                          <a:solidFill>
                            <a:schemeClr val="accent1"/>
                          </a:solidFill>
                          <a:latin typeface="+mn-lt"/>
                          <a:cs typeface="Arial" panose="020B0604020202020204" pitchFamily="34" charset="0"/>
                        </a:rPr>
                        <a:t>14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fr-FR" sz="1600" b="0">
                          <a:solidFill>
                            <a:schemeClr val="accent1"/>
                          </a:solidFill>
                        </a:rPr>
                        <a:t>0,29 (0,15 à 0,52)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fr-FR" sz="1600" b="1">
                          <a:solidFill>
                            <a:schemeClr val="accent1"/>
                          </a:solidFill>
                          <a:latin typeface="+mn-lt"/>
                          <a:cs typeface="Arial" panose="020B0604020202020204" pitchFamily="34" charset="0"/>
                        </a:rPr>
                        <a:t>-0,13 </a:t>
                      </a:r>
                    </a:p>
                    <a:p>
                      <a:pPr algn="ctr">
                        <a:spcBef>
                          <a:spcPts val="0"/>
                        </a:spcBef>
                      </a:pPr>
                      <a:r>
                        <a:rPr lang="fr-FR" sz="1600" b="1">
                          <a:solidFill>
                            <a:schemeClr val="accent1"/>
                          </a:solidFill>
                          <a:latin typeface="+mn-lt"/>
                          <a:cs typeface="Arial" panose="020B0604020202020204" pitchFamily="34" charset="0"/>
                        </a:rPr>
                        <a:t>(-0,45 à 0,15)</a:t>
                      </a:r>
                    </a:p>
                    <a:p>
                      <a:pPr algn="ctr">
                        <a:spcBef>
                          <a:spcPts val="0"/>
                        </a:spcBef>
                      </a:pPr>
                      <a:r>
                        <a:rPr lang="fr-FR" sz="1600" b="1">
                          <a:solidFill>
                            <a:schemeClr val="accent1"/>
                          </a:solidFill>
                          <a:latin typeface="+mn-lt"/>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7925472"/>
                  </a:ext>
                </a:extLst>
              </a:tr>
              <a:tr h="494212">
                <a:tc>
                  <a:txBody>
                    <a:bodyPr/>
                    <a:lstStyle/>
                    <a:p>
                      <a:pPr algn="l">
                        <a:spcBef>
                          <a:spcPts val="0"/>
                        </a:spcBef>
                      </a:pPr>
                      <a:r>
                        <a:rPr lang="fr-FR" sz="1600" b="1">
                          <a:solidFill>
                            <a:schemeClr val="bg1"/>
                          </a:solidFill>
                        </a:rPr>
                        <a:t>HPV2 (GSK) à deux doses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4 880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a:solidFill>
                            <a:schemeClr val="accent1"/>
                          </a:solidFill>
                        </a:rPr>
                        <a:t>21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a:solidFill>
                            <a:schemeClr val="accent1"/>
                          </a:solidFill>
                        </a:rPr>
                        <a:t>0,42 (0,23 à 0,71)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62998604"/>
                  </a:ext>
                </a:extLst>
              </a:tr>
              <a:tr h="365760">
                <a:tc>
                  <a:txBody>
                    <a:bodyPr/>
                    <a:lstStyle/>
                    <a:p>
                      <a:pPr algn="l" rtl="0">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4">
                  <a:txBody>
                    <a:bodyPr/>
                    <a:lstStyle/>
                    <a:p>
                      <a:pPr algn="ctr">
                        <a:spcBef>
                          <a:spcPts val="1800"/>
                        </a:spcBef>
                      </a:pPr>
                      <a:r>
                        <a:rPr lang="fr-FR" sz="1600" b="1">
                          <a:solidFill>
                            <a:schemeClr val="accent1"/>
                          </a:solidFill>
                          <a:latin typeface="+mn-lt"/>
                          <a:ea typeface="+mn-ea"/>
                          <a:cs typeface="+mn-cs"/>
                        </a:rPr>
                        <a:t>Infections persistantes par les VPH 16/18 </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475488">
                <a:tc>
                  <a:txBody>
                    <a:bodyPr/>
                    <a:lstStyle/>
                    <a:p>
                      <a:pPr algn="l">
                        <a:spcBef>
                          <a:spcPts val="0"/>
                        </a:spcBef>
                      </a:pPr>
                      <a:r>
                        <a:rPr lang="fr-FR" sz="1600" b="1">
                          <a:solidFill>
                            <a:schemeClr val="bg1"/>
                          </a:solidFill>
                        </a:rPr>
                        <a:t>HPV9 (MSD) à dose unique</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4 851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a:solidFill>
                            <a:schemeClr val="accent1"/>
                          </a:solidFill>
                          <a:latin typeface="+mn-lt"/>
                          <a:cs typeface="Arial" panose="020B0604020202020204" pitchFamily="34" charset="0"/>
                        </a:rPr>
                        <a:t>23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a:solidFill>
                            <a:schemeClr val="accent1"/>
                          </a:solidFill>
                        </a:rPr>
                        <a:t>0,48 (0,28 à 0,75)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fr-FR" sz="1600" b="1">
                          <a:solidFill>
                            <a:schemeClr val="accent1"/>
                          </a:solidFill>
                          <a:latin typeface="+mn-lt"/>
                          <a:ea typeface="+mn-ea"/>
                          <a:cs typeface="+mn-cs"/>
                        </a:rPr>
                        <a:t>0,21 </a:t>
                      </a:r>
                    </a:p>
                    <a:p>
                      <a:pPr algn="ctr">
                        <a:spcBef>
                          <a:spcPts val="0"/>
                        </a:spcBef>
                      </a:pPr>
                      <a:r>
                        <a:rPr lang="fr-FR" sz="1600" b="1">
                          <a:solidFill>
                            <a:schemeClr val="accent1"/>
                          </a:solidFill>
                          <a:latin typeface="+mn-lt"/>
                          <a:ea typeface="+mn-ea"/>
                          <a:cs typeface="+mn-cs"/>
                        </a:rPr>
                        <a:t>(-0,09 à 0,51)</a:t>
                      </a:r>
                    </a:p>
                    <a:p>
                      <a:pPr algn="ctr">
                        <a:spcBef>
                          <a:spcPts val="0"/>
                        </a:spcBef>
                      </a:pPr>
                      <a:r>
                        <a:rPr lang="fr-FR" sz="1600" b="1">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384048">
                <a:tc>
                  <a:txBody>
                    <a:bodyPr/>
                    <a:lstStyle/>
                    <a:p>
                      <a:pPr algn="l">
                        <a:spcBef>
                          <a:spcPts val="0"/>
                        </a:spcBef>
                      </a:pPr>
                      <a:r>
                        <a:rPr lang="fr-FR" sz="1600" b="1">
                          <a:solidFill>
                            <a:schemeClr val="bg1"/>
                          </a:solidFill>
                        </a:rPr>
                        <a:t>HPV9 (MSD) à deux doses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4 849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a:solidFill>
                            <a:schemeClr val="accent1"/>
                          </a:solidFill>
                          <a:latin typeface="+mn-lt"/>
                          <a:cs typeface="Arial" panose="020B0604020202020204" pitchFamily="34" charset="0"/>
                        </a:rPr>
                        <a:t>13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a:solidFill>
                            <a:schemeClr val="accent1"/>
                          </a:solidFill>
                          <a:latin typeface="+mn-lt"/>
                          <a:cs typeface="Arial" panose="020B0604020202020204" pitchFamily="34" charset="0"/>
                        </a:rPr>
                        <a:t>0,27 (0,12 à 0,51)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5AC7105E-BCED-C8DD-3181-71A034B5C868}"/>
              </a:ext>
            </a:extLst>
          </p:cNvPr>
          <p:cNvSpPr txBox="1"/>
          <p:nvPr/>
        </p:nvSpPr>
        <p:spPr>
          <a:xfrm>
            <a:off x="582806" y="4577459"/>
            <a:ext cx="6811261" cy="230832"/>
          </a:xfrm>
          <a:prstGeom prst="rect">
            <a:avLst/>
          </a:prstGeom>
          <a:noFill/>
        </p:spPr>
        <p:txBody>
          <a:bodyPr wrap="square" numCol="1" rtlCol="0">
            <a:spAutoFit/>
          </a:bodyPr>
          <a:lstStyle/>
          <a:p>
            <a:r>
              <a:rPr lang="fr-FR" sz="900" dirty="0"/>
              <a:t>Abréviations : IC : intervalle de confiance ; PP : population conforme au protocole</a:t>
            </a:r>
          </a:p>
        </p:txBody>
      </p:sp>
      <p:sp>
        <p:nvSpPr>
          <p:cNvPr id="3" name="TextBox 2">
            <a:extLst>
              <a:ext uri="{FF2B5EF4-FFF2-40B4-BE49-F238E27FC236}">
                <a16:creationId xmlns:a16="http://schemas.microsoft.com/office/drawing/2014/main" id="{70FF6348-2E20-E3CC-995E-6BA85200D511}"/>
              </a:ext>
            </a:extLst>
          </p:cNvPr>
          <p:cNvSpPr txBox="1"/>
          <p:nvPr/>
        </p:nvSpPr>
        <p:spPr>
          <a:xfrm>
            <a:off x="321607" y="5724939"/>
            <a:ext cx="11501983" cy="338554"/>
          </a:xfrm>
          <a:prstGeom prst="rect">
            <a:avLst/>
          </a:prstGeom>
          <a:noFill/>
        </p:spPr>
        <p:txBody>
          <a:bodyPr wrap="square" rtlCol="0">
            <a:spAutoFit/>
          </a:bodyPr>
          <a:lstStyle/>
          <a:p>
            <a:r>
              <a:rPr lang="fr-FR" sz="800">
                <a:solidFill>
                  <a:schemeClr val="tx1">
                    <a:lumMod val="65000"/>
                    <a:lumOff val="35000"/>
                  </a:schemeClr>
                </a:solidFill>
                <a:cs typeface="Arial"/>
              </a:rPr>
              <a:t>Kreimer AR, Porras C, Liu D, Hildesheim A, Carvajal LJ, Ocampo R, Romero B, Gail MH, Cortes B, Sierra MS, Coronado K, Sampson J, Coto C, Dagnall CL, Mora D, Kemp TJ, Zuniga M, Pinto LA, Barrientos G, Schussler J, Estrada Y, Montero C, Avila C, Ruggieri D, Cyr JT, Chanock S, Lowy DR, Schiller JT, Herrero R. Noninferiority of One HPV Vaccine Dose to Two Doses. N Engl J Med. 3 décembre 2025. doi : 10.1056/NEJMoa2506765. Publication électronique avant impression. PMID : 41337735.</a:t>
            </a:r>
          </a:p>
        </p:txBody>
      </p:sp>
      <p:sp>
        <p:nvSpPr>
          <p:cNvPr id="6" name="TextBox 2">
            <a:extLst>
              <a:ext uri="{FF2B5EF4-FFF2-40B4-BE49-F238E27FC236}">
                <a16:creationId xmlns:a16="http://schemas.microsoft.com/office/drawing/2014/main" id="{1883AE96-1E0C-71EA-1496-4D5DABD71720}"/>
              </a:ext>
            </a:extLst>
          </p:cNvPr>
          <p:cNvSpPr txBox="1"/>
          <p:nvPr/>
        </p:nvSpPr>
        <p:spPr>
          <a:xfrm>
            <a:off x="552276" y="5132050"/>
            <a:ext cx="10079198" cy="307777"/>
          </a:xfrm>
          <a:prstGeom prst="rect">
            <a:avLst/>
          </a:prstGeom>
          <a:noFill/>
        </p:spPr>
        <p:txBody>
          <a:bodyPr wrap="square" rtlCol="0">
            <a:spAutoFit/>
          </a:bodyPr>
          <a:lstStyle/>
          <a:p>
            <a:r>
              <a:rPr lang="fr-FR" sz="1400" dirty="0"/>
              <a:t>PP : population conforme au protocole, ayant reçu un schéma complet de vaccination sans déviation majeure par rapport au protocole</a:t>
            </a:r>
          </a:p>
        </p:txBody>
      </p:sp>
    </p:spTree>
    <p:extLst>
      <p:ext uri="{BB962C8B-B14F-4D97-AF65-F5344CB8AC3E}">
        <p14:creationId xmlns:p14="http://schemas.microsoft.com/office/powerpoint/2010/main" val="3872558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566C8-A0A0-B486-D496-BED15DD8513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54F0EC4-44E7-48C8-6932-888BA5110ABD}"/>
              </a:ext>
            </a:extLst>
          </p:cNvPr>
          <p:cNvSpPr/>
          <p:nvPr/>
        </p:nvSpPr>
        <p:spPr>
          <a:xfrm>
            <a:off x="425302" y="0"/>
            <a:ext cx="11747582" cy="584775"/>
          </a:xfrm>
          <a:prstGeom prst="rect">
            <a:avLst/>
          </a:prstGeom>
        </p:spPr>
        <p:txBody>
          <a:bodyPr wrap="square">
            <a:spAutoFit/>
          </a:bodyPr>
          <a:lstStyle/>
          <a:p>
            <a:pPr algn="ctr"/>
            <a:r>
              <a:rPr lang="fr-FR" sz="3200">
                <a:solidFill>
                  <a:schemeClr val="accent1"/>
                </a:solidFill>
                <a:latin typeface="+mj-lt"/>
              </a:rPr>
              <a:t>ESCUDDO : efficacité du vaccin, PP</a:t>
            </a:r>
          </a:p>
        </p:txBody>
      </p:sp>
      <p:graphicFrame>
        <p:nvGraphicFramePr>
          <p:cNvPr id="2" name="Table 2">
            <a:extLst>
              <a:ext uri="{FF2B5EF4-FFF2-40B4-BE49-F238E27FC236}">
                <a16:creationId xmlns:a16="http://schemas.microsoft.com/office/drawing/2014/main" id="{FC62EB98-2E73-2FE2-4E69-FFEC8E9980A4}"/>
              </a:ext>
            </a:extLst>
          </p:cNvPr>
          <p:cNvGraphicFramePr>
            <a:graphicFrameLocks noGrp="1"/>
          </p:cNvGraphicFramePr>
          <p:nvPr>
            <p:extLst>
              <p:ext uri="{D42A27DB-BD31-4B8C-83A1-F6EECF244321}">
                <p14:modId xmlns:p14="http://schemas.microsoft.com/office/powerpoint/2010/main" val="4011017947"/>
              </p:ext>
            </p:extLst>
          </p:nvPr>
        </p:nvGraphicFramePr>
        <p:xfrm>
          <a:off x="804389" y="673832"/>
          <a:ext cx="9737722" cy="4730496"/>
        </p:xfrm>
        <a:graphic>
          <a:graphicData uri="http://schemas.openxmlformats.org/drawingml/2006/table">
            <a:tbl>
              <a:tblPr firstRow="1" bandRow="1">
                <a:tableStyleId>{69012ECD-51FC-41F1-AA8D-1B2483CD663E}</a:tableStyleId>
              </a:tblPr>
              <a:tblGrid>
                <a:gridCol w="2896562">
                  <a:extLst>
                    <a:ext uri="{9D8B030D-6E8A-4147-A177-3AD203B41FA5}">
                      <a16:colId xmlns:a16="http://schemas.microsoft.com/office/drawing/2014/main" val="775955045"/>
                    </a:ext>
                  </a:extLst>
                </a:gridCol>
                <a:gridCol w="1429304">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a:t>Nombre de participantes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fr-FR" sz="1600"/>
                        <a:t>Nombre d’événements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fr-FR" sz="1600"/>
                        <a:t>Taux d’événements/100 participantes</a:t>
                      </a:r>
                    </a:p>
                    <a:p>
                      <a:pPr algn="ctr"/>
                      <a:r>
                        <a:rPr lang="fr-FR" sz="1600"/>
                        <a:t>(IC à 95 %)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fr-FR" sz="1800" b="1" i="0" u="none" strike="noStrike" baseline="0">
                          <a:solidFill>
                            <a:schemeClr val="bg1"/>
                          </a:solidFill>
                          <a:latin typeface="+mn-lt"/>
                          <a:ea typeface="+mn-ea"/>
                          <a:cs typeface="+mn-cs"/>
                        </a:rPr>
                        <a:t>Efficacité</a:t>
                      </a:r>
                    </a:p>
                    <a:p>
                      <a:pPr algn="ctr"/>
                      <a:r>
                        <a:rPr lang="fr-FR" sz="1800" b="1" i="0" u="none" strike="noStrike" baseline="0">
                          <a:solidFill>
                            <a:schemeClr val="bg1"/>
                          </a:solidFill>
                          <a:latin typeface="+mn-lt"/>
                          <a:ea typeface="+mn-ea"/>
                          <a:cs typeface="+mn-cs"/>
                        </a:rPr>
                        <a:t>(IC à 95 %)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16732">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spcBef>
                          <a:spcPts val="1800"/>
                        </a:spcBef>
                      </a:pPr>
                      <a:r>
                        <a:rPr lang="fr-FR" sz="1600" b="1">
                          <a:solidFill>
                            <a:schemeClr val="accent1"/>
                          </a:solidFill>
                          <a:latin typeface="+mn-lt"/>
                          <a:ea typeface="+mn-ea"/>
                          <a:cs typeface="+mn-cs"/>
                        </a:rPr>
                        <a:t>Infections persistantes par les VPH 16/18 </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3766">
                <a:tc>
                  <a:txBody>
                    <a:bodyPr/>
                    <a:lstStyle/>
                    <a:p>
                      <a:pPr algn="l">
                        <a:spcBef>
                          <a:spcPts val="0"/>
                        </a:spcBef>
                      </a:pPr>
                      <a:r>
                        <a:rPr lang="fr-FR" sz="1600" b="1">
                          <a:solidFill>
                            <a:schemeClr val="bg1"/>
                          </a:solidFill>
                        </a:rPr>
                        <a:t>Non vaccinées</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2 990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fr-FR" sz="1600" b="0">
                          <a:solidFill>
                            <a:schemeClr val="accent1"/>
                          </a:solidFill>
                          <a:latin typeface="+mn-lt"/>
                          <a:cs typeface="Arial" panose="020B0604020202020204" pitchFamily="34" charset="0"/>
                        </a:rPr>
                        <a:t>160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fr-FR" sz="1600" b="0">
                          <a:solidFill>
                            <a:schemeClr val="accent1"/>
                          </a:solidFill>
                          <a:latin typeface="+mn-lt"/>
                          <a:cs typeface="Arial" panose="020B0604020202020204" pitchFamily="34" charset="0"/>
                        </a:rPr>
                        <a:t>5,37 (4,55 à 6,17)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fr-FR" sz="1600" b="1">
                          <a:solidFill>
                            <a:schemeClr val="accent1"/>
                          </a:solidFill>
                          <a:latin typeface="+mn-lt"/>
                          <a:cs typeface="Arial" panose="020B0604020202020204" pitchFamily="34" charset="0"/>
                        </a:rPr>
                        <a:t>98,2 (96,1 à 99,6)</a:t>
                      </a:r>
                    </a:p>
                    <a:p>
                      <a:pPr algn="ctr">
                        <a:spcBef>
                          <a:spcPts val="0"/>
                        </a:spcBef>
                      </a:pPr>
                      <a:r>
                        <a:rPr lang="fr-FR" sz="1600" b="1">
                          <a:solidFill>
                            <a:schemeClr val="accent1"/>
                          </a:solidFill>
                          <a:latin typeface="+mn-lt"/>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70728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a:solidFill>
                            <a:schemeClr val="bg1"/>
                          </a:solidFill>
                        </a:rPr>
                        <a:t>HPV2 (GSK) à dose unique</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a:solidFill>
                            <a:schemeClr val="accent1"/>
                          </a:solidFill>
                          <a:latin typeface="+mn-lt"/>
                          <a:cs typeface="Arial" panose="020B0604020202020204" pitchFamily="34" charset="0"/>
                        </a:rPr>
                        <a:t>4 068</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0"/>
                        </a:spcBef>
                      </a:pPr>
                      <a:r>
                        <a:rPr lang="fr-FR" sz="1600" b="0">
                          <a:solidFill>
                            <a:schemeClr val="accent1"/>
                          </a:solidFill>
                          <a:latin typeface="+mn-lt"/>
                          <a:cs typeface="Arial" panose="020B0604020202020204" pitchFamily="34" charset="0"/>
                        </a:rPr>
                        <a:t>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0"/>
                        </a:spcBef>
                      </a:pPr>
                      <a:r>
                        <a:rPr lang="fr-FR" sz="1600" b="0">
                          <a:solidFill>
                            <a:schemeClr val="accent1"/>
                          </a:solidFill>
                          <a:latin typeface="+mn-lt"/>
                          <a:cs typeface="Arial" panose="020B0604020202020204" pitchFamily="34" charset="0"/>
                        </a:rPr>
                        <a:t>0,10 (0,02 à 0,21)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pPr algn="l" rtl="0">
                        <a:spcBef>
                          <a:spcPts val="0"/>
                        </a:spcBef>
                      </a:pPr>
                      <a:endParaRPr lang="en-US" sz="1600" b="1"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104548"/>
                  </a:ext>
                </a:extLst>
              </a:tr>
              <a:tr h="323766">
                <a:tc>
                  <a:txBody>
                    <a:bodyPr/>
                    <a:lstStyle/>
                    <a:p>
                      <a:pPr algn="l">
                        <a:spcBef>
                          <a:spcPts val="0"/>
                        </a:spcBef>
                      </a:pPr>
                      <a:r>
                        <a:rPr lang="fr-FR" sz="1600" b="1">
                          <a:solidFill>
                            <a:schemeClr val="bg1"/>
                          </a:solidFill>
                        </a:rPr>
                        <a:t>Non vaccinées</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2 990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fr-FR" sz="1600" b="0">
                          <a:solidFill>
                            <a:schemeClr val="accent1"/>
                          </a:solidFill>
                          <a:latin typeface="+mn-lt"/>
                          <a:cs typeface="Arial" panose="020B0604020202020204" pitchFamily="34" charset="0"/>
                        </a:rPr>
                        <a:t>162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fr-FR" sz="1600" b="0">
                          <a:solidFill>
                            <a:schemeClr val="accent1"/>
                          </a:solidFill>
                        </a:rPr>
                        <a:t>5,43 (4,56 à 6,24)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fr-FR" sz="1600" b="1">
                          <a:solidFill>
                            <a:schemeClr val="accent1"/>
                          </a:solidFill>
                          <a:latin typeface="+mn-lt"/>
                          <a:cs typeface="Arial" panose="020B0604020202020204" pitchFamily="34" charset="0"/>
                        </a:rPr>
                        <a:t>97,8 (95,6 à 99,3)</a:t>
                      </a:r>
                    </a:p>
                    <a:p>
                      <a:pPr algn="ctr">
                        <a:spcBef>
                          <a:spcPts val="0"/>
                        </a:spcBef>
                      </a:pPr>
                      <a:r>
                        <a:rPr lang="fr-FR" sz="1600" b="1">
                          <a:solidFill>
                            <a:schemeClr val="accent1"/>
                          </a:solidFill>
                          <a:latin typeface="+mn-lt"/>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7925472"/>
                  </a:ext>
                </a:extLst>
              </a:tr>
              <a:tr h="307803">
                <a:tc>
                  <a:txBody>
                    <a:bodyPr/>
                    <a:lstStyle/>
                    <a:p>
                      <a:pPr algn="l">
                        <a:spcBef>
                          <a:spcPts val="0"/>
                        </a:spcBef>
                      </a:pPr>
                      <a:r>
                        <a:rPr lang="fr-FR" sz="1600" b="1">
                          <a:solidFill>
                            <a:schemeClr val="bg1"/>
                          </a:solidFill>
                        </a:rPr>
                        <a:t>HPV2 (GSK) à deux doses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4 040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fr-FR" sz="1600" b="0">
                          <a:solidFill>
                            <a:schemeClr val="accent1"/>
                          </a:solidFill>
                        </a:rPr>
                        <a:t>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fr-FR" sz="1600" b="0">
                          <a:solidFill>
                            <a:schemeClr val="accent1"/>
                          </a:solidFill>
                        </a:rPr>
                        <a:t>0,12 (0,03 à 0,23)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62998604"/>
                  </a:ext>
                </a:extLst>
              </a:tr>
              <a:tr h="365760">
                <a:tc>
                  <a:txBody>
                    <a:bodyPr/>
                    <a:lstStyle/>
                    <a:p>
                      <a:pPr algn="l" rtl="0">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4">
                  <a:txBody>
                    <a:bodyPr/>
                    <a:lstStyle/>
                    <a:p>
                      <a:pPr algn="ctr">
                        <a:spcBef>
                          <a:spcPts val="1800"/>
                        </a:spcBef>
                      </a:pPr>
                      <a:r>
                        <a:rPr lang="fr-FR" sz="1600" b="1">
                          <a:solidFill>
                            <a:schemeClr val="accent1"/>
                          </a:solidFill>
                          <a:latin typeface="+mn-lt"/>
                          <a:ea typeface="+mn-ea"/>
                          <a:cs typeface="+mn-cs"/>
                        </a:rPr>
                        <a:t>Infections persistantes par les VPH 16/18 </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475488">
                <a:tc>
                  <a:txBody>
                    <a:bodyPr/>
                    <a:lstStyle/>
                    <a:p>
                      <a:pPr algn="l">
                        <a:spcBef>
                          <a:spcPts val="0"/>
                        </a:spcBef>
                      </a:pPr>
                      <a:r>
                        <a:rPr lang="fr-FR" sz="1600" b="1">
                          <a:solidFill>
                            <a:schemeClr val="bg1"/>
                          </a:solidFill>
                        </a:rPr>
                        <a:t>Non vaccinées</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2 990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a:solidFill>
                            <a:schemeClr val="accent1"/>
                          </a:solidFill>
                          <a:latin typeface="+mn-lt"/>
                          <a:cs typeface="Arial" panose="020B0604020202020204" pitchFamily="34" charset="0"/>
                        </a:rPr>
                        <a:t>159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a:solidFill>
                            <a:schemeClr val="accent1"/>
                          </a:solidFill>
                          <a:latin typeface="+mn-lt"/>
                          <a:cs typeface="Arial" panose="020B0604020202020204" pitchFamily="34" charset="0"/>
                        </a:rPr>
                        <a:t>5,32 (4,49 à 6,17)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fr-FR" sz="1600" b="1">
                          <a:solidFill>
                            <a:schemeClr val="accent1"/>
                          </a:solidFill>
                          <a:latin typeface="+mn-lt"/>
                          <a:ea typeface="+mn-ea"/>
                          <a:cs typeface="+mn-cs"/>
                        </a:rPr>
                        <a:t>97,0 (94,3 à 99,1)</a:t>
                      </a:r>
                    </a:p>
                    <a:p>
                      <a:pPr algn="ctr">
                        <a:spcBef>
                          <a:spcPts val="0"/>
                        </a:spcBef>
                      </a:pPr>
                      <a:r>
                        <a:rPr lang="fr-FR" sz="1600" b="1">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9438677"/>
                  </a:ext>
                </a:extLst>
              </a:tr>
              <a:tr h="150402">
                <a:tc>
                  <a:txBody>
                    <a:bodyPr/>
                    <a:lstStyle/>
                    <a:p>
                      <a:pPr algn="l">
                        <a:spcBef>
                          <a:spcPts val="0"/>
                        </a:spcBef>
                      </a:pPr>
                      <a:r>
                        <a:rPr lang="fr-FR" sz="1600" b="1">
                          <a:solidFill>
                            <a:schemeClr val="bg1"/>
                          </a:solidFill>
                        </a:rPr>
                        <a:t>HPV9 (MSD) à dose unique</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4 109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fr-FR" sz="1600" b="0">
                          <a:solidFill>
                            <a:schemeClr val="accent1"/>
                          </a:solidFill>
                          <a:latin typeface="+mn-lt"/>
                          <a:cs typeface="Arial" panose="020B0604020202020204" pitchFamily="34" charset="0"/>
                        </a:rPr>
                        <a:t>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a:solidFill>
                            <a:schemeClr val="accent1"/>
                          </a:solidFill>
                          <a:latin typeface="+mn-lt"/>
                          <a:cs typeface="Arial" panose="020B0604020202020204" pitchFamily="34" charset="0"/>
                        </a:rPr>
                        <a:t>0,16 (0,05 à 0,30)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algn="l" rtl="0">
                        <a:spcBef>
                          <a:spcPts val="0"/>
                        </a:spcBef>
                      </a:pPr>
                      <a:endParaRPr lang="en-US" sz="1600" b="1" kern="1200" dirty="0">
                        <a:solidFill>
                          <a:schemeClr val="accent1"/>
                        </a:solidFill>
                        <a:latin typeface="+mn-lt"/>
                        <a:ea typeface="+mn-ea"/>
                        <a:cs typeface="+mn-cs"/>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1532152"/>
                  </a:ext>
                </a:extLst>
              </a:tr>
              <a:tr h="475488">
                <a:tc>
                  <a:txBody>
                    <a:bodyPr/>
                    <a:lstStyle/>
                    <a:p>
                      <a:pPr algn="l">
                        <a:spcBef>
                          <a:spcPts val="0"/>
                        </a:spcBef>
                      </a:pPr>
                      <a:r>
                        <a:rPr lang="fr-FR" sz="1600" b="1">
                          <a:solidFill>
                            <a:schemeClr val="bg1"/>
                          </a:solidFill>
                        </a:rPr>
                        <a:t>Non vaccinées</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2 990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algn="ctr" defTabSz="914400" rtl="0" eaLnBrk="1" latinLnBrk="0" hangingPunct="1">
                        <a:spcBef>
                          <a:spcPts val="0"/>
                        </a:spcBef>
                      </a:pPr>
                      <a:r>
                        <a:rPr lang="fr-FR" sz="1600" b="0">
                          <a:solidFill>
                            <a:schemeClr val="accent1"/>
                          </a:solidFill>
                          <a:latin typeface="+mn-lt"/>
                          <a:ea typeface="+mn-ea"/>
                          <a:cs typeface="Arial" panose="020B0604020202020204" pitchFamily="34" charset="0"/>
                        </a:rPr>
                        <a:t>160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a:solidFill>
                            <a:schemeClr val="accent1"/>
                          </a:solidFill>
                          <a:latin typeface="+mn-lt"/>
                          <a:ea typeface="+mn-ea"/>
                          <a:cs typeface="Arial" panose="020B0604020202020204" pitchFamily="34" charset="0"/>
                        </a:rPr>
                        <a:t>5,35 (4,54 à 6,22)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fr-FR" sz="1600" b="1">
                          <a:solidFill>
                            <a:schemeClr val="accent1"/>
                          </a:solidFill>
                          <a:latin typeface="+mn-lt"/>
                          <a:ea typeface="+mn-ea"/>
                          <a:cs typeface="+mn-cs"/>
                        </a:rPr>
                        <a:t>98,5 (96,7 à 99,7)</a:t>
                      </a:r>
                    </a:p>
                    <a:p>
                      <a:pPr algn="ctr">
                        <a:spcBef>
                          <a:spcPts val="0"/>
                        </a:spcBef>
                      </a:pPr>
                      <a:r>
                        <a:rPr lang="fr-FR" sz="1600" b="1">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188384">
                <a:tc>
                  <a:txBody>
                    <a:bodyPr/>
                    <a:lstStyle/>
                    <a:p>
                      <a:pPr algn="l">
                        <a:spcBef>
                          <a:spcPts val="0"/>
                        </a:spcBef>
                      </a:pPr>
                      <a:r>
                        <a:rPr lang="fr-FR" sz="1600" b="1">
                          <a:solidFill>
                            <a:schemeClr val="bg1"/>
                          </a:solidFill>
                        </a:rPr>
                        <a:t>HPV9 (MSD) à deux doses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fr-FR" sz="1600" b="0">
                          <a:solidFill>
                            <a:schemeClr val="accent1"/>
                          </a:solidFill>
                          <a:latin typeface="+mn-lt"/>
                          <a:cs typeface="Arial" panose="020B0604020202020204" pitchFamily="34" charset="0"/>
                        </a:rPr>
                        <a:t>4 083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a:solidFill>
                            <a:schemeClr val="accent1"/>
                          </a:solidFill>
                          <a:latin typeface="+mn-lt"/>
                          <a:cs typeface="Arial" panose="020B0604020202020204" pitchFamily="34" charset="0"/>
                        </a:rPr>
                        <a:t>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fr-FR" sz="1600" b="0">
                          <a:solidFill>
                            <a:schemeClr val="accent1"/>
                          </a:solidFill>
                          <a:latin typeface="+mn-lt"/>
                          <a:cs typeface="Arial" panose="020B0604020202020204" pitchFamily="34" charset="0"/>
                        </a:rPr>
                        <a:t>0,08 (0,01 à 0,16)</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482F2ED3-C493-1BB9-C2BF-C8869A09E395}"/>
              </a:ext>
            </a:extLst>
          </p:cNvPr>
          <p:cNvSpPr txBox="1"/>
          <p:nvPr/>
        </p:nvSpPr>
        <p:spPr>
          <a:xfrm>
            <a:off x="425302" y="5445408"/>
            <a:ext cx="6811261" cy="230832"/>
          </a:xfrm>
          <a:prstGeom prst="rect">
            <a:avLst/>
          </a:prstGeom>
          <a:noFill/>
        </p:spPr>
        <p:txBody>
          <a:bodyPr wrap="square" numCol="1" rtlCol="0">
            <a:spAutoFit/>
          </a:bodyPr>
          <a:lstStyle/>
          <a:p>
            <a:r>
              <a:rPr lang="fr-FR" sz="900" dirty="0"/>
              <a:t>Abréviations : IC : intervalle de confiance ; PP : population conforme au protocole</a:t>
            </a:r>
          </a:p>
        </p:txBody>
      </p:sp>
      <p:sp>
        <p:nvSpPr>
          <p:cNvPr id="3" name="TextBox 2">
            <a:extLst>
              <a:ext uri="{FF2B5EF4-FFF2-40B4-BE49-F238E27FC236}">
                <a16:creationId xmlns:a16="http://schemas.microsoft.com/office/drawing/2014/main" id="{6745E5FE-3E7C-E3B8-C303-73307CD8F114}"/>
              </a:ext>
            </a:extLst>
          </p:cNvPr>
          <p:cNvSpPr txBox="1"/>
          <p:nvPr/>
        </p:nvSpPr>
        <p:spPr>
          <a:xfrm>
            <a:off x="415779" y="5635160"/>
            <a:ext cx="10079198" cy="307777"/>
          </a:xfrm>
          <a:prstGeom prst="rect">
            <a:avLst/>
          </a:prstGeom>
          <a:noFill/>
        </p:spPr>
        <p:txBody>
          <a:bodyPr wrap="square" rtlCol="0">
            <a:spAutoFit/>
          </a:bodyPr>
          <a:lstStyle/>
          <a:p>
            <a:r>
              <a:rPr lang="fr-FR" sz="1400" dirty="0"/>
              <a:t>PP : population conforme au protocole, ayant reçu un schéma complet de vaccination sans déviation majeure par rapport au protocole</a:t>
            </a:r>
          </a:p>
        </p:txBody>
      </p:sp>
      <p:sp>
        <p:nvSpPr>
          <p:cNvPr id="4" name="TextBox 3">
            <a:extLst>
              <a:ext uri="{FF2B5EF4-FFF2-40B4-BE49-F238E27FC236}">
                <a16:creationId xmlns:a16="http://schemas.microsoft.com/office/drawing/2014/main" id="{EAD6ADE5-0CD2-658F-F918-D9878B536823}"/>
              </a:ext>
            </a:extLst>
          </p:cNvPr>
          <p:cNvSpPr txBox="1"/>
          <p:nvPr/>
        </p:nvSpPr>
        <p:spPr>
          <a:xfrm>
            <a:off x="415779" y="5948153"/>
            <a:ext cx="11264688" cy="338554"/>
          </a:xfrm>
          <a:prstGeom prst="rect">
            <a:avLst/>
          </a:prstGeom>
          <a:noFill/>
        </p:spPr>
        <p:txBody>
          <a:bodyPr wrap="square" rtlCol="0">
            <a:spAutoFit/>
          </a:bodyPr>
          <a:lstStyle/>
          <a:p>
            <a:r>
              <a:rPr lang="fr-FR" sz="800">
                <a:solidFill>
                  <a:schemeClr val="tx1">
                    <a:lumMod val="65000"/>
                    <a:lumOff val="35000"/>
                  </a:schemeClr>
                </a:solidFill>
                <a:cs typeface="Arial"/>
              </a:rPr>
              <a:t>. Kreimer AR, Porras C, Liu D, Hildesheim A, Carvajal LJ, Ocampo R, Romero B, Gail MH, Cortes B, Sierra MS, Coronado K, Sampson J, Coto C, Dagnall CL, Mora D, Kemp TJ, Zuniga M, Pinto LA, Barrientos G, Schussler J, Estrada Y, Montero C, Avila C, Ruggieri D, Cyr JT, Chanock S, Lowy DR, Schiller JT, Herrero R. Noninferiority of One HPV Vaccine Dose to Two Doses. N Engl J Med. 3 décembre 2025. doi : 10.1056/NEJMoa2506765. Publication électronique avant impression. PMID : 41337735.</a:t>
            </a:r>
          </a:p>
        </p:txBody>
      </p:sp>
    </p:spTree>
    <p:extLst>
      <p:ext uri="{BB962C8B-B14F-4D97-AF65-F5344CB8AC3E}">
        <p14:creationId xmlns:p14="http://schemas.microsoft.com/office/powerpoint/2010/main" val="2809431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62D61-0647-FEBF-AD23-28A10721760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FA1C1EA-F52C-17C9-E733-B8722B8408FD}"/>
              </a:ext>
            </a:extLst>
          </p:cNvPr>
          <p:cNvSpPr/>
          <p:nvPr/>
        </p:nvSpPr>
        <p:spPr>
          <a:xfrm>
            <a:off x="444418" y="246276"/>
            <a:ext cx="11747582" cy="584775"/>
          </a:xfrm>
          <a:prstGeom prst="rect">
            <a:avLst/>
          </a:prstGeom>
        </p:spPr>
        <p:txBody>
          <a:bodyPr wrap="square">
            <a:spAutoFit/>
          </a:bodyPr>
          <a:lstStyle/>
          <a:p>
            <a:r>
              <a:rPr lang="fr-FR" sz="3200">
                <a:solidFill>
                  <a:schemeClr val="accent1"/>
                </a:solidFill>
                <a:latin typeface="+mj-lt"/>
              </a:rPr>
              <a:t>ESCUDDO : conclusions</a:t>
            </a:r>
          </a:p>
        </p:txBody>
      </p:sp>
      <p:sp>
        <p:nvSpPr>
          <p:cNvPr id="2" name="TextBox 1">
            <a:extLst>
              <a:ext uri="{FF2B5EF4-FFF2-40B4-BE49-F238E27FC236}">
                <a16:creationId xmlns:a16="http://schemas.microsoft.com/office/drawing/2014/main" id="{E8525D80-6498-280B-6434-2BD3B6F4BF01}"/>
              </a:ext>
            </a:extLst>
          </p:cNvPr>
          <p:cNvSpPr txBox="1"/>
          <p:nvPr/>
        </p:nvSpPr>
        <p:spPr>
          <a:xfrm>
            <a:off x="554736" y="1117410"/>
            <a:ext cx="9748158" cy="4401205"/>
          </a:xfrm>
          <a:prstGeom prst="rect">
            <a:avLst/>
          </a:prstGeom>
          <a:noFill/>
        </p:spPr>
        <p:txBody>
          <a:bodyPr wrap="square" rtlCol="0">
            <a:spAutoFit/>
          </a:bodyPr>
          <a:lstStyle/>
          <a:p>
            <a:pPr algn="l"/>
            <a:r>
              <a:rPr lang="fr-FR" sz="2800" b="0" i="0" u="none" strike="noStrike" baseline="0">
                <a:cs typeface="Calibri" panose="020F0502020204030204" pitchFamily="34" charset="0"/>
              </a:rPr>
              <a:t>Le </a:t>
            </a:r>
            <a:r>
              <a:rPr lang="fr-FR" sz="2800">
                <a:cs typeface="Calibri" panose="020F0502020204030204" pitchFamily="34" charset="0"/>
              </a:rPr>
              <a:t>HPV2</a:t>
            </a:r>
            <a:r>
              <a:rPr lang="fr-FR" sz="2800" b="0" i="0" u="none" strike="noStrike" baseline="0">
                <a:cs typeface="Calibri" panose="020F0502020204030204" pitchFamily="34" charset="0"/>
              </a:rPr>
              <a:t> de GSK et le HPV9 de MSD administrés en dose unique ont favorisé une protection semblable à celle conférée par deux doses dans la prévention des nouvelles infections persistantes par les VPH oncogènes chez les adolescentes.</a:t>
            </a:r>
          </a:p>
          <a:p>
            <a:pPr algn="l"/>
            <a:endParaRPr lang="en-US" sz="2800" b="0" i="0" u="none" strike="noStrike" baseline="0" dirty="0">
              <a:cs typeface="Calibri" panose="020F0502020204030204" pitchFamily="34" charset="0"/>
            </a:endParaRPr>
          </a:p>
          <a:p>
            <a:pPr algn="l"/>
            <a:r>
              <a:rPr lang="fr-FR" sz="2800">
                <a:cs typeface="Calibri" panose="020F0502020204030204" pitchFamily="34" charset="0"/>
              </a:rPr>
              <a:t>La protection s’est maintenue pendant toute la durée de l’essai (5 ans).</a:t>
            </a:r>
          </a:p>
          <a:p>
            <a:pPr algn="l"/>
            <a:endParaRPr lang="en-US" sz="2800" b="0" i="0" u="none" strike="noStrike" baseline="0" dirty="0">
              <a:cs typeface="Calibri" panose="020F0502020204030204" pitchFamily="34" charset="0"/>
            </a:endParaRPr>
          </a:p>
          <a:p>
            <a:pPr algn="l"/>
            <a:r>
              <a:rPr lang="fr-FR" sz="2800">
                <a:latin typeface="+mj-lt"/>
                <a:cs typeface="Calibri" panose="020F0502020204030204" pitchFamily="34" charset="0"/>
              </a:rPr>
              <a:t>La vaccination anti-VPH à dose unique contre les infections par les VPH 16 ou VPH 18 présentait une efficacité d’au moins 97 %.</a:t>
            </a:r>
          </a:p>
        </p:txBody>
      </p:sp>
    </p:spTree>
    <p:extLst>
      <p:ext uri="{BB962C8B-B14F-4D97-AF65-F5344CB8AC3E}">
        <p14:creationId xmlns:p14="http://schemas.microsoft.com/office/powerpoint/2010/main" val="2475833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0"/>
            <a:ext cx="12026899" cy="869909"/>
          </a:xfrm>
        </p:spPr>
        <p:txBody>
          <a:bodyPr lIns="91440" tIns="45720" rIns="91440" bIns="45720" anchor="t"/>
          <a:lstStyle/>
          <a:p>
            <a:r>
              <a:rPr lang="fr-FR" sz="4000" b="1" dirty="0"/>
              <a:t>Thèmes et questions clés pour la vaccination anti-VPH à dose unique</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600">
                <a:solidFill>
                  <a:schemeClr val="accent1"/>
                </a:solidFill>
              </a:rPr>
              <a:t>Niveau de protection d’une dose unique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600">
                <a:solidFill>
                  <a:schemeClr val="accent1"/>
                </a:solidFill>
                <a:ea typeface="+mn-lt"/>
                <a:cs typeface="+mn-lt"/>
              </a:rPr>
              <a:t>Plausibilité biologique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fr-FR" sz="2500">
                <a:solidFill>
                  <a:schemeClr val="accent1"/>
                </a:solidFill>
              </a:rPr>
              <a:t>Un schéma à dose unique serait-il applicable à différentes populations ?</a:t>
            </a:r>
          </a:p>
          <a:p>
            <a:pPr marL="285750" indent="-285750">
              <a:buFont typeface="Arial" panose="020B0604020202020204" pitchFamily="34" charset="0"/>
              <a:buChar char="•"/>
            </a:pPr>
            <a:r>
              <a:rPr lang="fr-FR" sz="2000">
                <a:solidFill>
                  <a:schemeClr val="accent1"/>
                </a:solidFill>
              </a:rPr>
              <a:t>Dans toutes les régions géographiques (données générées sur plusieurs continents) </a:t>
            </a:r>
          </a:p>
          <a:p>
            <a:pPr marL="285750" indent="-285750">
              <a:buFont typeface="Arial" panose="020B0604020202020204" pitchFamily="34" charset="0"/>
              <a:buChar char="•"/>
            </a:pPr>
            <a:r>
              <a:rPr lang="fr-FR" sz="2000">
                <a:solidFill>
                  <a:schemeClr val="accent1"/>
                </a:solidFill>
              </a:rPr>
              <a:t>Dans tous les groupes d’âge</a:t>
            </a:r>
          </a:p>
          <a:p>
            <a:pPr marL="285750" indent="-285750">
              <a:buFont typeface="Arial" panose="020B0604020202020204" pitchFamily="34" charset="0"/>
              <a:buChar char="•"/>
            </a:pPr>
            <a:r>
              <a:rPr lang="fr-FR" sz="2000">
                <a:solidFill>
                  <a:schemeClr val="accent1"/>
                </a:solidFill>
              </a:rPr>
              <a:t>Hommes</a:t>
            </a:r>
          </a:p>
          <a:p>
            <a:pPr marL="285750" indent="-285750">
              <a:buFont typeface="Arial" panose="020B0604020202020204" pitchFamily="34" charset="0"/>
              <a:buChar char="•"/>
            </a:pPr>
            <a:r>
              <a:rPr lang="fr-FR" sz="2000">
                <a:solidFill>
                  <a:schemeClr val="accent1"/>
                </a:solidFill>
              </a:rPr>
              <a:t>Personnes vivant avec le VIH</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4"/>
          </a:solidFill>
          <a:ln w="57150">
            <a:solidFill>
              <a:schemeClr val="accent2"/>
            </a:solidFill>
          </a:ln>
        </p:spPr>
        <p:txBody>
          <a:bodyPr wrap="square" lIns="182880" tIns="45720" rIns="91440" bIns="45720" rtlCol="0" anchor="ctr" anchorCtr="0">
            <a:noAutofit/>
          </a:bodyPr>
          <a:lstStyle/>
          <a:p>
            <a:r>
              <a:rPr lang="fr-FR" sz="2600" b="1">
                <a:solidFill>
                  <a:schemeClr val="accent1"/>
                </a:solidFill>
                <a:ea typeface="+mn-lt"/>
                <a:cs typeface="+mn-lt"/>
              </a:rPr>
              <a:t>La protection par dose unique est-elle semblable à celle des schémas multidoses ?</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34623"/>
            <a:ext cx="11137392" cy="731520"/>
          </a:xfrm>
          <a:prstGeom prst="rect">
            <a:avLst/>
          </a:prstGeom>
          <a:solidFill>
            <a:schemeClr val="accent4"/>
          </a:solidFill>
          <a:ln w="57150">
            <a:solidFill>
              <a:schemeClr val="accent2"/>
            </a:solidFill>
          </a:ln>
        </p:spPr>
        <p:txBody>
          <a:bodyPr wrap="square" lIns="182880" tIns="45720" rIns="91440" bIns="45720" rtlCol="0" anchor="ctr" anchorCtr="0">
            <a:noAutofit/>
          </a:bodyPr>
          <a:lstStyle/>
          <a:p>
            <a:endParaRPr lang="en-US" sz="2600" b="1" dirty="0">
              <a:solidFill>
                <a:schemeClr val="accent1"/>
              </a:solidFill>
              <a:ea typeface="+mn-lt"/>
              <a:cs typeface="+mn-lt"/>
            </a:endParaRPr>
          </a:p>
          <a:p>
            <a:r>
              <a:rPr lang="fr-FR" sz="2600" b="1">
                <a:solidFill>
                  <a:schemeClr val="accent1"/>
                </a:solidFill>
                <a:ea typeface="+mn-lt"/>
                <a:cs typeface="+mn-lt"/>
              </a:rPr>
              <a:t>Durabilité de la protection après une dose unique </a:t>
            </a:r>
          </a:p>
          <a:p>
            <a:endParaRPr lang="en-US" sz="2600" b="1" dirty="0">
              <a:solidFill>
                <a:schemeClr val="accent1"/>
              </a:solidFill>
            </a:endParaRPr>
          </a:p>
        </p:txBody>
      </p:sp>
    </p:spTree>
    <p:extLst>
      <p:ext uri="{BB962C8B-B14F-4D97-AF65-F5344CB8AC3E}">
        <p14:creationId xmlns:p14="http://schemas.microsoft.com/office/powerpoint/2010/main" val="286244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fr-FR" sz="4000" b="1"/>
              <a:t>Messages clés sur la vaccination</a:t>
            </a:r>
            <a:br>
              <a:rPr lang="fr-FR" sz="4000" b="1"/>
            </a:br>
            <a:r>
              <a:rPr lang="fr-FR" sz="4000" b="1"/>
              <a:t>anti-VPH à </a:t>
            </a:r>
            <a:r>
              <a:rPr lang="fr-FR" sz="4000"/>
              <a:t>d</a:t>
            </a:r>
            <a:r>
              <a:rPr lang="fr-FR" sz="4000" b="1"/>
              <a:t>ose unique</a:t>
            </a:r>
          </a:p>
        </p:txBody>
      </p:sp>
    </p:spTree>
    <p:extLst>
      <p:ext uri="{BB962C8B-B14F-4D97-AF65-F5344CB8AC3E}">
        <p14:creationId xmlns:p14="http://schemas.microsoft.com/office/powerpoint/2010/main" val="786416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extLst>
              <p:ext uri="{D42A27DB-BD31-4B8C-83A1-F6EECF244321}">
                <p14:modId xmlns:p14="http://schemas.microsoft.com/office/powerpoint/2010/main" val="931795919"/>
              </p:ext>
            </p:extLst>
          </p:nvPr>
        </p:nvGraphicFramePr>
        <p:xfrm>
          <a:off x="414793" y="699076"/>
          <a:ext cx="11150472" cy="5303520"/>
        </p:xfrm>
        <a:graphic>
          <a:graphicData uri="http://schemas.openxmlformats.org/drawingml/2006/table">
            <a:tbl>
              <a:tblPr firstRow="1" bandRow="1">
                <a:tableStyleId>{5C22544A-7EE6-4342-B048-85BDC9FD1C3A}</a:tableStyleId>
              </a:tblPr>
              <a:tblGrid>
                <a:gridCol w="4609694">
                  <a:extLst>
                    <a:ext uri="{9D8B030D-6E8A-4147-A177-3AD203B41FA5}">
                      <a16:colId xmlns:a16="http://schemas.microsoft.com/office/drawing/2014/main" val="4230516322"/>
                    </a:ext>
                  </a:extLst>
                </a:gridCol>
                <a:gridCol w="6540778">
                  <a:extLst>
                    <a:ext uri="{9D8B030D-6E8A-4147-A177-3AD203B41FA5}">
                      <a16:colId xmlns:a16="http://schemas.microsoft.com/office/drawing/2014/main" val="3653219934"/>
                    </a:ext>
                  </a:extLst>
                </a:gridCol>
              </a:tblGrid>
              <a:tr h="384343">
                <a:tc>
                  <a:txBody>
                    <a:bodyPr/>
                    <a:lstStyle/>
                    <a:p>
                      <a:r>
                        <a:rPr lang="fr-FR" sz="2000">
                          <a:solidFill>
                            <a:schemeClr val="bg1"/>
                          </a:solidFill>
                        </a:rPr>
                        <a:t>Étude/conception</a:t>
                      </a:r>
                    </a:p>
                  </a:txBody>
                  <a:tcPr>
                    <a:lnB w="9525" cap="flat" cmpd="sng" algn="ctr">
                      <a:solidFill>
                        <a:schemeClr val="accent1"/>
                      </a:solidFill>
                      <a:prstDash val="solid"/>
                      <a:round/>
                      <a:headEnd type="none" w="med" len="med"/>
                      <a:tailEnd type="none" w="med" len="med"/>
                    </a:lnB>
                  </a:tcPr>
                </a:tc>
                <a:tc>
                  <a:txBody>
                    <a:bodyPr/>
                    <a:lstStyle/>
                    <a:p>
                      <a:r>
                        <a:rPr lang="fr-FR" sz="2000" b="1">
                          <a:solidFill>
                            <a:schemeClr val="bg1"/>
                          </a:solidFill>
                        </a:rPr>
                        <a:t>Objectifs principaux/calendrier</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345540">
                <a:tc rowSpan="2">
                  <a:txBody>
                    <a:bodyPr/>
                    <a:lstStyle/>
                    <a:p>
                      <a:r>
                        <a:rPr lang="fr-FR" sz="2000" b="1" dirty="0">
                          <a:solidFill>
                            <a:schemeClr val="tx1"/>
                          </a:solidFill>
                        </a:rPr>
                        <a:t>Essai ESCUDDO</a:t>
                      </a:r>
                      <a:r>
                        <a:rPr lang="fr-FR" sz="2000" b="0" dirty="0">
                          <a:solidFill>
                            <a:schemeClr val="tx1"/>
                          </a:solidFill>
                        </a:rPr>
                        <a:t>, Costa Rica</a:t>
                      </a:r>
                    </a:p>
                    <a:p>
                      <a:pPr marL="0" marR="0" lvl="0" indent="0" algn="l" rtl="0" eaLnBrk="1" fontAlgn="auto" latinLnBrk="0" hangingPunct="1">
                        <a:lnSpc>
                          <a:spcPct val="100000"/>
                        </a:lnSpc>
                        <a:spcBef>
                          <a:spcPts val="0"/>
                        </a:spcBef>
                        <a:spcAft>
                          <a:spcPts val="0"/>
                        </a:spcAft>
                        <a:buClrTx/>
                        <a:buSzTx/>
                        <a:buFontTx/>
                        <a:buNone/>
                      </a:pPr>
                      <a:r>
                        <a:rPr lang="fr-FR" sz="1800" dirty="0">
                          <a:solidFill>
                            <a:schemeClr val="tx1"/>
                          </a:solidFill>
                        </a:rPr>
                        <a:t>Essai de non-infériorité randomisé, contrôlé et en double aveugle visant à évaluer l’efficacité d’une dose unique ou de deux doses chez des jeunes filles vaccinées à l’âge de 12 à 16 ans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solidFill>
                        </a:rPr>
                        <a:t>4 groupes : N ~4 850/groupe</a:t>
                      </a:r>
                    </a:p>
                    <a:p>
                      <a:pPr marL="0" marR="0" lvl="0" indent="0" algn="l" rtl="0" eaLnBrk="1" fontAlgn="auto" latinLnBrk="0" hangingPunct="1">
                        <a:lnSpc>
                          <a:spcPct val="100000"/>
                        </a:lnSpc>
                        <a:spcBef>
                          <a:spcPts val="0"/>
                        </a:spcBef>
                        <a:spcAft>
                          <a:spcPts val="0"/>
                        </a:spcAft>
                        <a:buClrTx/>
                        <a:buSzTx/>
                        <a:buFontTx/>
                        <a:buNone/>
                      </a:pPr>
                      <a:r>
                        <a:rPr lang="fr-FR" sz="1800" dirty="0">
                          <a:solidFill>
                            <a:schemeClr val="tx1"/>
                          </a:solidFill>
                        </a:rPr>
                        <a:t>HPV2 à dose unique ou à 2 doses (GSK) ; </a:t>
                      </a:r>
                    </a:p>
                    <a:p>
                      <a:pPr marL="0" marR="0" lvl="0" indent="0" algn="l" rtl="0" eaLnBrk="1" fontAlgn="auto" latinLnBrk="0" hangingPunct="1">
                        <a:lnSpc>
                          <a:spcPct val="100000"/>
                        </a:lnSpc>
                        <a:spcBef>
                          <a:spcPts val="0"/>
                        </a:spcBef>
                        <a:spcAft>
                          <a:spcPts val="0"/>
                        </a:spcAft>
                        <a:buClrTx/>
                        <a:buSzTx/>
                        <a:buFontTx/>
                        <a:buNone/>
                      </a:pPr>
                      <a:r>
                        <a:rPr lang="fr-FR" sz="1800" dirty="0">
                          <a:solidFill>
                            <a:schemeClr val="tx1"/>
                          </a:solidFill>
                        </a:rPr>
                        <a:t>HPV9 à dose unique ou à 2 doses (MSD) ; </a:t>
                      </a:r>
                    </a:p>
                    <a:p>
                      <a:pPr marL="0" marR="0" lvl="0" indent="0" algn="l" rtl="0" eaLnBrk="1" fontAlgn="auto" latinLnBrk="0" hangingPunct="1">
                        <a:lnSpc>
                          <a:spcPct val="100000"/>
                        </a:lnSpc>
                        <a:spcBef>
                          <a:spcPts val="0"/>
                        </a:spcBef>
                        <a:spcAft>
                          <a:spcPts val="0"/>
                        </a:spcAft>
                        <a:buClrTx/>
                        <a:buSzTx/>
                        <a:buFontTx/>
                        <a:buNone/>
                      </a:pPr>
                      <a:r>
                        <a:rPr lang="fr-FR" sz="1800" dirty="0">
                          <a:solidFill>
                            <a:schemeClr val="tx1"/>
                          </a:solidFill>
                        </a:rPr>
                        <a:t>Enquête Epi (non vaccinées) : 3 005 femmes de 17 à 20 ans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r>
                        <a:rPr lang="fr-FR" sz="2000" b="0">
                          <a:solidFill>
                            <a:schemeClr val="accent1"/>
                          </a:solidFill>
                        </a:rPr>
                        <a:t>Critère d’évaluation : infections persistantes par les VPH 16/18</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45828436"/>
                  </a:ext>
                </a:extLst>
              </a:tr>
              <a:tr h="1280526">
                <a:tc vMerge="1">
                  <a:txBody>
                    <a:bodyPr/>
                    <a:lstStyle/>
                    <a:p>
                      <a:r>
                        <a:rPr lang="fr-FR" sz="2000" b="1"/>
                        <a:t>Inde-CIRC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chemeClr val="tx1"/>
                          </a:solidFill>
                        </a:rPr>
                        <a:t>Suivi d’un ERC comparant l’efficacité de 2 ou 3 doses après la suspension de Gardasil®</a:t>
                      </a:r>
                    </a:p>
                    <a:p>
                      <a:r>
                        <a:rPr lang="fr-FR" sz="2000" b="0"/>
                        <a:t>Femmes de 10 à 18 ans (~5 000 sujets ont reçu une dose unique)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t>Non-infériorité des schémas à 1 ou 2 doses en matière d’efficacité (infections persistantes par les VPH 16/18)</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t>Efficacité du vaccin dans chaque groupe par rapport aux jeunes filles non vaccinées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t>Analyse finale 5 ans après la vaccination</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2122699"/>
                  </a:ext>
                </a:extLst>
              </a:tr>
              <a:tr h="42668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dirty="0">
                          <a:ln>
                            <a:noFill/>
                          </a:ln>
                          <a:solidFill>
                            <a:srgbClr val="FFFFFF"/>
                          </a:solidFill>
                          <a:effectLst/>
                          <a:uLnTx/>
                          <a:uFillTx/>
                          <a:latin typeface="+mn-lt"/>
                          <a:ea typeface="+mn-ea"/>
                          <a:cs typeface="+mn-cs"/>
                        </a:rPr>
                        <a:t>CIRC</a:t>
                      </a:r>
                      <a:r>
                        <a:rPr kumimoji="0" lang="fr-FR" sz="2000" b="0" i="0" u="none" strike="noStrike" cap="none" normalizeH="0" baseline="0" noProof="0" dirty="0">
                          <a:ln>
                            <a:noFill/>
                          </a:ln>
                          <a:solidFill>
                            <a:srgbClr val="FFFFFF"/>
                          </a:solidFill>
                          <a:effectLst/>
                          <a:uLnTx/>
                          <a:uFillTx/>
                          <a:latin typeface="+mn-lt"/>
                          <a:ea typeface="+mn-ea"/>
                          <a:cs typeface="+mn-cs"/>
                        </a:rPr>
                        <a:t>, Inde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prstClr val="black"/>
                          </a:solidFill>
                          <a:effectLst/>
                          <a:uLnTx/>
                          <a:uFillTx/>
                          <a:latin typeface="+mn-lt"/>
                          <a:ea typeface="+mn-ea"/>
                          <a:cs typeface="+mn-cs"/>
                        </a:rPr>
                        <a:t>Suivi d’un ERC comparant l’efficacité de 2 ou 3 doses (après la décision du Ministère indien de la Santé de suspendre la vaccination anti-VPH dans tous les essais) ; HPV4 (MSD) ; jeunes filles de 10 à 18 ans (~5 000 sujets ont reçu une dose unique)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a:solidFill>
                            <a:schemeClr val="accent1"/>
                          </a:solidFill>
                        </a:rPr>
                        <a:t>Critère d’évaluation : infections persistantes par les VPH 16/18</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1199384">
                <a:tc vMerge="1">
                  <a:txBody>
                    <a:bodyPr/>
                    <a:lstStyle/>
                    <a:p>
                      <a:r>
                        <a:rPr lang="fr-FR" b="1"/>
                        <a:t>Extension de l’essai CVT</a:t>
                      </a:r>
                      <a:r>
                        <a:rPr lang="fr-FR" b="0"/>
                        <a:t>, Costa Rica</a:t>
                      </a:r>
                    </a:p>
                    <a:p>
                      <a:r>
                        <a:rPr lang="fr-FR" b="0"/>
                        <a:t>Femmes de 18 à 25 ans ; Cervarix®</a:t>
                      </a:r>
                    </a:p>
                    <a:p>
                      <a:r>
                        <a:rPr lang="fr-FR" b="0"/>
                        <a:t>N = 3 727 (196 ont reçu une dose unique)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fr-FR" sz="1800" dirty="0"/>
                        <a:t>Efficacité du vaccin dans la prévention des infections persistantes jusqu’à 12 ans après la vaccination avec des schémas à 1, 2 et 3 doses</a:t>
                      </a:r>
                    </a:p>
                    <a:p>
                      <a:pPr lvl="0"/>
                      <a:r>
                        <a:rPr lang="fr-FR" sz="1800" dirty="0"/>
                        <a:t>Le suivi jusqu’à 15 ans après la vaccination est en cours </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4" name="TextBox 3">
            <a:extLst>
              <a:ext uri="{FF2B5EF4-FFF2-40B4-BE49-F238E27FC236}">
                <a16:creationId xmlns:a16="http://schemas.microsoft.com/office/drawing/2014/main" id="{CD00B525-60AA-41E7-B327-17FA04B75AA1}"/>
              </a:ext>
            </a:extLst>
          </p:cNvPr>
          <p:cNvSpPr txBox="1"/>
          <p:nvPr/>
        </p:nvSpPr>
        <p:spPr>
          <a:xfrm>
            <a:off x="273994" y="6090793"/>
            <a:ext cx="11545111" cy="369332"/>
          </a:xfrm>
          <a:prstGeom prst="rect">
            <a:avLst/>
          </a:prstGeom>
          <a:noFill/>
        </p:spPr>
        <p:txBody>
          <a:bodyPr wrap="square" lIns="91440" tIns="45720" rIns="91440" bIns="45720" rtlCol="0" anchor="t">
            <a:spAutoFit/>
          </a:bodyPr>
          <a:lstStyle/>
          <a:p>
            <a:r>
              <a:rPr lang="fr-FR" sz="900" dirty="0"/>
              <a:t> Abréviations :  CIRC : Centre international de Recherche sur le Cancer ; ERC : essai randomisé et contrôlé ; ESCUDDO : </a:t>
            </a:r>
            <a:r>
              <a:rPr lang="fr-FR" sz="900" dirty="0" err="1"/>
              <a:t>Estudio</a:t>
            </a:r>
            <a:r>
              <a:rPr lang="fr-FR" sz="900" dirty="0"/>
              <a:t> de </a:t>
            </a:r>
            <a:r>
              <a:rPr lang="fr-FR" sz="900" dirty="0" err="1"/>
              <a:t>Comparación</a:t>
            </a:r>
            <a:r>
              <a:rPr lang="fr-FR" sz="900" dirty="0"/>
              <a:t> de Una y Dos </a:t>
            </a:r>
            <a:r>
              <a:rPr lang="fr-FR" sz="900" dirty="0" err="1"/>
              <a:t>Dosis</a:t>
            </a:r>
            <a:r>
              <a:rPr lang="fr-FR" sz="900" dirty="0"/>
              <a:t> de </a:t>
            </a:r>
            <a:r>
              <a:rPr lang="fr-FR" sz="900" dirty="0" err="1"/>
              <a:t>Vacunas</a:t>
            </a:r>
            <a:r>
              <a:rPr lang="fr-FR" sz="900" dirty="0"/>
              <a:t> Contra el Virus de </a:t>
            </a:r>
            <a:r>
              <a:rPr lang="fr-FR" sz="900" dirty="0" err="1"/>
              <a:t>Papiloma</a:t>
            </a:r>
            <a:r>
              <a:rPr lang="fr-FR" sz="900" dirty="0"/>
              <a:t> Humano ;</a:t>
            </a:r>
            <a:r>
              <a:rPr lang="fr-FR" sz="900" dirty="0">
                <a:ea typeface="+mn-lt"/>
                <a:cs typeface="+mn-lt"/>
              </a:rPr>
              <a:t> N : nombre de participantes</a:t>
            </a:r>
            <a:r>
              <a:rPr lang="fr-FR" sz="900" dirty="0"/>
              <a:t> </a:t>
            </a:r>
          </a:p>
          <a:p>
            <a:pPr algn="r"/>
            <a:endParaRPr lang="en-US" sz="900" dirty="0"/>
          </a:p>
        </p:txBody>
      </p:sp>
      <p:sp>
        <p:nvSpPr>
          <p:cNvPr id="5" name="Rectangle 4">
            <a:extLst>
              <a:ext uri="{FF2B5EF4-FFF2-40B4-BE49-F238E27FC236}">
                <a16:creationId xmlns:a16="http://schemas.microsoft.com/office/drawing/2014/main" id="{779ABED3-129C-4698-8F79-ABACB8E64801}"/>
              </a:ext>
            </a:extLst>
          </p:cNvPr>
          <p:cNvSpPr/>
          <p:nvPr/>
        </p:nvSpPr>
        <p:spPr>
          <a:xfrm>
            <a:off x="381000" y="114300"/>
            <a:ext cx="12047454" cy="584775"/>
          </a:xfrm>
          <a:prstGeom prst="rect">
            <a:avLst/>
          </a:prstGeom>
        </p:spPr>
        <p:txBody>
          <a:bodyPr wrap="square">
            <a:spAutoFit/>
          </a:bodyPr>
          <a:lstStyle/>
          <a:p>
            <a:r>
              <a:rPr lang="fr-FR" sz="3200">
                <a:solidFill>
                  <a:schemeClr val="accent1"/>
                </a:solidFill>
                <a:latin typeface="+mj-lt"/>
              </a:rPr>
              <a:t>Efficacité tirée des études avec des données disponibles </a:t>
            </a:r>
          </a:p>
        </p:txBody>
      </p:sp>
    </p:spTree>
    <p:extLst>
      <p:ext uri="{BB962C8B-B14F-4D97-AF65-F5344CB8AC3E}">
        <p14:creationId xmlns:p14="http://schemas.microsoft.com/office/powerpoint/2010/main" val="1375985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9057F-064F-123B-BC62-840D64E5010D}"/>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2081017-7F69-2364-6EDA-87CCB15A5EEF}"/>
              </a:ext>
            </a:extLst>
          </p:cNvPr>
          <p:cNvGraphicFramePr>
            <a:graphicFrameLocks noGrp="1"/>
          </p:cNvGraphicFramePr>
          <p:nvPr>
            <p:extLst>
              <p:ext uri="{D42A27DB-BD31-4B8C-83A1-F6EECF244321}">
                <p14:modId xmlns:p14="http://schemas.microsoft.com/office/powerpoint/2010/main" val="1143616591"/>
              </p:ext>
            </p:extLst>
          </p:nvPr>
        </p:nvGraphicFramePr>
        <p:xfrm>
          <a:off x="414793" y="699076"/>
          <a:ext cx="11150472" cy="4317595"/>
        </p:xfrm>
        <a:graphic>
          <a:graphicData uri="http://schemas.openxmlformats.org/drawingml/2006/table">
            <a:tbl>
              <a:tblPr firstRow="1" bandRow="1">
                <a:tableStyleId>{5C22544A-7EE6-4342-B048-85BDC9FD1C3A}</a:tableStyleId>
              </a:tblPr>
              <a:tblGrid>
                <a:gridCol w="5100790">
                  <a:extLst>
                    <a:ext uri="{9D8B030D-6E8A-4147-A177-3AD203B41FA5}">
                      <a16:colId xmlns:a16="http://schemas.microsoft.com/office/drawing/2014/main" val="4230516322"/>
                    </a:ext>
                  </a:extLst>
                </a:gridCol>
                <a:gridCol w="6049682">
                  <a:extLst>
                    <a:ext uri="{9D8B030D-6E8A-4147-A177-3AD203B41FA5}">
                      <a16:colId xmlns:a16="http://schemas.microsoft.com/office/drawing/2014/main" val="3653219934"/>
                    </a:ext>
                  </a:extLst>
                </a:gridCol>
              </a:tblGrid>
              <a:tr h="384343">
                <a:tc>
                  <a:txBody>
                    <a:bodyPr/>
                    <a:lstStyle/>
                    <a:p>
                      <a:r>
                        <a:rPr lang="fr-FR" sz="2000">
                          <a:solidFill>
                            <a:schemeClr val="bg1"/>
                          </a:solidFill>
                        </a:rPr>
                        <a:t>Étude/conception</a:t>
                      </a:r>
                    </a:p>
                  </a:txBody>
                  <a:tcPr>
                    <a:lnB w="9525" cap="flat" cmpd="sng" algn="ctr">
                      <a:solidFill>
                        <a:schemeClr val="accent1"/>
                      </a:solidFill>
                      <a:prstDash val="solid"/>
                      <a:round/>
                      <a:headEnd type="none" w="med" len="med"/>
                      <a:tailEnd type="none" w="med" len="med"/>
                    </a:lnB>
                  </a:tcPr>
                </a:tc>
                <a:tc>
                  <a:txBody>
                    <a:bodyPr/>
                    <a:lstStyle/>
                    <a:p>
                      <a:r>
                        <a:rPr lang="fr-FR" sz="2000" b="1">
                          <a:solidFill>
                            <a:schemeClr val="bg1"/>
                          </a:solidFill>
                        </a:rPr>
                        <a:t>Objectifs principaux/calendrier</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426681">
                <a:tc rowSpan="2">
                  <a:txBody>
                    <a:bodyPr/>
                    <a:lstStyle/>
                    <a:p>
                      <a:r>
                        <a:rPr lang="fr-FR" sz="2400" b="1">
                          <a:solidFill>
                            <a:schemeClr val="bg1"/>
                          </a:solidFill>
                        </a:rPr>
                        <a:t>Extension de l’essai CVT</a:t>
                      </a:r>
                      <a:r>
                        <a:rPr lang="fr-FR" sz="2400" b="0">
                          <a:solidFill>
                            <a:schemeClr val="bg1"/>
                          </a:solidFill>
                        </a:rPr>
                        <a:t>, Costa Rica</a:t>
                      </a:r>
                    </a:p>
                    <a:p>
                      <a:r>
                        <a:rPr lang="fr-FR" sz="2000">
                          <a:solidFill>
                            <a:schemeClr val="tx1"/>
                          </a:solidFill>
                          <a:latin typeface="+mn-lt"/>
                          <a:ea typeface="+mn-ea"/>
                          <a:cs typeface="+mn-cs"/>
                        </a:rPr>
                        <a:t>Suivi à long terme des participantes vaccinées dans le cadre d’un ERC évaluant l’efficacité du HPV2 (GSK) ; jeunes f</a:t>
                      </a:r>
                      <a:r>
                        <a:rPr lang="fr-FR" sz="2000" b="0"/>
                        <a:t>emmes de 18 à 25 ans ; </a:t>
                      </a:r>
                      <a:r>
                        <a:rPr lang="fr-FR" sz="2000"/>
                        <a:t>N = 3 727 (196 doses uniques)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a:solidFill>
                            <a:schemeClr val="accent1"/>
                          </a:solidFill>
                        </a:rPr>
                        <a:t>Critère d’évaluation : prévalence des infections par les VPH 16/18</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1199384">
                <a:tc vMerge="1">
                  <a:txBody>
                    <a:bodyPr/>
                    <a:lstStyle/>
                    <a:p>
                      <a:r>
                        <a:rPr lang="fr-FR" b="1"/>
                        <a:t>Extension de l’essai CVT</a:t>
                      </a:r>
                      <a:r>
                        <a:rPr lang="fr-FR" b="0"/>
                        <a:t>, Costa Rica</a:t>
                      </a:r>
                    </a:p>
                    <a:p>
                      <a:r>
                        <a:rPr lang="fr-FR" b="0"/>
                        <a:t>Femmes de 18 à 25 ans ; Cervarix®</a:t>
                      </a:r>
                    </a:p>
                    <a:p>
                      <a:r>
                        <a:rPr lang="fr-FR" b="0"/>
                        <a:t>N = 3 727 (196 ont reçu une dose unique)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fr-FR" sz="2000"/>
                        <a:t>Efficacité dans la prévention des </a:t>
                      </a:r>
                      <a:r>
                        <a:rPr lang="fr-FR" sz="2000" b="1"/>
                        <a:t>infections prévalentes</a:t>
                      </a:r>
                      <a:r>
                        <a:rPr lang="fr-FR" sz="2000"/>
                        <a:t> après 9 et 11 ans (1, 2 et 3 doses)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r h="384343">
                <a:tc rowSpan="2">
                  <a:txBody>
                    <a:bodyPr/>
                    <a:lstStyle/>
                    <a:p>
                      <a:pPr marL="0" algn="l" defTabSz="914400" rtl="0" eaLnBrk="1" latinLnBrk="0" hangingPunct="1"/>
                      <a:r>
                        <a:rPr lang="fr-FR" sz="2400" b="1">
                          <a:solidFill>
                            <a:schemeClr val="bg1"/>
                          </a:solidFill>
                          <a:latin typeface="+mn-lt"/>
                          <a:ea typeface="+mn-ea"/>
                          <a:cs typeface="+mn-cs"/>
                        </a:rPr>
                        <a:t>Essai sur l’impact en Thaïlande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chemeClr val="tx1"/>
                          </a:solidFill>
                          <a:latin typeface="+mn-lt"/>
                          <a:ea typeface="+mn-ea"/>
                          <a:cs typeface="+mn-cs"/>
                        </a:rPr>
                        <a:t>Enquêtes transversales auprès de filles de 15 ans (N ~ 2 600) et de 17 ans (N ~ 2 000) ; filles &lt; 15 ans ; vaccin HPV2 (GSK) à 1 ou 2 doses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a:solidFill>
                            <a:schemeClr val="accent1"/>
                          </a:solidFill>
                        </a:rPr>
                        <a:t>Critère d’évaluation : prévalence des infections par les VPH 16/18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78860377"/>
                  </a:ext>
                </a:extLst>
              </a:tr>
              <a:tr h="1359895">
                <a:tc vMerge="1">
                  <a:txBody>
                    <a:bodyPr/>
                    <a:lstStyle/>
                    <a:p>
                      <a:endParaRPr lang="en-US" sz="2000"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r>
                        <a:rPr lang="fr-FR" sz="2000">
                          <a:solidFill>
                            <a:schemeClr val="dk1"/>
                          </a:solidFill>
                          <a:latin typeface="+mn-lt"/>
                          <a:ea typeface="+mn-ea"/>
                          <a:cs typeface="+mn-cs"/>
                        </a:rPr>
                        <a:t>Efficacité de la dose unique par rapport aux schémas à 2 doses en matière de réduction de la </a:t>
                      </a:r>
                      <a:r>
                        <a:rPr lang="fr-FR" sz="2000" b="1">
                          <a:solidFill>
                            <a:schemeClr val="dk1"/>
                          </a:solidFill>
                          <a:latin typeface="+mn-lt"/>
                          <a:ea typeface="+mn-ea"/>
                          <a:cs typeface="+mn-cs"/>
                        </a:rPr>
                        <a:t>prévalence des VPH ciblés</a:t>
                      </a:r>
                      <a:r>
                        <a:rPr lang="fr-FR" sz="2000">
                          <a:solidFill>
                            <a:schemeClr val="dk1"/>
                          </a:solidFill>
                          <a:latin typeface="+mn-lt"/>
                          <a:ea typeface="+mn-ea"/>
                          <a:cs typeface="+mn-cs"/>
                        </a:rPr>
                        <a:t> par le vaccin après 4 ans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596361269"/>
                  </a:ext>
                </a:extLst>
              </a:tr>
            </a:tbl>
          </a:graphicData>
        </a:graphic>
      </p:graphicFrame>
      <p:sp>
        <p:nvSpPr>
          <p:cNvPr id="4" name="TextBox 3">
            <a:extLst>
              <a:ext uri="{FF2B5EF4-FFF2-40B4-BE49-F238E27FC236}">
                <a16:creationId xmlns:a16="http://schemas.microsoft.com/office/drawing/2014/main" id="{79F409AA-6A3F-A37F-476B-F51E6CB5D68A}"/>
              </a:ext>
            </a:extLst>
          </p:cNvPr>
          <p:cNvSpPr txBox="1"/>
          <p:nvPr/>
        </p:nvSpPr>
        <p:spPr>
          <a:xfrm>
            <a:off x="0" y="6197837"/>
            <a:ext cx="10938530" cy="369332"/>
          </a:xfrm>
          <a:prstGeom prst="rect">
            <a:avLst/>
          </a:prstGeom>
          <a:noFill/>
        </p:spPr>
        <p:txBody>
          <a:bodyPr wrap="square" lIns="91440" tIns="45720" rIns="91440" bIns="45720" rtlCol="0" anchor="t">
            <a:spAutoFit/>
          </a:bodyPr>
          <a:lstStyle/>
          <a:p>
            <a:r>
              <a:rPr lang="fr-FR" sz="900"/>
              <a:t> Abréviations : CVT : Costa Rica Vaccine Trial ; ERC : essai randomisé et contrôlé ; N : nombre de participantes </a:t>
            </a:r>
          </a:p>
          <a:p>
            <a:pPr algn="r"/>
            <a:endParaRPr lang="en-US" sz="900" dirty="0"/>
          </a:p>
        </p:txBody>
      </p:sp>
      <p:sp>
        <p:nvSpPr>
          <p:cNvPr id="5" name="Rectangle 4">
            <a:extLst>
              <a:ext uri="{FF2B5EF4-FFF2-40B4-BE49-F238E27FC236}">
                <a16:creationId xmlns:a16="http://schemas.microsoft.com/office/drawing/2014/main" id="{68EE93CA-BB5A-C741-7766-733BFBF83AF9}"/>
              </a:ext>
            </a:extLst>
          </p:cNvPr>
          <p:cNvSpPr/>
          <p:nvPr/>
        </p:nvSpPr>
        <p:spPr>
          <a:xfrm>
            <a:off x="381000" y="114300"/>
            <a:ext cx="12047454" cy="584775"/>
          </a:xfrm>
          <a:prstGeom prst="rect">
            <a:avLst/>
          </a:prstGeom>
        </p:spPr>
        <p:txBody>
          <a:bodyPr wrap="square">
            <a:spAutoFit/>
          </a:bodyPr>
          <a:lstStyle/>
          <a:p>
            <a:r>
              <a:rPr lang="fr-FR" sz="3200">
                <a:solidFill>
                  <a:schemeClr val="accent1"/>
                </a:solidFill>
                <a:latin typeface="+mj-lt"/>
              </a:rPr>
              <a:t>Efficacité tirée des études avec des données disponibles </a:t>
            </a:r>
          </a:p>
        </p:txBody>
      </p:sp>
    </p:spTree>
    <p:extLst>
      <p:ext uri="{BB962C8B-B14F-4D97-AF65-F5344CB8AC3E}">
        <p14:creationId xmlns:p14="http://schemas.microsoft.com/office/powerpoint/2010/main" val="3000394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2E1E4-FE6E-FAC9-F84E-78BDDE36143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AD64268-1DFA-7CB9-CE22-704E7F9BBADC}"/>
              </a:ext>
            </a:extLst>
          </p:cNvPr>
          <p:cNvSpPr/>
          <p:nvPr/>
        </p:nvSpPr>
        <p:spPr>
          <a:xfrm>
            <a:off x="397539" y="105744"/>
            <a:ext cx="11447720" cy="584775"/>
          </a:xfrm>
          <a:prstGeom prst="rect">
            <a:avLst/>
          </a:prstGeom>
        </p:spPr>
        <p:txBody>
          <a:bodyPr wrap="square">
            <a:spAutoFit/>
          </a:bodyPr>
          <a:lstStyle/>
          <a:p>
            <a:r>
              <a:rPr lang="fr-FR" sz="3200">
                <a:solidFill>
                  <a:schemeClr val="accent1"/>
                </a:solidFill>
                <a:latin typeface="+mj-lt"/>
              </a:rPr>
              <a:t>CIRC, Inde : efficacité du vaccin après &gt; 12 ans (HPV4, MSD)</a:t>
            </a:r>
          </a:p>
        </p:txBody>
      </p:sp>
      <p:graphicFrame>
        <p:nvGraphicFramePr>
          <p:cNvPr id="2" name="Table 2">
            <a:extLst>
              <a:ext uri="{FF2B5EF4-FFF2-40B4-BE49-F238E27FC236}">
                <a16:creationId xmlns:a16="http://schemas.microsoft.com/office/drawing/2014/main" id="{7C63974C-4E5F-1331-0317-C379E0907869}"/>
              </a:ext>
            </a:extLst>
          </p:cNvPr>
          <p:cNvGraphicFramePr>
            <a:graphicFrameLocks noGrp="1"/>
          </p:cNvGraphicFramePr>
          <p:nvPr>
            <p:extLst>
              <p:ext uri="{D42A27DB-BD31-4B8C-83A1-F6EECF244321}">
                <p14:modId xmlns:p14="http://schemas.microsoft.com/office/powerpoint/2010/main" val="2578339885"/>
              </p:ext>
            </p:extLst>
          </p:nvPr>
        </p:nvGraphicFramePr>
        <p:xfrm>
          <a:off x="863600" y="1188452"/>
          <a:ext cx="10515598" cy="3266590"/>
        </p:xfrm>
        <a:graphic>
          <a:graphicData uri="http://schemas.openxmlformats.org/drawingml/2006/table">
            <a:tbl>
              <a:tblPr firstRow="1" bandRow="1">
                <a:tableStyleId>{5C22544A-7EE6-4342-B048-85BDC9FD1C3A}</a:tableStyleId>
              </a:tblPr>
              <a:tblGrid>
                <a:gridCol w="2092251">
                  <a:extLst>
                    <a:ext uri="{9D8B030D-6E8A-4147-A177-3AD203B41FA5}">
                      <a16:colId xmlns:a16="http://schemas.microsoft.com/office/drawing/2014/main" val="775955045"/>
                    </a:ext>
                  </a:extLst>
                </a:gridCol>
                <a:gridCol w="1775637">
                  <a:extLst>
                    <a:ext uri="{9D8B030D-6E8A-4147-A177-3AD203B41FA5}">
                      <a16:colId xmlns:a16="http://schemas.microsoft.com/office/drawing/2014/main" val="1036013797"/>
                    </a:ext>
                  </a:extLst>
                </a:gridCol>
                <a:gridCol w="1435290">
                  <a:extLst>
                    <a:ext uri="{9D8B030D-6E8A-4147-A177-3AD203B41FA5}">
                      <a16:colId xmlns:a16="http://schemas.microsoft.com/office/drawing/2014/main" val="1906708921"/>
                    </a:ext>
                  </a:extLst>
                </a:gridCol>
                <a:gridCol w="1707221">
                  <a:extLst>
                    <a:ext uri="{9D8B030D-6E8A-4147-A177-3AD203B41FA5}">
                      <a16:colId xmlns:a16="http://schemas.microsoft.com/office/drawing/2014/main" val="2378203913"/>
                    </a:ext>
                  </a:extLst>
                </a:gridCol>
                <a:gridCol w="1829033">
                  <a:extLst>
                    <a:ext uri="{9D8B030D-6E8A-4147-A177-3AD203B41FA5}">
                      <a16:colId xmlns:a16="http://schemas.microsoft.com/office/drawing/2014/main" val="2060908422"/>
                    </a:ext>
                  </a:extLst>
                </a:gridCol>
                <a:gridCol w="1676166">
                  <a:extLst>
                    <a:ext uri="{9D8B030D-6E8A-4147-A177-3AD203B41FA5}">
                      <a16:colId xmlns:a16="http://schemas.microsoft.com/office/drawing/2014/main" val="367718201"/>
                    </a:ext>
                  </a:extLst>
                </a:gridCol>
              </a:tblGrid>
              <a:tr h="738301">
                <a:tc>
                  <a:txBody>
                    <a:bodyPr/>
                    <a:lstStyle/>
                    <a:p>
                      <a:endParaRPr lang="en-US" dirty="0">
                        <a:latin typeface="Arial" panose="020B0604020202020204" pitchFamily="34" charset="0"/>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fr-FR">
                          <a:latin typeface="+mn-lt"/>
                          <a:cs typeface="Arial" panose="020B0604020202020204" pitchFamily="34" charset="0"/>
                        </a:rPr>
                        <a:t>Nombre de femmes évaluées</a:t>
                      </a:r>
                    </a:p>
                  </a:txBody>
                  <a:tcPr anchor="b">
                    <a:lnB w="9525" cap="flat" cmpd="sng" algn="ctr">
                      <a:solidFill>
                        <a:schemeClr val="accent1"/>
                      </a:solidFill>
                      <a:prstDash val="solid"/>
                      <a:round/>
                      <a:headEnd type="none" w="med" len="med"/>
                      <a:tailEnd type="none" w="med" len="med"/>
                    </a:lnB>
                  </a:tcPr>
                </a:tc>
                <a:tc>
                  <a:txBody>
                    <a:bodyPr/>
                    <a:lstStyle/>
                    <a:p>
                      <a:pPr algn="ctr"/>
                      <a:r>
                        <a:rPr lang="fr-FR">
                          <a:latin typeface="+mn-lt"/>
                          <a:cs typeface="Arial" panose="020B0604020202020204" pitchFamily="34" charset="0"/>
                        </a:rPr>
                        <a:t>Nombre d’événements</a:t>
                      </a:r>
                    </a:p>
                  </a:txBody>
                  <a:tcPr anchor="b">
                    <a:lnB w="9525" cap="flat" cmpd="sng" algn="ctr">
                      <a:solidFill>
                        <a:schemeClr val="accent1"/>
                      </a:solidFill>
                      <a:prstDash val="solid"/>
                      <a:round/>
                      <a:headEnd type="none" w="med" len="med"/>
                      <a:tailEnd type="none" w="med" len="med"/>
                    </a:lnB>
                  </a:tcPr>
                </a:tc>
                <a:tc>
                  <a:txBody>
                    <a:bodyPr/>
                    <a:lstStyle/>
                    <a:p>
                      <a:pPr algn="ctr"/>
                      <a:r>
                        <a:rPr lang="fr-FR">
                          <a:latin typeface="+mn-lt"/>
                          <a:cs typeface="Arial" panose="020B0604020202020204" pitchFamily="34" charset="0"/>
                        </a:rPr>
                        <a:t>Taux brut d’attaque (%)</a:t>
                      </a:r>
                    </a:p>
                  </a:txBody>
                  <a:tcPr anchor="b">
                    <a:lnB w="9525" cap="flat" cmpd="sng" algn="ctr">
                      <a:solidFill>
                        <a:schemeClr val="accent1"/>
                      </a:solidFill>
                      <a:prstDash val="solid"/>
                      <a:round/>
                      <a:headEnd type="none" w="med" len="med"/>
                      <a:tailEnd type="none" w="med" len="med"/>
                    </a:lnB>
                  </a:tcPr>
                </a:tc>
                <a:tc>
                  <a:txBody>
                    <a:bodyPr/>
                    <a:lstStyle/>
                    <a:p>
                      <a:pPr algn="ctr"/>
                      <a:r>
                        <a:rPr lang="fr-FR">
                          <a:latin typeface="+mn-lt"/>
                          <a:cs typeface="Arial" panose="020B0604020202020204" pitchFamily="34" charset="0"/>
                        </a:rPr>
                        <a:t>Estimation ponctuelle de l’EV ajustée</a:t>
                      </a:r>
                    </a:p>
                  </a:txBody>
                  <a:tcPr anchor="b">
                    <a:lnB w="9525" cap="flat" cmpd="sng" algn="ctr">
                      <a:solidFill>
                        <a:schemeClr val="accent1"/>
                      </a:solidFill>
                      <a:prstDash val="solid"/>
                      <a:round/>
                      <a:headEnd type="none" w="med" len="med"/>
                      <a:tailEnd type="none" w="med" len="med"/>
                    </a:lnB>
                  </a:tcPr>
                </a:tc>
                <a:tc>
                  <a:txBody>
                    <a:bodyPr/>
                    <a:lstStyle/>
                    <a:p>
                      <a:pPr algn="ctr"/>
                      <a:r>
                        <a:rPr lang="fr-FR">
                          <a:latin typeface="+mn-lt"/>
                          <a:cs typeface="Arial" panose="020B0604020202020204" pitchFamily="34" charset="0"/>
                        </a:rPr>
                        <a:t>EV ajustée (IC à 95 %)</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625061">
                <a:tc>
                  <a:txBody>
                    <a:bodyPr/>
                    <a:lstStyle/>
                    <a:p>
                      <a:pPr algn="r"/>
                      <a:r>
                        <a:rPr lang="fr-FR" sz="2000" b="1">
                          <a:solidFill>
                            <a:schemeClr val="bg1"/>
                          </a:solidFill>
                          <a:latin typeface="+mn-lt"/>
                          <a:cs typeface="Arial" panose="020B0604020202020204" pitchFamily="34" charset="0"/>
                        </a:rPr>
                        <a:t>Non vaccinées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fr-FR" sz="2400" b="0">
                          <a:solidFill>
                            <a:schemeClr val="accent1"/>
                          </a:solidFill>
                          <a:latin typeface="+mn-lt"/>
                          <a:cs typeface="Arial" panose="020B0604020202020204" pitchFamily="34" charset="0"/>
                        </a:rPr>
                        <a:t>1 273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400" b="0">
                          <a:solidFill>
                            <a:schemeClr val="accent1"/>
                          </a:solidFill>
                          <a:latin typeface="+mn-lt"/>
                          <a:cs typeface="Arial" panose="020B0604020202020204" pitchFamily="34" charset="0"/>
                        </a:rPr>
                        <a:t>35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400" b="0">
                          <a:solidFill>
                            <a:schemeClr val="accent1"/>
                          </a:solidFill>
                          <a:latin typeface="+mn-lt"/>
                          <a:cs typeface="Arial" panose="020B0604020202020204" pitchFamily="34" charset="0"/>
                        </a:rPr>
                        <a:t>2,7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400" b="0">
                          <a:solidFill>
                            <a:schemeClr val="accent1"/>
                          </a:solidFill>
                          <a:latin typeface="+mn-lt"/>
                          <a:cs typeface="Arial" panose="020B0604020202020204" pitchFamily="34" charset="0"/>
                        </a:rPr>
                        <a:t>Référence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l" rtl="0"/>
                      <a:endParaRPr lang="en-US" sz="24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531628">
                <a:tc>
                  <a:txBody>
                    <a:bodyPr/>
                    <a:lstStyle/>
                    <a:p>
                      <a:pPr algn="r"/>
                      <a:r>
                        <a:rPr lang="fr-FR" sz="2000" b="1">
                          <a:solidFill>
                            <a:schemeClr val="bg1"/>
                          </a:solidFill>
                          <a:latin typeface="+mn-lt"/>
                          <a:cs typeface="Arial" panose="020B0604020202020204" pitchFamily="34" charset="0"/>
                        </a:rPr>
                        <a:t>Dose unique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fr-FR" sz="2400" b="0">
                          <a:solidFill>
                            <a:schemeClr val="accent1"/>
                          </a:solidFill>
                          <a:latin typeface="+mn-lt"/>
                          <a:cs typeface="Arial" panose="020B0604020202020204" pitchFamily="34" charset="0"/>
                        </a:rPr>
                        <a:t>3 022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a:solidFill>
                            <a:schemeClr val="accent1"/>
                          </a:solidFill>
                          <a:latin typeface="+mn-lt"/>
                          <a:cs typeface="Arial" panose="020B0604020202020204" pitchFamily="34" charset="0"/>
                        </a:rPr>
                        <a:t>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a:solidFill>
                            <a:schemeClr val="accent1"/>
                          </a:solidFill>
                          <a:latin typeface="+mn-lt"/>
                          <a:cs typeface="Arial" panose="020B0604020202020204" pitchFamily="34" charset="0"/>
                        </a:rPr>
                        <a:t>92,0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a:solidFill>
                            <a:schemeClr val="accent1"/>
                          </a:solidFill>
                          <a:latin typeface="+mn-lt"/>
                          <a:cs typeface="Arial" panose="020B0604020202020204" pitchFamily="34" charset="0"/>
                        </a:rPr>
                        <a:t>87,0 ; 95,0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738301">
                <a:tc>
                  <a:txBody>
                    <a:bodyPr/>
                    <a:lstStyle/>
                    <a:p>
                      <a:pPr algn="r"/>
                      <a:r>
                        <a:rPr lang="fr-FR" sz="2000" b="1">
                          <a:solidFill>
                            <a:schemeClr val="bg1"/>
                          </a:solidFill>
                          <a:latin typeface="+mn-lt"/>
                          <a:cs typeface="Arial" panose="020B0604020202020204" pitchFamily="34" charset="0"/>
                        </a:rPr>
                        <a:t>2 doses</a:t>
                      </a:r>
                      <a:br>
                        <a:rPr lang="fr-FR" sz="2000" b="1">
                          <a:solidFill>
                            <a:schemeClr val="bg1"/>
                          </a:solidFill>
                          <a:latin typeface="+mn-lt"/>
                          <a:cs typeface="Arial" panose="020B0604020202020204" pitchFamily="34" charset="0"/>
                        </a:rPr>
                      </a:br>
                      <a:r>
                        <a:rPr lang="fr-FR" sz="2000" b="1">
                          <a:solidFill>
                            <a:schemeClr val="bg1"/>
                          </a:solidFill>
                          <a:latin typeface="+mn-lt"/>
                          <a:cs typeface="Arial" panose="020B0604020202020204" pitchFamily="34" charset="0"/>
                        </a:rPr>
                        <a:t>(0, 6 M)</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fr-FR" sz="2400" b="0">
                          <a:solidFill>
                            <a:schemeClr val="accent1"/>
                          </a:solidFill>
                          <a:latin typeface="+mn-lt"/>
                          <a:cs typeface="Arial" panose="020B0604020202020204" pitchFamily="34" charset="0"/>
                        </a:rPr>
                        <a:t>2 311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400" b="0">
                          <a:solidFill>
                            <a:schemeClr val="accent1"/>
                          </a:solidFill>
                          <a:latin typeface="+mn-lt"/>
                          <a:cs typeface="Arial" panose="020B0604020202020204" pitchFamily="34" charset="0"/>
                        </a:rPr>
                        <a:t>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400" b="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400" b="0">
                          <a:solidFill>
                            <a:schemeClr val="accent1"/>
                          </a:solidFill>
                          <a:latin typeface="+mn-lt"/>
                          <a:cs typeface="Arial" panose="020B0604020202020204" pitchFamily="34" charset="0"/>
                        </a:rPr>
                        <a:t>94,8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400" b="0">
                          <a:solidFill>
                            <a:schemeClr val="accent1"/>
                          </a:solidFill>
                          <a:latin typeface="+mn-lt"/>
                          <a:cs typeface="Arial" panose="020B0604020202020204" pitchFamily="34" charset="0"/>
                        </a:rPr>
                        <a:t>90,0 ; 97,3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440977">
                <a:tc>
                  <a:txBody>
                    <a:bodyPr/>
                    <a:lstStyle/>
                    <a:p>
                      <a:pPr algn="r"/>
                      <a:r>
                        <a:rPr lang="fr-FR" sz="2000" b="1">
                          <a:solidFill>
                            <a:schemeClr val="bg1"/>
                          </a:solidFill>
                          <a:latin typeface="+mn-lt"/>
                          <a:cs typeface="Arial" panose="020B0604020202020204" pitchFamily="34" charset="0"/>
                        </a:rPr>
                        <a:t>3 doses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fr-FR" sz="2400" b="0">
                          <a:solidFill>
                            <a:schemeClr val="accent1"/>
                          </a:solidFill>
                          <a:latin typeface="+mn-lt"/>
                          <a:cs typeface="Arial" panose="020B0604020202020204" pitchFamily="34" charset="0"/>
                        </a:rPr>
                        <a:t>2 172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a:solidFill>
                            <a:schemeClr val="accent1"/>
                          </a:solidFill>
                          <a:latin typeface="+mn-lt"/>
                          <a:cs typeface="Arial" panose="020B0604020202020204" pitchFamily="34" charset="0"/>
                        </a:rPr>
                        <a:t>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a:solidFill>
                            <a:schemeClr val="accent1"/>
                          </a:solidFill>
                          <a:latin typeface="+mn-lt"/>
                          <a:cs typeface="Arial" panose="020B0604020202020204" pitchFamily="34" charset="0"/>
                        </a:rPr>
                        <a:t>95,3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a:solidFill>
                            <a:schemeClr val="accent1"/>
                          </a:solidFill>
                          <a:latin typeface="+mn-lt"/>
                          <a:cs typeface="Arial" panose="020B0604020202020204" pitchFamily="34" charset="0"/>
                        </a:rPr>
                        <a:t>90,9 ; 97,5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4" name="TextBox 3">
            <a:extLst>
              <a:ext uri="{FF2B5EF4-FFF2-40B4-BE49-F238E27FC236}">
                <a16:creationId xmlns:a16="http://schemas.microsoft.com/office/drawing/2014/main" id="{F6374E33-3C91-3D96-E28A-E9193D676925}"/>
              </a:ext>
            </a:extLst>
          </p:cNvPr>
          <p:cNvSpPr txBox="1"/>
          <p:nvPr/>
        </p:nvSpPr>
        <p:spPr>
          <a:xfrm>
            <a:off x="5388139" y="4455042"/>
            <a:ext cx="6126568" cy="230832"/>
          </a:xfrm>
          <a:prstGeom prst="rect">
            <a:avLst/>
          </a:prstGeom>
          <a:noFill/>
        </p:spPr>
        <p:txBody>
          <a:bodyPr wrap="square" numCol="1" rtlCol="0">
            <a:spAutoFit/>
          </a:bodyPr>
          <a:lstStyle/>
          <a:p>
            <a:pPr algn="r"/>
            <a:r>
              <a:rPr lang="fr-FR" sz="900" dirty="0"/>
              <a:t>Abréviations : EV : efficacité du vaccin ; IC : intervalle de confiance ; M : mois</a:t>
            </a:r>
          </a:p>
        </p:txBody>
      </p:sp>
      <p:sp>
        <p:nvSpPr>
          <p:cNvPr id="8" name="TextBox 7">
            <a:extLst>
              <a:ext uri="{FF2B5EF4-FFF2-40B4-BE49-F238E27FC236}">
                <a16:creationId xmlns:a16="http://schemas.microsoft.com/office/drawing/2014/main" id="{D06BC9EB-DF86-F41F-4F9D-C20EA44A329C}"/>
              </a:ext>
            </a:extLst>
          </p:cNvPr>
          <p:cNvSpPr txBox="1"/>
          <p:nvPr/>
        </p:nvSpPr>
        <p:spPr>
          <a:xfrm>
            <a:off x="397539" y="6034450"/>
            <a:ext cx="9393441" cy="307777"/>
          </a:xfrm>
          <a:prstGeom prst="rect">
            <a:avLst/>
          </a:prstGeom>
          <a:noFill/>
        </p:spPr>
        <p:txBody>
          <a:bodyPr wrap="square">
            <a:spAutoFit/>
          </a:bodyPr>
          <a:lstStyle/>
          <a:p>
            <a:pPr>
              <a:tabLst>
                <a:tab pos="0" algn="l"/>
              </a:tabLst>
            </a:pPr>
            <a:r>
              <a:rPr lang="fr-FR" sz="700">
                <a:effectLst/>
              </a:rPr>
              <a:t>Malvi SG, Esmy PO, Muwonge R, et al. A prospective cohort study comparing efficacy of 1 dose of quadrivalent human papillomavirus vaccine to 2 and 3 doses at an average follow-up of 12 years postvaccination.</a:t>
            </a:r>
            <a:r>
              <a:rPr lang="fr-FR" sz="700" i="1">
                <a:effectLst/>
              </a:rPr>
              <a:t> Journal of the National Cancer Institute. Monographs.</a:t>
            </a:r>
            <a:r>
              <a:rPr lang="fr-FR" sz="700">
                <a:effectLst/>
              </a:rPr>
              <a:t> 2024;2024(67):317–328. doi:10.1093/jncimonographs/lgae042.  Basu et al. Vaccine Efficacy of a single-dose versus Two or Three Doses of the HPV Vaccine, 15 years after Vaccination IPVC abstract O057/ #956</a:t>
            </a:r>
          </a:p>
        </p:txBody>
      </p:sp>
      <p:sp>
        <p:nvSpPr>
          <p:cNvPr id="5" name="TextBox 4">
            <a:extLst>
              <a:ext uri="{FF2B5EF4-FFF2-40B4-BE49-F238E27FC236}">
                <a16:creationId xmlns:a16="http://schemas.microsoft.com/office/drawing/2014/main" id="{6BF0DCD5-4FD5-CB2D-D84C-0C0F9DB3D4AD}"/>
              </a:ext>
            </a:extLst>
          </p:cNvPr>
          <p:cNvSpPr txBox="1"/>
          <p:nvPr/>
        </p:nvSpPr>
        <p:spPr>
          <a:xfrm>
            <a:off x="3356836" y="743891"/>
            <a:ext cx="7837467" cy="461665"/>
          </a:xfrm>
          <a:prstGeom prst="rect">
            <a:avLst/>
          </a:prstGeom>
          <a:noFill/>
        </p:spPr>
        <p:txBody>
          <a:bodyPr wrap="none" rtlCol="0">
            <a:spAutoFit/>
          </a:bodyPr>
          <a:lstStyle/>
          <a:p>
            <a:r>
              <a:rPr lang="fr-FR" sz="2400" b="1">
                <a:solidFill>
                  <a:schemeClr val="accent1"/>
                </a:solidFill>
                <a:latin typeface="+mj-lt"/>
              </a:rPr>
              <a:t>Infections persistantes par les VPH 16/18 : données à 12 ans</a:t>
            </a:r>
          </a:p>
        </p:txBody>
      </p:sp>
      <p:sp>
        <p:nvSpPr>
          <p:cNvPr id="6" name="TextBox 5">
            <a:extLst>
              <a:ext uri="{FF2B5EF4-FFF2-40B4-BE49-F238E27FC236}">
                <a16:creationId xmlns:a16="http://schemas.microsoft.com/office/drawing/2014/main" id="{757DB999-6F5F-AEFA-A313-6822FC83C127}"/>
              </a:ext>
            </a:extLst>
          </p:cNvPr>
          <p:cNvSpPr txBox="1"/>
          <p:nvPr/>
        </p:nvSpPr>
        <p:spPr>
          <a:xfrm>
            <a:off x="863600" y="4578644"/>
            <a:ext cx="10742428" cy="1200329"/>
          </a:xfrm>
          <a:prstGeom prst="rect">
            <a:avLst/>
          </a:prstGeom>
          <a:noFill/>
        </p:spPr>
        <p:txBody>
          <a:bodyPr wrap="square" rtlCol="0">
            <a:spAutoFit/>
          </a:bodyPr>
          <a:lstStyle/>
          <a:p>
            <a:r>
              <a:rPr lang="fr-FR" sz="2400" dirty="0"/>
              <a:t>Jusqu’à 14 ans après la vaccination, dans les cohortes vaccinées, aucune lésion du col de l’utérus de haut grade due aux VPH 16/18 n’a été observée.</a:t>
            </a:r>
          </a:p>
          <a:p>
            <a:r>
              <a:rPr lang="fr-FR" sz="2400" dirty="0"/>
              <a:t>Efficacité de la vaccination à dose unique à 14 ans : 92,4 % (87,7 ; 95,3).</a:t>
            </a:r>
          </a:p>
        </p:txBody>
      </p:sp>
      <p:sp>
        <p:nvSpPr>
          <p:cNvPr id="3" name="TextBox 2">
            <a:extLst>
              <a:ext uri="{FF2B5EF4-FFF2-40B4-BE49-F238E27FC236}">
                <a16:creationId xmlns:a16="http://schemas.microsoft.com/office/drawing/2014/main" id="{948244C0-7B90-F6FA-1408-3AE26D075995}"/>
              </a:ext>
            </a:extLst>
          </p:cNvPr>
          <p:cNvSpPr txBox="1"/>
          <p:nvPr/>
        </p:nvSpPr>
        <p:spPr>
          <a:xfrm>
            <a:off x="863600" y="5744078"/>
            <a:ext cx="8394751" cy="230832"/>
          </a:xfrm>
          <a:prstGeom prst="rect">
            <a:avLst/>
          </a:prstGeom>
          <a:noFill/>
        </p:spPr>
        <p:txBody>
          <a:bodyPr wrap="square" numCol="1" rtlCol="0">
            <a:spAutoFit/>
          </a:bodyPr>
          <a:lstStyle/>
          <a:p>
            <a:r>
              <a:rPr lang="fr-FR" sz="900"/>
              <a:t>Abréviations : CIRC : Centre international de Recherche sur le Cancer ; EV : efficacité du vaccin ; IC : intervalle de confiance ; M : mois</a:t>
            </a:r>
          </a:p>
        </p:txBody>
      </p:sp>
    </p:spTree>
    <p:extLst>
      <p:ext uri="{BB962C8B-B14F-4D97-AF65-F5344CB8AC3E}">
        <p14:creationId xmlns:p14="http://schemas.microsoft.com/office/powerpoint/2010/main" val="1644558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1235" y="103997"/>
            <a:ext cx="11747582" cy="1077218"/>
          </a:xfrm>
          <a:prstGeom prst="rect">
            <a:avLst/>
          </a:prstGeom>
        </p:spPr>
        <p:txBody>
          <a:bodyPr wrap="square">
            <a:spAutoFit/>
          </a:bodyPr>
          <a:lstStyle/>
          <a:p>
            <a:r>
              <a:rPr lang="fr-FR" sz="3200">
                <a:solidFill>
                  <a:schemeClr val="accent1"/>
                </a:solidFill>
                <a:latin typeface="+mj-lt"/>
              </a:rPr>
              <a:t>Essai du vaccin anti-VPH, Costa Rica : efficacité (finale) du HPV2 (GSK)</a:t>
            </a:r>
          </a:p>
          <a:p>
            <a:r>
              <a:rPr lang="fr-FR" sz="3200">
                <a:solidFill>
                  <a:schemeClr val="accent1"/>
                </a:solidFill>
                <a:latin typeface="+mj-lt"/>
              </a:rPr>
              <a:t>Infections prévalentes &gt; 10 ans après la vaccination (CTV)</a:t>
            </a:r>
          </a:p>
        </p:txBody>
      </p:sp>
      <p:grpSp>
        <p:nvGrpSpPr>
          <p:cNvPr id="3" name="Group 2">
            <a:extLst>
              <a:ext uri="{FF2B5EF4-FFF2-40B4-BE49-F238E27FC236}">
                <a16:creationId xmlns:a16="http://schemas.microsoft.com/office/drawing/2014/main" id="{4C5BB9CA-D235-4483-BE80-C0DA4D738983}"/>
              </a:ext>
            </a:extLst>
          </p:cNvPr>
          <p:cNvGrpSpPr/>
          <p:nvPr/>
        </p:nvGrpSpPr>
        <p:grpSpPr>
          <a:xfrm>
            <a:off x="2624514" y="1181215"/>
            <a:ext cx="6265014" cy="4502886"/>
            <a:chOff x="1358045" y="1371600"/>
            <a:chExt cx="6983633" cy="5311585"/>
          </a:xfrm>
        </p:grpSpPr>
        <p:grpSp>
          <p:nvGrpSpPr>
            <p:cNvPr id="4" name="Group 3">
              <a:extLst>
                <a:ext uri="{FF2B5EF4-FFF2-40B4-BE49-F238E27FC236}">
                  <a16:creationId xmlns:a16="http://schemas.microsoft.com/office/drawing/2014/main" id="{9B75F7E1-E4C8-4F04-AFA6-CC21E8A655B2}"/>
                </a:ext>
              </a:extLst>
            </p:cNvPr>
            <p:cNvGrpSpPr/>
            <p:nvPr/>
          </p:nvGrpSpPr>
          <p:grpSpPr>
            <a:xfrm>
              <a:off x="1788478" y="1371600"/>
              <a:ext cx="6553200" cy="5311585"/>
              <a:chOff x="1350887" y="734335"/>
              <a:chExt cx="6553200" cy="5311585"/>
            </a:xfrm>
          </p:grpSpPr>
          <p:pic>
            <p:nvPicPr>
              <p:cNvPr id="9" name="Picture 8">
                <a:extLst>
                  <a:ext uri="{FF2B5EF4-FFF2-40B4-BE49-F238E27FC236}">
                    <a16:creationId xmlns:a16="http://schemas.microsoft.com/office/drawing/2014/main" id="{EE087A33-AA04-4D66-90F4-36955885BE4A}"/>
                  </a:ext>
                </a:extLst>
              </p:cNvPr>
              <p:cNvPicPr>
                <a:picLocks noChangeAspect="1"/>
              </p:cNvPicPr>
              <p:nvPr/>
            </p:nvPicPr>
            <p:blipFill rotWithShape="1">
              <a:blip r:embed="rId3"/>
              <a:srcRect r="63824" b="13238"/>
              <a:stretch/>
            </p:blipFill>
            <p:spPr>
              <a:xfrm>
                <a:off x="1410818" y="734335"/>
                <a:ext cx="3389782" cy="4675865"/>
              </a:xfrm>
              <a:prstGeom prst="rect">
                <a:avLst/>
              </a:prstGeom>
            </p:spPr>
          </p:pic>
          <p:pic>
            <p:nvPicPr>
              <p:cNvPr id="10" name="Picture 9">
                <a:extLst>
                  <a:ext uri="{FF2B5EF4-FFF2-40B4-BE49-F238E27FC236}">
                    <a16:creationId xmlns:a16="http://schemas.microsoft.com/office/drawing/2014/main" id="{2CECBBC4-B70F-4566-A66F-342182D610A4}"/>
                  </a:ext>
                </a:extLst>
              </p:cNvPr>
              <p:cNvPicPr>
                <a:picLocks noChangeAspect="1"/>
              </p:cNvPicPr>
              <p:nvPr/>
            </p:nvPicPr>
            <p:blipFill rotWithShape="1">
              <a:blip r:embed="rId3"/>
              <a:srcRect l="67077" b="13238"/>
              <a:stretch/>
            </p:blipFill>
            <p:spPr>
              <a:xfrm>
                <a:off x="4553509" y="734335"/>
                <a:ext cx="3084982" cy="4675867"/>
              </a:xfrm>
              <a:prstGeom prst="rect">
                <a:avLst/>
              </a:prstGeom>
            </p:spPr>
          </p:pic>
          <p:pic>
            <p:nvPicPr>
              <p:cNvPr id="11" name="Picture 10">
                <a:extLst>
                  <a:ext uri="{FF2B5EF4-FFF2-40B4-BE49-F238E27FC236}">
                    <a16:creationId xmlns:a16="http://schemas.microsoft.com/office/drawing/2014/main" id="{39C8D8F2-094C-4F5B-98D9-CCF188C8F29B}"/>
                  </a:ext>
                </a:extLst>
              </p:cNvPr>
              <p:cNvPicPr>
                <a:picLocks noChangeAspect="1"/>
              </p:cNvPicPr>
              <p:nvPr/>
            </p:nvPicPr>
            <p:blipFill rotWithShape="1">
              <a:blip r:embed="rId3"/>
              <a:srcRect l="12593" t="89589" r="6901"/>
              <a:stretch/>
            </p:blipFill>
            <p:spPr>
              <a:xfrm>
                <a:off x="1350887" y="5484855"/>
                <a:ext cx="6553200" cy="561065"/>
              </a:xfrm>
              <a:prstGeom prst="rect">
                <a:avLst/>
              </a:prstGeom>
            </p:spPr>
          </p:pic>
        </p:grpSp>
        <p:sp>
          <p:nvSpPr>
            <p:cNvPr id="5" name="TextBox 4">
              <a:extLst>
                <a:ext uri="{FF2B5EF4-FFF2-40B4-BE49-F238E27FC236}">
                  <a16:creationId xmlns:a16="http://schemas.microsoft.com/office/drawing/2014/main" id="{2AB13377-1015-403E-A99D-8EB7B99A8FB6}"/>
                </a:ext>
              </a:extLst>
            </p:cNvPr>
            <p:cNvSpPr txBox="1"/>
            <p:nvPr/>
          </p:nvSpPr>
          <p:spPr>
            <a:xfrm rot="16200000">
              <a:off x="-166663" y="3525270"/>
              <a:ext cx="3564036" cy="514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cap="none" normalizeH="0" baseline="0" noProof="0">
                  <a:ln>
                    <a:noFill/>
                  </a:ln>
                  <a:solidFill>
                    <a:prstClr val="black"/>
                  </a:solidFill>
                  <a:effectLst/>
                  <a:uLnTx/>
                  <a:uFillTx/>
                  <a:latin typeface="+mj-lt"/>
                  <a:ea typeface="+mn-ea"/>
                  <a:cs typeface="+mn-cs"/>
                </a:rPr>
                <a:t>Efficacité du vaccin (%)</a:t>
              </a:r>
            </a:p>
          </p:txBody>
        </p:sp>
        <p:sp>
          <p:nvSpPr>
            <p:cNvPr id="6" name="Rectangle 5">
              <a:extLst>
                <a:ext uri="{FF2B5EF4-FFF2-40B4-BE49-F238E27FC236}">
                  <a16:creationId xmlns:a16="http://schemas.microsoft.com/office/drawing/2014/main" id="{F4C12127-48DD-4380-8F5F-5DEE15919FCE}"/>
                </a:ext>
              </a:extLst>
            </p:cNvPr>
            <p:cNvSpPr/>
            <p:nvPr/>
          </p:nvSpPr>
          <p:spPr>
            <a:xfrm>
              <a:off x="3294265" y="5766013"/>
              <a:ext cx="1227940" cy="399357"/>
            </a:xfrm>
            <a:prstGeom prst="rect">
              <a:avLst/>
            </a:prstGeom>
          </p:spPr>
          <p:txBody>
            <a:bodyPr wrap="none">
              <a:spAutoFit/>
            </a:bodyPr>
            <a:lstStyle/>
            <a:p>
              <a:r>
                <a:rPr lang="fr-FR" sz="1600">
                  <a:latin typeface="+mj-lt"/>
                  <a:cs typeface="Arial" panose="020B0604020202020204" pitchFamily="34" charset="0"/>
                </a:rPr>
                <a:t>(N = 1 365)</a:t>
              </a:r>
            </a:p>
          </p:txBody>
        </p:sp>
        <p:sp>
          <p:nvSpPr>
            <p:cNvPr id="8" name="Rectangle 7">
              <a:extLst>
                <a:ext uri="{FF2B5EF4-FFF2-40B4-BE49-F238E27FC236}">
                  <a16:creationId xmlns:a16="http://schemas.microsoft.com/office/drawing/2014/main" id="{C71C51E6-87C4-4DC6-AEC8-EDB4730A483F}"/>
                </a:ext>
              </a:extLst>
            </p:cNvPr>
            <p:cNvSpPr/>
            <p:nvPr/>
          </p:nvSpPr>
          <p:spPr>
            <a:xfrm>
              <a:off x="5981701" y="5766013"/>
              <a:ext cx="1059973" cy="399357"/>
            </a:xfrm>
            <a:prstGeom prst="rect">
              <a:avLst/>
            </a:prstGeom>
          </p:spPr>
          <p:txBody>
            <a:bodyPr wrap="none">
              <a:spAutoFit/>
            </a:bodyPr>
            <a:lstStyle/>
            <a:p>
              <a:r>
                <a:rPr lang="fr-FR" sz="1600">
                  <a:latin typeface="+mj-lt"/>
                  <a:cs typeface="Arial" panose="020B0604020202020204" pitchFamily="34" charset="0"/>
                </a:rPr>
                <a:t>(N = 112)</a:t>
              </a:r>
            </a:p>
          </p:txBody>
        </p:sp>
      </p:grpSp>
      <p:sp>
        <p:nvSpPr>
          <p:cNvPr id="2" name="TextBox 1">
            <a:extLst>
              <a:ext uri="{FF2B5EF4-FFF2-40B4-BE49-F238E27FC236}">
                <a16:creationId xmlns:a16="http://schemas.microsoft.com/office/drawing/2014/main" id="{9179CEDC-250A-4448-BBEC-38AB16A1D230}"/>
              </a:ext>
            </a:extLst>
          </p:cNvPr>
          <p:cNvSpPr txBox="1"/>
          <p:nvPr/>
        </p:nvSpPr>
        <p:spPr>
          <a:xfrm>
            <a:off x="5019675" y="5684101"/>
            <a:ext cx="3780987" cy="230832"/>
          </a:xfrm>
          <a:prstGeom prst="rect">
            <a:avLst/>
          </a:prstGeom>
          <a:noFill/>
        </p:spPr>
        <p:txBody>
          <a:bodyPr wrap="square" rtlCol="0">
            <a:spAutoFit/>
          </a:bodyPr>
          <a:lstStyle/>
          <a:p>
            <a:pPr algn="r"/>
            <a:r>
              <a:rPr lang="fr-FR" sz="900"/>
              <a:t>Abréviations : CTV : cohorte totale vaccinée ; N : nombre de participantes  </a:t>
            </a:r>
          </a:p>
        </p:txBody>
      </p:sp>
      <p:sp>
        <p:nvSpPr>
          <p:cNvPr id="12" name="TextBox 11">
            <a:extLst>
              <a:ext uri="{FF2B5EF4-FFF2-40B4-BE49-F238E27FC236}">
                <a16:creationId xmlns:a16="http://schemas.microsoft.com/office/drawing/2014/main" id="{04649204-E4CB-42AC-9E56-95EC946FD9D8}"/>
              </a:ext>
            </a:extLst>
          </p:cNvPr>
          <p:cNvSpPr txBox="1"/>
          <p:nvPr/>
        </p:nvSpPr>
        <p:spPr>
          <a:xfrm>
            <a:off x="381000" y="6108832"/>
            <a:ext cx="10711434" cy="307777"/>
          </a:xfrm>
          <a:prstGeom prst="rect">
            <a:avLst/>
          </a:prstGeom>
          <a:noFill/>
        </p:spPr>
        <p:txBody>
          <a:bodyPr wrap="square" rtlCol="0">
            <a:spAutoFit/>
          </a:bodyPr>
          <a:lstStyle/>
          <a:p>
            <a:r>
              <a:rPr kumimoji="0" lang="fr-FR" sz="700" strike="noStrike" normalizeH="0" noProof="0">
                <a:ln>
                  <a:noFill/>
                </a:ln>
                <a:solidFill>
                  <a:schemeClr val="tx1">
                    <a:lumMod val="65000"/>
                    <a:lumOff val="35000"/>
                  </a:schemeClr>
                </a:solidFill>
                <a:effectLst/>
                <a:uLnTx/>
                <a:uFillTx/>
                <a:cs typeface="Arial" panose="020B0604020202020204" pitchFamily="34" charset="0"/>
              </a:rPr>
              <a:t>1. Kreimer AR, Sampson JN, Porras C, et al. Evaluation of durability of a single dose of the bivalent HPV vaccine: The CVT trial. </a:t>
            </a:r>
            <a:r>
              <a:rPr kumimoji="0" lang="fr-FR" sz="700" i="1" strike="noStrike" normalizeH="0" noProof="0">
                <a:ln>
                  <a:noFill/>
                </a:ln>
                <a:solidFill>
                  <a:schemeClr val="tx1">
                    <a:lumMod val="65000"/>
                    <a:lumOff val="35000"/>
                  </a:schemeClr>
                </a:solidFill>
                <a:effectLst/>
                <a:uLnTx/>
                <a:uFillTx/>
                <a:cs typeface="Arial" panose="020B0604020202020204" pitchFamily="34" charset="0"/>
              </a:rPr>
              <a:t>Journal of the National Cancer Institute</a:t>
            </a:r>
            <a:r>
              <a:rPr kumimoji="0" lang="fr-FR" sz="700" strike="noStrike" normalizeH="0" noProof="0">
                <a:ln>
                  <a:noFill/>
                </a:ln>
                <a:solidFill>
                  <a:schemeClr val="tx1">
                    <a:lumMod val="65000"/>
                    <a:lumOff val="35000"/>
                  </a:schemeClr>
                </a:solidFill>
                <a:effectLst/>
                <a:uLnTx/>
                <a:uFillTx/>
                <a:cs typeface="Arial" panose="020B0604020202020204" pitchFamily="34" charset="0"/>
              </a:rPr>
              <a:t>. 2020;112(10):1038–1046. doi:10.1093/jnci/djaa011</a:t>
            </a:r>
          </a:p>
          <a:p>
            <a:r>
              <a:rPr kumimoji="0" lang="fr-FR" sz="700" strike="noStrike" normalizeH="0" noProof="0">
                <a:ln>
                  <a:noFill/>
                </a:ln>
                <a:solidFill>
                  <a:schemeClr val="tx1">
                    <a:lumMod val="65000"/>
                    <a:lumOff val="35000"/>
                  </a:schemeClr>
                </a:solidFill>
                <a:effectLst/>
                <a:uLnTx/>
                <a:uFillTx/>
                <a:cs typeface="Arial" panose="020B0604020202020204" pitchFamily="34" charset="0"/>
              </a:rPr>
              <a:t>2. </a:t>
            </a:r>
            <a:r>
              <a:rPr lang="fr-FR" sz="700" b="0" i="0">
                <a:solidFill>
                  <a:schemeClr val="tx1">
                    <a:lumMod val="65000"/>
                    <a:lumOff val="35000"/>
                  </a:schemeClr>
                </a:solidFill>
                <a:effectLst/>
                <a:cs typeface="Arial" panose="020B0604020202020204" pitchFamily="34" charset="0"/>
              </a:rPr>
              <a:t>Tsang SH, Sampson JN, Schussler J, et al. Durability of cross-protection by different schedules of the bivalent HPV vaccine: The CVT trial. </a:t>
            </a:r>
            <a:r>
              <a:rPr kumimoji="0" lang="fr-FR" sz="700" i="1" strike="noStrike" normalizeH="0" noProof="0">
                <a:ln>
                  <a:noFill/>
                </a:ln>
                <a:solidFill>
                  <a:schemeClr val="tx1">
                    <a:lumMod val="65000"/>
                    <a:lumOff val="35000"/>
                  </a:schemeClr>
                </a:solidFill>
                <a:effectLst/>
                <a:uLnTx/>
                <a:uFillTx/>
                <a:cs typeface="Arial" panose="020B0604020202020204" pitchFamily="34" charset="0"/>
              </a:rPr>
              <a:t>Journal of the National Cancer Institute</a:t>
            </a:r>
            <a:r>
              <a:rPr lang="fr-FR" sz="700" b="0" i="0">
                <a:solidFill>
                  <a:schemeClr val="tx1">
                    <a:lumMod val="65000"/>
                    <a:lumOff val="35000"/>
                  </a:schemeClr>
                </a:solidFill>
                <a:effectLst/>
                <a:cs typeface="Arial" panose="020B0604020202020204" pitchFamily="34" charset="0"/>
              </a:rPr>
              <a:t>. 2020;112(10):1030</a:t>
            </a:r>
            <a:r>
              <a:rPr kumimoji="0" lang="fr-FR" sz="700" strike="noStrike" normalizeH="0" noProof="0">
                <a:ln>
                  <a:noFill/>
                </a:ln>
                <a:solidFill>
                  <a:schemeClr val="tx1">
                    <a:lumMod val="65000"/>
                    <a:lumOff val="35000"/>
                  </a:schemeClr>
                </a:solidFill>
                <a:effectLst/>
                <a:uLnTx/>
                <a:uFillTx/>
                <a:cs typeface="Arial" panose="020B0604020202020204" pitchFamily="34" charset="0"/>
              </a:rPr>
              <a:t>–</a:t>
            </a:r>
            <a:r>
              <a:rPr lang="fr-FR" sz="700" b="0" i="0">
                <a:solidFill>
                  <a:schemeClr val="tx1">
                    <a:lumMod val="65000"/>
                    <a:lumOff val="35000"/>
                  </a:schemeClr>
                </a:solidFill>
                <a:effectLst/>
                <a:cs typeface="Arial" panose="020B0604020202020204" pitchFamily="34" charset="0"/>
              </a:rPr>
              <a:t>1037. </a:t>
            </a:r>
            <a:r>
              <a:rPr lang="fr-FR" sz="700" b="0" i="0" u="none" strike="noStrike">
                <a:solidFill>
                  <a:schemeClr val="tx1">
                    <a:lumMod val="65000"/>
                    <a:lumOff val="35000"/>
                  </a:schemeClr>
                </a:solidFill>
                <a:effectLst/>
                <a:cs typeface="Arial" panose="020B0604020202020204" pitchFamily="34" charset="0"/>
              </a:rPr>
              <a:t>doi:10.1093/jnci/djaa010 </a:t>
            </a:r>
          </a:p>
        </p:txBody>
      </p:sp>
      <p:sp>
        <p:nvSpPr>
          <p:cNvPr id="13" name="TextBox 12">
            <a:extLst>
              <a:ext uri="{FF2B5EF4-FFF2-40B4-BE49-F238E27FC236}">
                <a16:creationId xmlns:a16="http://schemas.microsoft.com/office/drawing/2014/main" id="{286CBB93-F738-9B6E-6018-6C8BACB4DBE5}"/>
              </a:ext>
            </a:extLst>
          </p:cNvPr>
          <p:cNvSpPr txBox="1"/>
          <p:nvPr/>
        </p:nvSpPr>
        <p:spPr>
          <a:xfrm flipH="1">
            <a:off x="5528931" y="5195181"/>
            <a:ext cx="175437" cy="246221"/>
          </a:xfrm>
          <a:prstGeom prst="rect">
            <a:avLst/>
          </a:prstGeom>
          <a:noFill/>
        </p:spPr>
        <p:txBody>
          <a:bodyPr wrap="square" rtlCol="0">
            <a:spAutoFit/>
          </a:bodyPr>
          <a:lstStyle/>
          <a:p>
            <a:r>
              <a:rPr lang="fr-FR" sz="1000"/>
              <a:t>1</a:t>
            </a:r>
          </a:p>
        </p:txBody>
      </p:sp>
      <p:sp>
        <p:nvSpPr>
          <p:cNvPr id="14" name="TextBox 13">
            <a:extLst>
              <a:ext uri="{FF2B5EF4-FFF2-40B4-BE49-F238E27FC236}">
                <a16:creationId xmlns:a16="http://schemas.microsoft.com/office/drawing/2014/main" id="{92545658-CB89-B840-538B-114E83BE41A8}"/>
              </a:ext>
            </a:extLst>
          </p:cNvPr>
          <p:cNvSpPr txBox="1"/>
          <p:nvPr/>
        </p:nvSpPr>
        <p:spPr>
          <a:xfrm flipH="1">
            <a:off x="7956705" y="5204044"/>
            <a:ext cx="175437" cy="246221"/>
          </a:xfrm>
          <a:prstGeom prst="rect">
            <a:avLst/>
          </a:prstGeom>
          <a:noFill/>
        </p:spPr>
        <p:txBody>
          <a:bodyPr wrap="square" rtlCol="0">
            <a:spAutoFit/>
          </a:bodyPr>
          <a:lstStyle/>
          <a:p>
            <a:r>
              <a:rPr lang="fr-FR" sz="1000"/>
              <a:t>2</a:t>
            </a:r>
          </a:p>
        </p:txBody>
      </p:sp>
    </p:spTree>
    <p:extLst>
      <p:ext uri="{BB962C8B-B14F-4D97-AF65-F5344CB8AC3E}">
        <p14:creationId xmlns:p14="http://schemas.microsoft.com/office/powerpoint/2010/main" val="3342432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43565" y="3939"/>
            <a:ext cx="11447720" cy="1077218"/>
          </a:xfrm>
          <a:prstGeom prst="rect">
            <a:avLst/>
          </a:prstGeom>
        </p:spPr>
        <p:txBody>
          <a:bodyPr wrap="square">
            <a:spAutoFit/>
          </a:bodyPr>
          <a:lstStyle/>
          <a:p>
            <a:r>
              <a:rPr lang="fr-FR" sz="3200">
                <a:solidFill>
                  <a:schemeClr val="accent1"/>
                </a:solidFill>
                <a:latin typeface="+mj-lt"/>
              </a:rPr>
              <a:t>Étude sur l’efficacité de l’intervention communautaire avec une ou deux doses chez les écolières thaïlandaises</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142062816"/>
              </p:ext>
            </p:extLst>
          </p:nvPr>
        </p:nvGraphicFramePr>
        <p:xfrm>
          <a:off x="755798" y="2594871"/>
          <a:ext cx="10363651" cy="2590800"/>
        </p:xfrm>
        <a:graphic>
          <a:graphicData uri="http://schemas.openxmlformats.org/drawingml/2006/table">
            <a:tbl>
              <a:tblPr firstRow="1" bandRow="1">
                <a:tableStyleId>{5C22544A-7EE6-4342-B048-85BDC9FD1C3A}</a:tableStyleId>
              </a:tblPr>
              <a:tblGrid>
                <a:gridCol w="1705461">
                  <a:extLst>
                    <a:ext uri="{9D8B030D-6E8A-4147-A177-3AD203B41FA5}">
                      <a16:colId xmlns:a16="http://schemas.microsoft.com/office/drawing/2014/main" val="775955045"/>
                    </a:ext>
                  </a:extLst>
                </a:gridCol>
                <a:gridCol w="1802362">
                  <a:extLst>
                    <a:ext uri="{9D8B030D-6E8A-4147-A177-3AD203B41FA5}">
                      <a16:colId xmlns:a16="http://schemas.microsoft.com/office/drawing/2014/main" val="1036013797"/>
                    </a:ext>
                  </a:extLst>
                </a:gridCol>
                <a:gridCol w="1632783">
                  <a:extLst>
                    <a:ext uri="{9D8B030D-6E8A-4147-A177-3AD203B41FA5}">
                      <a16:colId xmlns:a16="http://schemas.microsoft.com/office/drawing/2014/main" val="3520488675"/>
                    </a:ext>
                  </a:extLst>
                </a:gridCol>
                <a:gridCol w="1741486">
                  <a:extLst>
                    <a:ext uri="{9D8B030D-6E8A-4147-A177-3AD203B41FA5}">
                      <a16:colId xmlns:a16="http://schemas.microsoft.com/office/drawing/2014/main" val="2060908422"/>
                    </a:ext>
                  </a:extLst>
                </a:gridCol>
                <a:gridCol w="1577093">
                  <a:extLst>
                    <a:ext uri="{9D8B030D-6E8A-4147-A177-3AD203B41FA5}">
                      <a16:colId xmlns:a16="http://schemas.microsoft.com/office/drawing/2014/main" val="1015240418"/>
                    </a:ext>
                  </a:extLst>
                </a:gridCol>
                <a:gridCol w="1904466">
                  <a:extLst>
                    <a:ext uri="{9D8B030D-6E8A-4147-A177-3AD203B41FA5}">
                      <a16:colId xmlns:a16="http://schemas.microsoft.com/office/drawing/2014/main" val="395611838"/>
                    </a:ext>
                  </a:extLst>
                </a:gridCol>
              </a:tblGrid>
              <a:tr h="489541">
                <a:tc>
                  <a:txBody>
                    <a:bodyPr/>
                    <a:lstStyle/>
                    <a:p>
                      <a:r>
                        <a:rPr lang="fr-FR" sz="1800" b="1">
                          <a:solidFill>
                            <a:schemeClr val="lt1"/>
                          </a:solidFill>
                          <a:latin typeface="+mn-lt"/>
                          <a:ea typeface="+mn-ea"/>
                          <a:cs typeface="Arial" panose="020B0604020202020204" pitchFamily="34" charset="0"/>
                        </a:rPr>
                        <a:t>Province</a:t>
                      </a:r>
                    </a:p>
                  </a:txBody>
                  <a:tcPr>
                    <a:lnB w="9525" cap="flat" cmpd="sng" algn="ctr">
                      <a:solidFill>
                        <a:schemeClr val="accent1"/>
                      </a:solidFill>
                      <a:prstDash val="solid"/>
                      <a:round/>
                      <a:headEnd type="none" w="med" len="med"/>
                      <a:tailEnd type="none" w="med" len="med"/>
                    </a:lnB>
                    <a:solidFill>
                      <a:schemeClr val="accent1"/>
                    </a:solidFill>
                  </a:tcPr>
                </a:tc>
                <a:tc>
                  <a:txBody>
                    <a:bodyPr/>
                    <a:lstStyle/>
                    <a:p>
                      <a:pPr algn="ctr"/>
                      <a:r>
                        <a:rPr lang="fr-FR" sz="1800">
                          <a:latin typeface="+mn-lt"/>
                          <a:cs typeface="Arial" panose="020B0604020202020204" pitchFamily="34" charset="0"/>
                        </a:rPr>
                        <a:t>n (cas)/   </a:t>
                      </a:r>
                    </a:p>
                    <a:p>
                      <a:pPr algn="ctr"/>
                      <a:r>
                        <a:rPr lang="fr-FR" sz="1800">
                          <a:latin typeface="+mn-lt"/>
                          <a:cs typeface="Arial" panose="020B0604020202020204" pitchFamily="34" charset="0"/>
                        </a:rPr>
                        <a:t> N (sujets)</a:t>
                      </a:r>
                    </a:p>
                    <a:p>
                      <a:pPr algn="ctr"/>
                      <a:r>
                        <a:rPr lang="fr-FR" sz="1800">
                          <a:latin typeface="+mn-lt"/>
                          <a:cs typeface="Arial" panose="020B0604020202020204" pitchFamily="34" charset="0"/>
                        </a:rPr>
                        <a:t>Non vaccinées</a:t>
                      </a:r>
                    </a:p>
                  </a:txBody>
                  <a:tcPr anchor="b">
                    <a:lnB w="9525" cap="flat" cmpd="sng" algn="ctr">
                      <a:solidFill>
                        <a:schemeClr val="accent1"/>
                      </a:solidFill>
                      <a:prstDash val="solid"/>
                      <a:round/>
                      <a:headEnd type="none" w="med" len="med"/>
                      <a:tailEnd type="none" w="med" len="med"/>
                    </a:lnB>
                  </a:tcPr>
                </a:tc>
                <a:tc>
                  <a:txBody>
                    <a:bodyPr/>
                    <a:lstStyle/>
                    <a:p>
                      <a:pPr algn="ctr"/>
                      <a:r>
                        <a:rPr lang="fr-FR" sz="1800">
                          <a:latin typeface="+mn-lt"/>
                          <a:cs typeface="Arial" panose="020B0604020202020204" pitchFamily="34" charset="0"/>
                        </a:rPr>
                        <a:t>n (cas)/   </a:t>
                      </a:r>
                    </a:p>
                    <a:p>
                      <a:pPr algn="ctr"/>
                      <a:r>
                        <a:rPr lang="fr-FR" sz="1800">
                          <a:latin typeface="+mn-lt"/>
                          <a:cs typeface="Arial" panose="020B0604020202020204" pitchFamily="34" charset="0"/>
                        </a:rPr>
                        <a:t> N (sujets)</a:t>
                      </a:r>
                    </a:p>
                    <a:p>
                      <a:pPr algn="ctr"/>
                      <a:r>
                        <a:rPr lang="fr-FR" sz="1800">
                          <a:latin typeface="+mn-lt"/>
                          <a:cs typeface="Arial" panose="020B0604020202020204" pitchFamily="34" charset="0"/>
                        </a:rPr>
                        <a:t>Vaccinés</a:t>
                      </a:r>
                    </a:p>
                  </a:txBody>
                  <a:tcPr anchor="b">
                    <a:lnB w="9525" cap="flat" cmpd="sng" algn="ctr">
                      <a:solidFill>
                        <a:schemeClr val="accent1"/>
                      </a:solidFill>
                      <a:prstDash val="solid"/>
                      <a:round/>
                      <a:headEnd type="none" w="med" len="med"/>
                      <a:tailEnd type="none" w="med" len="med"/>
                    </a:lnB>
                  </a:tcPr>
                </a:tc>
                <a:tc>
                  <a:txBody>
                    <a:bodyPr/>
                    <a:lstStyle/>
                    <a:p>
                      <a:pPr algn="ctr"/>
                      <a:r>
                        <a:rPr lang="fr-FR" sz="1800">
                          <a:latin typeface="+mn-lt"/>
                          <a:cs typeface="Arial" panose="020B0604020202020204" pitchFamily="34" charset="0"/>
                        </a:rPr>
                        <a:t>Prévalence chez les jeunes filles non vaccinées</a:t>
                      </a:r>
                    </a:p>
                    <a:p>
                      <a:pPr algn="ctr"/>
                      <a:r>
                        <a:rPr lang="fr-FR" sz="1800">
                          <a:latin typeface="+mn-lt"/>
                          <a:cs typeface="Arial" panose="020B0604020202020204" pitchFamily="34" charset="0"/>
                        </a:rPr>
                        <a:t>(IC à 95 %)</a:t>
                      </a:r>
                    </a:p>
                  </a:txBody>
                  <a:tcPr anchor="b">
                    <a:lnB w="9525" cap="flat" cmpd="sng" algn="ctr">
                      <a:solidFill>
                        <a:schemeClr val="accent1"/>
                      </a:solidFill>
                      <a:prstDash val="solid"/>
                      <a:round/>
                      <a:headEnd type="none" w="med" len="med"/>
                      <a:tailEnd type="none" w="med" len="med"/>
                    </a:lnB>
                  </a:tcPr>
                </a:tc>
                <a:tc>
                  <a:txBody>
                    <a:bodyPr/>
                    <a:lstStyle/>
                    <a:p>
                      <a:pPr algn="ctr"/>
                      <a:r>
                        <a:rPr lang="fr-FR" sz="1800">
                          <a:latin typeface="+mn-lt"/>
                          <a:cs typeface="Arial" panose="020B0604020202020204" pitchFamily="34" charset="0"/>
                        </a:rPr>
                        <a:t>Prévalence</a:t>
                      </a:r>
                    </a:p>
                    <a:p>
                      <a:pPr algn="ctr"/>
                      <a:r>
                        <a:rPr lang="fr-FR" sz="1800">
                          <a:latin typeface="+mn-lt"/>
                          <a:cs typeface="Arial" panose="020B0604020202020204" pitchFamily="34" charset="0"/>
                        </a:rPr>
                        <a:t>Vaccinées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a:latin typeface="+mn-lt"/>
                          <a:cs typeface="Arial" panose="020B0604020202020204" pitchFamily="34" charset="0"/>
                        </a:rPr>
                        <a:t>(IC à 95 %)</a:t>
                      </a:r>
                    </a:p>
                  </a:txBody>
                  <a:tcPr anchor="b">
                    <a:lnB w="9525" cap="flat" cmpd="sng" algn="ctr">
                      <a:solidFill>
                        <a:schemeClr val="accent1"/>
                      </a:solidFill>
                      <a:prstDash val="solid"/>
                      <a:round/>
                      <a:headEnd type="none" w="med" len="med"/>
                      <a:tailEnd type="none" w="med" len="med"/>
                    </a:lnB>
                  </a:tcPr>
                </a:tc>
                <a:tc>
                  <a:txBody>
                    <a:bodyPr/>
                    <a:lstStyle/>
                    <a:p>
                      <a:pPr algn="ctr"/>
                      <a:r>
                        <a:rPr lang="fr-FR" sz="1800">
                          <a:latin typeface="+mn-lt"/>
                          <a:cs typeface="Arial" panose="020B0604020202020204" pitchFamily="34" charset="0"/>
                        </a:rPr>
                        <a:t>Efficacité du vaccin</a:t>
                      </a:r>
                    </a:p>
                    <a:p>
                      <a:pPr algn="ctr"/>
                      <a:r>
                        <a:rPr lang="fr-FR" sz="1800">
                          <a:latin typeface="+mn-lt"/>
                          <a:cs typeface="Arial" panose="020B0604020202020204" pitchFamily="34" charset="0"/>
                        </a:rPr>
                        <a:t>(IC à 95 %)</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701040">
                <a:tc>
                  <a:txBody>
                    <a:bodyPr/>
                    <a:lstStyle/>
                    <a:p>
                      <a:pPr algn="r"/>
                      <a:r>
                        <a:rPr lang="fr-FR" sz="2000" b="1">
                          <a:solidFill>
                            <a:schemeClr val="bg1"/>
                          </a:solidFill>
                          <a:latin typeface="+mn-lt"/>
                          <a:cs typeface="Arial" panose="020B0604020202020204" pitchFamily="34" charset="0"/>
                        </a:rPr>
                        <a:t>Udon Thani</a:t>
                      </a:r>
                    </a:p>
                    <a:p>
                      <a:pPr algn="r"/>
                      <a:r>
                        <a:rPr lang="fr-FR" sz="2000" b="1">
                          <a:solidFill>
                            <a:schemeClr val="bg1"/>
                          </a:solidFill>
                          <a:latin typeface="+mn-lt"/>
                          <a:cs typeface="Arial" panose="020B0604020202020204" pitchFamily="34" charset="0"/>
                        </a:rPr>
                        <a:t>Dose unique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fr-FR" sz="2000" b="0">
                          <a:solidFill>
                            <a:schemeClr val="accent1"/>
                          </a:solidFill>
                          <a:latin typeface="+mn-lt"/>
                          <a:cs typeface="Arial" panose="020B0604020202020204" pitchFamily="34" charset="0"/>
                        </a:rPr>
                        <a:t>83/1 824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fr-FR" sz="2000" b="0">
                          <a:solidFill>
                            <a:schemeClr val="accent1"/>
                          </a:solidFill>
                          <a:latin typeface="+mn-lt"/>
                          <a:cs typeface="Arial" panose="020B0604020202020204" pitchFamily="34" charset="0"/>
                        </a:rPr>
                        <a:t>8/1 856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algn="ctr" defTabSz="914400" rtl="0" eaLnBrk="1" latinLnBrk="1" hangingPunct="1">
                        <a:lnSpc>
                          <a:spcPct val="100000"/>
                        </a:lnSpc>
                        <a:spcBef>
                          <a:spcPts val="0"/>
                        </a:spcBef>
                        <a:spcAft>
                          <a:spcPts val="0"/>
                        </a:spcAft>
                      </a:pPr>
                      <a:r>
                        <a:rPr lang="fr-FR" sz="1800">
                          <a:solidFill>
                            <a:schemeClr val="tx2"/>
                          </a:solidFill>
                          <a:effectLst/>
                          <a:latin typeface="+mn-lt"/>
                          <a:ea typeface="+mn-ea"/>
                          <a:cs typeface="+mn-cs"/>
                        </a:rPr>
                        <a:t>3,98</a:t>
                      </a:r>
                      <a:br>
                        <a:rPr lang="fr-FR" sz="1800">
                          <a:solidFill>
                            <a:schemeClr val="tx2"/>
                          </a:solidFill>
                          <a:effectLst/>
                          <a:latin typeface="+mn-lt"/>
                          <a:ea typeface="+mn-ea"/>
                          <a:cs typeface="+mn-cs"/>
                        </a:rPr>
                      </a:br>
                      <a:r>
                        <a:rPr lang="fr-FR" sz="1800">
                          <a:solidFill>
                            <a:schemeClr val="tx2"/>
                          </a:solidFill>
                          <a:effectLst/>
                          <a:latin typeface="+mn-lt"/>
                          <a:ea typeface="+mn-ea"/>
                          <a:cs typeface="+mn-cs"/>
                        </a:rPr>
                        <a:t>(3,52 ; 4,49)</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algn="ctr" defTabSz="914400" rtl="0" eaLnBrk="1" latinLnBrk="1" hangingPunct="1">
                        <a:lnSpc>
                          <a:spcPct val="100000"/>
                        </a:lnSpc>
                        <a:spcBef>
                          <a:spcPts val="0"/>
                        </a:spcBef>
                        <a:spcAft>
                          <a:spcPts val="0"/>
                        </a:spcAft>
                      </a:pPr>
                      <a:r>
                        <a:rPr lang="fr-FR" sz="1800">
                          <a:solidFill>
                            <a:schemeClr val="tx2"/>
                          </a:solidFill>
                          <a:effectLst/>
                          <a:latin typeface="+mn-lt"/>
                          <a:ea typeface="+mn-ea"/>
                          <a:cs typeface="+mn-cs"/>
                        </a:rPr>
                        <a:t>0,37</a:t>
                      </a:r>
                      <a:br>
                        <a:rPr lang="fr-FR" sz="1800">
                          <a:solidFill>
                            <a:schemeClr val="tx2"/>
                          </a:solidFill>
                          <a:effectLst/>
                          <a:latin typeface="+mn-lt"/>
                          <a:ea typeface="+mn-ea"/>
                          <a:cs typeface="+mn-cs"/>
                        </a:rPr>
                      </a:br>
                      <a:r>
                        <a:rPr lang="fr-FR" sz="1800">
                          <a:solidFill>
                            <a:schemeClr val="tx2"/>
                          </a:solidFill>
                          <a:effectLst/>
                          <a:latin typeface="+mn-lt"/>
                          <a:ea typeface="+mn-ea"/>
                          <a:cs typeface="+mn-cs"/>
                        </a:rPr>
                        <a:t>(0,25 ; 0,56)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lvl1pPr marL="0" algn="l" defTabSz="914400" rtl="0" eaLnBrk="1" latinLnBrk="1" hangingPunct="1">
                        <a:defRPr sz="1800" kern="1200">
                          <a:solidFill>
                            <a:schemeClr val="tx1"/>
                          </a:solidFill>
                          <a:latin typeface="Calibri"/>
                        </a:defRPr>
                      </a:lvl1pPr>
                      <a:lvl2pPr marL="457200" algn="l" defTabSz="914400" rtl="0" eaLnBrk="1" latinLnBrk="1" hangingPunct="1">
                        <a:defRPr sz="1800" kern="1200">
                          <a:solidFill>
                            <a:schemeClr val="tx1"/>
                          </a:solidFill>
                          <a:latin typeface="Calibri"/>
                        </a:defRPr>
                      </a:lvl2pPr>
                      <a:lvl3pPr marL="914400" algn="l" defTabSz="914400" rtl="0" eaLnBrk="1" latinLnBrk="1" hangingPunct="1">
                        <a:defRPr sz="1800" kern="1200">
                          <a:solidFill>
                            <a:schemeClr val="tx1"/>
                          </a:solidFill>
                          <a:latin typeface="Calibri"/>
                        </a:defRPr>
                      </a:lvl3pPr>
                      <a:lvl4pPr marL="1371600" algn="l" defTabSz="914400" rtl="0" eaLnBrk="1" latinLnBrk="1" hangingPunct="1">
                        <a:defRPr sz="1800" kern="1200">
                          <a:solidFill>
                            <a:schemeClr val="tx1"/>
                          </a:solidFill>
                          <a:latin typeface="Calibri"/>
                        </a:defRPr>
                      </a:lvl4pPr>
                      <a:lvl5pPr marL="1828800" algn="l" defTabSz="914400" rtl="0" eaLnBrk="1" latinLnBrk="1" hangingPunct="1">
                        <a:defRPr sz="1800" kern="1200">
                          <a:solidFill>
                            <a:schemeClr val="tx1"/>
                          </a:solidFill>
                          <a:latin typeface="Calibri"/>
                        </a:defRPr>
                      </a:lvl5pPr>
                      <a:lvl6pPr marL="2286000" algn="l" defTabSz="914400" rtl="0" eaLnBrk="1" latinLnBrk="1" hangingPunct="1">
                        <a:defRPr sz="1800" kern="1200">
                          <a:solidFill>
                            <a:schemeClr val="tx1"/>
                          </a:solidFill>
                          <a:latin typeface="Calibri"/>
                        </a:defRPr>
                      </a:lvl6pPr>
                      <a:lvl7pPr marL="2743200" algn="l" defTabSz="914400" rtl="0" eaLnBrk="1" latinLnBrk="1" hangingPunct="1">
                        <a:defRPr sz="1800" kern="1200">
                          <a:solidFill>
                            <a:schemeClr val="tx1"/>
                          </a:solidFill>
                          <a:latin typeface="Calibri"/>
                        </a:defRPr>
                      </a:lvl7pPr>
                      <a:lvl8pPr marL="3200400" algn="l" defTabSz="914400" rtl="0" eaLnBrk="1" latinLnBrk="1" hangingPunct="1">
                        <a:defRPr sz="1800" kern="1200">
                          <a:solidFill>
                            <a:schemeClr val="tx1"/>
                          </a:solidFill>
                          <a:latin typeface="Calibri"/>
                        </a:defRPr>
                      </a:lvl8pPr>
                      <a:lvl9pPr marL="3657600" algn="l" defTabSz="914400" rtl="0" eaLnBrk="1" latinLnBrk="1" hangingPunct="1">
                        <a:defRPr sz="1800" kern="1200">
                          <a:solidFill>
                            <a:schemeClr val="tx1"/>
                          </a:solidFill>
                          <a:latin typeface="Calibri"/>
                        </a:defRPr>
                      </a:lvl9pPr>
                    </a:lstStyle>
                    <a:p>
                      <a:pPr marL="0" algn="ctr" defTabSz="914400" rtl="0" eaLnBrk="1" latinLnBrk="1" hangingPunct="1">
                        <a:lnSpc>
                          <a:spcPct val="100000"/>
                        </a:lnSpc>
                        <a:spcBef>
                          <a:spcPts val="0"/>
                        </a:spcBef>
                        <a:spcAft>
                          <a:spcPts val="0"/>
                        </a:spcAft>
                      </a:pPr>
                      <a:r>
                        <a:rPr lang="fr-FR" sz="1800" b="1">
                          <a:solidFill>
                            <a:schemeClr val="tx2"/>
                          </a:solidFill>
                          <a:effectLst/>
                          <a:latin typeface="+mn-lt"/>
                          <a:ea typeface="+mn-ea"/>
                          <a:cs typeface="+mn-cs"/>
                        </a:rPr>
                        <a:t>90,6 </a:t>
                      </a:r>
                    </a:p>
                    <a:p>
                      <a:pPr marL="0" algn="ctr" defTabSz="914400" rtl="0" eaLnBrk="1" latinLnBrk="1" hangingPunct="1">
                        <a:lnSpc>
                          <a:spcPct val="100000"/>
                        </a:lnSpc>
                        <a:spcBef>
                          <a:spcPts val="0"/>
                        </a:spcBef>
                        <a:spcAft>
                          <a:spcPts val="0"/>
                        </a:spcAft>
                      </a:pPr>
                      <a:r>
                        <a:rPr lang="fr-FR" sz="1800" b="1">
                          <a:solidFill>
                            <a:schemeClr val="tx2"/>
                          </a:solidFill>
                          <a:effectLst/>
                          <a:latin typeface="+mn-lt"/>
                          <a:ea typeface="+mn-ea"/>
                          <a:cs typeface="+mn-cs"/>
                        </a:rPr>
                        <a:t>(86,6 ; 94,6)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701040">
                <a:tc>
                  <a:txBody>
                    <a:bodyPr/>
                    <a:lstStyle/>
                    <a:p>
                      <a:pPr algn="r"/>
                      <a:r>
                        <a:rPr lang="fr-FR" sz="2000" b="1">
                          <a:solidFill>
                            <a:schemeClr val="bg1"/>
                          </a:solidFill>
                          <a:latin typeface="+mn-lt"/>
                          <a:cs typeface="Arial" panose="020B0604020202020204" pitchFamily="34" charset="0"/>
                        </a:rPr>
                        <a:t>Buri Ram</a:t>
                      </a:r>
                    </a:p>
                    <a:p>
                      <a:pPr algn="r"/>
                      <a:r>
                        <a:rPr lang="fr-FR" sz="2000" b="1">
                          <a:solidFill>
                            <a:schemeClr val="bg1"/>
                          </a:solidFill>
                          <a:latin typeface="+mn-lt"/>
                          <a:cs typeface="Arial" panose="020B0604020202020204" pitchFamily="34" charset="0"/>
                        </a:rPr>
                        <a:t>Deux doses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fr-FR" sz="2000" b="0" i="0" u="none" strike="noStrike" cap="none" normalizeH="0" baseline="0" noProof="0">
                          <a:ln>
                            <a:noFill/>
                          </a:ln>
                          <a:solidFill>
                            <a:srgbClr val="3D5567"/>
                          </a:solidFill>
                          <a:effectLst/>
                          <a:uLnTx/>
                          <a:uFillTx/>
                          <a:latin typeface="+mn-lt"/>
                          <a:ea typeface="+mn-ea"/>
                          <a:cs typeface="Arial" panose="020B0604020202020204" pitchFamily="34" charset="0"/>
                        </a:rPr>
                        <a:t>115/1 717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fr-FR" sz="2000" b="0">
                          <a:solidFill>
                            <a:schemeClr val="accent1"/>
                          </a:solidFill>
                          <a:latin typeface="+mn-lt"/>
                          <a:cs typeface="Arial" panose="020B0604020202020204" pitchFamily="34" charset="0"/>
                        </a:rPr>
                        <a:t>6/1 798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1" hangingPunct="1">
                        <a:lnSpc>
                          <a:spcPct val="100000"/>
                        </a:lnSpc>
                        <a:spcBef>
                          <a:spcPts val="0"/>
                        </a:spcBef>
                        <a:spcAft>
                          <a:spcPts val="0"/>
                        </a:spcAft>
                      </a:pPr>
                      <a:r>
                        <a:rPr lang="fr-FR" sz="1800">
                          <a:solidFill>
                            <a:schemeClr val="tx2"/>
                          </a:solidFill>
                          <a:effectLst/>
                          <a:latin typeface="+mn-lt"/>
                          <a:ea typeface="+mn-ea"/>
                          <a:cs typeface="+mn-cs"/>
                        </a:rPr>
                        <a:t>6,13</a:t>
                      </a:r>
                      <a:br>
                        <a:rPr lang="fr-FR" sz="1800">
                          <a:solidFill>
                            <a:schemeClr val="tx2"/>
                          </a:solidFill>
                          <a:effectLst/>
                          <a:latin typeface="+mn-lt"/>
                          <a:ea typeface="+mn-ea"/>
                          <a:cs typeface="+mn-cs"/>
                        </a:rPr>
                      </a:br>
                      <a:r>
                        <a:rPr lang="fr-FR" sz="1800">
                          <a:solidFill>
                            <a:schemeClr val="tx2"/>
                          </a:solidFill>
                          <a:effectLst/>
                          <a:latin typeface="+mn-lt"/>
                          <a:ea typeface="+mn-ea"/>
                          <a:cs typeface="+mn-cs"/>
                        </a:rPr>
                        <a:t>(5,56 ; 6,75)</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1" hangingPunct="1">
                        <a:lnSpc>
                          <a:spcPct val="100000"/>
                        </a:lnSpc>
                        <a:spcBef>
                          <a:spcPts val="0"/>
                        </a:spcBef>
                        <a:spcAft>
                          <a:spcPts val="0"/>
                        </a:spcAft>
                      </a:pPr>
                      <a:r>
                        <a:rPr lang="fr-FR" sz="1800">
                          <a:solidFill>
                            <a:schemeClr val="tx2"/>
                          </a:solidFill>
                          <a:effectLst/>
                          <a:latin typeface="+mn-lt"/>
                          <a:ea typeface="+mn-ea"/>
                          <a:cs typeface="+mn-cs"/>
                        </a:rPr>
                        <a:t>0,28</a:t>
                      </a:r>
                      <a:br>
                        <a:rPr lang="fr-FR" sz="1800">
                          <a:solidFill>
                            <a:schemeClr val="tx2"/>
                          </a:solidFill>
                          <a:effectLst/>
                          <a:latin typeface="+mn-lt"/>
                          <a:ea typeface="+mn-ea"/>
                          <a:cs typeface="+mn-cs"/>
                        </a:rPr>
                      </a:br>
                      <a:r>
                        <a:rPr lang="fr-FR" sz="1800">
                          <a:solidFill>
                            <a:schemeClr val="tx2"/>
                          </a:solidFill>
                          <a:effectLst/>
                          <a:latin typeface="+mn-lt"/>
                          <a:ea typeface="+mn-ea"/>
                          <a:cs typeface="+mn-cs"/>
                        </a:rPr>
                        <a:t>(0,18 ; 0,45)</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lvl1pPr marL="0" algn="l" defTabSz="914400" rtl="0" eaLnBrk="1" latinLnBrk="1" hangingPunct="1">
                        <a:defRPr sz="1800" kern="1200">
                          <a:solidFill>
                            <a:schemeClr val="tx1"/>
                          </a:solidFill>
                          <a:latin typeface="Calibri"/>
                        </a:defRPr>
                      </a:lvl1pPr>
                      <a:lvl2pPr marL="457200" algn="l" defTabSz="914400" rtl="0" eaLnBrk="1" latinLnBrk="1" hangingPunct="1">
                        <a:defRPr sz="1800" kern="1200">
                          <a:solidFill>
                            <a:schemeClr val="tx1"/>
                          </a:solidFill>
                          <a:latin typeface="Calibri"/>
                        </a:defRPr>
                      </a:lvl2pPr>
                      <a:lvl3pPr marL="914400" algn="l" defTabSz="914400" rtl="0" eaLnBrk="1" latinLnBrk="1" hangingPunct="1">
                        <a:defRPr sz="1800" kern="1200">
                          <a:solidFill>
                            <a:schemeClr val="tx1"/>
                          </a:solidFill>
                          <a:latin typeface="Calibri"/>
                        </a:defRPr>
                      </a:lvl3pPr>
                      <a:lvl4pPr marL="1371600" algn="l" defTabSz="914400" rtl="0" eaLnBrk="1" latinLnBrk="1" hangingPunct="1">
                        <a:defRPr sz="1800" kern="1200">
                          <a:solidFill>
                            <a:schemeClr val="tx1"/>
                          </a:solidFill>
                          <a:latin typeface="Calibri"/>
                        </a:defRPr>
                      </a:lvl4pPr>
                      <a:lvl5pPr marL="1828800" algn="l" defTabSz="914400" rtl="0" eaLnBrk="1" latinLnBrk="1" hangingPunct="1">
                        <a:defRPr sz="1800" kern="1200">
                          <a:solidFill>
                            <a:schemeClr val="tx1"/>
                          </a:solidFill>
                          <a:latin typeface="Calibri"/>
                        </a:defRPr>
                      </a:lvl5pPr>
                      <a:lvl6pPr marL="2286000" algn="l" defTabSz="914400" rtl="0" eaLnBrk="1" latinLnBrk="1" hangingPunct="1">
                        <a:defRPr sz="1800" kern="1200">
                          <a:solidFill>
                            <a:schemeClr val="tx1"/>
                          </a:solidFill>
                          <a:latin typeface="Calibri"/>
                        </a:defRPr>
                      </a:lvl6pPr>
                      <a:lvl7pPr marL="2743200" algn="l" defTabSz="914400" rtl="0" eaLnBrk="1" latinLnBrk="1" hangingPunct="1">
                        <a:defRPr sz="1800" kern="1200">
                          <a:solidFill>
                            <a:schemeClr val="tx1"/>
                          </a:solidFill>
                          <a:latin typeface="Calibri"/>
                        </a:defRPr>
                      </a:lvl7pPr>
                      <a:lvl8pPr marL="3200400" algn="l" defTabSz="914400" rtl="0" eaLnBrk="1" latinLnBrk="1" hangingPunct="1">
                        <a:defRPr sz="1800" kern="1200">
                          <a:solidFill>
                            <a:schemeClr val="tx1"/>
                          </a:solidFill>
                          <a:latin typeface="Calibri"/>
                        </a:defRPr>
                      </a:lvl8pPr>
                      <a:lvl9pPr marL="3657600" algn="l" defTabSz="914400" rtl="0" eaLnBrk="1" latinLnBrk="1" hangingPunct="1">
                        <a:defRPr sz="1800" kern="1200">
                          <a:solidFill>
                            <a:schemeClr val="tx1"/>
                          </a:solidFill>
                          <a:latin typeface="Calibri"/>
                        </a:defRPr>
                      </a:lvl9pPr>
                    </a:lstStyle>
                    <a:p>
                      <a:pPr marL="0" algn="ctr" defTabSz="914400" rtl="0" eaLnBrk="1" latinLnBrk="1" hangingPunct="1">
                        <a:lnSpc>
                          <a:spcPct val="100000"/>
                        </a:lnSpc>
                        <a:spcBef>
                          <a:spcPts val="0"/>
                        </a:spcBef>
                        <a:spcAft>
                          <a:spcPts val="0"/>
                        </a:spcAft>
                      </a:pPr>
                      <a:r>
                        <a:rPr lang="fr-FR" sz="1800" b="1">
                          <a:solidFill>
                            <a:schemeClr val="tx2"/>
                          </a:solidFill>
                          <a:effectLst/>
                          <a:latin typeface="+mn-lt"/>
                          <a:ea typeface="+mn-ea"/>
                          <a:cs typeface="+mn-cs"/>
                        </a:rPr>
                        <a:t>95,4 </a:t>
                      </a:r>
                    </a:p>
                    <a:p>
                      <a:pPr marL="0" algn="ctr" defTabSz="914400" rtl="0" eaLnBrk="1" latinLnBrk="1" hangingPunct="1">
                        <a:lnSpc>
                          <a:spcPct val="100000"/>
                        </a:lnSpc>
                        <a:spcBef>
                          <a:spcPts val="0"/>
                        </a:spcBef>
                        <a:spcAft>
                          <a:spcPts val="0"/>
                        </a:spcAft>
                      </a:pPr>
                      <a:r>
                        <a:rPr lang="fr-FR" sz="1800" b="1">
                          <a:solidFill>
                            <a:schemeClr val="tx2"/>
                          </a:solidFill>
                          <a:effectLst/>
                          <a:latin typeface="+mn-lt"/>
                          <a:ea typeface="+mn-ea"/>
                          <a:cs typeface="+mn-cs"/>
                        </a:rPr>
                        <a:t>(93,2 ; 97,6)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566722" y="1085713"/>
            <a:ext cx="11210923" cy="1107996"/>
          </a:xfrm>
          <a:prstGeom prst="rect">
            <a:avLst/>
          </a:prstGeom>
          <a:noFill/>
          <a:ln>
            <a:solidFill>
              <a:srgbClr val="0070C0"/>
            </a:solidFill>
          </a:ln>
        </p:spPr>
        <p:txBody>
          <a:bodyPr wrap="square" lIns="91440" tIns="45720" rIns="91440" bIns="45720" anchor="t">
            <a:spAutoFit/>
          </a:bodyPr>
          <a:lstStyle/>
          <a:p>
            <a:r>
              <a:rPr lang="fr-FR" sz="1600"/>
              <a:t>Étude portant sur le vaccin anti-VPH bivalent (GSK) administré à des filles de moins de 15 ans, au cours de laquelle une province a reçu une dose et l’autre a reçu deux doses. Efficacité du schéma à dose unique par rapport au schéma à deux doses en matière de réduction de la prévalence des VPH 16/18 à l’année 4 évaluée par des enquêtes transversales dans la cohorte vaccinée par rapport aux données historiques sur la prévalence des VPH chez des élèves du même âge.</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295784" y="2193152"/>
            <a:ext cx="2567113" cy="400110"/>
          </a:xfrm>
          <a:prstGeom prst="rect">
            <a:avLst/>
          </a:prstGeom>
          <a:noFill/>
        </p:spPr>
        <p:txBody>
          <a:bodyPr wrap="none" rtlCol="0">
            <a:spAutoFit/>
          </a:bodyPr>
          <a:lstStyle/>
          <a:p>
            <a:r>
              <a:rPr lang="fr-FR" sz="2000" b="1">
                <a:solidFill>
                  <a:schemeClr val="accent1"/>
                </a:solidFill>
                <a:latin typeface="+mj-lt"/>
              </a:rPr>
              <a:t>Prévalence des VPH 16/18</a:t>
            </a:r>
          </a:p>
        </p:txBody>
      </p:sp>
      <p:sp>
        <p:nvSpPr>
          <p:cNvPr id="12" name="TextBox 11">
            <a:extLst>
              <a:ext uri="{FF2B5EF4-FFF2-40B4-BE49-F238E27FC236}">
                <a16:creationId xmlns:a16="http://schemas.microsoft.com/office/drawing/2014/main" id="{C82656F8-6F1B-4002-8D5E-3FB5CC448AC3}"/>
              </a:ext>
            </a:extLst>
          </p:cNvPr>
          <p:cNvSpPr txBox="1"/>
          <p:nvPr/>
        </p:nvSpPr>
        <p:spPr>
          <a:xfrm>
            <a:off x="848963" y="5294445"/>
            <a:ext cx="10494074" cy="584775"/>
          </a:xfrm>
          <a:prstGeom prst="rect">
            <a:avLst/>
          </a:prstGeom>
          <a:solidFill>
            <a:schemeClr val="accent3">
              <a:lumMod val="20000"/>
              <a:lumOff val="80000"/>
            </a:schemeClr>
          </a:solidFill>
          <a:ln w="9525">
            <a:solidFill>
              <a:schemeClr val="tx2"/>
            </a:solidFill>
          </a:ln>
        </p:spPr>
        <p:txBody>
          <a:bodyPr wrap="square" lIns="91440" tIns="45720" rIns="91440" bIns="45720" rtlCol="0" anchor="t">
            <a:spAutoFit/>
          </a:bodyPr>
          <a:lstStyle/>
          <a:p>
            <a:pPr algn="ctr"/>
            <a:r>
              <a:rPr lang="fr-FR" sz="1600" b="1" dirty="0">
                <a:solidFill>
                  <a:schemeClr val="tx2"/>
                </a:solidFill>
              </a:rPr>
              <a:t>Efficacité élevée et similaire du vaccin contre les infections prévalentes à VPH après une ou deux doses de vaccin ; la non-infériorité du schéma à dose unique par rapport à un schéma à deux doses a été démontrée.</a:t>
            </a:r>
          </a:p>
        </p:txBody>
      </p:sp>
      <p:sp>
        <p:nvSpPr>
          <p:cNvPr id="3" name="TextBox 2">
            <a:extLst>
              <a:ext uri="{FF2B5EF4-FFF2-40B4-BE49-F238E27FC236}">
                <a16:creationId xmlns:a16="http://schemas.microsoft.com/office/drawing/2014/main" id="{CE02BD2D-E59E-A8F1-9C3A-0DDE3C2B6A31}"/>
              </a:ext>
            </a:extLst>
          </p:cNvPr>
          <p:cNvSpPr txBox="1"/>
          <p:nvPr/>
        </p:nvSpPr>
        <p:spPr>
          <a:xfrm>
            <a:off x="207214" y="6034934"/>
            <a:ext cx="11135823" cy="307777"/>
          </a:xfrm>
          <a:prstGeom prst="rect">
            <a:avLst/>
          </a:prstGeom>
          <a:noFill/>
        </p:spPr>
        <p:txBody>
          <a:bodyPr wrap="square" rtlCol="0">
            <a:spAutoFit/>
          </a:bodyPr>
          <a:lstStyle/>
          <a:p>
            <a:pPr>
              <a:spcBef>
                <a:spcPts val="1800"/>
              </a:spcBef>
            </a:pPr>
            <a:r>
              <a:rPr lang="fr-FR" sz="700" dirty="0" err="1">
                <a:effectLst/>
              </a:rPr>
              <a:t>Jiamsiri</a:t>
            </a:r>
            <a:r>
              <a:rPr lang="fr-FR" sz="700" dirty="0">
                <a:effectLst/>
              </a:rPr>
              <a:t>, S, </a:t>
            </a:r>
            <a:r>
              <a:rPr lang="fr-FR" sz="700" dirty="0" err="1">
                <a:effectLst/>
              </a:rPr>
              <a:t>Rhee</a:t>
            </a:r>
            <a:r>
              <a:rPr lang="fr-FR" sz="700" dirty="0">
                <a:effectLst/>
              </a:rPr>
              <a:t> C, </a:t>
            </a:r>
            <a:r>
              <a:rPr lang="fr-FR" sz="700" dirty="0" err="1">
                <a:effectLst/>
              </a:rPr>
              <a:t>Ahn</a:t>
            </a:r>
            <a:r>
              <a:rPr lang="fr-FR" sz="700" dirty="0">
                <a:effectLst/>
              </a:rPr>
              <a:t> HS, et al. Community intervention of a single-dose or 2-dose </a:t>
            </a:r>
            <a:r>
              <a:rPr lang="fr-FR" sz="700" dirty="0" err="1">
                <a:effectLst/>
              </a:rPr>
              <a:t>regimen</a:t>
            </a:r>
            <a:r>
              <a:rPr lang="fr-FR" sz="700" dirty="0">
                <a:effectLst/>
              </a:rPr>
              <a:t> of bivalent </a:t>
            </a:r>
            <a:r>
              <a:rPr lang="fr-FR" sz="700" dirty="0" err="1">
                <a:effectLst/>
              </a:rPr>
              <a:t>human</a:t>
            </a:r>
            <a:r>
              <a:rPr lang="fr-FR" sz="700" dirty="0">
                <a:effectLst/>
              </a:rPr>
              <a:t> papillomavirus vaccine in </a:t>
            </a:r>
            <a:r>
              <a:rPr lang="fr-FR" sz="700" dirty="0" err="1">
                <a:effectLst/>
              </a:rPr>
              <a:t>schoolgirls</a:t>
            </a:r>
            <a:r>
              <a:rPr lang="fr-FR" sz="700" dirty="0">
                <a:effectLst/>
              </a:rPr>
              <a:t> in </a:t>
            </a:r>
            <a:r>
              <a:rPr lang="fr-FR" sz="700" dirty="0" err="1">
                <a:effectLst/>
              </a:rPr>
              <a:t>Thailand</a:t>
            </a:r>
            <a:r>
              <a:rPr lang="fr-FR" sz="700" dirty="0">
                <a:effectLst/>
              </a:rPr>
              <a:t>: Vaccine </a:t>
            </a:r>
            <a:r>
              <a:rPr lang="fr-FR" sz="700" dirty="0" err="1">
                <a:effectLst/>
              </a:rPr>
              <a:t>effectiveness</a:t>
            </a:r>
            <a:r>
              <a:rPr lang="fr-FR" sz="700" dirty="0">
                <a:effectLst/>
              </a:rPr>
              <a:t> 2 </a:t>
            </a:r>
            <a:r>
              <a:rPr lang="fr-FR" sz="700" dirty="0" err="1">
                <a:effectLst/>
              </a:rPr>
              <a:t>years</a:t>
            </a:r>
            <a:r>
              <a:rPr lang="fr-FR" sz="700" dirty="0">
                <a:effectLst/>
              </a:rPr>
              <a:t> and 4 </a:t>
            </a:r>
            <a:r>
              <a:rPr lang="fr-FR" sz="700" dirty="0" err="1">
                <a:effectLst/>
              </a:rPr>
              <a:t>years</a:t>
            </a:r>
            <a:r>
              <a:rPr lang="fr-FR" sz="700" dirty="0">
                <a:effectLst/>
              </a:rPr>
              <a:t> </a:t>
            </a:r>
            <a:r>
              <a:rPr lang="fr-FR" sz="700" dirty="0" err="1">
                <a:effectLst/>
              </a:rPr>
              <a:t>after</a:t>
            </a:r>
            <a:r>
              <a:rPr lang="fr-FR" sz="700" dirty="0">
                <a:effectLst/>
              </a:rPr>
              <a:t> vaccination. </a:t>
            </a:r>
            <a:r>
              <a:rPr lang="fr-FR" sz="700" i="1" dirty="0">
                <a:effectLst/>
              </a:rPr>
              <a:t>Journal of the National Cancer Institute. </a:t>
            </a:r>
            <a:r>
              <a:rPr lang="fr-FR" sz="700" i="1" dirty="0" err="1">
                <a:effectLst/>
              </a:rPr>
              <a:t>Monographs</a:t>
            </a:r>
            <a:r>
              <a:rPr lang="fr-FR" sz="700" i="1" dirty="0">
                <a:effectLst/>
              </a:rPr>
              <a:t>.</a:t>
            </a:r>
            <a:r>
              <a:rPr lang="fr-FR" sz="700" dirty="0">
                <a:effectLst/>
              </a:rPr>
              <a:t> 2024;2024 (67):346-357. doi:10.1093/</a:t>
            </a:r>
            <a:r>
              <a:rPr lang="fr-FR" sz="700" dirty="0" err="1">
                <a:effectLst/>
              </a:rPr>
              <a:t>jncimonographs</a:t>
            </a:r>
            <a:r>
              <a:rPr lang="fr-FR" sz="700" dirty="0">
                <a:effectLst/>
              </a:rPr>
              <a:t>/lgae036.</a:t>
            </a:r>
          </a:p>
        </p:txBody>
      </p:sp>
    </p:spTree>
    <p:extLst>
      <p:ext uri="{BB962C8B-B14F-4D97-AF65-F5344CB8AC3E}">
        <p14:creationId xmlns:p14="http://schemas.microsoft.com/office/powerpoint/2010/main" val="498143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6FB37E-4DD6-0F4E-8677-CF7C7751744D}"/>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AB866C7-C3F9-47FD-AC51-EFFD8B039B53}"/>
              </a:ext>
            </a:extLst>
          </p:cNvPr>
          <p:cNvSpPr/>
          <p:nvPr/>
        </p:nvSpPr>
        <p:spPr>
          <a:xfrm>
            <a:off x="381000" y="98835"/>
            <a:ext cx="11747582" cy="1077218"/>
          </a:xfrm>
          <a:prstGeom prst="rect">
            <a:avLst/>
          </a:prstGeom>
        </p:spPr>
        <p:txBody>
          <a:bodyPr wrap="square">
            <a:spAutoFit/>
          </a:bodyPr>
          <a:lstStyle/>
          <a:p>
            <a:r>
              <a:rPr lang="fr-FR" sz="3200">
                <a:solidFill>
                  <a:schemeClr val="tx2"/>
                </a:solidFill>
              </a:rPr>
              <a:t>Niveaux d’anticorps stables contre les VPH 16 et 18 pendant plus de dix ans après la vaccination et plusieurs fois supérieurs à l’immunité naturelle</a:t>
            </a:r>
          </a:p>
        </p:txBody>
      </p:sp>
      <p:sp>
        <p:nvSpPr>
          <p:cNvPr id="10" name="TextBox 9">
            <a:extLst>
              <a:ext uri="{FF2B5EF4-FFF2-40B4-BE49-F238E27FC236}">
                <a16:creationId xmlns:a16="http://schemas.microsoft.com/office/drawing/2014/main" id="{B4ECA41F-8C4F-4E27-A199-6915E8EE3F8C}"/>
              </a:ext>
            </a:extLst>
          </p:cNvPr>
          <p:cNvSpPr txBox="1"/>
          <p:nvPr/>
        </p:nvSpPr>
        <p:spPr>
          <a:xfrm>
            <a:off x="381000" y="6025287"/>
            <a:ext cx="10501885" cy="446276"/>
          </a:xfrm>
          <a:prstGeom prst="rect">
            <a:avLst/>
          </a:prstGeom>
          <a:noFill/>
        </p:spPr>
        <p:txBody>
          <a:bodyPr wrap="square" rtlCol="0">
            <a:spAutoFit/>
          </a:bodyPr>
          <a:lstStyle/>
          <a:p>
            <a:r>
              <a:rPr kumimoji="0" lang="fr-FR" sz="700" strike="noStrike" normalizeH="0" noProof="0">
                <a:ln>
                  <a:noFill/>
                </a:ln>
                <a:solidFill>
                  <a:schemeClr val="tx1">
                    <a:lumMod val="65000"/>
                    <a:lumOff val="35000"/>
                  </a:schemeClr>
                </a:solidFill>
                <a:effectLst/>
                <a:uLnTx/>
                <a:uFillTx/>
                <a:latin typeface="+mj-lt"/>
                <a:cs typeface="Arial" panose="020B0604020202020204" pitchFamily="34" charset="0"/>
              </a:rPr>
              <a:t>1. Joshi S, Anantharaman D, Muwonge R, et al. Evaluation of immune response to single dose of quadrivalent HPV vaccine at 10-year post-vaccination. </a:t>
            </a:r>
            <a:r>
              <a:rPr kumimoji="0" lang="fr-FR" sz="700" i="1" strike="noStrike" normalizeH="0" noProof="0">
                <a:ln>
                  <a:noFill/>
                </a:ln>
                <a:solidFill>
                  <a:schemeClr val="tx1">
                    <a:lumMod val="65000"/>
                    <a:lumOff val="35000"/>
                  </a:schemeClr>
                </a:solidFill>
                <a:effectLst/>
                <a:uLnTx/>
                <a:uFillTx/>
                <a:latin typeface="+mj-lt"/>
                <a:cs typeface="Arial" panose="020B0604020202020204" pitchFamily="34" charset="0"/>
              </a:rPr>
              <a:t>Vaccine.</a:t>
            </a:r>
            <a:r>
              <a:rPr kumimoji="0" lang="fr-FR" sz="700" strike="noStrike" normalizeH="0" noProof="0">
                <a:ln>
                  <a:noFill/>
                </a:ln>
                <a:solidFill>
                  <a:schemeClr val="tx1">
                    <a:lumMod val="65000"/>
                    <a:lumOff val="35000"/>
                  </a:schemeClr>
                </a:solidFill>
                <a:effectLst/>
                <a:uLnTx/>
                <a:uFillTx/>
                <a:latin typeface="+mj-lt"/>
                <a:cs typeface="Arial" panose="020B0604020202020204" pitchFamily="34" charset="0"/>
              </a:rPr>
              <a:t> 2023;41(1):236-245. doi:10.1016/j.vaccine.2022.11.044</a:t>
            </a:r>
          </a:p>
          <a:p>
            <a:r>
              <a:rPr kumimoji="0" lang="fr-FR" sz="700" strike="noStrike" normalizeH="0" noProof="0">
                <a:ln>
                  <a:noFill/>
                </a:ln>
                <a:solidFill>
                  <a:schemeClr val="tx1">
                    <a:lumMod val="65000"/>
                    <a:lumOff val="35000"/>
                  </a:schemeClr>
                </a:solidFill>
                <a:effectLst/>
                <a:uLnTx/>
                <a:uFillTx/>
                <a:latin typeface="+mj-lt"/>
                <a:cs typeface="Arial" panose="020B0604020202020204" pitchFamily="34" charset="0"/>
              </a:rPr>
              <a:t>2. </a:t>
            </a:r>
            <a:r>
              <a:rPr lang="fr-FR" sz="700">
                <a:effectLst/>
                <a:latin typeface="+mj-lt"/>
                <a:cs typeface="Arial" panose="020B0604020202020204" pitchFamily="34" charset="0"/>
              </a:rPr>
              <a:t>Porras, C, Romero B, Kemp T, et al. HPV16/18 antibodies 16-years after single dose of bivalent HPV vaccination: Costa Rica HPV Vaccine Trial. </a:t>
            </a:r>
            <a:r>
              <a:rPr lang="fr-FR" sz="700" i="1">
                <a:effectLst/>
                <a:latin typeface="+mj-lt"/>
                <a:cs typeface="Arial" panose="020B0604020202020204" pitchFamily="34" charset="0"/>
              </a:rPr>
              <a:t>JNCI Monographs.</a:t>
            </a:r>
            <a:r>
              <a:rPr lang="fr-FR" sz="700">
                <a:effectLst/>
                <a:latin typeface="+mj-lt"/>
                <a:cs typeface="Arial" panose="020B0604020202020204" pitchFamily="34" charset="0"/>
              </a:rPr>
              <a:t> 2024;2024 (67): 329-336. doi:10.1093/jncimonographs/lgae032</a:t>
            </a:r>
          </a:p>
          <a:p>
            <a:endParaRPr lang="en-US" sz="900" i="1" dirty="0">
              <a:solidFill>
                <a:schemeClr val="tx1">
                  <a:lumMod val="65000"/>
                  <a:lumOff val="35000"/>
                </a:schemeClr>
              </a:solidFill>
              <a:highlight>
                <a:srgbClr val="FFFF00"/>
              </a:highlight>
              <a:latin typeface="+mj-lt"/>
              <a:cs typeface="Arial" panose="020B0604020202020204" pitchFamily="34" charset="0"/>
            </a:endParaRPr>
          </a:p>
        </p:txBody>
      </p:sp>
      <p:sp>
        <p:nvSpPr>
          <p:cNvPr id="6" name="TextBox 5">
            <a:extLst>
              <a:ext uri="{FF2B5EF4-FFF2-40B4-BE49-F238E27FC236}">
                <a16:creationId xmlns:a16="http://schemas.microsoft.com/office/drawing/2014/main" id="{71E4F7A0-2C93-20A7-7E95-0DED12CF1FAD}"/>
              </a:ext>
            </a:extLst>
          </p:cNvPr>
          <p:cNvSpPr txBox="1"/>
          <p:nvPr/>
        </p:nvSpPr>
        <p:spPr>
          <a:xfrm>
            <a:off x="5672079" y="1090781"/>
            <a:ext cx="6138921" cy="3046988"/>
          </a:xfrm>
          <a:prstGeom prst="rect">
            <a:avLst/>
          </a:prstGeom>
          <a:solidFill>
            <a:schemeClr val="tx2">
              <a:lumMod val="40000"/>
              <a:lumOff val="60000"/>
            </a:schemeClr>
          </a:solidFill>
        </p:spPr>
        <p:txBody>
          <a:bodyPr wrap="square" rtlCol="0">
            <a:spAutoFit/>
          </a:bodyPr>
          <a:lstStyle/>
          <a:p>
            <a:r>
              <a:rPr lang="fr-FR" sz="2400" b="1" dirty="0">
                <a:solidFill>
                  <a:schemeClr val="bg1"/>
                </a:solidFill>
              </a:rPr>
              <a:t>CVT : </a:t>
            </a:r>
            <a:r>
              <a:rPr lang="fr-FR" sz="2400" b="1" dirty="0"/>
              <a:t>HPV2 (GSK)</a:t>
            </a:r>
          </a:p>
          <a:p>
            <a:r>
              <a:rPr lang="fr-FR" sz="2400" b="1" dirty="0">
                <a:solidFill>
                  <a:schemeClr val="bg1"/>
                </a:solidFill>
              </a:rPr>
              <a:t>Immunogénicité à 11 ans ; maintenue à </a:t>
            </a:r>
          </a:p>
          <a:p>
            <a:r>
              <a:rPr lang="fr-FR" sz="2400" b="1" dirty="0">
                <a:solidFill>
                  <a:schemeClr val="bg1"/>
                </a:solidFill>
              </a:rPr>
              <a:t>un niveau similaire jusqu’à 16 ans après la vaccination</a:t>
            </a:r>
            <a:r>
              <a:rPr lang="fr-FR" sz="2400" b="1" baseline="30000" dirty="0">
                <a:solidFill>
                  <a:schemeClr val="bg1"/>
                </a:solidFill>
              </a:rPr>
              <a:t>2</a:t>
            </a:r>
          </a:p>
          <a:p>
            <a:endParaRPr lang="en-US" sz="2400" b="1" dirty="0"/>
          </a:p>
          <a:p>
            <a:r>
              <a:rPr lang="fr-FR" sz="2400" b="1" dirty="0"/>
              <a:t>Cinétique similaire jusqu’à 16 ans</a:t>
            </a:r>
          </a:p>
          <a:p>
            <a:endParaRPr lang="en-US" sz="2400" b="1" dirty="0"/>
          </a:p>
          <a:p>
            <a:r>
              <a:rPr lang="fr-FR" sz="2400" b="1" dirty="0"/>
              <a:t>après la vaccination</a:t>
            </a:r>
          </a:p>
        </p:txBody>
      </p:sp>
      <p:pic>
        <p:nvPicPr>
          <p:cNvPr id="14" name="Picture 13">
            <a:extLst>
              <a:ext uri="{FF2B5EF4-FFF2-40B4-BE49-F238E27FC236}">
                <a16:creationId xmlns:a16="http://schemas.microsoft.com/office/drawing/2014/main" id="{A33A808C-BE17-0946-042F-28049DB249AF}"/>
              </a:ext>
            </a:extLst>
          </p:cNvPr>
          <p:cNvPicPr>
            <a:picLocks noChangeAspect="1"/>
          </p:cNvPicPr>
          <p:nvPr/>
        </p:nvPicPr>
        <p:blipFill>
          <a:blip r:embed="rId3"/>
          <a:stretch>
            <a:fillRect/>
          </a:stretch>
        </p:blipFill>
        <p:spPr>
          <a:xfrm>
            <a:off x="95360" y="2386234"/>
            <a:ext cx="4962525" cy="3257550"/>
          </a:xfrm>
          <a:prstGeom prst="rect">
            <a:avLst/>
          </a:prstGeom>
        </p:spPr>
      </p:pic>
      <p:sp>
        <p:nvSpPr>
          <p:cNvPr id="19" name="TextBox 18">
            <a:extLst>
              <a:ext uri="{FF2B5EF4-FFF2-40B4-BE49-F238E27FC236}">
                <a16:creationId xmlns:a16="http://schemas.microsoft.com/office/drawing/2014/main" id="{0C75DACC-10DB-CEA4-780E-FC6A9C4E82D3}"/>
              </a:ext>
            </a:extLst>
          </p:cNvPr>
          <p:cNvSpPr txBox="1"/>
          <p:nvPr/>
        </p:nvSpPr>
        <p:spPr>
          <a:xfrm>
            <a:off x="1259968" y="1557556"/>
            <a:ext cx="3373937" cy="830997"/>
          </a:xfrm>
          <a:prstGeom prst="rect">
            <a:avLst/>
          </a:prstGeom>
          <a:solidFill>
            <a:schemeClr val="tx2">
              <a:lumMod val="40000"/>
              <a:lumOff val="60000"/>
            </a:schemeClr>
          </a:solidFill>
        </p:spPr>
        <p:txBody>
          <a:bodyPr wrap="none" rtlCol="0">
            <a:spAutoFit/>
          </a:bodyPr>
          <a:lstStyle/>
          <a:p>
            <a:r>
              <a:rPr lang="fr-FR" sz="2400" b="1" dirty="0">
                <a:solidFill>
                  <a:schemeClr val="bg1"/>
                </a:solidFill>
              </a:rPr>
              <a:t>Essai CIRC : </a:t>
            </a:r>
            <a:r>
              <a:rPr lang="fr-FR" sz="2400" b="1" dirty="0"/>
              <a:t>HPV4 (MSD)</a:t>
            </a:r>
          </a:p>
          <a:p>
            <a:r>
              <a:rPr lang="fr-FR" sz="2400" b="1" dirty="0">
                <a:solidFill>
                  <a:schemeClr val="bg1"/>
                </a:solidFill>
              </a:rPr>
              <a:t>Immunogénicité à 10 ans</a:t>
            </a:r>
          </a:p>
        </p:txBody>
      </p:sp>
      <p:grpSp>
        <p:nvGrpSpPr>
          <p:cNvPr id="3" name="Group 2">
            <a:extLst>
              <a:ext uri="{FF2B5EF4-FFF2-40B4-BE49-F238E27FC236}">
                <a16:creationId xmlns:a16="http://schemas.microsoft.com/office/drawing/2014/main" id="{3B9AC5F6-4725-529C-4258-85E1941DAC66}"/>
              </a:ext>
            </a:extLst>
          </p:cNvPr>
          <p:cNvGrpSpPr/>
          <p:nvPr/>
        </p:nvGrpSpPr>
        <p:grpSpPr>
          <a:xfrm>
            <a:off x="5144494" y="2579316"/>
            <a:ext cx="6952146" cy="3064467"/>
            <a:chOff x="2428938" y="1941447"/>
            <a:chExt cx="7334124" cy="2975106"/>
          </a:xfrm>
        </p:grpSpPr>
        <p:pic>
          <p:nvPicPr>
            <p:cNvPr id="4" name="Picture 3">
              <a:extLst>
                <a:ext uri="{FF2B5EF4-FFF2-40B4-BE49-F238E27FC236}">
                  <a16:creationId xmlns:a16="http://schemas.microsoft.com/office/drawing/2014/main" id="{0B5DB0EC-E53B-0E6C-9683-80412EEB4DD2}"/>
                </a:ext>
              </a:extLst>
            </p:cNvPr>
            <p:cNvPicPr>
              <a:picLocks noChangeAspect="1"/>
            </p:cNvPicPr>
            <p:nvPr/>
          </p:nvPicPr>
          <p:blipFill>
            <a:blip r:embed="rId4"/>
            <a:stretch>
              <a:fillRect/>
            </a:stretch>
          </p:blipFill>
          <p:spPr>
            <a:xfrm>
              <a:off x="2428938" y="1941447"/>
              <a:ext cx="7334124" cy="2975106"/>
            </a:xfrm>
            <a:prstGeom prst="rect">
              <a:avLst/>
            </a:prstGeom>
          </p:spPr>
        </p:pic>
        <p:cxnSp>
          <p:nvCxnSpPr>
            <p:cNvPr id="7" name="Straight Connector 6">
              <a:extLst>
                <a:ext uri="{FF2B5EF4-FFF2-40B4-BE49-F238E27FC236}">
                  <a16:creationId xmlns:a16="http://schemas.microsoft.com/office/drawing/2014/main" id="{85B3E559-5777-97FE-622B-FF57DA92BDED}"/>
                </a:ext>
              </a:extLst>
            </p:cNvPr>
            <p:cNvCxnSpPr>
              <a:cxnSpLocks/>
            </p:cNvCxnSpPr>
            <p:nvPr/>
          </p:nvCxnSpPr>
          <p:spPr>
            <a:xfrm>
              <a:off x="3377192" y="4561367"/>
              <a:ext cx="4797549" cy="0"/>
            </a:xfrm>
            <a:prstGeom prst="line">
              <a:avLst/>
            </a:prstGeom>
            <a:ln w="50800">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7420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66B0-71CD-606F-762D-4B36081C524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9905E1C-CE01-02B8-0F86-43F0CEAAF5EA}"/>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07D0822-80F5-E5F9-0490-DE31361A65EF}"/>
              </a:ext>
            </a:extLst>
          </p:cNvPr>
          <p:cNvSpPr/>
          <p:nvPr/>
        </p:nvSpPr>
        <p:spPr>
          <a:xfrm>
            <a:off x="29714" y="98835"/>
            <a:ext cx="11946386" cy="1077218"/>
          </a:xfrm>
          <a:prstGeom prst="rect">
            <a:avLst/>
          </a:prstGeom>
        </p:spPr>
        <p:txBody>
          <a:bodyPr wrap="square">
            <a:spAutoFit/>
          </a:bodyPr>
          <a:lstStyle/>
          <a:p>
            <a:r>
              <a:rPr lang="fr-FR" sz="3200" dirty="0">
                <a:solidFill>
                  <a:schemeClr val="tx2"/>
                </a:solidFill>
              </a:rPr>
              <a:t>Niveaux d’anticorps stables cinq ans après une dose unique du HPV2 (GSK) et du HPV9 (MSD) - Essai </a:t>
            </a:r>
            <a:r>
              <a:rPr lang="fr-FR" sz="3200" dirty="0" err="1">
                <a:solidFill>
                  <a:schemeClr val="tx2"/>
                </a:solidFill>
              </a:rPr>
              <a:t>DoRIS</a:t>
            </a:r>
            <a:endParaRPr lang="fr-FR" sz="3200" dirty="0">
              <a:solidFill>
                <a:schemeClr val="tx2"/>
              </a:solidFill>
            </a:endParaRPr>
          </a:p>
        </p:txBody>
      </p:sp>
      <p:sp>
        <p:nvSpPr>
          <p:cNvPr id="10" name="TextBox 9">
            <a:extLst>
              <a:ext uri="{FF2B5EF4-FFF2-40B4-BE49-F238E27FC236}">
                <a16:creationId xmlns:a16="http://schemas.microsoft.com/office/drawing/2014/main" id="{58FD20C6-9669-5050-31E2-372B258A1454}"/>
              </a:ext>
            </a:extLst>
          </p:cNvPr>
          <p:cNvSpPr txBox="1"/>
          <p:nvPr/>
        </p:nvSpPr>
        <p:spPr>
          <a:xfrm>
            <a:off x="29714" y="6240767"/>
            <a:ext cx="10836082" cy="415498"/>
          </a:xfrm>
          <a:prstGeom prst="rect">
            <a:avLst/>
          </a:prstGeom>
          <a:noFill/>
        </p:spPr>
        <p:txBody>
          <a:bodyPr wrap="square" rtlCol="0">
            <a:spAutoFit/>
          </a:bodyPr>
          <a:lstStyle/>
          <a:p>
            <a:r>
              <a:rPr lang="fr-FR" sz="700" dirty="0">
                <a:latin typeface="Segoe UI" panose="020B0502040204020203" pitchFamily="34" charset="0"/>
              </a:rPr>
              <a:t>Watson-Jones D</a:t>
            </a:r>
            <a:r>
              <a:rPr lang="fr-FR" sz="700" dirty="0">
                <a:effectLst/>
                <a:latin typeface="Segoe UI" panose="020B0502040204020203" pitchFamily="34" charset="0"/>
              </a:rPr>
              <a:t>, </a:t>
            </a:r>
            <a:r>
              <a:rPr lang="fr-FR" sz="700" dirty="0" err="1">
                <a:effectLst/>
                <a:latin typeface="Segoe UI" panose="020B0502040204020203" pitchFamily="34" charset="0"/>
              </a:rPr>
              <a:t>Changlucha</a:t>
            </a:r>
            <a:r>
              <a:rPr lang="fr-FR" sz="700" dirty="0">
                <a:effectLst/>
                <a:latin typeface="Segoe UI" panose="020B0502040204020203" pitchFamily="34" charset="0"/>
              </a:rPr>
              <a:t> J, </a:t>
            </a:r>
            <a:r>
              <a:rPr lang="fr-FR" sz="700" dirty="0">
                <a:latin typeface="Segoe UI" panose="020B0502040204020203" pitchFamily="34" charset="0"/>
              </a:rPr>
              <a:t>Maxwell C</a:t>
            </a:r>
            <a:r>
              <a:rPr lang="fr-FR" sz="700" dirty="0">
                <a:effectLst/>
                <a:latin typeface="Segoe UI" panose="020B0502040204020203" pitchFamily="34" charset="0"/>
              </a:rPr>
              <a:t> et al. « </a:t>
            </a:r>
            <a:r>
              <a:rPr lang="fr-FR" sz="700" dirty="0" err="1">
                <a:effectLst/>
                <a:latin typeface="Segoe UI" panose="020B0502040204020203" pitchFamily="34" charset="0"/>
              </a:rPr>
              <a:t>Durability</a:t>
            </a:r>
            <a:r>
              <a:rPr lang="fr-FR" sz="700" dirty="0">
                <a:effectLst/>
                <a:latin typeface="Segoe UI" panose="020B0502040204020203" pitchFamily="34" charset="0"/>
              </a:rPr>
              <a:t> of </a:t>
            </a:r>
            <a:r>
              <a:rPr lang="fr-FR" sz="700" dirty="0" err="1">
                <a:effectLst/>
                <a:latin typeface="Segoe UI" panose="020B0502040204020203" pitchFamily="34" charset="0"/>
              </a:rPr>
              <a:t>immunogenicity</a:t>
            </a:r>
            <a:r>
              <a:rPr lang="fr-FR" sz="700" dirty="0">
                <a:effectLst/>
                <a:latin typeface="Segoe UI" panose="020B0502040204020203" pitchFamily="34" charset="0"/>
              </a:rPr>
              <a:t> at 5 </a:t>
            </a:r>
            <a:r>
              <a:rPr lang="fr-FR" sz="700" dirty="0" err="1">
                <a:effectLst/>
                <a:latin typeface="Segoe UI" panose="020B0502040204020203" pitchFamily="34" charset="0"/>
              </a:rPr>
              <a:t>years</a:t>
            </a:r>
            <a:r>
              <a:rPr lang="fr-FR" sz="700" dirty="0">
                <a:effectLst/>
                <a:latin typeface="Segoe UI" panose="020B0502040204020203" pitchFamily="34" charset="0"/>
              </a:rPr>
              <a:t> </a:t>
            </a:r>
            <a:r>
              <a:rPr lang="fr-FR" sz="700" dirty="0" err="1">
                <a:effectLst/>
                <a:latin typeface="Segoe UI" panose="020B0502040204020203" pitchFamily="34" charset="0"/>
              </a:rPr>
              <a:t>after</a:t>
            </a:r>
            <a:r>
              <a:rPr lang="fr-FR" sz="700" dirty="0">
                <a:effectLst/>
                <a:latin typeface="Segoe UI" panose="020B0502040204020203" pitchFamily="34" charset="0"/>
              </a:rPr>
              <a:t> a single dose of </a:t>
            </a:r>
            <a:r>
              <a:rPr lang="fr-FR" sz="700" dirty="0" err="1">
                <a:effectLst/>
                <a:latin typeface="Segoe UI" panose="020B0502040204020203" pitchFamily="34" charset="0"/>
              </a:rPr>
              <a:t>human</a:t>
            </a:r>
            <a:r>
              <a:rPr lang="fr-FR" sz="700" dirty="0">
                <a:effectLst/>
                <a:latin typeface="Segoe UI" panose="020B0502040204020203" pitchFamily="34" charset="0"/>
              </a:rPr>
              <a:t> papillomavirus vaccine </a:t>
            </a:r>
            <a:r>
              <a:rPr lang="fr-FR" sz="700" dirty="0" err="1">
                <a:effectLst/>
                <a:latin typeface="Segoe UI" panose="020B0502040204020203" pitchFamily="34" charset="0"/>
              </a:rPr>
              <a:t>compared</a:t>
            </a:r>
            <a:r>
              <a:rPr lang="fr-FR" sz="700" dirty="0">
                <a:effectLst/>
                <a:latin typeface="Segoe UI" panose="020B0502040204020203" pitchFamily="34" charset="0"/>
              </a:rPr>
              <a:t> </a:t>
            </a:r>
            <a:r>
              <a:rPr lang="fr-FR" sz="700" dirty="0" err="1">
                <a:effectLst/>
                <a:latin typeface="Segoe UI" panose="020B0502040204020203" pitchFamily="34" charset="0"/>
              </a:rPr>
              <a:t>with</a:t>
            </a:r>
            <a:r>
              <a:rPr lang="fr-FR" sz="700" dirty="0">
                <a:effectLst/>
                <a:latin typeface="Segoe UI" panose="020B0502040204020203" pitchFamily="34" charset="0"/>
              </a:rPr>
              <a:t> </a:t>
            </a:r>
            <a:r>
              <a:rPr lang="fr-FR" sz="700" dirty="0" err="1">
                <a:effectLst/>
                <a:latin typeface="Segoe UI" panose="020B0502040204020203" pitchFamily="34" charset="0"/>
              </a:rPr>
              <a:t>two</a:t>
            </a:r>
            <a:r>
              <a:rPr lang="fr-FR" sz="700" dirty="0">
                <a:effectLst/>
                <a:latin typeface="Segoe UI" panose="020B0502040204020203" pitchFamily="34" charset="0"/>
              </a:rPr>
              <a:t> doses in </a:t>
            </a:r>
            <a:r>
              <a:rPr lang="fr-FR" sz="700" dirty="0" err="1">
                <a:effectLst/>
                <a:latin typeface="Segoe UI" panose="020B0502040204020203" pitchFamily="34" charset="0"/>
              </a:rPr>
              <a:t>Tanzanian</a:t>
            </a:r>
            <a:r>
              <a:rPr lang="fr-FR" sz="700" dirty="0">
                <a:effectLst/>
                <a:latin typeface="Segoe UI" panose="020B0502040204020203" pitchFamily="34" charset="0"/>
              </a:rPr>
              <a:t> girls </a:t>
            </a:r>
            <a:r>
              <a:rPr lang="fr-FR" sz="700" dirty="0" err="1">
                <a:effectLst/>
                <a:latin typeface="Segoe UI" panose="020B0502040204020203" pitchFamily="34" charset="0"/>
              </a:rPr>
              <a:t>aged</a:t>
            </a:r>
            <a:r>
              <a:rPr lang="fr-FR" sz="700" dirty="0">
                <a:effectLst/>
                <a:latin typeface="Segoe UI" panose="020B0502040204020203" pitchFamily="34" charset="0"/>
              </a:rPr>
              <a:t> 9–14 </a:t>
            </a:r>
            <a:r>
              <a:rPr lang="fr-FR" sz="700" dirty="0" err="1">
                <a:effectLst/>
                <a:latin typeface="Segoe UI" panose="020B0502040204020203" pitchFamily="34" charset="0"/>
              </a:rPr>
              <a:t>years</a:t>
            </a:r>
            <a:r>
              <a:rPr lang="fr-FR" sz="700" dirty="0">
                <a:effectLst/>
                <a:latin typeface="Segoe UI" panose="020B0502040204020203" pitchFamily="34" charset="0"/>
              </a:rPr>
              <a:t>: </a:t>
            </a:r>
            <a:r>
              <a:rPr lang="fr-FR" sz="700" dirty="0" err="1">
                <a:effectLst/>
                <a:latin typeface="Segoe UI" panose="020B0502040204020203" pitchFamily="34" charset="0"/>
              </a:rPr>
              <a:t>results</a:t>
            </a:r>
            <a:r>
              <a:rPr lang="fr-FR" sz="700" dirty="0">
                <a:effectLst/>
                <a:latin typeface="Segoe UI" panose="020B0502040204020203" pitchFamily="34" charset="0"/>
              </a:rPr>
              <a:t> of the long-</a:t>
            </a:r>
            <a:r>
              <a:rPr lang="fr-FR" sz="700" dirty="0" err="1">
                <a:effectLst/>
                <a:latin typeface="Segoe UI" panose="020B0502040204020203" pitchFamily="34" charset="0"/>
              </a:rPr>
              <a:t>term</a:t>
            </a:r>
            <a:r>
              <a:rPr lang="fr-FR" sz="700" dirty="0">
                <a:effectLst/>
                <a:latin typeface="Segoe UI" panose="020B0502040204020203" pitchFamily="34" charset="0"/>
              </a:rPr>
              <a:t> extension of the </a:t>
            </a:r>
            <a:r>
              <a:rPr lang="fr-FR" sz="700" dirty="0" err="1">
                <a:effectLst/>
                <a:latin typeface="Segoe UI" panose="020B0502040204020203" pitchFamily="34" charset="0"/>
              </a:rPr>
              <a:t>DoRIS</a:t>
            </a:r>
            <a:r>
              <a:rPr lang="fr-FR" sz="700" dirty="0">
                <a:effectLst/>
                <a:latin typeface="Segoe UI" panose="020B0502040204020203" pitchFamily="34" charset="0"/>
              </a:rPr>
              <a:t> </a:t>
            </a:r>
            <a:r>
              <a:rPr lang="fr-FR" sz="700" dirty="0" err="1">
                <a:effectLst/>
                <a:latin typeface="Segoe UI" panose="020B0502040204020203" pitchFamily="34" charset="0"/>
              </a:rPr>
              <a:t>randomised</a:t>
            </a:r>
            <a:r>
              <a:rPr lang="fr-FR" sz="700" dirty="0">
                <a:effectLst/>
                <a:latin typeface="Segoe UI" panose="020B0502040204020203" pitchFamily="34" charset="0"/>
              </a:rPr>
              <a:t> trial. » </a:t>
            </a:r>
            <a:r>
              <a:rPr lang="fr-FR" sz="700" i="1" dirty="0">
                <a:effectLst/>
                <a:latin typeface="Segoe UI" panose="020B0502040204020203" pitchFamily="34" charset="0"/>
              </a:rPr>
              <a:t>The Lancet Global </a:t>
            </a:r>
            <a:r>
              <a:rPr lang="fr-FR" sz="700" i="1" dirty="0" err="1">
                <a:effectLst/>
                <a:latin typeface="Segoe UI" panose="020B0502040204020203" pitchFamily="34" charset="0"/>
              </a:rPr>
              <a:t>Health</a:t>
            </a:r>
            <a:r>
              <a:rPr lang="fr-FR" sz="700" dirty="0">
                <a:effectLst/>
                <a:latin typeface="Segoe UI" panose="020B0502040204020203" pitchFamily="34" charset="0"/>
              </a:rPr>
              <a:t>. 2025 Jan 29;13(2):e319–e328. </a:t>
            </a:r>
            <a:r>
              <a:rPr lang="fr-FR" sz="700" dirty="0" err="1">
                <a:effectLst/>
                <a:latin typeface="Segoe UI" panose="020B0502040204020203" pitchFamily="34" charset="0"/>
              </a:rPr>
              <a:t>doi</a:t>
            </a:r>
            <a:r>
              <a:rPr lang="fr-FR" sz="700" dirty="0">
                <a:effectLst/>
                <a:latin typeface="Segoe UI" panose="020B0502040204020203" pitchFamily="34" charset="0"/>
              </a:rPr>
              <a:t>: 10.1016/S2214-109X(24)00477-7  </a:t>
            </a:r>
          </a:p>
          <a:p>
            <a:endParaRPr lang="en-US" sz="700" i="1" dirty="0">
              <a:solidFill>
                <a:schemeClr val="tx1">
                  <a:lumMod val="65000"/>
                  <a:lumOff val="35000"/>
                </a:schemeClr>
              </a:solidFill>
              <a:highlight>
                <a:srgbClr val="FFFF00"/>
              </a:highlight>
              <a:latin typeface="+mj-lt"/>
              <a:cs typeface="Arial" panose="020B0604020202020204" pitchFamily="34" charset="0"/>
            </a:endParaRPr>
          </a:p>
        </p:txBody>
      </p:sp>
      <p:pic>
        <p:nvPicPr>
          <p:cNvPr id="6" name="Picture 5">
            <a:extLst>
              <a:ext uri="{FF2B5EF4-FFF2-40B4-BE49-F238E27FC236}">
                <a16:creationId xmlns:a16="http://schemas.microsoft.com/office/drawing/2014/main" id="{51834291-649E-492C-6868-B1D13430D2F2}"/>
              </a:ext>
            </a:extLst>
          </p:cNvPr>
          <p:cNvPicPr>
            <a:picLocks noChangeAspect="1"/>
          </p:cNvPicPr>
          <p:nvPr/>
        </p:nvPicPr>
        <p:blipFill>
          <a:blip r:embed="rId3"/>
          <a:stretch>
            <a:fillRect/>
          </a:stretch>
        </p:blipFill>
        <p:spPr>
          <a:xfrm>
            <a:off x="507551" y="1176053"/>
            <a:ext cx="10722545" cy="2481307"/>
          </a:xfrm>
          <a:prstGeom prst="rect">
            <a:avLst/>
          </a:prstGeom>
        </p:spPr>
      </p:pic>
      <p:pic>
        <p:nvPicPr>
          <p:cNvPr id="9" name="Picture 8">
            <a:extLst>
              <a:ext uri="{FF2B5EF4-FFF2-40B4-BE49-F238E27FC236}">
                <a16:creationId xmlns:a16="http://schemas.microsoft.com/office/drawing/2014/main" id="{BC715802-D9DE-5661-9DA7-8D34C02F934C}"/>
              </a:ext>
            </a:extLst>
          </p:cNvPr>
          <p:cNvPicPr>
            <a:picLocks noChangeAspect="1"/>
          </p:cNvPicPr>
          <p:nvPr/>
        </p:nvPicPr>
        <p:blipFill>
          <a:blip r:embed="rId4"/>
          <a:stretch>
            <a:fillRect/>
          </a:stretch>
        </p:blipFill>
        <p:spPr>
          <a:xfrm>
            <a:off x="693738" y="3300544"/>
            <a:ext cx="10536358" cy="2940223"/>
          </a:xfrm>
          <a:prstGeom prst="rect">
            <a:avLst/>
          </a:prstGeom>
        </p:spPr>
      </p:pic>
    </p:spTree>
    <p:extLst>
      <p:ext uri="{BB962C8B-B14F-4D97-AF65-F5344CB8AC3E}">
        <p14:creationId xmlns:p14="http://schemas.microsoft.com/office/powerpoint/2010/main" val="3946362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DB73C-CA16-9FD0-B2F7-E4EBAE06176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F681EED-BBB0-71DA-EBD7-8EDA3C7A1C35}"/>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99DD54C-8C0C-F72F-B0DC-0CAD133FA0B0}"/>
              </a:ext>
            </a:extLst>
          </p:cNvPr>
          <p:cNvSpPr/>
          <p:nvPr/>
        </p:nvSpPr>
        <p:spPr>
          <a:xfrm>
            <a:off x="298938" y="136673"/>
            <a:ext cx="11747582" cy="1569660"/>
          </a:xfrm>
          <a:prstGeom prst="rect">
            <a:avLst/>
          </a:prstGeom>
        </p:spPr>
        <p:txBody>
          <a:bodyPr wrap="square">
            <a:spAutoFit/>
          </a:bodyPr>
          <a:lstStyle/>
          <a:p>
            <a:pPr algn="ctr"/>
            <a:r>
              <a:rPr lang="fr-FR" sz="3200" dirty="0">
                <a:solidFill>
                  <a:schemeClr val="tx2"/>
                </a:solidFill>
              </a:rPr>
              <a:t>Efficacité d’une dose unique contre les lésions du col de l’utérus (CIN2+) dans le cadre d’une étude de cohorte basée sur la population en Australie</a:t>
            </a:r>
          </a:p>
        </p:txBody>
      </p:sp>
      <p:sp>
        <p:nvSpPr>
          <p:cNvPr id="2" name="TextBox 1">
            <a:extLst>
              <a:ext uri="{FF2B5EF4-FFF2-40B4-BE49-F238E27FC236}">
                <a16:creationId xmlns:a16="http://schemas.microsoft.com/office/drawing/2014/main" id="{EA44348A-5ECC-FCC0-DB14-FD4660FA5AEC}"/>
              </a:ext>
            </a:extLst>
          </p:cNvPr>
          <p:cNvSpPr txBox="1"/>
          <p:nvPr/>
        </p:nvSpPr>
        <p:spPr>
          <a:xfrm>
            <a:off x="490538" y="1557867"/>
            <a:ext cx="2962781" cy="2554545"/>
          </a:xfrm>
          <a:prstGeom prst="rect">
            <a:avLst/>
          </a:prstGeom>
          <a:noFill/>
          <a:ln>
            <a:solidFill>
              <a:srgbClr val="0070C0"/>
            </a:solidFill>
          </a:ln>
        </p:spPr>
        <p:txBody>
          <a:bodyPr wrap="square" lIns="91440" tIns="45720" rIns="91440" bIns="45720" anchor="t">
            <a:spAutoFit/>
          </a:bodyPr>
          <a:lstStyle/>
          <a:p>
            <a:r>
              <a:rPr lang="fr-FR" sz="1600" dirty="0"/>
              <a:t>Étude nationale mettant en relation des données et évaluant l’efficacité du 4vHPV (MSD) contre les lésions du col de l’utérus de haut grade (tous types de VPH) en fonction du nombre de doses chez les femmes vaccinées avant l’âge de 15 ans (jusqu’à sept ans auparavant) en Australie</a:t>
            </a:r>
          </a:p>
        </p:txBody>
      </p:sp>
      <p:pic>
        <p:nvPicPr>
          <p:cNvPr id="3" name="Picture 2">
            <a:extLst>
              <a:ext uri="{FF2B5EF4-FFF2-40B4-BE49-F238E27FC236}">
                <a16:creationId xmlns:a16="http://schemas.microsoft.com/office/drawing/2014/main" id="{FBA44154-C3B5-CA69-BE50-C211F8734582}"/>
              </a:ext>
            </a:extLst>
          </p:cNvPr>
          <p:cNvPicPr>
            <a:picLocks noChangeAspect="1"/>
          </p:cNvPicPr>
          <p:nvPr/>
        </p:nvPicPr>
        <p:blipFill>
          <a:blip r:embed="rId3"/>
          <a:stretch>
            <a:fillRect/>
          </a:stretch>
        </p:blipFill>
        <p:spPr>
          <a:xfrm>
            <a:off x="3833138" y="1688764"/>
            <a:ext cx="5476203" cy="3724642"/>
          </a:xfrm>
          <a:prstGeom prst="rect">
            <a:avLst/>
          </a:prstGeom>
        </p:spPr>
      </p:pic>
      <p:sp>
        <p:nvSpPr>
          <p:cNvPr id="7" name="TextBox 6">
            <a:extLst>
              <a:ext uri="{FF2B5EF4-FFF2-40B4-BE49-F238E27FC236}">
                <a16:creationId xmlns:a16="http://schemas.microsoft.com/office/drawing/2014/main" id="{3EF2655F-88F4-ED17-4039-1B3DC2763754}"/>
              </a:ext>
            </a:extLst>
          </p:cNvPr>
          <p:cNvSpPr txBox="1"/>
          <p:nvPr/>
        </p:nvSpPr>
        <p:spPr>
          <a:xfrm>
            <a:off x="280415" y="6238179"/>
            <a:ext cx="9298087" cy="200055"/>
          </a:xfrm>
          <a:prstGeom prst="rect">
            <a:avLst/>
          </a:prstGeom>
          <a:noFill/>
        </p:spPr>
        <p:txBody>
          <a:bodyPr wrap="square" rtlCol="0">
            <a:spAutoFit/>
          </a:bodyPr>
          <a:lstStyle/>
          <a:p>
            <a:r>
              <a:rPr lang="fr-FR" sz="700" b="0" i="0">
                <a:solidFill>
                  <a:schemeClr val="tx1">
                    <a:lumMod val="65000"/>
                    <a:lumOff val="35000"/>
                  </a:schemeClr>
                </a:solidFill>
                <a:effectLst/>
                <a:latin typeface="+mj-lt"/>
                <a:cs typeface="Arial" panose="020B0604020202020204" pitchFamily="34" charset="0"/>
              </a:rPr>
              <a:t>Brotherton JM, Budd A, Rompotis C, et al. Is one dose of human papillomavirus vaccine as effective as three?: A national cohort analysis. </a:t>
            </a:r>
            <a:r>
              <a:rPr lang="fr-FR" sz="700" b="0" i="1">
                <a:solidFill>
                  <a:schemeClr val="tx1">
                    <a:lumMod val="65000"/>
                    <a:lumOff val="35000"/>
                  </a:schemeClr>
                </a:solidFill>
                <a:effectLst/>
                <a:latin typeface="+mj-lt"/>
                <a:cs typeface="Arial" panose="020B0604020202020204" pitchFamily="34" charset="0"/>
              </a:rPr>
              <a:t>Papillomavirus Research</a:t>
            </a:r>
            <a:r>
              <a:rPr lang="fr-FR" sz="700" b="0" i="0">
                <a:solidFill>
                  <a:schemeClr val="tx1">
                    <a:lumMod val="65000"/>
                    <a:lumOff val="35000"/>
                  </a:schemeClr>
                </a:solidFill>
                <a:effectLst/>
                <a:latin typeface="+mj-lt"/>
                <a:cs typeface="Arial" panose="020B0604020202020204" pitchFamily="34" charset="0"/>
              </a:rPr>
              <a:t>. 2019;8:100177. doi:</a:t>
            </a:r>
            <a:r>
              <a:rPr lang="fr-FR" sz="700" b="0" i="0" u="none" strike="noStrike">
                <a:solidFill>
                  <a:schemeClr val="tx1">
                    <a:lumMod val="65000"/>
                    <a:lumOff val="35000"/>
                  </a:schemeClr>
                </a:solidFill>
                <a:effectLst/>
                <a:latin typeface="+mj-lt"/>
                <a:cs typeface="Arial" panose="020B0604020202020204" pitchFamily="34" charset="0"/>
              </a:rPr>
              <a:t>10.1016/j.pvr.2019.100177</a:t>
            </a:r>
            <a:r>
              <a:rPr lang="fr-FR" sz="700" b="0" i="0">
                <a:solidFill>
                  <a:schemeClr val="tx1">
                    <a:lumMod val="65000"/>
                    <a:lumOff val="35000"/>
                  </a:schemeClr>
                </a:solidFill>
                <a:effectLst/>
                <a:latin typeface="+mj-lt"/>
                <a:cs typeface="Arial" panose="020B0604020202020204" pitchFamily="34" charset="0"/>
              </a:rPr>
              <a:t>  </a:t>
            </a:r>
          </a:p>
        </p:txBody>
      </p:sp>
      <p:sp>
        <p:nvSpPr>
          <p:cNvPr id="12" name="TextBox 11">
            <a:extLst>
              <a:ext uri="{FF2B5EF4-FFF2-40B4-BE49-F238E27FC236}">
                <a16:creationId xmlns:a16="http://schemas.microsoft.com/office/drawing/2014/main" id="{CD0412D3-DE00-58F5-59B7-D099311F3E5B}"/>
              </a:ext>
            </a:extLst>
          </p:cNvPr>
          <p:cNvSpPr txBox="1"/>
          <p:nvPr/>
        </p:nvSpPr>
        <p:spPr>
          <a:xfrm>
            <a:off x="490538" y="5511159"/>
            <a:ext cx="11338296" cy="536931"/>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fr-FR" sz="1400" b="1" dirty="0">
                <a:solidFill>
                  <a:schemeClr val="tx2"/>
                </a:solidFill>
              </a:rPr>
              <a:t>L’efficacité d’une dose était comparable à celle de deux ou trois doses pour prévenir la maladie de haut grade dans un contexte de couverture élevée chez les femmes vaccinées ≤ 15 ans.</a:t>
            </a:r>
          </a:p>
        </p:txBody>
      </p:sp>
      <p:sp>
        <p:nvSpPr>
          <p:cNvPr id="13" name="Rectangle 12">
            <a:extLst>
              <a:ext uri="{FF2B5EF4-FFF2-40B4-BE49-F238E27FC236}">
                <a16:creationId xmlns:a16="http://schemas.microsoft.com/office/drawing/2014/main" id="{3F5FBC07-0C3C-AEDF-529C-03D82F65EE2B}"/>
              </a:ext>
            </a:extLst>
          </p:cNvPr>
          <p:cNvSpPr/>
          <p:nvPr/>
        </p:nvSpPr>
        <p:spPr>
          <a:xfrm>
            <a:off x="3680427" y="1250090"/>
            <a:ext cx="8445177" cy="307777"/>
          </a:xfrm>
          <a:prstGeom prst="rect">
            <a:avLst/>
          </a:prstGeom>
          <a:solidFill>
            <a:schemeClr val="accent3">
              <a:lumMod val="20000"/>
              <a:lumOff val="80000"/>
            </a:schemeClr>
          </a:solidFill>
          <a:ln>
            <a:solidFill>
              <a:schemeClr val="tx2"/>
            </a:solidFill>
          </a:ln>
        </p:spPr>
        <p:txBody>
          <a:bodyPr wrap="square">
            <a:spAutoFit/>
          </a:bodyPr>
          <a:lstStyle/>
          <a:p>
            <a:pPr algn="ctr"/>
            <a:r>
              <a:rPr lang="fr-FR" sz="1400" b="1" i="0" u="none" strike="noStrike" baseline="0">
                <a:solidFill>
                  <a:schemeClr val="tx2"/>
                </a:solidFill>
              </a:rPr>
              <a:t>Graphique de probabilité d’échec cumulatif pour CIN2/AIS+ parmi 250 648 femmes testées</a:t>
            </a:r>
          </a:p>
        </p:txBody>
      </p:sp>
      <p:sp>
        <p:nvSpPr>
          <p:cNvPr id="14" name="Rectangle 13">
            <a:extLst>
              <a:ext uri="{FF2B5EF4-FFF2-40B4-BE49-F238E27FC236}">
                <a16:creationId xmlns:a16="http://schemas.microsoft.com/office/drawing/2014/main" id="{85AD86B8-7B29-2A5A-EC50-EA09BCCF2300}"/>
              </a:ext>
            </a:extLst>
          </p:cNvPr>
          <p:cNvSpPr/>
          <p:nvPr/>
        </p:nvSpPr>
        <p:spPr>
          <a:xfrm>
            <a:off x="9578503" y="2911908"/>
            <a:ext cx="2122959" cy="1077218"/>
          </a:xfrm>
          <a:prstGeom prst="rect">
            <a:avLst/>
          </a:prstGeom>
        </p:spPr>
        <p:txBody>
          <a:bodyPr wrap="square">
            <a:spAutoFit/>
          </a:bodyPr>
          <a:lstStyle/>
          <a:p>
            <a:pPr algn="l"/>
            <a:r>
              <a:rPr lang="fr-FR" sz="1600" dirty="0"/>
              <a:t>Rapport de risque</a:t>
            </a:r>
            <a:r>
              <a:rPr lang="fr-FR" sz="1600" i="0" u="none" strike="noStrike" baseline="0" dirty="0"/>
              <a:t> pour </a:t>
            </a:r>
            <a:br>
              <a:rPr lang="fr-FR" sz="1600" i="0" u="none" strike="noStrike" baseline="0" dirty="0"/>
            </a:br>
            <a:r>
              <a:rPr lang="fr-FR" sz="1600" i="0" u="none" strike="noStrike" baseline="0" dirty="0"/>
              <a:t>1 dose par rapport à 3 doses : 1,01 </a:t>
            </a:r>
            <a:br>
              <a:rPr lang="fr-FR" sz="1600" i="0" u="none" strike="noStrike" baseline="0" dirty="0"/>
            </a:br>
            <a:r>
              <a:rPr lang="fr-FR" sz="1600" i="0" u="none" strike="noStrike" baseline="0" dirty="0"/>
              <a:t>(IC à 95 % ; 0,81-1,26)</a:t>
            </a:r>
          </a:p>
        </p:txBody>
      </p:sp>
      <p:sp>
        <p:nvSpPr>
          <p:cNvPr id="15" name="TextBox 14">
            <a:extLst>
              <a:ext uri="{FF2B5EF4-FFF2-40B4-BE49-F238E27FC236}">
                <a16:creationId xmlns:a16="http://schemas.microsoft.com/office/drawing/2014/main" id="{CF0970DA-8716-E7B4-87A5-57AC5D8E0204}"/>
              </a:ext>
            </a:extLst>
          </p:cNvPr>
          <p:cNvSpPr txBox="1"/>
          <p:nvPr/>
        </p:nvSpPr>
        <p:spPr>
          <a:xfrm>
            <a:off x="280416" y="6048090"/>
            <a:ext cx="6707527" cy="230832"/>
          </a:xfrm>
          <a:prstGeom prst="rect">
            <a:avLst/>
          </a:prstGeom>
          <a:noFill/>
        </p:spPr>
        <p:txBody>
          <a:bodyPr wrap="square" rtlCol="0">
            <a:spAutoFit/>
          </a:bodyPr>
          <a:lstStyle/>
          <a:p>
            <a:r>
              <a:rPr lang="fr-FR" sz="900"/>
              <a:t>Abréviations : AIS : adénocarcinome in situ ; CIN : néoplasie intraépithéliale cervicale ; IC : intervalle de confiance</a:t>
            </a:r>
          </a:p>
        </p:txBody>
      </p:sp>
    </p:spTree>
    <p:extLst>
      <p:ext uri="{BB962C8B-B14F-4D97-AF65-F5344CB8AC3E}">
        <p14:creationId xmlns:p14="http://schemas.microsoft.com/office/powerpoint/2010/main" val="3009598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AC9E0-A6DA-9A2B-BD0E-FC6F6F28A45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37F53E-499E-7B82-E8D7-1F4291BA6D95}"/>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839DF28-884F-4FD2-F768-3CE986501ED9}"/>
              </a:ext>
            </a:extLst>
          </p:cNvPr>
          <p:cNvSpPr/>
          <p:nvPr/>
        </p:nvSpPr>
        <p:spPr>
          <a:xfrm>
            <a:off x="298938" y="136673"/>
            <a:ext cx="11747582" cy="954107"/>
          </a:xfrm>
          <a:prstGeom prst="rect">
            <a:avLst/>
          </a:prstGeom>
        </p:spPr>
        <p:txBody>
          <a:bodyPr wrap="square">
            <a:spAutoFit/>
          </a:bodyPr>
          <a:lstStyle/>
          <a:p>
            <a:pPr algn="ctr"/>
            <a:r>
              <a:rPr lang="fr-FR" sz="2800" dirty="0">
                <a:solidFill>
                  <a:schemeClr val="tx2"/>
                </a:solidFill>
              </a:rPr>
              <a:t>Efficacité d’une dose unique contre les lésions du col de l’utérus (CIN2+) dans le cadre d’une étude de cohorte basée sur la population en Suède</a:t>
            </a:r>
          </a:p>
        </p:txBody>
      </p:sp>
      <p:sp>
        <p:nvSpPr>
          <p:cNvPr id="10" name="TextBox 9">
            <a:extLst>
              <a:ext uri="{FF2B5EF4-FFF2-40B4-BE49-F238E27FC236}">
                <a16:creationId xmlns:a16="http://schemas.microsoft.com/office/drawing/2014/main" id="{7FC360DE-9D25-906D-9C9A-549A7E9A28AC}"/>
              </a:ext>
            </a:extLst>
          </p:cNvPr>
          <p:cNvSpPr txBox="1"/>
          <p:nvPr/>
        </p:nvSpPr>
        <p:spPr>
          <a:xfrm>
            <a:off x="560393" y="5848350"/>
            <a:ext cx="5289424" cy="542270"/>
          </a:xfrm>
          <a:prstGeom prst="rect">
            <a:avLst/>
          </a:prstGeom>
          <a:noFill/>
        </p:spPr>
        <p:txBody>
          <a:bodyPr wrap="square" rtlCol="0">
            <a:spAutoFit/>
          </a:bodyPr>
          <a:lstStyle/>
          <a:p>
            <a:r>
              <a:rPr lang="fr-FR" sz="700">
                <a:effectLst/>
                <a:latin typeface="Segoe UI" panose="020B0502040204020203" pitchFamily="34" charset="0"/>
              </a:rPr>
              <a:t>Wu S, Ploner A, Astorga Alsina AM, et al. Effectiveness of quadrivalent human papillomavirus vaccination against high-grade cervical lesions by age and doses: A population-based cohort study. </a:t>
            </a:r>
            <a:r>
              <a:rPr lang="fr-FR" sz="700" i="1">
                <a:effectLst/>
                <a:latin typeface="Segoe UI" panose="020B0502040204020203" pitchFamily="34" charset="0"/>
              </a:rPr>
              <a:t>The Lancet Regional Health – Europe.</a:t>
            </a:r>
            <a:r>
              <a:rPr lang="fr-FR" sz="700">
                <a:effectLst/>
                <a:latin typeface="Segoe UI" panose="020B0502040204020203" pitchFamily="34" charset="0"/>
              </a:rPr>
              <a:t> 2025;49:101178. doi:10.1016/j.lanepe.2024.101178    </a:t>
            </a:r>
          </a:p>
          <a:p>
            <a:endParaRPr lang="en-US" sz="700" i="1" dirty="0">
              <a:solidFill>
                <a:schemeClr val="tx1">
                  <a:lumMod val="65000"/>
                  <a:lumOff val="35000"/>
                </a:schemeClr>
              </a:solidFill>
              <a:highlight>
                <a:srgbClr val="00FF00"/>
              </a:highlight>
              <a:latin typeface="+mj-lt"/>
              <a:cs typeface="Arial" panose="020B0604020202020204" pitchFamily="34" charset="0"/>
            </a:endParaRPr>
          </a:p>
        </p:txBody>
      </p:sp>
      <p:sp>
        <p:nvSpPr>
          <p:cNvPr id="2" name="TextBox 1">
            <a:extLst>
              <a:ext uri="{FF2B5EF4-FFF2-40B4-BE49-F238E27FC236}">
                <a16:creationId xmlns:a16="http://schemas.microsoft.com/office/drawing/2014/main" id="{BE669E44-3B9D-E740-7A8B-36A5778115FF}"/>
              </a:ext>
            </a:extLst>
          </p:cNvPr>
          <p:cNvSpPr txBox="1"/>
          <p:nvPr/>
        </p:nvSpPr>
        <p:spPr>
          <a:xfrm>
            <a:off x="567267" y="1213891"/>
            <a:ext cx="11479253" cy="615553"/>
          </a:xfrm>
          <a:prstGeom prst="rect">
            <a:avLst/>
          </a:prstGeom>
          <a:noFill/>
          <a:ln>
            <a:solidFill>
              <a:srgbClr val="0070C0"/>
            </a:solidFill>
          </a:ln>
        </p:spPr>
        <p:txBody>
          <a:bodyPr wrap="square" lIns="91440" tIns="45720" rIns="91440" bIns="45720" anchor="t">
            <a:spAutoFit/>
          </a:bodyPr>
          <a:lstStyle/>
          <a:p>
            <a:r>
              <a:rPr lang="fr-FR" dirty="0"/>
              <a:t>Étude de cohorte </a:t>
            </a:r>
            <a:r>
              <a:rPr lang="fr-FR" sz="1600" dirty="0"/>
              <a:t>basée sur un registre évaluant l’efficacité du 4vHPV (MSD) contre les lésions du col de l’utérus de haut grade (en fonction de l’âge au moment de la vaccination et du nombre de doses) 17 ans après l’introduction de la vaccination anti-VPH en Suède</a:t>
            </a:r>
          </a:p>
        </p:txBody>
      </p:sp>
      <p:pic>
        <p:nvPicPr>
          <p:cNvPr id="4" name="Picture 3">
            <a:extLst>
              <a:ext uri="{FF2B5EF4-FFF2-40B4-BE49-F238E27FC236}">
                <a16:creationId xmlns:a16="http://schemas.microsoft.com/office/drawing/2014/main" id="{EE61B63F-C4F6-1352-1381-B369678A9455}"/>
              </a:ext>
            </a:extLst>
          </p:cNvPr>
          <p:cNvPicPr>
            <a:picLocks noChangeAspect="1"/>
          </p:cNvPicPr>
          <p:nvPr/>
        </p:nvPicPr>
        <p:blipFill>
          <a:blip r:embed="rId3"/>
          <a:stretch>
            <a:fillRect/>
          </a:stretch>
        </p:blipFill>
        <p:spPr>
          <a:xfrm>
            <a:off x="6342184" y="1857681"/>
            <a:ext cx="4911970" cy="4207539"/>
          </a:xfrm>
          <a:prstGeom prst="rect">
            <a:avLst/>
          </a:prstGeom>
        </p:spPr>
      </p:pic>
      <p:sp>
        <p:nvSpPr>
          <p:cNvPr id="6" name="Rectangle: Rounded Corners 5">
            <a:extLst>
              <a:ext uri="{FF2B5EF4-FFF2-40B4-BE49-F238E27FC236}">
                <a16:creationId xmlns:a16="http://schemas.microsoft.com/office/drawing/2014/main" id="{B1858436-6DF8-58C3-A218-CE5E894ED2D4}"/>
              </a:ext>
            </a:extLst>
          </p:cNvPr>
          <p:cNvSpPr/>
          <p:nvPr/>
        </p:nvSpPr>
        <p:spPr>
          <a:xfrm>
            <a:off x="6553200" y="1850194"/>
            <a:ext cx="4560277" cy="224430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DAAACC8-91E2-3055-4547-F808F56FBEE9}"/>
              </a:ext>
            </a:extLst>
          </p:cNvPr>
          <p:cNvSpPr txBox="1"/>
          <p:nvPr/>
        </p:nvSpPr>
        <p:spPr>
          <a:xfrm>
            <a:off x="730376" y="2021082"/>
            <a:ext cx="5289424" cy="3447098"/>
          </a:xfrm>
          <a:prstGeom prst="rect">
            <a:avLst/>
          </a:prstGeom>
          <a:noFill/>
        </p:spPr>
        <p:txBody>
          <a:bodyPr wrap="square" rtlCol="0">
            <a:spAutoFit/>
          </a:bodyPr>
          <a:lstStyle/>
          <a:p>
            <a:pPr marL="285750" indent="-285750">
              <a:spcAft>
                <a:spcPts val="600"/>
              </a:spcAft>
              <a:buSzPct val="75000"/>
              <a:buFontTx/>
              <a:buChar char="●"/>
            </a:pPr>
            <a:r>
              <a:rPr lang="fr-FR" sz="1600" dirty="0"/>
              <a:t>Plus la personne était âgée au moment de la vaccination, plus l’efficacité diminuait pour tous les schémas de dose.</a:t>
            </a:r>
          </a:p>
          <a:p>
            <a:pPr marL="285750" indent="-285750">
              <a:spcAft>
                <a:spcPts val="600"/>
              </a:spcAft>
              <a:buSzPct val="75000"/>
              <a:buFontTx/>
              <a:buChar char="●"/>
            </a:pPr>
            <a:r>
              <a:rPr lang="fr-FR" sz="1600" dirty="0"/>
              <a:t>Une période tampon de 12 mois a été utilisée pour exclure les résultats associés aux infections préexistantes au moment de la vaccination.</a:t>
            </a:r>
          </a:p>
          <a:p>
            <a:pPr marL="285750" indent="-285750">
              <a:spcAft>
                <a:spcPts val="600"/>
              </a:spcAft>
              <a:buSzPct val="75000"/>
              <a:buFontTx/>
              <a:buChar char="●"/>
            </a:pPr>
            <a:endParaRPr lang="en-US" sz="1600" dirty="0"/>
          </a:p>
          <a:p>
            <a:pPr marL="285750" indent="-285750">
              <a:spcAft>
                <a:spcPts val="600"/>
              </a:spcAft>
              <a:buSzPct val="75000"/>
              <a:buFontTx/>
              <a:buChar char="●"/>
            </a:pPr>
            <a:r>
              <a:rPr lang="fr-FR" sz="1600" b="1" dirty="0"/>
              <a:t>Efficacité élevée pour la prévention des lésions du col de l’utérus de haut grade jusqu’à 1 an après l’introduction du vaccin</a:t>
            </a:r>
          </a:p>
          <a:p>
            <a:pPr marL="285750" indent="-285750">
              <a:spcAft>
                <a:spcPts val="600"/>
              </a:spcAft>
              <a:buSzPct val="75000"/>
              <a:buFontTx/>
              <a:buChar char="●"/>
            </a:pPr>
            <a:r>
              <a:rPr lang="fr-FR" sz="1600" b="1" dirty="0"/>
              <a:t>Les schémas à une et deux doses avant l’âge de 17 ans montrent une efficacité comparable à deux ou trois doses</a:t>
            </a:r>
          </a:p>
        </p:txBody>
      </p:sp>
      <p:sp>
        <p:nvSpPr>
          <p:cNvPr id="9" name="TextBox 8">
            <a:extLst>
              <a:ext uri="{FF2B5EF4-FFF2-40B4-BE49-F238E27FC236}">
                <a16:creationId xmlns:a16="http://schemas.microsoft.com/office/drawing/2014/main" id="{14C8F4BA-218A-66C9-CC90-1690C51D86F8}"/>
              </a:ext>
            </a:extLst>
          </p:cNvPr>
          <p:cNvSpPr txBox="1"/>
          <p:nvPr/>
        </p:nvSpPr>
        <p:spPr>
          <a:xfrm>
            <a:off x="5849817" y="6010638"/>
            <a:ext cx="5133201" cy="246221"/>
          </a:xfrm>
          <a:prstGeom prst="rect">
            <a:avLst/>
          </a:prstGeom>
          <a:noFill/>
        </p:spPr>
        <p:txBody>
          <a:bodyPr wrap="square" rtlCol="0">
            <a:spAutoFit/>
          </a:bodyPr>
          <a:lstStyle/>
          <a:p>
            <a:r>
              <a:rPr lang="fr-FR" sz="1000"/>
              <a:t>Les analyses ont été ajustées en fonction de l’âge, de l’année civile, de la région de résidence et des caractéristiques parentales.</a:t>
            </a:r>
          </a:p>
        </p:txBody>
      </p:sp>
    </p:spTree>
    <p:extLst>
      <p:ext uri="{BB962C8B-B14F-4D97-AF65-F5344CB8AC3E}">
        <p14:creationId xmlns:p14="http://schemas.microsoft.com/office/powerpoint/2010/main" val="1926274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90982"/>
            <a:ext cx="12026899" cy="869909"/>
          </a:xfrm>
        </p:spPr>
        <p:txBody>
          <a:bodyPr lIns="91440" tIns="45720" rIns="91440" bIns="45720" anchor="t"/>
          <a:lstStyle/>
          <a:p>
            <a:r>
              <a:rPr lang="fr-FR" sz="4000" b="1" dirty="0"/>
              <a:t>Thèmes et questions clés pour la vaccination anti-VPH à dose unique</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600">
                <a:solidFill>
                  <a:schemeClr val="accent1"/>
                </a:solidFill>
              </a:rPr>
              <a:t>Niveau de protection d’une dose unique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600">
                <a:solidFill>
                  <a:schemeClr val="accent1"/>
                </a:solidFill>
                <a:ea typeface="+mn-lt"/>
                <a:cs typeface="+mn-lt"/>
              </a:rPr>
              <a:t>Plausibilité biologique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697158"/>
            <a:ext cx="11137392" cy="1557338"/>
          </a:xfrm>
          <a:prstGeom prst="rect">
            <a:avLst/>
          </a:prstGeom>
          <a:solidFill>
            <a:schemeClr val="accent4"/>
          </a:solidFill>
          <a:ln w="63500">
            <a:solidFill>
              <a:schemeClr val="accent2"/>
            </a:solidFill>
          </a:ln>
        </p:spPr>
        <p:txBody>
          <a:bodyPr wrap="square" lIns="182880" tIns="45720" rtlCol="0" anchor="ctr" anchorCtr="0">
            <a:noAutofit/>
          </a:bodyPr>
          <a:lstStyle/>
          <a:p>
            <a:r>
              <a:rPr lang="fr-FR" sz="2500" b="1">
                <a:solidFill>
                  <a:schemeClr val="accent1"/>
                </a:solidFill>
              </a:rPr>
              <a:t>Un schéma à dose unique serait-il applicable à différentes populations ?</a:t>
            </a:r>
          </a:p>
          <a:p>
            <a:pPr marL="285750" indent="-285750">
              <a:buFont typeface="Arial" panose="020B0604020202020204" pitchFamily="34" charset="0"/>
              <a:buChar char="•"/>
            </a:pPr>
            <a:r>
              <a:rPr lang="fr-FR" sz="2000">
                <a:solidFill>
                  <a:schemeClr val="accent1"/>
                </a:solidFill>
              </a:rPr>
              <a:t>Dans toutes les régions géographiques (données générées sur plusieurs continents) </a:t>
            </a:r>
          </a:p>
          <a:p>
            <a:pPr marL="285750" indent="-285750">
              <a:buFont typeface="Arial" panose="020B0604020202020204" pitchFamily="34" charset="0"/>
              <a:buChar char="•"/>
            </a:pPr>
            <a:r>
              <a:rPr lang="fr-FR" sz="2000">
                <a:solidFill>
                  <a:schemeClr val="accent1"/>
                </a:solidFill>
              </a:rPr>
              <a:t>Dans tous les groupes d’âge</a:t>
            </a:r>
          </a:p>
          <a:p>
            <a:pPr marL="285750" indent="-285750">
              <a:buFont typeface="Arial" panose="020B0604020202020204" pitchFamily="34" charset="0"/>
              <a:buChar char="•"/>
            </a:pPr>
            <a:r>
              <a:rPr lang="fr-FR" sz="2000">
                <a:solidFill>
                  <a:schemeClr val="accent1"/>
                </a:solidFill>
              </a:rPr>
              <a:t>Hommes</a:t>
            </a:r>
          </a:p>
          <a:p>
            <a:pPr marL="285750" indent="-285750">
              <a:buFont typeface="Arial" panose="020B0604020202020204" pitchFamily="34" charset="0"/>
              <a:buChar char="•"/>
            </a:pPr>
            <a:r>
              <a:rPr lang="fr-FR" sz="2000">
                <a:solidFill>
                  <a:schemeClr val="accent1"/>
                </a:solidFill>
              </a:rPr>
              <a:t>Personnes vivant avec le VIH</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600">
                <a:solidFill>
                  <a:schemeClr val="accent1"/>
                </a:solidFill>
                <a:ea typeface="+mn-lt"/>
                <a:cs typeface="+mn-lt"/>
              </a:rPr>
              <a:t>La protection par dose unique est-elle semblable à celle des schémas multidoses ?</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25479"/>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endParaRPr lang="en-US" sz="2600" dirty="0">
              <a:solidFill>
                <a:schemeClr val="accent1"/>
              </a:solidFill>
              <a:ea typeface="+mn-lt"/>
              <a:cs typeface="+mn-lt"/>
            </a:endParaRPr>
          </a:p>
          <a:p>
            <a:r>
              <a:rPr lang="fr-FR" sz="2600">
                <a:solidFill>
                  <a:schemeClr val="accent1"/>
                </a:solidFill>
                <a:ea typeface="+mn-lt"/>
                <a:cs typeface="+mn-lt"/>
              </a:rPr>
              <a:t>Durabilité de la protection après une dose unique </a:t>
            </a:r>
          </a:p>
          <a:p>
            <a:endParaRPr lang="en-US" sz="2600" dirty="0">
              <a:solidFill>
                <a:schemeClr val="accent1"/>
              </a:solidFill>
            </a:endParaRPr>
          </a:p>
        </p:txBody>
      </p:sp>
    </p:spTree>
    <p:extLst>
      <p:ext uri="{BB962C8B-B14F-4D97-AF65-F5344CB8AC3E}">
        <p14:creationId xmlns:p14="http://schemas.microsoft.com/office/powerpoint/2010/main" val="185659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8B1BCE-9F3A-0F73-794B-3DF9815A87DA}"/>
              </a:ext>
            </a:extLst>
          </p:cNvPr>
          <p:cNvSpPr>
            <a:spLocks noGrp="1"/>
          </p:cNvSpPr>
          <p:nvPr>
            <p:ph type="body" sz="quarter" idx="14"/>
          </p:nvPr>
        </p:nvSpPr>
        <p:spPr/>
        <p:txBody>
          <a:bodyPr/>
          <a:lstStyle/>
          <a:p>
            <a:pPr marL="0" indent="0">
              <a:buNone/>
            </a:pPr>
            <a:r>
              <a:rPr lang="fr-FR"/>
              <a:t>Résumé analytique</a:t>
            </a:r>
          </a:p>
        </p:txBody>
      </p:sp>
      <p:sp>
        <p:nvSpPr>
          <p:cNvPr id="4" name="Rectangle: Rounded Corners 3">
            <a:extLst>
              <a:ext uri="{FF2B5EF4-FFF2-40B4-BE49-F238E27FC236}">
                <a16:creationId xmlns:a16="http://schemas.microsoft.com/office/drawing/2014/main" id="{793E966C-C621-A470-E591-2C4C604F0FFE}"/>
              </a:ext>
            </a:extLst>
          </p:cNvPr>
          <p:cNvSpPr>
            <a:spLocks/>
          </p:cNvSpPr>
          <p:nvPr/>
        </p:nvSpPr>
        <p:spPr>
          <a:xfrm>
            <a:off x="4361387" y="1498484"/>
            <a:ext cx="3356821" cy="4104648"/>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64CC17EA-1DF6-5E84-BAE6-F4255C72BB03}"/>
              </a:ext>
            </a:extLst>
          </p:cNvPr>
          <p:cNvSpPr>
            <a:spLocks/>
          </p:cNvSpPr>
          <p:nvPr/>
        </p:nvSpPr>
        <p:spPr>
          <a:xfrm>
            <a:off x="525646" y="1475241"/>
            <a:ext cx="3391022" cy="4127891"/>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0021BD4C-0893-5369-A6FA-399CE8993A0B}"/>
              </a:ext>
            </a:extLst>
          </p:cNvPr>
          <p:cNvSpPr>
            <a:spLocks/>
          </p:cNvSpPr>
          <p:nvPr/>
        </p:nvSpPr>
        <p:spPr>
          <a:xfrm>
            <a:off x="8244657" y="1498484"/>
            <a:ext cx="3455206" cy="4127891"/>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08B015A6-8690-7387-9AAA-9BBB3CA9A199}"/>
              </a:ext>
            </a:extLst>
          </p:cNvPr>
          <p:cNvSpPr/>
          <p:nvPr/>
        </p:nvSpPr>
        <p:spPr>
          <a:xfrm>
            <a:off x="133422" y="1498484"/>
            <a:ext cx="3826615" cy="80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dirty="0">
                <a:ln>
                  <a:noFill/>
                </a:ln>
                <a:solidFill>
                  <a:schemeClr val="bg1"/>
                </a:solidFill>
                <a:effectLst/>
                <a:uLnTx/>
                <a:uFillTx/>
                <a:latin typeface="Arial"/>
                <a:ea typeface="+mn-ea"/>
                <a:cs typeface="+mn-cs"/>
              </a:rPr>
              <a:t>Énoncé du problème</a:t>
            </a:r>
            <a:r>
              <a:rPr kumimoji="0" lang="fr-FR" sz="2000" b="1" i="0" u="none" strike="noStrike" cap="none" normalizeH="0" noProof="0" dirty="0">
                <a:ln>
                  <a:noFill/>
                </a:ln>
                <a:solidFill>
                  <a:schemeClr val="bg1"/>
                </a:solidFill>
                <a:effectLst/>
                <a:uLnTx/>
                <a:uFillTx/>
                <a:latin typeface="Arial"/>
                <a:ea typeface="+mn-ea"/>
                <a:cs typeface="+mn-cs"/>
              </a:rPr>
              <a:t> </a:t>
            </a:r>
          </a:p>
        </p:txBody>
      </p:sp>
      <p:sp>
        <p:nvSpPr>
          <p:cNvPr id="8" name="Right Triangle 7">
            <a:extLst>
              <a:ext uri="{FF2B5EF4-FFF2-40B4-BE49-F238E27FC236}">
                <a16:creationId xmlns:a16="http://schemas.microsoft.com/office/drawing/2014/main" id="{01F87A07-A23D-8485-C67A-4EC9A3C3A263}"/>
              </a:ext>
            </a:extLst>
          </p:cNvPr>
          <p:cNvSpPr/>
          <p:nvPr/>
        </p:nvSpPr>
        <p:spPr>
          <a:xfrm flipH="1" flipV="1">
            <a:off x="133422"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2CFBB5F6-6A5F-AEAC-D792-B176AF6F3FBD}"/>
              </a:ext>
            </a:extLst>
          </p:cNvPr>
          <p:cNvSpPr/>
          <p:nvPr/>
        </p:nvSpPr>
        <p:spPr>
          <a:xfrm>
            <a:off x="8229095" y="1498484"/>
            <a:ext cx="3826615" cy="8032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r>
              <a:rPr lang="fr-FR" b="1" dirty="0">
                <a:solidFill>
                  <a:schemeClr val="bg1"/>
                </a:solidFill>
                <a:latin typeface="Arial"/>
              </a:rPr>
              <a:t>Arguments généraux </a:t>
            </a:r>
            <a:br>
              <a:rPr lang="fr-FR" b="1" dirty="0">
                <a:solidFill>
                  <a:schemeClr val="bg1"/>
                </a:solidFill>
                <a:latin typeface="Arial"/>
              </a:rPr>
            </a:br>
            <a:r>
              <a:rPr lang="fr-FR" b="1" dirty="0">
                <a:solidFill>
                  <a:schemeClr val="bg1"/>
                </a:solidFill>
                <a:latin typeface="Arial"/>
              </a:rPr>
              <a:t>en faveur d’un schéma à dose unique </a:t>
            </a:r>
          </a:p>
        </p:txBody>
      </p:sp>
      <p:sp>
        <p:nvSpPr>
          <p:cNvPr id="10" name="Right Triangle 9">
            <a:extLst>
              <a:ext uri="{FF2B5EF4-FFF2-40B4-BE49-F238E27FC236}">
                <a16:creationId xmlns:a16="http://schemas.microsoft.com/office/drawing/2014/main" id="{AF9795C1-BF00-D672-4FF7-5D349F0A3793}"/>
              </a:ext>
            </a:extLst>
          </p:cNvPr>
          <p:cNvSpPr/>
          <p:nvPr/>
        </p:nvSpPr>
        <p:spPr>
          <a:xfrm flipV="1">
            <a:off x="11711630"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ight Triangle 10">
            <a:extLst>
              <a:ext uri="{FF2B5EF4-FFF2-40B4-BE49-F238E27FC236}">
                <a16:creationId xmlns:a16="http://schemas.microsoft.com/office/drawing/2014/main" id="{72D2D753-E222-24C7-0343-C647F5275C3D}"/>
              </a:ext>
            </a:extLst>
          </p:cNvPr>
          <p:cNvSpPr/>
          <p:nvPr/>
        </p:nvSpPr>
        <p:spPr>
          <a:xfrm flipH="1" flipV="1">
            <a:off x="4029075"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id="{0E5F2FFF-A8DD-05AE-1C81-C74E71EB4C80}"/>
              </a:ext>
            </a:extLst>
          </p:cNvPr>
          <p:cNvSpPr/>
          <p:nvPr/>
        </p:nvSpPr>
        <p:spPr>
          <a:xfrm flipV="1">
            <a:off x="7830615"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5E69104-2700-F5BE-624D-C39B0AC10E5B}"/>
              </a:ext>
            </a:extLst>
          </p:cNvPr>
          <p:cNvSpPr/>
          <p:nvPr/>
        </p:nvSpPr>
        <p:spPr>
          <a:xfrm>
            <a:off x="4029075" y="1498485"/>
            <a:ext cx="4133852" cy="80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dirty="0">
                <a:ln>
                  <a:noFill/>
                </a:ln>
                <a:solidFill>
                  <a:schemeClr val="bg1"/>
                </a:solidFill>
                <a:effectLst/>
                <a:uLnTx/>
                <a:uFillTx/>
                <a:latin typeface="Arial"/>
                <a:ea typeface="+mn-ea"/>
                <a:cs typeface="+mn-cs"/>
              </a:rPr>
              <a:t>Solution potentielle</a:t>
            </a:r>
          </a:p>
        </p:txBody>
      </p:sp>
      <p:sp>
        <p:nvSpPr>
          <p:cNvPr id="14" name="TextBox 13">
            <a:extLst>
              <a:ext uri="{FF2B5EF4-FFF2-40B4-BE49-F238E27FC236}">
                <a16:creationId xmlns:a16="http://schemas.microsoft.com/office/drawing/2014/main" id="{FBF5A5B5-75CE-C4DC-5198-FEB95937DA46}"/>
              </a:ext>
            </a:extLst>
          </p:cNvPr>
          <p:cNvSpPr txBox="1">
            <a:spLocks/>
          </p:cNvSpPr>
          <p:nvPr/>
        </p:nvSpPr>
        <p:spPr>
          <a:xfrm>
            <a:off x="547463" y="2609822"/>
            <a:ext cx="3343039" cy="193899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b="1" i="0" u="none" strike="noStrike" cap="none" normalizeH="0" baseline="0" noProof="0" dirty="0">
                <a:ln>
                  <a:noFill/>
                </a:ln>
                <a:solidFill>
                  <a:srgbClr val="000000"/>
                </a:solidFill>
                <a:effectLst/>
                <a:uLnTx/>
                <a:uFillTx/>
                <a:latin typeface="Arial"/>
                <a:ea typeface="+mn-ea"/>
                <a:cs typeface="Arial" panose="020B0604020202020204" pitchFamily="34" charset="0"/>
              </a:rPr>
              <a:t>Les VPH sont à l’origine de la grande majorité des cas de cancer du col de l’utérus,</a:t>
            </a:r>
            <a:r>
              <a:rPr kumimoji="0" lang="fr-FR" b="0" i="0" u="none" strike="noStrike" cap="none" normalizeH="0" baseline="0" noProof="0" dirty="0">
                <a:ln>
                  <a:noFill/>
                </a:ln>
                <a:solidFill>
                  <a:srgbClr val="000000"/>
                </a:solidFill>
                <a:effectLst/>
                <a:uLnTx/>
                <a:uFillTx/>
                <a:latin typeface="Arial"/>
                <a:ea typeface="+mn-ea"/>
                <a:cs typeface="Arial" panose="020B0604020202020204" pitchFamily="34" charset="0"/>
              </a:rPr>
              <a:t> et la charge est disproportionnée. Environ </a:t>
            </a:r>
            <a:r>
              <a:rPr kumimoji="0" lang="fr-FR" b="1" i="0" u="none" strike="noStrike" cap="none" normalizeH="0" baseline="0" noProof="0" dirty="0">
                <a:ln>
                  <a:noFill/>
                </a:ln>
                <a:solidFill>
                  <a:srgbClr val="000000"/>
                </a:solidFill>
                <a:effectLst/>
                <a:uLnTx/>
                <a:uFillTx/>
                <a:latin typeface="Arial"/>
                <a:ea typeface="+mn-ea"/>
                <a:cs typeface="Arial" panose="020B0604020202020204" pitchFamily="34" charset="0"/>
              </a:rPr>
              <a:t>90 % des décès liés au cancer du col de l’utérus surviennent dans les pays à faible revenu et à revenu intermédiaire (PFR-PRI</a:t>
            </a:r>
            <a:r>
              <a:rPr kumimoji="0" lang="fr-FR" b="1" i="0" u="none" strike="noStrike" cap="none" normalizeH="0" noProof="0" dirty="0">
                <a:ln>
                  <a:noFill/>
                </a:ln>
                <a:solidFill>
                  <a:srgbClr val="000000"/>
                </a:solidFill>
                <a:effectLst/>
                <a:uLnTx/>
                <a:uFillTx/>
                <a:latin typeface="Arial"/>
                <a:ea typeface="+mn-ea"/>
                <a:cs typeface="Arial" panose="020B0604020202020204" pitchFamily="34" charset="0"/>
              </a:rPr>
              <a:t>)</a:t>
            </a:r>
            <a:r>
              <a:rPr kumimoji="0" lang="fr-FR" i="0" u="none" strike="noStrike" cap="none" normalizeH="0" baseline="30000" noProof="0" dirty="0">
                <a:ln>
                  <a:noFill/>
                </a:ln>
                <a:solidFill>
                  <a:srgbClr val="000000"/>
                </a:solidFill>
                <a:effectLst/>
                <a:uLnTx/>
                <a:uFillTx/>
                <a:latin typeface="Arial"/>
                <a:ea typeface="+mn-ea"/>
                <a:cs typeface="Arial" panose="020B0604020202020204" pitchFamily="34" charset="0"/>
              </a:rPr>
              <a:t>1</a:t>
            </a:r>
            <a:r>
              <a:rPr kumimoji="0" lang="fr-FR" b="1" i="0" u="none" strike="noStrike" cap="none" normalizeH="0" baseline="0" noProof="0" dirty="0">
                <a:ln>
                  <a:noFill/>
                </a:ln>
                <a:solidFill>
                  <a:srgbClr val="000000"/>
                </a:solidFill>
                <a:effectLst/>
                <a:uLnTx/>
                <a:uFillTx/>
                <a:latin typeface="Arial"/>
                <a:ea typeface="+mn-ea"/>
                <a:cs typeface="Arial" panose="020B0604020202020204" pitchFamily="34" charset="0"/>
              </a:rPr>
              <a:t>. </a:t>
            </a:r>
            <a:r>
              <a:rPr lang="fr-FR" dirty="0">
                <a:solidFill>
                  <a:srgbClr val="000000"/>
                </a:solidFill>
                <a:latin typeface="Arial"/>
                <a:ea typeface="+mn-ea"/>
                <a:cs typeface="Arial" panose="020B0604020202020204" pitchFamily="34" charset="0"/>
              </a:rPr>
              <a:t>En outre, </a:t>
            </a:r>
            <a:r>
              <a:rPr lang="fr-FR" b="1" dirty="0">
                <a:solidFill>
                  <a:srgbClr val="000000"/>
                </a:solidFill>
                <a:latin typeface="Arial"/>
                <a:ea typeface="+mn-ea"/>
                <a:cs typeface="Arial" panose="020B0604020202020204" pitchFamily="34" charset="0"/>
              </a:rPr>
              <a:t>la couverture vaccinale mondiale du vaccin anti-VPH chez les filles de moins de 15 ans n’est que de 30 %</a:t>
            </a:r>
            <a:r>
              <a:rPr lang="fr-FR" baseline="30000" dirty="0">
                <a:solidFill>
                  <a:srgbClr val="000000"/>
                </a:solidFill>
                <a:latin typeface="Arial"/>
                <a:ea typeface="+mn-ea"/>
                <a:cs typeface="Arial" panose="020B0604020202020204" pitchFamily="34" charset="0"/>
              </a:rPr>
              <a:t>2</a:t>
            </a:r>
            <a:r>
              <a:rPr lang="fr-FR" dirty="0">
                <a:solidFill>
                  <a:srgbClr val="000000"/>
                </a:solidFill>
                <a:latin typeface="Arial"/>
                <a:ea typeface="+mn-ea"/>
                <a:cs typeface="Arial" panose="020B0604020202020204" pitchFamily="34" charset="0"/>
              </a:rPr>
              <a:t>.</a:t>
            </a:r>
          </a:p>
        </p:txBody>
      </p:sp>
      <p:sp>
        <p:nvSpPr>
          <p:cNvPr id="15" name="TextBox 14">
            <a:extLst>
              <a:ext uri="{FF2B5EF4-FFF2-40B4-BE49-F238E27FC236}">
                <a16:creationId xmlns:a16="http://schemas.microsoft.com/office/drawing/2014/main" id="{32F52E62-D18C-E6D5-B478-5F3B11C3B8DC}"/>
              </a:ext>
            </a:extLst>
          </p:cNvPr>
          <p:cNvSpPr txBox="1">
            <a:spLocks/>
          </p:cNvSpPr>
          <p:nvPr/>
        </p:nvSpPr>
        <p:spPr>
          <a:xfrm>
            <a:off x="4473640" y="2640608"/>
            <a:ext cx="3244721" cy="129266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b="0" i="0" u="none" strike="noStrike" cap="none" normalizeH="0" baseline="0" noProof="0" dirty="0">
                <a:ln>
                  <a:noFill/>
                </a:ln>
                <a:solidFill>
                  <a:srgbClr val="000000"/>
                </a:solidFill>
                <a:effectLst/>
                <a:uLnTx/>
                <a:uFillTx/>
                <a:latin typeface="Arial"/>
                <a:ea typeface="+mn-ea"/>
                <a:cs typeface="Arial" panose="020B0604020202020204" pitchFamily="34" charset="0"/>
              </a:rPr>
              <a:t>Des études cliniques fournissent des données de haute qualité montrant une </a:t>
            </a:r>
            <a:r>
              <a:rPr kumimoji="0" lang="fr-FR" b="1" i="0" u="none" strike="noStrike" cap="none" normalizeH="0" baseline="0" noProof="0" dirty="0">
                <a:ln>
                  <a:noFill/>
                </a:ln>
                <a:solidFill>
                  <a:srgbClr val="000000"/>
                </a:solidFill>
                <a:effectLst/>
                <a:uLnTx/>
                <a:uFillTx/>
                <a:latin typeface="Arial"/>
                <a:ea typeface="+mn-ea"/>
                <a:cs typeface="Arial" panose="020B0604020202020204" pitchFamily="34" charset="0"/>
              </a:rPr>
              <a:t>efficacité supérieure à 95 %</a:t>
            </a:r>
            <a:r>
              <a:rPr kumimoji="0" lang="fr-FR" b="1" i="0" u="none" strike="noStrike" cap="none" normalizeH="0" baseline="30000" noProof="0" dirty="0">
                <a:ln>
                  <a:noFill/>
                </a:ln>
                <a:solidFill>
                  <a:srgbClr val="000000"/>
                </a:solidFill>
                <a:effectLst/>
                <a:uLnTx/>
                <a:uFillTx/>
                <a:latin typeface="Arial"/>
                <a:ea typeface="+mn-ea"/>
                <a:cs typeface="Arial" panose="020B0604020202020204" pitchFamily="34" charset="0"/>
              </a:rPr>
              <a:t>3</a:t>
            </a:r>
            <a:r>
              <a:rPr kumimoji="0" lang="fr-FR" b="1" i="0" u="none" strike="noStrike" cap="none" normalizeH="0" baseline="0" noProof="0" dirty="0">
                <a:ln>
                  <a:noFill/>
                </a:ln>
                <a:solidFill>
                  <a:srgbClr val="000000"/>
                </a:solidFill>
                <a:effectLst/>
                <a:uLnTx/>
                <a:uFillTx/>
                <a:latin typeface="Arial"/>
                <a:ea typeface="+mn-ea"/>
                <a:cs typeface="Arial" panose="020B0604020202020204" pitchFamily="34" charset="0"/>
              </a:rPr>
              <a:t> </a:t>
            </a:r>
            <a:r>
              <a:rPr kumimoji="0" lang="fr-FR" b="0" i="0" u="none" strike="noStrike" cap="none" normalizeH="0" baseline="0" noProof="0" dirty="0">
                <a:ln>
                  <a:noFill/>
                </a:ln>
                <a:solidFill>
                  <a:srgbClr val="000000"/>
                </a:solidFill>
                <a:effectLst/>
                <a:uLnTx/>
                <a:uFillTx/>
                <a:latin typeface="Arial"/>
                <a:ea typeface="+mn-ea"/>
                <a:cs typeface="Arial" panose="020B0604020202020204" pitchFamily="34" charset="0"/>
              </a:rPr>
              <a:t>et une </a:t>
            </a:r>
            <a:r>
              <a:rPr kumimoji="0" lang="fr-FR" b="1" i="0" u="none" strike="noStrike" cap="none" normalizeH="0" baseline="0" noProof="0" dirty="0">
                <a:ln>
                  <a:noFill/>
                </a:ln>
                <a:solidFill>
                  <a:srgbClr val="000000"/>
                </a:solidFill>
                <a:effectLst/>
                <a:uLnTx/>
                <a:uFillTx/>
                <a:latin typeface="Arial"/>
                <a:ea typeface="+mn-ea"/>
                <a:cs typeface="Arial" panose="020B0604020202020204" pitchFamily="34" charset="0"/>
              </a:rPr>
              <a:t>protection durable </a:t>
            </a:r>
            <a:r>
              <a:rPr kumimoji="0" lang="fr-FR" b="0" i="0" u="none" strike="noStrike" cap="none" normalizeH="0" baseline="0" noProof="0" dirty="0">
                <a:ln>
                  <a:noFill/>
                </a:ln>
                <a:solidFill>
                  <a:srgbClr val="000000"/>
                </a:solidFill>
                <a:effectLst/>
                <a:uLnTx/>
                <a:uFillTx/>
                <a:latin typeface="Arial"/>
                <a:ea typeface="+mn-ea"/>
                <a:cs typeface="Arial" panose="020B0604020202020204" pitchFamily="34" charset="0"/>
              </a:rPr>
              <a:t>pour un </a:t>
            </a:r>
            <a:r>
              <a:rPr kumimoji="0" lang="fr-FR" b="1" i="0" u="none" strike="noStrike" cap="none" normalizeH="0" baseline="0" noProof="0" dirty="0">
                <a:ln>
                  <a:noFill/>
                </a:ln>
                <a:solidFill>
                  <a:srgbClr val="000000"/>
                </a:solidFill>
                <a:effectLst/>
                <a:uLnTx/>
                <a:uFillTx/>
                <a:latin typeface="Arial"/>
                <a:ea typeface="+mn-ea"/>
                <a:cs typeface="Arial" panose="020B0604020202020204" pitchFamily="34" charset="0"/>
              </a:rPr>
              <a:t>schéma à dose unique</a:t>
            </a:r>
            <a:r>
              <a:rPr kumimoji="0" lang="fr-FR" b="0" i="0" u="none" strike="noStrike" cap="none" normalizeH="0" baseline="0" noProof="0" dirty="0">
                <a:ln>
                  <a:noFill/>
                </a:ln>
                <a:solidFill>
                  <a:srgbClr val="000000"/>
                </a:solidFill>
                <a:effectLst/>
                <a:uLnTx/>
                <a:uFillTx/>
                <a:latin typeface="Arial"/>
                <a:ea typeface="+mn-ea"/>
                <a:cs typeface="Arial" panose="020B0604020202020204" pitchFamily="34" charset="0"/>
              </a:rPr>
              <a:t>. Il existe des preuves solides que la vaccination anti-VPH à dose unique pourrait </a:t>
            </a:r>
            <a:r>
              <a:rPr kumimoji="0" lang="fr-FR" b="1" i="0" u="none" strike="noStrike" cap="none" normalizeH="0" baseline="0" noProof="0" dirty="0">
                <a:ln>
                  <a:noFill/>
                </a:ln>
                <a:solidFill>
                  <a:srgbClr val="000000"/>
                </a:solidFill>
                <a:effectLst/>
                <a:uLnTx/>
                <a:uFillTx/>
                <a:latin typeface="Arial"/>
                <a:ea typeface="+mn-ea"/>
                <a:cs typeface="Arial" panose="020B0604020202020204" pitchFamily="34" charset="0"/>
              </a:rPr>
              <a:t>réduire considérablement l’incidence des </a:t>
            </a:r>
            <a:r>
              <a:rPr kumimoji="0" lang="fr-FR" b="1" i="0" u="none" strike="noStrike" cap="none" normalizeH="0" baseline="0" noProof="0" dirty="0" err="1">
                <a:ln>
                  <a:noFill/>
                </a:ln>
                <a:solidFill>
                  <a:srgbClr val="000000"/>
                </a:solidFill>
                <a:effectLst/>
                <a:uLnTx/>
                <a:uFillTx/>
                <a:latin typeface="Arial"/>
                <a:ea typeface="+mn-ea"/>
                <a:cs typeface="Arial" panose="020B0604020202020204" pitchFamily="34" charset="0"/>
              </a:rPr>
              <a:t>précancers</a:t>
            </a:r>
            <a:r>
              <a:rPr kumimoji="0" lang="fr-FR" b="1" i="0" u="none" strike="noStrike" cap="none" normalizeH="0" baseline="0" noProof="0" dirty="0">
                <a:ln>
                  <a:noFill/>
                </a:ln>
                <a:solidFill>
                  <a:srgbClr val="000000"/>
                </a:solidFill>
                <a:effectLst/>
                <a:uLnTx/>
                <a:uFillTx/>
                <a:latin typeface="Arial"/>
                <a:ea typeface="+mn-ea"/>
                <a:cs typeface="Arial" panose="020B0604020202020204" pitchFamily="34" charset="0"/>
              </a:rPr>
              <a:t> et des cancers du col de l’utérus attribuables aux VPH</a:t>
            </a:r>
            <a:r>
              <a:rPr kumimoji="0" lang="fr-FR" b="0" i="0" u="none" strike="noStrike" cap="none" normalizeH="0" baseline="0" noProof="0" dirty="0">
                <a:ln>
                  <a:noFill/>
                </a:ln>
                <a:solidFill>
                  <a:srgbClr val="000000"/>
                </a:solidFill>
                <a:effectLst/>
                <a:uLnTx/>
                <a:uFillTx/>
                <a:latin typeface="Arial"/>
                <a:ea typeface="+mn-ea"/>
                <a:cs typeface="Arial" panose="020B0604020202020204" pitchFamily="34" charset="0"/>
              </a:rPr>
              <a:t>. </a:t>
            </a:r>
          </a:p>
        </p:txBody>
      </p:sp>
      <p:sp>
        <p:nvSpPr>
          <p:cNvPr id="16" name="TextBox 15">
            <a:extLst>
              <a:ext uri="{FF2B5EF4-FFF2-40B4-BE49-F238E27FC236}">
                <a16:creationId xmlns:a16="http://schemas.microsoft.com/office/drawing/2014/main" id="{B56120E2-EE4C-5D78-3E68-51433AFF215B}"/>
              </a:ext>
            </a:extLst>
          </p:cNvPr>
          <p:cNvSpPr txBox="1">
            <a:spLocks/>
          </p:cNvSpPr>
          <p:nvPr/>
        </p:nvSpPr>
        <p:spPr>
          <a:xfrm>
            <a:off x="8357061" y="2650804"/>
            <a:ext cx="3244721" cy="1508105"/>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fr-FR" dirty="0">
                <a:solidFill>
                  <a:srgbClr val="000000"/>
                </a:solidFill>
                <a:latin typeface="Arial"/>
                <a:ea typeface="+mn-ea"/>
                <a:cs typeface="Arial" panose="020B0604020202020204" pitchFamily="34" charset="0"/>
              </a:rPr>
              <a:t>L’adoption d’un </a:t>
            </a:r>
            <a:r>
              <a:rPr kumimoji="0" lang="fr-FR" b="0" i="0" u="none" strike="noStrike" cap="none" normalizeH="0" baseline="0" noProof="0" dirty="0">
                <a:ln>
                  <a:noFill/>
                </a:ln>
                <a:solidFill>
                  <a:srgbClr val="000000"/>
                </a:solidFill>
                <a:effectLst/>
                <a:uLnTx/>
                <a:uFillTx/>
                <a:latin typeface="Arial"/>
                <a:ea typeface="+mn-ea"/>
                <a:cs typeface="Arial" panose="020B0604020202020204" pitchFamily="34" charset="0"/>
              </a:rPr>
              <a:t>schéma à dose unique a déjà permis d’</a:t>
            </a:r>
            <a:r>
              <a:rPr kumimoji="0" lang="fr-FR" b="1" i="0" u="none" strike="noStrike" cap="none" normalizeH="0" baseline="0" noProof="0" dirty="0">
                <a:ln>
                  <a:noFill/>
                </a:ln>
                <a:solidFill>
                  <a:srgbClr val="000000"/>
                </a:solidFill>
                <a:effectLst/>
                <a:uLnTx/>
                <a:uFillTx/>
                <a:latin typeface="Arial"/>
                <a:ea typeface="+mn-ea"/>
                <a:cs typeface="Arial" panose="020B0604020202020204" pitchFamily="34" charset="0"/>
              </a:rPr>
              <a:t>accroître l’adoption du vaccin</a:t>
            </a:r>
            <a:r>
              <a:rPr kumimoji="0" lang="fr-FR" i="0" u="none" strike="noStrike" cap="none" normalizeH="0" baseline="30000" noProof="0" dirty="0">
                <a:ln>
                  <a:noFill/>
                </a:ln>
                <a:solidFill>
                  <a:srgbClr val="000000"/>
                </a:solidFill>
                <a:effectLst/>
                <a:uLnTx/>
                <a:uFillTx/>
                <a:latin typeface="Arial"/>
                <a:ea typeface="+mn-ea"/>
                <a:cs typeface="Arial" panose="020B0604020202020204" pitchFamily="34" charset="0"/>
              </a:rPr>
              <a:t>2</a:t>
            </a:r>
            <a:r>
              <a:rPr kumimoji="0" lang="fr-FR" b="1" i="0" u="none" strike="noStrike" cap="none" normalizeH="0" baseline="0" noProof="0" dirty="0">
                <a:ln>
                  <a:noFill/>
                </a:ln>
                <a:solidFill>
                  <a:srgbClr val="000000"/>
                </a:solidFill>
                <a:effectLst/>
                <a:uLnTx/>
                <a:uFillTx/>
                <a:latin typeface="Arial"/>
                <a:ea typeface="+mn-ea"/>
                <a:cs typeface="Arial" panose="020B0604020202020204" pitchFamily="34" charset="0"/>
              </a:rPr>
              <a:t>. </a:t>
            </a:r>
            <a:r>
              <a:rPr lang="fr-FR" dirty="0">
                <a:solidFill>
                  <a:srgbClr val="000000"/>
                </a:solidFill>
                <a:latin typeface="Arial"/>
                <a:ea typeface="+mn-ea"/>
                <a:cs typeface="Arial" panose="020B0604020202020204" pitchFamily="34" charset="0"/>
              </a:rPr>
              <a:t>Cela permettra en fin de compte de </a:t>
            </a:r>
            <a:r>
              <a:rPr kumimoji="0" lang="fr-FR" b="1" i="0" u="none" strike="noStrike" cap="none" normalizeH="0" baseline="0" noProof="0" dirty="0">
                <a:ln>
                  <a:noFill/>
                </a:ln>
                <a:solidFill>
                  <a:srgbClr val="000000"/>
                </a:solidFill>
                <a:effectLst/>
                <a:uLnTx/>
                <a:uFillTx/>
                <a:latin typeface="Arial"/>
                <a:ea typeface="+mn-ea"/>
                <a:cs typeface="Arial" panose="020B0604020202020204" pitchFamily="34" charset="0"/>
              </a:rPr>
              <a:t>réduire les taux de cancer du col de l’utérus et de décès liés à ce cancer</a:t>
            </a:r>
            <a:r>
              <a:rPr kumimoji="0" lang="fr-FR" i="0" u="none" strike="noStrike" cap="none" normalizeH="0" baseline="30000" noProof="0" dirty="0">
                <a:ln>
                  <a:noFill/>
                </a:ln>
                <a:solidFill>
                  <a:srgbClr val="000000"/>
                </a:solidFill>
                <a:effectLst/>
                <a:uLnTx/>
                <a:uFillTx/>
                <a:latin typeface="Arial"/>
                <a:ea typeface="+mn-ea"/>
                <a:cs typeface="Arial" panose="020B0604020202020204" pitchFamily="34" charset="0"/>
              </a:rPr>
              <a:t>4</a:t>
            </a:r>
            <a:r>
              <a:rPr kumimoji="0" lang="fr-FR" b="0" i="0" u="none" strike="noStrike" cap="none" normalizeH="0" baseline="0" noProof="0" dirty="0">
                <a:ln>
                  <a:noFill/>
                </a:ln>
                <a:solidFill>
                  <a:srgbClr val="000000"/>
                </a:solidFill>
                <a:effectLst/>
                <a:uLnTx/>
                <a:uFillTx/>
                <a:latin typeface="Arial"/>
                <a:ea typeface="+mn-ea"/>
                <a:cs typeface="Arial" panose="020B0604020202020204" pitchFamily="34" charset="0"/>
              </a:rPr>
              <a:t> dans les régions à forte charge de morbidité et à faible revenu. </a:t>
            </a:r>
          </a:p>
        </p:txBody>
      </p:sp>
      <p:sp>
        <p:nvSpPr>
          <p:cNvPr id="17" name="4. Footnote">
            <a:extLst>
              <a:ext uri="{FF2B5EF4-FFF2-40B4-BE49-F238E27FC236}">
                <a16:creationId xmlns:a16="http://schemas.microsoft.com/office/drawing/2014/main" id="{4E149B51-F2E2-15E7-EE82-5665A7AEDA76}"/>
              </a:ext>
            </a:extLst>
          </p:cNvPr>
          <p:cNvSpPr txBox="1">
            <a:spLocks/>
          </p:cNvSpPr>
          <p:nvPr>
            <p:custDataLst>
              <p:tags r:id="rId1"/>
            </p:custDataLst>
          </p:nvPr>
        </p:nvSpPr>
        <p:spPr>
          <a:xfrm>
            <a:off x="76272" y="5784931"/>
            <a:ext cx="11800127" cy="754053"/>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indent="0" defTabSz="914400" eaLnBrk="1" hangingPunct="1">
              <a:buNone/>
              <a:defRPr/>
            </a:pPr>
            <a:r>
              <a:rPr lang="fr-FR" sz="700">
                <a:solidFill>
                  <a:srgbClr val="000000"/>
                </a:solidFill>
                <a:latin typeface="Gill Sans Std Light"/>
              </a:rPr>
              <a:t>1. Organisation mondiale de la Santé. </a:t>
            </a:r>
            <a:r>
              <a:rPr lang="fr-FR" sz="700">
                <a:solidFill>
                  <a:srgbClr val="000000"/>
                </a:solidFill>
                <a:latin typeface="Gill Sans Std Light"/>
                <a:hlinkClick r:id="rId4"/>
              </a:rPr>
              <a:t>Initiative pour l’élimination du cancer du col de l’utérus</a:t>
            </a:r>
            <a:r>
              <a:rPr lang="fr-FR" sz="700">
                <a:solidFill>
                  <a:srgbClr val="000000"/>
                </a:solidFill>
                <a:latin typeface="Gill Sans Std Light"/>
              </a:rPr>
              <a:t>. Consulté le 26 novembre 2025. https://www.who.int/fr/initiatives/cervical-cancer-elimination-initiative</a:t>
            </a:r>
          </a:p>
          <a:p>
            <a:pPr marL="0" indent="0">
              <a:buNone/>
              <a:defRPr/>
            </a:pPr>
            <a:r>
              <a:rPr lang="fr-FR" sz="700">
                <a:latin typeface="Gill Sans Std Light"/>
                <a:ea typeface="+mn-lt"/>
                <a:cs typeface="Arial"/>
              </a:rPr>
              <a:t>2. </a:t>
            </a:r>
            <a:r>
              <a:rPr lang="fr-FR" sz="700">
                <a:latin typeface="Gill Sans Std Light"/>
                <a:ea typeface="+mn-lt"/>
                <a:cs typeface="+mn-lt"/>
              </a:rPr>
              <a:t>Stuart R, Theopold N, Miall N, Kobayashi E, Vernam S, Taskin T, Dull PM. The role of HPV single-dose vaccination in expanding access in GAVI-supported countries during a period of supply constraints. Vaccine. 2026 Jan 22;75:128187. doi: 10.1016/j.vaccine.2025.128187. Publication électronique avant impression. PMID : 41576708.</a:t>
            </a:r>
          </a:p>
          <a:p>
            <a:pPr marL="0" indent="0">
              <a:buNone/>
              <a:defRPr/>
            </a:pPr>
            <a:r>
              <a:rPr lang="fr-FR" sz="700">
                <a:solidFill>
                  <a:srgbClr val="000000"/>
                </a:solidFill>
                <a:latin typeface="Gill Sans Std Light"/>
                <a:ea typeface="+mn-lt"/>
              </a:rPr>
              <a:t>3</a:t>
            </a:r>
            <a:r>
              <a:rPr kumimoji="0" lang="fr-FR" sz="700" b="0" i="0" u="none" cap="none" normalizeH="0" baseline="0" noProof="0">
                <a:ln>
                  <a:noFill/>
                </a:ln>
                <a:solidFill>
                  <a:srgbClr val="000000"/>
                </a:solidFill>
                <a:effectLst/>
                <a:uLnTx/>
                <a:uFillTx/>
                <a:latin typeface="Gill Sans Std Light"/>
                <a:ea typeface="+mn-lt"/>
              </a:rPr>
              <a:t>.</a:t>
            </a:r>
            <a:r>
              <a:rPr lang="fr-FR" sz="700">
                <a:solidFill>
                  <a:srgbClr val="000000"/>
                </a:solidFill>
                <a:latin typeface="Gill Sans Std Light"/>
                <a:ea typeface="+mn-lt"/>
              </a:rPr>
              <a:t> Barnabas RV, Mugo N, Onono M, et al. A randomized crossover trial of single-dose HPV vaccination efficacy among young women: Durability and vaccine efficacy after 54 months. Résumé présenté à l’occasion de la 36</a:t>
            </a:r>
            <a:r>
              <a:rPr lang="fr-FR" sz="700" baseline="30000">
                <a:solidFill>
                  <a:srgbClr val="000000"/>
                </a:solidFill>
                <a:latin typeface="Gill Sans Std Light"/>
                <a:ea typeface="+mn-lt"/>
              </a:rPr>
              <a:t>e</a:t>
            </a:r>
            <a:r>
              <a:rPr lang="fr-FR" sz="700">
                <a:solidFill>
                  <a:srgbClr val="000000"/>
                </a:solidFill>
                <a:latin typeface="Gill Sans Std Light"/>
                <a:ea typeface="+mn-lt"/>
              </a:rPr>
              <a:t> conférence internationale sur le papillomavirus ; novembre 2024 ; Royaume-Uni.  </a:t>
            </a:r>
          </a:p>
          <a:p>
            <a:pPr marL="0" indent="0">
              <a:buNone/>
              <a:defRPr/>
            </a:pPr>
            <a:r>
              <a:rPr kumimoji="0" lang="fr-FR" sz="700" b="0" i="0" u="none" strike="noStrike" cap="none" normalizeH="0" baseline="0" noProof="0">
                <a:ln>
                  <a:noFill/>
                </a:ln>
                <a:solidFill>
                  <a:srgbClr val="000000"/>
                </a:solidFill>
                <a:effectLst/>
                <a:uLnTx/>
                <a:uFillTx/>
                <a:latin typeface="Gill Sans Std Light"/>
              </a:rPr>
              <a:t> Porras et al. A Randomized, double-blind, controlled Non-Inferiority Trial of One versus Two doses of HPV Vaccines: The ESCUDDO trial  IPV 2025 Abstract O017/ #1208.</a:t>
            </a:r>
          </a:p>
          <a:p>
            <a:pPr marL="0" indent="0">
              <a:buNone/>
              <a:defRPr/>
            </a:pPr>
            <a:r>
              <a:rPr lang="fr-FR" sz="700">
                <a:ea typeface="Times New Roman" panose="02020603050405020304" pitchFamily="18" charset="0"/>
              </a:rPr>
              <a:t>4. Kreimer AR, Watson-Jones D, Kim JJ, Dull P. Single-dose human papillomavirus vaccination: An update. </a:t>
            </a:r>
            <a:r>
              <a:rPr lang="fr-FR" sz="700" i="1">
                <a:ea typeface="Times New Roman" panose="02020603050405020304" pitchFamily="18" charset="0"/>
              </a:rPr>
              <a:t>JNCI Monographs.</a:t>
            </a:r>
            <a:r>
              <a:rPr lang="fr-FR" sz="700">
                <a:ea typeface="Times New Roman" panose="02020603050405020304" pitchFamily="18" charset="0"/>
              </a:rPr>
              <a:t> 2024. 2024(67):313–316. doi:10.1093/jncimonographs/lgae030</a:t>
            </a:r>
          </a:p>
          <a:p>
            <a:pPr marL="0" indent="0" defTabSz="914400" eaLnBrk="1" hangingPunct="1">
              <a:buNone/>
              <a:defRPr/>
            </a:pPr>
            <a:endParaRPr lang="en-US" sz="700" b="0" i="0" u="none" strike="noStrike" kern="1200" cap="none" spc="0" normalizeH="0" baseline="0" noProof="0" dirty="0">
              <a:ln>
                <a:noFill/>
              </a:ln>
              <a:solidFill>
                <a:srgbClr val="000000"/>
              </a:solidFill>
              <a:effectLst/>
              <a:uLnTx/>
              <a:uFillTx/>
              <a:latin typeface="Gill Sans Std Light"/>
            </a:endParaRPr>
          </a:p>
        </p:txBody>
      </p:sp>
    </p:spTree>
    <p:extLst>
      <p:ext uri="{BB962C8B-B14F-4D97-AF65-F5344CB8AC3E}">
        <p14:creationId xmlns:p14="http://schemas.microsoft.com/office/powerpoint/2010/main" val="1592929712"/>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2F27882-89B6-4A57-906E-0C544CF913D2}"/>
              </a:ext>
            </a:extLst>
          </p:cNvPr>
          <p:cNvGraphicFramePr>
            <a:graphicFrameLocks noGrp="1"/>
          </p:cNvGraphicFramePr>
          <p:nvPr>
            <p:extLst>
              <p:ext uri="{D42A27DB-BD31-4B8C-83A1-F6EECF244321}">
                <p14:modId xmlns:p14="http://schemas.microsoft.com/office/powerpoint/2010/main" val="3010771166"/>
              </p:ext>
            </p:extLst>
          </p:nvPr>
        </p:nvGraphicFramePr>
        <p:xfrm>
          <a:off x="5885882" y="891857"/>
          <a:ext cx="4347341" cy="3547983"/>
        </p:xfrm>
        <a:graphic>
          <a:graphicData uri="http://schemas.openxmlformats.org/drawingml/2006/table">
            <a:tbl>
              <a:tblPr firstRow="1" bandRow="1">
                <a:tableStyleId>{00A15C55-8517-42AA-B614-E9B94910E393}</a:tableStyleId>
              </a:tblPr>
              <a:tblGrid>
                <a:gridCol w="4347341">
                  <a:extLst>
                    <a:ext uri="{9D8B030D-6E8A-4147-A177-3AD203B41FA5}">
                      <a16:colId xmlns:a16="http://schemas.microsoft.com/office/drawing/2014/main" val="1780736538"/>
                    </a:ext>
                  </a:extLst>
                </a:gridCol>
              </a:tblGrid>
              <a:tr h="476834">
                <a:tc>
                  <a:txBody>
                    <a:bodyPr/>
                    <a:lstStyle/>
                    <a:p>
                      <a:pPr algn="l"/>
                      <a:r>
                        <a:rPr lang="fr-FR" sz="1600">
                          <a:solidFill>
                            <a:schemeClr val="bg1"/>
                          </a:solidFill>
                        </a:rPr>
                        <a:t> Population concernée par le contrôle de l’efficacité</a:t>
                      </a:r>
                    </a:p>
                  </a:txBody>
                  <a:tcPr anchor="ctr">
                    <a:solidFill>
                      <a:schemeClr val="tx2"/>
                    </a:solidFill>
                  </a:tcPr>
                </a:tc>
                <a:extLst>
                  <a:ext uri="{0D108BD9-81ED-4DB2-BD59-A6C34878D82A}">
                    <a16:rowId xmlns:a16="http://schemas.microsoft.com/office/drawing/2014/main" val="3843877383"/>
                  </a:ext>
                </a:extLst>
              </a:tr>
              <a:tr h="372848">
                <a:tc>
                  <a:txBody>
                    <a:bodyPr/>
                    <a:lstStyle/>
                    <a:p>
                      <a:pPr algn="l"/>
                      <a:r>
                        <a:rPr lang="fr-FR" sz="1600" b="1">
                          <a:solidFill>
                            <a:schemeClr val="accent1"/>
                          </a:solidFill>
                        </a:rPr>
                        <a:t> Costa Rica - CVT</a:t>
                      </a:r>
                    </a:p>
                  </a:txBody>
                  <a:tcPr anchor="ctr">
                    <a:solidFill>
                      <a:schemeClr val="accent3"/>
                    </a:solidFill>
                  </a:tcPr>
                </a:tc>
                <a:extLst>
                  <a:ext uri="{0D108BD9-81ED-4DB2-BD59-A6C34878D82A}">
                    <a16:rowId xmlns:a16="http://schemas.microsoft.com/office/drawing/2014/main" val="1776253583"/>
                  </a:ext>
                </a:extLst>
              </a:tr>
              <a:tr h="504704">
                <a:tc>
                  <a:txBody>
                    <a:bodyPr/>
                    <a:lstStyle/>
                    <a:p>
                      <a:pPr algn="l"/>
                      <a:r>
                        <a:rPr lang="fr-FR" sz="1600">
                          <a:solidFill>
                            <a:schemeClr val="accent1"/>
                          </a:solidFill>
                        </a:rPr>
                        <a:t> HPV2 (GSK) : 18</a:t>
                      </a:r>
                      <a:r>
                        <a:rPr lang="fr-FR" sz="1600"/>
                        <a:t> à </a:t>
                      </a:r>
                      <a:r>
                        <a:rPr lang="fr-FR" sz="1600">
                          <a:solidFill>
                            <a:schemeClr val="accent1"/>
                          </a:solidFill>
                        </a:rPr>
                        <a:t>25 ans</a:t>
                      </a:r>
                    </a:p>
                  </a:txBody>
                  <a:tcPr anchor="ctr">
                    <a:solidFill>
                      <a:schemeClr val="accent3">
                        <a:lumMod val="20000"/>
                        <a:lumOff val="80000"/>
                      </a:schemeClr>
                    </a:solidFill>
                  </a:tcPr>
                </a:tc>
                <a:extLst>
                  <a:ext uri="{0D108BD9-81ED-4DB2-BD59-A6C34878D82A}">
                    <a16:rowId xmlns:a16="http://schemas.microsoft.com/office/drawing/2014/main" val="4260182775"/>
                  </a:ext>
                </a:extLst>
              </a:tr>
              <a:tr h="371374">
                <a:tc>
                  <a:txBody>
                    <a:bodyPr/>
                    <a:lstStyle/>
                    <a:p>
                      <a:pPr algn="l"/>
                      <a:r>
                        <a:rPr lang="fr-FR" sz="1600" b="1">
                          <a:solidFill>
                            <a:schemeClr val="accent1"/>
                          </a:solidFill>
                        </a:rPr>
                        <a:t> Inde - CIRC</a:t>
                      </a:r>
                    </a:p>
                  </a:txBody>
                  <a:tcPr anchor="ctr">
                    <a:solidFill>
                      <a:schemeClr val="accent3"/>
                    </a:solidFill>
                  </a:tcPr>
                </a:tc>
                <a:extLst>
                  <a:ext uri="{0D108BD9-81ED-4DB2-BD59-A6C34878D82A}">
                    <a16:rowId xmlns:a16="http://schemas.microsoft.com/office/drawing/2014/main" val="926934576"/>
                  </a:ext>
                </a:extLst>
              </a:tr>
              <a:tr h="52101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sz="1600" dirty="0">
                          <a:solidFill>
                            <a:schemeClr val="accent1"/>
                          </a:solidFill>
                        </a:rPr>
                        <a:t> HPV4 (MSD) : 10</a:t>
                      </a:r>
                      <a:r>
                        <a:rPr lang="fr-FR" sz="1600" dirty="0"/>
                        <a:t> à </a:t>
                      </a:r>
                      <a:r>
                        <a:rPr lang="fr-FR" sz="1600" dirty="0">
                          <a:solidFill>
                            <a:schemeClr val="accent1"/>
                          </a:solidFill>
                        </a:rPr>
                        <a:t>18 ans</a:t>
                      </a:r>
                    </a:p>
                  </a:txBody>
                  <a:tcPr anchor="ctr">
                    <a:solidFill>
                      <a:schemeClr val="accent3">
                        <a:lumMod val="20000"/>
                        <a:lumOff val="80000"/>
                      </a:schemeClr>
                    </a:solidFill>
                  </a:tcPr>
                </a:tc>
                <a:extLst>
                  <a:ext uri="{0D108BD9-81ED-4DB2-BD59-A6C34878D82A}">
                    <a16:rowId xmlns:a16="http://schemas.microsoft.com/office/drawing/2014/main" val="1603126248"/>
                  </a:ext>
                </a:extLst>
              </a:tr>
              <a:tr h="375964">
                <a:tc>
                  <a:txBody>
                    <a:bodyPr/>
                    <a:lstStyle/>
                    <a:p>
                      <a:pPr algn="l"/>
                      <a:r>
                        <a:rPr lang="fr-FR" sz="1600" b="1">
                          <a:solidFill>
                            <a:schemeClr val="accent1"/>
                          </a:solidFill>
                        </a:rPr>
                        <a:t> Kenya - KEN SHE </a:t>
                      </a:r>
                    </a:p>
                  </a:txBody>
                  <a:tcPr anchor="ctr">
                    <a:solidFill>
                      <a:schemeClr val="accent3"/>
                    </a:solidFill>
                  </a:tcPr>
                </a:tc>
                <a:extLst>
                  <a:ext uri="{0D108BD9-81ED-4DB2-BD59-A6C34878D82A}">
                    <a16:rowId xmlns:a16="http://schemas.microsoft.com/office/drawing/2014/main" val="1048724760"/>
                  </a:ext>
                </a:extLst>
              </a:tr>
              <a:tr h="593930">
                <a:tc>
                  <a:txBody>
                    <a:bodyPr/>
                    <a:lstStyle/>
                    <a:p>
                      <a:pPr algn="l"/>
                      <a:r>
                        <a:rPr lang="fr-FR" sz="1600" dirty="0">
                          <a:solidFill>
                            <a:schemeClr val="accent1"/>
                          </a:solidFill>
                        </a:rPr>
                        <a:t> HPV2 (GSK) : 15</a:t>
                      </a:r>
                      <a:r>
                        <a:rPr lang="fr-FR" sz="1600" dirty="0"/>
                        <a:t> à </a:t>
                      </a:r>
                      <a:r>
                        <a:rPr lang="fr-FR" sz="1600" dirty="0">
                          <a:solidFill>
                            <a:schemeClr val="accent1"/>
                          </a:solidFill>
                        </a:rPr>
                        <a:t>20 ans</a:t>
                      </a:r>
                    </a:p>
                    <a:p>
                      <a:pPr algn="l" rtl="0"/>
                      <a:endParaRPr lang="en-US" sz="1600" dirty="0">
                        <a:solidFill>
                          <a:schemeClr val="accent1"/>
                        </a:solidFill>
                      </a:endParaRPr>
                    </a:p>
                    <a:p>
                      <a:pPr algn="l"/>
                      <a:r>
                        <a:rPr lang="fr-FR" sz="1600" dirty="0">
                          <a:solidFill>
                            <a:schemeClr val="accent1"/>
                          </a:solidFill>
                          <a:latin typeface="+mn-lt"/>
                          <a:cs typeface="Calibri" panose="020F0502020204030204" pitchFamily="34" charset="0"/>
                        </a:rPr>
                        <a:t> HPV9 (MSD)</a:t>
                      </a:r>
                      <a:r>
                        <a:rPr lang="fr-FR" sz="1600" dirty="0">
                          <a:solidFill>
                            <a:schemeClr val="accent1"/>
                          </a:solidFill>
                        </a:rPr>
                        <a:t> : 15</a:t>
                      </a:r>
                      <a:r>
                        <a:rPr lang="fr-FR" sz="1600" dirty="0"/>
                        <a:t> à </a:t>
                      </a:r>
                      <a:r>
                        <a:rPr lang="fr-FR" sz="1600" dirty="0">
                          <a:solidFill>
                            <a:schemeClr val="accent1"/>
                          </a:solidFill>
                        </a:rPr>
                        <a:t>20 ans</a:t>
                      </a:r>
                    </a:p>
                  </a:txBody>
                  <a:tcPr anchor="ctr">
                    <a:solidFill>
                      <a:schemeClr val="accent3">
                        <a:lumMod val="20000"/>
                        <a:lumOff val="80000"/>
                      </a:schemeClr>
                    </a:solidFill>
                  </a:tcPr>
                </a:tc>
                <a:extLst>
                  <a:ext uri="{0D108BD9-81ED-4DB2-BD59-A6C34878D82A}">
                    <a16:rowId xmlns:a16="http://schemas.microsoft.com/office/drawing/2014/main" val="258532072"/>
                  </a:ext>
                </a:extLst>
              </a:tr>
            </a:tbl>
          </a:graphicData>
        </a:graphic>
      </p:graphicFrame>
      <p:graphicFrame>
        <p:nvGraphicFramePr>
          <p:cNvPr id="6" name="Table 5">
            <a:extLst>
              <a:ext uri="{FF2B5EF4-FFF2-40B4-BE49-F238E27FC236}">
                <a16:creationId xmlns:a16="http://schemas.microsoft.com/office/drawing/2014/main" id="{3682FBC2-D24E-417C-9EDC-E4C64D5BC932}"/>
              </a:ext>
            </a:extLst>
          </p:cNvPr>
          <p:cNvGraphicFramePr>
            <a:graphicFrameLocks noGrp="1"/>
          </p:cNvGraphicFramePr>
          <p:nvPr>
            <p:extLst>
              <p:ext uri="{D42A27DB-BD31-4B8C-83A1-F6EECF244321}">
                <p14:modId xmlns:p14="http://schemas.microsoft.com/office/powerpoint/2010/main" val="811371359"/>
              </p:ext>
            </p:extLst>
          </p:nvPr>
        </p:nvGraphicFramePr>
        <p:xfrm>
          <a:off x="420494" y="1051368"/>
          <a:ext cx="3992138" cy="2486058"/>
        </p:xfrm>
        <a:graphic>
          <a:graphicData uri="http://schemas.openxmlformats.org/drawingml/2006/table">
            <a:tbl>
              <a:tblPr firstRow="1" bandRow="1">
                <a:tableStyleId>{00A15C55-8517-42AA-B614-E9B94910E393}</a:tableStyleId>
              </a:tblPr>
              <a:tblGrid>
                <a:gridCol w="3992138">
                  <a:extLst>
                    <a:ext uri="{9D8B030D-6E8A-4147-A177-3AD203B41FA5}">
                      <a16:colId xmlns:a16="http://schemas.microsoft.com/office/drawing/2014/main" val="3520676417"/>
                    </a:ext>
                  </a:extLst>
                </a:gridCol>
              </a:tblGrid>
              <a:tr h="428658">
                <a:tc>
                  <a:txBody>
                    <a:bodyPr/>
                    <a:lstStyle/>
                    <a:p>
                      <a:pPr algn="l"/>
                      <a:r>
                        <a:rPr lang="fr-FR" sz="1600" i="0">
                          <a:solidFill>
                            <a:schemeClr val="bg1"/>
                          </a:solidFill>
                        </a:rPr>
                        <a:t>Population concernée par l’immunobridging</a:t>
                      </a:r>
                    </a:p>
                  </a:txBody>
                  <a:tcPr anchor="ctr">
                    <a:solidFill>
                      <a:schemeClr val="tx2"/>
                    </a:solidFill>
                  </a:tcPr>
                </a:tc>
                <a:extLst>
                  <a:ext uri="{0D108BD9-81ED-4DB2-BD59-A6C34878D82A}">
                    <a16:rowId xmlns:a16="http://schemas.microsoft.com/office/drawing/2014/main" val="3843877383"/>
                  </a:ext>
                </a:extLst>
              </a:tr>
              <a:tr h="267533">
                <a:tc>
                  <a:txBody>
                    <a:bodyPr/>
                    <a:lstStyle/>
                    <a:p>
                      <a:r>
                        <a:rPr lang="fr-FR" sz="1600" b="1">
                          <a:solidFill>
                            <a:schemeClr val="accent1"/>
                          </a:solidFill>
                        </a:rPr>
                        <a:t>Tanzanie - DoRIS</a:t>
                      </a:r>
                    </a:p>
                  </a:txBody>
                  <a:tcPr>
                    <a:solidFill>
                      <a:schemeClr val="accent3"/>
                    </a:solidFill>
                  </a:tcPr>
                </a:tc>
                <a:extLst>
                  <a:ext uri="{0D108BD9-81ED-4DB2-BD59-A6C34878D82A}">
                    <a16:rowId xmlns:a16="http://schemas.microsoft.com/office/drawing/2014/main" val="1710993905"/>
                  </a:ext>
                </a:extLst>
              </a:tr>
              <a:tr h="1103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HPV2 (GSK) : 9 à 14 ans</a:t>
                      </a:r>
                    </a:p>
                    <a:p>
                      <a:endParaRPr lang="en-US" sz="1600" dirty="0"/>
                    </a:p>
                    <a:p>
                      <a:endParaRPr lang="en-US" sz="1600" dirty="0"/>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mn-lt"/>
                          <a:cs typeface="Calibri" panose="020F0502020204030204" pitchFamily="34" charset="0"/>
                        </a:rPr>
                        <a:t>HPV9 (MSD)</a:t>
                      </a:r>
                      <a:r>
                        <a:rPr lang="fr-FR" sz="1600" dirty="0"/>
                        <a:t> : 9 à 14 ans</a:t>
                      </a:r>
                    </a:p>
                    <a:p>
                      <a:endParaRPr lang="en-US" sz="1600" dirty="0">
                        <a:solidFill>
                          <a:schemeClr val="accent6"/>
                        </a:solidFill>
                      </a:endParaRPr>
                    </a:p>
                    <a:p>
                      <a:endParaRPr lang="en-US" sz="1600" dirty="0">
                        <a:solidFill>
                          <a:schemeClr val="accent6"/>
                        </a:solidFill>
                      </a:endParaRPr>
                    </a:p>
                  </a:txBody>
                  <a:tcPr>
                    <a:solidFill>
                      <a:schemeClr val="accent3">
                        <a:lumMod val="20000"/>
                        <a:lumOff val="80000"/>
                      </a:schemeClr>
                    </a:solidFill>
                  </a:tcPr>
                </a:tc>
                <a:extLst>
                  <a:ext uri="{0D108BD9-81ED-4DB2-BD59-A6C34878D82A}">
                    <a16:rowId xmlns:a16="http://schemas.microsoft.com/office/drawing/2014/main" val="4260182775"/>
                  </a:ext>
                </a:extLst>
              </a:tr>
            </a:tbl>
          </a:graphicData>
        </a:graphic>
      </p:graphicFrame>
      <p:cxnSp>
        <p:nvCxnSpPr>
          <p:cNvPr id="7" name="Straight Arrow Connector 6">
            <a:extLst>
              <a:ext uri="{FF2B5EF4-FFF2-40B4-BE49-F238E27FC236}">
                <a16:creationId xmlns:a16="http://schemas.microsoft.com/office/drawing/2014/main" id="{2CD42774-15E4-4AD2-A825-F5E67139DEC2}"/>
              </a:ext>
            </a:extLst>
          </p:cNvPr>
          <p:cNvCxnSpPr>
            <a:cxnSpLocks/>
          </p:cNvCxnSpPr>
          <p:nvPr/>
        </p:nvCxnSpPr>
        <p:spPr>
          <a:xfrm>
            <a:off x="2470826" y="2008357"/>
            <a:ext cx="3522703" cy="0"/>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8EFB86ED-AD4B-4602-BC48-FD76049150D4}"/>
              </a:ext>
            </a:extLst>
          </p:cNvPr>
          <p:cNvCxnSpPr>
            <a:cxnSpLocks/>
          </p:cNvCxnSpPr>
          <p:nvPr/>
        </p:nvCxnSpPr>
        <p:spPr>
          <a:xfrm>
            <a:off x="2558374" y="2886209"/>
            <a:ext cx="3435155" cy="0"/>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47AE9D4C-6DC7-4A84-8564-9F978BBC0002}"/>
              </a:ext>
            </a:extLst>
          </p:cNvPr>
          <p:cNvCxnSpPr>
            <a:cxnSpLocks/>
          </p:cNvCxnSpPr>
          <p:nvPr/>
        </p:nvCxnSpPr>
        <p:spPr>
          <a:xfrm>
            <a:off x="2470826" y="2110902"/>
            <a:ext cx="3522703" cy="1604142"/>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8B2F43E0-DD6C-49B3-8820-A51A6ABD6902}"/>
              </a:ext>
            </a:extLst>
          </p:cNvPr>
          <p:cNvCxnSpPr>
            <a:cxnSpLocks/>
          </p:cNvCxnSpPr>
          <p:nvPr/>
        </p:nvCxnSpPr>
        <p:spPr>
          <a:xfrm>
            <a:off x="2558374" y="3005847"/>
            <a:ext cx="3435155" cy="1183415"/>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sp>
        <p:nvSpPr>
          <p:cNvPr id="15" name="Rectangle 14">
            <a:extLst>
              <a:ext uri="{FF2B5EF4-FFF2-40B4-BE49-F238E27FC236}">
                <a16:creationId xmlns:a16="http://schemas.microsoft.com/office/drawing/2014/main" id="{E02CEA20-F93C-4404-8FF3-5E5B0DB51B2A}"/>
              </a:ext>
            </a:extLst>
          </p:cNvPr>
          <p:cNvSpPr/>
          <p:nvPr/>
        </p:nvSpPr>
        <p:spPr>
          <a:xfrm>
            <a:off x="381000" y="81507"/>
            <a:ext cx="11747582" cy="584775"/>
          </a:xfrm>
          <a:prstGeom prst="rect">
            <a:avLst/>
          </a:prstGeom>
        </p:spPr>
        <p:txBody>
          <a:bodyPr wrap="square">
            <a:spAutoFit/>
          </a:bodyPr>
          <a:lstStyle/>
          <a:p>
            <a:r>
              <a:rPr lang="fr-FR" sz="3200">
                <a:solidFill>
                  <a:schemeClr val="accent1"/>
                </a:solidFill>
                <a:latin typeface="+mj-lt"/>
              </a:rPr>
              <a:t>Essai DoRIS : immunobridging</a:t>
            </a:r>
          </a:p>
        </p:txBody>
      </p:sp>
      <p:sp>
        <p:nvSpPr>
          <p:cNvPr id="17" name="TextBox 16">
            <a:extLst>
              <a:ext uri="{FF2B5EF4-FFF2-40B4-BE49-F238E27FC236}">
                <a16:creationId xmlns:a16="http://schemas.microsoft.com/office/drawing/2014/main" id="{54314361-CADE-4600-95F0-B6AFE926DC48}"/>
              </a:ext>
            </a:extLst>
          </p:cNvPr>
          <p:cNvSpPr txBox="1"/>
          <p:nvPr/>
        </p:nvSpPr>
        <p:spPr>
          <a:xfrm>
            <a:off x="380999" y="6071240"/>
            <a:ext cx="11219873" cy="369332"/>
          </a:xfrm>
          <a:prstGeom prst="rect">
            <a:avLst/>
          </a:prstGeom>
          <a:noFill/>
        </p:spPr>
        <p:txBody>
          <a:bodyPr wrap="square" rtlCol="0">
            <a:spAutoFit/>
          </a:bodyPr>
          <a:lstStyle/>
          <a:p>
            <a:r>
              <a:rPr lang="fr-FR" sz="900"/>
              <a:t>Abréviations : CIRC : Centre international de Recherche sur le Cancer ; CMG : concentrations moyennes géométriques ; CVT : Costa Rica Vaccine Trial ; DoRIS : étude Dose Reduction Immunobridging and Safety ; KEN SHE : KENya Single-dose HPV-vaccine Efficacy  </a:t>
            </a:r>
          </a:p>
        </p:txBody>
      </p:sp>
      <p:sp>
        <p:nvSpPr>
          <p:cNvPr id="2" name="TextBox 1">
            <a:extLst>
              <a:ext uri="{FF2B5EF4-FFF2-40B4-BE49-F238E27FC236}">
                <a16:creationId xmlns:a16="http://schemas.microsoft.com/office/drawing/2014/main" id="{90A0B0F5-9B7C-46DB-B745-E88810DE05B1}"/>
              </a:ext>
            </a:extLst>
          </p:cNvPr>
          <p:cNvSpPr txBox="1"/>
          <p:nvPr/>
        </p:nvSpPr>
        <p:spPr>
          <a:xfrm>
            <a:off x="381000" y="4788412"/>
            <a:ext cx="10252475" cy="646331"/>
          </a:xfrm>
          <a:prstGeom prst="rect">
            <a:avLst/>
          </a:prstGeom>
          <a:solidFill>
            <a:schemeClr val="accent3">
              <a:lumMod val="20000"/>
              <a:lumOff val="80000"/>
            </a:schemeClr>
          </a:solidFill>
          <a:ln>
            <a:solidFill>
              <a:schemeClr val="accent1"/>
            </a:solidFill>
          </a:ln>
        </p:spPr>
        <p:txBody>
          <a:bodyPr wrap="square" lIns="91440" tIns="45720" rIns="91440" bIns="45720" rtlCol="0" anchor="ctr" anchorCtr="0">
            <a:spAutoFit/>
          </a:bodyPr>
          <a:lstStyle/>
          <a:p>
            <a:r>
              <a:rPr lang="fr-FR">
                <a:solidFill>
                  <a:schemeClr val="accent1"/>
                </a:solidFill>
              </a:rPr>
              <a:t>Objectif principal de l’immunobridging : non-infériorité des CMG VPH 16/18 au mois 24</a:t>
            </a:r>
          </a:p>
          <a:p>
            <a:r>
              <a:rPr lang="fr-FR">
                <a:solidFill>
                  <a:schemeClr val="accent1"/>
                </a:solidFill>
              </a:rPr>
              <a:t>Objectif secondaire de l’immunobridging : non-infériorité de la séropositivité VPH 16/18 au mois 24</a:t>
            </a:r>
          </a:p>
        </p:txBody>
      </p:sp>
    </p:spTree>
    <p:extLst>
      <p:ext uri="{BB962C8B-B14F-4D97-AF65-F5344CB8AC3E}">
        <p14:creationId xmlns:p14="http://schemas.microsoft.com/office/powerpoint/2010/main" val="1419613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29" t="2008" r="1088" b="2238"/>
          <a:stretch/>
        </p:blipFill>
        <p:spPr>
          <a:xfrm>
            <a:off x="180393" y="1287580"/>
            <a:ext cx="5559845" cy="4651858"/>
          </a:xfrm>
          <a:prstGeom prst="rect">
            <a:avLst/>
          </a:prstGeom>
        </p:spPr>
      </p:pic>
      <p:sp>
        <p:nvSpPr>
          <p:cNvPr id="5" name="Rectangle 4"/>
          <p:cNvSpPr/>
          <p:nvPr/>
        </p:nvSpPr>
        <p:spPr>
          <a:xfrm>
            <a:off x="932163" y="1438993"/>
            <a:ext cx="2323101" cy="3642573"/>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3523045" y="1438994"/>
            <a:ext cx="1999931" cy="3642572"/>
          </a:xfrm>
          <a:prstGeom prst="rect">
            <a:avLst/>
          </a:prstGeom>
          <a:noFill/>
          <a:ln w="412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1332720" y="5808633"/>
            <a:ext cx="6562725" cy="261610"/>
          </a:xfrm>
          <a:prstGeom prst="rect">
            <a:avLst/>
          </a:prstGeom>
        </p:spPr>
        <p:txBody>
          <a:bodyPr wrap="square">
            <a:spAutoFit/>
          </a:bodyPr>
          <a:lstStyle/>
          <a:p>
            <a:pPr>
              <a:spcAft>
                <a:spcPts val="600"/>
              </a:spcAft>
              <a:buSzPct val="110000"/>
              <a:defRPr/>
            </a:pPr>
            <a:r>
              <a:rPr lang="fr-FR" sz="1100">
                <a:solidFill>
                  <a:prstClr val="black"/>
                </a:solidFill>
                <a:ea typeface="Tahoma" panose="020B0604030504040204" pitchFamily="34" charset="0"/>
                <a:cs typeface="Tahoma" panose="020B0604030504040204" pitchFamily="34" charset="0"/>
              </a:rPr>
              <a:t>Les barres horizontales noires représentent les titres d’anticorps médians</a:t>
            </a:r>
          </a:p>
        </p:txBody>
      </p:sp>
      <p:sp>
        <p:nvSpPr>
          <p:cNvPr id="11" name="Rectangle 10">
            <a:extLst>
              <a:ext uri="{FF2B5EF4-FFF2-40B4-BE49-F238E27FC236}">
                <a16:creationId xmlns:a16="http://schemas.microsoft.com/office/drawing/2014/main" id="{4C419598-328F-4EEC-8796-0023E66100EB}"/>
              </a:ext>
            </a:extLst>
          </p:cNvPr>
          <p:cNvSpPr/>
          <p:nvPr/>
        </p:nvSpPr>
        <p:spPr>
          <a:xfrm>
            <a:off x="7939534" y="126279"/>
            <a:ext cx="2200939" cy="1022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6C789E0-C078-45ED-9783-5334C1E3907A}"/>
              </a:ext>
            </a:extLst>
          </p:cNvPr>
          <p:cNvSpPr/>
          <p:nvPr/>
        </p:nvSpPr>
        <p:spPr>
          <a:xfrm>
            <a:off x="0" y="98918"/>
            <a:ext cx="12128581" cy="1077218"/>
          </a:xfrm>
          <a:prstGeom prst="rect">
            <a:avLst/>
          </a:prstGeom>
        </p:spPr>
        <p:txBody>
          <a:bodyPr wrap="square">
            <a:spAutoFit/>
          </a:bodyPr>
          <a:lstStyle/>
          <a:p>
            <a:r>
              <a:rPr lang="fr-FR" sz="3200" dirty="0">
                <a:solidFill>
                  <a:schemeClr val="tx2"/>
                </a:solidFill>
                <a:latin typeface="+mj-lt"/>
              </a:rPr>
              <a:t>Essai </a:t>
            </a:r>
            <a:r>
              <a:rPr lang="fr-FR" sz="3200" dirty="0" err="1">
                <a:solidFill>
                  <a:schemeClr val="tx2"/>
                </a:solidFill>
                <a:latin typeface="+mj-lt"/>
              </a:rPr>
              <a:t>DoRIS</a:t>
            </a:r>
            <a:r>
              <a:rPr lang="fr-FR" sz="3200" dirty="0">
                <a:solidFill>
                  <a:schemeClr val="tx2"/>
                </a:solidFill>
                <a:latin typeface="+mj-lt"/>
              </a:rPr>
              <a:t> : </a:t>
            </a:r>
            <a:r>
              <a:rPr lang="fr-FR" sz="3200" dirty="0" err="1">
                <a:solidFill>
                  <a:schemeClr val="tx2"/>
                </a:solidFill>
                <a:latin typeface="+mj-lt"/>
              </a:rPr>
              <a:t>immunobridging</a:t>
            </a:r>
            <a:r>
              <a:rPr lang="fr-FR" sz="3200" dirty="0">
                <a:solidFill>
                  <a:schemeClr val="tx2"/>
                </a:solidFill>
                <a:latin typeface="+mj-lt"/>
              </a:rPr>
              <a:t> avec les essais CVT, Inde-CIRC et KEN SHE </a:t>
            </a:r>
          </a:p>
          <a:p>
            <a:r>
              <a:rPr lang="fr-FR" sz="3200" dirty="0">
                <a:solidFill>
                  <a:schemeClr val="tx2"/>
                </a:solidFill>
                <a:latin typeface="+mj-lt"/>
              </a:rPr>
              <a:t>Non-infériorité démontrée au mois 24</a:t>
            </a:r>
          </a:p>
        </p:txBody>
      </p:sp>
      <p:sp>
        <p:nvSpPr>
          <p:cNvPr id="14" name="TextBox 13">
            <a:extLst>
              <a:ext uri="{FF2B5EF4-FFF2-40B4-BE49-F238E27FC236}">
                <a16:creationId xmlns:a16="http://schemas.microsoft.com/office/drawing/2014/main" id="{6478713C-1D12-477D-9575-CA1CE9310A30}"/>
              </a:ext>
            </a:extLst>
          </p:cNvPr>
          <p:cNvSpPr txBox="1"/>
          <p:nvPr/>
        </p:nvSpPr>
        <p:spPr>
          <a:xfrm>
            <a:off x="380998" y="5993528"/>
            <a:ext cx="9906002" cy="230832"/>
          </a:xfrm>
          <a:prstGeom prst="rect">
            <a:avLst/>
          </a:prstGeom>
          <a:noFill/>
        </p:spPr>
        <p:txBody>
          <a:bodyPr wrap="square" rtlCol="0">
            <a:spAutoFit/>
          </a:bodyPr>
          <a:lstStyle/>
          <a:p>
            <a:r>
              <a:rPr lang="fr-FR" sz="900" dirty="0"/>
              <a:t>Abréviations : CIRC : Centre international de Recherche sur le Cancer ; CVT : Costa Rica Vaccine Trial ; </a:t>
            </a:r>
            <a:r>
              <a:rPr lang="fr-FR" sz="900" dirty="0" err="1"/>
              <a:t>DoRIS</a:t>
            </a:r>
            <a:r>
              <a:rPr lang="fr-FR" sz="900" dirty="0"/>
              <a:t> : Dose Reduction </a:t>
            </a:r>
            <a:r>
              <a:rPr lang="fr-FR" sz="900" dirty="0" err="1"/>
              <a:t>Immunobridging</a:t>
            </a:r>
            <a:r>
              <a:rPr lang="fr-FR" sz="900" dirty="0"/>
              <a:t> and </a:t>
            </a:r>
            <a:r>
              <a:rPr lang="fr-FR" sz="900" dirty="0" err="1"/>
              <a:t>Safety</a:t>
            </a:r>
            <a:r>
              <a:rPr lang="fr-FR" sz="900" dirty="0"/>
              <a:t> ; KEN SHE : </a:t>
            </a:r>
            <a:r>
              <a:rPr lang="fr-FR" sz="900" dirty="0" err="1"/>
              <a:t>KENya</a:t>
            </a:r>
            <a:r>
              <a:rPr lang="fr-FR" sz="900" dirty="0"/>
              <a:t> Single-dose HPV-vaccine </a:t>
            </a:r>
            <a:r>
              <a:rPr lang="fr-FR" sz="900" dirty="0" err="1"/>
              <a:t>Efficacy</a:t>
            </a:r>
            <a:endParaRPr lang="fr-FR" sz="900" dirty="0"/>
          </a:p>
        </p:txBody>
      </p:sp>
      <p:sp>
        <p:nvSpPr>
          <p:cNvPr id="15" name="TextBox 14">
            <a:extLst>
              <a:ext uri="{FF2B5EF4-FFF2-40B4-BE49-F238E27FC236}">
                <a16:creationId xmlns:a16="http://schemas.microsoft.com/office/drawing/2014/main" id="{F2E94360-0330-43DE-86D5-1036075234DE}"/>
              </a:ext>
            </a:extLst>
          </p:cNvPr>
          <p:cNvSpPr txBox="1"/>
          <p:nvPr/>
        </p:nvSpPr>
        <p:spPr>
          <a:xfrm>
            <a:off x="380999" y="6166963"/>
            <a:ext cx="11747581" cy="307777"/>
          </a:xfrm>
          <a:prstGeom prst="rect">
            <a:avLst/>
          </a:prstGeom>
          <a:noFill/>
        </p:spPr>
        <p:txBody>
          <a:bodyPr wrap="square">
            <a:spAutoFit/>
          </a:bodyPr>
          <a:lstStyle/>
          <a:p>
            <a:r>
              <a:rPr lang="fr-FR" sz="700">
                <a:solidFill>
                  <a:schemeClr val="tx1">
                    <a:lumMod val="65000"/>
                    <a:lumOff val="35000"/>
                  </a:schemeClr>
                </a:solidFill>
                <a:latin typeface="+mj-lt"/>
                <a:cs typeface="Arial"/>
              </a:rPr>
              <a:t>Baisley K, Kemp TJ, Kreimer AR, et al. Comparing one dose of HPV vaccine in girls aged 9-14 years in Tanzania (DoRIS) with one dose of HPV vaccine in historical cohorts: An immunobridging analysis of a randomised controlled trial. </a:t>
            </a:r>
            <a:r>
              <a:rPr lang="fr-FR" sz="700" i="1">
                <a:solidFill>
                  <a:schemeClr val="tx1">
                    <a:lumMod val="65000"/>
                    <a:lumOff val="35000"/>
                  </a:schemeClr>
                </a:solidFill>
                <a:latin typeface="+mj-lt"/>
                <a:cs typeface="Arial"/>
              </a:rPr>
              <a:t>Lancet Global Health</a:t>
            </a:r>
            <a:r>
              <a:rPr lang="fr-FR" sz="700">
                <a:solidFill>
                  <a:schemeClr val="tx1">
                    <a:lumMod val="65000"/>
                    <a:lumOff val="35000"/>
                  </a:schemeClr>
                </a:solidFill>
                <a:latin typeface="+mj-lt"/>
                <a:cs typeface="Arial"/>
              </a:rPr>
              <a:t>. 2022;10(10):e1485–e1493. </a:t>
            </a:r>
            <a:r>
              <a:rPr lang="fr-FR" sz="700">
                <a:solidFill>
                  <a:schemeClr val="tx1">
                    <a:lumMod val="65000"/>
                    <a:lumOff val="35000"/>
                  </a:schemeClr>
                </a:solidFill>
                <a:latin typeface="Calibri" panose="020F0502020204030204" pitchFamily="34" charset="0"/>
                <a:cs typeface="Calibri" panose="020F0502020204030204" pitchFamily="34" charset="0"/>
              </a:rPr>
              <a:t>│</a:t>
            </a:r>
            <a:r>
              <a:rPr lang="fr-FR" sz="700">
                <a:solidFill>
                  <a:schemeClr val="tx1">
                    <a:lumMod val="65000"/>
                    <a:lumOff val="35000"/>
                  </a:schemeClr>
                </a:solidFill>
                <a:latin typeface="+mj-lt"/>
                <a:cs typeface="Arial"/>
              </a:rPr>
              <a:t> </a:t>
            </a:r>
            <a:r>
              <a:rPr lang="fr-FR" sz="700">
                <a:solidFill>
                  <a:schemeClr val="tx1">
                    <a:lumMod val="65000"/>
                    <a:lumOff val="35000"/>
                  </a:schemeClr>
                </a:solidFill>
                <a:latin typeface="+mj-lt"/>
                <a:cs typeface="Arial" panose="020B0604020202020204" pitchFamily="34" charset="0"/>
              </a:rPr>
              <a:t>Baisley K, Kemp TJ, Mugo NR, et al. Comparing one dose of HPV vaccine in girls aged 9-14 years in Tanzania (DoRIS) with one dose in young women aged 15-20 years in Kenya (KEN SHE): An immunobridging analysis of randomised controlled trials. </a:t>
            </a:r>
            <a:r>
              <a:rPr lang="fr-FR" sz="700" i="1">
                <a:solidFill>
                  <a:schemeClr val="tx1">
                    <a:lumMod val="65000"/>
                    <a:lumOff val="35000"/>
                  </a:schemeClr>
                </a:solidFill>
                <a:latin typeface="+mj-lt"/>
                <a:cs typeface="Arial" panose="020B0604020202020204" pitchFamily="34" charset="0"/>
              </a:rPr>
              <a:t>Lancet Global Health. </a:t>
            </a:r>
            <a:r>
              <a:rPr lang="fr-FR" sz="700">
                <a:solidFill>
                  <a:schemeClr val="tx1">
                    <a:lumMod val="65000"/>
                    <a:lumOff val="35000"/>
                  </a:schemeClr>
                </a:solidFill>
                <a:latin typeface="+mj-lt"/>
                <a:cs typeface="Arial" panose="020B0604020202020204" pitchFamily="34" charset="0"/>
              </a:rPr>
              <a:t>2024;12(3):e491-e499.</a:t>
            </a:r>
          </a:p>
        </p:txBody>
      </p:sp>
      <p:pic>
        <p:nvPicPr>
          <p:cNvPr id="3" name="Picture 2">
            <a:extLst>
              <a:ext uri="{FF2B5EF4-FFF2-40B4-BE49-F238E27FC236}">
                <a16:creationId xmlns:a16="http://schemas.microsoft.com/office/drawing/2014/main" id="{D5437EBF-E72D-55EE-3A36-2FBDCA3A8EB5}"/>
              </a:ext>
            </a:extLst>
          </p:cNvPr>
          <p:cNvPicPr>
            <a:picLocks noChangeAspect="1"/>
          </p:cNvPicPr>
          <p:nvPr/>
        </p:nvPicPr>
        <p:blipFill>
          <a:blip r:embed="rId4"/>
          <a:stretch>
            <a:fillRect/>
          </a:stretch>
        </p:blipFill>
        <p:spPr>
          <a:xfrm>
            <a:off x="5898389" y="1146199"/>
            <a:ext cx="6066196" cy="4321059"/>
          </a:xfrm>
          <a:prstGeom prst="rect">
            <a:avLst/>
          </a:prstGeom>
        </p:spPr>
      </p:pic>
      <p:sp>
        <p:nvSpPr>
          <p:cNvPr id="7" name="Rectangle 6">
            <a:extLst>
              <a:ext uri="{FF2B5EF4-FFF2-40B4-BE49-F238E27FC236}">
                <a16:creationId xmlns:a16="http://schemas.microsoft.com/office/drawing/2014/main" id="{50780E88-825E-C9AA-AB88-5B2A83822FBE}"/>
              </a:ext>
            </a:extLst>
          </p:cNvPr>
          <p:cNvSpPr/>
          <p:nvPr/>
        </p:nvSpPr>
        <p:spPr>
          <a:xfrm>
            <a:off x="6552675" y="1438993"/>
            <a:ext cx="2627901" cy="3721821"/>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7E394102-C006-C724-5049-F9242C702111}"/>
              </a:ext>
            </a:extLst>
          </p:cNvPr>
          <p:cNvSpPr/>
          <p:nvPr/>
        </p:nvSpPr>
        <p:spPr>
          <a:xfrm>
            <a:off x="9353869" y="1438993"/>
            <a:ext cx="2627901" cy="3721821"/>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793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2140" y="202115"/>
            <a:ext cx="11447720" cy="584775"/>
          </a:xfrm>
          <a:prstGeom prst="rect">
            <a:avLst/>
          </a:prstGeom>
        </p:spPr>
        <p:txBody>
          <a:bodyPr wrap="square">
            <a:spAutoFit/>
          </a:bodyPr>
          <a:lstStyle/>
          <a:p>
            <a:pPr algn="ctr"/>
            <a:r>
              <a:rPr lang="fr-FR" sz="3200">
                <a:solidFill>
                  <a:schemeClr val="accent1"/>
                </a:solidFill>
                <a:latin typeface="+mj-lt"/>
              </a:rPr>
              <a:t>DEBS : immunogénicité du vaccin 9vHPV avec rappel tardif</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052748962"/>
              </p:ext>
            </p:extLst>
          </p:nvPr>
        </p:nvGraphicFramePr>
        <p:xfrm>
          <a:off x="755798" y="1988011"/>
          <a:ext cx="10680404" cy="3000110"/>
        </p:xfrm>
        <a:graphic>
          <a:graphicData uri="http://schemas.openxmlformats.org/drawingml/2006/table">
            <a:tbl>
              <a:tblPr firstRow="1" bandRow="1">
                <a:tableStyleId>{5C22544A-7EE6-4342-B048-85BDC9FD1C3A}</a:tableStyleId>
              </a:tblPr>
              <a:tblGrid>
                <a:gridCol w="1482120">
                  <a:extLst>
                    <a:ext uri="{9D8B030D-6E8A-4147-A177-3AD203B41FA5}">
                      <a16:colId xmlns:a16="http://schemas.microsoft.com/office/drawing/2014/main" val="775955045"/>
                    </a:ext>
                  </a:extLst>
                </a:gridCol>
                <a:gridCol w="1350725">
                  <a:extLst>
                    <a:ext uri="{9D8B030D-6E8A-4147-A177-3AD203B41FA5}">
                      <a16:colId xmlns:a16="http://schemas.microsoft.com/office/drawing/2014/main" val="1036013797"/>
                    </a:ext>
                  </a:extLst>
                </a:gridCol>
                <a:gridCol w="1634566">
                  <a:extLst>
                    <a:ext uri="{9D8B030D-6E8A-4147-A177-3AD203B41FA5}">
                      <a16:colId xmlns:a16="http://schemas.microsoft.com/office/drawing/2014/main" val="3520488675"/>
                    </a:ext>
                  </a:extLst>
                </a:gridCol>
                <a:gridCol w="1673939">
                  <a:extLst>
                    <a:ext uri="{9D8B030D-6E8A-4147-A177-3AD203B41FA5}">
                      <a16:colId xmlns:a16="http://schemas.microsoft.com/office/drawing/2014/main" val="1292358903"/>
                    </a:ext>
                  </a:extLst>
                </a:gridCol>
                <a:gridCol w="1402662">
                  <a:extLst>
                    <a:ext uri="{9D8B030D-6E8A-4147-A177-3AD203B41FA5}">
                      <a16:colId xmlns:a16="http://schemas.microsoft.com/office/drawing/2014/main" val="2060908422"/>
                    </a:ext>
                  </a:extLst>
                </a:gridCol>
                <a:gridCol w="1481328">
                  <a:extLst>
                    <a:ext uri="{9D8B030D-6E8A-4147-A177-3AD203B41FA5}">
                      <a16:colId xmlns:a16="http://schemas.microsoft.com/office/drawing/2014/main" val="1015240418"/>
                    </a:ext>
                  </a:extLst>
                </a:gridCol>
                <a:gridCol w="1655064">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fr-FR" sz="2000">
                          <a:latin typeface="+mn-lt"/>
                          <a:cs typeface="Arial" panose="020B0604020202020204" pitchFamily="34" charset="0"/>
                        </a:rPr>
                        <a:t>N</a:t>
                      </a:r>
                    </a:p>
                  </a:txBody>
                  <a:tcPr anchor="b">
                    <a:lnB w="9525" cap="flat" cmpd="sng" algn="ctr">
                      <a:solidFill>
                        <a:schemeClr val="accent1"/>
                      </a:solidFill>
                      <a:prstDash val="solid"/>
                      <a:round/>
                      <a:headEnd type="none" w="med" len="med"/>
                      <a:tailEnd type="none" w="med" len="med"/>
                    </a:lnB>
                  </a:tcPr>
                </a:tc>
                <a:tc>
                  <a:txBody>
                    <a:bodyPr/>
                    <a:lstStyle/>
                    <a:p>
                      <a:pPr algn="ctr"/>
                      <a:r>
                        <a:rPr lang="fr-FR" sz="2000">
                          <a:latin typeface="+mn-lt"/>
                          <a:cs typeface="Arial" panose="020B0604020202020204" pitchFamily="34" charset="0"/>
                        </a:rPr>
                        <a:t>CMG</a:t>
                      </a:r>
                    </a:p>
                  </a:txBody>
                  <a:tcPr anchor="b">
                    <a:lnB w="9525" cap="flat" cmpd="sng" algn="ctr">
                      <a:solidFill>
                        <a:schemeClr val="accent1"/>
                      </a:solidFill>
                      <a:prstDash val="solid"/>
                      <a:round/>
                      <a:headEnd type="none" w="med" len="med"/>
                      <a:tailEnd type="none" w="med" len="med"/>
                    </a:lnB>
                  </a:tcPr>
                </a:tc>
                <a:tc>
                  <a:txBody>
                    <a:bodyPr/>
                    <a:lstStyle/>
                    <a:p>
                      <a:pPr algn="ctr"/>
                      <a:r>
                        <a:rPr lang="fr-FR" sz="2000">
                          <a:latin typeface="+mn-lt"/>
                          <a:cs typeface="Arial" panose="020B0604020202020204" pitchFamily="34" charset="0"/>
                        </a:rPr>
                        <a:t>IC à 95 %</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fr-FR" sz="2000">
                          <a:latin typeface="+mn-lt"/>
                          <a:cs typeface="Arial" panose="020B0604020202020204" pitchFamily="34" charset="0"/>
                        </a:rPr>
                        <a:t>N</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fr-FR" sz="2000">
                          <a:latin typeface="+mn-lt"/>
                          <a:cs typeface="Arial" panose="020B0604020202020204" pitchFamily="34" charset="0"/>
                        </a:rPr>
                        <a:t>CMG</a:t>
                      </a:r>
                    </a:p>
                  </a:txBody>
                  <a:tcPr anchor="b">
                    <a:lnB w="9525" cap="flat" cmpd="sng" algn="ctr">
                      <a:solidFill>
                        <a:schemeClr val="accent1"/>
                      </a:solidFill>
                      <a:prstDash val="solid"/>
                      <a:round/>
                      <a:headEnd type="none" w="med" len="med"/>
                      <a:tailEnd type="none" w="med" len="med"/>
                    </a:lnB>
                  </a:tcPr>
                </a:tc>
                <a:tc>
                  <a:txBody>
                    <a:bodyPr/>
                    <a:lstStyle/>
                    <a:p>
                      <a:pPr algn="ctr"/>
                      <a:r>
                        <a:rPr lang="fr-FR" sz="2000">
                          <a:latin typeface="+mn-lt"/>
                          <a:cs typeface="Arial" panose="020B0604020202020204" pitchFamily="34" charset="0"/>
                        </a:rPr>
                        <a:t>IC à 95 %</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74904">
                <a:tc>
                  <a:txBody>
                    <a:bodyPr/>
                    <a:lstStyle/>
                    <a:p>
                      <a:pPr algn="l" rtl="0"/>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fr-FR" sz="2000" b="1">
                          <a:solidFill>
                            <a:schemeClr val="accent1"/>
                          </a:solidFill>
                          <a:latin typeface="+mn-lt"/>
                          <a:cs typeface="Arial" panose="020B0604020202020204" pitchFamily="34" charset="0"/>
                        </a:rPr>
                        <a:t>Filles</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fr-FR" sz="2000" b="1">
                          <a:solidFill>
                            <a:schemeClr val="accent1"/>
                          </a:solidFill>
                          <a:latin typeface="+mn-lt"/>
                          <a:cs typeface="Arial" panose="020B0604020202020204" pitchFamily="34" charset="0"/>
                        </a:rPr>
                        <a:t>Garçons</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63296">
                <a:tc>
                  <a:txBody>
                    <a:bodyPr/>
                    <a:lstStyle/>
                    <a:p>
                      <a:pPr algn="r"/>
                      <a:r>
                        <a:rPr lang="fr-FR" sz="2000" b="1">
                          <a:solidFill>
                            <a:schemeClr val="bg1"/>
                          </a:solidFill>
                          <a:latin typeface="+mn-lt"/>
                          <a:cs typeface="Arial" panose="020B0604020202020204" pitchFamily="34" charset="0"/>
                        </a:rPr>
                        <a:t>Inclusion</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fr-FR" sz="2000" b="0">
                          <a:solidFill>
                            <a:schemeClr val="accent1"/>
                          </a:solidFill>
                          <a:latin typeface="+mn-lt"/>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fr-FR" sz="2000" b="0">
                          <a:solidFill>
                            <a:schemeClr val="accent1"/>
                          </a:solidFill>
                          <a:latin typeface="+mn-lt"/>
                          <a:cs typeface="Arial" panose="020B0604020202020204" pitchFamily="34" charset="0"/>
                        </a:rPr>
                        <a:t>0,72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fr-FR" sz="2000" b="0">
                          <a:solidFill>
                            <a:schemeClr val="accent1"/>
                          </a:solidFill>
                          <a:latin typeface="+mn-lt"/>
                          <a:cs typeface="Arial" panose="020B0604020202020204" pitchFamily="34" charset="0"/>
                        </a:rPr>
                        <a:t>0,68 ; 0,77</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000" b="0">
                          <a:solidFill>
                            <a:schemeClr val="accent1"/>
                          </a:solidFill>
                          <a:latin typeface="+mn-lt"/>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000" b="0">
                          <a:solidFill>
                            <a:schemeClr val="accent1"/>
                          </a:solidFill>
                          <a:latin typeface="+mn-lt"/>
                          <a:cs typeface="Arial" panose="020B0604020202020204" pitchFamily="34" charset="0"/>
                        </a:rPr>
                        <a:t>0,75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000" b="0">
                          <a:solidFill>
                            <a:schemeClr val="accent1"/>
                          </a:solidFill>
                          <a:latin typeface="+mn-lt"/>
                          <a:cs typeface="Arial" panose="020B0604020202020204" pitchFamily="34" charset="0"/>
                        </a:rPr>
                        <a:t>0,65 ; 0,87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402336">
                <a:tc>
                  <a:txBody>
                    <a:bodyPr/>
                    <a:lstStyle/>
                    <a:p>
                      <a:pPr algn="r"/>
                      <a:r>
                        <a:rPr lang="fr-FR" sz="2000" b="1">
                          <a:solidFill>
                            <a:schemeClr val="bg1"/>
                          </a:solidFill>
                          <a:latin typeface="+mn-lt"/>
                          <a:cs typeface="Arial" panose="020B0604020202020204" pitchFamily="34" charset="0"/>
                        </a:rPr>
                        <a:t>6 mois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fr-FR"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fr-FR" sz="2000" b="0">
                          <a:solidFill>
                            <a:schemeClr val="accent1"/>
                          </a:solidFill>
                          <a:latin typeface="+mn-lt"/>
                          <a:cs typeface="Arial" panose="020B0604020202020204" pitchFamily="34" charset="0"/>
                        </a:rPr>
                        <a:t>25,28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fr-FR" sz="2000" b="0">
                          <a:solidFill>
                            <a:schemeClr val="accent1"/>
                          </a:solidFill>
                          <a:latin typeface="+mn-lt"/>
                          <a:cs typeface="Arial" panose="020B0604020202020204" pitchFamily="34" charset="0"/>
                        </a:rPr>
                        <a:t>21,66 ; 29,49</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a:solidFill>
                            <a:schemeClr val="accent1"/>
                          </a:solidFill>
                          <a:latin typeface="+mn-lt"/>
                          <a:cs typeface="Arial" panose="020B0604020202020204" pitchFamily="34" charset="0"/>
                        </a:rPr>
                        <a:t>24,99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a:solidFill>
                            <a:schemeClr val="accent1"/>
                          </a:solidFill>
                          <a:latin typeface="+mn-lt"/>
                          <a:cs typeface="Arial" panose="020B0604020202020204" pitchFamily="34" charset="0"/>
                        </a:rPr>
                        <a:t>19,91 ; 31,36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411480">
                <a:tc>
                  <a:txBody>
                    <a:bodyPr/>
                    <a:lstStyle/>
                    <a:p>
                      <a:pPr algn="r"/>
                      <a:r>
                        <a:rPr lang="fr-FR" sz="2000" b="1">
                          <a:solidFill>
                            <a:schemeClr val="bg1"/>
                          </a:solidFill>
                          <a:latin typeface="+mn-lt"/>
                          <a:cs typeface="Arial" panose="020B0604020202020204" pitchFamily="34" charset="0"/>
                        </a:rPr>
                        <a:t>12 mois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fr-FR"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fr-FR" sz="2000" b="0">
                          <a:solidFill>
                            <a:schemeClr val="accent1"/>
                          </a:solidFill>
                          <a:latin typeface="+mn-lt"/>
                          <a:cs typeface="Arial" panose="020B0604020202020204" pitchFamily="34" charset="0"/>
                        </a:rPr>
                        <a:t>15,59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fr-FR" sz="2000" b="0">
                          <a:solidFill>
                            <a:schemeClr val="accent1"/>
                          </a:solidFill>
                          <a:latin typeface="+mn-lt"/>
                          <a:cs typeface="Arial" panose="020B0604020202020204" pitchFamily="34" charset="0"/>
                        </a:rPr>
                        <a:t>13,25 ; 18,35</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a:solidFill>
                            <a:schemeClr val="accent1"/>
                          </a:solidFill>
                          <a:latin typeface="+mn-lt"/>
                          <a:cs typeface="Arial" panose="020B0604020202020204" pitchFamily="34" charset="0"/>
                        </a:rPr>
                        <a:t>12,07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a:ln>
                            <a:noFill/>
                          </a:ln>
                          <a:solidFill>
                            <a:srgbClr val="3D5567"/>
                          </a:solidFill>
                          <a:effectLst/>
                          <a:uLnTx/>
                          <a:uFillTx/>
                          <a:latin typeface="+mn-lt"/>
                          <a:ea typeface="+mn-ea"/>
                          <a:cs typeface="Arial" panose="020B0604020202020204" pitchFamily="34" charset="0"/>
                        </a:rPr>
                        <a:t>8,96 ; 16,25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365760">
                <a:tc>
                  <a:txBody>
                    <a:bodyPr/>
                    <a:lstStyle/>
                    <a:p>
                      <a:pPr algn="r"/>
                      <a:r>
                        <a:rPr lang="fr-FR" sz="2000" b="1">
                          <a:solidFill>
                            <a:schemeClr val="bg1"/>
                          </a:solidFill>
                          <a:latin typeface="+mn-lt"/>
                          <a:cs typeface="Arial" panose="020B0604020202020204" pitchFamily="34" charset="0"/>
                        </a:rPr>
                        <a:t>18 mois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fr-FR"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fr-FR" sz="2000" b="0">
                          <a:solidFill>
                            <a:schemeClr val="accent1"/>
                          </a:solidFill>
                          <a:latin typeface="+mn-lt"/>
                          <a:cs typeface="Arial" panose="020B0604020202020204" pitchFamily="34" charset="0"/>
                        </a:rPr>
                        <a:t>15,91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fr-FR" sz="2000" b="0" i="0" u="none" strike="noStrike" cap="none" normalizeH="0" baseline="0" noProof="0">
                          <a:ln>
                            <a:noFill/>
                          </a:ln>
                          <a:solidFill>
                            <a:srgbClr val="3D5567"/>
                          </a:solidFill>
                          <a:effectLst/>
                          <a:uLnTx/>
                          <a:uFillTx/>
                          <a:latin typeface="+mn-lt"/>
                          <a:ea typeface="+mn-ea"/>
                          <a:cs typeface="Arial" panose="020B0604020202020204" pitchFamily="34" charset="0"/>
                        </a:rPr>
                        <a:t>13,35 ; 18,95</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a:solidFill>
                            <a:schemeClr val="accent1"/>
                          </a:solidFill>
                          <a:latin typeface="+mn-lt"/>
                          <a:cs typeface="Arial" panose="020B0604020202020204" pitchFamily="34" charset="0"/>
                        </a:rPr>
                        <a:t>12,88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a:ln>
                            <a:noFill/>
                          </a:ln>
                          <a:solidFill>
                            <a:srgbClr val="3D5567"/>
                          </a:solidFill>
                          <a:effectLst/>
                          <a:uLnTx/>
                          <a:uFillTx/>
                          <a:latin typeface="+mn-lt"/>
                          <a:ea typeface="+mn-ea"/>
                          <a:cs typeface="Arial" panose="020B0604020202020204" pitchFamily="34" charset="0"/>
                        </a:rPr>
                        <a:t>8,67 ; 19,13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26170675"/>
                  </a:ext>
                </a:extLst>
              </a:tr>
              <a:tr h="440977">
                <a:tc>
                  <a:txBody>
                    <a:bodyPr/>
                    <a:lstStyle/>
                    <a:p>
                      <a:pPr algn="r"/>
                      <a:r>
                        <a:rPr lang="fr-FR" sz="2000" b="1">
                          <a:solidFill>
                            <a:schemeClr val="bg1"/>
                          </a:solidFill>
                          <a:latin typeface="+mn-lt"/>
                          <a:cs typeface="Arial" panose="020B0604020202020204" pitchFamily="34" charset="0"/>
                        </a:rPr>
                        <a:t>24 mois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fr-FR"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fr-FR" sz="2000" b="0">
                          <a:solidFill>
                            <a:schemeClr val="accent1"/>
                          </a:solidFill>
                          <a:latin typeface="+mn-lt"/>
                          <a:cs typeface="Arial" panose="020B0604020202020204" pitchFamily="34" charset="0"/>
                        </a:rPr>
                        <a:t>15,73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fr-FR" sz="2000" b="0">
                          <a:solidFill>
                            <a:schemeClr val="accent1"/>
                          </a:solidFill>
                          <a:latin typeface="+mn-lt"/>
                          <a:cs typeface="Arial" panose="020B0604020202020204" pitchFamily="34" charset="0"/>
                        </a:rPr>
                        <a:t>13,08 ; 18,91</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000" b="0">
                          <a:solidFill>
                            <a:schemeClr val="accent1"/>
                          </a:solidFill>
                          <a:latin typeface="+mn-lt"/>
                          <a:cs typeface="Arial" panose="020B0604020202020204" pitchFamily="34" charset="0"/>
                        </a:rPr>
                        <a:t>50</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000" b="0">
                          <a:solidFill>
                            <a:schemeClr val="accent1"/>
                          </a:solidFill>
                          <a:latin typeface="+mn-lt"/>
                          <a:cs typeface="Arial" panose="020B0604020202020204" pitchFamily="34" charset="0"/>
                        </a:rPr>
                        <a:t>13,41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000" b="0">
                          <a:solidFill>
                            <a:schemeClr val="accent1"/>
                          </a:solidFill>
                          <a:latin typeface="+mn-lt"/>
                          <a:cs typeface="Arial" panose="020B0604020202020204" pitchFamily="34" charset="0"/>
                        </a:rPr>
                        <a:t>9,16 ; 19,63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768498" y="972845"/>
            <a:ext cx="10667704" cy="646331"/>
          </a:xfrm>
          <a:prstGeom prst="rect">
            <a:avLst/>
          </a:prstGeom>
          <a:noFill/>
          <a:ln>
            <a:solidFill>
              <a:srgbClr val="0070C0"/>
            </a:solidFill>
          </a:ln>
        </p:spPr>
        <p:txBody>
          <a:bodyPr wrap="square">
            <a:spAutoFit/>
          </a:bodyPr>
          <a:lstStyle/>
          <a:p>
            <a:r>
              <a:rPr lang="fr-FR" dirty="0"/>
              <a:t>Essai prospectif, à un seul groupe, en ouvert, évaluant la persistance des anticorps jusqu’à 24 mois après une dose unique de HPV9 (MSD) chez des filles (N = 143) et des garçons (N = 58) en bonne santé, âgés de 9 à 11 ans. </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248159" y="1661525"/>
            <a:ext cx="3316805" cy="400110"/>
          </a:xfrm>
          <a:prstGeom prst="rect">
            <a:avLst/>
          </a:prstGeom>
          <a:noFill/>
        </p:spPr>
        <p:txBody>
          <a:bodyPr wrap="none" rtlCol="0">
            <a:spAutoFit/>
          </a:bodyPr>
          <a:lstStyle/>
          <a:p>
            <a:r>
              <a:rPr lang="fr-FR" sz="2000" b="1">
                <a:solidFill>
                  <a:schemeClr val="accent1"/>
                </a:solidFill>
                <a:latin typeface="+mj-lt"/>
              </a:rPr>
              <a:t>CMG en anticorps IgG VPH 16</a:t>
            </a:r>
          </a:p>
        </p:txBody>
      </p:sp>
      <p:sp>
        <p:nvSpPr>
          <p:cNvPr id="12" name="TextBox 11">
            <a:extLst>
              <a:ext uri="{FF2B5EF4-FFF2-40B4-BE49-F238E27FC236}">
                <a16:creationId xmlns:a16="http://schemas.microsoft.com/office/drawing/2014/main" id="{C82656F8-6F1B-4002-8D5E-3FB5CC448AC3}"/>
              </a:ext>
            </a:extLst>
          </p:cNvPr>
          <p:cNvSpPr txBox="1"/>
          <p:nvPr/>
        </p:nvSpPr>
        <p:spPr>
          <a:xfrm>
            <a:off x="755798" y="5274660"/>
            <a:ext cx="10494074" cy="400110"/>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fr-FR" sz="2000" b="1">
                <a:solidFill>
                  <a:schemeClr val="tx2"/>
                </a:solidFill>
              </a:rPr>
              <a:t>L’immunogénicité d’une dose unique est similaire chez les filles et les garçons âgés de 9 à 11 ans</a:t>
            </a:r>
          </a:p>
        </p:txBody>
      </p:sp>
      <p:sp>
        <p:nvSpPr>
          <p:cNvPr id="13" name="TextBox 12">
            <a:extLst>
              <a:ext uri="{FF2B5EF4-FFF2-40B4-BE49-F238E27FC236}">
                <a16:creationId xmlns:a16="http://schemas.microsoft.com/office/drawing/2014/main" id="{7A493A98-1FD4-9B87-8C61-9EE2955BB76B}"/>
              </a:ext>
            </a:extLst>
          </p:cNvPr>
          <p:cNvSpPr txBox="1"/>
          <p:nvPr/>
        </p:nvSpPr>
        <p:spPr>
          <a:xfrm>
            <a:off x="773988" y="6004576"/>
            <a:ext cx="7520926" cy="230832"/>
          </a:xfrm>
          <a:prstGeom prst="rect">
            <a:avLst/>
          </a:prstGeom>
          <a:noFill/>
        </p:spPr>
        <p:txBody>
          <a:bodyPr wrap="square" rtlCol="0">
            <a:spAutoFit/>
          </a:bodyPr>
          <a:lstStyle/>
          <a:p>
            <a:pPr>
              <a:spcBef>
                <a:spcPts val="1800"/>
              </a:spcBef>
            </a:pPr>
            <a:r>
              <a:rPr lang="fr-FR" sz="900"/>
              <a:t>Zeng Y, Moscicki A-B, Woo H, et al. HPV16/18 antibody responses after a single dose of nonavalent HPV vaccine. </a:t>
            </a:r>
            <a:r>
              <a:rPr lang="fr-FR" sz="900" i="1"/>
              <a:t>Pediatrics</a:t>
            </a:r>
            <a:r>
              <a:rPr lang="fr-FR" sz="900"/>
              <a:t>. 2023;152(1):e2022060301.</a:t>
            </a:r>
          </a:p>
        </p:txBody>
      </p:sp>
      <p:sp>
        <p:nvSpPr>
          <p:cNvPr id="14" name="TextBox 13">
            <a:extLst>
              <a:ext uri="{FF2B5EF4-FFF2-40B4-BE49-F238E27FC236}">
                <a16:creationId xmlns:a16="http://schemas.microsoft.com/office/drawing/2014/main" id="{906C4537-13D1-FACC-3121-2732C4037836}"/>
              </a:ext>
            </a:extLst>
          </p:cNvPr>
          <p:cNvSpPr txBox="1"/>
          <p:nvPr/>
        </p:nvSpPr>
        <p:spPr>
          <a:xfrm>
            <a:off x="3295650" y="4980353"/>
            <a:ext cx="8116171" cy="261610"/>
          </a:xfrm>
          <a:prstGeom prst="rect">
            <a:avLst/>
          </a:prstGeom>
          <a:noFill/>
        </p:spPr>
        <p:txBody>
          <a:bodyPr wrap="square" rtlCol="0">
            <a:spAutoFit/>
          </a:bodyPr>
          <a:lstStyle/>
          <a:p>
            <a:pPr algn="r"/>
            <a:r>
              <a:rPr lang="fr-FR" sz="1100"/>
              <a:t>Abréviations : CMG : concentrations moyennes géométriques ; IC : intervalle de confiance ; IgG : immunoglobuline G ; N : nombre de sujets</a:t>
            </a:r>
          </a:p>
        </p:txBody>
      </p:sp>
    </p:spTree>
    <p:extLst>
      <p:ext uri="{BB962C8B-B14F-4D97-AF65-F5344CB8AC3E}">
        <p14:creationId xmlns:p14="http://schemas.microsoft.com/office/powerpoint/2010/main" val="104994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107004" y="-18262"/>
            <a:ext cx="11712856" cy="830997"/>
          </a:xfrm>
          <a:prstGeom prst="rect">
            <a:avLst/>
          </a:prstGeom>
        </p:spPr>
        <p:txBody>
          <a:bodyPr wrap="square">
            <a:spAutoFit/>
          </a:bodyPr>
          <a:lstStyle/>
          <a:p>
            <a:pPr algn="ctr"/>
            <a:r>
              <a:rPr lang="fr-FR" sz="2400" dirty="0">
                <a:solidFill>
                  <a:schemeClr val="accent1"/>
                </a:solidFill>
                <a:latin typeface="+mj-lt"/>
              </a:rPr>
              <a:t>Étude HOPE : étude sur l’efficacité d’une et de deux doses du vaccin anti-VPH au niveau de la population </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910435131"/>
              </p:ext>
            </p:extLst>
          </p:nvPr>
        </p:nvGraphicFramePr>
        <p:xfrm>
          <a:off x="1075944" y="1561358"/>
          <a:ext cx="10071954" cy="2135996"/>
        </p:xfrm>
        <a:graphic>
          <a:graphicData uri="http://schemas.openxmlformats.org/drawingml/2006/table">
            <a:tbl>
              <a:tblPr firstRow="1" bandRow="1">
                <a:tableStyleId>{5C22544A-7EE6-4342-B048-85BDC9FD1C3A}</a:tableStyleId>
              </a:tblPr>
              <a:tblGrid>
                <a:gridCol w="1397685">
                  <a:extLst>
                    <a:ext uri="{9D8B030D-6E8A-4147-A177-3AD203B41FA5}">
                      <a16:colId xmlns:a16="http://schemas.microsoft.com/office/drawing/2014/main" val="775955045"/>
                    </a:ext>
                  </a:extLst>
                </a:gridCol>
                <a:gridCol w="1273775">
                  <a:extLst>
                    <a:ext uri="{9D8B030D-6E8A-4147-A177-3AD203B41FA5}">
                      <a16:colId xmlns:a16="http://schemas.microsoft.com/office/drawing/2014/main" val="1036013797"/>
                    </a:ext>
                  </a:extLst>
                </a:gridCol>
                <a:gridCol w="1541446">
                  <a:extLst>
                    <a:ext uri="{9D8B030D-6E8A-4147-A177-3AD203B41FA5}">
                      <a16:colId xmlns:a16="http://schemas.microsoft.com/office/drawing/2014/main" val="3520488675"/>
                    </a:ext>
                  </a:extLst>
                </a:gridCol>
                <a:gridCol w="1578577">
                  <a:extLst>
                    <a:ext uri="{9D8B030D-6E8A-4147-A177-3AD203B41FA5}">
                      <a16:colId xmlns:a16="http://schemas.microsoft.com/office/drawing/2014/main" val="1292358903"/>
                    </a:ext>
                  </a:extLst>
                </a:gridCol>
                <a:gridCol w="1322755">
                  <a:extLst>
                    <a:ext uri="{9D8B030D-6E8A-4147-A177-3AD203B41FA5}">
                      <a16:colId xmlns:a16="http://schemas.microsoft.com/office/drawing/2014/main" val="2060908422"/>
                    </a:ext>
                  </a:extLst>
                </a:gridCol>
                <a:gridCol w="1396939">
                  <a:extLst>
                    <a:ext uri="{9D8B030D-6E8A-4147-A177-3AD203B41FA5}">
                      <a16:colId xmlns:a16="http://schemas.microsoft.com/office/drawing/2014/main" val="1015240418"/>
                    </a:ext>
                  </a:extLst>
                </a:gridCol>
                <a:gridCol w="1560777">
                  <a:extLst>
                    <a:ext uri="{9D8B030D-6E8A-4147-A177-3AD203B41FA5}">
                      <a16:colId xmlns:a16="http://schemas.microsoft.com/office/drawing/2014/main" val="395611838"/>
                    </a:ext>
                  </a:extLst>
                </a:gridCol>
              </a:tblGrid>
              <a:tr h="398636">
                <a:tc>
                  <a:txBody>
                    <a:bodyPr/>
                    <a:lstStyle/>
                    <a:p>
                      <a:endParaRPr lang="en-US" sz="16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fr-FR" sz="1600">
                          <a:latin typeface="+mn-lt"/>
                          <a:cs typeface="Arial" panose="020B0604020202020204" pitchFamily="34" charset="0"/>
                        </a:rPr>
                        <a:t>Cas</a:t>
                      </a:r>
                    </a:p>
                  </a:txBody>
                  <a:tcPr anchor="b">
                    <a:lnB w="9525" cap="flat" cmpd="sng" algn="ctr">
                      <a:solidFill>
                        <a:schemeClr val="accent1"/>
                      </a:solidFill>
                      <a:prstDash val="solid"/>
                      <a:round/>
                      <a:headEnd type="none" w="med" len="med"/>
                      <a:tailEnd type="none" w="med" len="med"/>
                    </a:lnB>
                  </a:tcPr>
                </a:tc>
                <a:tc>
                  <a:txBody>
                    <a:bodyPr/>
                    <a:lstStyle/>
                    <a:p>
                      <a:pPr algn="ctr"/>
                      <a:r>
                        <a:rPr lang="fr-FR" sz="1600">
                          <a:latin typeface="+mn-lt"/>
                          <a:cs typeface="Arial" panose="020B0604020202020204" pitchFamily="34" charset="0"/>
                        </a:rPr>
                        <a:t>Prévalence</a:t>
                      </a:r>
                    </a:p>
                  </a:txBody>
                  <a:tcPr anchor="b">
                    <a:lnB w="9525" cap="flat" cmpd="sng" algn="ctr">
                      <a:solidFill>
                        <a:schemeClr val="accent1"/>
                      </a:solidFill>
                      <a:prstDash val="solid"/>
                      <a:round/>
                      <a:headEnd type="none" w="med" len="med"/>
                      <a:tailEnd type="none" w="med" len="med"/>
                    </a:lnB>
                  </a:tcPr>
                </a:tc>
                <a:tc>
                  <a:txBody>
                    <a:bodyPr/>
                    <a:lstStyle/>
                    <a:p>
                      <a:pPr algn="ctr"/>
                      <a:r>
                        <a:rPr lang="fr-FR" sz="1600">
                          <a:latin typeface="+mn-lt"/>
                          <a:cs typeface="Arial" panose="020B0604020202020204" pitchFamily="34" charset="0"/>
                        </a:rPr>
                        <a:t>aPR (IC à 95 %)</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fr-FR" sz="1600" dirty="0">
                          <a:latin typeface="+mn-lt"/>
                          <a:cs typeface="Arial" panose="020B0604020202020204" pitchFamily="34" charset="0"/>
                        </a:rPr>
                        <a:t>Cas</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fr-FR" sz="1600" dirty="0">
                          <a:latin typeface="+mn-lt"/>
                          <a:cs typeface="Arial" panose="020B0604020202020204" pitchFamily="34" charset="0"/>
                        </a:rPr>
                        <a:t>Prévalence</a:t>
                      </a:r>
                    </a:p>
                  </a:txBody>
                  <a:tcPr anchor="b">
                    <a:lnB w="9525" cap="flat" cmpd="sng" algn="ctr">
                      <a:solidFill>
                        <a:schemeClr val="accent1"/>
                      </a:solidFill>
                      <a:prstDash val="solid"/>
                      <a:round/>
                      <a:headEnd type="none" w="med" len="med"/>
                      <a:tailEnd type="none" w="med" len="med"/>
                    </a:lnB>
                  </a:tcPr>
                </a:tc>
                <a:tc>
                  <a:txBody>
                    <a:bodyPr/>
                    <a:lstStyle/>
                    <a:p>
                      <a:pPr algn="ctr"/>
                      <a:r>
                        <a:rPr lang="fr-FR" sz="1600" dirty="0" err="1">
                          <a:latin typeface="+mn-lt"/>
                          <a:cs typeface="Arial" panose="020B0604020202020204" pitchFamily="34" charset="0"/>
                        </a:rPr>
                        <a:t>aPR</a:t>
                      </a:r>
                      <a:r>
                        <a:rPr lang="fr-FR" sz="1600" dirty="0">
                          <a:latin typeface="+mn-lt"/>
                          <a:cs typeface="Arial" panose="020B0604020202020204" pitchFamily="34" charset="0"/>
                        </a:rPr>
                        <a:t> (IC à 95 %)</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05286">
                <a:tc>
                  <a:txBody>
                    <a:bodyPr/>
                    <a:lstStyle/>
                    <a:p>
                      <a:pPr algn="l" rtl="0"/>
                      <a:endParaRPr lang="en-US" sz="16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fr-FR" sz="1600" b="1">
                          <a:solidFill>
                            <a:schemeClr val="accent1"/>
                          </a:solidFill>
                          <a:latin typeface="+mn-lt"/>
                          <a:cs typeface="Arial" panose="020B0604020202020204" pitchFamily="34" charset="0"/>
                        </a:rPr>
                        <a:t>Personnes vivant sans le VIH</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fr-FR" sz="1600" b="1">
                          <a:solidFill>
                            <a:schemeClr val="accent1"/>
                          </a:solidFill>
                          <a:latin typeface="+mn-lt"/>
                          <a:cs typeface="Arial" panose="020B0604020202020204" pitchFamily="34" charset="0"/>
                        </a:rPr>
                        <a:t>Personnes vivant avec le VIH</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518931">
                <a:tc>
                  <a:txBody>
                    <a:bodyPr/>
                    <a:lstStyle/>
                    <a:p>
                      <a:pPr algn="l"/>
                      <a:r>
                        <a:rPr lang="fr-FR" sz="1600" b="1">
                          <a:solidFill>
                            <a:schemeClr val="bg1"/>
                          </a:solidFill>
                          <a:latin typeface="+mn-lt"/>
                          <a:cs typeface="Arial" panose="020B0604020202020204" pitchFamily="34" charset="0"/>
                        </a:rPr>
                        <a:t>Avant l’enquête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fr-FR" sz="1600" b="0">
                          <a:solidFill>
                            <a:schemeClr val="accent1"/>
                          </a:solidFill>
                          <a:latin typeface="+mn-lt"/>
                          <a:cs typeface="Arial" panose="020B0604020202020204" pitchFamily="34" charset="0"/>
                        </a:rPr>
                        <a:t>65/349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fr-FR" sz="1600" b="0">
                          <a:solidFill>
                            <a:schemeClr val="accent1"/>
                          </a:solidFill>
                          <a:latin typeface="+mn-lt"/>
                          <a:cs typeface="Arial" panose="020B0604020202020204" pitchFamily="34" charset="0"/>
                        </a:rPr>
                        <a:t>19 %</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fr-FR" sz="1600" b="0">
                          <a:solidFill>
                            <a:schemeClr val="accent1"/>
                          </a:solidFill>
                          <a:latin typeface="+mn-lt"/>
                          <a:cs typeface="Arial" panose="020B0604020202020204" pitchFamily="34" charset="0"/>
                        </a:rPr>
                        <a:t>0,62</a:t>
                      </a:r>
                    </a:p>
                    <a:p>
                      <a:pPr algn="ctr">
                        <a:spcBef>
                          <a:spcPts val="0"/>
                        </a:spcBef>
                      </a:pPr>
                      <a:r>
                        <a:rPr lang="fr-FR" sz="1600" b="0">
                          <a:solidFill>
                            <a:schemeClr val="accent1"/>
                          </a:solidFill>
                          <a:latin typeface="+mn-lt"/>
                          <a:cs typeface="Arial" panose="020B0604020202020204" pitchFamily="34" charset="0"/>
                        </a:rPr>
                        <a:t>(0,46 ; 0,83)</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1600" b="0">
                          <a:solidFill>
                            <a:schemeClr val="accent1"/>
                          </a:solidFill>
                          <a:latin typeface="+mn-lt"/>
                          <a:cs typeface="Arial" panose="020B0604020202020204" pitchFamily="34" charset="0"/>
                        </a:rPr>
                        <a:t>52/157</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1600" b="0">
                          <a:solidFill>
                            <a:schemeClr val="accent1"/>
                          </a:solidFill>
                          <a:latin typeface="+mn-lt"/>
                          <a:cs typeface="Arial" panose="020B0604020202020204" pitchFamily="34" charset="0"/>
                        </a:rPr>
                        <a:t>33 %</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fr-FR" sz="1600" b="0" dirty="0">
                          <a:solidFill>
                            <a:schemeClr val="accent1"/>
                          </a:solidFill>
                          <a:latin typeface="+mn-lt"/>
                          <a:cs typeface="Arial" panose="020B0604020202020204" pitchFamily="34" charset="0"/>
                        </a:rPr>
                        <a:t>0,63</a:t>
                      </a:r>
                    </a:p>
                    <a:p>
                      <a:pPr algn="ctr">
                        <a:spcBef>
                          <a:spcPts val="0"/>
                        </a:spcBef>
                      </a:pPr>
                      <a:r>
                        <a:rPr lang="fr-FR" sz="1600" b="0" dirty="0">
                          <a:solidFill>
                            <a:schemeClr val="accent1"/>
                          </a:solidFill>
                          <a:latin typeface="+mn-lt"/>
                          <a:cs typeface="Arial" panose="020B0604020202020204" pitchFamily="34" charset="0"/>
                        </a:rPr>
                        <a:t>(0,41 ; 0,95)</a:t>
                      </a:r>
                    </a:p>
                    <a:p>
                      <a:pPr algn="l" rtl="0"/>
                      <a:endParaRPr lang="en-US" sz="16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737428">
                <a:tc>
                  <a:txBody>
                    <a:bodyPr/>
                    <a:lstStyle/>
                    <a:p>
                      <a:pPr algn="l"/>
                      <a:r>
                        <a:rPr lang="fr-FR" sz="1600" b="1">
                          <a:solidFill>
                            <a:schemeClr val="bg1"/>
                          </a:solidFill>
                          <a:latin typeface="+mn-lt"/>
                          <a:cs typeface="Arial" panose="020B0604020202020204" pitchFamily="34" charset="0"/>
                        </a:rPr>
                        <a:t>Deux ans</a:t>
                      </a:r>
                      <a:br>
                        <a:rPr lang="fr-FR" sz="1600" b="1">
                          <a:solidFill>
                            <a:schemeClr val="bg1"/>
                          </a:solidFill>
                          <a:latin typeface="+mn-lt"/>
                          <a:cs typeface="Arial" panose="020B0604020202020204" pitchFamily="34" charset="0"/>
                        </a:rPr>
                      </a:br>
                      <a:r>
                        <a:rPr lang="fr-FR" sz="1600" b="1">
                          <a:solidFill>
                            <a:schemeClr val="bg1"/>
                          </a:solidFill>
                          <a:latin typeface="+mn-lt"/>
                          <a:cs typeface="Arial" panose="020B0604020202020204" pitchFamily="34" charset="0"/>
                        </a:rPr>
                        <a:t>après l’enquête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fr-FR" sz="1600" b="0" i="0" u="none" strike="noStrike" cap="none" normalizeH="0" baseline="0" noProof="0">
                          <a:ln>
                            <a:noFill/>
                          </a:ln>
                          <a:solidFill>
                            <a:srgbClr val="3D5567"/>
                          </a:solidFill>
                          <a:effectLst/>
                          <a:uLnTx/>
                          <a:uFillTx/>
                          <a:latin typeface="+mn-lt"/>
                          <a:ea typeface="+mn-ea"/>
                          <a:cs typeface="Arial" panose="020B0604020202020204" pitchFamily="34" charset="0"/>
                        </a:rPr>
                        <a:t>84/775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fr-FR" sz="1600" b="0">
                          <a:solidFill>
                            <a:schemeClr val="accent1"/>
                          </a:solidFill>
                          <a:latin typeface="+mn-lt"/>
                          <a:cs typeface="Arial" panose="020B0604020202020204" pitchFamily="34" charset="0"/>
                        </a:rPr>
                        <a:t>11 %</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algn="ctr">
                        <a:spcBef>
                          <a:spcPts val="1800"/>
                        </a:spcBef>
                      </a:pPr>
                      <a:r>
                        <a:rPr lang="fr-FR" sz="2000" b="0">
                          <a:solidFill>
                            <a:schemeClr val="accent1"/>
                          </a:solidFill>
                          <a:latin typeface="+mn-lt"/>
                          <a:cs typeface="Arial" panose="020B0604020202020204" pitchFamily="34" charset="0"/>
                        </a:rPr>
                        <a:t>0,49</a:t>
                      </a:r>
                    </a:p>
                    <a:p>
                      <a:pPr algn="ctr">
                        <a:spcBef>
                          <a:spcPts val="0"/>
                        </a:spcBef>
                      </a:pPr>
                      <a:r>
                        <a:rPr lang="fr-FR" sz="2000" b="0">
                          <a:solidFill>
                            <a:schemeClr val="accent1"/>
                          </a:solidFill>
                          <a:latin typeface="+mn-lt"/>
                          <a:cs typeface="Arial" panose="020B0604020202020204" pitchFamily="34" charset="0"/>
                        </a:rPr>
                        <a:t>(0,39 ; 0,62)</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cap="none" normalizeH="0" baseline="0" noProof="0">
                          <a:ln>
                            <a:noFill/>
                          </a:ln>
                          <a:solidFill>
                            <a:srgbClr val="3D5567"/>
                          </a:solidFill>
                          <a:effectLst/>
                          <a:uLnTx/>
                          <a:uFillTx/>
                          <a:latin typeface="+mn-lt"/>
                          <a:ea typeface="+mn-ea"/>
                          <a:cs typeface="Arial" panose="020B0604020202020204" pitchFamily="34" charset="0"/>
                        </a:rPr>
                        <a:t>24/117</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dirty="0">
                          <a:solidFill>
                            <a:schemeClr val="accent1"/>
                          </a:solidFill>
                          <a:latin typeface="+mn-lt"/>
                          <a:cs typeface="Arial" panose="020B0604020202020204" pitchFamily="34" charset="0"/>
                        </a:rPr>
                        <a:t>21 %</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389862" y="770443"/>
            <a:ext cx="11429998" cy="523220"/>
          </a:xfrm>
          <a:prstGeom prst="rect">
            <a:avLst/>
          </a:prstGeom>
          <a:noFill/>
          <a:ln>
            <a:solidFill>
              <a:srgbClr val="0070C0"/>
            </a:solidFill>
          </a:ln>
        </p:spPr>
        <p:txBody>
          <a:bodyPr wrap="square" lIns="91440" tIns="45720" rIns="91440" bIns="45720" anchor="t">
            <a:spAutoFit/>
          </a:bodyPr>
          <a:lstStyle/>
          <a:p>
            <a:r>
              <a:rPr lang="fr-FR" sz="1400" dirty="0"/>
              <a:t> Dans le cadre d’un programme de rattrapage dans un district sud-africain, l’impact d’une dose unique du vaccin bivalent de GSK chez les adolescentes de 15 à 16 ans sur la prévalence des VPH 16/18 a été évalué à l’aide d’enquêtes transversales répétées. La couverture vaccinale globale était de 20 %.</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828364" y="1213744"/>
            <a:ext cx="2567113" cy="400110"/>
          </a:xfrm>
          <a:prstGeom prst="rect">
            <a:avLst/>
          </a:prstGeom>
          <a:noFill/>
        </p:spPr>
        <p:txBody>
          <a:bodyPr wrap="none" rtlCol="0">
            <a:spAutoFit/>
          </a:bodyPr>
          <a:lstStyle/>
          <a:p>
            <a:r>
              <a:rPr lang="fr-FR" sz="2000" b="1" dirty="0">
                <a:solidFill>
                  <a:schemeClr val="accent1"/>
                </a:solidFill>
                <a:latin typeface="+mj-lt"/>
              </a:rPr>
              <a:t>Prévalence des VPH 16/18</a:t>
            </a:r>
          </a:p>
        </p:txBody>
      </p:sp>
      <p:sp>
        <p:nvSpPr>
          <p:cNvPr id="12" name="TextBox 11">
            <a:extLst>
              <a:ext uri="{FF2B5EF4-FFF2-40B4-BE49-F238E27FC236}">
                <a16:creationId xmlns:a16="http://schemas.microsoft.com/office/drawing/2014/main" id="{C82656F8-6F1B-4002-8D5E-3FB5CC448AC3}"/>
              </a:ext>
            </a:extLst>
          </p:cNvPr>
          <p:cNvSpPr txBox="1"/>
          <p:nvPr/>
        </p:nvSpPr>
        <p:spPr>
          <a:xfrm>
            <a:off x="857823" y="5423362"/>
            <a:ext cx="10290075" cy="724084"/>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fr-FR" sz="2000" b="1" dirty="0">
                <a:solidFill>
                  <a:schemeClr val="tx2"/>
                </a:solidFill>
              </a:rPr>
              <a:t>Preuve de l’impact au niveau de la population d’une dose unique de vaccin anti-VPH </a:t>
            </a:r>
            <a:br>
              <a:rPr lang="fr-FR" sz="2000" b="1" dirty="0">
                <a:solidFill>
                  <a:schemeClr val="tx2"/>
                </a:solidFill>
              </a:rPr>
            </a:br>
            <a:r>
              <a:rPr lang="fr-FR" sz="2000" b="1" dirty="0">
                <a:solidFill>
                  <a:schemeClr val="tx2"/>
                </a:solidFill>
              </a:rPr>
              <a:t>sur la prévalence des VPH 16/18, indépendamment du statut VIH</a:t>
            </a:r>
          </a:p>
        </p:txBody>
      </p:sp>
      <p:sp>
        <p:nvSpPr>
          <p:cNvPr id="3" name="TextBox 2">
            <a:extLst>
              <a:ext uri="{FF2B5EF4-FFF2-40B4-BE49-F238E27FC236}">
                <a16:creationId xmlns:a16="http://schemas.microsoft.com/office/drawing/2014/main" id="{CE02BD2D-E59E-A8F1-9C3A-0DDE3C2B6A31}"/>
              </a:ext>
            </a:extLst>
          </p:cNvPr>
          <p:cNvSpPr txBox="1"/>
          <p:nvPr/>
        </p:nvSpPr>
        <p:spPr>
          <a:xfrm>
            <a:off x="628650" y="6147446"/>
            <a:ext cx="6581776" cy="307777"/>
          </a:xfrm>
          <a:prstGeom prst="rect">
            <a:avLst/>
          </a:prstGeom>
          <a:noFill/>
        </p:spPr>
        <p:txBody>
          <a:bodyPr wrap="square" rtlCol="0">
            <a:spAutoFit/>
          </a:bodyPr>
          <a:lstStyle/>
          <a:p>
            <a:pPr>
              <a:spcBef>
                <a:spcPts val="1800"/>
              </a:spcBef>
            </a:pPr>
            <a:r>
              <a:rPr lang="fr-FR" sz="700">
                <a:effectLst/>
              </a:rPr>
              <a:t>Delany-Moretlwe, S, Machalek DA, Travill D, et al. Impact of single-dose HPV vaccination on HPV 16 and 18 prevalence in South African adolescent girls with and without HIV. </a:t>
            </a:r>
            <a:r>
              <a:rPr lang="fr-FR" sz="700" i="1">
                <a:effectLst/>
              </a:rPr>
              <a:t>JNCI Monographs.</a:t>
            </a:r>
            <a:r>
              <a:rPr lang="fr-FR" sz="700">
                <a:effectLst/>
              </a:rPr>
              <a:t> 2024;2024(67):337-345. doi:10.1093/jncimonographs/lgae041</a:t>
            </a:r>
          </a:p>
        </p:txBody>
      </p:sp>
      <p:sp>
        <p:nvSpPr>
          <p:cNvPr id="4" name="TextBox 3">
            <a:extLst>
              <a:ext uri="{FF2B5EF4-FFF2-40B4-BE49-F238E27FC236}">
                <a16:creationId xmlns:a16="http://schemas.microsoft.com/office/drawing/2014/main" id="{6F3EAF28-4349-9325-7C05-DE3B85BDFAF3}"/>
              </a:ext>
            </a:extLst>
          </p:cNvPr>
          <p:cNvSpPr txBox="1"/>
          <p:nvPr/>
        </p:nvSpPr>
        <p:spPr>
          <a:xfrm>
            <a:off x="7601794" y="6159617"/>
            <a:ext cx="4590206" cy="261610"/>
          </a:xfrm>
          <a:prstGeom prst="rect">
            <a:avLst/>
          </a:prstGeom>
          <a:noFill/>
        </p:spPr>
        <p:txBody>
          <a:bodyPr wrap="square" rtlCol="0">
            <a:spAutoFit/>
          </a:bodyPr>
          <a:lstStyle/>
          <a:p>
            <a:r>
              <a:rPr lang="fr-FR" sz="1100" dirty="0"/>
              <a:t>Abréviations : </a:t>
            </a:r>
            <a:r>
              <a:rPr lang="fr-FR" sz="1100" dirty="0" err="1"/>
              <a:t>aPR</a:t>
            </a:r>
            <a:r>
              <a:rPr lang="fr-FR" sz="1100" dirty="0"/>
              <a:t> : rapport de prévalence ajusté ; IC : intervalle de confiance</a:t>
            </a:r>
          </a:p>
        </p:txBody>
      </p:sp>
      <p:graphicFrame>
        <p:nvGraphicFramePr>
          <p:cNvPr id="5" name="Table 2">
            <a:extLst>
              <a:ext uri="{FF2B5EF4-FFF2-40B4-BE49-F238E27FC236}">
                <a16:creationId xmlns:a16="http://schemas.microsoft.com/office/drawing/2014/main" id="{162656FB-F413-F2F1-3AEF-00D67D314129}"/>
              </a:ext>
            </a:extLst>
          </p:cNvPr>
          <p:cNvGraphicFramePr>
            <a:graphicFrameLocks noGrp="1"/>
          </p:cNvGraphicFramePr>
          <p:nvPr>
            <p:extLst>
              <p:ext uri="{D42A27DB-BD31-4B8C-83A1-F6EECF244321}">
                <p14:modId xmlns:p14="http://schemas.microsoft.com/office/powerpoint/2010/main" val="1200064787"/>
              </p:ext>
            </p:extLst>
          </p:nvPr>
        </p:nvGraphicFramePr>
        <p:xfrm>
          <a:off x="1075944" y="3992472"/>
          <a:ext cx="10071955" cy="1363184"/>
        </p:xfrm>
        <a:graphic>
          <a:graphicData uri="http://schemas.openxmlformats.org/drawingml/2006/table">
            <a:tbl>
              <a:tblPr firstRow="1" bandRow="1">
                <a:tableStyleId>{5C22544A-7EE6-4342-B048-85BDC9FD1C3A}</a:tableStyleId>
              </a:tblPr>
              <a:tblGrid>
                <a:gridCol w="1673349">
                  <a:extLst>
                    <a:ext uri="{9D8B030D-6E8A-4147-A177-3AD203B41FA5}">
                      <a16:colId xmlns:a16="http://schemas.microsoft.com/office/drawing/2014/main" val="775955045"/>
                    </a:ext>
                  </a:extLst>
                </a:gridCol>
                <a:gridCol w="1455578">
                  <a:extLst>
                    <a:ext uri="{9D8B030D-6E8A-4147-A177-3AD203B41FA5}">
                      <a16:colId xmlns:a16="http://schemas.microsoft.com/office/drawing/2014/main" val="1036013797"/>
                    </a:ext>
                  </a:extLst>
                </a:gridCol>
                <a:gridCol w="1516473">
                  <a:extLst>
                    <a:ext uri="{9D8B030D-6E8A-4147-A177-3AD203B41FA5}">
                      <a16:colId xmlns:a16="http://schemas.microsoft.com/office/drawing/2014/main" val="3520488675"/>
                    </a:ext>
                  </a:extLst>
                </a:gridCol>
                <a:gridCol w="1744438">
                  <a:extLst>
                    <a:ext uri="{9D8B030D-6E8A-4147-A177-3AD203B41FA5}">
                      <a16:colId xmlns:a16="http://schemas.microsoft.com/office/drawing/2014/main" val="1292358903"/>
                    </a:ext>
                  </a:extLst>
                </a:gridCol>
                <a:gridCol w="2217926">
                  <a:extLst>
                    <a:ext uri="{9D8B030D-6E8A-4147-A177-3AD203B41FA5}">
                      <a16:colId xmlns:a16="http://schemas.microsoft.com/office/drawing/2014/main" val="2060908422"/>
                    </a:ext>
                  </a:extLst>
                </a:gridCol>
                <a:gridCol w="1464191">
                  <a:extLst>
                    <a:ext uri="{9D8B030D-6E8A-4147-A177-3AD203B41FA5}">
                      <a16:colId xmlns:a16="http://schemas.microsoft.com/office/drawing/2014/main" val="395611838"/>
                    </a:ext>
                  </a:extLst>
                </a:gridCol>
              </a:tblGrid>
              <a:tr h="413432">
                <a:tc>
                  <a:txBody>
                    <a:bodyPr/>
                    <a:lstStyle/>
                    <a:p>
                      <a:endParaRPr lang="en-US" sz="16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fr-FR" sz="1600">
                          <a:latin typeface="+mn-lt"/>
                          <a:cs typeface="Arial" panose="020B0604020202020204" pitchFamily="34" charset="0"/>
                        </a:rPr>
                        <a:t>N (femmes)</a:t>
                      </a:r>
                    </a:p>
                  </a:txBody>
                  <a:tcPr anchor="b">
                    <a:lnB w="9525" cap="flat" cmpd="sng" algn="ctr">
                      <a:solidFill>
                        <a:schemeClr val="accent1"/>
                      </a:solidFill>
                      <a:prstDash val="solid"/>
                      <a:round/>
                      <a:headEnd type="none" w="med" len="med"/>
                      <a:tailEnd type="none" w="med" len="med"/>
                    </a:lnB>
                  </a:tcPr>
                </a:tc>
                <a:tc>
                  <a:txBody>
                    <a:bodyPr/>
                    <a:lstStyle/>
                    <a:p>
                      <a:pPr algn="ctr"/>
                      <a:r>
                        <a:rPr lang="fr-FR" sz="1600">
                          <a:latin typeface="+mn-lt"/>
                          <a:cs typeface="Arial" panose="020B0604020202020204" pitchFamily="34" charset="0"/>
                        </a:rPr>
                        <a:t>n (cas)</a:t>
                      </a:r>
                    </a:p>
                  </a:txBody>
                  <a:tcPr anchor="b">
                    <a:lnB w="9525" cap="flat" cmpd="sng" algn="ctr">
                      <a:solidFill>
                        <a:schemeClr val="accent1"/>
                      </a:solidFill>
                      <a:prstDash val="solid"/>
                      <a:round/>
                      <a:headEnd type="none" w="med" len="med"/>
                      <a:tailEnd type="none" w="med" len="med"/>
                    </a:lnB>
                  </a:tcPr>
                </a:tc>
                <a:tc>
                  <a:txBody>
                    <a:bodyPr/>
                    <a:lstStyle/>
                    <a:p>
                      <a:pPr algn="ctr"/>
                      <a:r>
                        <a:rPr lang="fr-FR" sz="1600">
                          <a:latin typeface="+mn-lt"/>
                          <a:cs typeface="Arial" panose="020B0604020202020204" pitchFamily="34" charset="0"/>
                        </a:rPr>
                        <a:t>% (IC à 95 %)</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fr-FR" sz="1600">
                          <a:latin typeface="+mn-lt"/>
                          <a:cs typeface="Arial" panose="020B0604020202020204" pitchFamily="34" charset="0"/>
                        </a:rPr>
                        <a:t>Efficacité du vaccin </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fr-FR" sz="1600">
                          <a:latin typeface="+mn-lt"/>
                          <a:cs typeface="Arial" panose="020B0604020202020204" pitchFamily="34" charset="0"/>
                        </a:rPr>
                        <a:t>IC à 95 %</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25625659"/>
                  </a:ext>
                </a:extLst>
              </a:tr>
              <a:tr h="537603">
                <a:tc>
                  <a:txBody>
                    <a:bodyPr/>
                    <a:lstStyle/>
                    <a:p>
                      <a:r>
                        <a:rPr lang="fr-FR" sz="1600">
                          <a:latin typeface="+mn-lt"/>
                          <a:cs typeface="Arial" panose="020B0604020202020204" pitchFamily="34" charset="0"/>
                        </a:rPr>
                        <a:t>Absence de vaccination</a:t>
                      </a:r>
                    </a:p>
                  </a:txBody>
                  <a:tcPr>
                    <a:lnL w="12700"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a:txBody>
                    <a:bodyPr/>
                    <a:lstStyle/>
                    <a:p>
                      <a:pPr algn="ctr"/>
                      <a:r>
                        <a:rPr lang="fr-FR" sz="1600">
                          <a:latin typeface="+mn-lt"/>
                          <a:cs typeface="Arial" panose="020B0604020202020204" pitchFamily="34" charset="0"/>
                        </a:rPr>
                        <a:t>717</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fr-FR" sz="1600">
                          <a:latin typeface="+mn-lt"/>
                          <a:cs typeface="Arial" panose="020B0604020202020204" pitchFamily="34" charset="0"/>
                        </a:rPr>
                        <a:t>99</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fr-FR" sz="1600">
                          <a:latin typeface="+mn-lt"/>
                          <a:cs typeface="Arial" panose="020B0604020202020204" pitchFamily="34" charset="0"/>
                        </a:rPr>
                        <a:t>14 (12 ; 17)</a:t>
                      </a:r>
                    </a:p>
                  </a:txBody>
                  <a:tcPr anchor="b">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rowSpan="2">
                  <a:txBody>
                    <a:bodyPr/>
                    <a:lstStyle/>
                    <a:p>
                      <a:pPr algn="ctr"/>
                      <a:r>
                        <a:rPr lang="fr-FR" sz="1600" dirty="0">
                          <a:latin typeface="+mn-lt"/>
                          <a:cs typeface="Arial" panose="020B0604020202020204" pitchFamily="34" charset="0"/>
                        </a:rPr>
                        <a:t>64 %</a:t>
                      </a:r>
                    </a:p>
                  </a:txBody>
                  <a:tcPr anchor="ctr">
                    <a:lnL w="28575"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rowSpan="2">
                  <a:txBody>
                    <a:bodyPr/>
                    <a:lstStyle/>
                    <a:p>
                      <a:pPr algn="ctr"/>
                      <a:r>
                        <a:rPr lang="fr-FR" sz="1600" dirty="0">
                          <a:latin typeface="+mn-lt"/>
                          <a:cs typeface="Arial" panose="020B0604020202020204" pitchFamily="34" charset="0"/>
                        </a:rPr>
                        <a:t>30 ; 81</a:t>
                      </a:r>
                    </a:p>
                  </a:txBody>
                  <a:tcPr anchor="ct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39217029"/>
                  </a:ext>
                </a:extLst>
              </a:tr>
              <a:tr h="370632">
                <a:tc>
                  <a:txBody>
                    <a:bodyPr/>
                    <a:lstStyle/>
                    <a:p>
                      <a:r>
                        <a:rPr lang="fr-FR" sz="1600">
                          <a:latin typeface="+mn-lt"/>
                          <a:cs typeface="Arial" panose="020B0604020202020204" pitchFamily="34" charset="0"/>
                        </a:rPr>
                        <a:t>Dose unique </a:t>
                      </a:r>
                    </a:p>
                  </a:txBody>
                  <a:tcPr>
                    <a:lnL w="12700"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a:txBody>
                    <a:bodyPr/>
                    <a:lstStyle/>
                    <a:p>
                      <a:pPr algn="ctr"/>
                      <a:r>
                        <a:rPr lang="fr-FR" sz="1600">
                          <a:latin typeface="+mn-lt"/>
                          <a:cs typeface="Arial" panose="020B0604020202020204" pitchFamily="34" charset="0"/>
                        </a:rPr>
                        <a:t>175</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fr-FR" sz="1600">
                          <a:latin typeface="+mn-lt"/>
                          <a:cs typeface="Arial" panose="020B0604020202020204" pitchFamily="34" charset="0"/>
                        </a:rPr>
                        <a:t>9</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fr-FR" sz="1600" dirty="0">
                          <a:latin typeface="+mn-lt"/>
                          <a:cs typeface="Arial" panose="020B0604020202020204" pitchFamily="34" charset="0"/>
                        </a:rPr>
                        <a:t>5 (3 ; 10)</a:t>
                      </a:r>
                    </a:p>
                  </a:txBody>
                  <a:tcPr anchor="b">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vMerge="1">
                  <a:txBody>
                    <a:bodyPr/>
                    <a:lstStyle/>
                    <a:p>
                      <a:pPr algn="l" rtl="0"/>
                      <a:endParaRPr lang="en-US" sz="2000" dirty="0">
                        <a:latin typeface="+mn-lt"/>
                        <a:cs typeface="Arial" panose="020B0604020202020204" pitchFamily="34" charset="0"/>
                      </a:endParaRPr>
                    </a:p>
                  </a:txBody>
                  <a:tcPr anchor="b">
                    <a:lnL w="28575"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vMerge="1">
                  <a:txBody>
                    <a:bodyPr/>
                    <a:lstStyle/>
                    <a:p>
                      <a:pPr algn="l" rtl="0"/>
                      <a:endParaRPr lang="en-US" sz="2000" dirty="0">
                        <a:latin typeface="+mn-lt"/>
                        <a:cs typeface="Arial" panose="020B0604020202020204" pitchFamily="34" charset="0"/>
                      </a:endParaRP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09014304"/>
                  </a:ext>
                </a:extLst>
              </a:tr>
            </a:tbl>
          </a:graphicData>
        </a:graphic>
      </p:graphicFrame>
      <p:sp>
        <p:nvSpPr>
          <p:cNvPr id="6" name="TextBox 5">
            <a:extLst>
              <a:ext uri="{FF2B5EF4-FFF2-40B4-BE49-F238E27FC236}">
                <a16:creationId xmlns:a16="http://schemas.microsoft.com/office/drawing/2014/main" id="{DD87FE27-9B1E-746F-1138-E82CE34AF54E}"/>
              </a:ext>
            </a:extLst>
          </p:cNvPr>
          <p:cNvSpPr txBox="1"/>
          <p:nvPr/>
        </p:nvSpPr>
        <p:spPr>
          <a:xfrm>
            <a:off x="2830485" y="3644289"/>
            <a:ext cx="6344750" cy="400110"/>
          </a:xfrm>
          <a:prstGeom prst="rect">
            <a:avLst/>
          </a:prstGeom>
          <a:noFill/>
        </p:spPr>
        <p:txBody>
          <a:bodyPr wrap="none" rtlCol="0">
            <a:spAutoFit/>
          </a:bodyPr>
          <a:lstStyle/>
          <a:p>
            <a:r>
              <a:rPr lang="fr-FR" sz="2000" b="1" dirty="0">
                <a:solidFill>
                  <a:schemeClr val="accent1"/>
                </a:solidFill>
                <a:latin typeface="+mj-lt"/>
              </a:rPr>
              <a:t>Efficacité du vaccin à dose unique (prévalence des VPH 16/18)</a:t>
            </a:r>
          </a:p>
        </p:txBody>
      </p:sp>
    </p:spTree>
    <p:extLst>
      <p:ext uri="{BB962C8B-B14F-4D97-AF65-F5344CB8AC3E}">
        <p14:creationId xmlns:p14="http://schemas.microsoft.com/office/powerpoint/2010/main" val="301006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16481" y="70862"/>
            <a:ext cx="11734135" cy="553998"/>
          </a:xfrm>
          <a:prstGeom prst="rect">
            <a:avLst/>
          </a:prstGeom>
        </p:spPr>
        <p:txBody>
          <a:bodyPr wrap="square" lIns="91440" tIns="45720" rIns="91440" bIns="45720" anchor="t">
            <a:spAutoFit/>
          </a:bodyPr>
          <a:lstStyle/>
          <a:p>
            <a:r>
              <a:rPr lang="fr-FR" sz="3000">
                <a:solidFill>
                  <a:schemeClr val="accent1"/>
                </a:solidFill>
                <a:latin typeface="+mj-lt"/>
              </a:rPr>
              <a:t>Étude CHOISE : comparaison des options de vaccination anti-VPH</a:t>
            </a:r>
          </a:p>
        </p:txBody>
      </p:sp>
      <p:sp>
        <p:nvSpPr>
          <p:cNvPr id="9" name="TextBox 8">
            <a:extLst>
              <a:ext uri="{FF2B5EF4-FFF2-40B4-BE49-F238E27FC236}">
                <a16:creationId xmlns:a16="http://schemas.microsoft.com/office/drawing/2014/main" id="{A7433A5E-17B9-B5B6-110D-4AAB43810B69}"/>
              </a:ext>
            </a:extLst>
          </p:cNvPr>
          <p:cNvSpPr txBox="1"/>
          <p:nvPr/>
        </p:nvSpPr>
        <p:spPr>
          <a:xfrm>
            <a:off x="673821" y="624860"/>
            <a:ext cx="11201698" cy="584775"/>
          </a:xfrm>
          <a:prstGeom prst="rect">
            <a:avLst/>
          </a:prstGeom>
          <a:noFill/>
          <a:ln>
            <a:solidFill>
              <a:srgbClr val="0070C0"/>
            </a:solidFill>
          </a:ln>
        </p:spPr>
        <p:txBody>
          <a:bodyPr wrap="square">
            <a:spAutoFit/>
          </a:bodyPr>
          <a:lstStyle/>
          <a:p>
            <a:r>
              <a:rPr lang="fr-FR" sz="1600" dirty="0"/>
              <a:t>Essai de phase 3 randomisé, avec comparateur actif et en ouvert, visant à évaluer la sécurité et l’immunogénicité des schémas à une dose et à deux doses du 2vHPV (</a:t>
            </a:r>
            <a:r>
              <a:rPr lang="fr-FR" sz="1600" dirty="0" err="1"/>
              <a:t>Innovax</a:t>
            </a:r>
            <a:r>
              <a:rPr lang="fr-FR" sz="1600" dirty="0"/>
              <a:t>) par rapport au 4vHPV (MSD) chez des jeunes filles de 9 à 14 ans dans les PFR-PRI</a:t>
            </a:r>
          </a:p>
        </p:txBody>
      </p:sp>
      <p:sp>
        <p:nvSpPr>
          <p:cNvPr id="13" name="TextBox 12">
            <a:extLst>
              <a:ext uri="{FF2B5EF4-FFF2-40B4-BE49-F238E27FC236}">
                <a16:creationId xmlns:a16="http://schemas.microsoft.com/office/drawing/2014/main" id="{7A493A98-1FD4-9B87-8C61-9EE2955BB76B}"/>
              </a:ext>
            </a:extLst>
          </p:cNvPr>
          <p:cNvSpPr txBox="1"/>
          <p:nvPr/>
        </p:nvSpPr>
        <p:spPr>
          <a:xfrm>
            <a:off x="238397" y="6109016"/>
            <a:ext cx="11314237" cy="369332"/>
          </a:xfrm>
          <a:prstGeom prst="rect">
            <a:avLst/>
          </a:prstGeom>
          <a:noFill/>
        </p:spPr>
        <p:txBody>
          <a:bodyPr wrap="square" rtlCol="0">
            <a:spAutoFit/>
          </a:bodyPr>
          <a:lstStyle/>
          <a:p>
            <a:pPr>
              <a:spcBef>
                <a:spcPts val="1800"/>
              </a:spcBef>
            </a:pPr>
            <a:r>
              <a:rPr lang="fr-FR" sz="900"/>
              <a:t>Agbenyega T, Schuind AE, Adjei S, et al. 2025 Immunogenicity and safety of an Escherichia coli-produced bivalent human papillomavirus vaccine (Cecolin) in girls aged 9–14 years in Ghana and Bangladesh: A randomised, controlled, open-label, non-inferiority, phase 3 trial. </a:t>
            </a:r>
            <a:r>
              <a:rPr lang="fr-FR" sz="900" i="1"/>
              <a:t>Lancet Infectious Diseases.</a:t>
            </a:r>
            <a:r>
              <a:rPr lang="fr-FR" sz="900"/>
              <a:t> 2025;S1473-3099(25)00031-3. doi:10.1016/S1473-3099(25)00031-3</a:t>
            </a:r>
          </a:p>
        </p:txBody>
      </p:sp>
      <p:pic>
        <p:nvPicPr>
          <p:cNvPr id="21" name="Picture 20">
            <a:extLst>
              <a:ext uri="{FF2B5EF4-FFF2-40B4-BE49-F238E27FC236}">
                <a16:creationId xmlns:a16="http://schemas.microsoft.com/office/drawing/2014/main" id="{63A2713B-7791-A641-5800-EFFC578DBA52}"/>
              </a:ext>
            </a:extLst>
          </p:cNvPr>
          <p:cNvPicPr>
            <a:picLocks noChangeAspect="1"/>
          </p:cNvPicPr>
          <p:nvPr/>
        </p:nvPicPr>
        <p:blipFill>
          <a:blip r:embed="rId3"/>
          <a:stretch>
            <a:fillRect/>
          </a:stretch>
        </p:blipFill>
        <p:spPr>
          <a:xfrm>
            <a:off x="1293779" y="1682707"/>
            <a:ext cx="6498077" cy="4347398"/>
          </a:xfrm>
          <a:prstGeom prst="rect">
            <a:avLst/>
          </a:prstGeom>
        </p:spPr>
      </p:pic>
      <p:sp>
        <p:nvSpPr>
          <p:cNvPr id="22" name="TextBox 21">
            <a:extLst>
              <a:ext uri="{FF2B5EF4-FFF2-40B4-BE49-F238E27FC236}">
                <a16:creationId xmlns:a16="http://schemas.microsoft.com/office/drawing/2014/main" id="{A70510F7-CB04-EABE-CED5-E78FACA84787}"/>
              </a:ext>
            </a:extLst>
          </p:cNvPr>
          <p:cNvSpPr txBox="1"/>
          <p:nvPr/>
        </p:nvSpPr>
        <p:spPr>
          <a:xfrm>
            <a:off x="1293779" y="1213554"/>
            <a:ext cx="8025319" cy="523220"/>
          </a:xfrm>
          <a:prstGeom prst="rect">
            <a:avLst/>
          </a:prstGeom>
          <a:noFill/>
        </p:spPr>
        <p:txBody>
          <a:bodyPr wrap="square" rtlCol="0">
            <a:spAutoFit/>
          </a:bodyPr>
          <a:lstStyle/>
          <a:p>
            <a:r>
              <a:rPr lang="fr-FR" sz="1400" b="1" dirty="0"/>
              <a:t>Concentrations moyennes géométriques des IgG VPH 16 et VPH 18 (ELISA), et rapports (2vHPV/4vHPV)</a:t>
            </a:r>
          </a:p>
          <a:p>
            <a:r>
              <a:rPr lang="fr-FR" sz="1400" b="1" dirty="0"/>
              <a:t>après une dose (population conforme au protocole)</a:t>
            </a:r>
          </a:p>
        </p:txBody>
      </p:sp>
      <p:sp>
        <p:nvSpPr>
          <p:cNvPr id="23" name="TextBox 22">
            <a:extLst>
              <a:ext uri="{FF2B5EF4-FFF2-40B4-BE49-F238E27FC236}">
                <a16:creationId xmlns:a16="http://schemas.microsoft.com/office/drawing/2014/main" id="{9F9CB9B5-EDC5-AF76-8C3D-146631F10990}"/>
              </a:ext>
            </a:extLst>
          </p:cNvPr>
          <p:cNvSpPr txBox="1"/>
          <p:nvPr/>
        </p:nvSpPr>
        <p:spPr>
          <a:xfrm>
            <a:off x="8239328" y="1815685"/>
            <a:ext cx="3499886" cy="3785652"/>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fr-FR" sz="2000" b="1" dirty="0">
                <a:solidFill>
                  <a:schemeClr val="tx2"/>
                </a:solidFill>
              </a:rPr>
              <a:t>L’immunogénicité après une dose de 2vHPV (</a:t>
            </a:r>
            <a:r>
              <a:rPr lang="fr-FR" sz="2000" b="1" dirty="0" err="1">
                <a:solidFill>
                  <a:schemeClr val="tx2"/>
                </a:solidFill>
              </a:rPr>
              <a:t>Innovax</a:t>
            </a:r>
            <a:r>
              <a:rPr lang="fr-FR" sz="2000" b="1" dirty="0">
                <a:solidFill>
                  <a:schemeClr val="tx2"/>
                </a:solidFill>
              </a:rPr>
              <a:t>) était comparable à celle du 4vHPV (MSD) jusqu’à 24 mois </a:t>
            </a:r>
          </a:p>
          <a:p>
            <a:pPr algn="ctr"/>
            <a:endParaRPr lang="en-US" sz="2000" b="1" dirty="0">
              <a:solidFill>
                <a:schemeClr val="tx2"/>
              </a:solidFill>
            </a:endParaRPr>
          </a:p>
          <a:p>
            <a:pPr algn="ctr"/>
            <a:r>
              <a:rPr lang="fr-FR" sz="2000" b="1" dirty="0">
                <a:solidFill>
                  <a:schemeClr val="tx2"/>
                </a:solidFill>
              </a:rPr>
              <a:t>Étant donné que l’efficacité d’une dose unique a été établie pour le vaccin référent, une immunogénicité comparable suggère l’adéquation du 2vHPV (</a:t>
            </a:r>
            <a:r>
              <a:rPr lang="fr-FR" sz="2000" b="1" dirty="0" err="1">
                <a:solidFill>
                  <a:schemeClr val="tx2"/>
                </a:solidFill>
              </a:rPr>
              <a:t>Innovax</a:t>
            </a:r>
            <a:r>
              <a:rPr lang="fr-FR" sz="2000" b="1" dirty="0">
                <a:solidFill>
                  <a:schemeClr val="tx2"/>
                </a:solidFill>
              </a:rPr>
              <a:t>) pour une utilisation à dose unique</a:t>
            </a:r>
          </a:p>
        </p:txBody>
      </p:sp>
    </p:spTree>
    <p:extLst>
      <p:ext uri="{BB962C8B-B14F-4D97-AF65-F5344CB8AC3E}">
        <p14:creationId xmlns:p14="http://schemas.microsoft.com/office/powerpoint/2010/main" val="3869221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2193586" y="2288434"/>
            <a:ext cx="8200480" cy="2523280"/>
          </a:xfrm>
        </p:spPr>
        <p:txBody>
          <a:bodyPr/>
          <a:lstStyle/>
          <a:p>
            <a:r>
              <a:rPr lang="fr-FR" sz="4000" b="1"/>
              <a:t>Résumé des données actuelles des essais cliniques en faveur de la vaccination anti-VPH à dose unique</a:t>
            </a:r>
          </a:p>
        </p:txBody>
      </p:sp>
    </p:spTree>
    <p:extLst>
      <p:ext uri="{BB962C8B-B14F-4D97-AF65-F5344CB8AC3E}">
        <p14:creationId xmlns:p14="http://schemas.microsoft.com/office/powerpoint/2010/main" val="3223642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fr-FR" sz="3200">
                <a:solidFill>
                  <a:schemeClr val="accent1"/>
                </a:solidFill>
                <a:latin typeface="+mj-lt"/>
              </a:rPr>
              <a:t>Conclusions tirées des données disponibles des essais cliniques</a:t>
            </a:r>
          </a:p>
        </p:txBody>
      </p:sp>
      <p:sp>
        <p:nvSpPr>
          <p:cNvPr id="3" name="TextBox 2">
            <a:extLst>
              <a:ext uri="{FF2B5EF4-FFF2-40B4-BE49-F238E27FC236}">
                <a16:creationId xmlns:a16="http://schemas.microsoft.com/office/drawing/2014/main" id="{5745C179-302E-4DCD-843E-879A3649401E}"/>
              </a:ext>
            </a:extLst>
          </p:cNvPr>
          <p:cNvSpPr txBox="1"/>
          <p:nvPr/>
        </p:nvSpPr>
        <p:spPr>
          <a:xfrm>
            <a:off x="374609" y="786539"/>
            <a:ext cx="10883246" cy="6504345"/>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fr-FR" sz="1600" b="0" i="0" u="none" strike="noStrike" baseline="0" dirty="0">
                <a:cs typeface="Calibri" panose="020F0502020204030204" pitchFamily="34" charset="0"/>
              </a:rPr>
              <a:t>Dans un essai contrôlé randomisé évaluant la vaccination à dose unique par rapport à l’absence de vaccination, une dose unique s’est avérée très efficace pour prévenir les infections oncogènes persistantes par les</a:t>
            </a:r>
            <a:r>
              <a:rPr lang="fr-FR" sz="1600" dirty="0"/>
              <a:t> VPH ciblés par les vaccins sur une période minimale de 54 mois après la vaccination.</a:t>
            </a:r>
          </a:p>
          <a:p>
            <a:pPr marL="342900" marR="0" lvl="0" indent="-342900">
              <a:spcAft>
                <a:spcPts val="800"/>
              </a:spcAft>
              <a:buFont typeface="Arial" panose="020B0604020202020204" pitchFamily="34" charset="0"/>
              <a:buChar char="•"/>
            </a:pPr>
            <a:r>
              <a:rPr lang="fr-FR" sz="1600" b="0" i="0" u="none" baseline="0" dirty="0">
                <a:cs typeface="Calibri" panose="020F0502020204030204" pitchFamily="34" charset="0"/>
              </a:rPr>
              <a:t>Une dose unique</a:t>
            </a:r>
            <a:r>
              <a:rPr lang="fr-FR" sz="1600" dirty="0"/>
              <a:t> conférait un niveau de protection semblable à celui d’un schéma de vaccination à deux ou trois doses </a:t>
            </a:r>
            <a:r>
              <a:rPr lang="fr-FR" sz="1600" dirty="0">
                <a:effectLst/>
                <a:ea typeface="Calibri" panose="020F0502020204030204" pitchFamily="34" charset="0"/>
                <a:cs typeface="Times New Roman" panose="02020603050405020304" pitchFamily="18" charset="0"/>
              </a:rPr>
              <a:t>dans la prévention des infections par les VPH 16/18 ; ce niveau de protection est resté inchangé jusqu’à 14 ans après la vaccination.</a:t>
            </a:r>
          </a:p>
          <a:p>
            <a:pPr marL="342900" indent="-342900">
              <a:spcAft>
                <a:spcPts val="800"/>
              </a:spcAft>
              <a:buFont typeface="Arial" panose="020B0604020202020204" pitchFamily="34" charset="0"/>
              <a:buChar char="•"/>
            </a:pPr>
            <a:r>
              <a:rPr lang="fr-FR" sz="1600" dirty="0"/>
              <a:t>Efficacité élevée et similaire du vaccin contre les infections prévalentes par les VPH après une ou deux doses de vaccin (données en vie réelle). </a:t>
            </a:r>
          </a:p>
          <a:p>
            <a:pPr marL="342900" marR="0" lvl="0" indent="-342900">
              <a:lnSpc>
                <a:spcPct val="115000"/>
              </a:lnSpc>
              <a:spcAft>
                <a:spcPts val="800"/>
              </a:spcAft>
              <a:buFont typeface="Arial" panose="020B0604020202020204" pitchFamily="34" charset="0"/>
              <a:buChar char="•"/>
              <a:tabLst>
                <a:tab pos="457200" algn="l"/>
              </a:tabLst>
            </a:pPr>
            <a:r>
              <a:rPr lang="fr-FR" sz="1600" dirty="0">
                <a:effectLst/>
                <a:ea typeface="Aptos" panose="020B0004020202020204" pitchFamily="34" charset="0"/>
                <a:cs typeface="Times New Roman" panose="02020603050405020304" pitchFamily="18" charset="0"/>
              </a:rPr>
              <a:t>La vaccination anti-VPH à dose unique chez les jeunes filles âgées de 9 à 14 ans a entraîné une réponse immunitaire non inférieure à une dose unique dans les cohortes historiques 24 mois après la vaccination (résultats pour le vaccin HPV2 [GSK] chez les personnes âgées de 18</a:t>
            </a:r>
            <a:r>
              <a:rPr lang="fr-FR" sz="1600" dirty="0">
                <a:solidFill>
                  <a:schemeClr val="tx2"/>
                </a:solidFill>
              </a:rPr>
              <a:t> à </a:t>
            </a:r>
            <a:r>
              <a:rPr lang="fr-FR" sz="1600" dirty="0">
                <a:effectLst/>
                <a:ea typeface="Aptos" panose="020B0004020202020204" pitchFamily="34" charset="0"/>
                <a:cs typeface="Times New Roman" panose="02020603050405020304" pitchFamily="18" charset="0"/>
              </a:rPr>
              <a:t>25 ans dans l’essai CVT et chez les personnes âgées de 15</a:t>
            </a:r>
            <a:r>
              <a:rPr lang="fr-FR" sz="1600" dirty="0">
                <a:solidFill>
                  <a:schemeClr val="tx2"/>
                </a:solidFill>
              </a:rPr>
              <a:t> à </a:t>
            </a:r>
            <a:r>
              <a:rPr lang="fr-FR" sz="1600" dirty="0">
                <a:effectLst/>
                <a:ea typeface="Aptos" panose="020B0004020202020204" pitchFamily="34" charset="0"/>
                <a:cs typeface="Times New Roman" panose="02020603050405020304" pitchFamily="18" charset="0"/>
              </a:rPr>
              <a:t>20 ans dans l’essai KEN SHE ; résultats pour le vaccin HPV4 [MSD] chez les personnes âgées de 10</a:t>
            </a:r>
            <a:r>
              <a:rPr lang="fr-FR" sz="1600" dirty="0">
                <a:solidFill>
                  <a:schemeClr val="tx2"/>
                </a:solidFill>
              </a:rPr>
              <a:t> à </a:t>
            </a:r>
            <a:r>
              <a:rPr lang="fr-FR" sz="1600" dirty="0">
                <a:effectLst/>
                <a:ea typeface="Aptos" panose="020B0004020202020204" pitchFamily="34" charset="0"/>
                <a:cs typeface="Times New Roman" panose="02020603050405020304" pitchFamily="18" charset="0"/>
              </a:rPr>
              <a:t>18 ans dans l’essai CIRC ; et résultats pour le vaccin HPV9 [MSD] chez les personnes âgées de 15 à 20 ans dans l’essai KEN SHE).</a:t>
            </a:r>
          </a:p>
          <a:p>
            <a:pPr marL="342900" indent="-342900">
              <a:spcAft>
                <a:spcPts val="800"/>
              </a:spcAft>
              <a:buFont typeface="Arial" panose="020B0604020202020204" pitchFamily="34" charset="0"/>
              <a:buChar char="•"/>
            </a:pPr>
            <a:r>
              <a:rPr lang="fr-FR" sz="1600" dirty="0"/>
              <a:t>La réponse immunitaire après une dose unique des </a:t>
            </a:r>
            <a:r>
              <a:rPr lang="fr-FR" sz="1600" b="0" i="0" u="none" strike="noStrike" baseline="0" dirty="0">
                <a:cs typeface="Calibri" panose="020F0502020204030204" pitchFamily="34" charset="0"/>
              </a:rPr>
              <a:t>vaccins anti-VPH</a:t>
            </a:r>
            <a:r>
              <a:rPr lang="fr-FR" sz="1600" dirty="0"/>
              <a:t> est plus faible qu’après des schémas multidoses, mais reste stable pendant au moins 16 ans après la vaccination.</a:t>
            </a:r>
          </a:p>
          <a:p>
            <a:pPr marL="342900" indent="-342900">
              <a:spcAft>
                <a:spcPts val="800"/>
              </a:spcAft>
              <a:buFont typeface="Arial" panose="020B0604020202020204" pitchFamily="34" charset="0"/>
              <a:buChar char="•"/>
            </a:pPr>
            <a:r>
              <a:rPr lang="fr-FR" sz="1600" b="0" i="0" u="none" strike="noStrike" baseline="0" dirty="0">
                <a:cs typeface="Calibri" panose="020F0502020204030204" pitchFamily="34" charset="0"/>
              </a:rPr>
              <a:t>Après une dose, l’immunogénicité </a:t>
            </a:r>
            <a:r>
              <a:rPr lang="fr-FR" sz="1600" dirty="0"/>
              <a:t>est </a:t>
            </a:r>
            <a:r>
              <a:rPr lang="fr-FR" sz="1600" dirty="0">
                <a:cs typeface="Calibri" panose="020F0502020204030204" pitchFamily="34" charset="0"/>
              </a:rPr>
              <a:t>similaire </a:t>
            </a:r>
            <a:r>
              <a:rPr lang="fr-FR" sz="1600" b="0" i="0" u="none" strike="noStrike" baseline="0" dirty="0">
                <a:cs typeface="Calibri" panose="020F0502020204030204" pitchFamily="34" charset="0"/>
              </a:rPr>
              <a:t>chez les filles et les garçons âgés de 9 à 11 ans.</a:t>
            </a:r>
          </a:p>
          <a:p>
            <a:pPr marL="342900" indent="-342900">
              <a:spcAft>
                <a:spcPts val="800"/>
              </a:spcAft>
              <a:buFont typeface="Arial" panose="020B0604020202020204" pitchFamily="34" charset="0"/>
              <a:buChar char="•"/>
            </a:pPr>
            <a:r>
              <a:rPr lang="fr-FR" sz="1600" dirty="0"/>
              <a:t>Des preuves suggèrent l’impact au niveau de la population d’une dose unique de vaccin anti-VPH sur la prévalence des VPH 16/18, indépendamment du statut VIH.</a:t>
            </a:r>
          </a:p>
          <a:p>
            <a:pPr marL="342900" indent="-342900">
              <a:spcAft>
                <a:spcPts val="1200"/>
              </a:spcAft>
              <a:buFont typeface="Arial" panose="020B0604020202020204" pitchFamily="34" charset="0"/>
              <a:buChar char="•"/>
            </a:pPr>
            <a:r>
              <a:rPr lang="fr-FR" sz="1600" dirty="0"/>
              <a:t>Des données sur les schémas à dose unique ont été générées dans différentes régions géographiques.</a:t>
            </a:r>
          </a:p>
          <a:p>
            <a:pPr marL="342900" indent="-342900">
              <a:spcAft>
                <a:spcPts val="1200"/>
              </a:spcAft>
              <a:buFont typeface="Arial" panose="020B0604020202020204" pitchFamily="34" charset="0"/>
              <a:buChar char="•"/>
            </a:pPr>
            <a:endParaRPr lang="en-US" sz="1600" dirty="0"/>
          </a:p>
          <a:p>
            <a:pPr marL="342900" indent="-342900">
              <a:buFont typeface="Arial" panose="020B0604020202020204" pitchFamily="34" charset="0"/>
              <a:buChar char="•"/>
            </a:pPr>
            <a:endParaRPr lang="en-US" b="0" i="0" u="none" strike="noStrike" baseline="0" dirty="0">
              <a:cs typeface="Calibri" panose="020F0502020204030204" pitchFamily="34" charset="0"/>
            </a:endParaRPr>
          </a:p>
        </p:txBody>
      </p:sp>
    </p:spTree>
    <p:extLst>
      <p:ext uri="{BB962C8B-B14F-4D97-AF65-F5344CB8AC3E}">
        <p14:creationId xmlns:p14="http://schemas.microsoft.com/office/powerpoint/2010/main" val="1721277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fr-FR" sz="4000" b="1"/>
              <a:t>Prochains résultats des essais cliniques en cours</a:t>
            </a:r>
          </a:p>
        </p:txBody>
      </p:sp>
    </p:spTree>
    <p:extLst>
      <p:ext uri="{BB962C8B-B14F-4D97-AF65-F5344CB8AC3E}">
        <p14:creationId xmlns:p14="http://schemas.microsoft.com/office/powerpoint/2010/main" val="1815599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BA4ED5-4086-524C-115D-57DA3DCA2466}"/>
              </a:ext>
            </a:extLst>
          </p:cNvPr>
          <p:cNvGraphicFramePr>
            <a:graphicFrameLocks noGrp="1"/>
          </p:cNvGraphicFramePr>
          <p:nvPr>
            <p:extLst>
              <p:ext uri="{D42A27DB-BD31-4B8C-83A1-F6EECF244321}">
                <p14:modId xmlns:p14="http://schemas.microsoft.com/office/powerpoint/2010/main" val="2541163923"/>
              </p:ext>
            </p:extLst>
          </p:nvPr>
        </p:nvGraphicFramePr>
        <p:xfrm>
          <a:off x="499985" y="1070290"/>
          <a:ext cx="11076624" cy="4907280"/>
        </p:xfrm>
        <a:graphic>
          <a:graphicData uri="http://schemas.openxmlformats.org/drawingml/2006/table">
            <a:tbl>
              <a:tblPr firstRow="1" bandRow="1">
                <a:tableStyleId>{5C22544A-7EE6-4342-B048-85BDC9FD1C3A}</a:tableStyleId>
              </a:tblPr>
              <a:tblGrid>
                <a:gridCol w="4346310">
                  <a:extLst>
                    <a:ext uri="{9D8B030D-6E8A-4147-A177-3AD203B41FA5}">
                      <a16:colId xmlns:a16="http://schemas.microsoft.com/office/drawing/2014/main" val="213046488"/>
                    </a:ext>
                  </a:extLst>
                </a:gridCol>
                <a:gridCol w="6730314">
                  <a:extLst>
                    <a:ext uri="{9D8B030D-6E8A-4147-A177-3AD203B41FA5}">
                      <a16:colId xmlns:a16="http://schemas.microsoft.com/office/drawing/2014/main" val="3898586834"/>
                    </a:ext>
                  </a:extLst>
                </a:gridCol>
              </a:tblGrid>
              <a:tr h="1270387">
                <a:tc>
                  <a:txBody>
                    <a:bodyPr/>
                    <a:lstStyle/>
                    <a:p>
                      <a:r>
                        <a:rPr lang="fr-FR" sz="1600" b="1">
                          <a:solidFill>
                            <a:schemeClr val="bg1"/>
                          </a:solidFill>
                        </a:rPr>
                        <a:t>Essai CIRC</a:t>
                      </a:r>
                      <a:r>
                        <a:rPr lang="fr-FR" sz="1600" b="0">
                          <a:solidFill>
                            <a:schemeClr val="bg1"/>
                          </a:solidFill>
                        </a:rPr>
                        <a:t>, Inde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solidFill>
                            <a:schemeClr val="tx2"/>
                          </a:solidFill>
                          <a:latin typeface="+mn-lt"/>
                          <a:ea typeface="+mn-ea"/>
                          <a:cs typeface="+mn-cs"/>
                        </a:rPr>
                        <a:t>Suivi d’un ERC comparant l’efficacité de 2 ou 3 doses après la suspension du HPV4 (MSD)</a:t>
                      </a:r>
                    </a:p>
                    <a:p>
                      <a:pPr marL="0" algn="l" defTabSz="914400" rtl="0" eaLnBrk="1" latinLnBrk="0" hangingPunct="1"/>
                      <a:r>
                        <a:rPr lang="fr-FR" sz="1600" b="0">
                          <a:solidFill>
                            <a:schemeClr val="tx2"/>
                          </a:solidFill>
                          <a:latin typeface="+mn-lt"/>
                          <a:ea typeface="+mn-ea"/>
                          <a:cs typeface="+mn-cs"/>
                        </a:rPr>
                        <a:t>Femmes de 10 à 18 ans (~5 000 sujets ont reçu une dose unique)</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r-FR" sz="1600" b="0">
                          <a:solidFill>
                            <a:schemeClr val="tx2"/>
                          </a:solidFill>
                          <a:latin typeface="+mn-lt"/>
                          <a:ea typeface="+mn-ea"/>
                          <a:cs typeface="+mn-cs"/>
                        </a:rPr>
                        <a:t>Efficacité du vaccin (critères virologiques et histopathologiques) pour les schémas à 1, 2 et 3 doses jusqu’à 15 ans après la vaccination</a:t>
                      </a:r>
                    </a:p>
                    <a:p>
                      <a:pPr marL="0" marR="0" lvl="0" algn="l" defTabSz="914400" rtl="0" eaLnBrk="1" latinLnBrk="0" hangingPunct="1">
                        <a:buNone/>
                      </a:pPr>
                      <a:r>
                        <a:rPr lang="fr-FR" sz="1600" b="0" u="sng">
                          <a:solidFill>
                            <a:schemeClr val="tx2"/>
                          </a:solidFill>
                          <a:latin typeface="+mn-lt"/>
                          <a:ea typeface="+mn-ea"/>
                          <a:cs typeface="+mn-cs"/>
                        </a:rPr>
                        <a:t>Données attendues</a:t>
                      </a:r>
                      <a:r>
                        <a:rPr lang="fr-FR" sz="1600" b="0">
                          <a:solidFill>
                            <a:schemeClr val="tx2"/>
                          </a:solidFill>
                          <a:latin typeface="+mn-lt"/>
                          <a:ea typeface="+mn-ea"/>
                          <a:cs typeface="+mn-cs"/>
                        </a:rPr>
                        <a:t> : </a:t>
                      </a:r>
                      <a:r>
                        <a:rPr lang="fr-FR" sz="1600" b="1">
                          <a:solidFill>
                            <a:schemeClr val="tx2"/>
                          </a:solidFill>
                          <a:latin typeface="+mn-lt"/>
                          <a:ea typeface="+mn-ea"/>
                          <a:cs typeface="+mn-cs"/>
                        </a:rPr>
                        <a:t>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31207119"/>
                  </a:ext>
                </a:extLst>
              </a:tr>
              <a:tr h="1970290">
                <a:tc>
                  <a:txBody>
                    <a:bodyPr/>
                    <a:lstStyle/>
                    <a:p>
                      <a:pPr marL="0" marR="0">
                        <a:buNone/>
                      </a:pPr>
                      <a:r>
                        <a:rPr lang="fr-FR" sz="1600" b="1" dirty="0">
                          <a:solidFill>
                            <a:schemeClr val="bg1"/>
                          </a:solidFill>
                          <a:effectLst/>
                          <a:latin typeface="+mn-lt"/>
                          <a:ea typeface="Aptos" panose="020B0004020202020204" pitchFamily="34" charset="0"/>
                          <a:cs typeface="Aptos" panose="020B0004020202020204" pitchFamily="34" charset="0"/>
                        </a:rPr>
                        <a:t>HOPE II</a:t>
                      </a:r>
                      <a:r>
                        <a:rPr lang="fr-FR" sz="1600" dirty="0">
                          <a:solidFill>
                            <a:schemeClr val="bg1"/>
                          </a:solidFill>
                          <a:effectLst/>
                          <a:latin typeface="+mn-lt"/>
                          <a:ea typeface="Aptos" panose="020B0004020202020204" pitchFamily="34" charset="0"/>
                          <a:cs typeface="Aptos" panose="020B0004020202020204" pitchFamily="34" charset="0"/>
                        </a:rPr>
                        <a:t>, Botswana, Rwanda, Afrique du Sud</a:t>
                      </a:r>
                    </a:p>
                    <a:p>
                      <a:pPr marL="0" marR="0">
                        <a:buNone/>
                      </a:pPr>
                      <a:r>
                        <a:rPr lang="fr-FR" sz="1600" b="1" dirty="0">
                          <a:solidFill>
                            <a:schemeClr val="tx2"/>
                          </a:solidFill>
                          <a:latin typeface="+mn-lt"/>
                          <a:ea typeface="+mn-ea"/>
                          <a:cs typeface="+mn-cs"/>
                        </a:rPr>
                        <a:t>Dose unique de vaccin anti-VPH avant diagnostic du VIH</a:t>
                      </a:r>
                    </a:p>
                    <a:p>
                      <a:pPr marL="0" marR="0">
                        <a:buNone/>
                      </a:pPr>
                      <a:r>
                        <a:rPr lang="fr-FR" sz="1600" b="0" dirty="0">
                          <a:solidFill>
                            <a:schemeClr val="tx2"/>
                          </a:solidFill>
                          <a:latin typeface="+mn-lt"/>
                          <a:ea typeface="+mn-ea"/>
                          <a:cs typeface="+mn-cs"/>
                        </a:rPr>
                        <a:t>ERC en double aveugle ; filles ≥ 16 ans</a:t>
                      </a:r>
                    </a:p>
                    <a:p>
                      <a:pPr marL="0" marR="0">
                        <a:buNone/>
                      </a:pPr>
                      <a:r>
                        <a:rPr lang="fr-FR" sz="1600" b="0" dirty="0">
                          <a:solidFill>
                            <a:schemeClr val="tx2"/>
                          </a:solidFill>
                          <a:latin typeface="+mn-lt"/>
                          <a:ea typeface="+mn-ea"/>
                          <a:cs typeface="+mn-cs"/>
                        </a:rPr>
                        <a:t>2 groupes : 1 dose de 9vHPV (MSD) ; 1 dose de vaccin </a:t>
                      </a:r>
                      <a:r>
                        <a:rPr lang="fr-FR" sz="1600" b="0" dirty="0" err="1">
                          <a:solidFill>
                            <a:schemeClr val="tx2"/>
                          </a:solidFill>
                          <a:latin typeface="+mn-lt"/>
                          <a:ea typeface="+mn-ea"/>
                          <a:cs typeface="+mn-cs"/>
                        </a:rPr>
                        <a:t>antiméningococcique</a:t>
                      </a:r>
                      <a:r>
                        <a:rPr lang="fr-FR" sz="1600" b="0" dirty="0">
                          <a:solidFill>
                            <a:schemeClr val="tx2"/>
                          </a:solidFill>
                          <a:latin typeface="+mn-lt"/>
                          <a:ea typeface="+mn-ea"/>
                          <a:cs typeface="+mn-cs"/>
                        </a:rPr>
                        <a:t> (vaccination anti-VPH retardée à 18 mois)</a:t>
                      </a:r>
                    </a:p>
                    <a:p>
                      <a:pPr marL="0" marR="0">
                        <a:buNone/>
                      </a:pPr>
                      <a:r>
                        <a:rPr lang="fr-FR" sz="1600" b="0" dirty="0">
                          <a:solidFill>
                            <a:schemeClr val="tx2"/>
                          </a:solidFill>
                          <a:latin typeface="+mn-lt"/>
                          <a:ea typeface="+mn-ea"/>
                          <a:cs typeface="+mn-cs"/>
                        </a:rPr>
                        <a:t>N global = 750</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a:spcAft>
                          <a:spcPts val="600"/>
                        </a:spcAft>
                        <a:buNone/>
                      </a:pPr>
                      <a:r>
                        <a:rPr lang="fr-FR" sz="1600" b="0" dirty="0">
                          <a:solidFill>
                            <a:schemeClr val="tx2"/>
                          </a:solidFill>
                          <a:latin typeface="+mn-lt"/>
                          <a:ea typeface="+mn-ea"/>
                          <a:cs typeface="+mn-cs"/>
                        </a:rPr>
                        <a:t>Efficacité du vaccin anti-VPH 16/18 en matière d’infections persistantes par les VPH en cas de vaccination avant le diagnostic du VIH </a:t>
                      </a:r>
                    </a:p>
                    <a:p>
                      <a:pPr marL="0" marR="0">
                        <a:buNone/>
                      </a:pPr>
                      <a:r>
                        <a:rPr lang="fr-FR" sz="1600" b="0" u="sng" dirty="0">
                          <a:solidFill>
                            <a:schemeClr val="tx2"/>
                          </a:solidFill>
                          <a:latin typeface="+mn-lt"/>
                          <a:ea typeface="+mn-ea"/>
                          <a:cs typeface="+mn-cs"/>
                        </a:rPr>
                        <a:t>Données attendues</a:t>
                      </a:r>
                      <a:r>
                        <a:rPr lang="fr-FR" sz="1600" b="0" dirty="0">
                          <a:solidFill>
                            <a:schemeClr val="tx2"/>
                          </a:solidFill>
                          <a:latin typeface="+mn-lt"/>
                          <a:ea typeface="+mn-ea"/>
                          <a:cs typeface="+mn-cs"/>
                        </a:rPr>
                        <a:t> : </a:t>
                      </a:r>
                      <a:r>
                        <a:rPr lang="fr-FR" sz="1600" b="1" dirty="0">
                          <a:solidFill>
                            <a:schemeClr val="tx2"/>
                          </a:solidFill>
                          <a:latin typeface="+mn-lt"/>
                          <a:ea typeface="+mn-ea"/>
                          <a:cs typeface="+mn-cs"/>
                        </a:rPr>
                        <a:t>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22107047"/>
                  </a:ext>
                </a:extLst>
              </a:tr>
              <a:tr h="1476742">
                <a:tc>
                  <a:txBody>
                    <a:bodyPr/>
                    <a:lstStyle/>
                    <a:p>
                      <a:pPr marL="0" marR="0">
                        <a:buNone/>
                      </a:pPr>
                      <a:r>
                        <a:rPr lang="fr-FR" sz="1600" b="1">
                          <a:solidFill>
                            <a:schemeClr val="bg1"/>
                          </a:solidFill>
                          <a:effectLst/>
                          <a:latin typeface="+mn-lt"/>
                          <a:ea typeface="Aptos" panose="020B0004020202020204" pitchFamily="34" charset="0"/>
                          <a:cs typeface="Aptos" panose="020B0004020202020204" pitchFamily="34" charset="0"/>
                        </a:rPr>
                        <a:t>Essai PRISMA-ESCUDDO</a:t>
                      </a:r>
                      <a:r>
                        <a:rPr lang="fr-FR" sz="1600">
                          <a:solidFill>
                            <a:schemeClr val="bg1"/>
                          </a:solidFill>
                          <a:effectLst/>
                          <a:latin typeface="+mn-lt"/>
                          <a:ea typeface="Aptos" panose="020B0004020202020204" pitchFamily="34" charset="0"/>
                          <a:cs typeface="Aptos" panose="020B0004020202020204" pitchFamily="34" charset="0"/>
                        </a:rPr>
                        <a:t>, Costa Rica</a:t>
                      </a:r>
                    </a:p>
                    <a:p>
                      <a:pPr marL="0" marR="0">
                        <a:buNone/>
                      </a:pPr>
                      <a:r>
                        <a:rPr lang="fr-FR" sz="1600" b="1">
                          <a:solidFill>
                            <a:schemeClr val="tx2"/>
                          </a:solidFill>
                          <a:latin typeface="+mn-lt"/>
                          <a:ea typeface="+mn-ea"/>
                          <a:cs typeface="+mn-cs"/>
                        </a:rPr>
                        <a:t>Essai visant à évaluer l’efficacité d’une dose unique chez des femmes âgées de 18 à 30 ans </a:t>
                      </a:r>
                    </a:p>
                    <a:p>
                      <a:pPr marL="0" marR="0">
                        <a:buNone/>
                      </a:pPr>
                      <a:r>
                        <a:rPr lang="fr-FR" sz="1600">
                          <a:solidFill>
                            <a:schemeClr val="tx2"/>
                          </a:solidFill>
                          <a:latin typeface="+mn-lt"/>
                          <a:ea typeface="+mn-ea"/>
                          <a:cs typeface="+mn-cs"/>
                        </a:rPr>
                        <a:t>ERC ; 3 groupes : 1 dose de HPV2 (GSK) ; 1 dose de 9vHPV (MSD) ; 1 dose DTaP (témoin) (N = environ 1 650/groupe)</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a:spcAft>
                          <a:spcPts val="600"/>
                        </a:spcAft>
                        <a:buNone/>
                      </a:pPr>
                      <a:r>
                        <a:rPr lang="fr-FR" sz="1600" dirty="0">
                          <a:solidFill>
                            <a:schemeClr val="tx2"/>
                          </a:solidFill>
                          <a:latin typeface="+mn-lt"/>
                          <a:ea typeface="+mn-ea"/>
                          <a:cs typeface="+mn-cs"/>
                        </a:rPr>
                        <a:t>Efficacité du vaccin par rapport à l’absence de vaccination en matière d’infections persistantes par les VPH 16/18 </a:t>
                      </a:r>
                    </a:p>
                    <a:p>
                      <a:pPr marL="0" marR="0">
                        <a:buNone/>
                      </a:pPr>
                      <a:r>
                        <a:rPr lang="fr-FR" sz="1600" u="sng" dirty="0">
                          <a:solidFill>
                            <a:schemeClr val="tx2"/>
                          </a:solidFill>
                          <a:latin typeface="+mn-lt"/>
                          <a:ea typeface="+mn-ea"/>
                          <a:cs typeface="+mn-cs"/>
                        </a:rPr>
                        <a:t>Données attendues (année 4) : </a:t>
                      </a:r>
                      <a:r>
                        <a:rPr lang="fr-FR" sz="1600" dirty="0">
                          <a:solidFill>
                            <a:schemeClr val="tx2"/>
                          </a:solidFill>
                          <a:latin typeface="+mn-lt"/>
                          <a:ea typeface="+mn-ea"/>
                          <a:cs typeface="+mn-cs"/>
                        </a:rPr>
                        <a:t>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75538819"/>
                  </a:ext>
                </a:extLst>
              </a:tr>
            </a:tbl>
          </a:graphicData>
        </a:graphic>
      </p:graphicFrame>
      <p:sp>
        <p:nvSpPr>
          <p:cNvPr id="3" name="Rectangle 2">
            <a:extLst>
              <a:ext uri="{FF2B5EF4-FFF2-40B4-BE49-F238E27FC236}">
                <a16:creationId xmlns:a16="http://schemas.microsoft.com/office/drawing/2014/main" id="{768CB180-CDD7-178E-A89E-12765C3F39C2}"/>
              </a:ext>
            </a:extLst>
          </p:cNvPr>
          <p:cNvSpPr/>
          <p:nvPr/>
        </p:nvSpPr>
        <p:spPr>
          <a:xfrm>
            <a:off x="381000" y="184335"/>
            <a:ext cx="11348767" cy="523220"/>
          </a:xfrm>
          <a:prstGeom prst="rect">
            <a:avLst/>
          </a:prstGeom>
        </p:spPr>
        <p:txBody>
          <a:bodyPr wrap="square" lIns="91440" tIns="45720" rIns="91440" bIns="45720" anchor="t">
            <a:spAutoFit/>
          </a:bodyPr>
          <a:lstStyle/>
          <a:p>
            <a:pPr algn="ctr"/>
            <a:r>
              <a:rPr lang="fr-FR" sz="2800" dirty="0">
                <a:solidFill>
                  <a:schemeClr val="tx2"/>
                </a:solidFill>
                <a:latin typeface="+mj-lt"/>
              </a:rPr>
              <a:t>Efficacité contre les infections persistantes par les VPH : études en cours </a:t>
            </a:r>
          </a:p>
        </p:txBody>
      </p:sp>
      <p:sp>
        <p:nvSpPr>
          <p:cNvPr id="4" name="TextBox 3">
            <a:extLst>
              <a:ext uri="{FF2B5EF4-FFF2-40B4-BE49-F238E27FC236}">
                <a16:creationId xmlns:a16="http://schemas.microsoft.com/office/drawing/2014/main" id="{0F8F2074-6A35-764F-7A7F-DD5AD5BA63CB}"/>
              </a:ext>
            </a:extLst>
          </p:cNvPr>
          <p:cNvSpPr txBox="1"/>
          <p:nvPr/>
        </p:nvSpPr>
        <p:spPr>
          <a:xfrm>
            <a:off x="381000" y="6179820"/>
            <a:ext cx="11314595" cy="230832"/>
          </a:xfrm>
          <a:prstGeom prst="rect">
            <a:avLst/>
          </a:prstGeom>
          <a:noFill/>
        </p:spPr>
        <p:txBody>
          <a:bodyPr wrap="square" rtlCol="0">
            <a:spAutoFit/>
          </a:bodyPr>
          <a:lstStyle/>
          <a:p>
            <a:r>
              <a:rPr lang="fr-FR" sz="900"/>
              <a:t>Abréviations : CIRC : Centre international de Recherche sur le Cancer ; ERC : essai randomisé et contrôlé ; HOPE : Human Papillomavirus One and Two Dose Population Effectiveness ; N : nombre de participantes</a:t>
            </a:r>
          </a:p>
        </p:txBody>
      </p:sp>
    </p:spTree>
    <p:extLst>
      <p:ext uri="{BB962C8B-B14F-4D97-AF65-F5344CB8AC3E}">
        <p14:creationId xmlns:p14="http://schemas.microsoft.com/office/powerpoint/2010/main" val="4134847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AFA5D-B43E-855B-643B-A6F82AEADD5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1895E7D-AD13-D2B2-12DF-DECBCFF143A8}"/>
              </a:ext>
            </a:extLst>
          </p:cNvPr>
          <p:cNvSpPr/>
          <p:nvPr/>
        </p:nvSpPr>
        <p:spPr>
          <a:xfrm>
            <a:off x="381000" y="114300"/>
            <a:ext cx="11348767" cy="584775"/>
          </a:xfrm>
          <a:prstGeom prst="rect">
            <a:avLst/>
          </a:prstGeom>
        </p:spPr>
        <p:txBody>
          <a:bodyPr wrap="square" lIns="91440" tIns="45720" rIns="91440" bIns="45720" anchor="t">
            <a:spAutoFit/>
          </a:bodyPr>
          <a:lstStyle/>
          <a:p>
            <a:pPr algn="ctr"/>
            <a:r>
              <a:rPr lang="fr-FR" sz="3200">
                <a:solidFill>
                  <a:schemeClr val="tx2"/>
                </a:solidFill>
                <a:latin typeface="+mj-lt"/>
              </a:rPr>
              <a:t>Études d’impact en cours</a:t>
            </a:r>
          </a:p>
        </p:txBody>
      </p:sp>
      <p:graphicFrame>
        <p:nvGraphicFramePr>
          <p:cNvPr id="3" name="Table 3">
            <a:extLst>
              <a:ext uri="{FF2B5EF4-FFF2-40B4-BE49-F238E27FC236}">
                <a16:creationId xmlns:a16="http://schemas.microsoft.com/office/drawing/2014/main" id="{E959BE09-A822-D7B9-956D-37610E0262FB}"/>
              </a:ext>
            </a:extLst>
          </p:cNvPr>
          <p:cNvGraphicFramePr>
            <a:graphicFrameLocks noGrp="1"/>
          </p:cNvGraphicFramePr>
          <p:nvPr>
            <p:extLst>
              <p:ext uri="{D42A27DB-BD31-4B8C-83A1-F6EECF244321}">
                <p14:modId xmlns:p14="http://schemas.microsoft.com/office/powerpoint/2010/main" val="1045340450"/>
              </p:ext>
            </p:extLst>
          </p:nvPr>
        </p:nvGraphicFramePr>
        <p:xfrm>
          <a:off x="581025" y="841424"/>
          <a:ext cx="11195802" cy="3307080"/>
        </p:xfrm>
        <a:graphic>
          <a:graphicData uri="http://schemas.openxmlformats.org/drawingml/2006/table">
            <a:tbl>
              <a:tblPr firstRow="1" bandRow="1">
                <a:tableStyleId>{5C22544A-7EE6-4342-B048-85BDC9FD1C3A}</a:tableStyleId>
              </a:tblPr>
              <a:tblGrid>
                <a:gridCol w="4447476">
                  <a:extLst>
                    <a:ext uri="{9D8B030D-6E8A-4147-A177-3AD203B41FA5}">
                      <a16:colId xmlns:a16="http://schemas.microsoft.com/office/drawing/2014/main" val="4230516322"/>
                    </a:ext>
                  </a:extLst>
                </a:gridCol>
                <a:gridCol w="6748326">
                  <a:extLst>
                    <a:ext uri="{9D8B030D-6E8A-4147-A177-3AD203B41FA5}">
                      <a16:colId xmlns:a16="http://schemas.microsoft.com/office/drawing/2014/main" val="3653219934"/>
                    </a:ext>
                  </a:extLst>
                </a:gridCol>
              </a:tblGrid>
              <a:tr h="388135">
                <a:tc>
                  <a:txBody>
                    <a:bodyPr/>
                    <a:lstStyle/>
                    <a:p>
                      <a:r>
                        <a:rPr lang="fr-FR" sz="2000">
                          <a:solidFill>
                            <a:schemeClr val="bg1"/>
                          </a:solidFill>
                        </a:rPr>
                        <a:t>Étude/conception</a:t>
                      </a:r>
                    </a:p>
                  </a:txBody>
                  <a:tcPr>
                    <a:lnB w="9525" cap="flat" cmpd="sng" algn="ctr">
                      <a:solidFill>
                        <a:schemeClr val="accent1"/>
                      </a:solidFill>
                      <a:prstDash val="solid"/>
                      <a:round/>
                      <a:headEnd type="none" w="med" len="med"/>
                      <a:tailEnd type="none" w="med" len="med"/>
                    </a:lnB>
                  </a:tcPr>
                </a:tc>
                <a:tc>
                  <a:txBody>
                    <a:bodyPr/>
                    <a:lstStyle/>
                    <a:p>
                      <a:r>
                        <a:rPr lang="fr-FR" sz="2000" b="1">
                          <a:solidFill>
                            <a:schemeClr val="bg1"/>
                          </a:solidFill>
                        </a:rPr>
                        <a:t>Objectifs principaux/calendrier</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584577">
                <a:tc>
                  <a:txBody>
                    <a:bodyPr/>
                    <a:lstStyle/>
                    <a:p>
                      <a:r>
                        <a:rPr lang="fr-FR" sz="2000" b="1">
                          <a:solidFill>
                            <a:schemeClr val="bg1"/>
                          </a:solidFill>
                        </a:rPr>
                        <a:t>ADD-VACC</a:t>
                      </a:r>
                      <a:r>
                        <a:rPr lang="fr-FR" sz="2000" b="0">
                          <a:solidFill>
                            <a:schemeClr val="bg1"/>
                          </a:solidFill>
                        </a:rPr>
                        <a:t>, Tanzanie</a:t>
                      </a:r>
                    </a:p>
                    <a:p>
                      <a:r>
                        <a:rPr lang="fr-FR" sz="2000">
                          <a:solidFill>
                            <a:schemeClr val="tx2"/>
                          </a:solidFill>
                        </a:rPr>
                        <a:t>Essai randomisé en grappes sur des filles (9 ans) uniquement, ou sur des filles (9 ans) et des garçons (entre 14 et 18 ans)</a:t>
                      </a:r>
                    </a:p>
                    <a:p>
                      <a:r>
                        <a:rPr lang="fr-FR" sz="2000">
                          <a:solidFill>
                            <a:schemeClr val="tx2"/>
                          </a:solidFill>
                        </a:rPr>
                        <a:t>1 dose de HPV4 (MSD)</a:t>
                      </a:r>
                    </a:p>
                    <a:p>
                      <a:r>
                        <a:rPr lang="fr-FR" sz="2000">
                          <a:solidFill>
                            <a:schemeClr val="tx2"/>
                          </a:solidFill>
                        </a:rPr>
                        <a:t>N ~ 9 000 garçons </a:t>
                      </a:r>
                    </a:p>
                    <a:p>
                      <a:r>
                        <a:rPr lang="fr-FR" sz="2000">
                          <a:solidFill>
                            <a:schemeClr val="tx2"/>
                          </a:solidFill>
                        </a:rPr>
                        <a:t>Enquête avant la vaccination et trois ans après la vaccination</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fr-FR" sz="2000">
                          <a:solidFill>
                            <a:schemeClr val="tx2"/>
                          </a:solidFill>
                        </a:rPr>
                        <a:t>Impact de l’ajout à un programme national (ciblant les jeunes filles de 14 ans) d’une stratégie de vaccination anti-VPH unique et à une dose chez les hommes </a:t>
                      </a:r>
                    </a:p>
                    <a:p>
                      <a:r>
                        <a:rPr lang="fr-FR" sz="2000">
                          <a:solidFill>
                            <a:schemeClr val="tx2"/>
                          </a:solidFill>
                        </a:rPr>
                        <a:t>Impact sur la prévalence des VPH dans la communauté 36 mois après la vaccination</a:t>
                      </a:r>
                    </a:p>
                    <a:p>
                      <a:pPr>
                        <a:spcAft>
                          <a:spcPts val="600"/>
                        </a:spcAft>
                      </a:pPr>
                      <a:r>
                        <a:rPr lang="fr-FR" sz="2000">
                          <a:solidFill>
                            <a:schemeClr val="tx2"/>
                          </a:solidFill>
                        </a:rPr>
                        <a:t>Immunogénicité dans un sous-ensemble jusqu’au mois 24</a:t>
                      </a:r>
                    </a:p>
                    <a:p>
                      <a:r>
                        <a:rPr lang="fr-FR" sz="2000" u="sng">
                          <a:solidFill>
                            <a:schemeClr val="tx2"/>
                          </a:solidFill>
                        </a:rPr>
                        <a:t>Données attendues</a:t>
                      </a:r>
                      <a:r>
                        <a:rPr lang="fr-FR" sz="2000" u="none">
                          <a:solidFill>
                            <a:schemeClr val="tx2"/>
                          </a:solidFill>
                        </a:rPr>
                        <a:t> : </a:t>
                      </a:r>
                      <a:r>
                        <a:rPr lang="fr-FR" sz="2000">
                          <a:solidFill>
                            <a:schemeClr val="tx2"/>
                          </a:solidFill>
                          <a:latin typeface="+mn-lt"/>
                          <a:ea typeface="+mn-ea"/>
                          <a:cs typeface="+mn-cs"/>
                        </a:rPr>
                        <a:t>impact sur la prévalence des VPH dans la communauté en </a:t>
                      </a:r>
                      <a:r>
                        <a:rPr lang="fr-FR" sz="2000" b="1">
                          <a:solidFill>
                            <a:schemeClr val="tx2"/>
                          </a:solidFill>
                          <a:latin typeface="+mn-lt"/>
                          <a:ea typeface="+mn-ea"/>
                          <a:cs typeface="+mn-cs"/>
                        </a:rPr>
                        <a:t>2027</a:t>
                      </a:r>
                      <a:r>
                        <a:rPr lang="fr-FR" sz="2000">
                          <a:solidFill>
                            <a:schemeClr val="tx2"/>
                          </a:solidFill>
                          <a:latin typeface="+mn-lt"/>
                          <a:ea typeface="+mn-ea"/>
                          <a:cs typeface="+mn-cs"/>
                        </a:rPr>
                        <a:t> ; efficacité d’une dose unique chez les hommes en </a:t>
                      </a:r>
                      <a:r>
                        <a:rPr lang="fr-FR" sz="2000" b="1">
                          <a:solidFill>
                            <a:schemeClr val="tx2"/>
                          </a:solidFill>
                          <a:latin typeface="+mn-lt"/>
                          <a:ea typeface="+mn-ea"/>
                          <a:cs typeface="+mn-cs"/>
                        </a:rPr>
                        <a:t>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5" name="TextBox 4">
            <a:extLst>
              <a:ext uri="{FF2B5EF4-FFF2-40B4-BE49-F238E27FC236}">
                <a16:creationId xmlns:a16="http://schemas.microsoft.com/office/drawing/2014/main" id="{C4CD6B76-4605-7F01-3CA8-A63EF5AAD369}"/>
              </a:ext>
            </a:extLst>
          </p:cNvPr>
          <p:cNvSpPr txBox="1"/>
          <p:nvPr/>
        </p:nvSpPr>
        <p:spPr>
          <a:xfrm>
            <a:off x="581025" y="6003827"/>
            <a:ext cx="11361655" cy="230832"/>
          </a:xfrm>
          <a:prstGeom prst="rect">
            <a:avLst/>
          </a:prstGeom>
          <a:noFill/>
        </p:spPr>
        <p:txBody>
          <a:bodyPr wrap="square" numCol="1" rtlCol="0">
            <a:spAutoFit/>
          </a:bodyPr>
          <a:lstStyle/>
          <a:p>
            <a:r>
              <a:rPr lang="fr-FR" sz="900"/>
              <a:t>ADD-VACC, Adding Male Single Dose HPV Vaccination to Female HPV Vaccination in Tanzania ; N : nombre de participants</a:t>
            </a:r>
          </a:p>
        </p:txBody>
      </p:sp>
    </p:spTree>
    <p:extLst>
      <p:ext uri="{BB962C8B-B14F-4D97-AF65-F5344CB8AC3E}">
        <p14:creationId xmlns:p14="http://schemas.microsoft.com/office/powerpoint/2010/main" val="270484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240469-CA91-4ECA-9BE3-730B5DE58944}"/>
              </a:ext>
            </a:extLst>
          </p:cNvPr>
          <p:cNvCxnSpPr>
            <a:cxnSpLocks/>
          </p:cNvCxnSpPr>
          <p:nvPr/>
        </p:nvCxnSpPr>
        <p:spPr>
          <a:xfrm>
            <a:off x="2681681"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0302B09-CFAD-494A-ACDD-B971FF2F6778}"/>
              </a:ext>
            </a:extLst>
          </p:cNvPr>
          <p:cNvCxnSpPr>
            <a:cxnSpLocks/>
          </p:cNvCxnSpPr>
          <p:nvPr/>
        </p:nvCxnSpPr>
        <p:spPr>
          <a:xfrm>
            <a:off x="5483257"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456C91-A747-4243-8751-E93596D3010E}"/>
              </a:ext>
            </a:extLst>
          </p:cNvPr>
          <p:cNvCxnSpPr>
            <a:cxnSpLocks/>
          </p:cNvCxnSpPr>
          <p:nvPr/>
        </p:nvCxnSpPr>
        <p:spPr>
          <a:xfrm>
            <a:off x="4597598" y="2063079"/>
            <a:ext cx="1771319"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9DDCDA-EBD3-4CDA-9BBD-9BE0AF67712F}"/>
              </a:ext>
            </a:extLst>
          </p:cNvPr>
          <p:cNvSpPr txBox="1">
            <a:spLocks/>
          </p:cNvSpPr>
          <p:nvPr/>
        </p:nvSpPr>
        <p:spPr>
          <a:xfrm>
            <a:off x="450118" y="3976483"/>
            <a:ext cx="2102773" cy="6463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400">
                <a:solidFill>
                  <a:schemeClr val="tx2"/>
                </a:solidFill>
                <a:cs typeface="Arial"/>
              </a:rPr>
              <a:t>Réduction du coût des opérations et des flacons de vaccin</a:t>
            </a:r>
          </a:p>
        </p:txBody>
      </p:sp>
      <p:sp>
        <p:nvSpPr>
          <p:cNvPr id="8" name="TextBox 7">
            <a:extLst>
              <a:ext uri="{FF2B5EF4-FFF2-40B4-BE49-F238E27FC236}">
                <a16:creationId xmlns:a16="http://schemas.microsoft.com/office/drawing/2014/main" id="{C44DC1D6-CE2D-4B21-825B-4AA5E25C8D49}"/>
              </a:ext>
            </a:extLst>
          </p:cNvPr>
          <p:cNvSpPr txBox="1">
            <a:spLocks/>
          </p:cNvSpPr>
          <p:nvPr/>
        </p:nvSpPr>
        <p:spPr>
          <a:xfrm>
            <a:off x="5791060" y="3976483"/>
            <a:ext cx="2144995" cy="6463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400">
                <a:solidFill>
                  <a:schemeClr val="tx2"/>
                </a:solidFill>
                <a:cs typeface="Arial"/>
              </a:rPr>
              <a:t>Planification logistique et budgétaire facilitée pour les familles </a:t>
            </a:r>
          </a:p>
        </p:txBody>
      </p:sp>
      <p:cxnSp>
        <p:nvCxnSpPr>
          <p:cNvPr id="9" name="Straight Connector 8">
            <a:extLst>
              <a:ext uri="{FF2B5EF4-FFF2-40B4-BE49-F238E27FC236}">
                <a16:creationId xmlns:a16="http://schemas.microsoft.com/office/drawing/2014/main" id="{6A75BCED-C0B0-47CD-9A2C-81691CB4BC6A}"/>
              </a:ext>
            </a:extLst>
          </p:cNvPr>
          <p:cNvCxnSpPr>
            <a:cxnSpLocks/>
          </p:cNvCxnSpPr>
          <p:nvPr/>
        </p:nvCxnSpPr>
        <p:spPr>
          <a:xfrm>
            <a:off x="1661927" y="2063079"/>
            <a:ext cx="2039507"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8398E5-4BC8-4819-B613-D16C7CF1C542}"/>
              </a:ext>
            </a:extLst>
          </p:cNvPr>
          <p:cNvSpPr txBox="1">
            <a:spLocks/>
          </p:cNvSpPr>
          <p:nvPr/>
        </p:nvSpPr>
        <p:spPr>
          <a:xfrm>
            <a:off x="1641301" y="1571798"/>
            <a:ext cx="2101306"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400">
                <a:solidFill>
                  <a:schemeClr val="tx2"/>
                </a:solidFill>
                <a:cs typeface="Arial"/>
              </a:rPr>
              <a:t>Moins de rendez-vous</a:t>
            </a:r>
            <a:r>
              <a:rPr lang="fr-FR" sz="1400"/>
              <a:t> </a:t>
            </a:r>
            <a:br>
              <a:rPr lang="fr-FR" sz="1400"/>
            </a:br>
            <a:r>
              <a:rPr lang="fr-FR" sz="1400">
                <a:solidFill>
                  <a:schemeClr val="tx2"/>
                </a:solidFill>
                <a:cs typeface="Arial"/>
              </a:rPr>
              <a:t>à programmer et à assurer</a:t>
            </a:r>
          </a:p>
        </p:txBody>
      </p:sp>
      <p:sp>
        <p:nvSpPr>
          <p:cNvPr id="11" name="TextBox 10">
            <a:extLst>
              <a:ext uri="{FF2B5EF4-FFF2-40B4-BE49-F238E27FC236}">
                <a16:creationId xmlns:a16="http://schemas.microsoft.com/office/drawing/2014/main" id="{177B3F40-5BBE-43A3-B807-E379BD1BAB58}"/>
              </a:ext>
            </a:extLst>
          </p:cNvPr>
          <p:cNvSpPr txBox="1">
            <a:spLocks/>
          </p:cNvSpPr>
          <p:nvPr/>
        </p:nvSpPr>
        <p:spPr>
          <a:xfrm>
            <a:off x="4597598" y="1571798"/>
            <a:ext cx="1771319"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400">
                <a:solidFill>
                  <a:schemeClr val="tx2"/>
                </a:solidFill>
                <a:cs typeface="Arial"/>
              </a:rPr>
              <a:t>Coordination simplifiée de la campagne</a:t>
            </a:r>
          </a:p>
        </p:txBody>
      </p:sp>
      <p:cxnSp>
        <p:nvCxnSpPr>
          <p:cNvPr id="12" name="Straight Connector 11">
            <a:extLst>
              <a:ext uri="{FF2B5EF4-FFF2-40B4-BE49-F238E27FC236}">
                <a16:creationId xmlns:a16="http://schemas.microsoft.com/office/drawing/2014/main" id="{E74D65D8-E80C-4E4D-A936-0011E992BC78}"/>
              </a:ext>
            </a:extLst>
          </p:cNvPr>
          <p:cNvCxnSpPr>
            <a:cxnSpLocks/>
          </p:cNvCxnSpPr>
          <p:nvPr/>
        </p:nvCxnSpPr>
        <p:spPr>
          <a:xfrm>
            <a:off x="8236402"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92F53B-85FB-4DB0-80F1-C8786DD25BC7}"/>
              </a:ext>
            </a:extLst>
          </p:cNvPr>
          <p:cNvCxnSpPr>
            <a:cxnSpLocks/>
          </p:cNvCxnSpPr>
          <p:nvPr/>
        </p:nvCxnSpPr>
        <p:spPr>
          <a:xfrm>
            <a:off x="7216547" y="2063079"/>
            <a:ext cx="2039710"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3F25DB-49A1-43D6-A097-0E602D73E133}"/>
              </a:ext>
            </a:extLst>
          </p:cNvPr>
          <p:cNvSpPr txBox="1">
            <a:spLocks/>
          </p:cNvSpPr>
          <p:nvPr/>
        </p:nvSpPr>
        <p:spPr>
          <a:xfrm>
            <a:off x="7206349" y="1571798"/>
            <a:ext cx="2060107"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400">
                <a:solidFill>
                  <a:schemeClr val="tx2"/>
                </a:solidFill>
                <a:cs typeface="Arial"/>
              </a:rPr>
              <a:t>Pas besoin de planifier</a:t>
            </a:r>
            <a:r>
              <a:rPr lang="fr-FR" sz="1400"/>
              <a:t> </a:t>
            </a:r>
            <a:br>
              <a:rPr lang="fr-FR" sz="1400"/>
            </a:br>
            <a:r>
              <a:rPr lang="fr-FR" sz="1400">
                <a:solidFill>
                  <a:schemeClr val="tx2"/>
                </a:solidFill>
                <a:cs typeface="Arial"/>
              </a:rPr>
              <a:t>de suivi</a:t>
            </a:r>
          </a:p>
        </p:txBody>
      </p:sp>
      <p:sp>
        <p:nvSpPr>
          <p:cNvPr id="15" name="TextBox 14">
            <a:extLst>
              <a:ext uri="{FF2B5EF4-FFF2-40B4-BE49-F238E27FC236}">
                <a16:creationId xmlns:a16="http://schemas.microsoft.com/office/drawing/2014/main" id="{24726DE6-6E2C-471C-8E6B-64E645D3C32F}"/>
              </a:ext>
            </a:extLst>
          </p:cNvPr>
          <p:cNvSpPr txBox="1">
            <a:spLocks/>
          </p:cNvSpPr>
          <p:nvPr/>
        </p:nvSpPr>
        <p:spPr>
          <a:xfrm>
            <a:off x="8367462" y="3976483"/>
            <a:ext cx="2142520"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400">
                <a:solidFill>
                  <a:schemeClr val="tx2"/>
                </a:solidFill>
                <a:cs typeface="Arial"/>
              </a:rPr>
              <a:t>Moins de stocks et de livraisons nécessaires</a:t>
            </a:r>
            <a:r>
              <a:rPr lang="fr-FR" sz="1400">
                <a:cs typeface="Arial"/>
              </a:rPr>
              <a:t> </a:t>
            </a:r>
          </a:p>
        </p:txBody>
      </p:sp>
      <p:cxnSp>
        <p:nvCxnSpPr>
          <p:cNvPr id="16" name="Straight Connector 15">
            <a:extLst>
              <a:ext uri="{FF2B5EF4-FFF2-40B4-BE49-F238E27FC236}">
                <a16:creationId xmlns:a16="http://schemas.microsoft.com/office/drawing/2014/main" id="{077E67B5-197B-4F20-95CC-62458E8D8A7D}"/>
              </a:ext>
            </a:extLst>
          </p:cNvPr>
          <p:cNvCxnSpPr>
            <a:cxnSpLocks/>
          </p:cNvCxnSpPr>
          <p:nvPr/>
        </p:nvCxnSpPr>
        <p:spPr>
          <a:xfrm>
            <a:off x="443070" y="3907163"/>
            <a:ext cx="2102773"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796D4C-DD63-4DD1-862B-A17A084EA38C}"/>
              </a:ext>
            </a:extLst>
          </p:cNvPr>
          <p:cNvCxnSpPr>
            <a:cxnSpLocks/>
          </p:cNvCxnSpPr>
          <p:nvPr/>
        </p:nvCxnSpPr>
        <p:spPr>
          <a:xfrm>
            <a:off x="6835870"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943AB9-E648-406E-993C-067FE5F4049B}"/>
              </a:ext>
            </a:extLst>
          </p:cNvPr>
          <p:cNvCxnSpPr>
            <a:cxnSpLocks/>
          </p:cNvCxnSpPr>
          <p:nvPr/>
        </p:nvCxnSpPr>
        <p:spPr>
          <a:xfrm>
            <a:off x="4096123"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383A6-FEEA-4B27-92DA-43A136790AEA}"/>
              </a:ext>
            </a:extLst>
          </p:cNvPr>
          <p:cNvCxnSpPr>
            <a:cxnSpLocks/>
          </p:cNvCxnSpPr>
          <p:nvPr/>
        </p:nvCxnSpPr>
        <p:spPr>
          <a:xfrm>
            <a:off x="1324367"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FA612D-B84A-436C-9CDE-F8338586582C}"/>
              </a:ext>
            </a:extLst>
          </p:cNvPr>
          <p:cNvCxnSpPr>
            <a:cxnSpLocks/>
          </p:cNvCxnSpPr>
          <p:nvPr/>
        </p:nvCxnSpPr>
        <p:spPr>
          <a:xfrm>
            <a:off x="9626798"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31AEF5-BAB5-4C84-BDEF-15A2110A9234}"/>
              </a:ext>
            </a:extLst>
          </p:cNvPr>
          <p:cNvCxnSpPr>
            <a:cxnSpLocks/>
          </p:cNvCxnSpPr>
          <p:nvPr/>
        </p:nvCxnSpPr>
        <p:spPr>
          <a:xfrm>
            <a:off x="8367462" y="3907163"/>
            <a:ext cx="2142520"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D33BB49-56EC-4813-B911-A043C3E4E7BD}"/>
              </a:ext>
            </a:extLst>
          </p:cNvPr>
          <p:cNvCxnSpPr>
            <a:cxnSpLocks/>
          </p:cNvCxnSpPr>
          <p:nvPr/>
        </p:nvCxnSpPr>
        <p:spPr>
          <a:xfrm>
            <a:off x="5753650" y="3907163"/>
            <a:ext cx="218240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AA523A-7CB4-4771-B97B-1DA003567362}"/>
              </a:ext>
            </a:extLst>
          </p:cNvPr>
          <p:cNvCxnSpPr>
            <a:cxnSpLocks/>
          </p:cNvCxnSpPr>
          <p:nvPr/>
        </p:nvCxnSpPr>
        <p:spPr>
          <a:xfrm>
            <a:off x="3021857" y="3907163"/>
            <a:ext cx="214499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F0C935-DF75-4948-9865-5B51FC03768B}"/>
              </a:ext>
            </a:extLst>
          </p:cNvPr>
          <p:cNvSpPr txBox="1">
            <a:spLocks/>
          </p:cNvSpPr>
          <p:nvPr/>
        </p:nvSpPr>
        <p:spPr>
          <a:xfrm>
            <a:off x="3021857" y="3976483"/>
            <a:ext cx="2144995" cy="66907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400">
                <a:solidFill>
                  <a:schemeClr val="tx2"/>
                </a:solidFill>
                <a:cs typeface="Arial"/>
              </a:rPr>
              <a:t>Réduction du nombre de vaccins nécessaires pour une population donnée</a:t>
            </a:r>
          </a:p>
        </p:txBody>
      </p:sp>
      <p:sp>
        <p:nvSpPr>
          <p:cNvPr id="25" name="TextBox 24">
            <a:extLst>
              <a:ext uri="{FF2B5EF4-FFF2-40B4-BE49-F238E27FC236}">
                <a16:creationId xmlns:a16="http://schemas.microsoft.com/office/drawing/2014/main" id="{1B5F3D93-3562-4211-855C-818EE422A046}"/>
              </a:ext>
            </a:extLst>
          </p:cNvPr>
          <p:cNvSpPr txBox="1"/>
          <p:nvPr/>
        </p:nvSpPr>
        <p:spPr>
          <a:xfrm>
            <a:off x="11261255" y="2543326"/>
            <a:ext cx="790153"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1000"/>
              <a:t>Amélioration probable</a:t>
            </a:r>
          </a:p>
        </p:txBody>
      </p:sp>
      <p:sp>
        <p:nvSpPr>
          <p:cNvPr id="26" name="Oval 25">
            <a:extLst>
              <a:ext uri="{FF2B5EF4-FFF2-40B4-BE49-F238E27FC236}">
                <a16:creationId xmlns:a16="http://schemas.microsoft.com/office/drawing/2014/main" id="{2AA3E8C1-09E6-458D-A74A-6E90EA8EF4E1}"/>
              </a:ext>
            </a:extLst>
          </p:cNvPr>
          <p:cNvSpPr/>
          <p:nvPr/>
        </p:nvSpPr>
        <p:spPr>
          <a:xfrm>
            <a:off x="10934307" y="2564599"/>
            <a:ext cx="218890" cy="218890"/>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tx1"/>
              </a:solidFill>
            </a:endParaRPr>
          </a:p>
        </p:txBody>
      </p:sp>
      <p:sp>
        <p:nvSpPr>
          <p:cNvPr id="27" name="TextBox 26">
            <a:extLst>
              <a:ext uri="{FF2B5EF4-FFF2-40B4-BE49-F238E27FC236}">
                <a16:creationId xmlns:a16="http://schemas.microsoft.com/office/drawing/2014/main" id="{D051789D-0119-4DCF-AE00-59C13892CCB8}"/>
              </a:ext>
            </a:extLst>
          </p:cNvPr>
          <p:cNvSpPr txBox="1"/>
          <p:nvPr/>
        </p:nvSpPr>
        <p:spPr>
          <a:xfrm>
            <a:off x="11261266" y="3215280"/>
            <a:ext cx="733865" cy="461665"/>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1000"/>
              <a:t>Amélioration importante probable</a:t>
            </a:r>
          </a:p>
        </p:txBody>
      </p:sp>
      <p:sp>
        <p:nvSpPr>
          <p:cNvPr id="28" name="Oval 27">
            <a:extLst>
              <a:ext uri="{FF2B5EF4-FFF2-40B4-BE49-F238E27FC236}">
                <a16:creationId xmlns:a16="http://schemas.microsoft.com/office/drawing/2014/main" id="{B5F56ECD-0961-4BBA-87CA-F9E9E5BD13ED}"/>
              </a:ext>
            </a:extLst>
          </p:cNvPr>
          <p:cNvSpPr/>
          <p:nvPr/>
        </p:nvSpPr>
        <p:spPr>
          <a:xfrm>
            <a:off x="10934307" y="3356377"/>
            <a:ext cx="218890" cy="21889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tx1"/>
              </a:solidFill>
            </a:endParaRPr>
          </a:p>
        </p:txBody>
      </p:sp>
      <p:sp>
        <p:nvSpPr>
          <p:cNvPr id="29" name="TextBox 28">
            <a:extLst>
              <a:ext uri="{FF2B5EF4-FFF2-40B4-BE49-F238E27FC236}">
                <a16:creationId xmlns:a16="http://schemas.microsoft.com/office/drawing/2014/main" id="{0420CCBD-4D03-47B7-9A2F-E8ABE81043EA}"/>
              </a:ext>
            </a:extLst>
          </p:cNvPr>
          <p:cNvSpPr txBox="1">
            <a:spLocks/>
          </p:cNvSpPr>
          <p:nvPr/>
        </p:nvSpPr>
        <p:spPr>
          <a:xfrm>
            <a:off x="175098" y="4891571"/>
            <a:ext cx="11820033" cy="817155"/>
          </a:xfrm>
          <a:prstGeom prst="rect">
            <a:avLst/>
          </a:prstGeom>
          <a:solidFill>
            <a:schemeClr val="accent3"/>
          </a:solidFill>
          <a:ln w="57150">
            <a:noFill/>
          </a:ln>
        </p:spPr>
        <p:txBody>
          <a:bodyPr vert="horz" wrap="square" lIns="182880" tIns="182880" rIns="182880" bIns="18288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Clr>
                <a:srgbClr val="FFFFFF"/>
              </a:buClr>
            </a:pPr>
            <a:r>
              <a:rPr lang="fr-FR" sz="2000" b="1" dirty="0">
                <a:solidFill>
                  <a:schemeClr val="accent1"/>
                </a:solidFill>
              </a:rPr>
              <a:t>Un schéma à dose unique permet de surmonter plusieurs obstacles auxquels les PFR-PRI sont confrontés de manière disproportionnée </a:t>
            </a:r>
            <a:br>
              <a:rPr lang="fr-FR" sz="2000" b="1" dirty="0">
                <a:solidFill>
                  <a:schemeClr val="accent1"/>
                </a:solidFill>
              </a:rPr>
            </a:br>
            <a:r>
              <a:rPr lang="fr-FR" dirty="0">
                <a:solidFill>
                  <a:schemeClr val="accent1"/>
                </a:solidFill>
                <a:latin typeface="+mj-lt"/>
              </a:rPr>
              <a:t>en réduisant le nombre de doses à acheter, puis à distribuer, stocker, suivre et administrer.</a:t>
            </a:r>
          </a:p>
        </p:txBody>
      </p:sp>
      <p:sp>
        <p:nvSpPr>
          <p:cNvPr id="30" name="TextBox 29">
            <a:extLst>
              <a:ext uri="{FF2B5EF4-FFF2-40B4-BE49-F238E27FC236}">
                <a16:creationId xmlns:a16="http://schemas.microsoft.com/office/drawing/2014/main" id="{438155B8-A4CE-4A4B-A99B-EF3E9E527B02}"/>
              </a:ext>
            </a:extLst>
          </p:cNvPr>
          <p:cNvSpPr txBox="1">
            <a:spLocks/>
          </p:cNvSpPr>
          <p:nvPr/>
        </p:nvSpPr>
        <p:spPr>
          <a:xfrm>
            <a:off x="3210463"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b="1">
                <a:solidFill>
                  <a:schemeClr val="tx2"/>
                </a:solidFill>
              </a:rPr>
              <a:t>Approvisionnement</a:t>
            </a:r>
          </a:p>
        </p:txBody>
      </p:sp>
      <p:sp>
        <p:nvSpPr>
          <p:cNvPr id="31" name="TextBox 30">
            <a:extLst>
              <a:ext uri="{FF2B5EF4-FFF2-40B4-BE49-F238E27FC236}">
                <a16:creationId xmlns:a16="http://schemas.microsoft.com/office/drawing/2014/main" id="{84A78E9B-E82D-40D3-A81E-31F801AB9C58}"/>
              </a:ext>
            </a:extLst>
          </p:cNvPr>
          <p:cNvSpPr txBox="1">
            <a:spLocks/>
          </p:cNvSpPr>
          <p:nvPr/>
        </p:nvSpPr>
        <p:spPr>
          <a:xfrm>
            <a:off x="4597598" y="2372394"/>
            <a:ext cx="1771319"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b="1">
                <a:solidFill>
                  <a:schemeClr val="accent3">
                    <a:lumMod val="75000"/>
                  </a:schemeClr>
                </a:solidFill>
              </a:rPr>
              <a:t>Gouvernance</a:t>
            </a:r>
          </a:p>
        </p:txBody>
      </p:sp>
      <p:sp>
        <p:nvSpPr>
          <p:cNvPr id="32" name="TextBox 31">
            <a:extLst>
              <a:ext uri="{FF2B5EF4-FFF2-40B4-BE49-F238E27FC236}">
                <a16:creationId xmlns:a16="http://schemas.microsoft.com/office/drawing/2014/main" id="{28C92CB2-1FB2-4AC7-9FFD-434D11707386}"/>
              </a:ext>
            </a:extLst>
          </p:cNvPr>
          <p:cNvSpPr txBox="1">
            <a:spLocks/>
          </p:cNvSpPr>
          <p:nvPr/>
        </p:nvSpPr>
        <p:spPr>
          <a:xfrm>
            <a:off x="8513467" y="3323003"/>
            <a:ext cx="2142520"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b="1" dirty="0">
                <a:solidFill>
                  <a:schemeClr val="tx2"/>
                </a:solidFill>
              </a:rPr>
              <a:t>Installations/distribution </a:t>
            </a:r>
          </a:p>
        </p:txBody>
      </p:sp>
      <p:sp>
        <p:nvSpPr>
          <p:cNvPr id="33" name="TextBox 32">
            <a:extLst>
              <a:ext uri="{FF2B5EF4-FFF2-40B4-BE49-F238E27FC236}">
                <a16:creationId xmlns:a16="http://schemas.microsoft.com/office/drawing/2014/main" id="{66C6FAB4-588C-44AF-9399-5398169185D6}"/>
              </a:ext>
            </a:extLst>
          </p:cNvPr>
          <p:cNvSpPr txBox="1">
            <a:spLocks/>
          </p:cNvSpPr>
          <p:nvPr/>
        </p:nvSpPr>
        <p:spPr>
          <a:xfrm>
            <a:off x="7243105" y="2371779"/>
            <a:ext cx="2108741"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b="1" dirty="0">
                <a:solidFill>
                  <a:schemeClr val="accent3">
                    <a:lumMod val="75000"/>
                  </a:schemeClr>
                </a:solidFill>
              </a:rPr>
              <a:t>Données et numérique</a:t>
            </a:r>
          </a:p>
        </p:txBody>
      </p:sp>
      <p:sp>
        <p:nvSpPr>
          <p:cNvPr id="34" name="TextBox 33">
            <a:extLst>
              <a:ext uri="{FF2B5EF4-FFF2-40B4-BE49-F238E27FC236}">
                <a16:creationId xmlns:a16="http://schemas.microsoft.com/office/drawing/2014/main" id="{B65812AC-841F-4813-875D-C3697A024A76}"/>
              </a:ext>
            </a:extLst>
          </p:cNvPr>
          <p:cNvSpPr txBox="1">
            <a:spLocks/>
          </p:cNvSpPr>
          <p:nvPr/>
        </p:nvSpPr>
        <p:spPr>
          <a:xfrm>
            <a:off x="450117"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b="1">
                <a:solidFill>
                  <a:schemeClr val="tx2"/>
                </a:solidFill>
              </a:rPr>
              <a:t>Finances</a:t>
            </a:r>
          </a:p>
        </p:txBody>
      </p:sp>
      <p:sp>
        <p:nvSpPr>
          <p:cNvPr id="35" name="TextBox 34">
            <a:extLst>
              <a:ext uri="{FF2B5EF4-FFF2-40B4-BE49-F238E27FC236}">
                <a16:creationId xmlns:a16="http://schemas.microsoft.com/office/drawing/2014/main" id="{79CC859D-4240-4418-994F-599D17D32E47}"/>
              </a:ext>
            </a:extLst>
          </p:cNvPr>
          <p:cNvSpPr txBox="1">
            <a:spLocks/>
          </p:cNvSpPr>
          <p:nvPr/>
        </p:nvSpPr>
        <p:spPr>
          <a:xfrm>
            <a:off x="5950210"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b="1">
                <a:solidFill>
                  <a:schemeClr val="tx2"/>
                </a:solidFill>
              </a:rPr>
              <a:t>Demande</a:t>
            </a:r>
          </a:p>
        </p:txBody>
      </p:sp>
      <p:sp>
        <p:nvSpPr>
          <p:cNvPr id="36" name="TextBox 35">
            <a:extLst>
              <a:ext uri="{FF2B5EF4-FFF2-40B4-BE49-F238E27FC236}">
                <a16:creationId xmlns:a16="http://schemas.microsoft.com/office/drawing/2014/main" id="{050619A1-EB59-4889-8E4C-CE5B0B030E1A}"/>
              </a:ext>
            </a:extLst>
          </p:cNvPr>
          <p:cNvSpPr txBox="1">
            <a:spLocks/>
          </p:cNvSpPr>
          <p:nvPr/>
        </p:nvSpPr>
        <p:spPr>
          <a:xfrm>
            <a:off x="1442496" y="2366005"/>
            <a:ext cx="2478368"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b="1">
                <a:solidFill>
                  <a:schemeClr val="accent3">
                    <a:lumMod val="75000"/>
                  </a:schemeClr>
                </a:solidFill>
              </a:rPr>
              <a:t>Ressources humaines</a:t>
            </a:r>
          </a:p>
        </p:txBody>
      </p:sp>
      <p:cxnSp>
        <p:nvCxnSpPr>
          <p:cNvPr id="37" name="Straight Connector 36">
            <a:extLst>
              <a:ext uri="{FF2B5EF4-FFF2-40B4-BE49-F238E27FC236}">
                <a16:creationId xmlns:a16="http://schemas.microsoft.com/office/drawing/2014/main" id="{37CA84A1-AC41-4DD0-97DF-7DD31F5C228C}"/>
              </a:ext>
            </a:extLst>
          </p:cNvPr>
          <p:cNvCxnSpPr>
            <a:cxnSpLocks/>
          </p:cNvCxnSpPr>
          <p:nvPr/>
        </p:nvCxnSpPr>
        <p:spPr>
          <a:xfrm>
            <a:off x="450118" y="2972090"/>
            <a:ext cx="10009502" cy="0"/>
          </a:xfrm>
          <a:prstGeom prst="line">
            <a:avLst/>
          </a:prstGeom>
          <a:ln w="571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7F567BAD-BBAC-4341-BEDE-88065BD2534F}"/>
              </a:ext>
            </a:extLst>
          </p:cNvPr>
          <p:cNvSpPr/>
          <p:nvPr/>
        </p:nvSpPr>
        <p:spPr>
          <a:xfrm>
            <a:off x="10423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39" name="Graphic 38">
            <a:extLst>
              <a:ext uri="{FF2B5EF4-FFF2-40B4-BE49-F238E27FC236}">
                <a16:creationId xmlns:a16="http://schemas.microsoft.com/office/drawing/2014/main" id="{C5652720-78BC-4183-85FA-876DC80746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8215" y="2814411"/>
            <a:ext cx="315122" cy="315356"/>
          </a:xfrm>
          <a:prstGeom prst="rect">
            <a:avLst/>
          </a:prstGeom>
        </p:spPr>
      </p:pic>
      <p:sp>
        <p:nvSpPr>
          <p:cNvPr id="40" name="Oval 39">
            <a:extLst>
              <a:ext uri="{FF2B5EF4-FFF2-40B4-BE49-F238E27FC236}">
                <a16:creationId xmlns:a16="http://schemas.microsoft.com/office/drawing/2014/main" id="{7CECC1EA-0134-4C40-86CC-73E42E145BD1}"/>
              </a:ext>
            </a:extLst>
          </p:cNvPr>
          <p:cNvSpPr/>
          <p:nvPr/>
        </p:nvSpPr>
        <p:spPr>
          <a:xfrm>
            <a:off x="379202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1" name="Graphic 40">
            <a:extLst>
              <a:ext uri="{FF2B5EF4-FFF2-40B4-BE49-F238E27FC236}">
                <a16:creationId xmlns:a16="http://schemas.microsoft.com/office/drawing/2014/main" id="{BB968BD2-E0CC-4E13-9CE2-FB97E5D380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27865" y="2814411"/>
            <a:ext cx="315122" cy="315356"/>
          </a:xfrm>
          <a:prstGeom prst="rect">
            <a:avLst/>
          </a:prstGeom>
        </p:spPr>
      </p:pic>
      <p:sp>
        <p:nvSpPr>
          <p:cNvPr id="42" name="Oval 41">
            <a:extLst>
              <a:ext uri="{FF2B5EF4-FFF2-40B4-BE49-F238E27FC236}">
                <a16:creationId xmlns:a16="http://schemas.microsoft.com/office/drawing/2014/main" id="{14D2A168-6F93-4C30-A67B-6F87BFEACA0F}"/>
              </a:ext>
            </a:extLst>
          </p:cNvPr>
          <p:cNvSpPr/>
          <p:nvPr/>
        </p:nvSpPr>
        <p:spPr>
          <a:xfrm>
            <a:off x="516685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3" name="CustomIcon">
            <a:extLst>
              <a:ext uri="{FF2B5EF4-FFF2-40B4-BE49-F238E27FC236}">
                <a16:creationId xmlns:a16="http://schemas.microsoft.com/office/drawing/2014/main" id="{C4DD5381-62B1-4B25-B5F3-801F392C291B}"/>
              </a:ext>
            </a:extLst>
          </p:cNvPr>
          <p:cNvPicPr>
            <a:picLocks/>
          </p:cNvPicPr>
          <p:nvPr>
            <p:custDataLst>
              <p:tags r:id="rId1"/>
            </p:custDataLst>
          </p:nvPr>
        </p:nvPicPr>
        <p:blipFill>
          <a:blip r:embed="rId11">
            <a:extLst>
              <a:ext uri="{96DAC541-7B7A-43D3-8B79-37D633B846F1}">
                <asvg:svgBlip xmlns:asvg="http://schemas.microsoft.com/office/drawing/2016/SVG/main" r:embed="rId12"/>
              </a:ext>
            </a:extLst>
          </a:blip>
          <a:stretch>
            <a:fillRect/>
          </a:stretch>
        </p:blipFill>
        <p:spPr>
          <a:xfrm>
            <a:off x="5302690" y="2814411"/>
            <a:ext cx="315122" cy="315356"/>
          </a:xfrm>
          <a:prstGeom prst="rect">
            <a:avLst/>
          </a:prstGeom>
        </p:spPr>
      </p:pic>
      <p:sp>
        <p:nvSpPr>
          <p:cNvPr id="44" name="Oval 43">
            <a:extLst>
              <a:ext uri="{FF2B5EF4-FFF2-40B4-BE49-F238E27FC236}">
                <a16:creationId xmlns:a16="http://schemas.microsoft.com/office/drawing/2014/main" id="{2623F45B-9F6C-4EBD-97D4-CA9D72CB81B5}"/>
              </a:ext>
            </a:extLst>
          </p:cNvPr>
          <p:cNvSpPr/>
          <p:nvPr/>
        </p:nvSpPr>
        <p:spPr>
          <a:xfrm>
            <a:off x="65416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5" name="CustomIcon">
            <a:extLst>
              <a:ext uri="{FF2B5EF4-FFF2-40B4-BE49-F238E27FC236}">
                <a16:creationId xmlns:a16="http://schemas.microsoft.com/office/drawing/2014/main" id="{CEF9BA74-2589-40D8-8F40-FDACC4CEBA37}"/>
              </a:ext>
            </a:extLst>
          </p:cNvPr>
          <p:cNvPicPr>
            <a:picLocks/>
          </p:cNvPicPr>
          <p:nvPr>
            <p:custDataLst>
              <p:tags r:id="rId2"/>
            </p:custDataLst>
          </p:nvPr>
        </p:nvPicPr>
        <p:blipFill>
          <a:blip r:embed="rId13">
            <a:extLst>
              <a:ext uri="{96DAC541-7B7A-43D3-8B79-37D633B846F1}">
                <asvg:svgBlip xmlns:asvg="http://schemas.microsoft.com/office/drawing/2016/SVG/main" r:embed="rId14"/>
              </a:ext>
            </a:extLst>
          </a:blip>
          <a:stretch>
            <a:fillRect/>
          </a:stretch>
        </p:blipFill>
        <p:spPr>
          <a:xfrm>
            <a:off x="6677515" y="2814411"/>
            <a:ext cx="315122" cy="315356"/>
          </a:xfrm>
          <a:prstGeom prst="rect">
            <a:avLst/>
          </a:prstGeom>
        </p:spPr>
      </p:pic>
      <p:sp>
        <p:nvSpPr>
          <p:cNvPr id="46" name="Oval 45">
            <a:extLst>
              <a:ext uri="{FF2B5EF4-FFF2-40B4-BE49-F238E27FC236}">
                <a16:creationId xmlns:a16="http://schemas.microsoft.com/office/drawing/2014/main" id="{6A068839-7DFB-4FAB-94AA-398835FD65F3}"/>
              </a:ext>
            </a:extLst>
          </p:cNvPr>
          <p:cNvSpPr/>
          <p:nvPr/>
        </p:nvSpPr>
        <p:spPr>
          <a:xfrm>
            <a:off x="24172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7" name="CustomIcon">
            <a:extLst>
              <a:ext uri="{FF2B5EF4-FFF2-40B4-BE49-F238E27FC236}">
                <a16:creationId xmlns:a16="http://schemas.microsoft.com/office/drawing/2014/main" id="{98AD6506-BDBB-4F6E-8CF3-B54303F20988}"/>
              </a:ext>
            </a:extLst>
          </p:cNvPr>
          <p:cNvPicPr>
            <a:picLocks/>
          </p:cNvPicPr>
          <p:nvPr>
            <p:custDataLst>
              <p:tags r:id="rId3"/>
            </p:custDataLst>
          </p:nvPr>
        </p:nvPicPr>
        <p:blipFill>
          <a:blip r:embed="rId15">
            <a:extLst>
              <a:ext uri="{96DAC541-7B7A-43D3-8B79-37D633B846F1}">
                <asvg:svgBlip xmlns:asvg="http://schemas.microsoft.com/office/drawing/2016/SVG/main" r:embed="rId16"/>
              </a:ext>
            </a:extLst>
          </a:blip>
          <a:stretch>
            <a:fillRect/>
          </a:stretch>
        </p:blipFill>
        <p:spPr>
          <a:xfrm>
            <a:off x="2553040" y="2809973"/>
            <a:ext cx="315122" cy="315356"/>
          </a:xfrm>
          <a:prstGeom prst="rect">
            <a:avLst/>
          </a:prstGeom>
        </p:spPr>
      </p:pic>
      <p:sp>
        <p:nvSpPr>
          <p:cNvPr id="48" name="Oval 47">
            <a:extLst>
              <a:ext uri="{FF2B5EF4-FFF2-40B4-BE49-F238E27FC236}">
                <a16:creationId xmlns:a16="http://schemas.microsoft.com/office/drawing/2014/main" id="{28239264-171C-49E1-9CDA-9DA91D9E1A73}"/>
              </a:ext>
            </a:extLst>
          </p:cNvPr>
          <p:cNvSpPr/>
          <p:nvPr/>
        </p:nvSpPr>
        <p:spPr>
          <a:xfrm>
            <a:off x="9291328"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9" name="Graphic 48">
            <a:extLst>
              <a:ext uri="{FF2B5EF4-FFF2-40B4-BE49-F238E27FC236}">
                <a16:creationId xmlns:a16="http://schemas.microsoft.com/office/drawing/2014/main" id="{119F873C-0EE9-4C4A-BF58-8E3577D3D3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59485" y="2814411"/>
            <a:ext cx="315122" cy="315356"/>
          </a:xfrm>
          <a:prstGeom prst="rect">
            <a:avLst/>
          </a:prstGeom>
        </p:spPr>
      </p:pic>
      <p:sp>
        <p:nvSpPr>
          <p:cNvPr id="50" name="Oval 49">
            <a:extLst>
              <a:ext uri="{FF2B5EF4-FFF2-40B4-BE49-F238E27FC236}">
                <a16:creationId xmlns:a16="http://schemas.microsoft.com/office/drawing/2014/main" id="{6CA10705-93FB-48DC-96E2-6791C7109EFF}"/>
              </a:ext>
            </a:extLst>
          </p:cNvPr>
          <p:cNvSpPr/>
          <p:nvPr/>
        </p:nvSpPr>
        <p:spPr>
          <a:xfrm>
            <a:off x="79165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51" name="CustomIcon">
            <a:extLst>
              <a:ext uri="{FF2B5EF4-FFF2-40B4-BE49-F238E27FC236}">
                <a16:creationId xmlns:a16="http://schemas.microsoft.com/office/drawing/2014/main" id="{D986361F-6231-4375-B019-3B8CDBFB6B40}"/>
              </a:ext>
            </a:extLst>
          </p:cNvPr>
          <p:cNvPicPr>
            <a:picLocks/>
          </p:cNvPicPr>
          <p:nvPr>
            <p:custDataLst>
              <p:tags r:id="rId4"/>
            </p:custDataLst>
          </p:nvPr>
        </p:nvPicPr>
        <p:blipFill>
          <a:blip r:embed="rId19">
            <a:extLst>
              <a:ext uri="{96DAC541-7B7A-43D3-8B79-37D633B846F1}">
                <asvg:svgBlip xmlns:asvg="http://schemas.microsoft.com/office/drawing/2016/SVG/main" r:embed="rId20"/>
              </a:ext>
            </a:extLst>
          </a:blip>
          <a:stretch>
            <a:fillRect/>
          </a:stretch>
        </p:blipFill>
        <p:spPr>
          <a:xfrm>
            <a:off x="8052340" y="2814411"/>
            <a:ext cx="315122" cy="315356"/>
          </a:xfrm>
          <a:prstGeom prst="rect">
            <a:avLst/>
          </a:prstGeom>
        </p:spPr>
      </p:pic>
      <p:sp>
        <p:nvSpPr>
          <p:cNvPr id="52" name="Title 1">
            <a:extLst>
              <a:ext uri="{FF2B5EF4-FFF2-40B4-BE49-F238E27FC236}">
                <a16:creationId xmlns:a16="http://schemas.microsoft.com/office/drawing/2014/main" id="{CAD0658B-2997-66E5-A378-5FA10C070CEF}"/>
              </a:ext>
            </a:extLst>
          </p:cNvPr>
          <p:cNvSpPr txBox="1">
            <a:spLocks/>
          </p:cNvSpPr>
          <p:nvPr/>
        </p:nvSpPr>
        <p:spPr>
          <a:xfrm>
            <a:off x="375802" y="282794"/>
            <a:ext cx="11440396" cy="8699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solidFill>
                  <a:schemeClr val="accent1"/>
                </a:solidFill>
                <a:ea typeface="+mn-ea"/>
                <a:cs typeface="+mn-cs"/>
              </a:rPr>
              <a:t>Un schéma à dose unique pourrait résoudre les problèmes de mise en œuvre</a:t>
            </a:r>
            <a:r>
              <a:rPr lang="fr-FR" sz="2400" baseline="30000" dirty="0">
                <a:solidFill>
                  <a:schemeClr val="accent1"/>
                </a:solidFill>
                <a:ea typeface="+mn-ea"/>
                <a:cs typeface="+mn-cs"/>
              </a:rPr>
              <a:t>1</a:t>
            </a:r>
          </a:p>
        </p:txBody>
      </p:sp>
      <p:sp>
        <p:nvSpPr>
          <p:cNvPr id="2" name="TextBox 1">
            <a:extLst>
              <a:ext uri="{FF2B5EF4-FFF2-40B4-BE49-F238E27FC236}">
                <a16:creationId xmlns:a16="http://schemas.microsoft.com/office/drawing/2014/main" id="{4A629514-1CB2-73D4-90C2-933C6F763A79}"/>
              </a:ext>
            </a:extLst>
          </p:cNvPr>
          <p:cNvSpPr txBox="1"/>
          <p:nvPr/>
        </p:nvSpPr>
        <p:spPr>
          <a:xfrm>
            <a:off x="58686" y="5941214"/>
            <a:ext cx="11928104" cy="382470"/>
          </a:xfrm>
          <a:prstGeom prst="rect">
            <a:avLst/>
          </a:prstGeom>
          <a:noFill/>
        </p:spPr>
        <p:txBody>
          <a:bodyPr wrap="square" rtlCol="0">
            <a:spAutoFit/>
          </a:bodyPr>
          <a:lstStyle/>
          <a:p>
            <a:r>
              <a:rPr lang="fr-FR" sz="900"/>
              <a:t>1. Project Brief: Insights from Seven Low- and Middle-Income Countries on Reaching Out-of-School Girls with HPV Vaccination. PATH, pour le compte du consortium HAPPI. Consulté en novembre 2025. </a:t>
            </a:r>
            <a:r>
              <a:rPr lang="fr-FR" sz="900">
                <a:hlinkClick r:id="rId21"/>
              </a:rPr>
              <a:t>https://www.path.org/our-impact/resources/project-brief-insights-from-seven-low-and-middle-income-countries-on-reaching-out-of-school-girls-with-hpv-vaccination/</a:t>
            </a:r>
            <a:r>
              <a:rPr lang="fr-FR" sz="900"/>
              <a:t>. </a:t>
            </a:r>
          </a:p>
        </p:txBody>
      </p:sp>
    </p:spTree>
    <p:extLst>
      <p:ext uri="{BB962C8B-B14F-4D97-AF65-F5344CB8AC3E}">
        <p14:creationId xmlns:p14="http://schemas.microsoft.com/office/powerpoint/2010/main" val="425945555"/>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50768" y="0"/>
            <a:ext cx="11747582" cy="584775"/>
          </a:xfrm>
          <a:prstGeom prst="rect">
            <a:avLst/>
          </a:prstGeom>
        </p:spPr>
        <p:txBody>
          <a:bodyPr wrap="square">
            <a:spAutoFit/>
          </a:bodyPr>
          <a:lstStyle/>
          <a:p>
            <a:pPr algn="ctr"/>
            <a:r>
              <a:rPr lang="fr-FR" sz="3200" dirty="0">
                <a:solidFill>
                  <a:schemeClr val="tx2"/>
                </a:solidFill>
                <a:latin typeface="+mj-lt"/>
              </a:rPr>
              <a:t>Essais d’immunogénicité en cours</a:t>
            </a:r>
          </a:p>
        </p:txBody>
      </p:sp>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extLst>
              <p:ext uri="{D42A27DB-BD31-4B8C-83A1-F6EECF244321}">
                <p14:modId xmlns:p14="http://schemas.microsoft.com/office/powerpoint/2010/main" val="737229955"/>
              </p:ext>
            </p:extLst>
          </p:nvPr>
        </p:nvGraphicFramePr>
        <p:xfrm>
          <a:off x="236897" y="537583"/>
          <a:ext cx="11747582" cy="5663787"/>
        </p:xfrm>
        <a:graphic>
          <a:graphicData uri="http://schemas.openxmlformats.org/drawingml/2006/table">
            <a:tbl>
              <a:tblPr firstRow="1" bandRow="1">
                <a:tableStyleId>{5C22544A-7EE6-4342-B048-85BDC9FD1C3A}</a:tableStyleId>
              </a:tblPr>
              <a:tblGrid>
                <a:gridCol w="4497806">
                  <a:extLst>
                    <a:ext uri="{9D8B030D-6E8A-4147-A177-3AD203B41FA5}">
                      <a16:colId xmlns:a16="http://schemas.microsoft.com/office/drawing/2014/main" val="4230516322"/>
                    </a:ext>
                  </a:extLst>
                </a:gridCol>
                <a:gridCol w="7249776">
                  <a:extLst>
                    <a:ext uri="{9D8B030D-6E8A-4147-A177-3AD203B41FA5}">
                      <a16:colId xmlns:a16="http://schemas.microsoft.com/office/drawing/2014/main" val="3653219934"/>
                    </a:ext>
                  </a:extLst>
                </a:gridCol>
              </a:tblGrid>
              <a:tr h="337111">
                <a:tc>
                  <a:txBody>
                    <a:bodyPr/>
                    <a:lstStyle/>
                    <a:p>
                      <a:r>
                        <a:rPr lang="fr-FR">
                          <a:solidFill>
                            <a:schemeClr val="bg1"/>
                          </a:solidFill>
                        </a:rPr>
                        <a:t>Étude/conception</a:t>
                      </a:r>
                    </a:p>
                  </a:txBody>
                  <a:tcPr>
                    <a:lnB w="9525" cap="flat" cmpd="sng" algn="ctr">
                      <a:solidFill>
                        <a:schemeClr val="accent1"/>
                      </a:solidFill>
                      <a:prstDash val="solid"/>
                      <a:round/>
                      <a:headEnd type="none" w="med" len="med"/>
                      <a:tailEnd type="none" w="med" len="med"/>
                    </a:lnB>
                  </a:tcPr>
                </a:tc>
                <a:tc>
                  <a:txBody>
                    <a:bodyPr/>
                    <a:lstStyle/>
                    <a:p>
                      <a:r>
                        <a:rPr lang="fr-FR" sz="1800" b="1">
                          <a:solidFill>
                            <a:schemeClr val="bg1"/>
                          </a:solidFill>
                        </a:rPr>
                        <a:t>Objectifs principaux/calendrier</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467836">
                <a:tc>
                  <a:txBody>
                    <a:bodyPr/>
                    <a:lstStyle/>
                    <a:p>
                      <a:r>
                        <a:rPr lang="fr-FR" sz="1600" b="1" strike="noStrike" dirty="0">
                          <a:solidFill>
                            <a:schemeClr val="bg1"/>
                          </a:solidFill>
                        </a:rPr>
                        <a:t>Essai </a:t>
                      </a:r>
                      <a:r>
                        <a:rPr lang="fr-FR" sz="1600" b="1" strike="noStrike" dirty="0" err="1">
                          <a:solidFill>
                            <a:schemeClr val="bg1"/>
                          </a:solidFill>
                        </a:rPr>
                        <a:t>DoRIS</a:t>
                      </a:r>
                      <a:r>
                        <a:rPr lang="fr-FR" sz="1600" b="0" strike="noStrike" dirty="0">
                          <a:solidFill>
                            <a:schemeClr val="bg1"/>
                          </a:solidFill>
                        </a:rPr>
                        <a:t>, Tanzanie</a:t>
                      </a:r>
                    </a:p>
                    <a:p>
                      <a:r>
                        <a:rPr lang="fr-FR" sz="1600" strike="noStrike" dirty="0">
                          <a:solidFill>
                            <a:schemeClr val="tx2"/>
                          </a:solidFill>
                        </a:rPr>
                        <a:t>Étude randomisée, sans aveugle </a:t>
                      </a:r>
                    </a:p>
                    <a:p>
                      <a:r>
                        <a:rPr lang="fr-FR" sz="1600" b="0" strike="noStrike" dirty="0">
                          <a:solidFill>
                            <a:schemeClr val="tx2"/>
                          </a:solidFill>
                        </a:rPr>
                        <a:t>Filles de 9 à 14 ans ; </a:t>
                      </a:r>
                    </a:p>
                    <a:p>
                      <a:r>
                        <a:rPr lang="fr-FR" sz="1600" b="0" strike="noStrike" dirty="0">
                          <a:solidFill>
                            <a:schemeClr val="tx2"/>
                          </a:solidFill>
                        </a:rPr>
                        <a:t>N = 930 dans 6 groupes : 1, 2, 3 doses de HPV2 (GSK) ou de HPV9 (MSD)</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strike="noStrike" dirty="0">
                          <a:solidFill>
                            <a:schemeClr val="tx2">
                              <a:lumMod val="60000"/>
                              <a:lumOff val="40000"/>
                            </a:schemeClr>
                          </a:solidFill>
                        </a:rPr>
                        <a:t>Non-infériorité de 1 dose par rapport à 2</a:t>
                      </a:r>
                      <a:r>
                        <a:rPr lang="fr-FR" sz="1400" b="0" strike="noStrike" dirty="0">
                          <a:solidFill>
                            <a:schemeClr val="tx2">
                              <a:lumMod val="60000"/>
                              <a:lumOff val="40000"/>
                            </a:schemeClr>
                          </a:solidFill>
                        </a:rPr>
                        <a:t> ou </a:t>
                      </a:r>
                      <a:r>
                        <a:rPr lang="fr-FR" sz="1400" strike="noStrike" dirty="0">
                          <a:solidFill>
                            <a:schemeClr val="tx2">
                              <a:lumMod val="60000"/>
                              <a:lumOff val="40000"/>
                            </a:schemeClr>
                          </a:solidFill>
                        </a:rPr>
                        <a:t>3 doses (séropositivité) à M 24</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strike="noStrike" dirty="0">
                          <a:solidFill>
                            <a:schemeClr val="tx2">
                              <a:lumMod val="60000"/>
                              <a:lumOff val="40000"/>
                            </a:schemeClr>
                          </a:solidFill>
                        </a:rPr>
                        <a:t>Non-infériorité de 1 dose par rapport aux témoins historiques de 10</a:t>
                      </a:r>
                      <a:r>
                        <a:rPr lang="fr-FR" sz="1400" b="0" strike="noStrike" dirty="0">
                          <a:solidFill>
                            <a:schemeClr val="tx2">
                              <a:lumMod val="60000"/>
                              <a:lumOff val="40000"/>
                            </a:schemeClr>
                          </a:solidFill>
                        </a:rPr>
                        <a:t> à </a:t>
                      </a:r>
                      <a:r>
                        <a:rPr lang="fr-FR" sz="1400" strike="noStrike" dirty="0">
                          <a:solidFill>
                            <a:schemeClr val="tx2">
                              <a:lumMod val="60000"/>
                              <a:lumOff val="40000"/>
                            </a:schemeClr>
                          </a:solidFill>
                        </a:rPr>
                        <a:t>25 ans (TMG) à M 24 (</a:t>
                      </a:r>
                      <a:r>
                        <a:rPr lang="fr-FR" sz="1400" strike="noStrike" dirty="0" err="1">
                          <a:solidFill>
                            <a:schemeClr val="tx2">
                              <a:lumMod val="60000"/>
                              <a:lumOff val="40000"/>
                            </a:schemeClr>
                          </a:solidFill>
                        </a:rPr>
                        <a:t>immunobridging</a:t>
                      </a:r>
                      <a:r>
                        <a:rPr lang="fr-FR" sz="1400" strike="noStrike" dirty="0">
                          <a:solidFill>
                            <a:schemeClr val="tx2">
                              <a:lumMod val="60000"/>
                              <a:lumOff val="40000"/>
                            </a:schemeClr>
                          </a:solidFill>
                        </a:rPr>
                        <a:t> avec CVT, Inde-CIRC et KEN SHE)</a:t>
                      </a:r>
                    </a:p>
                    <a:p>
                      <a:pPr marL="0" marR="0" lvl="0" indent="0" algn="l" defTabSz="914400" rtl="0" eaLnBrk="1" fontAlgn="auto" latinLnBrk="0" hangingPunct="1">
                        <a:lnSpc>
                          <a:spcPct val="100000"/>
                        </a:lnSpc>
                        <a:spcBef>
                          <a:spcPts val="0"/>
                        </a:spcBef>
                        <a:spcAft>
                          <a:spcPts val="300"/>
                        </a:spcAft>
                        <a:buClrTx/>
                        <a:buSzTx/>
                        <a:buFontTx/>
                        <a:buNone/>
                        <a:tabLst/>
                        <a:defRPr/>
                      </a:pPr>
                      <a:r>
                        <a:rPr lang="fr-FR" sz="1400" strike="noStrike" dirty="0">
                          <a:solidFill>
                            <a:schemeClr val="tx2"/>
                          </a:solidFill>
                        </a:rPr>
                        <a:t>Persistance de la réponse immunitaire 9 ans après la vaccination pour les schémas à 1 et 2 doses</a:t>
                      </a:r>
                    </a:p>
                    <a:p>
                      <a:pPr lvl="0">
                        <a:buNone/>
                      </a:pPr>
                      <a:r>
                        <a:rPr lang="fr-FR" sz="1400" u="sng" strike="noStrike" dirty="0">
                          <a:solidFill>
                            <a:schemeClr val="tx2"/>
                          </a:solidFill>
                        </a:rPr>
                        <a:t>Données attendues</a:t>
                      </a:r>
                      <a:r>
                        <a:rPr lang="fr-FR" sz="1400" strike="noStrike" dirty="0">
                          <a:solidFill>
                            <a:schemeClr val="tx2"/>
                          </a:solidFill>
                        </a:rPr>
                        <a:t> : </a:t>
                      </a:r>
                      <a:r>
                        <a:rPr lang="fr-FR" sz="1400" b="1" strike="noStrike" dirty="0">
                          <a:solidFill>
                            <a:schemeClr val="tx2"/>
                          </a:solidFill>
                        </a:rPr>
                        <a:t>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828730">
                <a:tc>
                  <a:txBody>
                    <a:bodyPr/>
                    <a:lstStyle/>
                    <a:p>
                      <a:r>
                        <a:rPr lang="fr-FR" sz="1600" b="1" dirty="0">
                          <a:solidFill>
                            <a:schemeClr val="bg1"/>
                          </a:solidFill>
                        </a:rPr>
                        <a:t>Extension de l’essai CVT</a:t>
                      </a:r>
                      <a:r>
                        <a:rPr lang="fr-FR" sz="1600" b="0" dirty="0">
                          <a:solidFill>
                            <a:schemeClr val="bg1"/>
                          </a:solidFill>
                        </a:rPr>
                        <a:t>, Costa Rica</a:t>
                      </a:r>
                    </a:p>
                    <a:p>
                      <a:r>
                        <a:rPr lang="fr-FR" sz="1600" b="0" dirty="0">
                          <a:solidFill>
                            <a:schemeClr val="tx2"/>
                          </a:solidFill>
                        </a:rPr>
                        <a:t>Jeunes femmes de 18 à 25 ans ; 2vHPV (GSK)</a:t>
                      </a:r>
                    </a:p>
                    <a:p>
                      <a:r>
                        <a:rPr lang="fr-FR" sz="1600" b="0" dirty="0">
                          <a:solidFill>
                            <a:schemeClr val="tx2"/>
                          </a:solidFill>
                        </a:rPr>
                        <a:t>N = 3 727 (196 DU)</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spcAft>
                          <a:spcPts val="600"/>
                        </a:spcAft>
                      </a:pPr>
                      <a:r>
                        <a:rPr lang="fr-FR" sz="1400" dirty="0">
                          <a:solidFill>
                            <a:schemeClr val="tx2"/>
                          </a:solidFill>
                        </a:rPr>
                        <a:t>Persistance de la réaction immunitaire pendant 20 ans après la vaccination (1, 2 et 3 doses)</a:t>
                      </a:r>
                    </a:p>
                    <a:p>
                      <a:pPr lvl="0">
                        <a:buNone/>
                      </a:pPr>
                      <a:r>
                        <a:rPr lang="fr-FR" sz="1400" u="sng" dirty="0">
                          <a:solidFill>
                            <a:schemeClr val="tx2"/>
                          </a:solidFill>
                        </a:rPr>
                        <a:t>Données attendues</a:t>
                      </a:r>
                      <a:r>
                        <a:rPr lang="fr-FR" sz="1400" b="1" dirty="0">
                          <a:solidFill>
                            <a:schemeClr val="tx2"/>
                          </a:solidFill>
                        </a:rPr>
                        <a:t> : </a:t>
                      </a:r>
                      <a:r>
                        <a:rPr lang="fr-FR" sz="1400" b="1" dirty="0">
                          <a:solidFill>
                            <a:schemeClr val="tx2"/>
                          </a:solidFill>
                          <a:effectLst/>
                        </a:rPr>
                        <a:t>année 20, 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4033999"/>
                  </a:ext>
                </a:extLst>
              </a:tr>
              <a:tr h="1690821">
                <a:tc>
                  <a:txBody>
                    <a:bodyPr/>
                    <a:lstStyle/>
                    <a:p>
                      <a:pPr marL="0" algn="l" defTabSz="914400" rtl="0" eaLnBrk="1" latinLnBrk="0" hangingPunct="1"/>
                      <a:r>
                        <a:rPr lang="fr-FR" sz="1600" b="1" dirty="0">
                          <a:solidFill>
                            <a:schemeClr val="bg1"/>
                          </a:solidFill>
                        </a:rPr>
                        <a:t>Essai HANDS</a:t>
                      </a:r>
                      <a:r>
                        <a:rPr lang="fr-FR" sz="1600" b="1" dirty="0">
                          <a:solidFill>
                            <a:schemeClr val="bg1"/>
                          </a:solidFill>
                          <a:latin typeface="+mn-lt"/>
                          <a:ea typeface="+mn-ea"/>
                          <a:cs typeface="+mn-cs"/>
                        </a:rPr>
                        <a:t>*, </a:t>
                      </a:r>
                      <a:r>
                        <a:rPr lang="fr-FR" sz="1600" b="0" dirty="0">
                          <a:solidFill>
                            <a:schemeClr val="bg1"/>
                          </a:solidFill>
                          <a:latin typeface="+mn-lt"/>
                          <a:ea typeface="+mn-ea"/>
                          <a:cs typeface="+mn-cs"/>
                        </a:rPr>
                        <a:t>Gambie</a:t>
                      </a:r>
                    </a:p>
                    <a:p>
                      <a:r>
                        <a:rPr lang="fr-FR" sz="1600" dirty="0">
                          <a:solidFill>
                            <a:schemeClr val="tx2"/>
                          </a:solidFill>
                        </a:rPr>
                        <a:t>Femmes ; HPV9 (MSD)</a:t>
                      </a:r>
                    </a:p>
                    <a:p>
                      <a:r>
                        <a:rPr lang="fr-FR" sz="1600" dirty="0">
                          <a:solidFill>
                            <a:schemeClr val="tx2"/>
                          </a:solidFill>
                        </a:rPr>
                        <a:t>5 groupes (N = 344 dans chaque groupe) : 1 ou 2 doses de 4</a:t>
                      </a:r>
                      <a:r>
                        <a:rPr lang="fr-FR" sz="1600" b="0" dirty="0">
                          <a:solidFill>
                            <a:schemeClr val="tx2"/>
                          </a:solidFill>
                        </a:rPr>
                        <a:t> </a:t>
                      </a:r>
                      <a:r>
                        <a:rPr lang="fr-FR" sz="1600" dirty="0">
                          <a:solidFill>
                            <a:schemeClr val="tx2"/>
                          </a:solidFill>
                        </a:rPr>
                        <a:t>à 8 ans ; 1 ou 2 doses de 9</a:t>
                      </a:r>
                      <a:r>
                        <a:rPr lang="fr-FR" sz="1600" b="0" dirty="0">
                          <a:solidFill>
                            <a:schemeClr val="tx2"/>
                          </a:solidFill>
                        </a:rPr>
                        <a:t> </a:t>
                      </a:r>
                      <a:r>
                        <a:rPr lang="fr-FR" sz="1600" dirty="0">
                          <a:solidFill>
                            <a:schemeClr val="tx2"/>
                          </a:solidFill>
                        </a:rPr>
                        <a:t>à 14 ans ; 3 doses de 15</a:t>
                      </a:r>
                      <a:r>
                        <a:rPr lang="fr-FR" sz="1600" b="0" dirty="0">
                          <a:solidFill>
                            <a:schemeClr val="tx2"/>
                          </a:solidFill>
                        </a:rPr>
                        <a:t> </a:t>
                      </a:r>
                      <a:r>
                        <a:rPr lang="fr-FR" sz="1600" dirty="0">
                          <a:solidFill>
                            <a:schemeClr val="tx2"/>
                          </a:solidFill>
                        </a:rPr>
                        <a:t>à 26 ans</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fr-FR" sz="1400" dirty="0">
                          <a:solidFill>
                            <a:schemeClr val="tx2"/>
                          </a:solidFill>
                        </a:rPr>
                        <a:t>Non-infériorité de 2 doses chez les filles de 4</a:t>
                      </a:r>
                      <a:r>
                        <a:rPr lang="fr-FR" sz="1400" b="0" dirty="0">
                          <a:solidFill>
                            <a:schemeClr val="tx2"/>
                          </a:solidFill>
                        </a:rPr>
                        <a:t> à </a:t>
                      </a:r>
                      <a:r>
                        <a:rPr lang="fr-FR" sz="1400" dirty="0">
                          <a:solidFill>
                            <a:schemeClr val="tx2"/>
                          </a:solidFill>
                        </a:rPr>
                        <a:t>8 ans par rapport à 3 doses chez les femmes de 15</a:t>
                      </a:r>
                      <a:r>
                        <a:rPr lang="fr-FR" sz="1400" b="0" dirty="0">
                          <a:solidFill>
                            <a:schemeClr val="tx2"/>
                          </a:solidFill>
                        </a:rPr>
                        <a:t> à </a:t>
                      </a:r>
                      <a:r>
                        <a:rPr lang="fr-FR" sz="1400" dirty="0">
                          <a:solidFill>
                            <a:schemeClr val="tx2"/>
                          </a:solidFill>
                        </a:rPr>
                        <a:t>26 ans (TMG) </a:t>
                      </a:r>
                    </a:p>
                    <a:p>
                      <a:r>
                        <a:rPr lang="fr-FR" sz="1400" dirty="0">
                          <a:solidFill>
                            <a:schemeClr val="tx2"/>
                          </a:solidFill>
                        </a:rPr>
                        <a:t>Comparaison de 1 dose chez les filles de 4</a:t>
                      </a:r>
                      <a:r>
                        <a:rPr lang="fr-FR" sz="1400" b="0" dirty="0">
                          <a:solidFill>
                            <a:schemeClr val="tx2"/>
                          </a:solidFill>
                        </a:rPr>
                        <a:t> à </a:t>
                      </a:r>
                      <a:r>
                        <a:rPr lang="fr-FR" sz="1400" dirty="0">
                          <a:solidFill>
                            <a:schemeClr val="tx2"/>
                          </a:solidFill>
                        </a:rPr>
                        <a:t>8 ans à 3 doses chez les femmes de 15</a:t>
                      </a:r>
                      <a:r>
                        <a:rPr lang="fr-FR" sz="1400" b="0" dirty="0">
                          <a:solidFill>
                            <a:schemeClr val="tx2"/>
                          </a:solidFill>
                        </a:rPr>
                        <a:t> à </a:t>
                      </a:r>
                      <a:r>
                        <a:rPr lang="fr-FR" sz="1400" dirty="0">
                          <a:solidFill>
                            <a:schemeClr val="tx2"/>
                          </a:solidFill>
                        </a:rPr>
                        <a:t>26 ans (TMG)</a:t>
                      </a:r>
                    </a:p>
                    <a:p>
                      <a:pPr>
                        <a:spcAft>
                          <a:spcPts val="600"/>
                        </a:spcAft>
                      </a:pPr>
                      <a:r>
                        <a:rPr lang="fr-FR" sz="1400" dirty="0">
                          <a:solidFill>
                            <a:schemeClr val="tx2"/>
                          </a:solidFill>
                        </a:rPr>
                        <a:t>Non-infériorité de 2 doses chez les filles de 9</a:t>
                      </a:r>
                      <a:r>
                        <a:rPr lang="fr-FR" sz="1400" b="0" dirty="0">
                          <a:solidFill>
                            <a:schemeClr val="tx2"/>
                          </a:solidFill>
                        </a:rPr>
                        <a:t> à </a:t>
                      </a:r>
                      <a:r>
                        <a:rPr lang="fr-FR" sz="1400" dirty="0">
                          <a:solidFill>
                            <a:schemeClr val="tx2"/>
                          </a:solidFill>
                        </a:rPr>
                        <a:t>14 ans par rapport à 3 doses chez les femmes de 15</a:t>
                      </a:r>
                      <a:r>
                        <a:rPr lang="fr-FR" sz="1400" b="0" dirty="0">
                          <a:solidFill>
                            <a:schemeClr val="tx2"/>
                          </a:solidFill>
                        </a:rPr>
                        <a:t> à </a:t>
                      </a:r>
                      <a:r>
                        <a:rPr lang="fr-FR" sz="1400" dirty="0">
                          <a:solidFill>
                            <a:schemeClr val="tx2"/>
                          </a:solidFill>
                        </a:rPr>
                        <a:t>26 ans (TMG)</a:t>
                      </a:r>
                    </a:p>
                    <a:p>
                      <a:pPr lvl="0">
                        <a:buNone/>
                      </a:pPr>
                      <a:r>
                        <a:rPr lang="fr-FR" sz="1400" u="sng" dirty="0">
                          <a:solidFill>
                            <a:schemeClr val="tx2"/>
                          </a:solidFill>
                        </a:rPr>
                        <a:t>Données attendues</a:t>
                      </a:r>
                      <a:r>
                        <a:rPr lang="fr-FR" sz="1400" dirty="0">
                          <a:solidFill>
                            <a:schemeClr val="tx2"/>
                          </a:solidFill>
                        </a:rPr>
                        <a:t> : </a:t>
                      </a:r>
                      <a:r>
                        <a:rPr lang="fr-FR" sz="1400" b="1" dirty="0">
                          <a:solidFill>
                            <a:schemeClr val="tx2"/>
                          </a:solidFill>
                          <a:effectLst/>
                        </a:rPr>
                        <a:t>2025</a:t>
                      </a: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41570905"/>
                  </a:ext>
                </a:extLst>
              </a:tr>
              <a:tr h="1207980">
                <a:tc>
                  <a:txBody>
                    <a:bodyPr/>
                    <a:lstStyle/>
                    <a:p>
                      <a:pPr marL="0" algn="l" defTabSz="914400" rtl="0" eaLnBrk="1" latinLnBrk="0" hangingPunct="1"/>
                      <a:r>
                        <a:rPr lang="fr-FR" sz="1600" b="1" dirty="0">
                          <a:solidFill>
                            <a:schemeClr val="bg1"/>
                          </a:solidFill>
                          <a:latin typeface="+mn-lt"/>
                          <a:ea typeface="+mn-ea"/>
                          <a:cs typeface="+mn-cs"/>
                        </a:rPr>
                        <a:t>Essai SHINE, </a:t>
                      </a:r>
                      <a:r>
                        <a:rPr lang="fr-FR" sz="1600" b="0" dirty="0">
                          <a:solidFill>
                            <a:schemeClr val="bg1"/>
                          </a:solidFill>
                          <a:latin typeface="+mn-lt"/>
                          <a:ea typeface="+mn-ea"/>
                          <a:cs typeface="+mn-cs"/>
                        </a:rPr>
                        <a:t>Philippines et Ghana</a:t>
                      </a:r>
                    </a:p>
                    <a:p>
                      <a:r>
                        <a:rPr lang="fr-FR" sz="1600" dirty="0">
                          <a:solidFill>
                            <a:schemeClr val="tx2"/>
                          </a:solidFill>
                        </a:rPr>
                        <a:t>Étude randomisée, en double aveugle </a:t>
                      </a:r>
                    </a:p>
                    <a:p>
                      <a:r>
                        <a:rPr lang="fr-FR" sz="1600" b="0" dirty="0">
                          <a:solidFill>
                            <a:schemeClr val="tx2"/>
                          </a:solidFill>
                        </a:rPr>
                        <a:t>Filles de 9 à 14 ans (N = 600) et de 15 à 20 ans (N = 660) ; 1 dose de HPV9 (</a:t>
                      </a:r>
                      <a:r>
                        <a:rPr lang="fr-FR" sz="1600" b="0" dirty="0" err="1">
                          <a:solidFill>
                            <a:schemeClr val="tx2"/>
                          </a:solidFill>
                        </a:rPr>
                        <a:t>Innovax</a:t>
                      </a:r>
                      <a:r>
                        <a:rPr lang="fr-FR" sz="1600" b="0" dirty="0">
                          <a:solidFill>
                            <a:schemeClr val="tx2"/>
                          </a:solidFill>
                        </a:rPr>
                        <a:t>) ou de HPV9 (MSD)</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r-FR" sz="1400" strike="noStrike" dirty="0">
                          <a:solidFill>
                            <a:schemeClr val="tx2"/>
                          </a:solidFill>
                        </a:rPr>
                        <a:t>Non-infériorité </a:t>
                      </a:r>
                      <a:r>
                        <a:rPr lang="fr-FR" sz="1400" dirty="0">
                          <a:solidFill>
                            <a:schemeClr val="tx2"/>
                          </a:solidFill>
                        </a:rPr>
                        <a:t>immunologique à M 24 dans deux cohortes d’âge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u="sng" dirty="0">
                          <a:solidFill>
                            <a:schemeClr val="tx2"/>
                          </a:solidFill>
                        </a:rPr>
                        <a:t>Données attendues</a:t>
                      </a:r>
                      <a:r>
                        <a:rPr lang="fr-FR" sz="1400" dirty="0">
                          <a:solidFill>
                            <a:schemeClr val="tx2"/>
                          </a:solidFill>
                        </a:rPr>
                        <a:t> : </a:t>
                      </a:r>
                      <a:r>
                        <a:rPr lang="fr-FR" sz="1400" b="1" dirty="0">
                          <a:solidFill>
                            <a:schemeClr val="tx2"/>
                          </a:solidFill>
                        </a:rPr>
                        <a:t>T1 2028</a:t>
                      </a:r>
                    </a:p>
                    <a:p>
                      <a:pPr lvl="0" algn="l" rtl="0">
                        <a:buNone/>
                      </a:pPr>
                      <a:endParaRPr lang="en-GB" sz="1800" dirty="0">
                        <a:solidFill>
                          <a:schemeClr val="tx2"/>
                        </a:solidFill>
                        <a:latin typeface="Calibri"/>
                        <a:cs typeface="Calibri"/>
                      </a:endParaRP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51318906"/>
                  </a:ext>
                </a:extLst>
              </a:tr>
            </a:tbl>
          </a:graphicData>
        </a:graphic>
      </p:graphicFrame>
      <p:sp>
        <p:nvSpPr>
          <p:cNvPr id="4" name="TextBox 3">
            <a:extLst>
              <a:ext uri="{FF2B5EF4-FFF2-40B4-BE49-F238E27FC236}">
                <a16:creationId xmlns:a16="http://schemas.microsoft.com/office/drawing/2014/main" id="{218F4B3A-B214-4E3C-826C-9BC067794692}"/>
              </a:ext>
            </a:extLst>
          </p:cNvPr>
          <p:cNvSpPr txBox="1"/>
          <p:nvPr/>
        </p:nvSpPr>
        <p:spPr>
          <a:xfrm>
            <a:off x="236897" y="6201370"/>
            <a:ext cx="10979094" cy="369332"/>
          </a:xfrm>
          <a:prstGeom prst="rect">
            <a:avLst/>
          </a:prstGeom>
          <a:noFill/>
        </p:spPr>
        <p:txBody>
          <a:bodyPr wrap="square" rtlCol="0">
            <a:spAutoFit/>
          </a:bodyPr>
          <a:lstStyle/>
          <a:p>
            <a:r>
              <a:rPr lang="fr-FR" sz="900" dirty="0"/>
              <a:t>Abréviations : CIRC : Centre international de Recherche sur le Cancer ; CVT : Costa Rica Vaccine Trial ; </a:t>
            </a:r>
            <a:r>
              <a:rPr lang="fr-FR" sz="900" dirty="0" err="1"/>
              <a:t>DoRIS</a:t>
            </a:r>
            <a:r>
              <a:rPr lang="fr-FR" sz="900" dirty="0"/>
              <a:t> : étude Dose Reduction </a:t>
            </a:r>
            <a:r>
              <a:rPr lang="fr-FR" sz="900" dirty="0" err="1"/>
              <a:t>Immunobridging</a:t>
            </a:r>
            <a:r>
              <a:rPr lang="fr-FR" sz="900" dirty="0"/>
              <a:t> and </a:t>
            </a:r>
            <a:r>
              <a:rPr lang="fr-FR" sz="900" dirty="0" err="1"/>
              <a:t>Safety</a:t>
            </a:r>
            <a:r>
              <a:rPr lang="fr-FR" sz="900" dirty="0"/>
              <a:t> ; DU : dose unique ; KEN SHE : </a:t>
            </a:r>
            <a:r>
              <a:rPr lang="fr-FR" sz="900" dirty="0" err="1"/>
              <a:t>KENya</a:t>
            </a:r>
            <a:r>
              <a:rPr lang="fr-FR" sz="900" dirty="0"/>
              <a:t> Single-dose HPV-vaccine </a:t>
            </a:r>
            <a:r>
              <a:rPr lang="fr-FR" sz="900" dirty="0" err="1"/>
              <a:t>Efficacy</a:t>
            </a:r>
            <a:r>
              <a:rPr lang="fr-FR" sz="900" dirty="0"/>
              <a:t> ; M : mois ; N : nombre de participantes ; SHINE : Single-dose HPV </a:t>
            </a:r>
            <a:r>
              <a:rPr lang="fr-FR" sz="900" dirty="0" err="1"/>
              <a:t>Immunobridging</a:t>
            </a:r>
            <a:r>
              <a:rPr lang="fr-FR" sz="900" dirty="0"/>
              <a:t> </a:t>
            </a:r>
            <a:r>
              <a:rPr lang="fr-FR" sz="900" dirty="0" err="1"/>
              <a:t>study</a:t>
            </a:r>
            <a:r>
              <a:rPr lang="fr-FR" sz="900" dirty="0"/>
              <a:t> </a:t>
            </a:r>
            <a:r>
              <a:rPr lang="fr-FR" sz="900" dirty="0" err="1"/>
              <a:t>with</a:t>
            </a:r>
            <a:r>
              <a:rPr lang="fr-FR" sz="900" dirty="0"/>
              <a:t> </a:t>
            </a:r>
            <a:r>
              <a:rPr lang="fr-FR" sz="900" dirty="0" err="1"/>
              <a:t>NEw</a:t>
            </a:r>
            <a:r>
              <a:rPr lang="fr-FR" sz="900" dirty="0"/>
              <a:t> vaccines ; TMG : titre moyen géométrique</a:t>
            </a:r>
          </a:p>
        </p:txBody>
      </p:sp>
    </p:spTree>
    <p:extLst>
      <p:ext uri="{BB962C8B-B14F-4D97-AF65-F5344CB8AC3E}">
        <p14:creationId xmlns:p14="http://schemas.microsoft.com/office/powerpoint/2010/main" val="2486055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C1CD-D353-139F-BCD3-6444B673B986}"/>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6042770-00F2-0D7D-3788-271C17E8957F}"/>
              </a:ext>
            </a:extLst>
          </p:cNvPr>
          <p:cNvGraphicFramePr>
            <a:graphicFrameLocks noGrp="1"/>
          </p:cNvGraphicFramePr>
          <p:nvPr>
            <p:extLst>
              <p:ext uri="{D42A27DB-BD31-4B8C-83A1-F6EECF244321}">
                <p14:modId xmlns:p14="http://schemas.microsoft.com/office/powerpoint/2010/main" val="2197749194"/>
              </p:ext>
            </p:extLst>
          </p:nvPr>
        </p:nvGraphicFramePr>
        <p:xfrm>
          <a:off x="485213" y="646306"/>
          <a:ext cx="11006202" cy="5417245"/>
        </p:xfrm>
        <a:graphic>
          <a:graphicData uri="http://schemas.openxmlformats.org/drawingml/2006/table">
            <a:tbl>
              <a:tblPr firstRow="1" bandRow="1">
                <a:tableStyleId>{5C22544A-7EE6-4342-B048-85BDC9FD1C3A}</a:tableStyleId>
              </a:tblPr>
              <a:tblGrid>
                <a:gridCol w="4560898">
                  <a:extLst>
                    <a:ext uri="{9D8B030D-6E8A-4147-A177-3AD203B41FA5}">
                      <a16:colId xmlns:a16="http://schemas.microsoft.com/office/drawing/2014/main" val="4230516322"/>
                    </a:ext>
                  </a:extLst>
                </a:gridCol>
                <a:gridCol w="6445304">
                  <a:extLst>
                    <a:ext uri="{9D8B030D-6E8A-4147-A177-3AD203B41FA5}">
                      <a16:colId xmlns:a16="http://schemas.microsoft.com/office/drawing/2014/main" val="3653219934"/>
                    </a:ext>
                  </a:extLst>
                </a:gridCol>
              </a:tblGrid>
              <a:tr h="433765">
                <a:tc>
                  <a:txBody>
                    <a:bodyPr/>
                    <a:lstStyle/>
                    <a:p>
                      <a:r>
                        <a:rPr lang="fr-FR" sz="1600">
                          <a:solidFill>
                            <a:schemeClr val="bg1"/>
                          </a:solidFill>
                        </a:rPr>
                        <a:t>Étude/conception</a:t>
                      </a:r>
                    </a:p>
                  </a:txBody>
                  <a:tcPr>
                    <a:lnB w="9525" cap="flat" cmpd="sng" algn="ctr">
                      <a:solidFill>
                        <a:schemeClr val="accent1"/>
                      </a:solidFill>
                      <a:prstDash val="solid"/>
                      <a:round/>
                      <a:headEnd type="none" w="med" len="med"/>
                      <a:tailEnd type="none" w="med" len="med"/>
                    </a:lnB>
                  </a:tcPr>
                </a:tc>
                <a:tc>
                  <a:txBody>
                    <a:bodyPr/>
                    <a:lstStyle/>
                    <a:p>
                      <a:r>
                        <a:rPr lang="fr-FR" sz="1600" b="1">
                          <a:solidFill>
                            <a:schemeClr val="bg1"/>
                          </a:solidFill>
                        </a:rPr>
                        <a:t>Objectifs principaux/calendrier</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432907">
                <a:tc>
                  <a:txBody>
                    <a:bodyPr/>
                    <a:lstStyle/>
                    <a:p>
                      <a:r>
                        <a:rPr lang="fr-FR" sz="1600" b="1" strike="noStrike">
                          <a:solidFill>
                            <a:schemeClr val="bg1"/>
                          </a:solidFill>
                        </a:rPr>
                        <a:t>SHIELD, </a:t>
                      </a:r>
                      <a:r>
                        <a:rPr lang="fr-FR" sz="1600" b="0" strike="noStrike">
                          <a:solidFill>
                            <a:schemeClr val="bg1"/>
                          </a:solidFill>
                        </a:rPr>
                        <a:t>Ghana</a:t>
                      </a:r>
                    </a:p>
                    <a:p>
                      <a:r>
                        <a:rPr lang="fr-FR" sz="1600" b="1" strike="noStrike">
                          <a:solidFill>
                            <a:schemeClr val="tx2"/>
                          </a:solidFill>
                        </a:rPr>
                        <a:t>Évaluation de la sécurité et de l’immunogénicité dans une population pédiatrique</a:t>
                      </a:r>
                    </a:p>
                    <a:p>
                      <a:r>
                        <a:rPr lang="fr-FR" sz="1600" strike="noStrike">
                          <a:solidFill>
                            <a:schemeClr val="tx2"/>
                          </a:solidFill>
                        </a:rPr>
                        <a:t>ERC mené à l’insu de l’observateur ; </a:t>
                      </a:r>
                      <a:r>
                        <a:rPr lang="fr-FR" sz="1600" b="0" strike="noStrike">
                          <a:solidFill>
                            <a:schemeClr val="tx2"/>
                          </a:solidFill>
                        </a:rPr>
                        <a:t>HPV2 (Innovax), N = 81 - 1 dose chez les enfants de 2 à 5 ans ; 1 dose chez les enfants âgés de 15 mois ; 2 doses chez les enfants de 9 mois ; 1 dose chez les jeunes de 15 à 20 ans ; </a:t>
                      </a:r>
                      <a:r>
                        <a:rPr lang="fr-FR" sz="1600" b="0" strike="noStrike">
                          <a:solidFill>
                            <a:schemeClr val="tx2"/>
                          </a:solidFill>
                          <a:latin typeface="Calibri" panose="020F0502020204030204" pitchFamily="34" charset="0"/>
                          <a:cs typeface="Calibri" panose="020F0502020204030204" pitchFamily="34" charset="0"/>
                        </a:rPr>
                        <a:t>placebo, N = 34 ; 1 dose ; vaccin RR concomitant (ou non) </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strike="noStrike" dirty="0">
                          <a:solidFill>
                            <a:schemeClr val="tx2"/>
                          </a:solidFill>
                        </a:rPr>
                        <a:t>Sécurité du 2vHPV (</a:t>
                      </a:r>
                      <a:r>
                        <a:rPr lang="fr-FR" sz="1600" strike="noStrike" dirty="0" err="1">
                          <a:solidFill>
                            <a:schemeClr val="tx2"/>
                          </a:solidFill>
                        </a:rPr>
                        <a:t>Innovax</a:t>
                      </a:r>
                      <a:r>
                        <a:rPr lang="fr-FR" sz="1600" strike="noStrike" dirty="0">
                          <a:solidFill>
                            <a:schemeClr val="tx2"/>
                          </a:solidFill>
                        </a:rPr>
                        <a:t>) administré de façon concomitante avec le vaccin RR chez des nourrissons/jeunes enfants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strike="noStrike" dirty="0">
                          <a:solidFill>
                            <a:schemeClr val="tx2"/>
                          </a:solidFill>
                        </a:rPr>
                        <a:t>Immunogénicité du vaccin RR administré de façon concomitante avec le 2vHPV chez des nourrissons/jeunes enfants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strike="noStrike" dirty="0">
                          <a:solidFill>
                            <a:schemeClr val="tx2"/>
                          </a:solidFill>
                        </a:rPr>
                        <a:t>Comparaison de l’immunogénicité de 1 ou 2 doses de 2vHPV chez des enfants de 9 et 15 mois par rapport à l’immunogénicité après la dose 1 chez des jeunes de 15 à 20 ans</a:t>
                      </a:r>
                    </a:p>
                    <a:p>
                      <a:pPr marL="0" marR="0" lvl="0" indent="0" algn="l" defTabSz="914400" rtl="0" eaLnBrk="1" fontAlgn="auto" latinLnBrk="0" hangingPunct="1">
                        <a:lnSpc>
                          <a:spcPct val="100000"/>
                        </a:lnSpc>
                        <a:spcBef>
                          <a:spcPts val="0"/>
                        </a:spcBef>
                        <a:spcAft>
                          <a:spcPts val="600"/>
                        </a:spcAft>
                        <a:buClrTx/>
                        <a:buSzTx/>
                        <a:buFontTx/>
                        <a:buNone/>
                        <a:tabLst/>
                        <a:defRPr/>
                      </a:pPr>
                      <a:r>
                        <a:rPr lang="fr-FR" sz="1600" strike="noStrike" dirty="0">
                          <a:solidFill>
                            <a:schemeClr val="tx2"/>
                          </a:solidFill>
                        </a:rPr>
                        <a:t>Évaluation qualitative de l’acceptabilité</a:t>
                      </a:r>
                    </a:p>
                    <a:p>
                      <a:pPr lvl="0">
                        <a:buNone/>
                      </a:pPr>
                      <a:r>
                        <a:rPr lang="fr-FR" sz="1600" u="sng" strike="noStrike" dirty="0">
                          <a:solidFill>
                            <a:schemeClr val="tx2"/>
                          </a:solidFill>
                        </a:rPr>
                        <a:t>Données attendues</a:t>
                      </a:r>
                      <a:r>
                        <a:rPr lang="fr-FR" sz="1600" strike="noStrike" dirty="0">
                          <a:solidFill>
                            <a:schemeClr val="tx2"/>
                          </a:solidFill>
                        </a:rPr>
                        <a:t> : dernier suivi </a:t>
                      </a:r>
                      <a:r>
                        <a:rPr lang="fr-FR" sz="1600" b="1" strike="noStrike" dirty="0">
                          <a:solidFill>
                            <a:schemeClr val="tx2"/>
                          </a:solidFill>
                        </a:rPr>
                        <a:t>T2 2028</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833811">
                <a:tc>
                  <a:txBody>
                    <a:bodyPr/>
                    <a:lstStyle/>
                    <a:p>
                      <a:r>
                        <a:rPr lang="fr-FR" sz="1600" b="1">
                          <a:solidFill>
                            <a:schemeClr val="bg1"/>
                          </a:solidFill>
                        </a:rPr>
                        <a:t>Étude à dose unique portant sur Cervavac, </a:t>
                      </a:r>
                      <a:r>
                        <a:rPr lang="fr-FR" sz="1600" b="0">
                          <a:solidFill>
                            <a:schemeClr val="bg1"/>
                          </a:solidFill>
                        </a:rPr>
                        <a:t>Inde</a:t>
                      </a:r>
                    </a:p>
                    <a:p>
                      <a:r>
                        <a:rPr lang="fr-FR" sz="1600" b="1">
                          <a:solidFill>
                            <a:schemeClr val="tx2"/>
                          </a:solidFill>
                        </a:rPr>
                        <a:t>Étude d’immunobridging du 4vHPV (MSD) </a:t>
                      </a:r>
                    </a:p>
                    <a:p>
                      <a:r>
                        <a:rPr lang="fr-FR" sz="1600" b="0">
                          <a:solidFill>
                            <a:schemeClr val="tx2"/>
                          </a:solidFill>
                        </a:rPr>
                        <a:t>Jeunes filles âgées de 9 à 14 ans ; HPV4 (SII) et HPV4 (MSD) ; </a:t>
                      </a:r>
                    </a:p>
                    <a:p>
                      <a:r>
                        <a:rPr lang="fr-FR" sz="1600" b="0">
                          <a:solidFill>
                            <a:schemeClr val="tx2"/>
                          </a:solidFill>
                        </a:rPr>
                        <a:t>N = 504</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spcAft>
                          <a:spcPts val="600"/>
                        </a:spcAft>
                      </a:pPr>
                      <a:r>
                        <a:rPr lang="fr-FR" sz="1600">
                          <a:solidFill>
                            <a:schemeClr val="tx2"/>
                          </a:solidFill>
                        </a:rPr>
                        <a:t>Non-infériorité immunologique du vaccin contre les VPH 16/18 à M 24 </a:t>
                      </a:r>
                    </a:p>
                    <a:p>
                      <a:pPr lvl="0">
                        <a:spcAft>
                          <a:spcPts val="600"/>
                        </a:spcAft>
                      </a:pPr>
                      <a:r>
                        <a:rPr lang="fr-FR" sz="1600" u="sng">
                          <a:solidFill>
                            <a:schemeClr val="tx2"/>
                          </a:solidFill>
                        </a:rPr>
                        <a:t>Données attendues</a:t>
                      </a:r>
                      <a:r>
                        <a:rPr lang="fr-FR" sz="1600" b="1">
                          <a:solidFill>
                            <a:schemeClr val="tx2"/>
                          </a:solidFill>
                        </a:rPr>
                        <a:t> : </a:t>
                      </a:r>
                      <a:r>
                        <a:rPr lang="fr-FR" sz="1600" b="1">
                          <a:solidFill>
                            <a:schemeClr val="tx2"/>
                          </a:solidFill>
                          <a:effectLst/>
                        </a:rPr>
                        <a:t>T4 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4033999"/>
                  </a:ext>
                </a:extLst>
              </a:tr>
              <a:tr h="483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a:solidFill>
                            <a:schemeClr val="bg1"/>
                          </a:solidFill>
                          <a:latin typeface="+mn-lt"/>
                          <a:ea typeface="+mn-ea"/>
                          <a:cs typeface="+mn-cs"/>
                        </a:rPr>
                        <a:t>CIRN-HPV-ONE, </a:t>
                      </a:r>
                      <a:r>
                        <a:rPr lang="fr-FR" sz="1600" b="0">
                          <a:solidFill>
                            <a:schemeClr val="bg1"/>
                          </a:solidFill>
                          <a:latin typeface="+mn-lt"/>
                          <a:ea typeface="+mn-ea"/>
                          <a:cs typeface="+mn-cs"/>
                        </a:rPr>
                        <a:t>Canada</a:t>
                      </a:r>
                    </a:p>
                    <a:p>
                      <a:pPr marL="0" algn="l" defTabSz="914400" rtl="0" eaLnBrk="1" latinLnBrk="0" hangingPunct="1"/>
                      <a:r>
                        <a:rPr lang="fr-FR" sz="1600" b="1">
                          <a:solidFill>
                            <a:schemeClr val="tx2"/>
                          </a:solidFill>
                          <a:latin typeface="+mn-lt"/>
                          <a:ea typeface="+mn-ea"/>
                          <a:cs typeface="+mn-cs"/>
                        </a:rPr>
                        <a:t>Persistance de la réponse immunitaire 6 ans après l’administration d’une dose</a:t>
                      </a:r>
                    </a:p>
                    <a:p>
                      <a:pPr marL="0" algn="l" defTabSz="914400" rtl="0" eaLnBrk="1" latinLnBrk="0" hangingPunct="1"/>
                      <a:r>
                        <a:rPr lang="fr-FR" sz="1600">
                          <a:solidFill>
                            <a:schemeClr val="tx2"/>
                          </a:solidFill>
                        </a:rPr>
                        <a:t>Filles et garçons âgés de 9 à 11 ans ; HPV9 (MSD) </a:t>
                      </a:r>
                      <a:r>
                        <a:rPr lang="fr-FR" sz="1600">
                          <a:solidFill>
                            <a:schemeClr val="tx2"/>
                          </a:solidFill>
                          <a:latin typeface="Calibri" panose="020F0502020204030204" pitchFamily="34" charset="0"/>
                          <a:cs typeface="Calibri" panose="020F0502020204030204" pitchFamily="34" charset="0"/>
                        </a:rPr>
                        <a:t>N = 300</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spcAft>
                          <a:spcPts val="600"/>
                        </a:spcAft>
                      </a:pPr>
                      <a:r>
                        <a:rPr lang="fr-FR" sz="1600" dirty="0">
                          <a:solidFill>
                            <a:schemeClr val="tx2"/>
                          </a:solidFill>
                        </a:rPr>
                        <a:t>Persistance des anticorps jusqu’à 6 ans </a:t>
                      </a:r>
                    </a:p>
                    <a:p>
                      <a:pPr lvl="0">
                        <a:buNone/>
                      </a:pPr>
                      <a:r>
                        <a:rPr lang="fr-FR" sz="1600" u="sng" dirty="0">
                          <a:solidFill>
                            <a:schemeClr val="tx2"/>
                          </a:solidFill>
                        </a:rPr>
                        <a:t>Données attendues</a:t>
                      </a:r>
                      <a:r>
                        <a:rPr lang="fr-FR" sz="1600" dirty="0">
                          <a:solidFill>
                            <a:schemeClr val="tx2"/>
                          </a:solidFill>
                        </a:rPr>
                        <a:t> : date d’achèvement primaire </a:t>
                      </a:r>
                      <a:r>
                        <a:rPr lang="fr-FR" sz="1600" b="1" dirty="0">
                          <a:solidFill>
                            <a:schemeClr val="tx2"/>
                          </a:solidFill>
                        </a:rPr>
                        <a:t>T1 </a:t>
                      </a:r>
                      <a:r>
                        <a:rPr lang="fr-FR" sz="1600" b="1" dirty="0">
                          <a:solidFill>
                            <a:schemeClr val="tx2"/>
                          </a:solidFill>
                          <a:effectLst/>
                        </a:rPr>
                        <a:t>2026</a:t>
                      </a: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41570905"/>
                  </a:ext>
                </a:extLst>
              </a:tr>
            </a:tbl>
          </a:graphicData>
        </a:graphic>
      </p:graphicFrame>
      <p:sp>
        <p:nvSpPr>
          <p:cNvPr id="4" name="TextBox 3">
            <a:extLst>
              <a:ext uri="{FF2B5EF4-FFF2-40B4-BE49-F238E27FC236}">
                <a16:creationId xmlns:a16="http://schemas.microsoft.com/office/drawing/2014/main" id="{D2DBD041-B16B-690F-0816-461460556008}"/>
              </a:ext>
            </a:extLst>
          </p:cNvPr>
          <p:cNvSpPr txBox="1"/>
          <p:nvPr/>
        </p:nvSpPr>
        <p:spPr>
          <a:xfrm>
            <a:off x="485213" y="6027028"/>
            <a:ext cx="11006202" cy="369332"/>
          </a:xfrm>
          <a:prstGeom prst="rect">
            <a:avLst/>
          </a:prstGeom>
          <a:noFill/>
        </p:spPr>
        <p:txBody>
          <a:bodyPr wrap="square" rtlCol="0">
            <a:spAutoFit/>
          </a:bodyPr>
          <a:lstStyle/>
          <a:p>
            <a:r>
              <a:rPr lang="fr-FR" sz="900"/>
              <a:t>Abréviations : CIRN : Canadian Immunization Research Network ; ERC : essai randomisé et contrôlé ; M : mois ; N : nombre de participants ; RR : vaccin antirougeoleux-antirubéoleux ; SHIELD : Strengthening HPV Immunization through EPI Leveraged Delivery</a:t>
            </a:r>
          </a:p>
        </p:txBody>
      </p:sp>
      <p:sp>
        <p:nvSpPr>
          <p:cNvPr id="2" name="Rectangle 1">
            <a:extLst>
              <a:ext uri="{FF2B5EF4-FFF2-40B4-BE49-F238E27FC236}">
                <a16:creationId xmlns:a16="http://schemas.microsoft.com/office/drawing/2014/main" id="{7A9C4F50-1D9E-840C-3245-8192BC60639B}"/>
              </a:ext>
            </a:extLst>
          </p:cNvPr>
          <p:cNvSpPr/>
          <p:nvPr/>
        </p:nvSpPr>
        <p:spPr>
          <a:xfrm>
            <a:off x="389679" y="61531"/>
            <a:ext cx="11747582" cy="584775"/>
          </a:xfrm>
          <a:prstGeom prst="rect">
            <a:avLst/>
          </a:prstGeom>
        </p:spPr>
        <p:txBody>
          <a:bodyPr wrap="square">
            <a:spAutoFit/>
          </a:bodyPr>
          <a:lstStyle/>
          <a:p>
            <a:pPr algn="ctr"/>
            <a:r>
              <a:rPr lang="fr-FR" sz="3200" dirty="0">
                <a:solidFill>
                  <a:schemeClr val="tx2"/>
                </a:solidFill>
                <a:latin typeface="+mj-lt"/>
              </a:rPr>
              <a:t>Essais d’immunogénicité en cours</a:t>
            </a:r>
          </a:p>
        </p:txBody>
      </p:sp>
    </p:spTree>
    <p:extLst>
      <p:ext uri="{BB962C8B-B14F-4D97-AF65-F5344CB8AC3E}">
        <p14:creationId xmlns:p14="http://schemas.microsoft.com/office/powerpoint/2010/main" val="1672402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303323" y="369360"/>
            <a:ext cx="12026899" cy="869909"/>
          </a:xfrm>
        </p:spPr>
        <p:txBody>
          <a:bodyPr/>
          <a:lstStyle/>
          <a:p>
            <a:r>
              <a:rPr lang="fr-FR" sz="4000" b="1"/>
              <a:t>Dose unique - Questions ouvertes</a:t>
            </a:r>
          </a:p>
        </p:txBody>
      </p:sp>
      <p:sp>
        <p:nvSpPr>
          <p:cNvPr id="8" name="TextBox 7">
            <a:extLst>
              <a:ext uri="{FF2B5EF4-FFF2-40B4-BE49-F238E27FC236}">
                <a16:creationId xmlns:a16="http://schemas.microsoft.com/office/drawing/2014/main" id="{F8D1A5D5-DFE8-1E49-8F4F-7209FE0A3415}"/>
              </a:ext>
            </a:extLst>
          </p:cNvPr>
          <p:cNvSpPr txBox="1"/>
          <p:nvPr/>
        </p:nvSpPr>
        <p:spPr>
          <a:xfrm>
            <a:off x="413004" y="3991290"/>
            <a:ext cx="11137392" cy="1961322"/>
          </a:xfrm>
          <a:prstGeom prst="rect">
            <a:avLst/>
          </a:prstGeom>
          <a:solidFill>
            <a:schemeClr val="accent4"/>
          </a:solidFill>
          <a:ln w="63500">
            <a:noFill/>
          </a:ln>
        </p:spPr>
        <p:txBody>
          <a:bodyPr wrap="square" lIns="182880" tIns="45720" rtlCol="0" anchor="ctr" anchorCtr="0">
            <a:noAutofit/>
          </a:bodyPr>
          <a:lstStyle/>
          <a:p>
            <a:pPr lvl="1"/>
            <a:r>
              <a:rPr lang="fr-FR" sz="2600">
                <a:solidFill>
                  <a:schemeClr val="accent1"/>
                </a:solidFill>
              </a:rPr>
              <a:t>Aucune donnée sur les maladies non liées au col de l’utérus (infections vulvaires/vaginales, infections buccales) suivant la vaccination à dose unique ; le cancer du col de l’utérus est la principale conséquence des VPH dans les PFR-PRI.</a:t>
            </a:r>
          </a:p>
        </p:txBody>
      </p:sp>
      <p:sp>
        <p:nvSpPr>
          <p:cNvPr id="9" name="TextBox 8">
            <a:extLst>
              <a:ext uri="{FF2B5EF4-FFF2-40B4-BE49-F238E27FC236}">
                <a16:creationId xmlns:a16="http://schemas.microsoft.com/office/drawing/2014/main" id="{FA3DEE6A-0C2C-3632-02B1-D2C35752A3F0}"/>
              </a:ext>
            </a:extLst>
          </p:cNvPr>
          <p:cNvSpPr txBox="1"/>
          <p:nvPr/>
        </p:nvSpPr>
        <p:spPr>
          <a:xfrm>
            <a:off x="413004" y="1266701"/>
            <a:ext cx="11137392" cy="2349511"/>
          </a:xfrm>
          <a:prstGeom prst="rect">
            <a:avLst/>
          </a:prstGeom>
          <a:solidFill>
            <a:schemeClr val="accent4"/>
          </a:solidFill>
          <a:ln w="63500">
            <a:noFill/>
          </a:ln>
        </p:spPr>
        <p:txBody>
          <a:bodyPr wrap="square" lIns="182880" tIns="45720" rIns="91440" bIns="45720" rtlCol="0" anchor="ctr" anchorCtr="0">
            <a:noAutofit/>
          </a:bodyPr>
          <a:lstStyle/>
          <a:p>
            <a:endParaRPr lang="en-US" dirty="0"/>
          </a:p>
          <a:p>
            <a:r>
              <a:rPr lang="fr-FR" sz="2600" dirty="0">
                <a:solidFill>
                  <a:schemeClr val="accent1"/>
                </a:solidFill>
                <a:ea typeface="+mn-lt"/>
                <a:cs typeface="+mn-lt"/>
              </a:rPr>
              <a:t>Pour</a:t>
            </a:r>
            <a:r>
              <a:rPr lang="fr-FR" sz="2600" dirty="0">
                <a:solidFill>
                  <a:schemeClr val="accent1"/>
                </a:solidFill>
              </a:rPr>
              <a:t> les nouveaux vaccins VLP L1, un schéma à dose unique doit être envisagé pour les produits pour lesquels des données sont disponibles sur l’efficacité ou sur l’</a:t>
            </a:r>
            <a:r>
              <a:rPr lang="fr-FR" sz="2600" dirty="0" err="1">
                <a:solidFill>
                  <a:schemeClr val="accent1"/>
                </a:solidFill>
              </a:rPr>
              <a:t>immunobridging</a:t>
            </a:r>
            <a:r>
              <a:rPr lang="fr-FR" sz="2600" dirty="0">
                <a:solidFill>
                  <a:schemeClr val="accent1"/>
                </a:solidFill>
              </a:rPr>
              <a:t> avec des vaccins dont l’efficacité d’une dose unique a été prouvée (c’est-à-dire, actuellement, le HPV2 [GSK], le HPV4 et le HPV9 [MSD])</a:t>
            </a:r>
            <a:r>
              <a:rPr lang="fr-FR" sz="2600" baseline="30000" dirty="0">
                <a:solidFill>
                  <a:schemeClr val="accent1"/>
                </a:solidFill>
              </a:rPr>
              <a:t>1</a:t>
            </a:r>
            <a:r>
              <a:rPr lang="fr-FR" sz="2600" dirty="0">
                <a:solidFill>
                  <a:schemeClr val="accent1"/>
                </a:solidFill>
              </a:rPr>
              <a:t>.</a:t>
            </a:r>
          </a:p>
        </p:txBody>
      </p:sp>
      <p:sp>
        <p:nvSpPr>
          <p:cNvPr id="3" name="TextBox 2">
            <a:extLst>
              <a:ext uri="{FF2B5EF4-FFF2-40B4-BE49-F238E27FC236}">
                <a16:creationId xmlns:a16="http://schemas.microsoft.com/office/drawing/2014/main" id="{5A98305A-6023-ABE3-B1C9-132B2D77A812}"/>
              </a:ext>
            </a:extLst>
          </p:cNvPr>
          <p:cNvSpPr txBox="1"/>
          <p:nvPr/>
        </p:nvSpPr>
        <p:spPr>
          <a:xfrm>
            <a:off x="413003" y="6057900"/>
            <a:ext cx="11137391" cy="369332"/>
          </a:xfrm>
          <a:prstGeom prst="rect">
            <a:avLst/>
          </a:prstGeom>
          <a:noFill/>
        </p:spPr>
        <p:txBody>
          <a:bodyPr wrap="square" rtlCol="0">
            <a:spAutoFit/>
          </a:bodyPr>
          <a:lstStyle/>
          <a:p>
            <a:r>
              <a:rPr lang="fr-FR" sz="900">
                <a:solidFill>
                  <a:schemeClr val="bg1"/>
                </a:solidFill>
              </a:rPr>
              <a:t>1. Organisation mondiale de la Santé. Vaccins contre les papillomavirus humains : note de synthèse de l’OMS (mise à jour de 2022). </a:t>
            </a:r>
            <a:r>
              <a:rPr lang="fr-FR" sz="900" i="1">
                <a:solidFill>
                  <a:schemeClr val="bg1"/>
                </a:solidFill>
              </a:rPr>
              <a:t>Weekly Epidemiological Record</a:t>
            </a:r>
            <a:r>
              <a:rPr lang="fr-FR" sz="900">
                <a:solidFill>
                  <a:schemeClr val="bg1"/>
                </a:solidFill>
              </a:rPr>
              <a:t>. 2022;97:645-672.  http://apps.who.int/iris/bitstream/handle/10665/365350/WER9750-eng-fre.pdf </a:t>
            </a:r>
          </a:p>
          <a:p>
            <a:endParaRPr lang="en-US" sz="900" dirty="0"/>
          </a:p>
        </p:txBody>
      </p:sp>
    </p:spTree>
    <p:extLst>
      <p:ext uri="{BB962C8B-B14F-4D97-AF65-F5344CB8AC3E}">
        <p14:creationId xmlns:p14="http://schemas.microsoft.com/office/powerpoint/2010/main" val="2778093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fr-FR" sz="4000" b="1"/>
              <a:t>Données probantes issues de l’analyse de modélisation</a:t>
            </a:r>
          </a:p>
        </p:txBody>
      </p:sp>
    </p:spTree>
    <p:extLst>
      <p:ext uri="{BB962C8B-B14F-4D97-AF65-F5344CB8AC3E}">
        <p14:creationId xmlns:p14="http://schemas.microsoft.com/office/powerpoint/2010/main" val="3060049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fr-FR" sz="3200">
                <a:solidFill>
                  <a:schemeClr val="accent1"/>
                </a:solidFill>
                <a:latin typeface="+mj-lt"/>
              </a:rPr>
              <a:t>Pourquoi utiliser la modélisation pour comprendre l’impact du vaccin anti-VPH ? </a:t>
            </a:r>
          </a:p>
        </p:txBody>
      </p:sp>
      <p:grpSp>
        <p:nvGrpSpPr>
          <p:cNvPr id="2" name="Group 1">
            <a:extLst>
              <a:ext uri="{FF2B5EF4-FFF2-40B4-BE49-F238E27FC236}">
                <a16:creationId xmlns:a16="http://schemas.microsoft.com/office/drawing/2014/main" id="{1CC96154-76A8-90EE-6288-7C9400DAC5F8}"/>
              </a:ext>
            </a:extLst>
          </p:cNvPr>
          <p:cNvGrpSpPr/>
          <p:nvPr/>
        </p:nvGrpSpPr>
        <p:grpSpPr>
          <a:xfrm>
            <a:off x="1483929" y="1538182"/>
            <a:ext cx="9231104" cy="3776363"/>
            <a:chOff x="395942" y="981727"/>
            <a:chExt cx="8659604" cy="3185813"/>
          </a:xfrm>
        </p:grpSpPr>
        <p:sp>
          <p:nvSpPr>
            <p:cNvPr id="4" name="TextBox 3">
              <a:extLst>
                <a:ext uri="{FF2B5EF4-FFF2-40B4-BE49-F238E27FC236}">
                  <a16:creationId xmlns:a16="http://schemas.microsoft.com/office/drawing/2014/main" id="{6A59ED0A-7C42-F652-390F-25A801086D37}"/>
                </a:ext>
              </a:extLst>
            </p:cNvPr>
            <p:cNvSpPr txBox="1"/>
            <p:nvPr/>
          </p:nvSpPr>
          <p:spPr>
            <a:xfrm>
              <a:off x="395942" y="981727"/>
              <a:ext cx="3528393" cy="1569660"/>
            </a:xfrm>
            <a:prstGeom prst="rect">
              <a:avLst/>
            </a:prstGeom>
            <a:noFill/>
            <a:ln>
              <a:solidFill>
                <a:srgbClr val="000000"/>
              </a:solidFill>
            </a:ln>
          </p:spPr>
          <p:txBody>
            <a:bodyPr wrap="square" rtlCol="0">
              <a:spAutoFit/>
            </a:bodyPr>
            <a:lstStyle/>
            <a:p>
              <a:pPr algn="ctr"/>
              <a:r>
                <a:rPr lang="fr-FR" sz="1600" b="1">
                  <a:solidFill>
                    <a:srgbClr val="000000"/>
                  </a:solidFill>
                </a:rPr>
                <a:t>Données des essais cliniques</a:t>
              </a:r>
            </a:p>
            <a:p>
              <a:pPr marL="285750" indent="-285750">
                <a:buFont typeface="Arial" panose="020B0604020202020204" pitchFamily="34" charset="0"/>
                <a:buChar char="•"/>
              </a:pPr>
              <a:r>
                <a:rPr lang="fr-FR" sz="1600">
                  <a:solidFill>
                    <a:srgbClr val="000000"/>
                  </a:solidFill>
                </a:rPr>
                <a:t>Sécurité</a:t>
              </a:r>
            </a:p>
            <a:p>
              <a:pPr marL="285750" indent="-285750">
                <a:buFont typeface="Arial" panose="020B0604020202020204" pitchFamily="34" charset="0"/>
                <a:buChar char="•"/>
              </a:pPr>
              <a:r>
                <a:rPr lang="fr-FR" sz="1600">
                  <a:solidFill>
                    <a:srgbClr val="000000"/>
                  </a:solidFill>
                </a:rPr>
                <a:t>immunogénicité</a:t>
              </a:r>
            </a:p>
            <a:p>
              <a:pPr marL="285750" indent="-285750">
                <a:buFont typeface="Arial" panose="020B0604020202020204" pitchFamily="34" charset="0"/>
                <a:buChar char="•"/>
              </a:pPr>
              <a:r>
                <a:rPr lang="fr-FR" sz="1600">
                  <a:solidFill>
                    <a:srgbClr val="000000"/>
                  </a:solidFill>
                </a:rPr>
                <a:t>Efficacité par rapport à différents critères d’évaluation</a:t>
              </a:r>
            </a:p>
            <a:p>
              <a:pPr marL="285750" indent="-285750">
                <a:buFont typeface="Arial" panose="020B0604020202020204" pitchFamily="34" charset="0"/>
                <a:buChar char="•"/>
              </a:pPr>
              <a:r>
                <a:rPr lang="fr-FR" sz="1600">
                  <a:solidFill>
                    <a:srgbClr val="000000"/>
                  </a:solidFill>
                </a:rPr>
                <a:t>Dans le cadre d’un essai, au cours d’une période de suivi</a:t>
              </a:r>
            </a:p>
          </p:txBody>
        </p:sp>
        <p:sp>
          <p:nvSpPr>
            <p:cNvPr id="5" name="TextBox 4">
              <a:extLst>
                <a:ext uri="{FF2B5EF4-FFF2-40B4-BE49-F238E27FC236}">
                  <a16:creationId xmlns:a16="http://schemas.microsoft.com/office/drawing/2014/main" id="{0FB52C34-526F-D90C-2446-AF6DF4141A0E}"/>
                </a:ext>
              </a:extLst>
            </p:cNvPr>
            <p:cNvSpPr txBox="1"/>
            <p:nvPr/>
          </p:nvSpPr>
          <p:spPr>
            <a:xfrm>
              <a:off x="4917182" y="987574"/>
              <a:ext cx="4138364" cy="2800767"/>
            </a:xfrm>
            <a:prstGeom prst="rect">
              <a:avLst/>
            </a:prstGeom>
            <a:noFill/>
            <a:ln>
              <a:solidFill>
                <a:srgbClr val="000000"/>
              </a:solidFill>
            </a:ln>
          </p:spPr>
          <p:txBody>
            <a:bodyPr wrap="square" rtlCol="0">
              <a:spAutoFit/>
            </a:bodyPr>
            <a:lstStyle/>
            <a:p>
              <a:pPr algn="ctr"/>
              <a:r>
                <a:rPr lang="fr-FR" sz="1600" b="1">
                  <a:solidFill>
                    <a:srgbClr val="000000"/>
                  </a:solidFill>
                </a:rPr>
                <a:t>Modèle mathématique</a:t>
              </a:r>
            </a:p>
            <a:p>
              <a:r>
                <a:rPr lang="fr-FR" sz="1600">
                  <a:solidFill>
                    <a:srgbClr val="000000"/>
                  </a:solidFill>
                </a:rPr>
                <a:t>Intègre des données afin de fournir un cadre formel pour répondre à différentes questions :</a:t>
              </a:r>
            </a:p>
            <a:p>
              <a:pPr marL="285750" indent="-285750">
                <a:buFont typeface="Arial" panose="020B0604020202020204" pitchFamily="34" charset="0"/>
                <a:buChar char="•"/>
              </a:pPr>
              <a:r>
                <a:rPr lang="fr-FR" sz="1600">
                  <a:solidFill>
                    <a:srgbClr val="000000"/>
                  </a:solidFill>
                </a:rPr>
                <a:t>Impact dans différents contextes</a:t>
              </a:r>
            </a:p>
            <a:p>
              <a:pPr marL="285750" indent="-285750">
                <a:buFont typeface="Arial" panose="020B0604020202020204" pitchFamily="34" charset="0"/>
                <a:buChar char="•"/>
              </a:pPr>
              <a:r>
                <a:rPr lang="fr-FR" sz="1600">
                  <a:solidFill>
                    <a:srgbClr val="000000"/>
                  </a:solidFill>
                </a:rPr>
                <a:t>Problèmes de confusion dans les données d’observation</a:t>
              </a:r>
            </a:p>
            <a:p>
              <a:pPr marL="285750" indent="-285750">
                <a:buFont typeface="Arial" panose="020B0604020202020204" pitchFamily="34" charset="0"/>
                <a:buChar char="•"/>
              </a:pPr>
              <a:r>
                <a:rPr lang="fr-FR" sz="1600">
                  <a:solidFill>
                    <a:srgbClr val="000000"/>
                  </a:solidFill>
                </a:rPr>
                <a:t>Externalités au niveau communautaire (par exemple, protection de groupe)</a:t>
              </a:r>
            </a:p>
            <a:p>
              <a:pPr marL="285750" indent="-285750">
                <a:buFont typeface="Arial" panose="020B0604020202020204" pitchFamily="34" charset="0"/>
                <a:buChar char="•"/>
              </a:pPr>
              <a:r>
                <a:rPr lang="fr-FR" sz="1600">
                  <a:solidFill>
                    <a:srgbClr val="000000"/>
                  </a:solidFill>
                </a:rPr>
                <a:t>Résultats à long terme au-delà de la période de suivi </a:t>
              </a:r>
            </a:p>
            <a:p>
              <a:pPr marL="285750" indent="-285750">
                <a:buFont typeface="Arial" panose="020B0604020202020204" pitchFamily="34" charset="0"/>
                <a:buChar char="•"/>
              </a:pPr>
              <a:r>
                <a:rPr lang="fr-FR" sz="1600">
                  <a:solidFill>
                    <a:srgbClr val="000000"/>
                  </a:solidFill>
                </a:rPr>
                <a:t>Combinaisons/options qu’il n’est peut-être pas possible/éthique d’explorer dans le cadre d’essais</a:t>
              </a:r>
            </a:p>
          </p:txBody>
        </p:sp>
        <p:sp>
          <p:nvSpPr>
            <p:cNvPr id="6" name="TextBox 5">
              <a:extLst>
                <a:ext uri="{FF2B5EF4-FFF2-40B4-BE49-F238E27FC236}">
                  <a16:creationId xmlns:a16="http://schemas.microsoft.com/office/drawing/2014/main" id="{873C8166-9C46-6010-1DD9-C65E7C99AEEA}"/>
                </a:ext>
              </a:extLst>
            </p:cNvPr>
            <p:cNvSpPr txBox="1"/>
            <p:nvPr/>
          </p:nvSpPr>
          <p:spPr>
            <a:xfrm>
              <a:off x="395942" y="3090322"/>
              <a:ext cx="3528393" cy="1077218"/>
            </a:xfrm>
            <a:prstGeom prst="rect">
              <a:avLst/>
            </a:prstGeom>
            <a:noFill/>
            <a:ln>
              <a:solidFill>
                <a:srgbClr val="000000"/>
              </a:solidFill>
            </a:ln>
          </p:spPr>
          <p:txBody>
            <a:bodyPr wrap="square" rtlCol="0">
              <a:spAutoFit/>
            </a:bodyPr>
            <a:lstStyle/>
            <a:p>
              <a:pPr algn="ctr"/>
              <a:r>
                <a:rPr lang="fr-FR" sz="1600" b="1">
                  <a:solidFill>
                    <a:srgbClr val="000000"/>
                  </a:solidFill>
                </a:rPr>
                <a:t>Données de surveillance/d’observation</a:t>
              </a:r>
            </a:p>
            <a:p>
              <a:pPr marL="285750" indent="-285750">
                <a:buFont typeface="Arial" panose="020B0604020202020204" pitchFamily="34" charset="0"/>
                <a:buChar char="•"/>
              </a:pPr>
              <a:r>
                <a:rPr lang="fr-FR" sz="1600">
                  <a:solidFill>
                    <a:srgbClr val="000000"/>
                  </a:solidFill>
                </a:rPr>
                <a:t>Fardeau général de la maladie</a:t>
              </a:r>
            </a:p>
            <a:p>
              <a:pPr marL="285750" indent="-285750">
                <a:buFont typeface="Arial" panose="020B0604020202020204" pitchFamily="34" charset="0"/>
                <a:buChar char="•"/>
              </a:pPr>
              <a:r>
                <a:rPr lang="fr-FR" sz="1600">
                  <a:solidFill>
                    <a:srgbClr val="000000"/>
                  </a:solidFill>
                </a:rPr>
                <a:t>Efficacité dans un contexte particulier</a:t>
              </a:r>
            </a:p>
            <a:p>
              <a:pPr marL="285750" indent="-285750">
                <a:buFont typeface="Arial" panose="020B0604020202020204" pitchFamily="34" charset="0"/>
                <a:buChar char="•"/>
              </a:pPr>
              <a:r>
                <a:rPr lang="fr-FR" sz="1600">
                  <a:solidFill>
                    <a:srgbClr val="000000"/>
                  </a:solidFill>
                </a:rPr>
                <a:t>Impact dans un contexte particulier</a:t>
              </a:r>
            </a:p>
          </p:txBody>
        </p:sp>
        <p:cxnSp>
          <p:nvCxnSpPr>
            <p:cNvPr id="8" name="Straight Arrow Connector 7">
              <a:extLst>
                <a:ext uri="{FF2B5EF4-FFF2-40B4-BE49-F238E27FC236}">
                  <a16:creationId xmlns:a16="http://schemas.microsoft.com/office/drawing/2014/main" id="{90AD6A10-D033-1296-47C7-F280F2AAD8E9}"/>
                </a:ext>
              </a:extLst>
            </p:cNvPr>
            <p:cNvCxnSpPr>
              <a:cxnSpLocks/>
              <a:stCxn id="4" idx="3"/>
              <a:endCxn id="5" idx="1"/>
            </p:cNvCxnSpPr>
            <p:nvPr/>
          </p:nvCxnSpPr>
          <p:spPr>
            <a:xfrm>
              <a:off x="3924335" y="1766557"/>
              <a:ext cx="992847" cy="621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7739363A-B2C4-8103-D19F-7D1E346D22C1}"/>
                </a:ext>
              </a:extLst>
            </p:cNvPr>
            <p:cNvCxnSpPr>
              <a:cxnSpLocks/>
              <a:endCxn id="5" idx="1"/>
            </p:cNvCxnSpPr>
            <p:nvPr/>
          </p:nvCxnSpPr>
          <p:spPr>
            <a:xfrm flipV="1">
              <a:off x="3924334" y="2387958"/>
              <a:ext cx="992848" cy="8300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7EECE505-7A1C-7AC6-7F59-23CBFA3ADA57}"/>
              </a:ext>
            </a:extLst>
          </p:cNvPr>
          <p:cNvSpPr txBox="1"/>
          <p:nvPr/>
        </p:nvSpPr>
        <p:spPr>
          <a:xfrm>
            <a:off x="222190" y="6178609"/>
            <a:ext cx="8905002" cy="230832"/>
          </a:xfrm>
          <a:prstGeom prst="rect">
            <a:avLst/>
          </a:prstGeom>
          <a:noFill/>
        </p:spPr>
        <p:txBody>
          <a:bodyPr wrap="none" rtlCol="0">
            <a:spAutoFit/>
          </a:bodyPr>
          <a:lstStyle/>
          <a:p>
            <a:r>
              <a:rPr lang="fr-FR" sz="900">
                <a:solidFill>
                  <a:srgbClr val="000000"/>
                </a:solidFill>
                <a:ea typeface="Calibri" panose="020F0502020204030204" pitchFamily="34" charset="0"/>
                <a:cs typeface="Calibri" panose="020F0502020204030204" pitchFamily="34" charset="0"/>
              </a:rPr>
              <a:t>Brennan and Akehurst. Modelling in health economic evaluation. What is its place? What is its value? </a:t>
            </a:r>
            <a:r>
              <a:rPr lang="fr-FR" sz="900" i="1">
                <a:solidFill>
                  <a:srgbClr val="000000"/>
                </a:solidFill>
                <a:ea typeface="Calibri" panose="020F0502020204030204" pitchFamily="34" charset="0"/>
                <a:cs typeface="Calibri" panose="020F0502020204030204" pitchFamily="34" charset="0"/>
              </a:rPr>
              <a:t>Pharmacoeconomics</a:t>
            </a:r>
            <a:r>
              <a:rPr lang="fr-FR" sz="900">
                <a:solidFill>
                  <a:srgbClr val="000000"/>
                </a:solidFill>
                <a:ea typeface="Calibri" panose="020F0502020204030204" pitchFamily="34" charset="0"/>
                <a:cs typeface="Calibri" panose="020F0502020204030204" pitchFamily="34" charset="0"/>
              </a:rPr>
              <a:t> 2000;17(5):445-459. doi:10.2165/00019053-200017050-00004</a:t>
            </a:r>
          </a:p>
        </p:txBody>
      </p:sp>
    </p:spTree>
    <p:extLst>
      <p:ext uri="{BB962C8B-B14F-4D97-AF65-F5344CB8AC3E}">
        <p14:creationId xmlns:p14="http://schemas.microsoft.com/office/powerpoint/2010/main" val="4025367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6077" y="915986"/>
            <a:ext cx="10733245" cy="44942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549"/>
              </a:spcBef>
              <a:buNone/>
              <a:defRPr/>
            </a:pPr>
            <a:r>
              <a:rPr lang="fr-FR" sz="1800" dirty="0">
                <a:latin typeface="Helvetica" pitchFamily="2" charset="0"/>
                <a:cs typeface="Arial" panose="020B0604020202020204" pitchFamily="34" charset="0"/>
              </a:rPr>
              <a:t>Méthodes :</a:t>
            </a:r>
          </a:p>
          <a:p>
            <a:pPr>
              <a:lnSpc>
                <a:spcPct val="100000"/>
              </a:lnSpc>
              <a:spcBef>
                <a:spcPts val="549"/>
              </a:spcBef>
              <a:defRPr/>
            </a:pPr>
            <a:r>
              <a:rPr lang="fr-FR" sz="1600" dirty="0">
                <a:latin typeface="Helvetica" pitchFamily="2" charset="0"/>
                <a:cs typeface="Arial" panose="020B0604020202020204" pitchFamily="34" charset="0"/>
              </a:rPr>
              <a:t>L’équipe d’étude a modélisé 162 stratégies de vaccination, variant les populations cibles, l’âge à la vaccination et le nombre de doses (une ou deux doses pour les filles/garçons jusqu’à 20 ans ; deux doses pour les individus &gt; 20 ans).</a:t>
            </a:r>
          </a:p>
          <a:p>
            <a:pPr lvl="1" algn="just">
              <a:lnSpc>
                <a:spcPct val="100000"/>
              </a:lnSpc>
              <a:spcBef>
                <a:spcPts val="549"/>
              </a:spcBef>
              <a:defRPr/>
            </a:pPr>
            <a:endParaRPr lang="en-US" altLang="fr-FR" sz="400" u="sng" dirty="0">
              <a:latin typeface="Helvetica" pitchFamily="2" charset="0"/>
              <a:cs typeface="Arial" panose="020B0604020202020204" pitchFamily="34" charset="0"/>
            </a:endParaRPr>
          </a:p>
          <a:p>
            <a:pPr>
              <a:lnSpc>
                <a:spcPct val="100000"/>
              </a:lnSpc>
              <a:spcBef>
                <a:spcPts val="549"/>
              </a:spcBef>
            </a:pPr>
            <a:r>
              <a:rPr lang="fr-FR" sz="1600" dirty="0">
                <a:latin typeface="Helvetica" pitchFamily="2" charset="0"/>
                <a:cs typeface="Arial" panose="020B0604020202020204" pitchFamily="34" charset="0"/>
              </a:rPr>
              <a:t>L’efficacité repose sur le nombre de doses nécessaires pour éviter un cas de cancer du col de l’utérus (NNV) :</a:t>
            </a:r>
          </a:p>
          <a:p>
            <a:pPr lvl="1">
              <a:lnSpc>
                <a:spcPct val="100000"/>
              </a:lnSpc>
              <a:spcBef>
                <a:spcPts val="549"/>
              </a:spcBef>
            </a:pPr>
            <a:r>
              <a:rPr lang="fr-FR" sz="1200" dirty="0">
                <a:latin typeface="Helvetica" pitchFamily="2" charset="0"/>
                <a:cs typeface="Arial" panose="020B0604020202020204" pitchFamily="34" charset="0"/>
              </a:rPr>
              <a:t>NNV = Nombre de doses administrées / Nombre de cas de cancer du col de l’utérus évités sur 100 ans.</a:t>
            </a:r>
          </a:p>
          <a:p>
            <a:pPr lvl="1">
              <a:lnSpc>
                <a:spcPct val="100000"/>
              </a:lnSpc>
              <a:spcBef>
                <a:spcPts val="549"/>
              </a:spcBef>
            </a:pPr>
            <a:r>
              <a:rPr lang="fr-FR" sz="1200" dirty="0">
                <a:latin typeface="Helvetica" pitchFamily="2" charset="0"/>
                <a:cs typeface="Arial" panose="020B0604020202020204" pitchFamily="34" charset="0"/>
              </a:rPr>
              <a:t>Un NNV inférieur indique une stratégie plus efficace.</a:t>
            </a:r>
          </a:p>
          <a:p>
            <a:pPr lvl="1" algn="just">
              <a:lnSpc>
                <a:spcPct val="100000"/>
              </a:lnSpc>
              <a:spcBef>
                <a:spcPts val="549"/>
              </a:spcBef>
            </a:pPr>
            <a:endParaRPr lang="en-US" altLang="fr-FR" sz="400" dirty="0">
              <a:latin typeface="Helvetica" pitchFamily="2" charset="0"/>
              <a:cs typeface="Arial" panose="020B0604020202020204" pitchFamily="34" charset="0"/>
            </a:endParaRPr>
          </a:p>
          <a:p>
            <a:pPr>
              <a:lnSpc>
                <a:spcPct val="100000"/>
              </a:lnSpc>
              <a:spcBef>
                <a:spcPts val="549"/>
              </a:spcBef>
            </a:pPr>
            <a:r>
              <a:rPr lang="fr-FR" sz="1600" dirty="0">
                <a:latin typeface="Helvetica" pitchFamily="2" charset="0"/>
                <a:cs typeface="Arial" panose="020B0604020202020204" pitchFamily="34" charset="0"/>
              </a:rPr>
              <a:t>Toutes les stratégies ont été classées du NNV le plus faible au NNV le plus élevé en appliquant la procédure suivante :</a:t>
            </a:r>
          </a:p>
          <a:p>
            <a:pPr lvl="1">
              <a:lnSpc>
                <a:spcPct val="100000"/>
              </a:lnSpc>
              <a:spcBef>
                <a:spcPts val="549"/>
              </a:spcBef>
            </a:pPr>
            <a:r>
              <a:rPr lang="fr-FR" sz="1200" dirty="0">
                <a:latin typeface="Helvetica" pitchFamily="2" charset="0"/>
                <a:cs typeface="Arial" panose="020B0604020202020204" pitchFamily="34" charset="0"/>
              </a:rPr>
              <a:t>Stratégie initiale : vaccination à dose unique de routine des filles de 9 ans.</a:t>
            </a:r>
            <a:r>
              <a:rPr lang="fr-FR" sz="1200" dirty="0">
                <a:highlight>
                  <a:srgbClr val="FF00FF"/>
                </a:highlight>
                <a:latin typeface="Helvetica" pitchFamily="2" charset="0"/>
                <a:cs typeface="Arial" panose="020B0604020202020204" pitchFamily="34" charset="0"/>
              </a:rPr>
              <a:t> </a:t>
            </a:r>
          </a:p>
          <a:p>
            <a:pPr lvl="1">
              <a:lnSpc>
                <a:spcPct val="100000"/>
              </a:lnSpc>
              <a:spcBef>
                <a:spcPts val="549"/>
              </a:spcBef>
            </a:pPr>
            <a:r>
              <a:rPr lang="fr-FR" sz="1200" dirty="0">
                <a:latin typeface="Helvetica" pitchFamily="2" charset="0"/>
                <a:cs typeface="Arial" panose="020B0604020202020204" pitchFamily="34" charset="0"/>
              </a:rPr>
              <a:t>Estimation des NNV incrémentiels de toutes les stratégies par rapport à la stratégie initiale. </a:t>
            </a:r>
          </a:p>
          <a:p>
            <a:pPr lvl="1">
              <a:lnSpc>
                <a:spcPct val="100000"/>
              </a:lnSpc>
              <a:spcBef>
                <a:spcPts val="549"/>
              </a:spcBef>
            </a:pPr>
            <a:r>
              <a:rPr lang="fr-FR" sz="1200" dirty="0">
                <a:latin typeface="Helvetica" pitchFamily="2" charset="0"/>
                <a:cs typeface="Arial" panose="020B0604020202020204" pitchFamily="34" charset="0"/>
              </a:rPr>
              <a:t>Conservation de la stratégie avec le NNV le plus faible suivant par rapport à la stratégie initiale ; cette stratégie est ensuite devenue le nouveau comparateur.</a:t>
            </a:r>
          </a:p>
          <a:p>
            <a:pPr lvl="1">
              <a:lnSpc>
                <a:spcPct val="100000"/>
              </a:lnSpc>
              <a:spcBef>
                <a:spcPts val="549"/>
              </a:spcBef>
            </a:pPr>
            <a:r>
              <a:rPr lang="fr-FR" sz="1200" dirty="0">
                <a:latin typeface="Helvetica" pitchFamily="2" charset="0"/>
                <a:cs typeface="Arial" panose="020B0604020202020204" pitchFamily="34" charset="0"/>
              </a:rPr>
              <a:t>Estimation des NNV incrémentiels de toutes les stratégies par rapport à ce nouveau comparateur pour identifier la stratégie suivante la plus efficace.</a:t>
            </a:r>
          </a:p>
          <a:p>
            <a:pPr lvl="1">
              <a:lnSpc>
                <a:spcPct val="100000"/>
              </a:lnSpc>
              <a:spcBef>
                <a:spcPts val="549"/>
              </a:spcBef>
            </a:pPr>
            <a:r>
              <a:rPr lang="fr-FR" sz="1200" dirty="0">
                <a:latin typeface="Helvetica" pitchFamily="2" charset="0"/>
                <a:cs typeface="Arial" panose="020B0604020202020204" pitchFamily="34" charset="0"/>
              </a:rPr>
              <a:t>Répétition de cette procédure.</a:t>
            </a:r>
          </a:p>
          <a:p>
            <a:pPr>
              <a:lnSpc>
                <a:spcPct val="100000"/>
              </a:lnSpc>
              <a:spcBef>
                <a:spcPts val="549"/>
              </a:spcBef>
            </a:pPr>
            <a:endParaRPr lang="en-US" altLang="fr-FR" sz="100" dirty="0">
              <a:latin typeface="Helvetica" pitchFamily="2" charset="0"/>
              <a:cs typeface="Arial" panose="020B0604020202020204" pitchFamily="34" charset="0"/>
            </a:endParaRPr>
          </a:p>
        </p:txBody>
      </p:sp>
      <p:sp>
        <p:nvSpPr>
          <p:cNvPr id="5" name="ZoneTexte 43">
            <a:extLst>
              <a:ext uri="{FF2B5EF4-FFF2-40B4-BE49-F238E27FC236}">
                <a16:creationId xmlns:a16="http://schemas.microsoft.com/office/drawing/2014/main" id="{759A6AA1-4373-0A2C-8EE7-C82CC5D2092C}"/>
              </a:ext>
            </a:extLst>
          </p:cNvPr>
          <p:cNvSpPr txBox="1">
            <a:spLocks noChangeArrowheads="1"/>
          </p:cNvSpPr>
          <p:nvPr/>
        </p:nvSpPr>
        <p:spPr bwMode="auto">
          <a:xfrm>
            <a:off x="298213" y="5809892"/>
            <a:ext cx="11584204" cy="599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fr-FR" sz="1007">
                <a:solidFill>
                  <a:srgbClr val="C00000"/>
                </a:solidFill>
                <a:latin typeface="Trebuchet MS" panose="020B0603020202020204" pitchFamily="34" charset="0"/>
              </a:rPr>
              <a:t>Remarque : </a:t>
            </a:r>
            <a:r>
              <a:rPr lang="fr-FR" sz="1098"/>
              <a:t>les chercheurs ont calculé les NNV incrémentiels de tous les scénarios de vaccination par rapport au scénario de référence, pour chacun des 50 ensembles de paramètres. L’algorithme a identifié le scénario de vaccination </a:t>
            </a:r>
            <a:r>
              <a:rPr lang="fr-FR" sz="1098">
                <a:ea typeface="Calibri" panose="020F0502020204030204" pitchFamily="34" charset="0"/>
              </a:rPr>
              <a:t>avec le NNV incrémentiel le plus faible pour chacun des 50 ensembles de paramètres. Le scénario le plus souvent identifié comme générant le NNV incrémentiel le plus faible sur les 50 ensembles de paramètres a été choisi comme étant le scénario le plus efficace.</a:t>
            </a:r>
          </a:p>
        </p:txBody>
      </p:sp>
      <p:sp>
        <p:nvSpPr>
          <p:cNvPr id="6" name="Rectangle 2">
            <a:extLst>
              <a:ext uri="{FF2B5EF4-FFF2-40B4-BE49-F238E27FC236}">
                <a16:creationId xmlns:a16="http://schemas.microsoft.com/office/drawing/2014/main" id="{1C294D49-671F-5FBD-6765-426286AA9786}"/>
              </a:ext>
            </a:extLst>
          </p:cNvPr>
          <p:cNvSpPr txBox="1">
            <a:spLocks noChangeArrowheads="1"/>
          </p:cNvSpPr>
          <p:nvPr/>
        </p:nvSpPr>
        <p:spPr>
          <a:xfrm>
            <a:off x="298213" y="28829"/>
            <a:ext cx="10610075" cy="1058168"/>
          </a:xfrm>
          <a:prstGeom prst="rect">
            <a:avLst/>
          </a:prstGeom>
        </p:spPr>
        <p:txBody>
          <a:bodyPr vert="horz" lIns="83692" tIns="41846" rIns="83692" bIns="41846"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929">
                <a:solidFill>
                  <a:srgbClr val="2F5597"/>
                </a:solidFill>
                <a:latin typeface="Helvetica" pitchFamily="2" charset="0"/>
                <a:cs typeface="Arial" panose="020B0604020202020204" pitchFamily="34" charset="0"/>
              </a:rPr>
              <a:t>Classement de l’efficacité des stratégies d’administration d’une dose unique</a:t>
            </a:r>
          </a:p>
        </p:txBody>
      </p:sp>
      <p:sp>
        <p:nvSpPr>
          <p:cNvPr id="4" name="TextBox 3">
            <a:extLst>
              <a:ext uri="{FF2B5EF4-FFF2-40B4-BE49-F238E27FC236}">
                <a16:creationId xmlns:a16="http://schemas.microsoft.com/office/drawing/2014/main" id="{27D77F59-D561-B13D-B89B-91E34F8F3E1A}"/>
              </a:ext>
            </a:extLst>
          </p:cNvPr>
          <p:cNvSpPr txBox="1"/>
          <p:nvPr/>
        </p:nvSpPr>
        <p:spPr>
          <a:xfrm>
            <a:off x="303898" y="5410201"/>
            <a:ext cx="11584204" cy="615553"/>
          </a:xfrm>
          <a:prstGeom prst="rect">
            <a:avLst/>
          </a:prstGeom>
          <a:noFill/>
        </p:spPr>
        <p:txBody>
          <a:bodyPr wrap="square" rtlCol="0">
            <a:spAutoFit/>
          </a:bodyPr>
          <a:lstStyle/>
          <a:p>
            <a:r>
              <a:rPr lang="fr-FR" sz="800">
                <a:effectLst/>
                <a:latin typeface="Segoe UI" panose="020B0502040204020203" pitchFamily="34" charset="0"/>
              </a:rPr>
              <a:t>Bernard E, Drolet M, </a:t>
            </a:r>
            <a:r>
              <a:rPr lang="fr-FR" sz="800">
                <a:latin typeface="Segoe UI" panose="020B0502040204020203" pitchFamily="34" charset="0"/>
              </a:rPr>
              <a:t>Gingras G,</a:t>
            </a:r>
            <a:r>
              <a:rPr lang="fr-FR" sz="800">
                <a:effectLst/>
                <a:latin typeface="Segoe UI" panose="020B0502040204020203" pitchFamily="34" charset="0"/>
              </a:rPr>
              <a:t> et al. </a:t>
            </a:r>
            <a:r>
              <a:rPr lang="fr-FR" sz="800">
                <a:latin typeface="Segoe UI" panose="020B0502040204020203" pitchFamily="34" charset="0"/>
              </a:rPr>
              <a:t>Prioritizing HPV vaccination strategies in 67 low- and middle-income countries (LMICs) based on efficiency at preventing cervical cancer: a modeling study. </a:t>
            </a:r>
            <a:r>
              <a:rPr lang="fr-FR" sz="800">
                <a:effectLst/>
                <a:latin typeface="Segoe UI" panose="020B0502040204020203" pitchFamily="34" charset="0"/>
              </a:rPr>
              <a:t>Résumé présenté à l’occasion de la 36e conférence internationale sur le papillomavirus ; novembre 2024 ; Royaume-Uni. </a:t>
            </a:r>
          </a:p>
          <a:p>
            <a:endParaRPr lang="en-US" dirty="0"/>
          </a:p>
        </p:txBody>
      </p:sp>
    </p:spTree>
    <p:extLst>
      <p:ext uri="{BB962C8B-B14F-4D97-AF65-F5344CB8AC3E}">
        <p14:creationId xmlns:p14="http://schemas.microsoft.com/office/powerpoint/2010/main" val="3743330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2BC29-8B7C-3414-4ACB-E64CA8862372}"/>
            </a:ext>
          </a:extLst>
        </p:cNvPr>
        <p:cNvGrpSpPr/>
        <p:nvPr/>
      </p:nvGrpSpPr>
      <p:grpSpPr>
        <a:xfrm>
          <a:off x="0" y="0"/>
          <a:ext cx="0" cy="0"/>
          <a:chOff x="0" y="0"/>
          <a:chExt cx="0" cy="0"/>
        </a:xfrm>
      </p:grpSpPr>
      <p:sp>
        <p:nvSpPr>
          <p:cNvPr id="2" name="TextBox 18">
            <a:extLst>
              <a:ext uri="{FF2B5EF4-FFF2-40B4-BE49-F238E27FC236}">
                <a16:creationId xmlns:a16="http://schemas.microsoft.com/office/drawing/2014/main" id="{E949B0FC-A3A6-1D94-1120-2383BDC16394}"/>
              </a:ext>
            </a:extLst>
          </p:cNvPr>
          <p:cNvSpPr txBox="1">
            <a:spLocks/>
          </p:cNvSpPr>
          <p:nvPr/>
        </p:nvSpPr>
        <p:spPr>
          <a:xfrm>
            <a:off x="298214" y="2863137"/>
            <a:ext cx="3274976" cy="646331"/>
          </a:xfrm>
          <a:prstGeom prst="rect">
            <a:avLst/>
          </a:prstGeom>
          <a:solidFill>
            <a:schemeClr val="accent2">
              <a:lumMod val="20000"/>
              <a:lumOff val="80000"/>
            </a:schemeClr>
          </a:solidFill>
          <a:ln>
            <a:solidFill>
              <a:schemeClr val="tx1"/>
            </a:solidFill>
          </a:ln>
        </p:spPr>
        <p:txBody>
          <a:bodyPr wrap="square" rtlCol="0">
            <a:spAutoFit/>
          </a:bodyPr>
          <a:lstStyle/>
          <a:p>
            <a:pPr algn="ctr"/>
            <a:r>
              <a:rPr lang="fr-FR" sz="1200" dirty="0">
                <a:latin typeface="Helvetica" pitchFamily="2" charset="0"/>
                <a:ea typeface="Calibri" panose="020F0502020204030204" pitchFamily="34" charset="0"/>
                <a:cs typeface="Arial" panose="020B0604020202020204" pitchFamily="34" charset="0"/>
              </a:rPr>
              <a:t>Ajout d’une </a:t>
            </a:r>
            <a:r>
              <a:rPr lang="fr-FR" sz="1200" b="1" dirty="0">
                <a:latin typeface="Helvetica" pitchFamily="2" charset="0"/>
                <a:ea typeface="Calibri" panose="020F0502020204030204" pitchFamily="34" charset="0"/>
                <a:cs typeface="Arial" panose="020B0604020202020204" pitchFamily="34" charset="0"/>
              </a:rPr>
              <a:t>vaccination à dose unique d’une CMA de filles âgées de 10 à 14 ans</a:t>
            </a:r>
          </a:p>
          <a:p>
            <a:pPr algn="ctr"/>
            <a:r>
              <a:rPr lang="fr-FR" sz="1200" b="1" dirty="0">
                <a:latin typeface="Helvetica" pitchFamily="2" charset="0"/>
                <a:ea typeface="Calibri" panose="020F0502020204030204" pitchFamily="34" charset="0"/>
                <a:cs typeface="Arial" panose="020B0604020202020204" pitchFamily="34" charset="0"/>
              </a:rPr>
              <a:t>48 NNV</a:t>
            </a:r>
          </a:p>
        </p:txBody>
      </p:sp>
      <p:sp>
        <p:nvSpPr>
          <p:cNvPr id="3" name="TextBox 19">
            <a:extLst>
              <a:ext uri="{FF2B5EF4-FFF2-40B4-BE49-F238E27FC236}">
                <a16:creationId xmlns:a16="http://schemas.microsoft.com/office/drawing/2014/main" id="{17FD68B1-A30D-D0B9-3A0C-E67BEAE5D22D}"/>
              </a:ext>
            </a:extLst>
          </p:cNvPr>
          <p:cNvSpPr txBox="1">
            <a:spLocks/>
          </p:cNvSpPr>
          <p:nvPr/>
        </p:nvSpPr>
        <p:spPr>
          <a:xfrm>
            <a:off x="293663" y="3641718"/>
            <a:ext cx="3278243" cy="646331"/>
          </a:xfrm>
          <a:prstGeom prst="rect">
            <a:avLst/>
          </a:prstGeom>
          <a:solidFill>
            <a:schemeClr val="accent2">
              <a:lumMod val="40000"/>
              <a:lumOff val="60000"/>
            </a:schemeClr>
          </a:solidFill>
          <a:ln>
            <a:solidFill>
              <a:schemeClr val="tx1"/>
            </a:solidFill>
          </a:ln>
        </p:spPr>
        <p:txBody>
          <a:bodyPr wrap="square" rtlCol="0">
            <a:spAutoFit/>
          </a:bodyPr>
          <a:lstStyle/>
          <a:p>
            <a:pPr algn="ctr"/>
            <a:r>
              <a:rPr lang="fr-FR" sz="1200" dirty="0">
                <a:latin typeface="Helvetica" pitchFamily="2" charset="0"/>
                <a:ea typeface="Calibri" panose="020F0502020204030204" pitchFamily="34" charset="0"/>
                <a:cs typeface="Arial" panose="020B0604020202020204" pitchFamily="34" charset="0"/>
              </a:rPr>
              <a:t>Ajout d’une </a:t>
            </a:r>
            <a:r>
              <a:rPr lang="fr-FR" sz="1200" b="1" dirty="0">
                <a:latin typeface="Helvetica" pitchFamily="2" charset="0"/>
                <a:ea typeface="Calibri" panose="020F0502020204030204" pitchFamily="34" charset="0"/>
                <a:cs typeface="Arial" panose="020B0604020202020204" pitchFamily="34" charset="0"/>
              </a:rPr>
              <a:t>vaccination à dose unique d’une CMA de filles âgées de 15 à 20 ans</a:t>
            </a:r>
          </a:p>
          <a:p>
            <a:pPr algn="ctr"/>
            <a:r>
              <a:rPr lang="fr-FR" sz="1200" b="1" dirty="0">
                <a:latin typeface="Helvetica" pitchFamily="2" charset="0"/>
                <a:ea typeface="Calibri" panose="020F0502020204030204" pitchFamily="34" charset="0"/>
                <a:cs typeface="Arial" panose="020B0604020202020204" pitchFamily="34" charset="0"/>
              </a:rPr>
              <a:t>64 NNV</a:t>
            </a:r>
          </a:p>
        </p:txBody>
      </p:sp>
      <p:sp>
        <p:nvSpPr>
          <p:cNvPr id="4" name="TextBox 20">
            <a:extLst>
              <a:ext uri="{FF2B5EF4-FFF2-40B4-BE49-F238E27FC236}">
                <a16:creationId xmlns:a16="http://schemas.microsoft.com/office/drawing/2014/main" id="{41B1DE0E-1223-F7E9-0B22-EDFFA78B0CC1}"/>
              </a:ext>
            </a:extLst>
          </p:cNvPr>
          <p:cNvSpPr txBox="1">
            <a:spLocks/>
          </p:cNvSpPr>
          <p:nvPr/>
        </p:nvSpPr>
        <p:spPr>
          <a:xfrm>
            <a:off x="293663" y="4413528"/>
            <a:ext cx="3278242" cy="830997"/>
          </a:xfrm>
          <a:prstGeom prst="rect">
            <a:avLst/>
          </a:prstGeom>
          <a:solidFill>
            <a:schemeClr val="accent2">
              <a:lumMod val="60000"/>
              <a:lumOff val="40000"/>
            </a:schemeClr>
          </a:solidFill>
          <a:ln>
            <a:solidFill>
              <a:schemeClr val="tx1"/>
            </a:solidFill>
          </a:ln>
        </p:spPr>
        <p:txBody>
          <a:bodyPr wrap="square" rtlCol="0">
            <a:spAutoFit/>
          </a:bodyPr>
          <a:lstStyle/>
          <a:p>
            <a:pPr algn="ctr"/>
            <a:r>
              <a:rPr lang="fr-FR" sz="1200" dirty="0">
                <a:latin typeface="Helvetica" pitchFamily="2" charset="0"/>
                <a:ea typeface="Calibri" panose="020F0502020204030204" pitchFamily="34" charset="0"/>
                <a:cs typeface="Arial" panose="020B0604020202020204" pitchFamily="34" charset="0"/>
              </a:rPr>
              <a:t>Ajout d’une </a:t>
            </a:r>
            <a:r>
              <a:rPr lang="fr-FR" sz="1200" b="1" dirty="0">
                <a:latin typeface="Helvetica" pitchFamily="2" charset="0"/>
                <a:ea typeface="Calibri" panose="020F0502020204030204" pitchFamily="34" charset="0"/>
                <a:cs typeface="Arial" panose="020B0604020202020204" pitchFamily="34" charset="0"/>
              </a:rPr>
              <a:t>vaccination à deux doses d’une CMA de femmes âgées de 21 à 25 ans</a:t>
            </a:r>
          </a:p>
          <a:p>
            <a:pPr algn="ctr"/>
            <a:r>
              <a:rPr lang="fr-FR" sz="1200" b="1" dirty="0">
                <a:latin typeface="Helvetica" pitchFamily="2" charset="0"/>
                <a:ea typeface="Calibri" panose="020F0502020204030204" pitchFamily="34" charset="0"/>
                <a:cs typeface="Arial" panose="020B0604020202020204" pitchFamily="34" charset="0"/>
              </a:rPr>
              <a:t>369 NNV</a:t>
            </a:r>
          </a:p>
        </p:txBody>
      </p:sp>
      <p:sp>
        <p:nvSpPr>
          <p:cNvPr id="5" name="TextBox 21">
            <a:extLst>
              <a:ext uri="{FF2B5EF4-FFF2-40B4-BE49-F238E27FC236}">
                <a16:creationId xmlns:a16="http://schemas.microsoft.com/office/drawing/2014/main" id="{1CC06F0D-987C-8CA4-64E2-18AF629E5D75}"/>
              </a:ext>
            </a:extLst>
          </p:cNvPr>
          <p:cNvSpPr txBox="1">
            <a:spLocks/>
          </p:cNvSpPr>
          <p:nvPr/>
        </p:nvSpPr>
        <p:spPr>
          <a:xfrm>
            <a:off x="290397" y="5323258"/>
            <a:ext cx="3278241" cy="830997"/>
          </a:xfrm>
          <a:prstGeom prst="rect">
            <a:avLst/>
          </a:prstGeom>
          <a:solidFill>
            <a:schemeClr val="accent1">
              <a:lumMod val="60000"/>
              <a:lumOff val="40000"/>
            </a:schemeClr>
          </a:solidFill>
          <a:ln>
            <a:solidFill>
              <a:schemeClr val="tx1"/>
            </a:solidFill>
            <a:prstDash val="solid"/>
          </a:ln>
        </p:spPr>
        <p:txBody>
          <a:bodyPr wrap="square" rtlCol="0">
            <a:spAutoFit/>
          </a:bodyPr>
          <a:lstStyle/>
          <a:p>
            <a:pPr algn="ctr"/>
            <a:r>
              <a:rPr lang="fr-FR" sz="1200" dirty="0">
                <a:latin typeface="Helvetica" pitchFamily="2" charset="0"/>
                <a:ea typeface="Calibri" panose="020F0502020204030204" pitchFamily="34" charset="0"/>
                <a:cs typeface="Arial" panose="020B0604020202020204" pitchFamily="34" charset="0"/>
              </a:rPr>
              <a:t>Ajout d’une </a:t>
            </a:r>
            <a:r>
              <a:rPr lang="fr-FR" sz="1200" b="1" dirty="0">
                <a:latin typeface="Helvetica" pitchFamily="2" charset="0"/>
                <a:ea typeface="Calibri" panose="020F0502020204030204" pitchFamily="34" charset="0"/>
                <a:cs typeface="Arial" panose="020B0604020202020204" pitchFamily="34" charset="0"/>
              </a:rPr>
              <a:t>vaccination à dose unique de routine des garçons et d’une CMA de garçons âgés de 10 à 20 ans</a:t>
            </a:r>
          </a:p>
          <a:p>
            <a:pPr algn="ctr"/>
            <a:r>
              <a:rPr lang="fr-FR" sz="1200" b="1" dirty="0">
                <a:latin typeface="Helvetica" pitchFamily="2" charset="0"/>
                <a:ea typeface="Calibri" panose="020F0502020204030204" pitchFamily="34" charset="0"/>
                <a:cs typeface="Arial" panose="020B0604020202020204" pitchFamily="34" charset="0"/>
              </a:rPr>
              <a:t>511 NNV </a:t>
            </a:r>
          </a:p>
        </p:txBody>
      </p:sp>
      <p:sp>
        <p:nvSpPr>
          <p:cNvPr id="6" name="ZoneTexte 5">
            <a:extLst>
              <a:ext uri="{FF2B5EF4-FFF2-40B4-BE49-F238E27FC236}">
                <a16:creationId xmlns:a16="http://schemas.microsoft.com/office/drawing/2014/main" id="{B06E97F5-AC2F-AA23-47C8-1609E7DD70C9}"/>
              </a:ext>
            </a:extLst>
          </p:cNvPr>
          <p:cNvSpPr txBox="1">
            <a:spLocks/>
          </p:cNvSpPr>
          <p:nvPr/>
        </p:nvSpPr>
        <p:spPr>
          <a:xfrm>
            <a:off x="293663" y="2131955"/>
            <a:ext cx="3274975" cy="646331"/>
          </a:xfrm>
          <a:prstGeom prst="rect">
            <a:avLst/>
          </a:prstGeom>
          <a:solidFill>
            <a:schemeClr val="bg2"/>
          </a:solidFill>
          <a:ln>
            <a:solidFill>
              <a:schemeClr val="tx1"/>
            </a:solidFill>
          </a:ln>
        </p:spPr>
        <p:txBody>
          <a:bodyPr wrap="square" rtlCol="0">
            <a:spAutoFit/>
          </a:bodyPr>
          <a:lstStyle/>
          <a:p>
            <a:pPr algn="ctr"/>
            <a:r>
              <a:rPr lang="fr-FR" sz="1200" b="1" dirty="0">
                <a:latin typeface="Helvetica" pitchFamily="2" charset="0"/>
                <a:cs typeface="Arial" panose="020B0604020202020204" pitchFamily="34" charset="0"/>
              </a:rPr>
              <a:t>Vaccin à dose unique de routine chez les filles de 9 ans</a:t>
            </a:r>
          </a:p>
          <a:p>
            <a:pPr algn="ctr"/>
            <a:r>
              <a:rPr lang="fr-FR" sz="1200" b="1" dirty="0">
                <a:latin typeface="Helvetica" pitchFamily="2" charset="0"/>
                <a:cs typeface="Arial" panose="020B0604020202020204" pitchFamily="34" charset="0"/>
              </a:rPr>
              <a:t>(Référence) </a:t>
            </a:r>
          </a:p>
        </p:txBody>
      </p:sp>
      <p:cxnSp>
        <p:nvCxnSpPr>
          <p:cNvPr id="7" name="Connecteur droit avec flèche 6">
            <a:extLst>
              <a:ext uri="{FF2B5EF4-FFF2-40B4-BE49-F238E27FC236}">
                <a16:creationId xmlns:a16="http://schemas.microsoft.com/office/drawing/2014/main" id="{C60AACEC-ED94-5471-DB6D-C7D4F422BCD2}"/>
              </a:ext>
            </a:extLst>
          </p:cNvPr>
          <p:cNvCxnSpPr>
            <a:cxnSpLocks/>
            <a:stCxn id="6" idx="2"/>
            <a:endCxn id="2" idx="0"/>
          </p:cNvCxnSpPr>
          <p:nvPr/>
        </p:nvCxnSpPr>
        <p:spPr>
          <a:xfrm>
            <a:off x="1931151" y="2778286"/>
            <a:ext cx="4551" cy="848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Connecteur droit avec flèche 7">
            <a:extLst>
              <a:ext uri="{FF2B5EF4-FFF2-40B4-BE49-F238E27FC236}">
                <a16:creationId xmlns:a16="http://schemas.microsoft.com/office/drawing/2014/main" id="{B7CB31F0-E474-5A7C-AA9A-C03C1E58C41D}"/>
              </a:ext>
            </a:extLst>
          </p:cNvPr>
          <p:cNvCxnSpPr>
            <a:cxnSpLocks/>
            <a:stCxn id="2" idx="2"/>
            <a:endCxn id="3" idx="0"/>
          </p:cNvCxnSpPr>
          <p:nvPr/>
        </p:nvCxnSpPr>
        <p:spPr>
          <a:xfrm flipH="1">
            <a:off x="1932785" y="3509468"/>
            <a:ext cx="2917" cy="132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Connecteur droit avec flèche 8">
            <a:extLst>
              <a:ext uri="{FF2B5EF4-FFF2-40B4-BE49-F238E27FC236}">
                <a16:creationId xmlns:a16="http://schemas.microsoft.com/office/drawing/2014/main" id="{4D5DB8A8-55EF-9FB7-F0FD-1428BD5C3CE7}"/>
              </a:ext>
            </a:extLst>
          </p:cNvPr>
          <p:cNvCxnSpPr>
            <a:cxnSpLocks/>
            <a:stCxn id="3" idx="2"/>
            <a:endCxn id="4" idx="0"/>
          </p:cNvCxnSpPr>
          <p:nvPr/>
        </p:nvCxnSpPr>
        <p:spPr>
          <a:xfrm flipH="1">
            <a:off x="1932784" y="4288049"/>
            <a:ext cx="1" cy="1254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necteur droit avec flèche 9">
            <a:extLst>
              <a:ext uri="{FF2B5EF4-FFF2-40B4-BE49-F238E27FC236}">
                <a16:creationId xmlns:a16="http://schemas.microsoft.com/office/drawing/2014/main" id="{F5B236DA-10AE-7DB8-CE1E-A4181AF84B9E}"/>
              </a:ext>
            </a:extLst>
          </p:cNvPr>
          <p:cNvCxnSpPr>
            <a:cxnSpLocks/>
            <a:stCxn id="4" idx="2"/>
            <a:endCxn id="5" idx="0"/>
          </p:cNvCxnSpPr>
          <p:nvPr/>
        </p:nvCxnSpPr>
        <p:spPr>
          <a:xfrm flipH="1">
            <a:off x="1929518" y="5244525"/>
            <a:ext cx="3266" cy="78733"/>
          </a:xfrm>
          <a:prstGeom prst="straightConnector1">
            <a:avLst/>
          </a:prstGeom>
          <a:ln>
            <a:prstDash val="solid"/>
            <a:tailEnd type="triangle"/>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F8680A91-AF80-1DF7-7743-11675CEFB661}"/>
              </a:ext>
            </a:extLst>
          </p:cNvPr>
          <p:cNvSpPr txBox="1"/>
          <p:nvPr/>
        </p:nvSpPr>
        <p:spPr>
          <a:xfrm>
            <a:off x="4351331" y="5024730"/>
            <a:ext cx="7731807" cy="584775"/>
          </a:xfrm>
          <a:prstGeom prst="rect">
            <a:avLst/>
          </a:prstGeom>
          <a:noFill/>
          <a:ln>
            <a:noFill/>
          </a:ln>
        </p:spPr>
        <p:txBody>
          <a:bodyPr wrap="square" rtlCol="0">
            <a:spAutoFit/>
          </a:bodyPr>
          <a:lstStyle/>
          <a:p>
            <a:r>
              <a:rPr lang="fr-FR" sz="1600" dirty="0">
                <a:solidFill>
                  <a:srgbClr val="2F5597"/>
                </a:solidFill>
                <a:latin typeface="Helvetica" pitchFamily="2" charset="0"/>
              </a:rPr>
              <a:t>Ensuite, </a:t>
            </a:r>
            <a:r>
              <a:rPr lang="fr-FR" sz="1600" u="sng" dirty="0">
                <a:solidFill>
                  <a:srgbClr val="2F5597"/>
                </a:solidFill>
                <a:latin typeface="Helvetica" pitchFamily="2" charset="0"/>
              </a:rPr>
              <a:t>ajout</a:t>
            </a:r>
            <a:r>
              <a:rPr lang="fr-FR" sz="1600" dirty="0">
                <a:solidFill>
                  <a:srgbClr val="2F5597"/>
                </a:solidFill>
                <a:latin typeface="Helvetica" pitchFamily="2" charset="0"/>
              </a:rPr>
              <a:t> </a:t>
            </a:r>
            <a:r>
              <a:rPr lang="fr-FR" sz="1600" b="1" dirty="0">
                <a:solidFill>
                  <a:srgbClr val="2F5597"/>
                </a:solidFill>
                <a:latin typeface="Helvetica" pitchFamily="2" charset="0"/>
              </a:rPr>
              <a:t>de la vaccination à dose unique de routine des garçons de 9 ans et vaccination à dose unique d’une CMA de garçons âgés de 10 à 20 ans</a:t>
            </a:r>
          </a:p>
        </p:txBody>
      </p:sp>
      <p:sp>
        <p:nvSpPr>
          <p:cNvPr id="17" name="Accolade fermante 16">
            <a:extLst>
              <a:ext uri="{FF2B5EF4-FFF2-40B4-BE49-F238E27FC236}">
                <a16:creationId xmlns:a16="http://schemas.microsoft.com/office/drawing/2014/main" id="{32001ED0-CA50-F8A4-A198-928858B47F54}"/>
              </a:ext>
            </a:extLst>
          </p:cNvPr>
          <p:cNvSpPr/>
          <p:nvPr/>
        </p:nvSpPr>
        <p:spPr>
          <a:xfrm>
            <a:off x="3807395" y="4491861"/>
            <a:ext cx="247485" cy="1323979"/>
          </a:xfrm>
          <a:prstGeom prst="rightBrace">
            <a:avLst/>
          </a:prstGeom>
          <a:ln w="22225">
            <a:solidFill>
              <a:srgbClr val="8FAAD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20" name="Accolade fermante 19">
            <a:extLst>
              <a:ext uri="{FF2B5EF4-FFF2-40B4-BE49-F238E27FC236}">
                <a16:creationId xmlns:a16="http://schemas.microsoft.com/office/drawing/2014/main" id="{D0FF158E-0A75-75FE-7627-619F89D5D496}"/>
              </a:ext>
            </a:extLst>
          </p:cNvPr>
          <p:cNvSpPr/>
          <p:nvPr/>
        </p:nvSpPr>
        <p:spPr>
          <a:xfrm>
            <a:off x="3819128" y="2119589"/>
            <a:ext cx="235752" cy="591565"/>
          </a:xfrm>
          <a:prstGeom prst="rightBrac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21" name="ZoneTexte 14">
            <a:extLst>
              <a:ext uri="{FF2B5EF4-FFF2-40B4-BE49-F238E27FC236}">
                <a16:creationId xmlns:a16="http://schemas.microsoft.com/office/drawing/2014/main" id="{7E7DB65A-1E85-3154-F75C-C8B32F4858F4}"/>
              </a:ext>
            </a:extLst>
          </p:cNvPr>
          <p:cNvSpPr txBox="1"/>
          <p:nvPr/>
        </p:nvSpPr>
        <p:spPr>
          <a:xfrm>
            <a:off x="4351335" y="4360015"/>
            <a:ext cx="7731803" cy="584775"/>
          </a:xfrm>
          <a:prstGeom prst="rect">
            <a:avLst/>
          </a:prstGeom>
          <a:noFill/>
          <a:ln>
            <a:noFill/>
          </a:ln>
        </p:spPr>
        <p:txBody>
          <a:bodyPr wrap="square" rtlCol="0">
            <a:spAutoFit/>
          </a:bodyPr>
          <a:lstStyle/>
          <a:p>
            <a:r>
              <a:rPr lang="fr-FR" sz="1600" dirty="0">
                <a:solidFill>
                  <a:srgbClr val="2F5597"/>
                </a:solidFill>
                <a:latin typeface="Helvetica" pitchFamily="2" charset="0"/>
              </a:rPr>
              <a:t>Les stratégies les plus efficaces suivantes consistent à </a:t>
            </a:r>
            <a:r>
              <a:rPr lang="fr-FR" sz="1600" u="sng" dirty="0">
                <a:solidFill>
                  <a:srgbClr val="2F5597"/>
                </a:solidFill>
                <a:latin typeface="Helvetica" pitchFamily="2" charset="0"/>
              </a:rPr>
              <a:t>ajouter</a:t>
            </a:r>
            <a:r>
              <a:rPr lang="fr-FR" sz="1600" dirty="0">
                <a:solidFill>
                  <a:srgbClr val="2F5597"/>
                </a:solidFill>
                <a:latin typeface="Helvetica" pitchFamily="2" charset="0"/>
              </a:rPr>
              <a:t> </a:t>
            </a:r>
            <a:r>
              <a:rPr lang="fr-FR" sz="1600" b="1" dirty="0">
                <a:solidFill>
                  <a:srgbClr val="2F5597"/>
                </a:solidFill>
                <a:latin typeface="Helvetica" pitchFamily="2" charset="0"/>
              </a:rPr>
              <a:t>la vaccination à deux doses d’une cohorte multi-âges (CMA) de femmes âgées de 21 à 25 ans. </a:t>
            </a:r>
          </a:p>
        </p:txBody>
      </p:sp>
      <p:sp>
        <p:nvSpPr>
          <p:cNvPr id="26" name="ZoneTexte 12">
            <a:extLst>
              <a:ext uri="{FF2B5EF4-FFF2-40B4-BE49-F238E27FC236}">
                <a16:creationId xmlns:a16="http://schemas.microsoft.com/office/drawing/2014/main" id="{0EAF8880-2172-7D74-1FDD-B8C54FC6016E}"/>
              </a:ext>
            </a:extLst>
          </p:cNvPr>
          <p:cNvSpPr txBox="1"/>
          <p:nvPr/>
        </p:nvSpPr>
        <p:spPr>
          <a:xfrm>
            <a:off x="4368904" y="2024189"/>
            <a:ext cx="6374798" cy="800219"/>
          </a:xfrm>
          <a:prstGeom prst="rect">
            <a:avLst/>
          </a:prstGeom>
          <a:noFill/>
          <a:ln>
            <a:noFill/>
          </a:ln>
        </p:spPr>
        <p:txBody>
          <a:bodyPr wrap="square" rtlCol="0">
            <a:spAutoFit/>
          </a:bodyPr>
          <a:lstStyle/>
          <a:p>
            <a:r>
              <a:rPr lang="fr-FR" sz="1600" b="1" dirty="0">
                <a:solidFill>
                  <a:srgbClr val="2F5597"/>
                </a:solidFill>
                <a:latin typeface="Helvetica" pitchFamily="2" charset="0"/>
              </a:rPr>
              <a:t>La vaccination à dose unique de routine des filles de 9 ans est la stratégie la plus efficace. </a:t>
            </a:r>
          </a:p>
          <a:p>
            <a:pPr marL="261547" indent="-261547">
              <a:buFont typeface="Arial" panose="020B0604020202020204" pitchFamily="34" charset="0"/>
              <a:buChar char="•"/>
            </a:pPr>
            <a:r>
              <a:rPr lang="fr-FR" sz="1400" dirty="0">
                <a:solidFill>
                  <a:srgbClr val="C00000"/>
                </a:solidFill>
                <a:latin typeface="Helvetica" pitchFamily="2" charset="0"/>
              </a:rPr>
              <a:t>Remarque : </a:t>
            </a:r>
            <a:r>
              <a:rPr lang="fr-FR" sz="1400" dirty="0">
                <a:solidFill>
                  <a:srgbClr val="2F5597"/>
                </a:solidFill>
                <a:latin typeface="Helvetica" pitchFamily="2" charset="0"/>
              </a:rPr>
              <a:t>la seconde dose est redondante.</a:t>
            </a:r>
          </a:p>
        </p:txBody>
      </p:sp>
      <p:sp>
        <p:nvSpPr>
          <p:cNvPr id="27" name="ZoneTexte 14">
            <a:extLst>
              <a:ext uri="{FF2B5EF4-FFF2-40B4-BE49-F238E27FC236}">
                <a16:creationId xmlns:a16="http://schemas.microsoft.com/office/drawing/2014/main" id="{82DE69C5-90C8-5B89-5858-EC02ED0D7CA8}"/>
              </a:ext>
            </a:extLst>
          </p:cNvPr>
          <p:cNvSpPr txBox="1"/>
          <p:nvPr/>
        </p:nvSpPr>
        <p:spPr>
          <a:xfrm>
            <a:off x="4351336" y="2948648"/>
            <a:ext cx="7026021" cy="1309846"/>
          </a:xfrm>
          <a:prstGeom prst="rect">
            <a:avLst/>
          </a:prstGeom>
          <a:noFill/>
          <a:ln>
            <a:noFill/>
          </a:ln>
        </p:spPr>
        <p:txBody>
          <a:bodyPr wrap="square" rtlCol="0">
            <a:spAutoFit/>
          </a:bodyPr>
          <a:lstStyle/>
          <a:p>
            <a:r>
              <a:rPr lang="fr-FR" sz="1600" dirty="0">
                <a:solidFill>
                  <a:srgbClr val="2F5597"/>
                </a:solidFill>
                <a:latin typeface="Helvetica" pitchFamily="2" charset="0"/>
              </a:rPr>
              <a:t>Les stratégies les plus efficaces suivantes consistent à </a:t>
            </a:r>
            <a:r>
              <a:rPr lang="fr-FR" sz="1600" u="sng" dirty="0">
                <a:solidFill>
                  <a:srgbClr val="2F5597"/>
                </a:solidFill>
                <a:latin typeface="Helvetica" pitchFamily="2" charset="0"/>
              </a:rPr>
              <a:t>ajouter</a:t>
            </a:r>
            <a:r>
              <a:rPr lang="fr-FR" sz="1600" dirty="0">
                <a:solidFill>
                  <a:srgbClr val="2F5597"/>
                </a:solidFill>
                <a:latin typeface="Helvetica" pitchFamily="2" charset="0"/>
              </a:rPr>
              <a:t> la </a:t>
            </a:r>
            <a:r>
              <a:rPr lang="fr-FR" sz="1600" b="1" dirty="0">
                <a:solidFill>
                  <a:srgbClr val="2F5597"/>
                </a:solidFill>
                <a:latin typeface="Helvetica" pitchFamily="2" charset="0"/>
              </a:rPr>
              <a:t>vaccination à dose unique d’une cohorte multi-âges (CMA) de filles jusqu’à 20 ans.</a:t>
            </a:r>
          </a:p>
          <a:p>
            <a:pPr marL="261547" indent="-261547">
              <a:buFont typeface="Arial" panose="020B0604020202020204" pitchFamily="34" charset="0"/>
              <a:buChar char="•"/>
            </a:pPr>
            <a:r>
              <a:rPr lang="fr-FR" sz="1400" dirty="0">
                <a:solidFill>
                  <a:srgbClr val="C00000"/>
                </a:solidFill>
                <a:latin typeface="Helvetica" pitchFamily="2" charset="0"/>
              </a:rPr>
              <a:t>Remarque :</a:t>
            </a:r>
            <a:r>
              <a:rPr lang="fr-FR" sz="1400" dirty="0">
                <a:solidFill>
                  <a:srgbClr val="2F5597"/>
                </a:solidFill>
                <a:latin typeface="Helvetica" pitchFamily="2" charset="0"/>
              </a:rPr>
              <a:t> dans notre modèle, la vaccination d’une CMA intervient au cours de la première année du programme.</a:t>
            </a:r>
          </a:p>
        </p:txBody>
      </p:sp>
      <p:sp>
        <p:nvSpPr>
          <p:cNvPr id="28" name="Accolade fermante 13">
            <a:extLst>
              <a:ext uri="{FF2B5EF4-FFF2-40B4-BE49-F238E27FC236}">
                <a16:creationId xmlns:a16="http://schemas.microsoft.com/office/drawing/2014/main" id="{AFB31A23-F3B8-9DD0-30EC-5ECF59D2AA20}"/>
              </a:ext>
            </a:extLst>
          </p:cNvPr>
          <p:cNvSpPr/>
          <p:nvPr/>
        </p:nvSpPr>
        <p:spPr>
          <a:xfrm>
            <a:off x="3806111" y="2863137"/>
            <a:ext cx="312303" cy="1323979"/>
          </a:xfrm>
          <a:prstGeom prst="rightBrace">
            <a:avLst/>
          </a:prstGeom>
          <a:ln w="22225">
            <a:solidFill>
              <a:srgbClr val="F09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15" name="Rectangle 2">
            <a:extLst>
              <a:ext uri="{FF2B5EF4-FFF2-40B4-BE49-F238E27FC236}">
                <a16:creationId xmlns:a16="http://schemas.microsoft.com/office/drawing/2014/main" id="{DA2D7143-8948-0E3D-7FF7-8066E69AB650}"/>
              </a:ext>
            </a:extLst>
          </p:cNvPr>
          <p:cNvSpPr txBox="1">
            <a:spLocks noChangeArrowheads="1"/>
          </p:cNvSpPr>
          <p:nvPr/>
        </p:nvSpPr>
        <p:spPr>
          <a:xfrm>
            <a:off x="298213" y="290553"/>
            <a:ext cx="11784930" cy="1058168"/>
          </a:xfrm>
          <a:prstGeom prst="rect">
            <a:avLst/>
          </a:prstGeom>
        </p:spPr>
        <p:txBody>
          <a:bodyPr vert="horz" lIns="83692" tIns="41846" rIns="83692" bIns="41846"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500">
                <a:solidFill>
                  <a:srgbClr val="2F5597"/>
                </a:solidFill>
                <a:latin typeface="Helvetica" pitchFamily="2" charset="0"/>
                <a:cs typeface="Arial" panose="020B0604020202020204" pitchFamily="34" charset="0"/>
              </a:rPr>
              <a:t>Classement de l’efficacité des stratégies d’administration d’une dose unique (suite)</a:t>
            </a:r>
          </a:p>
          <a:p>
            <a:endParaRPr lang="en-CA" altLang="fr-FR" sz="4500" dirty="0">
              <a:solidFill>
                <a:srgbClr val="2F5597"/>
              </a:solidFill>
              <a:highlight>
                <a:srgbClr val="FFFF00"/>
              </a:highlight>
              <a:latin typeface="Helvetica" pitchFamily="2" charset="0"/>
              <a:cs typeface="Arial" panose="020B0604020202020204" pitchFamily="34" charset="0"/>
            </a:endParaRPr>
          </a:p>
          <a:p>
            <a:r>
              <a:rPr lang="fr-FR" sz="4500">
                <a:solidFill>
                  <a:srgbClr val="C00000"/>
                </a:solidFill>
                <a:latin typeface="Helvetica" pitchFamily="2" charset="0"/>
                <a:cs typeface="Arial" panose="020B0604020202020204" pitchFamily="34" charset="0"/>
              </a:rPr>
              <a:t>Scénario : non-infériorité de la vaccination à dose unique par rapport à la vaccination à deux doses</a:t>
            </a:r>
          </a:p>
          <a:p>
            <a:r>
              <a:rPr lang="fr-FR" sz="1831">
                <a:solidFill>
                  <a:schemeClr val="bg1">
                    <a:lumMod val="50000"/>
                  </a:schemeClr>
                </a:solidFill>
                <a:latin typeface="Helvetica" pitchFamily="2" charset="0"/>
                <a:cs typeface="Arial" panose="020B0604020202020204" pitchFamily="34" charset="0"/>
              </a:rPr>
              <a:t>. </a:t>
            </a:r>
          </a:p>
          <a:p>
            <a:endParaRPr lang="en-US" altLang="fr-FR" sz="1831" dirty="0">
              <a:solidFill>
                <a:schemeClr val="bg1">
                  <a:lumMod val="50000"/>
                </a:schemeClr>
              </a:solidFill>
              <a:latin typeface="Helvetica" pitchFamily="2" charset="0"/>
              <a:cs typeface="Arial" panose="020B0604020202020204" pitchFamily="34" charset="0"/>
            </a:endParaRPr>
          </a:p>
          <a:p>
            <a:r>
              <a:rPr lang="fr-FR" sz="1831">
                <a:solidFill>
                  <a:schemeClr val="bg1"/>
                </a:solidFill>
                <a:latin typeface="Helvetica" pitchFamily="2" charset="0"/>
                <a:cs typeface="Arial" panose="020B0604020202020204" pitchFamily="34" charset="0"/>
              </a:rPr>
              <a:t>: Caractéristiques des pays par regroupements de pays</a:t>
            </a:r>
          </a:p>
        </p:txBody>
      </p:sp>
      <p:sp>
        <p:nvSpPr>
          <p:cNvPr id="12" name="TextBox 11">
            <a:extLst>
              <a:ext uri="{FF2B5EF4-FFF2-40B4-BE49-F238E27FC236}">
                <a16:creationId xmlns:a16="http://schemas.microsoft.com/office/drawing/2014/main" id="{D576C745-F530-585B-FA70-C7BBC93916CE}"/>
              </a:ext>
            </a:extLst>
          </p:cNvPr>
          <p:cNvSpPr txBox="1"/>
          <p:nvPr/>
        </p:nvSpPr>
        <p:spPr>
          <a:xfrm>
            <a:off x="298213" y="1080626"/>
            <a:ext cx="10870530" cy="1200329"/>
          </a:xfrm>
          <a:prstGeom prst="rect">
            <a:avLst/>
          </a:prstGeom>
          <a:noFill/>
        </p:spPr>
        <p:txBody>
          <a:bodyPr wrap="square">
            <a:spAutoFit/>
          </a:bodyPr>
          <a:lstStyle/>
          <a:p>
            <a:r>
              <a:rPr lang="fr-FR" sz="1800">
                <a:solidFill>
                  <a:schemeClr val="bg1">
                    <a:lumMod val="50000"/>
                  </a:schemeClr>
                </a:solidFill>
                <a:latin typeface="Helvetica" pitchFamily="2" charset="0"/>
                <a:cs typeface="Arial" panose="020B0604020202020204" pitchFamily="34" charset="0"/>
              </a:rPr>
              <a:t>Suppose une couverture vaccinale de 80 %, une efficacité du vaccin à dose </a:t>
            </a:r>
            <a:r>
              <a:rPr lang="fr-FR">
                <a:solidFill>
                  <a:schemeClr val="bg1">
                    <a:lumMod val="50000"/>
                  </a:schemeClr>
                </a:solidFill>
                <a:latin typeface="Helvetica" pitchFamily="2" charset="0"/>
                <a:cs typeface="Arial" panose="020B0604020202020204" pitchFamily="34" charset="0"/>
              </a:rPr>
              <a:t>unique de </a:t>
            </a:r>
            <a:r>
              <a:rPr lang="fr-FR" sz="1800">
                <a:solidFill>
                  <a:schemeClr val="bg1">
                    <a:lumMod val="50000"/>
                  </a:schemeClr>
                </a:solidFill>
                <a:latin typeface="Helvetica" pitchFamily="2" charset="0"/>
                <a:cs typeface="Arial" panose="020B0604020202020204" pitchFamily="34" charset="0"/>
              </a:rPr>
              <a:t>100 % et une protection à vie. Tous les NNV* sont incrémentiels.</a:t>
            </a:r>
          </a:p>
          <a:p>
            <a:r>
              <a:rPr lang="fr-FR" sz="1800" i="1">
                <a:solidFill>
                  <a:schemeClr val="accent6"/>
                </a:solidFill>
                <a:latin typeface="Helvetica" pitchFamily="2" charset="0"/>
              </a:rPr>
              <a:t>Remarque : même classification pour un scénario supposant une protection sur 30 ans.</a:t>
            </a:r>
          </a:p>
          <a:p>
            <a:endParaRPr lang="en-US" dirty="0"/>
          </a:p>
        </p:txBody>
      </p:sp>
      <p:sp>
        <p:nvSpPr>
          <p:cNvPr id="18" name="TextBox 17">
            <a:extLst>
              <a:ext uri="{FF2B5EF4-FFF2-40B4-BE49-F238E27FC236}">
                <a16:creationId xmlns:a16="http://schemas.microsoft.com/office/drawing/2014/main" id="{8A69139F-D307-0C33-7186-026E032452F2}"/>
              </a:ext>
            </a:extLst>
          </p:cNvPr>
          <p:cNvSpPr txBox="1"/>
          <p:nvPr/>
        </p:nvSpPr>
        <p:spPr>
          <a:xfrm>
            <a:off x="4368904" y="5651036"/>
            <a:ext cx="7238264" cy="338554"/>
          </a:xfrm>
          <a:prstGeom prst="rect">
            <a:avLst/>
          </a:prstGeom>
          <a:noFill/>
        </p:spPr>
        <p:txBody>
          <a:bodyPr wrap="none" rtlCol="0">
            <a:spAutoFit/>
          </a:bodyPr>
          <a:lstStyle/>
          <a:p>
            <a:r>
              <a:rPr lang="fr-FR" sz="1600" dirty="0"/>
              <a:t>*NNV = nombre de doses nécessaires pour éviter un cas de cancer du col de l’utérus.</a:t>
            </a:r>
          </a:p>
        </p:txBody>
      </p:sp>
      <p:sp>
        <p:nvSpPr>
          <p:cNvPr id="29" name="TextBox 28">
            <a:extLst>
              <a:ext uri="{FF2B5EF4-FFF2-40B4-BE49-F238E27FC236}">
                <a16:creationId xmlns:a16="http://schemas.microsoft.com/office/drawing/2014/main" id="{2D464A79-5721-5B15-37A3-0E20182679D2}"/>
              </a:ext>
            </a:extLst>
          </p:cNvPr>
          <p:cNvSpPr txBox="1"/>
          <p:nvPr/>
        </p:nvSpPr>
        <p:spPr>
          <a:xfrm>
            <a:off x="493957" y="6154255"/>
            <a:ext cx="10883400" cy="338554"/>
          </a:xfrm>
          <a:prstGeom prst="rect">
            <a:avLst/>
          </a:prstGeom>
          <a:noFill/>
        </p:spPr>
        <p:txBody>
          <a:bodyPr wrap="square">
            <a:spAutoFit/>
          </a:bodyPr>
          <a:lstStyle/>
          <a:p>
            <a:r>
              <a:rPr lang="fr-FR" sz="800" dirty="0"/>
              <a:t>Bernard E, Drolet M, Gingras G, et al. </a:t>
            </a:r>
            <a:r>
              <a:rPr lang="fr-FR" sz="800" dirty="0" err="1"/>
              <a:t>Prioritizing</a:t>
            </a:r>
            <a:r>
              <a:rPr lang="fr-FR" sz="800" dirty="0"/>
              <a:t> HPV vaccination </a:t>
            </a:r>
            <a:r>
              <a:rPr lang="fr-FR" sz="800" dirty="0" err="1"/>
              <a:t>strategies</a:t>
            </a:r>
            <a:r>
              <a:rPr lang="fr-FR" sz="800" dirty="0"/>
              <a:t> in 67 </a:t>
            </a:r>
            <a:r>
              <a:rPr lang="fr-FR" sz="800" dirty="0" err="1"/>
              <a:t>low</a:t>
            </a:r>
            <a:r>
              <a:rPr lang="fr-FR" sz="800" dirty="0"/>
              <a:t>- and middle-</a:t>
            </a:r>
            <a:r>
              <a:rPr lang="fr-FR" sz="800" dirty="0" err="1"/>
              <a:t>income</a:t>
            </a:r>
            <a:r>
              <a:rPr lang="fr-FR" sz="800" dirty="0"/>
              <a:t> countries (</a:t>
            </a:r>
            <a:r>
              <a:rPr lang="fr-FR" sz="800" dirty="0" err="1"/>
              <a:t>LMICs</a:t>
            </a:r>
            <a:r>
              <a:rPr lang="fr-FR" sz="800" dirty="0"/>
              <a:t>) </a:t>
            </a:r>
            <a:r>
              <a:rPr lang="fr-FR" sz="800" dirty="0" err="1"/>
              <a:t>based</a:t>
            </a:r>
            <a:r>
              <a:rPr lang="fr-FR" sz="800" dirty="0"/>
              <a:t> on </a:t>
            </a:r>
            <a:r>
              <a:rPr lang="fr-FR" sz="800" dirty="0" err="1"/>
              <a:t>efficiency</a:t>
            </a:r>
            <a:r>
              <a:rPr lang="fr-FR" sz="800" dirty="0"/>
              <a:t> at </a:t>
            </a:r>
            <a:r>
              <a:rPr lang="fr-FR" sz="800" dirty="0" err="1"/>
              <a:t>preventing</a:t>
            </a:r>
            <a:r>
              <a:rPr lang="fr-FR" sz="800" dirty="0"/>
              <a:t> cervical cancer: a modeling </a:t>
            </a:r>
            <a:r>
              <a:rPr lang="fr-FR" sz="800" dirty="0" err="1"/>
              <a:t>study</a:t>
            </a:r>
            <a:r>
              <a:rPr lang="fr-FR" sz="800" dirty="0"/>
              <a:t>. Résumé présenté à l’occasion de la 36e conférence internationale sur le papillomavirus ; novembre 2024 ; Royaume-Uni. </a:t>
            </a:r>
          </a:p>
        </p:txBody>
      </p:sp>
    </p:spTree>
    <p:extLst>
      <p:ext uri="{BB962C8B-B14F-4D97-AF65-F5344CB8AC3E}">
        <p14:creationId xmlns:p14="http://schemas.microsoft.com/office/powerpoint/2010/main" val="1141774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742AE-385A-B2A2-D0EA-3F224E414AE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1676701-8EAE-444E-6E76-122245F732FA}"/>
              </a:ext>
            </a:extLst>
          </p:cNvPr>
          <p:cNvSpPr/>
          <p:nvPr/>
        </p:nvSpPr>
        <p:spPr>
          <a:xfrm>
            <a:off x="1994718" y="1631965"/>
            <a:ext cx="1112108" cy="36925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1F2E368-A684-B91B-A4CA-9DFD3AF1C2A4}"/>
              </a:ext>
            </a:extLst>
          </p:cNvPr>
          <p:cNvSpPr/>
          <p:nvPr/>
        </p:nvSpPr>
        <p:spPr>
          <a:xfrm>
            <a:off x="4210532" y="1631965"/>
            <a:ext cx="1112108" cy="36925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Chart 2">
            <a:extLst>
              <a:ext uri="{FF2B5EF4-FFF2-40B4-BE49-F238E27FC236}">
                <a16:creationId xmlns:a16="http://schemas.microsoft.com/office/drawing/2014/main" id="{364940AB-0288-B728-D95E-1D4737DE9278}"/>
              </a:ext>
            </a:extLst>
          </p:cNvPr>
          <p:cNvGraphicFramePr>
            <a:graphicFrameLocks/>
          </p:cNvGraphicFramePr>
          <p:nvPr/>
        </p:nvGraphicFramePr>
        <p:xfrm>
          <a:off x="525921" y="1481984"/>
          <a:ext cx="6044562" cy="422025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D23EECA6-D6D8-4965-6CF4-271D72D46519}"/>
              </a:ext>
            </a:extLst>
          </p:cNvPr>
          <p:cNvSpPr>
            <a:spLocks noGrp="1"/>
          </p:cNvSpPr>
          <p:nvPr>
            <p:ph type="title"/>
          </p:nvPr>
        </p:nvSpPr>
        <p:spPr>
          <a:xfrm>
            <a:off x="381000" y="65660"/>
            <a:ext cx="11431043" cy="869909"/>
          </a:xfrm>
        </p:spPr>
        <p:txBody>
          <a:bodyPr/>
          <a:lstStyle/>
          <a:p>
            <a:r>
              <a:rPr lang="fr-FR"/>
              <a:t>Économies en matière de coûts des programmes avec un schéma de vaccination anti-VPH à dose unique</a:t>
            </a:r>
          </a:p>
        </p:txBody>
      </p:sp>
      <p:sp>
        <p:nvSpPr>
          <p:cNvPr id="7" name="TextBox 6">
            <a:extLst>
              <a:ext uri="{FF2B5EF4-FFF2-40B4-BE49-F238E27FC236}">
                <a16:creationId xmlns:a16="http://schemas.microsoft.com/office/drawing/2014/main" id="{5A907094-8EF6-854B-87A6-D5561FB1082F}"/>
              </a:ext>
            </a:extLst>
          </p:cNvPr>
          <p:cNvSpPr txBox="1"/>
          <p:nvPr/>
        </p:nvSpPr>
        <p:spPr>
          <a:xfrm>
            <a:off x="6570484" y="904932"/>
            <a:ext cx="5531948" cy="5478423"/>
          </a:xfrm>
          <a:prstGeom prst="rect">
            <a:avLst/>
          </a:prstGeom>
          <a:noFill/>
        </p:spPr>
        <p:txBody>
          <a:bodyPr wrap="square">
            <a:spAutoFit/>
          </a:bodyPr>
          <a:lstStyle/>
          <a:p>
            <a:pPr lvl="0">
              <a:spcAft>
                <a:spcPts val="1200"/>
              </a:spcAft>
              <a:defRPr/>
            </a:pPr>
            <a:r>
              <a:rPr kumimoji="0" lang="fr-FR" sz="1400" b="1" i="0" u="none" strike="noStrike" cap="none" normalizeH="0" baseline="0" noProof="0" dirty="0">
                <a:ln>
                  <a:noFill/>
                </a:ln>
                <a:solidFill>
                  <a:prstClr val="black"/>
                </a:solidFill>
                <a:effectLst/>
                <a:uLnTx/>
                <a:uFillTx/>
                <a:ea typeface="+mn-ea"/>
                <a:cs typeface="+mn-cs"/>
              </a:rPr>
              <a:t>Question : </a:t>
            </a:r>
            <a:r>
              <a:rPr kumimoji="0" lang="fr-FR" sz="1400" b="0" i="0" u="none" strike="noStrike" cap="none" normalizeH="0" baseline="0" noProof="0" dirty="0">
                <a:ln>
                  <a:noFill/>
                </a:ln>
                <a:solidFill>
                  <a:srgbClr val="000000"/>
                </a:solidFill>
                <a:effectLst/>
                <a:uLnTx/>
                <a:uFillTx/>
                <a:ea typeface="+mn-ea"/>
                <a:cs typeface="+mn-cs"/>
              </a:rPr>
              <a:t>quelles sont les implications en matière de coûts de l’administration et de l’approvisionnement des </a:t>
            </a:r>
            <a:r>
              <a:rPr lang="fr-FR" sz="1400" dirty="0">
                <a:solidFill>
                  <a:srgbClr val="000000"/>
                </a:solidFill>
              </a:rPr>
              <a:t>vaccins</a:t>
            </a:r>
            <a:r>
              <a:rPr kumimoji="0" lang="fr-FR" sz="1400" b="0" i="0" u="none" strike="noStrike" cap="none" normalizeH="0" baseline="0" noProof="0" dirty="0">
                <a:ln>
                  <a:noFill/>
                </a:ln>
                <a:solidFill>
                  <a:srgbClr val="000000"/>
                </a:solidFill>
                <a:effectLst/>
                <a:uLnTx/>
                <a:uFillTx/>
                <a:ea typeface="+mn-ea"/>
                <a:cs typeface="+mn-cs"/>
              </a:rPr>
              <a:t> dans le cadre d’un schéma de vaccination anti-VPH à dose unique par rapport à un schéma de vaccination anti-VPH à deux doses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1400" b="1" i="0" u="none" strike="noStrike" cap="none" normalizeH="0" baseline="0" noProof="0" dirty="0">
                <a:ln>
                  <a:noFill/>
                </a:ln>
                <a:solidFill>
                  <a:srgbClr val="000000"/>
                </a:solidFill>
                <a:effectLst/>
                <a:uLnTx/>
                <a:uFillTx/>
                <a:ea typeface="+mn-ea"/>
                <a:cs typeface="+mn-cs"/>
              </a:rPr>
              <a:t>Méthodes : </a:t>
            </a:r>
            <a:r>
              <a:rPr kumimoji="0" lang="fr-FR" sz="1400" b="0" i="0" u="none" strike="noStrike" cap="none" normalizeH="0" baseline="0" noProof="0" dirty="0">
                <a:ln>
                  <a:noFill/>
                </a:ln>
                <a:solidFill>
                  <a:srgbClr val="000000"/>
                </a:solidFill>
                <a:effectLst/>
                <a:uLnTx/>
                <a:uFillTx/>
                <a:ea typeface="+mn-ea"/>
                <a:cs typeface="+mn-cs"/>
              </a:rPr>
              <a:t>les coûts correspondant à un schéma à dose unique ont été modélisés sur la base des données principales d’une étude sur </a:t>
            </a:r>
            <a:r>
              <a:rPr lang="fr-FR" sz="1400" dirty="0">
                <a:solidFill>
                  <a:srgbClr val="000000"/>
                </a:solidFill>
              </a:rPr>
              <a:t>cinq</a:t>
            </a:r>
            <a:r>
              <a:rPr kumimoji="0" lang="fr-FR" sz="1400" b="0" i="0" u="none" strike="noStrike" cap="none" normalizeH="0" baseline="0" noProof="0" dirty="0">
                <a:ln>
                  <a:noFill/>
                </a:ln>
                <a:solidFill>
                  <a:srgbClr val="000000"/>
                </a:solidFill>
                <a:effectLst/>
                <a:uLnTx/>
                <a:uFillTx/>
                <a:ea typeface="+mn-ea"/>
                <a:cs typeface="+mn-cs"/>
              </a:rPr>
              <a:t> pays </a:t>
            </a:r>
            <a:r>
              <a:rPr lang="fr-FR" sz="1400" dirty="0">
                <a:solidFill>
                  <a:srgbClr val="000000"/>
                </a:solidFill>
              </a:rPr>
              <a:t>qui</a:t>
            </a:r>
            <a:r>
              <a:rPr kumimoji="0" lang="fr-FR" sz="1400" b="0" i="0" u="none" strike="noStrike" cap="none" normalizeH="0" baseline="0" noProof="0" dirty="0">
                <a:ln>
                  <a:noFill/>
                </a:ln>
                <a:solidFill>
                  <a:srgbClr val="000000"/>
                </a:solidFill>
                <a:effectLst/>
                <a:uLnTx/>
                <a:uFillTx/>
                <a:ea typeface="+mn-ea"/>
                <a:cs typeface="+mn-cs"/>
              </a:rPr>
              <a:t> évaluait les coûts d’administration du vaccin anti-VPH et le contexte opérationnel d’un schéma à deux doses.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1400" b="1" i="0" u="none" strike="noStrike" cap="none" normalizeH="0" baseline="0" noProof="0" dirty="0">
                <a:ln>
                  <a:noFill/>
                </a:ln>
                <a:solidFill>
                  <a:srgbClr val="000000"/>
                </a:solidFill>
                <a:effectLst/>
                <a:uLnTx/>
                <a:uFillTx/>
                <a:ea typeface="+mn-ea"/>
                <a:cs typeface="+mn-cs"/>
              </a:rPr>
              <a:t>Message clé :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FR" sz="1400" dirty="0">
                <a:solidFill>
                  <a:srgbClr val="000000"/>
                </a:solidFill>
              </a:rPr>
              <a:t>Sur l’ensemble des pays à l’étude, un schéma de vaccination anti-VPH à une</a:t>
            </a:r>
            <a:r>
              <a:rPr kumimoji="0" lang="fr-FR" sz="1400" b="0" i="0" u="none" strike="noStrike" cap="none" normalizeH="0" baseline="0" noProof="0" dirty="0">
                <a:ln>
                  <a:noFill/>
                </a:ln>
                <a:solidFill>
                  <a:srgbClr val="000000"/>
                </a:solidFill>
                <a:effectLst/>
                <a:uLnTx/>
                <a:uFillTx/>
                <a:ea typeface="+mn-ea"/>
                <a:cs typeface="+mn-cs"/>
              </a:rPr>
              <a:t> dose pouvait permettre de réduire les coûts d’administration et d’approvisionnement par rapport au schéma à deux doses.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FR" sz="1400" dirty="0">
                <a:solidFill>
                  <a:srgbClr val="000000"/>
                </a:solidFill>
              </a:rPr>
              <a:t>Ces économies en matière de coûts des programmes avec un schéma à dose unique pouvaient s’élever de </a:t>
            </a:r>
            <a:r>
              <a:rPr kumimoji="0" lang="fr-FR" sz="1400" b="0" i="0" u="none" strike="noStrike" cap="none" normalizeH="0" baseline="0" noProof="0" dirty="0">
                <a:ln>
                  <a:noFill/>
                </a:ln>
                <a:solidFill>
                  <a:srgbClr val="000000"/>
                </a:solidFill>
                <a:effectLst/>
                <a:uLnTx/>
                <a:uFillTx/>
                <a:ea typeface="+mn-ea"/>
                <a:cs typeface="+mn-cs"/>
              </a:rPr>
              <a:t>40 à 49 % par adolescent(e) entièrement vacciné(e).</a:t>
            </a:r>
          </a:p>
          <a:p>
            <a:pPr marL="285750" indent="-285750">
              <a:spcAft>
                <a:spcPts val="1200"/>
              </a:spcAft>
              <a:buFont typeface="Arial" panose="020B0604020202020204" pitchFamily="34" charset="0"/>
              <a:buChar char="•"/>
              <a:defRPr/>
            </a:pPr>
            <a:r>
              <a:rPr lang="fr-FR" sz="1400" dirty="0">
                <a:solidFill>
                  <a:srgbClr val="000000"/>
                </a:solidFill>
              </a:rPr>
              <a:t>Selon les pays, ces économies portaient plus largement sur les coûts financiers (dépenses monétaires directes) que sur les coûts d’opportunité (coûts d’utilisation des ressources existantes). </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ill Sans Std Light"/>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ill Sans Std Light"/>
              <a:ea typeface="+mn-ea"/>
              <a:cs typeface="+mn-cs"/>
            </a:endParaRPr>
          </a:p>
        </p:txBody>
      </p:sp>
      <p:sp>
        <p:nvSpPr>
          <p:cNvPr id="6" name="TextBox 5">
            <a:extLst>
              <a:ext uri="{FF2B5EF4-FFF2-40B4-BE49-F238E27FC236}">
                <a16:creationId xmlns:a16="http://schemas.microsoft.com/office/drawing/2014/main" id="{A3BBDFA0-E5B5-E603-7424-E0B151A8C57E}"/>
              </a:ext>
            </a:extLst>
          </p:cNvPr>
          <p:cNvSpPr txBox="1"/>
          <p:nvPr/>
        </p:nvSpPr>
        <p:spPr>
          <a:xfrm>
            <a:off x="456790" y="5953068"/>
            <a:ext cx="5859169" cy="349968"/>
          </a:xfrm>
          <a:prstGeom prst="rect">
            <a:avLst/>
          </a:prstGeom>
          <a:noFill/>
        </p:spPr>
        <p:txBody>
          <a:bodyPr wrap="square">
            <a:spAutoFit/>
          </a:bodyPr>
          <a:lstStyle/>
          <a:p>
            <a:pPr marL="0" marR="0">
              <a:lnSpc>
                <a:spcPct val="107000"/>
              </a:lnSpc>
              <a:spcAft>
                <a:spcPts val="800"/>
              </a:spcAft>
            </a:pPr>
            <a:r>
              <a:rPr lang="fr-FR" sz="800">
                <a:solidFill>
                  <a:schemeClr val="bg1">
                    <a:lumMod val="50000"/>
                  </a:schemeClr>
                </a:solidFill>
                <a:effectLst/>
                <a:ea typeface="Aptos" panose="020B0004020202020204" pitchFamily="34" charset="0"/>
                <a:cs typeface="Times New Roman" panose="02020603050405020304" pitchFamily="18" charset="0"/>
              </a:rPr>
              <a:t>Slavkovsky R, Mvundura M, </a:t>
            </a:r>
            <a:r>
              <a:rPr lang="fr-FR" sz="800" strike="noStrike">
                <a:solidFill>
                  <a:schemeClr val="bg1">
                    <a:lumMod val="50000"/>
                  </a:schemeClr>
                </a:solidFill>
                <a:effectLst/>
                <a:ea typeface="Aptos" panose="020B0004020202020204" pitchFamily="34" charset="0"/>
                <a:cs typeface="Times New Roman" panose="02020603050405020304" pitchFamily="18" charset="0"/>
              </a:rPr>
              <a:t>Debellut </a:t>
            </a:r>
            <a:r>
              <a:rPr lang="fr-FR" sz="800">
                <a:solidFill>
                  <a:schemeClr val="bg1">
                    <a:lumMod val="50000"/>
                  </a:schemeClr>
                </a:solidFill>
                <a:effectLst/>
                <a:ea typeface="Aptos" panose="020B0004020202020204" pitchFamily="34" charset="0"/>
                <a:cs typeface="Times New Roman" panose="02020603050405020304" pitchFamily="18" charset="0"/>
              </a:rPr>
              <a:t> F, Naddumba T. Evaluating potential program cost savings with a single-dose HPV vaccination schedule: A modeling study. </a:t>
            </a:r>
            <a:r>
              <a:rPr lang="fr-FR" sz="800" i="1">
                <a:solidFill>
                  <a:schemeClr val="bg1">
                    <a:lumMod val="50000"/>
                  </a:schemeClr>
                </a:solidFill>
                <a:effectLst/>
                <a:ea typeface="Aptos" panose="020B0004020202020204" pitchFamily="34" charset="0"/>
                <a:cs typeface="Times New Roman" panose="02020603050405020304" pitchFamily="18" charset="0"/>
              </a:rPr>
              <a:t>JNCI Monogr</a:t>
            </a:r>
            <a:r>
              <a:rPr lang="fr-FR" sz="800" i="1">
                <a:solidFill>
                  <a:schemeClr val="bg1">
                    <a:lumMod val="50000"/>
                  </a:schemeClr>
                </a:solidFill>
                <a:ea typeface="Aptos" panose="020B0004020202020204" pitchFamily="34" charset="0"/>
                <a:cs typeface="Times New Roman" panose="02020603050405020304" pitchFamily="18" charset="0"/>
              </a:rPr>
              <a:t>aphs.</a:t>
            </a:r>
            <a:r>
              <a:rPr lang="fr-FR" sz="800">
                <a:solidFill>
                  <a:schemeClr val="bg1">
                    <a:lumMod val="50000"/>
                  </a:schemeClr>
                </a:solidFill>
                <a:effectLst/>
                <a:ea typeface="Aptos" panose="020B0004020202020204" pitchFamily="34" charset="0"/>
                <a:cs typeface="Times New Roman" panose="02020603050405020304" pitchFamily="18" charset="0"/>
              </a:rPr>
              <a:t> 2024;2024(67):371-378. doi:</a:t>
            </a:r>
            <a:r>
              <a:rPr lang="fr-FR" sz="800">
                <a:solidFill>
                  <a:schemeClr val="bg1">
                    <a:lumMod val="50000"/>
                  </a:schemeClr>
                </a:solidFill>
                <a:ea typeface="Aptos" panose="020B0004020202020204" pitchFamily="34" charset="0"/>
                <a:cs typeface="Times New Roman" panose="02020603050405020304" pitchFamily="18" charset="0"/>
              </a:rPr>
              <a:t>10.1093/jncimonographs/lgae037</a:t>
            </a:r>
          </a:p>
        </p:txBody>
      </p:sp>
      <p:sp>
        <p:nvSpPr>
          <p:cNvPr id="8" name="TextBox 7">
            <a:extLst>
              <a:ext uri="{FF2B5EF4-FFF2-40B4-BE49-F238E27FC236}">
                <a16:creationId xmlns:a16="http://schemas.microsoft.com/office/drawing/2014/main" id="{BBAAC48A-4E89-F5FB-7808-EE7BF7784F21}"/>
              </a:ext>
            </a:extLst>
          </p:cNvPr>
          <p:cNvSpPr txBox="1"/>
          <p:nvPr/>
        </p:nvSpPr>
        <p:spPr>
          <a:xfrm>
            <a:off x="4245065" y="5604498"/>
            <a:ext cx="22701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schemeClr val="tx2"/>
                </a:solidFill>
                <a:effectLst/>
                <a:uLnTx/>
                <a:uFillTx/>
                <a:latin typeface="Gill Sans Std Light"/>
                <a:ea typeface="+mn-ea"/>
                <a:cs typeface="+mn-cs"/>
              </a:rPr>
              <a:t>f = coûts financiers ;  o = coûts d’opportunité</a:t>
            </a:r>
          </a:p>
        </p:txBody>
      </p:sp>
      <p:sp>
        <p:nvSpPr>
          <p:cNvPr id="9" name="TextBox 8">
            <a:extLst>
              <a:ext uri="{FF2B5EF4-FFF2-40B4-BE49-F238E27FC236}">
                <a16:creationId xmlns:a16="http://schemas.microsoft.com/office/drawing/2014/main" id="{A4F0431D-5CE4-EA47-FAEF-BE3889CCC648}"/>
              </a:ext>
            </a:extLst>
          </p:cNvPr>
          <p:cNvSpPr txBox="1"/>
          <p:nvPr/>
        </p:nvSpPr>
        <p:spPr>
          <a:xfrm>
            <a:off x="525920" y="904932"/>
            <a:ext cx="549780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cap="none" normalizeH="0" baseline="0" noProof="0">
                <a:ln>
                  <a:noFill/>
                </a:ln>
                <a:solidFill>
                  <a:prstClr val="black"/>
                </a:solidFill>
                <a:effectLst/>
                <a:uLnTx/>
                <a:uFillTx/>
                <a:latin typeface="Gill Sans Std Light"/>
                <a:ea typeface="+mn-ea"/>
                <a:cs typeface="+mn-cs"/>
              </a:rPr>
              <a:t>Coûts d’administration et </a:t>
            </a:r>
            <a:r>
              <a:rPr kumimoji="0" lang="fr-FR" sz="1600" b="0" i="0" u="none" strike="noStrike" cap="none" normalizeH="0" baseline="0" noProof="0">
                <a:ln>
                  <a:noFill/>
                </a:ln>
                <a:solidFill>
                  <a:srgbClr val="000000"/>
                </a:solidFill>
                <a:effectLst/>
                <a:uLnTx/>
                <a:uFillTx/>
                <a:latin typeface="Gill Sans Std Light"/>
                <a:ea typeface="+mn-ea"/>
                <a:cs typeface="+mn-cs"/>
              </a:rPr>
              <a:t>d’approvisionnement par adolescent pour un schéma de vaccination anti-VPH complet</a:t>
            </a:r>
          </a:p>
        </p:txBody>
      </p:sp>
    </p:spTree>
    <p:extLst>
      <p:ext uri="{BB962C8B-B14F-4D97-AF65-F5344CB8AC3E}">
        <p14:creationId xmlns:p14="http://schemas.microsoft.com/office/powerpoint/2010/main" val="3745308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fr-FR" sz="3200">
                <a:solidFill>
                  <a:schemeClr val="accent1"/>
                </a:solidFill>
                <a:latin typeface="+mj-lt"/>
              </a:rPr>
              <a:t>Synthèse de la littérature sur la modélisation de la vaccination anti-VPH à dose unique</a:t>
            </a:r>
          </a:p>
        </p:txBody>
      </p:sp>
      <p:sp>
        <p:nvSpPr>
          <p:cNvPr id="3" name="TextBox 2">
            <a:extLst>
              <a:ext uri="{FF2B5EF4-FFF2-40B4-BE49-F238E27FC236}">
                <a16:creationId xmlns:a16="http://schemas.microsoft.com/office/drawing/2014/main" id="{5745C179-302E-4DCD-843E-879A3649401E}"/>
              </a:ext>
            </a:extLst>
          </p:cNvPr>
          <p:cNvSpPr txBox="1"/>
          <p:nvPr/>
        </p:nvSpPr>
        <p:spPr>
          <a:xfrm>
            <a:off x="554017" y="1184420"/>
            <a:ext cx="11083966" cy="4524315"/>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fr-FR" dirty="0"/>
              <a:t>En comparaison avec l’absence de vaccination, un schéma de vaccination anti-VPH à dose unique apporte des bénéfices substantiels en matière de santé et se révèle rentable</a:t>
            </a:r>
            <a:r>
              <a:rPr lang="fr-FR" baseline="30000" dirty="0"/>
              <a:t>1,2,3</a:t>
            </a:r>
            <a:r>
              <a:rPr lang="fr-FR" dirty="0"/>
              <a:t>.</a:t>
            </a:r>
          </a:p>
          <a:p>
            <a:pPr marL="171450" indent="-171450">
              <a:buFont typeface="Arial" panose="020B0604020202020204" pitchFamily="34" charset="0"/>
              <a:buChar char="•"/>
            </a:pPr>
            <a:r>
              <a:rPr lang="fr-FR" dirty="0"/>
              <a:t>L’impact et le rapport coût-efficacité de l’ajout d’une seconde dose dépendent de la durée de la protection du schéma à dose unique et, éventuellement, de la possibilité d’obtenir une couverture plus élevée avec une dose unique qu’avec plusieurs doses</a:t>
            </a:r>
            <a:r>
              <a:rPr lang="fr-FR" baseline="30000" dirty="0"/>
              <a:t>1,2,3</a:t>
            </a:r>
            <a:r>
              <a:rPr lang="fr-FR" dirty="0"/>
              <a:t>.</a:t>
            </a:r>
          </a:p>
          <a:p>
            <a:pPr marL="171450" indent="-171450">
              <a:buFont typeface="Arial" panose="020B0604020202020204" pitchFamily="34" charset="0"/>
              <a:buChar char="•"/>
            </a:pPr>
            <a:r>
              <a:rPr lang="fr-FR" dirty="0"/>
              <a:t>La deuxième dose n’est plus rentable dans de nombreux contextes si une dose unique permet d’assurer une protection d’au moins 20 ans</a:t>
            </a:r>
            <a:r>
              <a:rPr lang="fr-FR" baseline="30000" dirty="0"/>
              <a:t>1</a:t>
            </a:r>
            <a:r>
              <a:rPr lang="fr-FR" dirty="0"/>
              <a:t>.</a:t>
            </a:r>
          </a:p>
          <a:p>
            <a:pPr marL="171450" indent="-171450">
              <a:buFont typeface="Arial" panose="020B0604020202020204" pitchFamily="34" charset="0"/>
              <a:buChar char="•"/>
            </a:pPr>
            <a:r>
              <a:rPr lang="fr-FR" dirty="0"/>
              <a:t>La plupart des avantages pour la santé associés à la vaccination à deux doses sont également obtenus avec la vaccination à dose unique, même si l’efficacité ou la durée de la protection sont moindres</a:t>
            </a:r>
            <a:r>
              <a:rPr lang="fr-FR" baseline="30000" dirty="0"/>
              <a:t>1</a:t>
            </a:r>
            <a:r>
              <a:rPr lang="fr-FR" dirty="0"/>
              <a:t>. </a:t>
            </a:r>
          </a:p>
          <a:p>
            <a:pPr marL="171450" indent="-171450">
              <a:buFont typeface="Arial" panose="020B0604020202020204" pitchFamily="34" charset="0"/>
              <a:buChar char="•"/>
            </a:pPr>
            <a:r>
              <a:rPr lang="fr-FR" dirty="0"/>
              <a:t>D’autres utilisations de la deuxième dose, comme la vaccination des jeunes filles plus âgées ou des femmes avec une dose unique, peuvent avoir un impact plus important et être plus rentables</a:t>
            </a:r>
            <a:r>
              <a:rPr lang="fr-FR" baseline="30000" dirty="0"/>
              <a:t>3,4</a:t>
            </a:r>
            <a:r>
              <a:rPr lang="fr-FR" dirty="0"/>
              <a:t>.</a:t>
            </a:r>
          </a:p>
          <a:p>
            <a:pPr marL="171450" indent="-171450">
              <a:buFont typeface="Arial" panose="020B0604020202020204" pitchFamily="34" charset="0"/>
              <a:buChar char="•"/>
            </a:pPr>
            <a:r>
              <a:rPr lang="fr-FR" dirty="0"/>
              <a:t>La mise en œuvre immédiate d’un schéma à dose unique est plus bénéfique pour la santé que le report de son adoption</a:t>
            </a:r>
            <a:r>
              <a:rPr lang="fr-FR" baseline="30000" dirty="0"/>
              <a:t>5</a:t>
            </a:r>
            <a:r>
              <a:rPr lang="fr-FR" dirty="0"/>
              <a:t>. </a:t>
            </a:r>
          </a:p>
          <a:p>
            <a:pPr marL="171450" indent="-171450">
              <a:buFont typeface="Arial" panose="020B0604020202020204" pitchFamily="34" charset="0"/>
              <a:buChar char="•"/>
            </a:pPr>
            <a:r>
              <a:rPr lang="fr-FR" dirty="0"/>
              <a:t>Si les approvisionnements sont limités, les schémas à dose unique ou à intervalle prolongé ont un impact plus important sur la santé et sont plus efficaces que les schémas à deux doses</a:t>
            </a:r>
            <a:r>
              <a:rPr lang="fr-FR" baseline="30000" dirty="0"/>
              <a:t>6,7</a:t>
            </a:r>
            <a:r>
              <a:rPr lang="fr-FR" dirty="0"/>
              <a:t>.</a:t>
            </a:r>
          </a:p>
          <a:p>
            <a:pPr marL="342900" indent="-342900">
              <a:buFont typeface="Arial" panose="020B0604020202020204" pitchFamily="34" charset="0"/>
              <a:buChar char="•"/>
            </a:pPr>
            <a:endParaRPr lang="en-US" b="0" i="0" u="none" strike="noStrike" baseline="0" dirty="0">
              <a:highlight>
                <a:srgbClr val="FFFF00"/>
              </a:highlight>
              <a:cs typeface="Calibri" panose="020F0502020204030204" pitchFamily="34" charset="0"/>
            </a:endParaRPr>
          </a:p>
        </p:txBody>
      </p:sp>
      <p:sp>
        <p:nvSpPr>
          <p:cNvPr id="2" name="TextBox 1">
            <a:extLst>
              <a:ext uri="{FF2B5EF4-FFF2-40B4-BE49-F238E27FC236}">
                <a16:creationId xmlns:a16="http://schemas.microsoft.com/office/drawing/2014/main" id="{F543E293-7D39-C8ED-AF22-F48FCCBAFD6F}"/>
              </a:ext>
            </a:extLst>
          </p:cNvPr>
          <p:cNvSpPr txBox="1"/>
          <p:nvPr/>
        </p:nvSpPr>
        <p:spPr>
          <a:xfrm>
            <a:off x="374609" y="5673580"/>
            <a:ext cx="10826791" cy="646331"/>
          </a:xfrm>
          <a:prstGeom prst="rect">
            <a:avLst/>
          </a:prstGeom>
          <a:noFill/>
        </p:spPr>
        <p:txBody>
          <a:bodyPr wrap="square" rtlCol="0">
            <a:spAutoFit/>
          </a:bodyPr>
          <a:lstStyle/>
          <a:p>
            <a:r>
              <a:rPr lang="fr-FR" sz="900"/>
              <a:t>1. Prem K, Choi YH, Bénard É, et al. </a:t>
            </a:r>
            <a:r>
              <a:rPr lang="fr-FR" sz="900" i="1"/>
              <a:t>BMC Med</a:t>
            </a:r>
            <a:r>
              <a:rPr lang="fr-FR" sz="900"/>
              <a:t>. 2023;21(1):313. doi:10.1186/s12916-023-02988-3. </a:t>
            </a:r>
            <a:r>
              <a:rPr lang="fr-FR" sz="800">
                <a:solidFill>
                  <a:schemeClr val="tx1">
                    <a:lumMod val="65000"/>
                    <a:lumOff val="35000"/>
                  </a:schemeClr>
                </a:solidFill>
                <a:latin typeface="+mj-lt"/>
              </a:rPr>
              <a:t>| </a:t>
            </a:r>
            <a:r>
              <a:rPr lang="fr-FR" sz="900"/>
              <a:t>2. Burger EA, et al. </a:t>
            </a:r>
            <a:r>
              <a:rPr lang="fr-FR" sz="900" i="1"/>
              <a:t>Vaccine</a:t>
            </a:r>
            <a:r>
              <a:rPr lang="fr-FR" sz="900"/>
              <a:t>. 2018;36(32):4823–4829. doi:10.1016/j.vaccine.2018.04.061. </a:t>
            </a:r>
            <a:r>
              <a:rPr lang="fr-FR" sz="800">
                <a:solidFill>
                  <a:schemeClr val="tx1">
                    <a:lumMod val="65000"/>
                    <a:lumOff val="35000"/>
                  </a:schemeClr>
                </a:solidFill>
                <a:latin typeface="+mj-lt"/>
              </a:rPr>
              <a:t>| </a:t>
            </a:r>
            <a:r>
              <a:rPr lang="fr-FR" sz="900"/>
              <a:t>3. Bénard É, et al. </a:t>
            </a:r>
            <a:r>
              <a:rPr lang="fr-FR" sz="900" i="1"/>
              <a:t>Lancet Public Health</a:t>
            </a:r>
            <a:r>
              <a:rPr lang="fr-FR" sz="900"/>
              <a:t>. 2023; 8(10):e788–799. doi:10.1016/S2468-2667(23)00180-9. </a:t>
            </a:r>
            <a:r>
              <a:rPr lang="fr-FR" sz="800">
                <a:solidFill>
                  <a:schemeClr val="tx1">
                    <a:lumMod val="65000"/>
                    <a:lumOff val="35000"/>
                  </a:schemeClr>
                </a:solidFill>
                <a:latin typeface="+mj-lt"/>
              </a:rPr>
              <a:t>| </a:t>
            </a:r>
            <a:r>
              <a:rPr lang="fr-FR" sz="900"/>
              <a:t>4. Bénard É, Drolet M, Gingras G, et al. Prioritizing HPV vaccination strategies in 67 low- and middle-income countries (LMICs) based on efficiency at preventing cervical cancer: a modeling study. Résumé présenté à l’occasion de la 36e conférence internationale sur le papillomavirus ; novembre 2024 ; Royaume-Uni. 5. Burger EA, et al. </a:t>
            </a:r>
            <a:r>
              <a:rPr lang="fr-FR" sz="900" i="1"/>
              <a:t>Int J Cancer</a:t>
            </a:r>
            <a:r>
              <a:rPr lang="fr-FR" sz="900"/>
              <a:t>.2022; 151(10):1804-9. doi:10.1002/ijc.34054. </a:t>
            </a:r>
            <a:r>
              <a:rPr lang="fr-FR" sz="800">
                <a:solidFill>
                  <a:schemeClr val="tx1">
                    <a:lumMod val="65000"/>
                    <a:lumOff val="35000"/>
                  </a:schemeClr>
                </a:solidFill>
                <a:latin typeface="+mj-lt"/>
              </a:rPr>
              <a:t>| </a:t>
            </a:r>
            <a:r>
              <a:rPr lang="fr-FR" sz="900">
                <a:solidFill>
                  <a:schemeClr val="tx1">
                    <a:lumMod val="65000"/>
                    <a:lumOff val="35000"/>
                  </a:schemeClr>
                </a:solidFill>
                <a:latin typeface="+mj-lt"/>
              </a:rPr>
              <a:t>6</a:t>
            </a:r>
            <a:r>
              <a:rPr lang="fr-FR" sz="900"/>
              <a:t>. Bénard É, et al. </a:t>
            </a:r>
            <a:r>
              <a:rPr lang="fr-FR" sz="900" i="1"/>
              <a:t>Lancet Global Health</a:t>
            </a:r>
            <a:r>
              <a:rPr lang="fr-FR" sz="900"/>
              <a:t>. 2023; 11(1):e48–58. doi:10.1016/S2214-109X(22)00475-2. </a:t>
            </a:r>
            <a:r>
              <a:rPr lang="fr-FR" sz="800">
                <a:solidFill>
                  <a:schemeClr val="tx1">
                    <a:lumMod val="65000"/>
                    <a:lumOff val="35000"/>
                  </a:schemeClr>
                </a:solidFill>
                <a:latin typeface="+mj-lt"/>
              </a:rPr>
              <a:t>| </a:t>
            </a:r>
            <a:r>
              <a:rPr lang="fr-FR" sz="900">
                <a:solidFill>
                  <a:schemeClr val="tx1">
                    <a:lumMod val="65000"/>
                    <a:lumOff val="35000"/>
                  </a:schemeClr>
                </a:solidFill>
                <a:latin typeface="+mj-lt"/>
              </a:rPr>
              <a:t>7.</a:t>
            </a:r>
            <a:r>
              <a:rPr lang="fr-FR" sz="900"/>
              <a:t> Prem K, et al. </a:t>
            </a:r>
            <a:r>
              <a:rPr lang="fr-FR" sz="900" i="1"/>
              <a:t>EClinicalMedicine</a:t>
            </a:r>
            <a:r>
              <a:rPr lang="fr-FR" sz="900"/>
              <a:t> 2024; 74:102735. doi:10.1016/j.eclinm.2024.102735.</a:t>
            </a:r>
          </a:p>
        </p:txBody>
      </p:sp>
    </p:spTree>
    <p:extLst>
      <p:ext uri="{BB962C8B-B14F-4D97-AF65-F5344CB8AC3E}">
        <p14:creationId xmlns:p14="http://schemas.microsoft.com/office/powerpoint/2010/main" val="3746898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fr-FR" sz="4000" b="1"/>
              <a:t>Conclusion</a:t>
            </a:r>
          </a:p>
        </p:txBody>
      </p:sp>
    </p:spTree>
    <p:extLst>
      <p:ext uri="{BB962C8B-B14F-4D97-AF65-F5344CB8AC3E}">
        <p14:creationId xmlns:p14="http://schemas.microsoft.com/office/powerpoint/2010/main" val="559851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381000" y="334868"/>
            <a:ext cx="10972800" cy="77039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a:solidFill>
                  <a:schemeClr val="accent1"/>
                </a:solidFill>
                <a:ea typeface="+mn-ea"/>
                <a:cs typeface="+mn-cs"/>
              </a:rPr>
              <a:t>Schémas de vaccination anti-VPH</a:t>
            </a:r>
          </a:p>
        </p:txBody>
      </p:sp>
      <p:sp>
        <p:nvSpPr>
          <p:cNvPr id="4" name="Rectangle 3">
            <a:extLst>
              <a:ext uri="{FF2B5EF4-FFF2-40B4-BE49-F238E27FC236}">
                <a16:creationId xmlns:a16="http://schemas.microsoft.com/office/drawing/2014/main" id="{B641D989-EEE4-4EB1-A630-AA1DC835C45A}"/>
              </a:ext>
            </a:extLst>
          </p:cNvPr>
          <p:cNvSpPr/>
          <p:nvPr/>
        </p:nvSpPr>
        <p:spPr>
          <a:xfrm>
            <a:off x="381000" y="1105259"/>
            <a:ext cx="11253216" cy="4308872"/>
          </a:xfrm>
          <a:prstGeom prst="rect">
            <a:avLst/>
          </a:prstGeom>
        </p:spPr>
        <p:txBody>
          <a:bodyPr wrap="square" lIns="91440" tIns="45720" rIns="91440" bIns="45720" anchor="t">
            <a:spAutoFit/>
          </a:bodyPr>
          <a:lstStyle/>
          <a:p>
            <a:pPr>
              <a:spcAft>
                <a:spcPts val="600"/>
              </a:spcAft>
            </a:pPr>
            <a:r>
              <a:rPr lang="fr-FR" sz="2000" dirty="0">
                <a:solidFill>
                  <a:srgbClr val="000000"/>
                </a:solidFill>
                <a:latin typeface="GillSans"/>
              </a:rPr>
              <a:t>En décembre 2022, l’Organisation mondiale de la Santé a publié une mise à jour de la note de synthèse</a:t>
            </a:r>
            <a:r>
              <a:rPr lang="fr-FR" sz="2000" baseline="30000" dirty="0">
                <a:solidFill>
                  <a:srgbClr val="000000"/>
                </a:solidFill>
                <a:latin typeface="GillSans"/>
              </a:rPr>
              <a:t>1</a:t>
            </a:r>
            <a:r>
              <a:rPr lang="fr-FR" sz="2000" dirty="0">
                <a:solidFill>
                  <a:srgbClr val="000000"/>
                </a:solidFill>
                <a:latin typeface="GillSans"/>
              </a:rPr>
              <a:t> sur les schémas de vaccination anti-VPH, prenant en compte la recommandation du</a:t>
            </a:r>
            <a:r>
              <a:rPr lang="fr-FR" sz="2000" dirty="0"/>
              <a:t> Groupe stratégique consultatif d’experts sur la vaccination (SAGE de l’OMS</a:t>
            </a:r>
            <a:r>
              <a:rPr lang="fr-FR" sz="2000" dirty="0">
                <a:solidFill>
                  <a:srgbClr val="000000"/>
                </a:solidFill>
                <a:latin typeface="GillSans"/>
              </a:rPr>
              <a:t>)</a:t>
            </a:r>
            <a:r>
              <a:rPr lang="fr-FR" sz="2000" baseline="30000" dirty="0">
                <a:solidFill>
                  <a:srgbClr val="000000"/>
                </a:solidFill>
                <a:latin typeface="GillSans"/>
              </a:rPr>
              <a:t>2</a:t>
            </a:r>
            <a:r>
              <a:rPr lang="fr-FR" sz="2000" dirty="0">
                <a:solidFill>
                  <a:srgbClr val="000000"/>
                </a:solidFill>
                <a:latin typeface="GillSans"/>
              </a:rPr>
              <a:t> : </a:t>
            </a:r>
          </a:p>
          <a:p>
            <a:pPr marL="182880" indent="-182880">
              <a:buFont typeface="Arial,Sans-Serif" panose="020B0604020202020204" pitchFamily="34" charset="0"/>
              <a:buChar char="•"/>
            </a:pPr>
            <a:r>
              <a:rPr lang="fr-FR" dirty="0">
                <a:solidFill>
                  <a:srgbClr val="000000"/>
                </a:solidFill>
                <a:ea typeface="+mn-lt"/>
                <a:cs typeface="+mn-lt"/>
              </a:rPr>
              <a:t>Schéma à une ou deux doses pour la cible principale des filles âgées de 9 à 14 ans</a:t>
            </a:r>
            <a:r>
              <a:rPr lang="fr-FR" strike="sngStrike" dirty="0">
                <a:solidFill>
                  <a:srgbClr val="FF0000"/>
                </a:solidFill>
                <a:ea typeface="+mn-lt"/>
                <a:cs typeface="+mn-lt"/>
              </a:rPr>
              <a:t> </a:t>
            </a:r>
          </a:p>
          <a:p>
            <a:pPr marL="182880" indent="-182880">
              <a:buFont typeface="Arial,Sans-Serif" panose="020B0604020202020204" pitchFamily="34" charset="0"/>
              <a:buChar char="•"/>
            </a:pPr>
            <a:r>
              <a:rPr lang="fr-FR" dirty="0">
                <a:solidFill>
                  <a:srgbClr val="000000"/>
                </a:solidFill>
                <a:ea typeface="+mn-lt"/>
                <a:cs typeface="+mn-lt"/>
              </a:rPr>
              <a:t>Schéma à une ou deux doses pour les jeunes femmes âgées de 15 à 20 ans</a:t>
            </a:r>
          </a:p>
          <a:p>
            <a:pPr marL="182880" indent="-182880">
              <a:buFont typeface="Arial,Sans-Serif" panose="020B0604020202020204" pitchFamily="34" charset="0"/>
              <a:buChar char="•"/>
            </a:pPr>
            <a:r>
              <a:rPr lang="fr-FR" dirty="0">
                <a:solidFill>
                  <a:srgbClr val="000000"/>
                </a:solidFill>
                <a:ea typeface="+mn-lt"/>
                <a:cs typeface="+mn-lt"/>
              </a:rPr>
              <a:t>Schéma à une ou deux doses pour les garçons/hommes âgés de 9 à 20 ans</a:t>
            </a:r>
          </a:p>
          <a:p>
            <a:pPr marL="182880" indent="-182880">
              <a:buFont typeface="Arial,Sans-Serif" panose="020B0604020202020204" pitchFamily="34" charset="0"/>
              <a:buChar char="•"/>
            </a:pPr>
            <a:r>
              <a:rPr lang="fr-FR" dirty="0">
                <a:solidFill>
                  <a:srgbClr val="000000"/>
                </a:solidFill>
                <a:ea typeface="+mn-lt"/>
                <a:cs typeface="+mn-lt"/>
              </a:rPr>
              <a:t>Deux doses avec un intervalle de 6 mois pour les femmes de plus de 21 ans</a:t>
            </a:r>
          </a:p>
          <a:p>
            <a:pPr marL="182880" indent="-182880">
              <a:spcAft>
                <a:spcPts val="600"/>
              </a:spcAft>
              <a:buFont typeface="Arial,Sans-Serif" panose="020B0604020202020204" pitchFamily="34" charset="0"/>
              <a:buChar char="•"/>
            </a:pPr>
            <a:r>
              <a:rPr lang="fr-FR" dirty="0">
                <a:solidFill>
                  <a:srgbClr val="000000"/>
                </a:solidFill>
                <a:ea typeface="+mn-lt"/>
                <a:cs typeface="+mn-lt"/>
              </a:rPr>
              <a:t>Les personnes immunodéprimées, y compris celles atteintes du VIH, doivent recevoir trois doses si possible, et sinon, au moins deux doses</a:t>
            </a:r>
          </a:p>
          <a:p>
            <a:pPr>
              <a:spcAft>
                <a:spcPts val="1200"/>
              </a:spcAft>
            </a:pPr>
            <a:r>
              <a:rPr lang="fr-FR" dirty="0">
                <a:solidFill>
                  <a:srgbClr val="000000"/>
                </a:solidFill>
                <a:ea typeface="+mn-lt"/>
                <a:cs typeface="+mn-lt"/>
              </a:rPr>
              <a:t>Certains des schémas ci-dessus, y compris le schéma à dose unique, sont des options hors indication.</a:t>
            </a:r>
          </a:p>
          <a:p>
            <a:r>
              <a:rPr lang="fr-FR" sz="2000" dirty="0">
                <a:ea typeface="+mn-lt"/>
                <a:cs typeface="+mn-lt"/>
              </a:rPr>
              <a:t>L’OMS a exhorté tous les pays à introduire le vaccin anti-VPH pour le groupe cible primaire des filles âgées de 9</a:t>
            </a:r>
            <a:r>
              <a:rPr lang="fr-FR" sz="2000" dirty="0">
                <a:solidFill>
                  <a:srgbClr val="000000"/>
                </a:solidFill>
                <a:ea typeface="+mn-lt"/>
                <a:cs typeface="+mn-lt"/>
              </a:rPr>
              <a:t> </a:t>
            </a:r>
            <a:r>
              <a:rPr lang="fr-FR" sz="2000" dirty="0">
                <a:ea typeface="+mn-lt"/>
                <a:cs typeface="+mn-lt"/>
              </a:rPr>
              <a:t>à 14 ans et, lorsque cela est possible et abordable, à donner la priorité au rattrapage dans les cohortes plus âgées et aux filles oubliées par le biais de la vaccination de cohortes multi-âges (CMA) jusqu’à 18 ans. </a:t>
            </a:r>
          </a:p>
          <a:p>
            <a:endParaRPr lang="en-US" sz="700" i="1" dirty="0"/>
          </a:p>
        </p:txBody>
      </p:sp>
      <p:sp>
        <p:nvSpPr>
          <p:cNvPr id="5" name="TextBox 4">
            <a:extLst>
              <a:ext uri="{FF2B5EF4-FFF2-40B4-BE49-F238E27FC236}">
                <a16:creationId xmlns:a16="http://schemas.microsoft.com/office/drawing/2014/main" id="{09A044F6-7E78-79D7-25C4-45384C744DC5}"/>
              </a:ext>
            </a:extLst>
          </p:cNvPr>
          <p:cNvSpPr txBox="1"/>
          <p:nvPr/>
        </p:nvSpPr>
        <p:spPr>
          <a:xfrm>
            <a:off x="100584" y="5924550"/>
            <a:ext cx="11253216" cy="307777"/>
          </a:xfrm>
          <a:prstGeom prst="rect">
            <a:avLst/>
          </a:prstGeom>
          <a:noFill/>
        </p:spPr>
        <p:txBody>
          <a:bodyPr wrap="square">
            <a:spAutoFit/>
          </a:bodyPr>
          <a:lstStyle/>
          <a:p>
            <a:pPr marL="0" indent="0" defTabSz="914400" eaLnBrk="1" hangingPunct="1">
              <a:buNone/>
              <a:defRPr/>
            </a:pPr>
            <a:r>
              <a:rPr lang="fr-FR" sz="700">
                <a:solidFill>
                  <a:srgbClr val="000000"/>
                </a:solidFill>
              </a:rPr>
              <a:t>1. Organisation mondiale de la Santé. Vaccins contre les papillomavirus humains : note de synthèse de l’OMS (mise à jour de 2022). Relevé épidémiologique hebdomadaire. 2022;97:645-672. </a:t>
            </a:r>
            <a:r>
              <a:rPr lang="fr-FR" sz="700">
                <a:solidFill>
                  <a:srgbClr val="000000"/>
                </a:solidFill>
                <a:hlinkClick r:id="rId3"/>
              </a:rPr>
              <a:t>http://apps.who.int/iris/bitstream/handle/10665/365350/WER9750-eng-fre.pdf</a:t>
            </a:r>
            <a:r>
              <a:rPr lang="fr-FR" sz="700">
                <a:solidFill>
                  <a:srgbClr val="000000"/>
                </a:solidFill>
              </a:rPr>
              <a:t> </a:t>
            </a:r>
          </a:p>
          <a:p>
            <a:pPr marL="0" indent="0" defTabSz="914400" eaLnBrk="1" hangingPunct="1">
              <a:buNone/>
              <a:defRPr/>
            </a:pPr>
            <a:r>
              <a:rPr lang="fr-FR" sz="700">
                <a:solidFill>
                  <a:srgbClr val="000000"/>
                </a:solidFill>
              </a:rPr>
              <a:t>2. One-dose Human Papillomavirus (HPV) vaccine offers solid protection against cervical cancer. Communiqué de presse. OMS ; 11 avril 2022. </a:t>
            </a:r>
            <a:r>
              <a:rPr lang="fr-FR" sz="700">
                <a:solidFill>
                  <a:srgbClr val="000000"/>
                </a:solidFill>
                <a:hlinkClick r:id="rId4"/>
              </a:rPr>
              <a:t>https://www.who.int/news/item/11-04-2022-one-dose-human-papillomavirus-(hpv)-vaccine-offers-solid-protection-against-cervical-cancer</a:t>
            </a:r>
            <a:r>
              <a:rPr lang="fr-FR" sz="700">
                <a:solidFill>
                  <a:srgbClr val="000000"/>
                </a:solidFill>
              </a:rPr>
              <a:t>. </a:t>
            </a:r>
          </a:p>
        </p:txBody>
      </p:sp>
    </p:spTree>
    <p:extLst>
      <p:ext uri="{BB962C8B-B14F-4D97-AF65-F5344CB8AC3E}">
        <p14:creationId xmlns:p14="http://schemas.microsoft.com/office/powerpoint/2010/main" val="107434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24DCB4-3C0F-7C00-9E63-250AC521C097}"/>
              </a:ext>
            </a:extLst>
          </p:cNvPr>
          <p:cNvSpPr>
            <a:spLocks noGrp="1"/>
          </p:cNvSpPr>
          <p:nvPr>
            <p:ph type="body" sz="quarter" idx="14"/>
          </p:nvPr>
        </p:nvSpPr>
        <p:spPr>
          <a:xfrm>
            <a:off x="685718" y="379116"/>
            <a:ext cx="10718800" cy="1095876"/>
          </a:xfrm>
        </p:spPr>
        <p:txBody>
          <a:bodyPr/>
          <a:lstStyle/>
          <a:p>
            <a:pPr marL="0" indent="0">
              <a:buNone/>
            </a:pPr>
            <a:r>
              <a:rPr lang="fr-FR" sz="3200">
                <a:solidFill>
                  <a:schemeClr val="accent1"/>
                </a:solidFill>
                <a:latin typeface="+mj-lt"/>
              </a:rPr>
              <a:t>Données en faveur des avantages d’un schéma vaccinal anti-VPH à dose unique</a:t>
            </a:r>
          </a:p>
          <a:p>
            <a:endParaRPr lang="en-US" dirty="0"/>
          </a:p>
        </p:txBody>
      </p:sp>
      <p:sp>
        <p:nvSpPr>
          <p:cNvPr id="4" name="TextBox 3">
            <a:extLst>
              <a:ext uri="{FF2B5EF4-FFF2-40B4-BE49-F238E27FC236}">
                <a16:creationId xmlns:a16="http://schemas.microsoft.com/office/drawing/2014/main" id="{976EA798-EFAD-9167-1229-DB274D2FA6EE}"/>
              </a:ext>
            </a:extLst>
          </p:cNvPr>
          <p:cNvSpPr txBox="1">
            <a:spLocks/>
          </p:cNvSpPr>
          <p:nvPr/>
        </p:nvSpPr>
        <p:spPr>
          <a:xfrm>
            <a:off x="554736" y="1901944"/>
            <a:ext cx="5363464" cy="276999"/>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800" b="1" i="0" u="none" strike="noStrike" cap="none" normalizeH="0" baseline="0" noProof="0">
                <a:ln>
                  <a:noFill/>
                </a:ln>
                <a:solidFill>
                  <a:srgbClr val="000000"/>
                </a:solidFill>
                <a:effectLst/>
                <a:uLnTx/>
                <a:uFillTx/>
                <a:latin typeface="Arial"/>
                <a:ea typeface="+mn-ea"/>
                <a:cs typeface="Arial" panose="020B0604020202020204" pitchFamily="34" charset="0"/>
              </a:rPr>
              <a:t>Données en faveur d’une dose unique : </a:t>
            </a:r>
          </a:p>
        </p:txBody>
      </p:sp>
      <p:sp>
        <p:nvSpPr>
          <p:cNvPr id="5" name="Oval 4">
            <a:extLst>
              <a:ext uri="{FF2B5EF4-FFF2-40B4-BE49-F238E27FC236}">
                <a16:creationId xmlns:a16="http://schemas.microsoft.com/office/drawing/2014/main" id="{0C6F59B5-1BA8-E71C-50CD-424F8C132D1B}"/>
              </a:ext>
            </a:extLst>
          </p:cNvPr>
          <p:cNvSpPr>
            <a:spLocks/>
          </p:cNvSpPr>
          <p:nvPr/>
        </p:nvSpPr>
        <p:spPr>
          <a:xfrm>
            <a:off x="554736" y="2490022"/>
            <a:ext cx="661599" cy="661599"/>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926AF1AA-32C3-FF08-B053-D78D59E15197}"/>
              </a:ext>
            </a:extLst>
          </p:cNvPr>
          <p:cNvSpPr txBox="1">
            <a:spLocks/>
          </p:cNvSpPr>
          <p:nvPr/>
        </p:nvSpPr>
        <p:spPr>
          <a:xfrm>
            <a:off x="1494477" y="2718623"/>
            <a:ext cx="8954952"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400" b="1" i="0" u="none" strike="noStrike" cap="none" normalizeH="0" baseline="0" noProof="0">
                <a:ln>
                  <a:noFill/>
                </a:ln>
                <a:solidFill>
                  <a:srgbClr val="000000"/>
                </a:solidFill>
                <a:effectLst/>
                <a:uLnTx/>
                <a:uFillTx/>
                <a:latin typeface="Arial"/>
                <a:ea typeface="+mn-ea"/>
                <a:cs typeface="Arial" panose="020B0604020202020204" pitchFamily="34" charset="0"/>
              </a:rPr>
              <a:t>Une dose unique offre des niveaux de protection élevés, d’une ampleur semblable à celle des schémas multidoses.</a:t>
            </a:r>
          </a:p>
        </p:txBody>
      </p:sp>
      <p:sp>
        <p:nvSpPr>
          <p:cNvPr id="7" name="Oval 6">
            <a:extLst>
              <a:ext uri="{FF2B5EF4-FFF2-40B4-BE49-F238E27FC236}">
                <a16:creationId xmlns:a16="http://schemas.microsoft.com/office/drawing/2014/main" id="{CD65526F-9078-AE1C-9B20-4763D97DD73E}"/>
              </a:ext>
            </a:extLst>
          </p:cNvPr>
          <p:cNvSpPr>
            <a:spLocks/>
          </p:cNvSpPr>
          <p:nvPr/>
        </p:nvSpPr>
        <p:spPr>
          <a:xfrm>
            <a:off x="554736" y="3368564"/>
            <a:ext cx="661599" cy="661599"/>
          </a:xfrm>
          <a:prstGeom prst="ellipse">
            <a:avLst/>
          </a:prstGeom>
          <a:solidFill>
            <a:schemeClr val="accent3"/>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Graphic 7">
            <a:extLst>
              <a:ext uri="{FF2B5EF4-FFF2-40B4-BE49-F238E27FC236}">
                <a16:creationId xmlns:a16="http://schemas.microsoft.com/office/drawing/2014/main" id="{E5D7DCD8-EFD6-9040-18C9-E6F11D5E8E83}"/>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02323" y="3516479"/>
            <a:ext cx="366424" cy="365770"/>
          </a:xfrm>
          <a:prstGeom prst="rect">
            <a:avLst/>
          </a:prstGeom>
        </p:spPr>
      </p:pic>
      <p:sp>
        <p:nvSpPr>
          <p:cNvPr id="9" name="TextBox 8">
            <a:extLst>
              <a:ext uri="{FF2B5EF4-FFF2-40B4-BE49-F238E27FC236}">
                <a16:creationId xmlns:a16="http://schemas.microsoft.com/office/drawing/2014/main" id="{3ED9FDEB-CDA1-FCCB-216B-C98B0CC31FE6}"/>
              </a:ext>
            </a:extLst>
          </p:cNvPr>
          <p:cNvSpPr txBox="1">
            <a:spLocks/>
          </p:cNvSpPr>
          <p:nvPr/>
        </p:nvSpPr>
        <p:spPr>
          <a:xfrm>
            <a:off x="1489214" y="3506365"/>
            <a:ext cx="9267019"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400" b="1" i="0" u="none" strike="noStrike" cap="none" normalizeH="0" baseline="0" noProof="0">
                <a:ln>
                  <a:noFill/>
                </a:ln>
                <a:solidFill>
                  <a:srgbClr val="000000"/>
                </a:solidFill>
                <a:effectLst/>
                <a:uLnTx/>
                <a:uFillTx/>
                <a:latin typeface="Arial"/>
                <a:ea typeface="+mn-ea"/>
                <a:cs typeface="Arial" panose="020B0604020202020204" pitchFamily="34" charset="0"/>
              </a:rPr>
              <a:t>Les schémas à dose unique peuvent présenter des économies significatives et peuvent aider à relever les défis globaux de distribution.</a:t>
            </a:r>
          </a:p>
        </p:txBody>
      </p:sp>
      <p:grpSp>
        <p:nvGrpSpPr>
          <p:cNvPr id="10" name="Group 9">
            <a:extLst>
              <a:ext uri="{FF2B5EF4-FFF2-40B4-BE49-F238E27FC236}">
                <a16:creationId xmlns:a16="http://schemas.microsoft.com/office/drawing/2014/main" id="{A61E4F3A-5ACB-5644-CC2B-93CBB326EE0B}"/>
              </a:ext>
            </a:extLst>
          </p:cNvPr>
          <p:cNvGrpSpPr/>
          <p:nvPr/>
        </p:nvGrpSpPr>
        <p:grpSpPr>
          <a:xfrm>
            <a:off x="538131" y="4185744"/>
            <a:ext cx="661599" cy="661599"/>
            <a:chOff x="554736" y="4549555"/>
            <a:chExt cx="661599" cy="661599"/>
          </a:xfrm>
          <a:solidFill>
            <a:schemeClr val="accent3"/>
          </a:solidFill>
        </p:grpSpPr>
        <p:sp>
          <p:nvSpPr>
            <p:cNvPr id="11" name="Oval 10">
              <a:extLst>
                <a:ext uri="{FF2B5EF4-FFF2-40B4-BE49-F238E27FC236}">
                  <a16:creationId xmlns:a16="http://schemas.microsoft.com/office/drawing/2014/main" id="{22FD9303-BB6B-1364-C175-33595066EFFE}"/>
                </a:ext>
              </a:extLst>
            </p:cNvPr>
            <p:cNvSpPr>
              <a:spLocks/>
            </p:cNvSpPr>
            <p:nvPr/>
          </p:nvSpPr>
          <p:spPr>
            <a:xfrm>
              <a:off x="554736" y="4549555"/>
              <a:ext cx="661599" cy="661599"/>
            </a:xfrm>
            <a:prstGeom prst="ellipse">
              <a:avLst/>
            </a:prstGeom>
            <a:solidFill>
              <a:schemeClr val="accent5"/>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CustomIcon">
              <a:extLst>
                <a:ext uri="{FF2B5EF4-FFF2-40B4-BE49-F238E27FC236}">
                  <a16:creationId xmlns:a16="http://schemas.microsoft.com/office/drawing/2014/main" id="{C32D1E96-904E-5540-336E-6572168D2D4B}"/>
                </a:ext>
              </a:extLst>
            </p:cNvPr>
            <p:cNvPicPr>
              <a:picLocks/>
            </p:cNvPicPr>
            <p:nvPr>
              <p:custDataLst>
                <p:tags r:id="rId2"/>
              </p:custDataLst>
            </p:nvPr>
          </p:nvPicPr>
          <p:blipFill>
            <a:blip r:embed="rId7">
              <a:extLst>
                <a:ext uri="{96DAC541-7B7A-43D3-8B79-37D633B846F1}">
                  <asvg:svgBlip xmlns:asvg="http://schemas.microsoft.com/office/drawing/2016/SVG/main" r:embed="rId8"/>
                </a:ext>
              </a:extLst>
            </a:blip>
            <a:stretch>
              <a:fillRect/>
            </a:stretch>
          </p:blipFill>
          <p:spPr>
            <a:xfrm>
              <a:off x="702323" y="4697470"/>
              <a:ext cx="366424" cy="365770"/>
            </a:xfrm>
            <a:prstGeom prst="rect">
              <a:avLst/>
            </a:prstGeom>
          </p:spPr>
        </p:pic>
      </p:grpSp>
      <p:sp>
        <p:nvSpPr>
          <p:cNvPr id="13" name="TextBox 12">
            <a:extLst>
              <a:ext uri="{FF2B5EF4-FFF2-40B4-BE49-F238E27FC236}">
                <a16:creationId xmlns:a16="http://schemas.microsoft.com/office/drawing/2014/main" id="{18E1F765-48E0-39A3-5D2B-DA942B46F934}"/>
              </a:ext>
            </a:extLst>
          </p:cNvPr>
          <p:cNvSpPr txBox="1">
            <a:spLocks/>
          </p:cNvSpPr>
          <p:nvPr/>
        </p:nvSpPr>
        <p:spPr>
          <a:xfrm>
            <a:off x="1543354" y="4343967"/>
            <a:ext cx="8906075"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400" b="1" i="0" u="none" strike="noStrike" cap="none" normalizeH="0" baseline="0" noProof="0">
                <a:ln>
                  <a:noFill/>
                </a:ln>
                <a:solidFill>
                  <a:srgbClr val="000000"/>
                </a:solidFill>
                <a:effectLst/>
                <a:uLnTx/>
                <a:uFillTx/>
                <a:latin typeface="Arial"/>
                <a:ea typeface="+mn-ea"/>
                <a:cs typeface="Arial" panose="020B0604020202020204" pitchFamily="34" charset="0"/>
              </a:rPr>
              <a:t>Les schémas à dose unique favorisent l’équité en matière de santé au niveau mondial, et contribueront à accroître l’accès et l’adoption du vaccin.</a:t>
            </a:r>
          </a:p>
        </p:txBody>
      </p:sp>
      <p:sp>
        <p:nvSpPr>
          <p:cNvPr id="14" name="Oval 13">
            <a:extLst>
              <a:ext uri="{FF2B5EF4-FFF2-40B4-BE49-F238E27FC236}">
                <a16:creationId xmlns:a16="http://schemas.microsoft.com/office/drawing/2014/main" id="{AB20139B-4166-BBFC-7DF7-5148879BAE57}"/>
              </a:ext>
            </a:extLst>
          </p:cNvPr>
          <p:cNvSpPr>
            <a:spLocks noGrp="1" noRot="1" noMove="1" noResize="1" noEditPoints="1" noAdjustHandles="1" noChangeArrowheads="1" noChangeShapeType="1"/>
          </p:cNvSpPr>
          <p:nvPr/>
        </p:nvSpPr>
        <p:spPr>
          <a:xfrm>
            <a:off x="554735" y="5111471"/>
            <a:ext cx="661599" cy="661599"/>
          </a:xfrm>
          <a:prstGeom prst="ellipse">
            <a:avLst/>
          </a:prstGeom>
          <a:solidFill>
            <a:schemeClr val="accent2"/>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chemeClr val="accent2"/>
              </a:solidFill>
              <a:effectLst/>
              <a:uLnTx/>
              <a:uFillTx/>
              <a:latin typeface="Arial"/>
              <a:ea typeface="+mn-ea"/>
              <a:cs typeface="+mn-cs"/>
            </a:endParaRPr>
          </a:p>
        </p:txBody>
      </p:sp>
      <p:pic>
        <p:nvPicPr>
          <p:cNvPr id="15" name="CustomIcon">
            <a:extLst>
              <a:ext uri="{FF2B5EF4-FFF2-40B4-BE49-F238E27FC236}">
                <a16:creationId xmlns:a16="http://schemas.microsoft.com/office/drawing/2014/main" id="{256F1828-285B-AFDC-B690-9E995746BDBE}"/>
              </a:ext>
            </a:extLst>
          </p:cNvPr>
          <p:cNvPicPr>
            <a:picLocks/>
          </p:cNvPicPr>
          <p:nvPr>
            <p:custDataLst>
              <p:tags r:id="rId1"/>
            </p:custDataLst>
          </p:nvPr>
        </p:nvPicPr>
        <p:blipFill>
          <a:blip r:embed="rId9">
            <a:extLst>
              <a:ext uri="{96DAC541-7B7A-43D3-8B79-37D633B846F1}">
                <asvg:svgBlip xmlns:asvg="http://schemas.microsoft.com/office/drawing/2016/SVG/main" r:embed="rId10"/>
              </a:ext>
            </a:extLst>
          </a:blip>
          <a:stretch>
            <a:fillRect/>
          </a:stretch>
        </p:blipFill>
        <p:spPr>
          <a:xfrm>
            <a:off x="702323" y="5259856"/>
            <a:ext cx="366424" cy="364828"/>
          </a:xfrm>
          <a:prstGeom prst="rect">
            <a:avLst/>
          </a:prstGeom>
        </p:spPr>
      </p:pic>
      <p:sp>
        <p:nvSpPr>
          <p:cNvPr id="16" name="TextBox 15">
            <a:extLst>
              <a:ext uri="{FF2B5EF4-FFF2-40B4-BE49-F238E27FC236}">
                <a16:creationId xmlns:a16="http://schemas.microsoft.com/office/drawing/2014/main" id="{C5C2E3F9-9072-C13D-694F-1FDF54816D97}"/>
              </a:ext>
            </a:extLst>
          </p:cNvPr>
          <p:cNvSpPr txBox="1">
            <a:spLocks/>
          </p:cNvSpPr>
          <p:nvPr/>
        </p:nvSpPr>
        <p:spPr>
          <a:xfrm>
            <a:off x="1543354" y="5226828"/>
            <a:ext cx="8966986"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fr-FR" sz="1400" b="1">
                <a:solidFill>
                  <a:srgbClr val="000000"/>
                </a:solidFill>
                <a:latin typeface="Arial"/>
              </a:rPr>
              <a:t>La vaccination d’un plus grand nombre de filles avec une seule dose permettra d’éviter plus de cas de cancer du col de l’utérus que la vaccination d’un plus petit nombre de filles avec une seconde dose.</a:t>
            </a:r>
          </a:p>
        </p:txBody>
      </p:sp>
      <p:pic>
        <p:nvPicPr>
          <p:cNvPr id="17" name="Graphic 16">
            <a:extLst>
              <a:ext uri="{FF2B5EF4-FFF2-40B4-BE49-F238E27FC236}">
                <a16:creationId xmlns:a16="http://schemas.microsoft.com/office/drawing/2014/main" id="{DFE1E514-D81A-3B15-E859-465E6A21B4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1289" y="2636036"/>
            <a:ext cx="355284" cy="355284"/>
          </a:xfrm>
          <a:prstGeom prst="rect">
            <a:avLst/>
          </a:prstGeom>
        </p:spPr>
      </p:pic>
    </p:spTree>
    <p:extLst>
      <p:ext uri="{BB962C8B-B14F-4D97-AF65-F5344CB8AC3E}">
        <p14:creationId xmlns:p14="http://schemas.microsoft.com/office/powerpoint/2010/main" val="3143326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7AC1-3D04-6B15-2A37-28679B312137}"/>
              </a:ext>
            </a:extLst>
          </p:cNvPr>
          <p:cNvSpPr>
            <a:spLocks noGrp="1"/>
          </p:cNvSpPr>
          <p:nvPr>
            <p:ph type="title"/>
          </p:nvPr>
        </p:nvSpPr>
        <p:spPr/>
        <p:txBody>
          <a:bodyPr/>
          <a:lstStyle/>
          <a:p>
            <a:r>
              <a:rPr lang="fr-FR"/>
              <a:t>Cancer du col de l’utérus, VPH et vaccins anti-VPH</a:t>
            </a:r>
          </a:p>
        </p:txBody>
      </p:sp>
    </p:spTree>
    <p:extLst>
      <p:ext uri="{BB962C8B-B14F-4D97-AF65-F5344CB8AC3E}">
        <p14:creationId xmlns:p14="http://schemas.microsoft.com/office/powerpoint/2010/main" val="3288161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6D65E9-BFB9-45B8-B6F7-F3DE780CC994}"/>
              </a:ext>
            </a:extLst>
          </p:cNvPr>
          <p:cNvSpPr txBox="1">
            <a:spLocks/>
          </p:cNvSpPr>
          <p:nvPr/>
        </p:nvSpPr>
        <p:spPr>
          <a:xfrm>
            <a:off x="381000" y="114300"/>
            <a:ext cx="10972800" cy="48870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a:solidFill>
                  <a:schemeClr val="accent1"/>
                </a:solidFill>
                <a:ea typeface="+mn-ea"/>
                <a:cs typeface="GILL SANS SEMIBOLD" panose="020B0502020104020203" pitchFamily="34" charset="-79"/>
              </a:rPr>
              <a:t>Initiative pour l’élimination du cancer du col de l’utérus</a:t>
            </a:r>
          </a:p>
        </p:txBody>
      </p:sp>
      <p:pic>
        <p:nvPicPr>
          <p:cNvPr id="9" name="Picture 8">
            <a:extLst>
              <a:ext uri="{FF2B5EF4-FFF2-40B4-BE49-F238E27FC236}">
                <a16:creationId xmlns:a16="http://schemas.microsoft.com/office/drawing/2014/main" id="{46E9B495-9146-4101-B1CE-9CE64594ABB6}"/>
              </a:ext>
            </a:extLst>
          </p:cNvPr>
          <p:cNvPicPr>
            <a:picLocks noChangeAspect="1"/>
          </p:cNvPicPr>
          <p:nvPr/>
        </p:nvPicPr>
        <p:blipFill>
          <a:blip r:embed="rId3"/>
          <a:stretch>
            <a:fillRect/>
          </a:stretch>
        </p:blipFill>
        <p:spPr>
          <a:xfrm>
            <a:off x="1099861" y="2996118"/>
            <a:ext cx="9988418" cy="3272827"/>
          </a:xfrm>
          <a:prstGeom prst="rect">
            <a:avLst/>
          </a:prstGeom>
        </p:spPr>
      </p:pic>
      <p:sp>
        <p:nvSpPr>
          <p:cNvPr id="2" name="Rectangle 1">
            <a:extLst>
              <a:ext uri="{FF2B5EF4-FFF2-40B4-BE49-F238E27FC236}">
                <a16:creationId xmlns:a16="http://schemas.microsoft.com/office/drawing/2014/main" id="{AE051BB0-DAA8-4715-8030-3A9D42A0F641}"/>
              </a:ext>
            </a:extLst>
          </p:cNvPr>
          <p:cNvSpPr/>
          <p:nvPr/>
        </p:nvSpPr>
        <p:spPr>
          <a:xfrm>
            <a:off x="350729" y="910036"/>
            <a:ext cx="5745271" cy="2615396"/>
          </a:xfrm>
          <a:prstGeom prst="rect">
            <a:avLst/>
          </a:prstGeom>
        </p:spPr>
        <p:txBody>
          <a:bodyPr wrap="square">
            <a:spAutoFit/>
          </a:bodyPr>
          <a:lstStyle/>
          <a:p>
            <a:pPr marL="285750" indent="-285750">
              <a:lnSpc>
                <a:spcPct val="107000"/>
              </a:lnSpc>
              <a:spcBef>
                <a:spcPts val="600"/>
              </a:spcBef>
              <a:spcAft>
                <a:spcPts val="600"/>
              </a:spcAft>
              <a:buFont typeface="Arial" panose="020B0604020202020204" pitchFamily="34" charset="0"/>
              <a:buChar char="•"/>
            </a:pPr>
            <a:r>
              <a:rPr lang="fr-FR" dirty="0">
                <a:ea typeface="Calibri" panose="020F0502020204030204" pitchFamily="34" charset="0"/>
                <a:cs typeface="Times New Roman" panose="02020603050405020304" pitchFamily="18" charset="0"/>
              </a:rPr>
              <a:t>Le cancer du col de l’utérus est une des principales causes de décès par cancer chez les femmes des PFR-PRI.</a:t>
            </a:r>
          </a:p>
          <a:p>
            <a:pPr marL="285750" indent="-285750">
              <a:lnSpc>
                <a:spcPct val="107000"/>
              </a:lnSpc>
              <a:spcBef>
                <a:spcPts val="600"/>
              </a:spcBef>
              <a:spcAft>
                <a:spcPts val="600"/>
              </a:spcAft>
              <a:buFont typeface="Arial" panose="020B0604020202020204" pitchFamily="34" charset="0"/>
              <a:buChar char="•"/>
            </a:pPr>
            <a:r>
              <a:rPr lang="fr-FR" dirty="0">
                <a:ea typeface="Calibri" panose="020F0502020204030204" pitchFamily="34" charset="0"/>
                <a:cs typeface="Times New Roman" panose="02020603050405020304" pitchFamily="18" charset="0"/>
              </a:rPr>
              <a:t>Plus de 660 000 cas et 350 000 décès sont enregistrés chaque année, dont plus de 90 % dans les PFR-PRI.</a:t>
            </a:r>
            <a:r>
              <a:rPr lang="fr-FR" baseline="30000" dirty="0">
                <a:ea typeface="Calibri" panose="020F0502020204030204" pitchFamily="34" charset="0"/>
                <a:cs typeface="Times New Roman" panose="02020603050405020304" pitchFamily="18" charset="0"/>
              </a:rPr>
              <a:t>1 </a:t>
            </a:r>
          </a:p>
          <a:p>
            <a:pPr marL="285750" indent="-285750">
              <a:lnSpc>
                <a:spcPct val="107000"/>
              </a:lnSpc>
              <a:spcBef>
                <a:spcPts val="600"/>
              </a:spcBef>
              <a:spcAft>
                <a:spcPts val="600"/>
              </a:spcAft>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a:p>
            <a:pPr marL="285750" indent="-285750">
              <a:lnSpc>
                <a:spcPct val="107000"/>
              </a:lnSpc>
              <a:spcBef>
                <a:spcPts val="600"/>
              </a:spcBef>
              <a:spcAft>
                <a:spcPts val="600"/>
              </a:spcAft>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0FC579C-2BE7-401C-89CE-312E50069F9D}"/>
              </a:ext>
            </a:extLst>
          </p:cNvPr>
          <p:cNvSpPr txBox="1"/>
          <p:nvPr/>
        </p:nvSpPr>
        <p:spPr>
          <a:xfrm>
            <a:off x="5966565" y="915495"/>
            <a:ext cx="5592871" cy="2307619"/>
          </a:xfrm>
          <a:prstGeom prst="rect">
            <a:avLst/>
          </a:prstGeom>
          <a:noFill/>
        </p:spPr>
        <p:txBody>
          <a:bodyPr wrap="square">
            <a:spAutoFit/>
          </a:bodyPr>
          <a:lstStyle/>
          <a:p>
            <a:pPr marL="285750" indent="-285750">
              <a:lnSpc>
                <a:spcPct val="107000"/>
              </a:lnSpc>
              <a:spcBef>
                <a:spcPts val="600"/>
              </a:spcBef>
              <a:spcAft>
                <a:spcPts val="600"/>
              </a:spcAft>
              <a:buFont typeface="Arial" panose="020B0604020202020204" pitchFamily="34" charset="0"/>
              <a:buChar char="•"/>
            </a:pPr>
            <a:r>
              <a:rPr lang="fr-FR" dirty="0">
                <a:ea typeface="Calibri" panose="020F0502020204030204" pitchFamily="34" charset="0"/>
                <a:cs typeface="Times New Roman" panose="02020603050405020304" pitchFamily="18" charset="0"/>
              </a:rPr>
              <a:t>Les VPH sont présents dans pratiquement tous les cancers du col de l’utérus et sont une cause certaine du cancer du col de l’utérus. </a:t>
            </a:r>
          </a:p>
          <a:p>
            <a:pPr marL="285750" indent="-285750">
              <a:lnSpc>
                <a:spcPct val="107000"/>
              </a:lnSpc>
              <a:spcBef>
                <a:spcPts val="600"/>
              </a:spcBef>
              <a:spcAft>
                <a:spcPts val="600"/>
              </a:spcAft>
              <a:buFont typeface="Arial" panose="020B0604020202020204" pitchFamily="34" charset="0"/>
              <a:buChar char="•"/>
            </a:pPr>
            <a:r>
              <a:rPr lang="fr-FR" dirty="0"/>
              <a:t>En novembre 2020, l’OMS a lancé la stratégie mondiale en vue d’accélérer l’élimination du cancer du col de l’utérus en tant que problème de santé publique, avec les objectifs suivants pour 2030</a:t>
            </a:r>
            <a:r>
              <a:rPr lang="fr-FR" baseline="30000" dirty="0">
                <a:solidFill>
                  <a:srgbClr val="000000"/>
                </a:solidFill>
                <a:latin typeface="Arial"/>
              </a:rPr>
              <a:t>2</a:t>
            </a:r>
            <a:r>
              <a:rPr lang="fr-FR" dirty="0"/>
              <a:t> :</a:t>
            </a:r>
          </a:p>
        </p:txBody>
      </p:sp>
      <p:sp>
        <p:nvSpPr>
          <p:cNvPr id="13" name="TextBox 12">
            <a:extLst>
              <a:ext uri="{FF2B5EF4-FFF2-40B4-BE49-F238E27FC236}">
                <a16:creationId xmlns:a16="http://schemas.microsoft.com/office/drawing/2014/main" id="{69FC1066-C7BB-454C-BF6C-1BCBA14A03DD}"/>
              </a:ext>
            </a:extLst>
          </p:cNvPr>
          <p:cNvSpPr txBox="1"/>
          <p:nvPr/>
        </p:nvSpPr>
        <p:spPr>
          <a:xfrm>
            <a:off x="350728" y="6135478"/>
            <a:ext cx="11782905" cy="415498"/>
          </a:xfrm>
          <a:prstGeom prst="rect">
            <a:avLst/>
          </a:prstGeom>
          <a:noFill/>
        </p:spPr>
        <p:txBody>
          <a:bodyPr wrap="square">
            <a:spAutoFit/>
          </a:bodyPr>
          <a:lstStyle/>
          <a:p>
            <a:r>
              <a:rPr lang="fr-FR" sz="700">
                <a:solidFill>
                  <a:schemeClr val="tx1">
                    <a:lumMod val="65000"/>
                    <a:lumOff val="35000"/>
                  </a:schemeClr>
                </a:solidFill>
                <a:cs typeface="Arial" panose="020B0604020202020204" pitchFamily="34" charset="0"/>
              </a:rPr>
              <a:t>1. Global Cancer Observatory. Cervix uteri. Consulté en janvier 2025. </a:t>
            </a:r>
            <a:r>
              <a:rPr lang="fr-FR" sz="700">
                <a:solidFill>
                  <a:schemeClr val="tx1">
                    <a:lumMod val="65000"/>
                    <a:lumOff val="35000"/>
                  </a:schemeClr>
                </a:solidFill>
                <a:cs typeface="Arial" panose="020B0604020202020204" pitchFamily="34" charset="0"/>
                <a:hlinkClick r:id="rId4"/>
              </a:rPr>
              <a:t>https://gco.iarc.who.int/media/globocan/factsheets/cancers/23-cervix-uteri-fact-sheet.pdf</a:t>
            </a:r>
            <a:br>
              <a:rPr lang="fr-FR" sz="700">
                <a:solidFill>
                  <a:schemeClr val="tx1">
                    <a:lumMod val="65000"/>
                    <a:lumOff val="35000"/>
                  </a:schemeClr>
                </a:solidFill>
                <a:cs typeface="Arial" panose="020B0604020202020204" pitchFamily="34" charset="0"/>
              </a:rPr>
            </a:br>
            <a:r>
              <a:rPr lang="fr-FR" sz="700">
                <a:solidFill>
                  <a:schemeClr val="tx1">
                    <a:lumMod val="65000"/>
                    <a:lumOff val="35000"/>
                  </a:schemeClr>
                </a:solidFill>
                <a:cs typeface="Arial" panose="020B0604020202020204" pitchFamily="34" charset="0"/>
              </a:rPr>
              <a:t>2. Organisation mondiale de la Santé (OMS). </a:t>
            </a:r>
            <a:r>
              <a:rPr lang="fr-FR" sz="700" i="1">
                <a:solidFill>
                  <a:schemeClr val="tx1">
                    <a:lumMod val="65000"/>
                    <a:lumOff val="35000"/>
                  </a:schemeClr>
                </a:solidFill>
                <a:cs typeface="Arial" panose="020B0604020202020204" pitchFamily="34" charset="0"/>
              </a:rPr>
              <a:t>Stratégie mondiale en vue d’accélérer l’élimination du cancer du col de l’utérus en tant que problème de santé publique</a:t>
            </a:r>
            <a:r>
              <a:rPr lang="fr-FR" sz="700">
                <a:solidFill>
                  <a:schemeClr val="tx1">
                    <a:lumMod val="65000"/>
                    <a:lumOff val="35000"/>
                  </a:schemeClr>
                </a:solidFill>
                <a:cs typeface="Arial" panose="020B0604020202020204" pitchFamily="34" charset="0"/>
              </a:rPr>
              <a:t>. Genève : OMS ; 2020. </a:t>
            </a:r>
            <a:r>
              <a:rPr lang="fr-FR" sz="700">
                <a:solidFill>
                  <a:schemeClr val="tx1">
                    <a:lumMod val="65000"/>
                    <a:lumOff val="35000"/>
                  </a:schemeClr>
                </a:solidFill>
                <a:hlinkClick r:id="rId5">
                  <a:extLst>
                    <a:ext uri="{A12FA001-AC4F-418D-AE19-62706E023703}">
                      <ahyp:hlinkClr xmlns:ahyp="http://schemas.microsoft.com/office/drawing/2018/hyperlinkcolor" val="tx"/>
                    </a:ext>
                  </a:extLst>
                </a:hlinkClick>
              </a:rPr>
              <a:t>https://www.who.int/fr/publications/i/item/978924001410</a:t>
            </a:r>
            <a:r>
              <a:rPr lang="fr-FR" sz="700">
                <a:solidFill>
                  <a:schemeClr val="tx1">
                    <a:lumMod val="65000"/>
                    <a:lumOff val="35000"/>
                  </a:schemeClr>
                </a:solidFill>
                <a:highlight>
                  <a:srgbClr val="00FF00"/>
                </a:highlight>
                <a:hlinkClick r:id="rId5">
                  <a:extLst>
                    <a:ext uri="{A12FA001-AC4F-418D-AE19-62706E023703}">
                      <ahyp:hlinkClr xmlns:ahyp="http://schemas.microsoft.com/office/drawing/2018/hyperlinkcolor" val="tx"/>
                    </a:ext>
                  </a:extLst>
                </a:hlinkClick>
              </a:rPr>
              <a:t>7</a:t>
            </a:r>
            <a:r>
              <a:rPr lang="fr-FR" sz="700">
                <a:solidFill>
                  <a:schemeClr val="tx1">
                    <a:lumMod val="65000"/>
                    <a:lumOff val="35000"/>
                  </a:schemeClr>
                </a:solidFill>
              </a:rPr>
              <a:t> </a:t>
            </a:r>
          </a:p>
          <a:p>
            <a:endParaRPr lang="en-US" sz="700" dirty="0">
              <a:solidFill>
                <a:schemeClr val="tx1">
                  <a:lumMod val="65000"/>
                  <a:lumOff val="35000"/>
                </a:schemeClr>
              </a:solidFill>
              <a:cs typeface="Arial" panose="020B0604020202020204" pitchFamily="34" charset="0"/>
            </a:endParaRPr>
          </a:p>
        </p:txBody>
      </p:sp>
      <p:sp>
        <p:nvSpPr>
          <p:cNvPr id="4" name="Oval 3">
            <a:extLst>
              <a:ext uri="{FF2B5EF4-FFF2-40B4-BE49-F238E27FC236}">
                <a16:creationId xmlns:a16="http://schemas.microsoft.com/office/drawing/2014/main" id="{9AE59EE0-0BFD-165F-EF4F-3FAE7AEF7BE5}"/>
              </a:ext>
            </a:extLst>
          </p:cNvPr>
          <p:cNvSpPr>
            <a:spLocks noChangeAspect="1"/>
          </p:cNvSpPr>
          <p:nvPr/>
        </p:nvSpPr>
        <p:spPr>
          <a:xfrm>
            <a:off x="1413752" y="3166210"/>
            <a:ext cx="2926080" cy="2926080"/>
          </a:xfrm>
          <a:prstGeom prst="ellipse">
            <a:avLst/>
          </a:prstGeom>
          <a:noFill/>
          <a:ln w="130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773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0604BB3-0BF1-4C6E-95B3-38749485FD80}"/>
              </a:ext>
            </a:extLst>
          </p:cNvPr>
          <p:cNvSpPr/>
          <p:nvPr/>
        </p:nvSpPr>
        <p:spPr>
          <a:xfrm>
            <a:off x="7411453" y="0"/>
            <a:ext cx="4780547"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5172ABE-B4D7-41C4-B3F4-101FE5CF35EF}"/>
              </a:ext>
            </a:extLst>
          </p:cNvPr>
          <p:cNvSpPr>
            <a:spLocks noGrp="1"/>
          </p:cNvSpPr>
          <p:nvPr>
            <p:ph type="body" sz="quarter" idx="16"/>
          </p:nvPr>
        </p:nvSpPr>
        <p:spPr>
          <a:xfrm>
            <a:off x="184977" y="265427"/>
            <a:ext cx="7045693" cy="1014891"/>
          </a:xfrm>
        </p:spPr>
        <p:txBody>
          <a:bodyPr>
            <a:normAutofit fontScale="85000" lnSpcReduction="10000"/>
          </a:bodyPr>
          <a:lstStyle/>
          <a:p>
            <a:pPr marL="0" indent="0">
              <a:buNone/>
            </a:pPr>
            <a:r>
              <a:rPr lang="fr-FR"/>
              <a:t>Les infections par les VPH peuvent évoluer en cancer du col de l’utérus et en décès prématuré, en particulier dans les pays à faible revenu</a:t>
            </a:r>
          </a:p>
        </p:txBody>
      </p:sp>
      <p:sp>
        <p:nvSpPr>
          <p:cNvPr id="4" name="Text Placeholder 3">
            <a:extLst>
              <a:ext uri="{FF2B5EF4-FFF2-40B4-BE49-F238E27FC236}">
                <a16:creationId xmlns:a16="http://schemas.microsoft.com/office/drawing/2014/main" id="{8AB672CA-02EA-4CEC-9856-3E534D7F3AE1}"/>
              </a:ext>
            </a:extLst>
          </p:cNvPr>
          <p:cNvSpPr>
            <a:spLocks noGrp="1"/>
          </p:cNvSpPr>
          <p:nvPr>
            <p:ph type="body" sz="quarter" idx="17"/>
          </p:nvPr>
        </p:nvSpPr>
        <p:spPr>
          <a:xfrm>
            <a:off x="762001" y="1333459"/>
            <a:ext cx="5891647" cy="3905251"/>
          </a:xfrm>
        </p:spPr>
        <p:txBody>
          <a:bodyPr/>
          <a:lstStyle/>
          <a:p>
            <a:r>
              <a:rPr lang="fr-FR" b="0" i="0" u="none" strike="noStrike" dirty="0">
                <a:effectLst/>
                <a:latin typeface="Arial" panose="020B0604020202020204" pitchFamily="34" charset="0"/>
              </a:rPr>
              <a:t>Le VPH est une infection virale courante</a:t>
            </a:r>
            <a:r>
              <a:rPr lang="fr-FR" b="1" i="0" u="none" strike="noStrike" dirty="0">
                <a:effectLst/>
                <a:latin typeface="Arial" panose="020B0604020202020204" pitchFamily="34" charset="0"/>
              </a:rPr>
              <a:t> </a:t>
            </a:r>
            <a:r>
              <a:rPr lang="fr-FR" b="0" i="0" u="none" strike="noStrike" dirty="0">
                <a:effectLst/>
                <a:latin typeface="Arial" panose="020B0604020202020204" pitchFamily="34" charset="0"/>
              </a:rPr>
              <a:t>à laquelle </a:t>
            </a:r>
            <a:r>
              <a:rPr lang="fr-FR" b="1" i="0" u="none" strike="noStrike" dirty="0">
                <a:effectLst/>
                <a:latin typeface="Arial" panose="020B0604020202020204" pitchFamily="34" charset="0"/>
              </a:rPr>
              <a:t>presque tous les cancers du col de l’utérus peuvent être attribués. La plus grande partie de la charge se situe dans les PFR-PRI*.</a:t>
            </a:r>
          </a:p>
          <a:p>
            <a:endParaRPr lang="en-US" dirty="0"/>
          </a:p>
        </p:txBody>
      </p:sp>
      <p:sp>
        <p:nvSpPr>
          <p:cNvPr id="11" name="TextBox 10">
            <a:extLst>
              <a:ext uri="{FF2B5EF4-FFF2-40B4-BE49-F238E27FC236}">
                <a16:creationId xmlns:a16="http://schemas.microsoft.com/office/drawing/2014/main" id="{11EAC69B-3419-452F-8AB3-5988D7821BE7}"/>
              </a:ext>
            </a:extLst>
          </p:cNvPr>
          <p:cNvSpPr txBox="1">
            <a:spLocks/>
          </p:cNvSpPr>
          <p:nvPr/>
        </p:nvSpPr>
        <p:spPr>
          <a:xfrm>
            <a:off x="44598"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fr-FR" sz="5400" b="1" i="0" u="none" strike="noStrike" cap="none" normalizeH="0" baseline="0" noProof="0">
                <a:ln>
                  <a:noFill/>
                </a:ln>
                <a:solidFill>
                  <a:schemeClr val="accent2"/>
                </a:solidFill>
                <a:effectLst/>
                <a:uLnTx/>
                <a:uFillTx/>
                <a:latin typeface="Arial"/>
                <a:ea typeface="+mn-ea"/>
                <a:cs typeface="Arial" panose="020B0604020202020204" pitchFamily="34" charset="0"/>
                <a:sym typeface=""/>
              </a:rPr>
              <a:t>2</a:t>
            </a:r>
            <a:r>
              <a:rPr kumimoji="0" lang="fr-FR" sz="5400" b="1" i="0" u="none" strike="noStrike" cap="none" normalizeH="0" baseline="30000" noProof="0">
                <a:ln>
                  <a:noFill/>
                </a:ln>
                <a:solidFill>
                  <a:schemeClr val="accent2"/>
                </a:solidFill>
                <a:effectLst/>
                <a:uLnTx/>
                <a:uFillTx/>
                <a:latin typeface="Arial"/>
                <a:ea typeface="+mn-ea"/>
                <a:cs typeface="Arial" panose="020B0604020202020204" pitchFamily="34" charset="0"/>
                <a:sym typeface=""/>
              </a:rPr>
              <a:t>e</a:t>
            </a:r>
          </a:p>
        </p:txBody>
      </p:sp>
      <p:sp>
        <p:nvSpPr>
          <p:cNvPr id="12" name="TextBox 11">
            <a:extLst>
              <a:ext uri="{FF2B5EF4-FFF2-40B4-BE49-F238E27FC236}">
                <a16:creationId xmlns:a16="http://schemas.microsoft.com/office/drawing/2014/main" id="{A7AAF870-598C-4E29-B4DB-47D5A7FECD4A}"/>
              </a:ext>
            </a:extLst>
          </p:cNvPr>
          <p:cNvSpPr txBox="1">
            <a:spLocks/>
          </p:cNvSpPr>
          <p:nvPr/>
        </p:nvSpPr>
        <p:spPr>
          <a:xfrm>
            <a:off x="2207462"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fr-FR" sz="5400" b="1" i="0" u="none" strike="noStrike" cap="none" normalizeH="0" baseline="0" noProof="0" dirty="0">
                <a:ln>
                  <a:noFill/>
                </a:ln>
                <a:solidFill>
                  <a:schemeClr val="accent2"/>
                </a:solidFill>
                <a:effectLst/>
                <a:uLnTx/>
                <a:uFillTx/>
                <a:latin typeface="Arial"/>
                <a:sym typeface=""/>
              </a:rPr>
              <a:t>~35</a:t>
            </a:r>
            <a:r>
              <a:rPr lang="fr-FR" sz="5400" b="1" dirty="0">
                <a:solidFill>
                  <a:schemeClr val="accent2"/>
                </a:solidFill>
                <a:latin typeface="Arial"/>
                <a:sym typeface=""/>
              </a:rPr>
              <a:t>0 </a:t>
            </a:r>
            <a:r>
              <a:rPr kumimoji="0" lang="fr-FR" sz="5400" b="1" i="0" u="none" strike="noStrike" cap="none" normalizeH="0" baseline="0" noProof="0" dirty="0">
                <a:ln>
                  <a:noFill/>
                </a:ln>
                <a:solidFill>
                  <a:schemeClr val="accent2"/>
                </a:solidFill>
                <a:effectLst/>
                <a:uLnTx/>
                <a:uFillTx/>
                <a:latin typeface="Arial"/>
                <a:sym typeface=""/>
              </a:rPr>
              <a:t>000</a:t>
            </a:r>
          </a:p>
        </p:txBody>
      </p:sp>
      <p:sp>
        <p:nvSpPr>
          <p:cNvPr id="13" name="TextBox 12">
            <a:extLst>
              <a:ext uri="{FF2B5EF4-FFF2-40B4-BE49-F238E27FC236}">
                <a16:creationId xmlns:a16="http://schemas.microsoft.com/office/drawing/2014/main" id="{05B6F70C-C44D-490F-A89D-67E411D7FF96}"/>
              </a:ext>
            </a:extLst>
          </p:cNvPr>
          <p:cNvSpPr txBox="1">
            <a:spLocks/>
          </p:cNvSpPr>
          <p:nvPr/>
        </p:nvSpPr>
        <p:spPr>
          <a:xfrm>
            <a:off x="4900263"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fr-FR" sz="5400" b="0" i="0" u="none" strike="noStrike" cap="none" normalizeH="0" baseline="0" noProof="0" dirty="0">
                <a:ln>
                  <a:noFill/>
                </a:ln>
                <a:solidFill>
                  <a:schemeClr val="accent3"/>
                </a:solidFill>
                <a:effectLst/>
                <a:uLnTx/>
                <a:uFillTx/>
                <a:latin typeface="Arial"/>
                <a:ea typeface="+mn-ea"/>
                <a:cs typeface="Arial" panose="020B0604020202020204" pitchFamily="34" charset="0"/>
                <a:sym typeface=""/>
              </a:rPr>
              <a:t> </a:t>
            </a:r>
            <a:r>
              <a:rPr kumimoji="0" lang="fr-FR" sz="5400" b="1" i="0" u="none" strike="noStrike" cap="none" normalizeH="0" baseline="0" noProof="0" dirty="0">
                <a:ln>
                  <a:noFill/>
                </a:ln>
                <a:solidFill>
                  <a:schemeClr val="accent2"/>
                </a:solidFill>
                <a:effectLst/>
                <a:uLnTx/>
                <a:uFillTx/>
                <a:latin typeface="Arial"/>
                <a:ea typeface="+mn-ea"/>
                <a:cs typeface="Arial" panose="020B0604020202020204" pitchFamily="34" charset="0"/>
                <a:sym typeface=""/>
              </a:rPr>
              <a:t>~90 %</a:t>
            </a:r>
            <a:r>
              <a:rPr kumimoji="0" lang="fr-FR" sz="5400" b="1" i="0" u="none" strike="noStrike" cap="none" normalizeH="0" baseline="0" noProof="0" dirty="0">
                <a:ln>
                  <a:noFill/>
                </a:ln>
                <a:solidFill>
                  <a:schemeClr val="accent5"/>
                </a:solidFill>
                <a:effectLst/>
                <a:uLnTx/>
                <a:uFillTx/>
                <a:latin typeface="Arial"/>
                <a:ea typeface="+mn-ea"/>
                <a:cs typeface="Arial" panose="020B0604020202020204" pitchFamily="34" charset="0"/>
                <a:sym typeface=""/>
              </a:rPr>
              <a:t> </a:t>
            </a:r>
          </a:p>
        </p:txBody>
      </p:sp>
      <p:sp>
        <p:nvSpPr>
          <p:cNvPr id="14" name="TextBox 13">
            <a:extLst>
              <a:ext uri="{FF2B5EF4-FFF2-40B4-BE49-F238E27FC236}">
                <a16:creationId xmlns:a16="http://schemas.microsoft.com/office/drawing/2014/main" id="{0EB1B26A-0D89-4ADF-93F1-9BE8C137CDDF}"/>
              </a:ext>
            </a:extLst>
          </p:cNvPr>
          <p:cNvSpPr txBox="1">
            <a:spLocks/>
          </p:cNvSpPr>
          <p:nvPr/>
        </p:nvSpPr>
        <p:spPr>
          <a:xfrm>
            <a:off x="4900263" y="4435594"/>
            <a:ext cx="2112064" cy="1107996"/>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b="0" i="0" u="none" strike="noStrike" cap="none" normalizeH="0" baseline="0" noProof="0" dirty="0">
                <a:ln>
                  <a:noFill/>
                </a:ln>
                <a:effectLst/>
                <a:uLnTx/>
                <a:uFillTx/>
                <a:latin typeface="Arial"/>
                <a:ea typeface="+mn-ea"/>
                <a:cs typeface="Arial" panose="020B0604020202020204" pitchFamily="34" charset="0"/>
              </a:rPr>
              <a:t>de ces décès surviennent dans les PFR-PRI</a:t>
            </a:r>
            <a:r>
              <a:rPr lang="fr-FR" baseline="30000" dirty="0">
                <a:latin typeface="Arial"/>
                <a:ea typeface="+mn-ea"/>
                <a:cs typeface="Arial" panose="020B0604020202020204" pitchFamily="34" charset="0"/>
              </a:rPr>
              <a:t>2</a:t>
            </a:r>
          </a:p>
        </p:txBody>
      </p:sp>
      <p:sp>
        <p:nvSpPr>
          <p:cNvPr id="15" name="TextBox 14">
            <a:extLst>
              <a:ext uri="{FF2B5EF4-FFF2-40B4-BE49-F238E27FC236}">
                <a16:creationId xmlns:a16="http://schemas.microsoft.com/office/drawing/2014/main" id="{0D8D2CFB-BCE0-497D-B614-32E98F61E56C}"/>
              </a:ext>
            </a:extLst>
          </p:cNvPr>
          <p:cNvSpPr txBox="1">
            <a:spLocks/>
          </p:cNvSpPr>
          <p:nvPr/>
        </p:nvSpPr>
        <p:spPr>
          <a:xfrm>
            <a:off x="2472430" y="4435594"/>
            <a:ext cx="2112064" cy="83099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b="0" i="0" u="none" strike="noStrike" cap="none" normalizeH="0" baseline="0" noProof="0" dirty="0">
                <a:ln>
                  <a:noFill/>
                </a:ln>
                <a:effectLst/>
                <a:uLnTx/>
                <a:uFillTx/>
                <a:latin typeface="Arial"/>
                <a:ea typeface="+mn-ea"/>
                <a:cs typeface="Arial" panose="020B0604020202020204" pitchFamily="34" charset="0"/>
              </a:rPr>
              <a:t>décès causés chaque année par le cancer du col de l’utérus</a:t>
            </a:r>
            <a:r>
              <a:rPr lang="fr-FR" baseline="30000" dirty="0">
                <a:latin typeface="Arial"/>
                <a:ea typeface="+mn-ea"/>
                <a:cs typeface="Arial" panose="020B0604020202020204" pitchFamily="34" charset="0"/>
              </a:rPr>
              <a:t>2</a:t>
            </a:r>
            <a:r>
              <a:rPr kumimoji="0" lang="fr-FR" b="0" i="0" u="none" strike="noStrike" cap="none" normalizeH="0" baseline="0" noProof="0" dirty="0">
                <a:ln>
                  <a:noFill/>
                </a:ln>
                <a:effectLst/>
                <a:uLnTx/>
                <a:uFillTx/>
                <a:latin typeface="Arial"/>
                <a:ea typeface="+mn-ea"/>
                <a:cs typeface="Arial" panose="020B0604020202020204" pitchFamily="34" charset="0"/>
              </a:rPr>
              <a:t> </a:t>
            </a:r>
          </a:p>
        </p:txBody>
      </p:sp>
      <p:sp>
        <p:nvSpPr>
          <p:cNvPr id="16" name="TextBox 15">
            <a:extLst>
              <a:ext uri="{FF2B5EF4-FFF2-40B4-BE49-F238E27FC236}">
                <a16:creationId xmlns:a16="http://schemas.microsoft.com/office/drawing/2014/main" id="{8131E95A-E1A1-4C32-B1E6-ABDF2497D3A2}"/>
              </a:ext>
            </a:extLst>
          </p:cNvPr>
          <p:cNvSpPr txBox="1">
            <a:spLocks/>
          </p:cNvSpPr>
          <p:nvPr/>
        </p:nvSpPr>
        <p:spPr>
          <a:xfrm>
            <a:off x="184976" y="4435594"/>
            <a:ext cx="1971685" cy="83099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b="0" i="0" u="none" strike="noStrike" cap="none" normalizeH="0" baseline="0" noProof="0" dirty="0">
                <a:ln>
                  <a:noFill/>
                </a:ln>
                <a:effectLst/>
                <a:uLnTx/>
                <a:uFillTx/>
                <a:latin typeface="Arial"/>
                <a:ea typeface="+mn-ea"/>
                <a:cs typeface="Arial" panose="020B0604020202020204" pitchFamily="34" charset="0"/>
              </a:rPr>
              <a:t>cancer le plus fréquent en Afrique et 4e chez les femmes à travers le monde</a:t>
            </a:r>
            <a:r>
              <a:rPr lang="fr-FR" baseline="30000" dirty="0">
                <a:latin typeface="Arial"/>
                <a:ea typeface="+mn-ea"/>
                <a:cs typeface="Arial" panose="020B0604020202020204" pitchFamily="34" charset="0"/>
              </a:rPr>
              <a:t>1</a:t>
            </a:r>
            <a:r>
              <a:rPr kumimoji="0" lang="fr-FR" b="0" i="0" u="none" strike="noStrike" cap="none" normalizeH="0" baseline="0" noProof="0" dirty="0">
                <a:ln>
                  <a:noFill/>
                </a:ln>
                <a:effectLst/>
                <a:uLnTx/>
                <a:uFillTx/>
                <a:latin typeface="Arial"/>
                <a:ea typeface="+mn-ea"/>
                <a:cs typeface="Arial" panose="020B0604020202020204" pitchFamily="34" charset="0"/>
              </a:rPr>
              <a:t> </a:t>
            </a:r>
          </a:p>
        </p:txBody>
      </p:sp>
      <p:pic>
        <p:nvPicPr>
          <p:cNvPr id="17" name="CustomIcon">
            <a:extLst>
              <a:ext uri="{FF2B5EF4-FFF2-40B4-BE49-F238E27FC236}">
                <a16:creationId xmlns:a16="http://schemas.microsoft.com/office/drawing/2014/main" id="{2097096D-A96E-4FFC-BAA7-62EE77AE2BE7}"/>
              </a:ext>
            </a:extLst>
          </p:cNvPr>
          <p:cNvPicPr>
            <a:picLocks noChangeAspect="1"/>
          </p:cNvPicPr>
          <p:nvPr>
            <p:custDataLst>
              <p:tags r:id="rId1"/>
            </p:custDataLst>
          </p:nvPr>
        </p:nvPicPr>
        <p:blipFill>
          <a:blip r:embed="rId18">
            <a:extLst>
              <a:ext uri="{96DAC541-7B7A-43D3-8B79-37D633B846F1}">
                <asvg:svgBlip xmlns:asvg="http://schemas.microsoft.com/office/drawing/2016/SVG/main" r:embed="rId19"/>
              </a:ext>
            </a:extLst>
          </a:blip>
          <a:stretch>
            <a:fillRect/>
          </a:stretch>
        </p:blipFill>
        <p:spPr>
          <a:xfrm>
            <a:off x="597710" y="2280245"/>
            <a:ext cx="1005840" cy="1005840"/>
          </a:xfrm>
          <a:prstGeom prst="rect">
            <a:avLst/>
          </a:prstGeom>
        </p:spPr>
      </p:pic>
      <p:pic>
        <p:nvPicPr>
          <p:cNvPr id="18" name="CustomIcon">
            <a:extLst>
              <a:ext uri="{FF2B5EF4-FFF2-40B4-BE49-F238E27FC236}">
                <a16:creationId xmlns:a16="http://schemas.microsoft.com/office/drawing/2014/main" id="{5AAF9087-D3E8-42FB-9C34-5A595706A41A}"/>
              </a:ext>
            </a:extLst>
          </p:cNvPr>
          <p:cNvPicPr>
            <a:picLocks noChangeAspect="1"/>
          </p:cNvPicPr>
          <p:nvPr>
            <p:custDataLst>
              <p:tags r:id="rId2"/>
            </p:custDataLst>
          </p:nvPr>
        </p:nvPicPr>
        <p:blipFill>
          <a:blip r:embed="rId20">
            <a:extLst>
              <a:ext uri="{96DAC541-7B7A-43D3-8B79-37D633B846F1}">
                <asvg:svgBlip xmlns:asvg="http://schemas.microsoft.com/office/drawing/2016/SVG/main" r:embed="rId21"/>
              </a:ext>
            </a:extLst>
          </a:blip>
          <a:stretch>
            <a:fillRect/>
          </a:stretch>
        </p:blipFill>
        <p:spPr>
          <a:xfrm>
            <a:off x="3025542" y="2280245"/>
            <a:ext cx="1005840" cy="1005840"/>
          </a:xfrm>
          <a:prstGeom prst="rect">
            <a:avLst/>
          </a:prstGeom>
        </p:spPr>
      </p:pic>
      <p:pic>
        <p:nvPicPr>
          <p:cNvPr id="19" name="CustomIcon">
            <a:extLst>
              <a:ext uri="{FF2B5EF4-FFF2-40B4-BE49-F238E27FC236}">
                <a16:creationId xmlns:a16="http://schemas.microsoft.com/office/drawing/2014/main" id="{D34ABCE1-B335-472E-B70A-09D9120DE09B}"/>
              </a:ext>
            </a:extLst>
          </p:cNvPr>
          <p:cNvPicPr>
            <a:picLocks noChangeAspect="1"/>
          </p:cNvPicPr>
          <p:nvPr>
            <p:custDataLst>
              <p:tags r:id="rId3"/>
            </p:custDataLst>
          </p:nvPr>
        </p:nvPicPr>
        <p:blipFill>
          <a:blip r:embed="rId22">
            <a:extLst>
              <a:ext uri="{96DAC541-7B7A-43D3-8B79-37D633B846F1}">
                <asvg:svgBlip xmlns:asvg="http://schemas.microsoft.com/office/drawing/2016/SVG/main" r:embed="rId23"/>
              </a:ext>
            </a:extLst>
          </a:blip>
          <a:stretch>
            <a:fillRect/>
          </a:stretch>
        </p:blipFill>
        <p:spPr>
          <a:xfrm>
            <a:off x="5453375" y="2280245"/>
            <a:ext cx="1005840" cy="1005840"/>
          </a:xfrm>
          <a:prstGeom prst="rect">
            <a:avLst/>
          </a:prstGeom>
        </p:spPr>
      </p:pic>
      <p:sp>
        <p:nvSpPr>
          <p:cNvPr id="20" name="TextBox 19">
            <a:extLst>
              <a:ext uri="{FF2B5EF4-FFF2-40B4-BE49-F238E27FC236}">
                <a16:creationId xmlns:a16="http://schemas.microsoft.com/office/drawing/2014/main" id="{A1507293-E14D-4A35-B97B-9DC4C0C7FA42}"/>
              </a:ext>
            </a:extLst>
          </p:cNvPr>
          <p:cNvSpPr txBox="1">
            <a:spLocks/>
          </p:cNvSpPr>
          <p:nvPr/>
        </p:nvSpPr>
        <p:spPr>
          <a:xfrm>
            <a:off x="8068873" y="859560"/>
            <a:ext cx="3885392" cy="73866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600" b="1" i="0" u="none" strike="noStrike" cap="none" normalizeH="0" baseline="0" noProof="0">
                <a:ln>
                  <a:noFill/>
                </a:ln>
                <a:solidFill>
                  <a:schemeClr val="accent6"/>
                </a:solidFill>
                <a:effectLst/>
                <a:uLnTx/>
                <a:uFillTx/>
                <a:latin typeface="Arial"/>
                <a:ea typeface="+mn-ea"/>
                <a:cs typeface="Arial" panose="020B0604020202020204" pitchFamily="34" charset="0"/>
              </a:rPr>
              <a:t>Taux de mortalité standardisé sur l’âge (TMSA) 2021 pour le cancer du col de l’utérus par zone d’indice socio-démographique</a:t>
            </a:r>
            <a:r>
              <a:rPr lang="fr-FR" b="1" baseline="30000">
                <a:solidFill>
                  <a:schemeClr val="accent6"/>
                </a:solidFill>
                <a:latin typeface="Arial"/>
                <a:ea typeface="+mn-ea"/>
                <a:cs typeface="Arial" panose="020B0604020202020204" pitchFamily="34" charset="0"/>
              </a:rPr>
              <a:t>3</a:t>
            </a:r>
            <a:r>
              <a:rPr kumimoji="0" lang="fr-FR" sz="1600" i="0" u="none" strike="noStrike" cap="none" normalizeH="0" baseline="0" noProof="0">
                <a:ln>
                  <a:noFill/>
                </a:ln>
                <a:solidFill>
                  <a:schemeClr val="accent6"/>
                </a:solidFill>
                <a:effectLst/>
                <a:uLnTx/>
                <a:uFillTx/>
                <a:latin typeface="Arial"/>
                <a:ea typeface="+mn-ea"/>
                <a:cs typeface="Arial" panose="020B0604020202020204" pitchFamily="34" charset="0"/>
              </a:rPr>
              <a:t> </a:t>
            </a:r>
          </a:p>
        </p:txBody>
      </p:sp>
      <p:graphicFrame>
        <p:nvGraphicFramePr>
          <p:cNvPr id="21" name="Chart 20">
            <a:extLst>
              <a:ext uri="{FF2B5EF4-FFF2-40B4-BE49-F238E27FC236}">
                <a16:creationId xmlns:a16="http://schemas.microsoft.com/office/drawing/2014/main" id="{AC22E21E-4329-497D-B414-E8D60A0303F8}"/>
              </a:ext>
            </a:extLst>
          </p:cNvPr>
          <p:cNvGraphicFramePr/>
          <p:nvPr>
            <p:custDataLst>
              <p:tags r:id="rId4"/>
            </p:custDataLst>
            <p:extLst>
              <p:ext uri="{D42A27DB-BD31-4B8C-83A1-F6EECF244321}">
                <p14:modId xmlns:p14="http://schemas.microsoft.com/office/powerpoint/2010/main" val="1039096194"/>
              </p:ext>
            </p:extLst>
          </p:nvPr>
        </p:nvGraphicFramePr>
        <p:xfrm>
          <a:off x="7770132" y="1774443"/>
          <a:ext cx="4184133" cy="4260946"/>
        </p:xfrm>
        <a:graphic>
          <a:graphicData uri="http://schemas.openxmlformats.org/drawingml/2006/chart">
            <c:chart xmlns:c="http://schemas.openxmlformats.org/drawingml/2006/chart" xmlns:r="http://schemas.openxmlformats.org/officeDocument/2006/relationships" r:id="rId24"/>
          </a:graphicData>
        </a:graphic>
      </p:graphicFrame>
      <p:sp>
        <p:nvSpPr>
          <p:cNvPr id="22" name="TextBox 21">
            <a:extLst>
              <a:ext uri="{FF2B5EF4-FFF2-40B4-BE49-F238E27FC236}">
                <a16:creationId xmlns:a16="http://schemas.microsoft.com/office/drawing/2014/main" id="{E02EDC04-FEB1-40AF-AC4D-A880C2D134CD}"/>
              </a:ext>
            </a:extLst>
          </p:cNvPr>
          <p:cNvSpPr txBox="1">
            <a:spLocks/>
          </p:cNvSpPr>
          <p:nvPr/>
        </p:nvSpPr>
        <p:spPr>
          <a:xfrm>
            <a:off x="9329737" y="5520516"/>
            <a:ext cx="1514475" cy="153988"/>
          </a:xfrm>
          <a:prstGeom prst="rect">
            <a:avLst/>
          </a:prstGeom>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en-US" sz="1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3" name="TextBox 22">
            <a:extLst>
              <a:ext uri="{FF2B5EF4-FFF2-40B4-BE49-F238E27FC236}">
                <a16:creationId xmlns:a16="http://schemas.microsoft.com/office/drawing/2014/main" id="{DD04DB74-DC92-483D-A055-D9EA006C49BD}"/>
              </a:ext>
            </a:extLst>
          </p:cNvPr>
          <p:cNvSpPr txBox="1">
            <a:spLocks/>
          </p:cNvSpPr>
          <p:nvPr/>
        </p:nvSpPr>
        <p:spPr>
          <a:xfrm rot="16200000">
            <a:off x="6670537" y="3619729"/>
            <a:ext cx="2338782" cy="215444"/>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400" b="1" i="0" u="none" strike="noStrike" cap="none" normalizeH="0" baseline="0" noProof="0">
                <a:ln>
                  <a:noFill/>
                </a:ln>
                <a:solidFill>
                  <a:schemeClr val="accent6"/>
                </a:solidFill>
                <a:effectLst/>
                <a:uLnTx/>
                <a:uFillTx/>
                <a:latin typeface="Arial"/>
                <a:ea typeface="+mn-ea"/>
                <a:cs typeface="Arial" panose="020B0604020202020204" pitchFamily="34" charset="0"/>
              </a:rPr>
              <a:t>TMSA (pour 100 000 femmes)</a:t>
            </a:r>
          </a:p>
        </p:txBody>
      </p:sp>
      <p:sp>
        <p:nvSpPr>
          <p:cNvPr id="24" name="TextBox 23">
            <a:extLst>
              <a:ext uri="{FF2B5EF4-FFF2-40B4-BE49-F238E27FC236}">
                <a16:creationId xmlns:a16="http://schemas.microsoft.com/office/drawing/2014/main" id="{94921ECA-3F9A-4A3D-B39C-BD587B026A74}"/>
              </a:ext>
            </a:extLst>
          </p:cNvPr>
          <p:cNvSpPr txBox="1">
            <a:spLocks/>
          </p:cNvSpPr>
          <p:nvPr/>
        </p:nvSpPr>
        <p:spPr>
          <a:xfrm>
            <a:off x="9442505" y="6428245"/>
            <a:ext cx="1074012" cy="215444"/>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None/>
              <a:tabLst/>
              <a:defRPr/>
            </a:pPr>
            <a:r>
              <a:rPr kumimoji="0" lang="fr-FR" sz="1400" b="1" i="0" u="none" strike="noStrike" cap="none" normalizeH="0" baseline="0" noProof="0">
                <a:ln>
                  <a:noFill/>
                </a:ln>
                <a:solidFill>
                  <a:schemeClr val="accent6"/>
                </a:solidFill>
                <a:effectLst/>
                <a:uLnTx/>
                <a:uFillTx/>
                <a:latin typeface="Arial"/>
                <a:ea typeface="+mn-ea"/>
                <a:cs typeface="Arial" panose="020B0604020202020204" pitchFamily="34" charset="0"/>
              </a:rPr>
              <a:t>Niveau de revenu</a:t>
            </a:r>
          </a:p>
        </p:txBody>
      </p:sp>
      <p:sp>
        <p:nvSpPr>
          <p:cNvPr id="25" name="Rectangle 24">
            <a:extLst>
              <a:ext uri="{FF2B5EF4-FFF2-40B4-BE49-F238E27FC236}">
                <a16:creationId xmlns:a16="http://schemas.microsoft.com/office/drawing/2014/main" id="{9569D9B4-B953-4C7D-87E4-B7EBDE426F97}"/>
              </a:ext>
            </a:extLst>
          </p:cNvPr>
          <p:cNvSpPr/>
          <p:nvPr>
            <p:custDataLst>
              <p:tags r:id="rId5"/>
            </p:custDataLst>
          </p:nvPr>
        </p:nvSpPr>
        <p:spPr bwMode="auto">
          <a:xfrm>
            <a:off x="9656763" y="3365995"/>
            <a:ext cx="165100" cy="165100"/>
          </a:xfrm>
          <a:prstGeom prst="rect">
            <a:avLst/>
          </a:prstGeom>
          <a:solidFill>
            <a:srgbClr val="E6E6E6"/>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0C9AF4D5-CAAF-4CE9-8A0A-A9053C931484}"/>
              </a:ext>
            </a:extLst>
          </p:cNvPr>
          <p:cNvSpPr/>
          <p:nvPr>
            <p:custDataLst>
              <p:tags r:id="rId6"/>
            </p:custDataLst>
          </p:nvPr>
        </p:nvSpPr>
        <p:spPr bwMode="auto">
          <a:xfrm>
            <a:off x="9656763" y="2372385"/>
            <a:ext cx="165100" cy="165100"/>
          </a:xfrm>
          <a:prstGeom prst="rect">
            <a:avLst/>
          </a:prstGeom>
          <a:solidFill>
            <a:srgbClr val="4D4D4D"/>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86982B53-2945-44B5-8C37-82EC86346B88}"/>
              </a:ext>
            </a:extLst>
          </p:cNvPr>
          <p:cNvSpPr/>
          <p:nvPr>
            <p:custDataLst>
              <p:tags r:id="rId7"/>
            </p:custDataLst>
          </p:nvPr>
        </p:nvSpPr>
        <p:spPr bwMode="auto">
          <a:xfrm>
            <a:off x="9656763" y="2851144"/>
            <a:ext cx="165100" cy="165100"/>
          </a:xfrm>
          <a:prstGeom prst="rect">
            <a:avLst/>
          </a:prstGeom>
          <a:solidFill>
            <a:srgbClr val="B3B3B3"/>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3305A67A-4EFE-431F-8F44-CB79097D092C}"/>
              </a:ext>
            </a:extLst>
          </p:cNvPr>
          <p:cNvSpPr/>
          <p:nvPr>
            <p:custDataLst>
              <p:tags r:id="rId8"/>
            </p:custDataLst>
          </p:nvPr>
        </p:nvSpPr>
        <p:spPr bwMode="auto">
          <a:xfrm>
            <a:off x="9656763" y="2605748"/>
            <a:ext cx="165100" cy="165100"/>
          </a:xfrm>
          <a:prstGeom prst="rect">
            <a:avLst/>
          </a:prstGeom>
          <a:solidFill>
            <a:srgbClr val="7F7F7F"/>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73A2FD1-B951-4E3E-906D-BB736C1B5254}"/>
              </a:ext>
            </a:extLst>
          </p:cNvPr>
          <p:cNvSpPr/>
          <p:nvPr>
            <p:custDataLst>
              <p:tags r:id="rId9"/>
            </p:custDataLst>
          </p:nvPr>
        </p:nvSpPr>
        <p:spPr bwMode="auto">
          <a:xfrm>
            <a:off x="9656763" y="3108571"/>
            <a:ext cx="165100" cy="165100"/>
          </a:xfrm>
          <a:prstGeom prst="rect">
            <a:avLst/>
          </a:prstGeom>
          <a:solidFill>
            <a:srgbClr val="D0D0D0"/>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ext Placeholder 4">
            <a:extLst>
              <a:ext uri="{FF2B5EF4-FFF2-40B4-BE49-F238E27FC236}">
                <a16:creationId xmlns:a16="http://schemas.microsoft.com/office/drawing/2014/main" id="{CEDCAA85-47D4-4A4D-89A7-8BA8133C36DC}"/>
              </a:ext>
            </a:extLst>
          </p:cNvPr>
          <p:cNvSpPr>
            <a:spLocks noGrp="1"/>
          </p:cNvSpPr>
          <p:nvPr>
            <p:custDataLst>
              <p:tags r:id="rId10"/>
            </p:custDataLst>
          </p:nvPr>
        </p:nvSpPr>
        <p:spPr bwMode="auto">
          <a:xfrm>
            <a:off x="9872663" y="2837523"/>
            <a:ext cx="446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650EEA12-C857-43B6-9250-9AFBDC184026}" type="datetime'''''''''''''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Middle</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1" name="Text Placeholder 4">
            <a:extLst>
              <a:ext uri="{FF2B5EF4-FFF2-40B4-BE49-F238E27FC236}">
                <a16:creationId xmlns:a16="http://schemas.microsoft.com/office/drawing/2014/main" id="{D5E51E83-EE2B-49FC-A05A-502A78A1A1DA}"/>
              </a:ext>
            </a:extLst>
          </p:cNvPr>
          <p:cNvSpPr>
            <a:spLocks noGrp="1"/>
          </p:cNvSpPr>
          <p:nvPr>
            <p:custDataLst>
              <p:tags r:id="rId11"/>
            </p:custDataLst>
          </p:nvPr>
        </p:nvSpPr>
        <p:spPr bwMode="auto">
          <a:xfrm>
            <a:off x="9872663" y="2370798"/>
            <a:ext cx="354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D70F07F7-9E2F-4BB6-8B0E-06CE1EEC5B11}" type="datetime'''''H''i''''g''''h'''''''' '''''''''''''''''''''''''''">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High </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2" name="Text Placeholder 4">
            <a:extLst>
              <a:ext uri="{FF2B5EF4-FFF2-40B4-BE49-F238E27FC236}">
                <a16:creationId xmlns:a16="http://schemas.microsoft.com/office/drawing/2014/main" id="{B3DE0A66-CF2B-4FF4-B385-7E9F5411AC6F}"/>
              </a:ext>
            </a:extLst>
          </p:cNvPr>
          <p:cNvSpPr>
            <a:spLocks noGrp="1"/>
          </p:cNvSpPr>
          <p:nvPr>
            <p:custDataLst>
              <p:tags r:id="rId12"/>
            </p:custDataLst>
          </p:nvPr>
        </p:nvSpPr>
        <p:spPr bwMode="auto">
          <a:xfrm>
            <a:off x="9872663" y="3106983"/>
            <a:ext cx="7747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0390689A-CAEA-44EC-ACFD-527F86508490}" type="datetime'''''L''ow-''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Low-middle</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3" name="Text Placeholder 4">
            <a:extLst>
              <a:ext uri="{FF2B5EF4-FFF2-40B4-BE49-F238E27FC236}">
                <a16:creationId xmlns:a16="http://schemas.microsoft.com/office/drawing/2014/main" id="{C8DBB377-A20E-4621-9472-69ED33F4E7D8}"/>
              </a:ext>
            </a:extLst>
          </p:cNvPr>
          <p:cNvSpPr>
            <a:spLocks noGrp="1"/>
          </p:cNvSpPr>
          <p:nvPr>
            <p:custDataLst>
              <p:tags r:id="rId13"/>
            </p:custDataLst>
          </p:nvPr>
        </p:nvSpPr>
        <p:spPr bwMode="auto">
          <a:xfrm>
            <a:off x="9872663" y="2604160"/>
            <a:ext cx="8080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A15DE03A-F651-422F-8040-49E00334A03B}" type="datetime'''''Hig''h-''''''''''''''''''''''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High-middle</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4" name="Text Placeholder 4">
            <a:extLst>
              <a:ext uri="{FF2B5EF4-FFF2-40B4-BE49-F238E27FC236}">
                <a16:creationId xmlns:a16="http://schemas.microsoft.com/office/drawing/2014/main" id="{08AFCC96-7BA2-4321-8FBB-40F19705B3EE}"/>
              </a:ext>
            </a:extLst>
          </p:cNvPr>
          <p:cNvSpPr>
            <a:spLocks noGrp="1"/>
          </p:cNvSpPr>
          <p:nvPr>
            <p:custDataLst>
              <p:tags r:id="rId14"/>
            </p:custDataLst>
          </p:nvPr>
        </p:nvSpPr>
        <p:spPr bwMode="auto">
          <a:xfrm>
            <a:off x="9872663" y="3340346"/>
            <a:ext cx="2778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779E86BC-8853-4CE4-BAA7-519D81D0E286}" type="datetime'''L''''''''''''''''''o''''''''''''''w'''''''''''''''">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Low</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7" name="4. Footnote">
            <a:extLst>
              <a:ext uri="{FF2B5EF4-FFF2-40B4-BE49-F238E27FC236}">
                <a16:creationId xmlns:a16="http://schemas.microsoft.com/office/drawing/2014/main" id="{96DCFECA-F60D-46F5-8D37-0610BC8BE3BB}"/>
              </a:ext>
            </a:extLst>
          </p:cNvPr>
          <p:cNvSpPr txBox="1">
            <a:spLocks/>
          </p:cNvSpPr>
          <p:nvPr>
            <p:custDataLst>
              <p:tags r:id="rId15"/>
            </p:custDataLst>
          </p:nvPr>
        </p:nvSpPr>
        <p:spPr>
          <a:xfrm>
            <a:off x="149536" y="5951365"/>
            <a:ext cx="7283726" cy="43088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indent="0">
              <a:buNone/>
              <a:defRPr/>
            </a:pPr>
            <a:r>
              <a:rPr lang="fr-FR" sz="700">
                <a:solidFill>
                  <a:schemeClr val="tx1">
                    <a:lumMod val="65000"/>
                    <a:lumOff val="35000"/>
                  </a:schemeClr>
                </a:solidFill>
              </a:rPr>
              <a:t>1.</a:t>
            </a:r>
            <a:r>
              <a:rPr kumimoji="0" lang="fr-FR"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 Sung H, </a:t>
            </a:r>
            <a:r>
              <a:rPr lang="fr-FR" sz="700">
                <a:solidFill>
                  <a:schemeClr val="tx1">
                    <a:lumMod val="65000"/>
                    <a:lumOff val="35000"/>
                  </a:schemeClr>
                </a:solidFill>
              </a:rPr>
              <a:t>Ferlay J, </a:t>
            </a:r>
            <a:r>
              <a:rPr kumimoji="0" lang="fr-FR"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Siegel </a:t>
            </a:r>
            <a:r>
              <a:rPr lang="fr-FR" sz="700">
                <a:solidFill>
                  <a:schemeClr val="tx1">
                    <a:lumMod val="65000"/>
                    <a:lumOff val="35000"/>
                  </a:schemeClr>
                </a:solidFill>
              </a:rPr>
              <a:t>RL, et al. Global Cancer Statistics 2020: GLOBOCAN Estimates of Incidence and Mortality Worldwide for 36 Cancers in 185 Countries. </a:t>
            </a:r>
            <a:r>
              <a:rPr lang="fr-FR" sz="700" i="1">
                <a:solidFill>
                  <a:schemeClr val="tx1">
                    <a:lumMod val="65000"/>
                    <a:lumOff val="35000"/>
                  </a:schemeClr>
                </a:solidFill>
              </a:rPr>
              <a:t>AC : A Cancer Journal for Clinicians</a:t>
            </a:r>
            <a:r>
              <a:rPr lang="fr-FR" sz="700">
                <a:solidFill>
                  <a:schemeClr val="tx1">
                    <a:lumMod val="65000"/>
                    <a:lumOff val="35000"/>
                  </a:schemeClr>
                </a:solidFill>
              </a:rPr>
              <a:t>. </a:t>
            </a:r>
            <a:r>
              <a:rPr kumimoji="0" lang="fr-FR"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2021;71(3):209-249. </a:t>
            </a:r>
            <a:r>
              <a:rPr kumimoji="0" lang="fr-FR"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hlinkClick r:id="rId25">
                  <a:extLst>
                    <a:ext uri="{A12FA001-AC4F-418D-AE19-62706E023703}">
                      <ahyp:hlinkClr xmlns:ahyp="http://schemas.microsoft.com/office/drawing/2018/hyperlinkcolor" val="tx"/>
                    </a:ext>
                  </a:extLst>
                </a:hlinkClick>
              </a:rPr>
              <a:t>doi:10.3322/caac.21660</a:t>
            </a:r>
            <a:r>
              <a:rPr kumimoji="0" lang="fr-FR"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 2. </a:t>
            </a:r>
            <a:r>
              <a:rPr lang="fr-FR" sz="700">
                <a:solidFill>
                  <a:schemeClr val="tx1">
                    <a:lumMod val="65000"/>
                    <a:lumOff val="35000"/>
                  </a:schemeClr>
                </a:solidFill>
                <a:cs typeface="Arial" panose="020B0604020202020204" pitchFamily="34" charset="0"/>
              </a:rPr>
              <a:t>Global Cancer Observatory. Cervix uteri. Consulté en janvier 2025. </a:t>
            </a:r>
            <a:r>
              <a:rPr lang="fr-FR" sz="700">
                <a:solidFill>
                  <a:schemeClr val="tx1">
                    <a:lumMod val="65000"/>
                    <a:lumOff val="35000"/>
                  </a:schemeClr>
                </a:solidFill>
                <a:cs typeface="Arial" panose="020B0604020202020204" pitchFamily="34" charset="0"/>
                <a:hlinkClick r:id="rId26"/>
              </a:rPr>
              <a:t>https://gco.iarc.who.int/media/globocan/factsheets/cancers/23-cervix-uteri-fact-sheet.pdf</a:t>
            </a:r>
            <a:r>
              <a:rPr lang="fr-FR" sz="700">
                <a:solidFill>
                  <a:schemeClr val="tx1">
                    <a:lumMod val="65000"/>
                    <a:lumOff val="35000"/>
                  </a:schemeClr>
                </a:solidFill>
                <a:cs typeface="Arial" panose="020B0604020202020204" pitchFamily="34" charset="0"/>
              </a:rPr>
              <a:t>. </a:t>
            </a:r>
            <a:r>
              <a:rPr kumimoji="0" lang="fr-FR"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3. </a:t>
            </a:r>
            <a:r>
              <a:rPr lang="fr-FR" sz="700">
                <a:solidFill>
                  <a:schemeClr val="tx1">
                    <a:lumMod val="65000"/>
                    <a:lumOff val="35000"/>
                  </a:schemeClr>
                </a:solidFill>
              </a:rPr>
              <a:t>Cheng L, Zhao J, Zou T, Xu Z, Lv Y. Cervical cancer burden and attributable risk factors across different age and regions from 1990 to 2021 and future burden prediction: Results from the Global Burden of Disease study 2021. </a:t>
            </a:r>
            <a:r>
              <a:rPr lang="fr-FR" sz="700" i="1">
                <a:solidFill>
                  <a:schemeClr val="tx1">
                    <a:lumMod val="65000"/>
                    <a:lumOff val="35000"/>
                  </a:schemeClr>
                </a:solidFill>
              </a:rPr>
              <a:t>Frontiers in Oncology</a:t>
            </a:r>
            <a:r>
              <a:rPr lang="fr-FR" sz="700">
                <a:solidFill>
                  <a:schemeClr val="tx1">
                    <a:lumMod val="65000"/>
                    <a:lumOff val="35000"/>
                  </a:schemeClr>
                </a:solidFill>
              </a:rPr>
              <a:t>. 2025;15:1541452. doi:10.3389/fonc.2025.1541452. </a:t>
            </a:r>
          </a:p>
        </p:txBody>
      </p:sp>
      <p:sp>
        <p:nvSpPr>
          <p:cNvPr id="5" name="TextBox 4">
            <a:extLst>
              <a:ext uri="{FF2B5EF4-FFF2-40B4-BE49-F238E27FC236}">
                <a16:creationId xmlns:a16="http://schemas.microsoft.com/office/drawing/2014/main" id="{093ADD69-09EA-05CF-A1A0-67E36524B01A}"/>
              </a:ext>
            </a:extLst>
          </p:cNvPr>
          <p:cNvSpPr txBox="1"/>
          <p:nvPr/>
        </p:nvSpPr>
        <p:spPr>
          <a:xfrm>
            <a:off x="117094" y="5674366"/>
            <a:ext cx="2908448" cy="215444"/>
          </a:xfrm>
          <a:prstGeom prst="rect">
            <a:avLst/>
          </a:prstGeom>
          <a:noFill/>
        </p:spPr>
        <p:txBody>
          <a:bodyPr wrap="square" rtlCol="0">
            <a:spAutoFit/>
          </a:bodyPr>
          <a:lstStyle/>
          <a:p>
            <a:r>
              <a:rPr lang="fr-FR" sz="800" dirty="0"/>
              <a:t>*Les VPH de type 16 et 18 sont responsables de 70 % des cas.</a:t>
            </a:r>
          </a:p>
        </p:txBody>
      </p:sp>
    </p:spTree>
    <p:extLst>
      <p:ext uri="{BB962C8B-B14F-4D97-AF65-F5344CB8AC3E}">
        <p14:creationId xmlns:p14="http://schemas.microsoft.com/office/powerpoint/2010/main" val="3004680074"/>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101.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10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103.xml><?xml version="1.0" encoding="utf-8"?>
<p:tagLst xmlns:a="http://schemas.openxmlformats.org/drawingml/2006/main" xmlns:r="http://schemas.openxmlformats.org/officeDocument/2006/relationships" xmlns:p="http://schemas.openxmlformats.org/presentationml/2006/main">
  <p:tag name="NAME" val="CustomIcon"/>
</p:tagLst>
</file>

<file path=ppt/tags/tag104.xml><?xml version="1.0" encoding="utf-8"?>
<p:tagLst xmlns:a="http://schemas.openxmlformats.org/drawingml/2006/main" xmlns:r="http://schemas.openxmlformats.org/officeDocument/2006/relationships" xmlns:p="http://schemas.openxmlformats.org/presentationml/2006/main">
  <p:tag name="NAME" val="CustomIcon"/>
</p:tagLst>
</file>

<file path=ppt/tags/tag11.xml><?xml version="1.0" encoding="utf-8"?>
<p:tagLst xmlns:a="http://schemas.openxmlformats.org/drawingml/2006/main" xmlns:r="http://schemas.openxmlformats.org/officeDocument/2006/relationships" xmlns:p="http://schemas.openxmlformats.org/presentationml/2006/main">
  <p:tag name="SHAPENAME" val="5. Source"/>
</p:tagLst>
</file>

<file path=ppt/tags/tag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SHAPENAME" val="4. Footnote"/>
</p:tagLst>
</file>

<file path=ppt/tags/tag21.xml><?xml version="1.0" encoding="utf-8"?>
<p:tagLst xmlns:a="http://schemas.openxmlformats.org/drawingml/2006/main" xmlns:r="http://schemas.openxmlformats.org/officeDocument/2006/relationships" xmlns:p="http://schemas.openxmlformats.org/presentationml/2006/main">
  <p:tag name="NAME" val="CustomIcon"/>
</p:tagLst>
</file>

<file path=ppt/tags/tag22.xml><?xml version="1.0" encoding="utf-8"?>
<p:tagLst xmlns:a="http://schemas.openxmlformats.org/drawingml/2006/main" xmlns:r="http://schemas.openxmlformats.org/officeDocument/2006/relationships" xmlns:p="http://schemas.openxmlformats.org/presentationml/2006/main">
  <p:tag name="NAME" val="CustomIcon"/>
</p:tagLst>
</file>

<file path=ppt/tags/tag23.xml><?xml version="1.0" encoding="utf-8"?>
<p:tagLst xmlns:a="http://schemas.openxmlformats.org/drawingml/2006/main" xmlns:r="http://schemas.openxmlformats.org/officeDocument/2006/relationships" xmlns:p="http://schemas.openxmlformats.org/presentationml/2006/main">
  <p:tag name="NAME" val="CustomIcon"/>
</p:tagLst>
</file>

<file path=ppt/tags/tag24.xml><?xml version="1.0" encoding="utf-8"?>
<p:tagLst xmlns:a="http://schemas.openxmlformats.org/drawingml/2006/main" xmlns:r="http://schemas.openxmlformats.org/officeDocument/2006/relationships" xmlns:p="http://schemas.openxmlformats.org/presentationml/2006/main">
  <p:tag name="NAME" val="CustomIcon"/>
</p:tagLst>
</file>

<file path=ppt/tags/tag25.xml><?xml version="1.0" encoding="utf-8"?>
<p:tagLst xmlns:a="http://schemas.openxmlformats.org/drawingml/2006/main" xmlns:r="http://schemas.openxmlformats.org/officeDocument/2006/relationships" xmlns:p="http://schemas.openxmlformats.org/presentationml/2006/main">
  <p:tag name="NAME" val="CustomIcon"/>
</p:tagLst>
</file>

<file path=ppt/tags/tag26.xml><?xml version="1.0" encoding="utf-8"?>
<p:tagLst xmlns:a="http://schemas.openxmlformats.org/drawingml/2006/main" xmlns:r="http://schemas.openxmlformats.org/officeDocument/2006/relationships" xmlns:p="http://schemas.openxmlformats.org/presentationml/2006/main">
  <p:tag name="NAME" val="CustomIcon"/>
</p:tagLst>
</file>

<file path=ppt/tags/tag27.xml><?xml version="1.0" encoding="utf-8"?>
<p:tagLst xmlns:a="http://schemas.openxmlformats.org/drawingml/2006/main" xmlns:r="http://schemas.openxmlformats.org/officeDocument/2006/relationships" xmlns:p="http://schemas.openxmlformats.org/presentationml/2006/main">
  <p:tag name="NAME" val="CustomIcon"/>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NY.YDFWRCRoOVqwF05EE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AEypx.74RUPEOjMTC.IPcg"/>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9_V1EQtOqhN7jjlMq.ld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BZ7YQ4twG_XOgiSbg_cj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jN7s1lUyzq7y6tXk9Kf4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Bf7KA9yOmAvupbZUbqiSU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O9f5d9.2ie42SkqfHzMGG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Q0SAVgdpBa5wOSQocmL4o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rd8dQp5xqc7MqSMUKB99.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2g2Y3x53Ut7JmGAXOxjr7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7dSo3vnG3LbvmAJcmwLgVA"/>
</p:tagLst>
</file>

<file path=ppt/tags/tag39.xml><?xml version="1.0" encoding="utf-8"?>
<p:tagLst xmlns:a="http://schemas.openxmlformats.org/drawingml/2006/main" xmlns:r="http://schemas.openxmlformats.org/officeDocument/2006/relationships" xmlns:p="http://schemas.openxmlformats.org/presentationml/2006/main">
  <p:tag name="SHAPENAME" val="4. Footnote"/>
</p:tagLst>
</file>

<file path=ppt/tags/tag4.xml><?xml version="1.0" encoding="utf-8"?>
<p:tagLst xmlns:a="http://schemas.openxmlformats.org/drawingml/2006/main" xmlns:r="http://schemas.openxmlformats.org/officeDocument/2006/relationships" xmlns:p="http://schemas.openxmlformats.org/presentationml/2006/main">
  <p:tag name="SHAPENAME" val="5. Source"/>
</p:tagLst>
</file>

<file path=ppt/tags/tag40.xml><?xml version="1.0" encoding="utf-8"?>
<p:tagLst xmlns:a="http://schemas.openxmlformats.org/drawingml/2006/main" xmlns:r="http://schemas.openxmlformats.org/officeDocument/2006/relationships" xmlns:p="http://schemas.openxmlformats.org/presentationml/2006/main">
  <p:tag name="SHAPENAME" val="4. Footnote"/>
</p:tagLst>
</file>

<file path=ppt/tags/tag41.xml><?xml version="1.0" encoding="utf-8"?>
<p:tagLst xmlns:a="http://schemas.openxmlformats.org/drawingml/2006/main" xmlns:r="http://schemas.openxmlformats.org/officeDocument/2006/relationships" xmlns:p="http://schemas.openxmlformats.org/presentationml/2006/main">
  <p:tag name="NAME" val="CustomIcon"/>
</p:tagLst>
</file>

<file path=ppt/tags/tag4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43.xml><?xml version="1.0" encoding="utf-8"?>
<p:tagLst xmlns:a="http://schemas.openxmlformats.org/drawingml/2006/main" xmlns:r="http://schemas.openxmlformats.org/officeDocument/2006/relationships" xmlns:p="http://schemas.openxmlformats.org/presentationml/2006/main">
  <p:tag name="NAME" val="CustomIcon"/>
</p:tagLst>
</file>

<file path=ppt/tags/tag4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45.xml><?xml version="1.0" encoding="utf-8"?>
<p:tagLst xmlns:a="http://schemas.openxmlformats.org/drawingml/2006/main" xmlns:r="http://schemas.openxmlformats.org/officeDocument/2006/relationships" xmlns:p="http://schemas.openxmlformats.org/presentationml/2006/main">
  <p:tag name="NAME" val="CustomIcon"/>
</p:tagLst>
</file>

<file path=ppt/tags/tag46.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4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4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4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5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712.5"/>
  <p:tag name="WIDTH" val="202.5"/>
  <p:tag name="TOP" val="139.3875"/>
  <p:tag name="HEIGHT" val="70.15313"/>
</p:tagLst>
</file>

<file path=ppt/tags/tag5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90"/>
  <p:tag name="WIDTH" val="202.5"/>
  <p:tag name="TOP" val="139.3875"/>
  <p:tag name="HEIGHT" val="70.15313"/>
</p:tagLst>
</file>

<file path=ppt/tags/tag5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6.xml><?xml version="1.0" encoding="utf-8"?>
<p:tagLst xmlns:a="http://schemas.openxmlformats.org/drawingml/2006/main" xmlns:r="http://schemas.openxmlformats.org/officeDocument/2006/relationships" xmlns:p="http://schemas.openxmlformats.org/presentationml/2006/main">
  <p:tag name="NAME" val="CustomIcon"/>
</p:tagLst>
</file>

<file path=ppt/tags/tag5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5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2.xml><?xml version="1.0" encoding="utf-8"?>
<p:tagLst xmlns:a="http://schemas.openxmlformats.org/drawingml/2006/main" xmlns:r="http://schemas.openxmlformats.org/officeDocument/2006/relationships" xmlns:p="http://schemas.openxmlformats.org/presentationml/2006/main">
  <p:tag name="NAME" val="CustomIcon"/>
</p:tagLst>
</file>

<file path=ppt/tags/tag6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qQWMSe84LrYmr.G2.j3T_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GGGNshMGRt4iqBmiYYiQpg"/>
</p:tagLst>
</file>

<file path=ppt/tags/tag68.xml><?xml version="1.0" encoding="utf-8"?>
<p:tagLst xmlns:a="http://schemas.openxmlformats.org/drawingml/2006/main" xmlns:r="http://schemas.openxmlformats.org/officeDocument/2006/relationships" xmlns:p="http://schemas.openxmlformats.org/presentationml/2006/main">
  <p:tag name="SHAPENAME" val="4. Footnote"/>
</p:tagLst>
</file>

<file path=ppt/tags/tag6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71.xml><?xml version="1.0" encoding="utf-8"?>
<p:tagLst xmlns:a="http://schemas.openxmlformats.org/drawingml/2006/main" xmlns:r="http://schemas.openxmlformats.org/officeDocument/2006/relationships" xmlns:p="http://schemas.openxmlformats.org/presentationml/2006/main">
  <p:tag name="SHAPENAME" val="4. Footnote"/>
</p:tagLst>
</file>

<file path=ppt/tags/tag7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3.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7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6.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79.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1.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5.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6.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8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89.xml><?xml version="1.0" encoding="utf-8"?>
<p:tagLst xmlns:a="http://schemas.openxmlformats.org/drawingml/2006/main" xmlns:r="http://schemas.openxmlformats.org/officeDocument/2006/relationships" xmlns:p="http://schemas.openxmlformats.org/presentationml/2006/main">
  <p:tag name="SHAPENAME" val="4. Footnote"/>
</p:tagLst>
</file>

<file path=ppt/tags/tag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1.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9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9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6.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97.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9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heme/theme1.xml><?xml version="1.0" encoding="utf-8"?>
<a:theme xmlns:a="http://schemas.openxmlformats.org/drawingml/2006/main" name="Office Theme">
  <a:themeElements>
    <a:clrScheme name="SDHPV">
      <a:dk1>
        <a:sysClr val="windowText" lastClr="000000"/>
      </a:dk1>
      <a:lt1>
        <a:srgbClr val="FFFFFF"/>
      </a:lt1>
      <a:dk2>
        <a:srgbClr val="3D5567"/>
      </a:dk2>
      <a:lt2>
        <a:srgbClr val="C7C9C8"/>
      </a:lt2>
      <a:accent1>
        <a:srgbClr val="3D5567"/>
      </a:accent1>
      <a:accent2>
        <a:srgbClr val="84B7A0"/>
      </a:accent2>
      <a:accent3>
        <a:srgbClr val="94D6DC"/>
      </a:accent3>
      <a:accent4>
        <a:srgbClr val="B9E1D6"/>
      </a:accent4>
      <a:accent5>
        <a:srgbClr val="DB821F"/>
      </a:accent5>
      <a:accent6>
        <a:srgbClr val="797D82"/>
      </a:accent6>
      <a:hlink>
        <a:srgbClr val="0563C1"/>
      </a:hlink>
      <a:folHlink>
        <a:srgbClr val="954F72"/>
      </a:folHlink>
    </a:clrScheme>
    <a:fontScheme name="SDHPV">
      <a:majorFont>
        <a:latin typeface="Gill Sans Std"/>
        <a:ea typeface=""/>
        <a:cs typeface=""/>
      </a:majorFont>
      <a:minorFont>
        <a:latin typeface="Gill Sans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92409</TotalTime>
  <Words>11566</Words>
  <Application>Microsoft Office PowerPoint</Application>
  <PresentationFormat>Widescreen</PresentationFormat>
  <Paragraphs>939</Paragraphs>
  <Slides>60</Slides>
  <Notes>42</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79" baseType="lpstr">
      <vt:lpstr>Aptos</vt:lpstr>
      <vt:lpstr>Arial</vt:lpstr>
      <vt:lpstr>Arial,Sans-Serif</vt:lpstr>
      <vt:lpstr>Calibri</vt:lpstr>
      <vt:lpstr>Gill Sans Std</vt:lpstr>
      <vt:lpstr>Gill Sans Std Light</vt:lpstr>
      <vt:lpstr>GillSans</vt:lpstr>
      <vt:lpstr>Helvetica</vt:lpstr>
      <vt:lpstr>Poppins</vt:lpstr>
      <vt:lpstr>Poppins Medium</vt:lpstr>
      <vt:lpstr>Poppins SemiBold</vt:lpstr>
      <vt:lpstr>Segoe UI</vt:lpstr>
      <vt:lpstr>Tahoma</vt:lpstr>
      <vt:lpstr>Times New Roman</vt:lpstr>
      <vt:lpstr>Trebuchet MS</vt:lpstr>
      <vt:lpstr>Wingdings</vt:lpstr>
      <vt:lpstr>Office Theme</vt:lpstr>
      <vt:lpstr>WHO/IVB Presentation</vt:lpstr>
      <vt:lpstr>think-cell Slide</vt:lpstr>
      <vt:lpstr>Examen des données existantes sur la vaccination anti-VPH à dose unique</vt:lpstr>
      <vt:lpstr>À propos du consortium d’évaluation du vaccin anti-VPH à dose unique</vt:lpstr>
      <vt:lpstr>Messages clés sur la vaccination anti-VPH à dose unique</vt:lpstr>
      <vt:lpstr>PowerPoint Presentation</vt:lpstr>
      <vt:lpstr>PowerPoint Presentation</vt:lpstr>
      <vt:lpstr>PowerPoint Presentation</vt:lpstr>
      <vt:lpstr>Cancer du col de l’utérus, VPH et vaccins anti-VPH</vt:lpstr>
      <vt:lpstr>PowerPoint Presentation</vt:lpstr>
      <vt:lpstr>PowerPoint Presentation</vt:lpstr>
      <vt:lpstr>PowerPoint Presentation</vt:lpstr>
      <vt:lpstr>PowerPoint Presentation</vt:lpstr>
      <vt:lpstr>Couverture vaccinale du vaccin anti-VPH</vt:lpstr>
      <vt:lpstr>PowerPoint Presentation</vt:lpstr>
      <vt:lpstr>PowerPoint Presentation</vt:lpstr>
      <vt:lpstr>PowerPoint Presentation</vt:lpstr>
      <vt:lpstr>PowerPoint Presentation</vt:lpstr>
      <vt:lpstr>Thèmes et questions clés pour la vaccination anti-VPH à dose unique</vt:lpstr>
      <vt:lpstr>PowerPoint Presentation</vt:lpstr>
      <vt:lpstr>Thèmes et questions clés pour la vaccination anti-VPH à dose unique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Thèmes et questions clés pour la vaccination anti-VPH à dose unique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Thèmes et questions clés pour la vaccination anti-VPH à dose unique</vt:lpstr>
      <vt:lpstr>PowerPoint Presentation</vt:lpstr>
      <vt:lpstr>PowerPoint Presentation</vt:lpstr>
      <vt:lpstr>PowerPoint Presentation</vt:lpstr>
      <vt:lpstr>PowerPoint Presentation</vt:lpstr>
      <vt:lpstr>PowerPoint Presentation</vt:lpstr>
      <vt:lpstr>Résumé des données actuelles des essais cliniques en faveur de la vaccination anti-VPH à dose unique</vt:lpstr>
      <vt:lpstr>PowerPoint Presentation</vt:lpstr>
      <vt:lpstr>Prochains résultats des essais cliniques en cours</vt:lpstr>
      <vt:lpstr>PowerPoint Presentation</vt:lpstr>
      <vt:lpstr>PowerPoint Presentation</vt:lpstr>
      <vt:lpstr>PowerPoint Presentation</vt:lpstr>
      <vt:lpstr>PowerPoint Presentation</vt:lpstr>
      <vt:lpstr>Dose unique - Questions ouvertes</vt:lpstr>
      <vt:lpstr>Données probantes issues de l’analyse de modélisation</vt:lpstr>
      <vt:lpstr>PowerPoint Presentation</vt:lpstr>
      <vt:lpstr>PowerPoint Presentation</vt:lpstr>
      <vt:lpstr>PowerPoint Presentation</vt:lpstr>
      <vt:lpstr>Économies en matière de coûts des programmes avec un schéma de vaccination anti-VPH à dose unique</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Kavon, Shawn</dc:creator>
  <cp:lastModifiedBy>Hope Randall</cp:lastModifiedBy>
  <cp:revision>1604</cp:revision>
  <cp:lastPrinted>2021-06-09T18:30:32Z</cp:lastPrinted>
  <dcterms:created xsi:type="dcterms:W3CDTF">2018-02-08T23:20:58Z</dcterms:created>
  <dcterms:modified xsi:type="dcterms:W3CDTF">2026-03-11T00:04:04Z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2021-02-22T23:38:14Z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08204a1c-8d3b-486a-854f-5735dd0d735a</vt:lpwstr>
  </property>
  <property fmtid="{D5CDD505-2E9C-101B-9397-08002B2CF9AE}" pid="8" name="MSIP_Label_8af03ff0-41c5-4c41-b55e-fabb8fae94be_ContentBits">
    <vt:lpwstr>0</vt:lpwstr>
  </property>
</Properties>
</file>