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lsb" ContentType="application/vnd.ms-excel.sheet.binary.macroEnabled.12"/>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20.xml" ContentType="application/vnd.openxmlformats-officedocument.presentationml.tags+xml"/>
  <Override PartName="/ppt/notesSlides/notesSlide2.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6.xml" ContentType="application/vnd.openxmlformats-officedocument.presentationml.notesSlide+xml"/>
  <Override PartName="/ppt/charts/chart1.xml" ContentType="application/vnd.openxmlformats-officedocument.drawingml.chart+xml"/>
  <Override PartName="/ppt/notesSlides/notesSlide7.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tags/tag68.xml" ContentType="application/vnd.openxmlformats-officedocument.presentationml.tags+xml"/>
  <Override PartName="/ppt/notesSlides/notesSlide11.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13.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41.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67" r:id="rId2"/>
  </p:sldMasterIdLst>
  <p:notesMasterIdLst>
    <p:notesMasterId r:id="rId63"/>
  </p:notesMasterIdLst>
  <p:handoutMasterIdLst>
    <p:handoutMasterId r:id="rId64"/>
  </p:handoutMasterIdLst>
  <p:sldIdLst>
    <p:sldId id="597" r:id="rId3"/>
    <p:sldId id="2338" r:id="rId4"/>
    <p:sldId id="2147470162" r:id="rId5"/>
    <p:sldId id="2147470173" r:id="rId6"/>
    <p:sldId id="2147470187" r:id="rId7"/>
    <p:sldId id="2147470176" r:id="rId8"/>
    <p:sldId id="2147470164" r:id="rId9"/>
    <p:sldId id="516" r:id="rId10"/>
    <p:sldId id="314" r:id="rId11"/>
    <p:sldId id="583" r:id="rId12"/>
    <p:sldId id="2147470122" r:id="rId13"/>
    <p:sldId id="2147479040" r:id="rId14"/>
    <p:sldId id="2147470155" r:id="rId15"/>
    <p:sldId id="2147479055" r:id="rId16"/>
    <p:sldId id="2134959542" r:id="rId17"/>
    <p:sldId id="2335" r:id="rId18"/>
    <p:sldId id="2147470184" r:id="rId19"/>
    <p:sldId id="2147470174" r:id="rId20"/>
    <p:sldId id="2147470183" r:id="rId21"/>
    <p:sldId id="2147470111" r:id="rId22"/>
    <p:sldId id="2147479064" r:id="rId23"/>
    <p:sldId id="2134959570" r:id="rId24"/>
    <p:sldId id="2147470132" r:id="rId25"/>
    <p:sldId id="2134959573" r:id="rId26"/>
    <p:sldId id="2147479071" r:id="rId27"/>
    <p:sldId id="2147479068" r:id="rId28"/>
    <p:sldId id="2147479072" r:id="rId29"/>
    <p:sldId id="2147479069" r:id="rId30"/>
    <p:sldId id="2147470182" r:id="rId31"/>
    <p:sldId id="2147470156" r:id="rId32"/>
    <p:sldId id="2147479062" r:id="rId33"/>
    <p:sldId id="2147479061" r:id="rId34"/>
    <p:sldId id="2134959582" r:id="rId35"/>
    <p:sldId id="2147470186" r:id="rId36"/>
    <p:sldId id="2147470181" r:id="rId37"/>
    <p:sldId id="2147479051" r:id="rId38"/>
    <p:sldId id="2147479058" r:id="rId39"/>
    <p:sldId id="2147479059" r:id="rId40"/>
    <p:sldId id="2147470168" r:id="rId41"/>
    <p:sldId id="2134959516" r:id="rId42"/>
    <p:sldId id="268" r:id="rId43"/>
    <p:sldId id="2147470185" r:id="rId44"/>
    <p:sldId id="2147479045" r:id="rId45"/>
    <p:sldId id="2147479046" r:id="rId46"/>
    <p:sldId id="2147470131" r:id="rId47"/>
    <p:sldId id="2147470157" r:id="rId48"/>
    <p:sldId id="2134959549" r:id="rId49"/>
    <p:sldId id="2147479060" r:id="rId50"/>
    <p:sldId id="2147479054" r:id="rId51"/>
    <p:sldId id="2147470160" r:id="rId52"/>
    <p:sldId id="2147479065" r:id="rId53"/>
    <p:sldId id="2134959529" r:id="rId54"/>
    <p:sldId id="2147470161" r:id="rId55"/>
    <p:sldId id="2147479048" r:id="rId56"/>
    <p:sldId id="1024" r:id="rId57"/>
    <p:sldId id="1422" r:id="rId58"/>
    <p:sldId id="2147479057" r:id="rId59"/>
    <p:sldId id="2147479049" r:id="rId60"/>
    <p:sldId id="2147479041" r:id="rId61"/>
    <p:sldId id="2147470172" r:id="rId62"/>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0" userDrawn="1">
          <p15:clr>
            <a:srgbClr val="A4A3A4"/>
          </p15:clr>
        </p15:guide>
        <p15:guide id="2" pos="3936" userDrawn="1">
          <p15:clr>
            <a:srgbClr val="A4A3A4"/>
          </p15:clr>
        </p15:guide>
        <p15:guide id="3" orient="horz" pos="7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E79B08-A086-D1F5-706D-D922E2BD2FB8}" name="Evan Simpson" initials="ES" userId="S::esimpson@path.org::af941038-00d0-469d-9d0d-d3c2e5ce1487" providerId="AD"/>
  <p188:author id="{92FAE008-1B30-8994-AD8D-69379D9168FD}" name="Anne Schuind" initials="AS" userId="S::aschuind@path.org::8a673046-61d9-4387-8272-3c9567b71073" providerId="AD"/>
  <p188:author id="{7CAF2A0D-1FC8-EF50-2B29-A51DB50AAEED}" name="Jenny Johnson" initials="JJ" userId="S::jjohnson@path.org::7635160b-1914-48e5-accf-a20be361975e" providerId="AD"/>
  <p188:author id="{3BC71811-0CB2-7E52-AD16-A15A02D95CAB}" name="Amber Brown" initials="AB" userId="S::abrown@path.org::df440313-b5f2-49a6-b60c-ef3ec7f95dbf" providerId="AD"/>
  <p188:author id="{E7F92A15-BA11-4050-4EE7-28BC2ADB7EA8}" name="Monica Graham" initials="MG" userId="S::mgraham@path.org::ca041633-ef9c-47ac-a199-24a14d7fbff3" providerId="AD"/>
  <p188:author id="{21B9E54B-53B9-A439-B1FF-1170DCF24A87}" name="Amber Brown" initials="AB" userId="mFmy9BzlqyQu0RFAs8Gv6yk3XUyXsUf9QZSn3RSS8t8=" providerId="None"/>
  <p188:author id="{9DB16567-1EB6-DE20-F71A-597AACA63B9F}" name="Hope Randall" initials="HR" userId="ypujR0Kxdt2XOn+N63l+Ob/40CgFktq+fjTKbbS4jfg=" providerId="None"/>
  <p188:author id="{81DB438A-1CE5-0279-A3DF-0E976C4CF5E4}" name="Monica Graham" initials="MG" userId="G//hsklN0dchx4gv8hXtnESTw1+9G3ra96ZzqmtTqJc=" providerId="None"/>
  <p188:author id="{21AA6E8B-95C2-51A7-B1CB-2D739FCAF98A}" name="Ruth Gebreselassie" initials="RG" userId="Ruth Gebreselassie" providerId="None"/>
  <p188:author id="{EC5F29A1-456E-616C-5E38-44B7CAE1B341}" name="Mercy Mvundura" initials="MM" userId="S::mmvundura@path.org::cd5af906-b9c4-49c2-a36c-f196f97c75ce" providerId="AD"/>
  <p188:author id="{9842ADB8-78D4-C9D4-D2A2-822150AC14B4}" name="Cathy  Ndiaye" initials="CN" userId="Mr2fkvPgztwBmIlyFgumvlQmTNqqNhjW+FsuOteMg98=" providerId="None"/>
  <p188:author id="{2D90B4DD-DE69-8784-42B5-B3FE2AFA6337}" name="Hope Randall" initials="HR" userId="S::hrandall@path.org::9d9d9550-65b6-489c-a291-0027347db8d7" providerId="AD"/>
  <p188:author id="{2AC374E1-A149-51DC-385E-C87D27863BA6}" name="Lisa Maynard" initials="LM" userId="a69a152f2c32f420"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Ruth Gebreselassie" initials="RG" lastIdx="23" clrIdx="6">
    <p:extLst>
      <p:ext uri="{19B8F6BF-5375-455C-9EA6-DF929625EA0E}">
        <p15:presenceInfo xmlns:p15="http://schemas.microsoft.com/office/powerpoint/2012/main" userId="S::rgebreselassie@path.org::13febb00-0a99-411a-a410-fea4ffa2a541" providerId="AD"/>
      </p:ext>
    </p:extLst>
  </p:cmAuthor>
  <p:cmAuthor id="1" name="Newton, Tara" initials="NT" lastIdx="4" clrIdx="0">
    <p:extLst>
      <p:ext uri="{19B8F6BF-5375-455C-9EA6-DF929625EA0E}">
        <p15:presenceInfo xmlns:p15="http://schemas.microsoft.com/office/powerpoint/2012/main" userId="S-1-5-21-1559300689-131104032-281947949-25439" providerId="AD"/>
      </p:ext>
    </p:extLst>
  </p:cmAuthor>
  <p:cmAuthor id="8" name="Monica Graham" initials="MG" lastIdx="6" clrIdx="7">
    <p:extLst>
      <p:ext uri="{19B8F6BF-5375-455C-9EA6-DF929625EA0E}">
        <p15:presenceInfo xmlns:p15="http://schemas.microsoft.com/office/powerpoint/2012/main" userId="S::mgraham@path.org::ca041633-ef9c-47ac-a199-24a14d7fbff3" providerId="AD"/>
      </p:ext>
    </p:extLst>
  </p:cmAuthor>
  <p:cmAuthor id="2" name="LaMontagne, Scott" initials="LS" lastIdx="19" clrIdx="1">
    <p:extLst>
      <p:ext uri="{19B8F6BF-5375-455C-9EA6-DF929625EA0E}">
        <p15:presenceInfo xmlns:p15="http://schemas.microsoft.com/office/powerpoint/2012/main" userId="S-1-5-21-1559300689-131104032-281947949-9855" providerId="AD"/>
      </p:ext>
    </p:extLst>
  </p:cmAuthor>
  <p:cmAuthor id="9" name="Kreimer, Aimee (NIH/NCI) [E]" initials="KA([" lastIdx="4" clrIdx="8">
    <p:extLst>
      <p:ext uri="{19B8F6BF-5375-455C-9EA6-DF929625EA0E}">
        <p15:presenceInfo xmlns:p15="http://schemas.microsoft.com/office/powerpoint/2012/main" userId="S::kreimera@nih.gov::e83aebb3-99b0-41bf-9c3f-8c9fb28e3c6c" providerId="AD"/>
      </p:ext>
    </p:extLst>
  </p:cmAuthor>
  <p:cmAuthor id="3" name="Newton, Tara" initials="NT [2]" lastIdx="5" clrIdx="2">
    <p:extLst>
      <p:ext uri="{19B8F6BF-5375-455C-9EA6-DF929625EA0E}">
        <p15:presenceInfo xmlns:p15="http://schemas.microsoft.com/office/powerpoint/2012/main" userId="S::tnewton@path.org::b2938472-d2b0-4aac-9731-4ee5fbd2a509" providerId="AD"/>
      </p:ext>
    </p:extLst>
  </p:cmAuthor>
  <p:cmAuthor id="4" name="Simpson, Evan" initials="SE" lastIdx="5" clrIdx="3">
    <p:extLst>
      <p:ext uri="{19B8F6BF-5375-455C-9EA6-DF929625EA0E}">
        <p15:presenceInfo xmlns:p15="http://schemas.microsoft.com/office/powerpoint/2012/main" userId="S::esimpson@path.org::af941038-00d0-469d-9d0d-d3c2e5ce1487" providerId="AD"/>
      </p:ext>
    </p:extLst>
  </p:cmAuthor>
  <p:cmAuthor id="5" name="Schuind, Anne" initials="SA" lastIdx="72" clrIdx="4">
    <p:extLst>
      <p:ext uri="{19B8F6BF-5375-455C-9EA6-DF929625EA0E}">
        <p15:presenceInfo xmlns:p15="http://schemas.microsoft.com/office/powerpoint/2012/main" userId="S::aschuind@path.org::8a673046-61d9-4387-8272-3c9567b71073" providerId="AD"/>
      </p:ext>
    </p:extLst>
  </p:cmAuthor>
  <p:cmAuthor id="6" name="Kreimer, Aimee (NIH/NCI) [E]" initials="AK" lastIdx="11" clrIdx="5">
    <p:extLst>
      <p:ext uri="{19B8F6BF-5375-455C-9EA6-DF929625EA0E}">
        <p15:presenceInfo xmlns:p15="http://schemas.microsoft.com/office/powerpoint/2012/main" userId="Kreimer, Aimee (NIH/NCI)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5493"/>
    <a:srgbClr val="F6B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54" autoAdjust="0"/>
    <p:restoredTop sz="92373" autoAdjust="0"/>
  </p:normalViewPr>
  <p:slideViewPr>
    <p:cSldViewPr snapToGrid="0">
      <p:cViewPr varScale="1">
        <p:scale>
          <a:sx n="68" d="100"/>
          <a:sy n="68" d="100"/>
        </p:scale>
        <p:origin x="652" y="76"/>
      </p:cViewPr>
      <p:guideLst>
        <p:guide pos="240"/>
        <p:guide pos="3936"/>
        <p:guide orient="horz" pos="72"/>
      </p:guideLst>
    </p:cSldViewPr>
  </p:slideViewPr>
  <p:notesTextViewPr>
    <p:cViewPr>
      <p:scale>
        <a:sx n="1" d="1"/>
        <a:sy n="1" d="1"/>
      </p:scale>
      <p:origin x="0" y="0"/>
    </p:cViewPr>
  </p:notesTextViewPr>
  <p:sorterViewPr>
    <p:cViewPr>
      <p:scale>
        <a:sx n="100" d="100"/>
        <a:sy n="100" d="100"/>
      </p:scale>
      <p:origin x="0" y="-69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Binary_Worksheet.xlsb"/></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727272727272728E-2"/>
          <c:y val="2.2857142857142857E-2"/>
          <c:w val="0.95454545454545459"/>
          <c:h val="0.95428571428571429"/>
        </c:manualLayout>
      </c:layout>
      <c:barChart>
        <c:barDir val="col"/>
        <c:grouping val="clustered"/>
        <c:varyColors val="0"/>
        <c:ser>
          <c:idx val="0"/>
          <c:order val="0"/>
          <c:spPr>
            <a:solidFill>
              <a:srgbClr val="4D4D4D"/>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102E-4D32-9909-38238CE173B5}"/>
                </c:ext>
              </c:extLst>
            </c:dLbl>
            <c:spPr>
              <a:noFill/>
              <a:ln>
                <a:noFill/>
              </a:ln>
              <a:effectLst/>
            </c:spPr>
            <c:txPr>
              <a:bodyPr wrap="square" lIns="38100" tIns="19050" rIns="38100" bIns="19050" anchor="ctr">
                <a:spAutoFit/>
              </a:bodyPr>
              <a:lstStyle/>
              <a:p>
                <a:pPr>
                  <a:defRPr>
                    <a:solidFill>
                      <a:schemeClr val="tx1"/>
                    </a:solidFill>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Sheet1!$A$1</c:f>
              <c:numCache>
                <c:formatCode>General</c:formatCode>
                <c:ptCount val="1"/>
                <c:pt idx="0">
                  <c:v>2.9</c:v>
                </c:pt>
              </c:numCache>
            </c:numRef>
          </c:val>
          <c:extLst>
            <c:ext xmlns:c16="http://schemas.microsoft.com/office/drawing/2014/chart" uri="{C3380CC4-5D6E-409C-BE32-E72D297353CC}">
              <c16:uniqueId val="{00000001-102E-4D32-9909-38238CE173B5}"/>
            </c:ext>
          </c:extLst>
        </c:ser>
        <c:ser>
          <c:idx val="1"/>
          <c:order val="1"/>
          <c:spPr>
            <a:solidFill>
              <a:srgbClr val="7F7F7F"/>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2-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Sheet1!$A$2</c:f>
              <c:numCache>
                <c:formatCode>General</c:formatCode>
                <c:ptCount val="1"/>
                <c:pt idx="0">
                  <c:v>4.8899999999999997</c:v>
                </c:pt>
              </c:numCache>
            </c:numRef>
          </c:val>
          <c:extLst>
            <c:ext xmlns:c16="http://schemas.microsoft.com/office/drawing/2014/chart" uri="{C3380CC4-5D6E-409C-BE32-E72D297353CC}">
              <c16:uniqueId val="{00000003-102E-4D32-9909-38238CE173B5}"/>
            </c:ext>
          </c:extLst>
        </c:ser>
        <c:ser>
          <c:idx val="2"/>
          <c:order val="2"/>
          <c:spPr>
            <a:solidFill>
              <a:srgbClr val="B3B3B3"/>
            </a:solidFill>
            <a:ln w="9525" cap="flat" algn="ctr">
              <a:solidFill>
                <a:schemeClr val="bg1"/>
              </a:solidFill>
              <a:prstDash val="solid"/>
            </a:ln>
          </c:spPr>
          <c:invertIfNegative val="0"/>
          <c:dLbls>
            <c:dLbl>
              <c:idx val="0"/>
              <c:layout>
                <c:manualLayout>
                  <c:x val="0"/>
                  <c:y val="0"/>
                </c:manualLayout>
              </c:layout>
              <c:numFmt formatCode="#,##0;&quot;-&quot;#,##0;0" sourceLinked="0"/>
              <c:spPr>
                <a:noFill/>
                <a:ln>
                  <a:noFill/>
                </a:ln>
              </c:spPr>
              <c:txPr>
                <a:bodyPr wrap="none"/>
                <a:lstStyle/>
                <a:p>
                  <a:pPr>
                    <a:defRPr sz="1200" kern="1200">
                      <a:solidFill>
                        <a:schemeClr val="tx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4-102E-4D32-9909-38238CE173B5}"/>
                </c:ext>
              </c:extLst>
            </c:dLbl>
            <c:spPr>
              <a:noFill/>
              <a:ln>
                <a:noFill/>
              </a:ln>
              <a:effectLst/>
            </c:sp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Sheet1!$A$3</c:f>
              <c:numCache>
                <c:formatCode>General</c:formatCode>
                <c:ptCount val="1"/>
                <c:pt idx="0">
                  <c:v>6.78</c:v>
                </c:pt>
              </c:numCache>
            </c:numRef>
          </c:val>
          <c:extLst>
            <c:ext xmlns:c16="http://schemas.microsoft.com/office/drawing/2014/chart" uri="{C3380CC4-5D6E-409C-BE32-E72D297353CC}">
              <c16:uniqueId val="{00000005-102E-4D32-9909-38238CE173B5}"/>
            </c:ext>
          </c:extLst>
        </c:ser>
        <c:ser>
          <c:idx val="3"/>
          <c:order val="3"/>
          <c:spPr>
            <a:solidFill>
              <a:srgbClr val="D0D0D0"/>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10</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6-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Sheet1!$A$4</c:f>
              <c:numCache>
                <c:formatCode>General</c:formatCode>
                <c:ptCount val="1"/>
                <c:pt idx="0">
                  <c:v>8.85</c:v>
                </c:pt>
              </c:numCache>
            </c:numRef>
          </c:val>
          <c:extLst>
            <c:ext xmlns:c16="http://schemas.microsoft.com/office/drawing/2014/chart" uri="{C3380CC4-5D6E-409C-BE32-E72D297353CC}">
              <c16:uniqueId val="{00000007-102E-4D32-9909-38238CE173B5}"/>
            </c:ext>
          </c:extLst>
        </c:ser>
        <c:ser>
          <c:idx val="4"/>
          <c:order val="4"/>
          <c:spPr>
            <a:solidFill>
              <a:srgbClr val="E6E6E6"/>
            </a:solidFill>
            <a:ln w="9525" cap="flat" algn="ctr">
              <a:solidFill>
                <a:schemeClr val="bg1"/>
              </a:solidFill>
              <a:prstDash val="solid"/>
            </a:ln>
          </c:spPr>
          <c:invertIfNegative val="0"/>
          <c:dLbls>
            <c:dLbl>
              <c:idx val="0"/>
              <c:layout>
                <c:manualLayout>
                  <c:x val="0"/>
                  <c:y val="-4.3956043956043956E-4"/>
                </c:manualLayout>
              </c:layout>
              <c:tx>
                <c:rich>
                  <a:bodyPr wrap="none"/>
                  <a:lstStyle/>
                  <a:p>
                    <a:pPr>
                      <a:defRPr sz="1200" kern="1200">
                        <a:solidFill>
                          <a:schemeClr val="tx1"/>
                        </a:solidFill>
                        <a:latin typeface="+mn-lt"/>
                        <a:ea typeface="+mn-ea"/>
                        <a:cs typeface="+mn-cs"/>
                      </a:defRPr>
                    </a:pPr>
                    <a:r>
                      <a:rPr lang="en-US" dirty="0"/>
                      <a:t>16</a:t>
                    </a:r>
                  </a:p>
                </c:rich>
              </c:tx>
              <c:numFmt formatCode="#,##0;&quot;-&quot;#,##0;0" sourceLinked="0"/>
              <c:spPr>
                <a:noFill/>
                <a:ln>
                  <a:noFill/>
                </a:ln>
              </c:spPr>
              <c:dLblPos val="ct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0"/>
                </c:ext>
                <c:ext xmlns:c16="http://schemas.microsoft.com/office/drawing/2014/chart" uri="{C3380CC4-5D6E-409C-BE32-E72D297353CC}">
                  <c16:uniqueId val="{00000008-102E-4D32-9909-38238CE173B5}"/>
                </c:ext>
              </c:extLst>
            </c:dLbl>
            <c:spPr>
              <a:noFill/>
              <a:ln>
                <a:noFill/>
              </a:ln>
              <a:effectLst/>
            </c:spPr>
            <c:txPr>
              <a:bodyPr wrap="square" lIns="38100" tIns="19050" rIns="38100" bIns="19050" anchor="ctr">
                <a:spAutoFit/>
              </a:bodyPr>
              <a:lstStyle/>
              <a:p>
                <a:pPr>
                  <a:defRPr/>
                </a:pPr>
                <a:endParaRPr lang="en-US"/>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Sheet1!$A$5</c:f>
              <c:numCache>
                <c:formatCode>General</c:formatCode>
                <c:ptCount val="1"/>
                <c:pt idx="0">
                  <c:v>15.05</c:v>
                </c:pt>
              </c:numCache>
            </c:numRef>
          </c:val>
          <c:extLst>
            <c:ext xmlns:c16="http://schemas.microsoft.com/office/drawing/2014/chart" uri="{C3380CC4-5D6E-409C-BE32-E72D297353CC}">
              <c16:uniqueId val="{00000009-102E-4D32-9909-38238CE173B5}"/>
            </c:ext>
          </c:extLst>
        </c:ser>
        <c:dLbls>
          <c:showLegendKey val="0"/>
          <c:showVal val="0"/>
          <c:showCatName val="0"/>
          <c:showSerName val="0"/>
          <c:showPercent val="0"/>
          <c:showBubbleSize val="0"/>
        </c:dLbls>
        <c:gapWidth val="40"/>
        <c:axId val="736646271"/>
        <c:axId val="1"/>
      </c:barChart>
      <c:catAx>
        <c:axId val="736646271"/>
        <c:scaling>
          <c:orientation val="minMax"/>
        </c:scaling>
        <c:delete val="0"/>
        <c:axPos val="b"/>
        <c:majorGridlines>
          <c:spPr>
            <a:ln>
              <a:noFill/>
            </a:ln>
          </c:spPr>
        </c:majorGridlines>
        <c:majorTickMark val="none"/>
        <c:minorTickMark val="none"/>
        <c:tickLblPos val="none"/>
        <c:spPr>
          <a:ln w="9525" cap="flat" algn="ctr">
            <a:solidFill>
              <a:schemeClr val="tx2"/>
            </a:solidFill>
            <a:prstDash val="solid"/>
          </a:ln>
        </c:spPr>
        <c:crossAx val="1"/>
        <c:crosses val="min"/>
        <c:auto val="0"/>
        <c:lblAlgn val="ctr"/>
        <c:lblOffset val="100"/>
        <c:noMultiLvlLbl val="0"/>
      </c:catAx>
      <c:valAx>
        <c:axId val="1"/>
        <c:scaling>
          <c:orientation val="minMax"/>
          <c:max val="15.05"/>
          <c:min val="0"/>
        </c:scaling>
        <c:delete val="1"/>
        <c:axPos val="l"/>
        <c:numFmt formatCode="General" sourceLinked="1"/>
        <c:majorTickMark val="out"/>
        <c:minorTickMark val="none"/>
        <c:tickLblPos val="nextTo"/>
        <c:crossAx val="736646271"/>
        <c:crosses val="min"/>
        <c:crossBetween val="between"/>
      </c:valAx>
      <c:spPr>
        <a:solidFill>
          <a:schemeClr val="accent3"/>
        </a:solidFill>
      </c:spPr>
    </c:plotArea>
    <c:plotVisOnly val="0"/>
    <c:dispBlanksAs val="gap"/>
    <c:showDLblsOverMax val="1"/>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High-income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Sheet1!$B$2:$B$16</c:f>
              <c:numCache>
                <c:formatCode>General</c:formatCode>
                <c:ptCount val="15"/>
                <c:pt idx="0">
                  <c:v>27</c:v>
                </c:pt>
                <c:pt idx="1">
                  <c:v>29</c:v>
                </c:pt>
                <c:pt idx="2">
                  <c:v>32</c:v>
                </c:pt>
                <c:pt idx="3">
                  <c:v>37</c:v>
                </c:pt>
                <c:pt idx="4">
                  <c:v>38</c:v>
                </c:pt>
                <c:pt idx="5">
                  <c:v>41</c:v>
                </c:pt>
                <c:pt idx="6">
                  <c:v>43</c:v>
                </c:pt>
                <c:pt idx="7">
                  <c:v>46</c:v>
                </c:pt>
                <c:pt idx="8">
                  <c:v>47</c:v>
                </c:pt>
                <c:pt idx="9">
                  <c:v>51</c:v>
                </c:pt>
                <c:pt idx="10">
                  <c:v>52</c:v>
                </c:pt>
                <c:pt idx="11">
                  <c:v>55</c:v>
                </c:pt>
                <c:pt idx="12">
                  <c:v>58</c:v>
                </c:pt>
                <c:pt idx="13">
                  <c:v>56</c:v>
                </c:pt>
                <c:pt idx="14">
                  <c:v>58</c:v>
                </c:pt>
              </c:numCache>
            </c:numRef>
          </c:val>
          <c:smooth val="0"/>
          <c:extLst>
            <c:ext xmlns:c16="http://schemas.microsoft.com/office/drawing/2014/chart" uri="{C3380CC4-5D6E-409C-BE32-E72D297353CC}">
              <c16:uniqueId val="{00000000-107E-374B-858C-B22247C5751F}"/>
            </c:ext>
          </c:extLst>
        </c:ser>
        <c:ser>
          <c:idx val="1"/>
          <c:order val="1"/>
          <c:tx>
            <c:strRef>
              <c:f>Sheet1!$C$1</c:f>
              <c:strCache>
                <c:ptCount val="1"/>
                <c:pt idx="0">
                  <c:v>Low-income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Sheet1!$A$2:$A$16</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Sheet1!$C$2:$C$16</c:f>
              <c:numCache>
                <c:formatCode>General</c:formatCode>
                <c:ptCount val="15"/>
                <c:pt idx="0">
                  <c:v>0</c:v>
                </c:pt>
                <c:pt idx="1">
                  <c:v>1</c:v>
                </c:pt>
                <c:pt idx="2">
                  <c:v>1</c:v>
                </c:pt>
                <c:pt idx="3">
                  <c:v>1</c:v>
                </c:pt>
                <c:pt idx="4">
                  <c:v>1</c:v>
                </c:pt>
                <c:pt idx="5">
                  <c:v>1</c:v>
                </c:pt>
                <c:pt idx="6">
                  <c:v>9</c:v>
                </c:pt>
                <c:pt idx="7">
                  <c:v>9</c:v>
                </c:pt>
                <c:pt idx="8">
                  <c:v>18</c:v>
                </c:pt>
                <c:pt idx="9">
                  <c:v>21</c:v>
                </c:pt>
                <c:pt idx="10">
                  <c:v>19</c:v>
                </c:pt>
                <c:pt idx="11">
                  <c:v>20</c:v>
                </c:pt>
                <c:pt idx="12">
                  <c:v>28</c:v>
                </c:pt>
                <c:pt idx="13">
                  <c:v>30</c:v>
                </c:pt>
                <c:pt idx="14">
                  <c:v>24</c:v>
                </c:pt>
              </c:numCache>
            </c:numRef>
          </c:val>
          <c:smooth val="0"/>
          <c:extLst>
            <c:ext xmlns:c16="http://schemas.microsoft.com/office/drawing/2014/chart" uri="{C3380CC4-5D6E-409C-BE32-E72D297353CC}">
              <c16:uniqueId val="{00000001-107E-374B-858C-B22247C5751F}"/>
            </c:ext>
          </c:extLst>
        </c:ser>
        <c:dLbls>
          <c:showLegendKey val="0"/>
          <c:showVal val="0"/>
          <c:showCatName val="0"/>
          <c:showSerName val="0"/>
          <c:showPercent val="0"/>
          <c:showBubbleSize val="0"/>
        </c:dLbls>
        <c:marker val="1"/>
        <c:smooth val="0"/>
        <c:axId val="1789333024"/>
        <c:axId val="1789334736"/>
      </c:lineChart>
      <c:catAx>
        <c:axId val="1789333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4736"/>
        <c:crosses val="autoZero"/>
        <c:auto val="1"/>
        <c:lblAlgn val="ctr"/>
        <c:lblOffset val="100"/>
        <c:noMultiLvlLbl val="0"/>
      </c:catAx>
      <c:valAx>
        <c:axId val="17893347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89333024"/>
        <c:crosses val="autoZero"/>
        <c:crossBetween val="between"/>
      </c:valAx>
      <c:spPr>
        <a:noFill/>
        <a:ln>
          <a:noFill/>
        </a:ln>
        <a:effectLst/>
      </c:spPr>
    </c:plotArea>
    <c:legend>
      <c:legendPos val="b"/>
      <c:layout>
        <c:manualLayout>
          <c:xMode val="edge"/>
          <c:yMode val="edge"/>
          <c:x val="0.05"/>
          <c:y val="0.95439284237248756"/>
          <c:w val="0.9"/>
          <c:h val="4.5607157627512454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CF2-4DC8-97C5-425A085F294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CF2-4DC8-97C5-425A085F294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CF2-4DC8-97C5-425A085F294A}"/>
              </c:ext>
            </c:extLst>
          </c:dPt>
          <c:dLbls>
            <c:dLbl>
              <c:idx val="1"/>
              <c:layout>
                <c:manualLayout>
                  <c:x val="-1.9903552820634631E-2"/>
                  <c:y val="-0.15510210578368874"/>
                </c:manualLayout>
              </c:layout>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1"/>
              <c:showBubbleSize val="0"/>
              <c:separator>
</c:separator>
              <c:extLst>
                <c:ext xmlns:c15="http://schemas.microsoft.com/office/drawing/2012/chart" uri="{CE6537A1-D6FC-4f65-9D91-7224C49458BB}">
                  <c15:layout>
                    <c:manualLayout>
                      <c:w val="6.5749788310054638E-2"/>
                      <c:h val="0.15825139866182275"/>
                    </c:manualLayout>
                  </c15:layout>
                </c:ext>
                <c:ext xmlns:c16="http://schemas.microsoft.com/office/drawing/2014/chart" uri="{C3380CC4-5D6E-409C-BE32-E72D297353CC}">
                  <c16:uniqueId val="{00000003-3CF2-4DC8-97C5-425A085F294A}"/>
                </c:ext>
              </c:extLst>
            </c:dLbl>
            <c:dLbl>
              <c:idx val="2"/>
              <c:tx>
                <c:rich>
                  <a:bodyPr/>
                  <a:lstStyle/>
                  <a:p>
                    <a:r>
                      <a:rPr lang="en-US" baseline="0"/>
                      <a:t>91</a:t>
                    </a:r>
                    <a:r>
                      <a:rPr lang="en-US" baseline="0" dirty="0"/>
                      <a:t>
</a:t>
                    </a:r>
                    <a:fld id="{F96DD56F-8FC2-4AAE-88EA-6FB149541EBB}" type="PERCENTAGE">
                      <a:rPr lang="en-US" baseline="0"/>
                      <a:pPr/>
                      <a:t>[PERCENTAGE]</a:t>
                    </a:fld>
                    <a:endParaRPr lang="en-US" baseline="0" dirty="0"/>
                  </a:p>
                </c:rich>
              </c:tx>
              <c:dLblPos val="ctr"/>
              <c:showLegendKey val="0"/>
              <c:showVal val="1"/>
              <c:showCatName val="0"/>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3CF2-4DC8-97C5-425A085F294A}"/>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2 doses (6 months)</c:v>
                </c:pt>
                <c:pt idx="1">
                  <c:v>2 doses (12 months)</c:v>
                </c:pt>
                <c:pt idx="2">
                  <c:v>1 dose</c:v>
                </c:pt>
              </c:strCache>
            </c:strRef>
          </c:cat>
          <c:val>
            <c:numRef>
              <c:f>Sheet1!$B$2:$B$4</c:f>
              <c:numCache>
                <c:formatCode>General</c:formatCode>
                <c:ptCount val="3"/>
                <c:pt idx="0">
                  <c:v>70</c:v>
                </c:pt>
                <c:pt idx="1">
                  <c:v>1</c:v>
                </c:pt>
                <c:pt idx="2">
                  <c:v>90</c:v>
                </c:pt>
              </c:numCache>
            </c:numRef>
          </c:val>
          <c:extLst>
            <c:ext xmlns:c16="http://schemas.microsoft.com/office/drawing/2014/chart" uri="{C3380CC4-5D6E-409C-BE32-E72D297353CC}">
              <c16:uniqueId val="{00000006-3CF2-4DC8-97C5-425A085F294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Sheet1!$A$33</c:f>
              <c:strCache>
                <c:ptCount val="1"/>
                <c:pt idx="0">
                  <c:v>Delivery costs (o)</c:v>
                </c:pt>
              </c:strCache>
            </c:strRef>
          </c:tx>
          <c:spPr>
            <a:solidFill>
              <a:schemeClr val="bg2">
                <a:lumMod val="75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Sheet1!$B$33:$K$33</c:f>
              <c:numCache>
                <c:formatCode>_("$"* #,##0.00_);_("$"* \(#,##0.00\);_("$"* "-"??_);_(@_)</c:formatCode>
                <c:ptCount val="10"/>
                <c:pt idx="0">
                  <c:v>9.9200000000000017</c:v>
                </c:pt>
                <c:pt idx="1">
                  <c:v>6.4665293041816936</c:v>
                </c:pt>
                <c:pt idx="2">
                  <c:v>30.2</c:v>
                </c:pt>
                <c:pt idx="3">
                  <c:v>16.196462700000005</c:v>
                </c:pt>
                <c:pt idx="4">
                  <c:v>4.1199999999999992</c:v>
                </c:pt>
                <c:pt idx="5">
                  <c:v>2.1443938</c:v>
                </c:pt>
                <c:pt idx="6">
                  <c:v>7.2200000000000006</c:v>
                </c:pt>
                <c:pt idx="7">
                  <c:v>4.0409658999999998</c:v>
                </c:pt>
                <c:pt idx="8">
                  <c:v>8.52</c:v>
                </c:pt>
                <c:pt idx="9">
                  <c:v>3.9604070000000009</c:v>
                </c:pt>
              </c:numCache>
            </c:numRef>
          </c:val>
          <c:extLst>
            <c:ext xmlns:c16="http://schemas.microsoft.com/office/drawing/2014/chart" uri="{C3380CC4-5D6E-409C-BE32-E72D297353CC}">
              <c16:uniqueId val="{00000000-BB4C-467D-98DD-79533F3D590E}"/>
            </c:ext>
          </c:extLst>
        </c:ser>
        <c:ser>
          <c:idx val="1"/>
          <c:order val="1"/>
          <c:tx>
            <c:strRef>
              <c:f>Sheet1!$A$34</c:f>
              <c:strCache>
                <c:ptCount val="1"/>
                <c:pt idx="0">
                  <c:v>Delivery costs (f)</c:v>
                </c:pt>
              </c:strCache>
            </c:strRef>
          </c:tx>
          <c:spPr>
            <a:solidFill>
              <a:schemeClr val="accent1">
                <a:lumMod val="40000"/>
                <a:lumOff val="6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Sheet1!$B$34:$K$34</c:f>
              <c:numCache>
                <c:formatCode>_("$"* #,##0.00_);_("$"* \(#,##0.00\);_("$"* "-"??_);_(@_)</c:formatCode>
                <c:ptCount val="10"/>
                <c:pt idx="0">
                  <c:v>4.46</c:v>
                </c:pt>
                <c:pt idx="1">
                  <c:v>3.1485869317525887</c:v>
                </c:pt>
                <c:pt idx="2">
                  <c:v>4.2</c:v>
                </c:pt>
                <c:pt idx="3">
                  <c:v>2.7203252999999998</c:v>
                </c:pt>
                <c:pt idx="4">
                  <c:v>2.06</c:v>
                </c:pt>
                <c:pt idx="5">
                  <c:v>1.1458993999999998</c:v>
                </c:pt>
                <c:pt idx="6">
                  <c:v>0.54</c:v>
                </c:pt>
                <c:pt idx="7">
                  <c:v>0.29432959999999997</c:v>
                </c:pt>
                <c:pt idx="8">
                  <c:v>6.6400000000000006</c:v>
                </c:pt>
                <c:pt idx="9">
                  <c:v>3.9366497999999996</c:v>
                </c:pt>
              </c:numCache>
            </c:numRef>
          </c:val>
          <c:extLst>
            <c:ext xmlns:c16="http://schemas.microsoft.com/office/drawing/2014/chart" uri="{C3380CC4-5D6E-409C-BE32-E72D297353CC}">
              <c16:uniqueId val="{00000001-BB4C-467D-98DD-79533F3D590E}"/>
            </c:ext>
          </c:extLst>
        </c:ser>
        <c:ser>
          <c:idx val="2"/>
          <c:order val="2"/>
          <c:tx>
            <c:strRef>
              <c:f>Sheet1!$A$35</c:f>
              <c:strCache>
                <c:ptCount val="1"/>
                <c:pt idx="0">
                  <c:v>Procurement costs (f)</c:v>
                </c:pt>
              </c:strCache>
            </c:strRef>
          </c:tx>
          <c:spPr>
            <a:solidFill>
              <a:schemeClr val="tx2">
                <a:lumMod val="50000"/>
                <a:lumOff val="50000"/>
              </a:schemeClr>
            </a:solidFill>
            <a:ln>
              <a:noFill/>
            </a:ln>
            <a:effectLst/>
          </c:spPr>
          <c:invertIfNegative val="0"/>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Sheet1!$B$35:$K$35</c:f>
              <c:numCache>
                <c:formatCode>_("$"* #,##0.00_);_("$"* \(#,##0.00\);_("$"* "-"??_);_(@_)</c:formatCode>
                <c:ptCount val="10"/>
                <c:pt idx="0">
                  <c:v>9.0892527894817263</c:v>
                </c:pt>
                <c:pt idx="1">
                  <c:v>4.5446263947408641</c:v>
                </c:pt>
                <c:pt idx="2">
                  <c:v>19.230397314617029</c:v>
                </c:pt>
                <c:pt idx="3">
                  <c:v>9.615199981040762</c:v>
                </c:pt>
                <c:pt idx="4">
                  <c:v>9.1319999863430894</c:v>
                </c:pt>
                <c:pt idx="5">
                  <c:v>4.5660010979298891</c:v>
                </c:pt>
                <c:pt idx="6">
                  <c:v>9.09847021266458</c:v>
                </c:pt>
                <c:pt idx="7">
                  <c:v>4.5492340238978652</c:v>
                </c:pt>
                <c:pt idx="8">
                  <c:v>9.132000977523715</c:v>
                </c:pt>
                <c:pt idx="9">
                  <c:v>4.5660003778071845</c:v>
                </c:pt>
              </c:numCache>
            </c:numRef>
          </c:val>
          <c:extLst>
            <c:ext xmlns:c16="http://schemas.microsoft.com/office/drawing/2014/chart" uri="{C3380CC4-5D6E-409C-BE32-E72D297353CC}">
              <c16:uniqueId val="{00000002-BB4C-467D-98DD-79533F3D590E}"/>
            </c:ext>
          </c:extLst>
        </c:ser>
        <c:dLbls>
          <c:showLegendKey val="0"/>
          <c:showVal val="0"/>
          <c:showCatName val="0"/>
          <c:showSerName val="0"/>
          <c:showPercent val="0"/>
          <c:showBubbleSize val="0"/>
        </c:dLbls>
        <c:gapWidth val="150"/>
        <c:overlap val="100"/>
        <c:axId val="1084884640"/>
        <c:axId val="1084885120"/>
      </c:barChart>
      <c:lineChart>
        <c:grouping val="standard"/>
        <c:varyColors val="0"/>
        <c:ser>
          <c:idx val="3"/>
          <c:order val="3"/>
          <c:tx>
            <c:strRef>
              <c:f>Sheet1!$A$36</c:f>
              <c:strCache>
                <c:ptCount val="1"/>
                <c:pt idx="0">
                  <c:v>Total costs</c:v>
                </c:pt>
              </c:strCache>
            </c:strRef>
          </c:tx>
          <c:spPr>
            <a:ln w="28575" cap="rnd">
              <a:no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Sheet1!$B$31:$K$32</c:f>
              <c:multiLvlStrCache>
                <c:ptCount val="10"/>
                <c:lvl>
                  <c:pt idx="0">
                    <c:v>
2-dose </c:v>
                  </c:pt>
                  <c:pt idx="1">
                    <c:v>
1-dose </c:v>
                  </c:pt>
                  <c:pt idx="2">
                    <c:v>
2-dose </c:v>
                  </c:pt>
                  <c:pt idx="3">
                    <c:v>
1-dose </c:v>
                  </c:pt>
                  <c:pt idx="4">
                    <c:v>
2-dose </c:v>
                  </c:pt>
                  <c:pt idx="5">
                    <c:v>
1-dose </c:v>
                  </c:pt>
                  <c:pt idx="6">
                    <c:v>
2-dose </c:v>
                  </c:pt>
                  <c:pt idx="7">
                    <c:v>
1-dose </c:v>
                  </c:pt>
                  <c:pt idx="8">
                    <c:v>
2-dose </c:v>
                  </c:pt>
                  <c:pt idx="9">
                    <c:v>
1-dose </c:v>
                  </c:pt>
                </c:lvl>
                <c:lvl>
                  <c:pt idx="0">
                    <c:v>Ethiopia</c:v>
                  </c:pt>
                  <c:pt idx="2">
                    <c:v>Guyana</c:v>
                  </c:pt>
                  <c:pt idx="4">
                    <c:v>Rwanda</c:v>
                  </c:pt>
                  <c:pt idx="6">
                    <c:v>Sri Lanka</c:v>
                  </c:pt>
                  <c:pt idx="8">
                    <c:v>Uganda</c:v>
                  </c:pt>
                </c:lvl>
              </c:multiLvlStrCache>
            </c:multiLvlStrRef>
          </c:cat>
          <c:val>
            <c:numRef>
              <c:f>Sheet1!$B$36:$K$36</c:f>
              <c:numCache>
                <c:formatCode>_("$"* #,##0.00_);_("$"* \(#,##0.00\);_("$"* "-"??_);_(@_)</c:formatCode>
                <c:ptCount val="10"/>
                <c:pt idx="0">
                  <c:v>23.469252789481729</c:v>
                </c:pt>
                <c:pt idx="1">
                  <c:v>14.159742630675147</c:v>
                </c:pt>
                <c:pt idx="2">
                  <c:v>53.630397314617028</c:v>
                </c:pt>
                <c:pt idx="3">
                  <c:v>28.531987981040764</c:v>
                </c:pt>
                <c:pt idx="4">
                  <c:v>15.311999986343089</c:v>
                </c:pt>
                <c:pt idx="5">
                  <c:v>7.8562942979298889</c:v>
                </c:pt>
                <c:pt idx="6">
                  <c:v>16.858470212664582</c:v>
                </c:pt>
                <c:pt idx="7">
                  <c:v>8.8845295238978643</c:v>
                </c:pt>
                <c:pt idx="8">
                  <c:v>24.292000977523713</c:v>
                </c:pt>
                <c:pt idx="9">
                  <c:v>12.463057177807185</c:v>
                </c:pt>
              </c:numCache>
            </c:numRef>
          </c:val>
          <c:smooth val="0"/>
          <c:extLst>
            <c:ext xmlns:c16="http://schemas.microsoft.com/office/drawing/2014/chart" uri="{C3380CC4-5D6E-409C-BE32-E72D297353CC}">
              <c16:uniqueId val="{00000003-BB4C-467D-98DD-79533F3D590E}"/>
            </c:ext>
          </c:extLst>
        </c:ser>
        <c:dLbls>
          <c:showLegendKey val="0"/>
          <c:showVal val="0"/>
          <c:showCatName val="0"/>
          <c:showSerName val="0"/>
          <c:showPercent val="0"/>
          <c:showBubbleSize val="0"/>
        </c:dLbls>
        <c:marker val="1"/>
        <c:smooth val="0"/>
        <c:axId val="1084884640"/>
        <c:axId val="1084885120"/>
      </c:lineChart>
      <c:catAx>
        <c:axId val="1084884640"/>
        <c:scaling>
          <c:orientation val="minMax"/>
        </c:scaling>
        <c:delete val="0"/>
        <c:axPos val="b"/>
        <c:numFmt formatCode="General" sourceLinked="1"/>
        <c:majorTickMark val="none"/>
        <c:minorTickMark val="none"/>
        <c:tickLblPos val="nextTo"/>
        <c:spPr>
          <a:noFill/>
          <a:ln w="19050" cap="flat" cmpd="sng" algn="ctr">
            <a:solidFill>
              <a:srgbClr val="FFFFFF">
                <a:lumMod val="75000"/>
              </a:srgb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084885120"/>
        <c:crosses val="autoZero"/>
        <c:auto val="1"/>
        <c:lblAlgn val="ctr"/>
        <c:lblOffset val="100"/>
        <c:noMultiLvlLbl val="0"/>
      </c:catAx>
      <c:valAx>
        <c:axId val="1084885120"/>
        <c:scaling>
          <c:orientation val="minMax"/>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84884640"/>
        <c:crosses val="autoZero"/>
        <c:crossBetween val="between"/>
      </c:valAx>
      <c:spPr>
        <a:noFill/>
        <a:ln>
          <a:gradFill>
            <a:gsLst>
              <a:gs pos="0">
                <a:srgbClr val="3D5567">
                  <a:lumMod val="5000"/>
                  <a:lumOff val="95000"/>
                </a:srgbClr>
              </a:gs>
              <a:gs pos="74000">
                <a:srgbClr val="3D5567">
                  <a:lumMod val="45000"/>
                  <a:lumOff val="55000"/>
                </a:srgbClr>
              </a:gs>
              <a:gs pos="83000">
                <a:srgbClr val="3D5567">
                  <a:lumMod val="45000"/>
                  <a:lumOff val="55000"/>
                </a:srgbClr>
              </a:gs>
              <a:gs pos="100000">
                <a:srgbClr val="3D5567">
                  <a:lumMod val="30000"/>
                  <a:lumOff val="70000"/>
                </a:srgbClr>
              </a:gs>
            </a:gsLst>
            <a:lin ang="5400000" scaled="1"/>
          </a:gradFill>
        </a:ln>
        <a:effectLst/>
      </c:spPr>
    </c:plotArea>
    <c:legend>
      <c:legendPos val="b"/>
      <c:legendEntry>
        <c:idx val="3"/>
        <c:delete val="1"/>
      </c:legendEntry>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A5A853-CEC7-3E56-23A5-106F4EBF242A}"/>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A468808-75C8-BA27-331E-9CDC9D26BD5F}"/>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A8E48917-46E1-4112-8FBE-9F6E0BF03FA0}" type="datetimeFigureOut">
              <a:rPr lang="en-US" smtClean="0"/>
              <a:t>3/19/2026</a:t>
            </a:fld>
            <a:endParaRPr lang="en-US"/>
          </a:p>
        </p:txBody>
      </p:sp>
      <p:sp>
        <p:nvSpPr>
          <p:cNvPr id="4" name="Footer Placeholder 3">
            <a:extLst>
              <a:ext uri="{FF2B5EF4-FFF2-40B4-BE49-F238E27FC236}">
                <a16:creationId xmlns:a16="http://schemas.microsoft.com/office/drawing/2014/main" id="{D5FF2E15-7E1D-4C1A-86E8-5D3D7259136E}"/>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19089E3-6767-0E60-CBE0-ECE461D07521}"/>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15A5DE5B-CCA8-4F20-A5C7-947AD70C86B7}" type="slidenum">
              <a:rPr lang="en-US" smtClean="0"/>
              <a:t>‹#›</a:t>
            </a:fld>
            <a:endParaRPr lang="en-US"/>
          </a:p>
        </p:txBody>
      </p:sp>
    </p:spTree>
    <p:extLst>
      <p:ext uri="{BB962C8B-B14F-4D97-AF65-F5344CB8AC3E}">
        <p14:creationId xmlns:p14="http://schemas.microsoft.com/office/powerpoint/2010/main" val="32922829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732" cy="469779"/>
          </a:xfrm>
          <a:prstGeom prst="rect">
            <a:avLst/>
          </a:prstGeom>
        </p:spPr>
        <p:txBody>
          <a:bodyPr vert="horz" lIns="93940" tIns="46970" rIns="93940" bIns="46970" rtlCol="0"/>
          <a:lstStyle>
            <a:lvl1pPr algn="l">
              <a:defRPr sz="1200"/>
            </a:lvl1pPr>
          </a:lstStyle>
          <a:p>
            <a:endParaRPr lang="en-US"/>
          </a:p>
        </p:txBody>
      </p:sp>
      <p:sp>
        <p:nvSpPr>
          <p:cNvPr id="3" name="Date Placeholder 2"/>
          <p:cNvSpPr>
            <a:spLocks noGrp="1"/>
          </p:cNvSpPr>
          <p:nvPr>
            <p:ph type="dt" idx="1"/>
          </p:nvPr>
        </p:nvSpPr>
        <p:spPr>
          <a:xfrm>
            <a:off x="4008706" y="1"/>
            <a:ext cx="3066732" cy="469779"/>
          </a:xfrm>
          <a:prstGeom prst="rect">
            <a:avLst/>
          </a:prstGeom>
        </p:spPr>
        <p:txBody>
          <a:bodyPr vert="horz" lIns="93940" tIns="46970" rIns="93940" bIns="46970" rtlCol="0"/>
          <a:lstStyle>
            <a:lvl1pPr algn="r">
              <a:defRPr sz="1200"/>
            </a:lvl1pPr>
          </a:lstStyle>
          <a:p>
            <a:fld id="{56D53E6B-78F7-4A7F-A4E6-CD2F8E07BA38}" type="datetimeFigureOut">
              <a:rPr lang="en-US" smtClean="0"/>
              <a:t>3/19/2026</a:t>
            </a:fld>
            <a:endParaRPr lang="en-US"/>
          </a:p>
        </p:txBody>
      </p:sp>
      <p:sp>
        <p:nvSpPr>
          <p:cNvPr id="4" name="Slide Image Placeholder 3"/>
          <p:cNvSpPr>
            <a:spLocks noGrp="1" noRot="1" noChangeAspect="1"/>
          </p:cNvSpPr>
          <p:nvPr>
            <p:ph type="sldImg" idx="2"/>
          </p:nvPr>
        </p:nvSpPr>
        <p:spPr>
          <a:xfrm>
            <a:off x="730250" y="1169988"/>
            <a:ext cx="5616575" cy="3160712"/>
          </a:xfrm>
          <a:prstGeom prst="rect">
            <a:avLst/>
          </a:prstGeom>
          <a:noFill/>
          <a:ln w="12700">
            <a:solidFill>
              <a:prstClr val="black"/>
            </a:solidFill>
          </a:ln>
        </p:spPr>
        <p:txBody>
          <a:bodyPr vert="horz" lIns="93940" tIns="46970" rIns="93940" bIns="46970" rtlCol="0" anchor="ctr"/>
          <a:lstStyle/>
          <a:p>
            <a:endParaRPr lang="en-US"/>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40" tIns="46970" rIns="93940" bIns="4697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93299"/>
            <a:ext cx="3066732" cy="469779"/>
          </a:xfrm>
          <a:prstGeom prst="rect">
            <a:avLst/>
          </a:prstGeom>
        </p:spPr>
        <p:txBody>
          <a:bodyPr vert="horz" lIns="93940" tIns="46970" rIns="93940" bIns="46970" rtlCol="0" anchor="b"/>
          <a:lstStyle>
            <a:lvl1pPr algn="l">
              <a:defRPr sz="1200"/>
            </a:lvl1pPr>
          </a:lstStyle>
          <a:p>
            <a:endParaRPr lang="en-US"/>
          </a:p>
        </p:txBody>
      </p:sp>
      <p:sp>
        <p:nvSpPr>
          <p:cNvPr id="7" name="Slide Number Placeholder 6"/>
          <p:cNvSpPr>
            <a:spLocks noGrp="1"/>
          </p:cNvSpPr>
          <p:nvPr>
            <p:ph type="sldNum" sz="quarter" idx="5"/>
          </p:nvPr>
        </p:nvSpPr>
        <p:spPr>
          <a:xfrm>
            <a:off x="4008706" y="8893299"/>
            <a:ext cx="3066732" cy="469779"/>
          </a:xfrm>
          <a:prstGeom prst="rect">
            <a:avLst/>
          </a:prstGeom>
        </p:spPr>
        <p:txBody>
          <a:bodyPr vert="horz" lIns="93940" tIns="46970" rIns="93940" bIns="46970" rtlCol="0" anchor="b"/>
          <a:lstStyle>
            <a:lvl1pPr algn="r">
              <a:defRPr sz="1200"/>
            </a:lvl1pPr>
          </a:lstStyle>
          <a:p>
            <a:fld id="{AFAC0320-111F-4C09-8C7C-B3759D94ED03}" type="slidenum">
              <a:rPr lang="en-US" smtClean="0"/>
              <a:t>‹#›</a:t>
            </a:fld>
            <a:endParaRPr lang="en-US"/>
          </a:p>
        </p:txBody>
      </p:sp>
    </p:spTree>
    <p:extLst>
      <p:ext uri="{BB962C8B-B14F-4D97-AF65-F5344CB8AC3E}">
        <p14:creationId xmlns:p14="http://schemas.microsoft.com/office/powerpoint/2010/main" val="45265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2</a:t>
            </a:fld>
            <a:endParaRPr lang="en-US" dirty="0"/>
          </a:p>
        </p:txBody>
      </p:sp>
    </p:spTree>
    <p:extLst>
      <p:ext uri="{BB962C8B-B14F-4D97-AF65-F5344CB8AC3E}">
        <p14:creationId xmlns:p14="http://schemas.microsoft.com/office/powerpoint/2010/main" val="3562622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14</a:t>
            </a:fld>
            <a:endParaRPr lang="en-US"/>
          </a:p>
        </p:txBody>
      </p:sp>
    </p:spTree>
    <p:extLst>
      <p:ext uri="{BB962C8B-B14F-4D97-AF65-F5344CB8AC3E}">
        <p14:creationId xmlns:p14="http://schemas.microsoft.com/office/powerpoint/2010/main" val="15952293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15</a:t>
            </a:fld>
            <a:endParaRPr lang="en-US" dirty="0"/>
          </a:p>
        </p:txBody>
      </p:sp>
    </p:spTree>
    <p:extLst>
      <p:ext uri="{BB962C8B-B14F-4D97-AF65-F5344CB8AC3E}">
        <p14:creationId xmlns:p14="http://schemas.microsoft.com/office/powerpoint/2010/main" val="17489630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18</a:t>
            </a:fld>
            <a:endParaRPr lang="en-US" dirty="0"/>
          </a:p>
        </p:txBody>
      </p:sp>
    </p:spTree>
    <p:extLst>
      <p:ext uri="{BB962C8B-B14F-4D97-AF65-F5344CB8AC3E}">
        <p14:creationId xmlns:p14="http://schemas.microsoft.com/office/powerpoint/2010/main" val="19210178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HPV9 (Gardasil 9, MSD)</a:t>
            </a:r>
          </a:p>
        </p:txBody>
      </p:sp>
      <p:sp>
        <p:nvSpPr>
          <p:cNvPr id="4" name="Slide Number Placeholder 3"/>
          <p:cNvSpPr>
            <a:spLocks noGrp="1"/>
          </p:cNvSpPr>
          <p:nvPr>
            <p:ph type="sldNum" sz="quarter" idx="5"/>
          </p:nvPr>
        </p:nvSpPr>
        <p:spPr/>
        <p:txBody>
          <a:bodyPr/>
          <a:lstStyle/>
          <a:p>
            <a:fld id="{DBF2C4BC-BAE4-4C85-BCED-8B1289E8C637}" type="slidenum">
              <a:rPr lang="en-US" smtClean="0"/>
              <a:t>20</a:t>
            </a:fld>
            <a:endParaRPr lang="en-US" dirty="0"/>
          </a:p>
        </p:txBody>
      </p:sp>
    </p:spTree>
    <p:extLst>
      <p:ext uri="{BB962C8B-B14F-4D97-AF65-F5344CB8AC3E}">
        <p14:creationId xmlns:p14="http://schemas.microsoft.com/office/powerpoint/2010/main" val="27467146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45DE3-CE5C-0059-6D04-8F91B83861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F16234-5CB0-F891-DFC3-753208639D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43042-D741-BA36-B62D-FC43163DC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A8F4EE-5651-A83F-2037-ED3534BB636E}"/>
              </a:ext>
            </a:extLst>
          </p:cNvPr>
          <p:cNvSpPr>
            <a:spLocks noGrp="1"/>
          </p:cNvSpPr>
          <p:nvPr>
            <p:ph type="sldNum" sz="quarter" idx="5"/>
          </p:nvPr>
        </p:nvSpPr>
        <p:spPr/>
        <p:txBody>
          <a:bodyPr/>
          <a:lstStyle/>
          <a:p>
            <a:fld id="{DBF2C4BC-BAE4-4C85-BCED-8B1289E8C637}" type="slidenum">
              <a:rPr lang="en-US" smtClean="0"/>
              <a:t>21</a:t>
            </a:fld>
            <a:endParaRPr lang="en-US" dirty="0"/>
          </a:p>
        </p:txBody>
      </p:sp>
    </p:spTree>
    <p:extLst>
      <p:ext uri="{BB962C8B-B14F-4D97-AF65-F5344CB8AC3E}">
        <p14:creationId xmlns:p14="http://schemas.microsoft.com/office/powerpoint/2010/main" val="2777408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22</a:t>
            </a:fld>
            <a:endParaRPr lang="en-US" dirty="0"/>
          </a:p>
        </p:txBody>
      </p:sp>
    </p:spTree>
    <p:extLst>
      <p:ext uri="{BB962C8B-B14F-4D97-AF65-F5344CB8AC3E}">
        <p14:creationId xmlns:p14="http://schemas.microsoft.com/office/powerpoint/2010/main" val="2148992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23</a:t>
            </a:fld>
            <a:endParaRPr lang="en-US" dirty="0"/>
          </a:p>
        </p:txBody>
      </p:sp>
    </p:spTree>
    <p:extLst>
      <p:ext uri="{BB962C8B-B14F-4D97-AF65-F5344CB8AC3E}">
        <p14:creationId xmlns:p14="http://schemas.microsoft.com/office/powerpoint/2010/main" val="4191564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24</a:t>
            </a:fld>
            <a:endParaRPr lang="en-US" dirty="0"/>
          </a:p>
        </p:txBody>
      </p:sp>
    </p:spTree>
    <p:extLst>
      <p:ext uri="{BB962C8B-B14F-4D97-AF65-F5344CB8AC3E}">
        <p14:creationId xmlns:p14="http://schemas.microsoft.com/office/powerpoint/2010/main" val="29863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D9CC-40CE-214D-E11B-0F30938461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E04890-0744-62C3-29CB-0ACA257263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A52E4-F11A-706D-E85E-7FFD7971314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236EE57B-F614-E8B0-6A17-B3CE0242D1E5}"/>
              </a:ext>
            </a:extLst>
          </p:cNvPr>
          <p:cNvSpPr>
            <a:spLocks noGrp="1"/>
          </p:cNvSpPr>
          <p:nvPr>
            <p:ph type="sldNum" sz="quarter" idx="10"/>
          </p:nvPr>
        </p:nvSpPr>
        <p:spPr/>
        <p:txBody>
          <a:bodyPr/>
          <a:lstStyle/>
          <a:p>
            <a:fld id="{46722F34-A52E-496D-9D87-9207080F2870}" type="slidenum">
              <a:rPr lang="en-US" smtClean="0"/>
              <a:t>25</a:t>
            </a:fld>
            <a:endParaRPr lang="en-US"/>
          </a:p>
        </p:txBody>
      </p:sp>
    </p:spTree>
    <p:extLst>
      <p:ext uri="{BB962C8B-B14F-4D97-AF65-F5344CB8AC3E}">
        <p14:creationId xmlns:p14="http://schemas.microsoft.com/office/powerpoint/2010/main" val="2154320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D30C4-4C47-9054-2C84-6F898765B6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912A-C275-6B03-7ADA-6F2BAE633D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2E5B99-470E-AFBD-AB4B-2A83F47F0587}"/>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C3E96C1C-FC70-67AD-EB69-82CDD3EE19ED}"/>
              </a:ext>
            </a:extLst>
          </p:cNvPr>
          <p:cNvSpPr>
            <a:spLocks noGrp="1"/>
          </p:cNvSpPr>
          <p:nvPr>
            <p:ph type="sldNum" sz="quarter" idx="10"/>
          </p:nvPr>
        </p:nvSpPr>
        <p:spPr/>
        <p:txBody>
          <a:bodyPr/>
          <a:lstStyle/>
          <a:p>
            <a:fld id="{46722F34-A52E-496D-9D87-9207080F2870}" type="slidenum">
              <a:rPr lang="en-US" smtClean="0"/>
              <a:t>26</a:t>
            </a:fld>
            <a:endParaRPr lang="en-US" dirty="0"/>
          </a:p>
        </p:txBody>
      </p:sp>
    </p:spTree>
    <p:extLst>
      <p:ext uri="{BB962C8B-B14F-4D97-AF65-F5344CB8AC3E}">
        <p14:creationId xmlns:p14="http://schemas.microsoft.com/office/powerpoint/2010/main" val="3938365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4</a:t>
            </a:fld>
            <a:endParaRPr lang="en-US" dirty="0"/>
          </a:p>
        </p:txBody>
      </p:sp>
    </p:spTree>
    <p:extLst>
      <p:ext uri="{BB962C8B-B14F-4D97-AF65-F5344CB8AC3E}">
        <p14:creationId xmlns:p14="http://schemas.microsoft.com/office/powerpoint/2010/main" val="19877456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C067C-4A7C-D394-0170-E32873A5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AFF1AA-A828-D97B-F2B8-3F57976E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14CE-0D91-2F96-554F-328D82BE3BF3}"/>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5A205FF4-AEFB-F0F6-DFC4-511C2285191B}"/>
              </a:ext>
            </a:extLst>
          </p:cNvPr>
          <p:cNvSpPr>
            <a:spLocks noGrp="1"/>
          </p:cNvSpPr>
          <p:nvPr>
            <p:ph type="sldNum" sz="quarter" idx="10"/>
          </p:nvPr>
        </p:nvSpPr>
        <p:spPr/>
        <p:txBody>
          <a:bodyPr/>
          <a:lstStyle/>
          <a:p>
            <a:fld id="{46722F34-A52E-496D-9D87-9207080F2870}" type="slidenum">
              <a:rPr lang="en-US" smtClean="0"/>
              <a:t>27</a:t>
            </a:fld>
            <a:endParaRPr lang="en-US" dirty="0"/>
          </a:p>
        </p:txBody>
      </p:sp>
    </p:spTree>
    <p:extLst>
      <p:ext uri="{BB962C8B-B14F-4D97-AF65-F5344CB8AC3E}">
        <p14:creationId xmlns:p14="http://schemas.microsoft.com/office/powerpoint/2010/main" val="687762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594C2-84A7-C4EE-F2BB-0F6A09664D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91B86-13F1-F11D-B737-9702DAA533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22A80-1A34-E702-56F3-749A3897866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7E43AF8C-3DE8-5358-6936-9A4D6403BBB4}"/>
              </a:ext>
            </a:extLst>
          </p:cNvPr>
          <p:cNvSpPr>
            <a:spLocks noGrp="1"/>
          </p:cNvSpPr>
          <p:nvPr>
            <p:ph type="sldNum" sz="quarter" idx="10"/>
          </p:nvPr>
        </p:nvSpPr>
        <p:spPr/>
        <p:txBody>
          <a:bodyPr/>
          <a:lstStyle/>
          <a:p>
            <a:fld id="{46722F34-A52E-496D-9D87-9207080F2870}" type="slidenum">
              <a:rPr lang="en-US" smtClean="0"/>
              <a:t>28</a:t>
            </a:fld>
            <a:endParaRPr lang="en-US" dirty="0"/>
          </a:p>
        </p:txBody>
      </p:sp>
    </p:spTree>
    <p:extLst>
      <p:ext uri="{BB962C8B-B14F-4D97-AF65-F5344CB8AC3E}">
        <p14:creationId xmlns:p14="http://schemas.microsoft.com/office/powerpoint/2010/main" val="1263080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30</a:t>
            </a:fld>
            <a:endParaRPr lang="en-US" dirty="0"/>
          </a:p>
        </p:txBody>
      </p:sp>
    </p:spTree>
    <p:extLst>
      <p:ext uri="{BB962C8B-B14F-4D97-AF65-F5344CB8AC3E}">
        <p14:creationId xmlns:p14="http://schemas.microsoft.com/office/powerpoint/2010/main" val="2053570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279E7-E5CD-CEF9-C98C-CD7981567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09541-C328-7F57-664C-B57EDA69E5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7A5A-1719-F997-4AFC-C645CBF87574}"/>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6A1CBF14-F266-57F6-FE2B-2066DB36B692}"/>
              </a:ext>
            </a:extLst>
          </p:cNvPr>
          <p:cNvSpPr>
            <a:spLocks noGrp="1"/>
          </p:cNvSpPr>
          <p:nvPr>
            <p:ph type="sldNum" sz="quarter" idx="10"/>
          </p:nvPr>
        </p:nvSpPr>
        <p:spPr/>
        <p:txBody>
          <a:bodyPr/>
          <a:lstStyle/>
          <a:p>
            <a:fld id="{46722F34-A52E-496D-9D87-9207080F2870}" type="slidenum">
              <a:rPr lang="en-US" smtClean="0"/>
              <a:t>31</a:t>
            </a:fld>
            <a:endParaRPr lang="en-US" dirty="0"/>
          </a:p>
        </p:txBody>
      </p:sp>
    </p:spTree>
    <p:extLst>
      <p:ext uri="{BB962C8B-B14F-4D97-AF65-F5344CB8AC3E}">
        <p14:creationId xmlns:p14="http://schemas.microsoft.com/office/powerpoint/2010/main" val="1306823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E46-E18D-0DE7-A7E1-9E21915402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1B45F1-23E5-B51D-AD50-DE9285DAF4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1F968-A637-963E-E246-C34205C4BB5F}"/>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A868E683-BFB3-F487-6C00-0B89BEF3800B}"/>
              </a:ext>
            </a:extLst>
          </p:cNvPr>
          <p:cNvSpPr>
            <a:spLocks noGrp="1"/>
          </p:cNvSpPr>
          <p:nvPr>
            <p:ph type="sldNum" sz="quarter" idx="10"/>
          </p:nvPr>
        </p:nvSpPr>
        <p:spPr/>
        <p:txBody>
          <a:bodyPr/>
          <a:lstStyle/>
          <a:p>
            <a:fld id="{46722F34-A52E-496D-9D87-9207080F2870}" type="slidenum">
              <a:rPr lang="en-US" smtClean="0"/>
              <a:t>32</a:t>
            </a:fld>
            <a:endParaRPr lang="en-US" dirty="0"/>
          </a:p>
        </p:txBody>
      </p:sp>
    </p:spTree>
    <p:extLst>
      <p:ext uri="{BB962C8B-B14F-4D97-AF65-F5344CB8AC3E}">
        <p14:creationId xmlns:p14="http://schemas.microsoft.com/office/powerpoint/2010/main" val="1424910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33</a:t>
            </a:fld>
            <a:endParaRPr lang="en-US" dirty="0"/>
          </a:p>
        </p:txBody>
      </p:sp>
    </p:spTree>
    <p:extLst>
      <p:ext uri="{BB962C8B-B14F-4D97-AF65-F5344CB8AC3E}">
        <p14:creationId xmlns:p14="http://schemas.microsoft.com/office/powerpoint/2010/main" val="42523436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34</a:t>
            </a:fld>
            <a:endParaRPr lang="en-US" dirty="0"/>
          </a:p>
        </p:txBody>
      </p:sp>
    </p:spTree>
    <p:extLst>
      <p:ext uri="{BB962C8B-B14F-4D97-AF65-F5344CB8AC3E}">
        <p14:creationId xmlns:p14="http://schemas.microsoft.com/office/powerpoint/2010/main" val="34273081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16B8205-6768-1B45-BFA0-99CDECC3F7F8}" type="slidenum">
              <a:rPr lang="en-US" altLang="en-US" smtClean="0"/>
              <a:pPr>
                <a:defRPr/>
              </a:pPr>
              <a:t>35</a:t>
            </a:fld>
            <a:endParaRPr lang="en-US" altLang="en-US" dirty="0"/>
          </a:p>
        </p:txBody>
      </p:sp>
    </p:spTree>
    <p:extLst>
      <p:ext uri="{BB962C8B-B14F-4D97-AF65-F5344CB8AC3E}">
        <p14:creationId xmlns:p14="http://schemas.microsoft.com/office/powerpoint/2010/main" val="38573590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9B9DA-604B-FED7-DF15-E57588D3C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62EE6F-1121-1A9D-C529-4435FBC5D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E04CB-1F4B-5B44-85CA-D1D2C7F973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31D69-9DD1-D240-6B92-905DA2F5ECA7}"/>
              </a:ext>
            </a:extLst>
          </p:cNvPr>
          <p:cNvSpPr>
            <a:spLocks noGrp="1"/>
          </p:cNvSpPr>
          <p:nvPr>
            <p:ph type="sldNum" sz="quarter" idx="5"/>
          </p:nvPr>
        </p:nvSpPr>
        <p:spPr/>
        <p:txBody>
          <a:bodyPr/>
          <a:lstStyle/>
          <a:p>
            <a:pPr>
              <a:defRPr/>
            </a:pPr>
            <a:fld id="{E16B8205-6768-1B45-BFA0-99CDECC3F7F8}" type="slidenum">
              <a:rPr lang="en-US" altLang="en-US" smtClean="0"/>
              <a:pPr>
                <a:defRPr/>
              </a:pPr>
              <a:t>36</a:t>
            </a:fld>
            <a:endParaRPr lang="en-US" altLang="en-US" dirty="0"/>
          </a:p>
        </p:txBody>
      </p:sp>
    </p:spTree>
    <p:extLst>
      <p:ext uri="{BB962C8B-B14F-4D97-AF65-F5344CB8AC3E}">
        <p14:creationId xmlns:p14="http://schemas.microsoft.com/office/powerpoint/2010/main" val="3137711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144319-69F1-6716-1E8C-B9AD92C2F5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4D70BF-EB54-B6B2-9EF7-8484CF77D1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673C2-4890-46DF-AD9F-B67F24EB3A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5AC6E8-0E60-DD1F-B5B1-A61F5FFB837D}"/>
              </a:ext>
            </a:extLst>
          </p:cNvPr>
          <p:cNvSpPr>
            <a:spLocks noGrp="1"/>
          </p:cNvSpPr>
          <p:nvPr>
            <p:ph type="sldNum" sz="quarter" idx="5"/>
          </p:nvPr>
        </p:nvSpPr>
        <p:spPr/>
        <p:txBody>
          <a:bodyPr/>
          <a:lstStyle/>
          <a:p>
            <a:pPr>
              <a:defRPr/>
            </a:pPr>
            <a:fld id="{E16B8205-6768-1B45-BFA0-99CDECC3F7F8}" type="slidenum">
              <a:rPr lang="en-US" altLang="en-US" smtClean="0"/>
              <a:pPr>
                <a:defRPr/>
              </a:pPr>
              <a:t>37</a:t>
            </a:fld>
            <a:endParaRPr lang="en-US" altLang="en-US" dirty="0"/>
          </a:p>
        </p:txBody>
      </p:sp>
    </p:spTree>
    <p:extLst>
      <p:ext uri="{BB962C8B-B14F-4D97-AF65-F5344CB8AC3E}">
        <p14:creationId xmlns:p14="http://schemas.microsoft.com/office/powerpoint/2010/main" val="2196232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5</a:t>
            </a:fld>
            <a:endParaRPr lang="en-US"/>
          </a:p>
        </p:txBody>
      </p:sp>
    </p:spTree>
    <p:extLst>
      <p:ext uri="{BB962C8B-B14F-4D97-AF65-F5344CB8AC3E}">
        <p14:creationId xmlns:p14="http://schemas.microsoft.com/office/powerpoint/2010/main" val="437905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6EBF-BDEE-C209-52CF-F2E004408D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8371C-6B04-2FE7-AB3B-AF59364CD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D7FC63-D596-6DFE-C2B9-140BC3D8AF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833355A-A2E8-B0BF-D7ED-4834F801440B}"/>
              </a:ext>
            </a:extLst>
          </p:cNvPr>
          <p:cNvSpPr>
            <a:spLocks noGrp="1"/>
          </p:cNvSpPr>
          <p:nvPr>
            <p:ph type="sldNum" sz="quarter" idx="5"/>
          </p:nvPr>
        </p:nvSpPr>
        <p:spPr/>
        <p:txBody>
          <a:bodyPr/>
          <a:lstStyle/>
          <a:p>
            <a:pPr>
              <a:defRPr/>
            </a:pPr>
            <a:fld id="{E16B8205-6768-1B45-BFA0-99CDECC3F7F8}" type="slidenum">
              <a:rPr lang="en-US" altLang="en-US" smtClean="0"/>
              <a:pPr>
                <a:defRPr/>
              </a:pPr>
              <a:t>38</a:t>
            </a:fld>
            <a:endParaRPr lang="en-US" altLang="en-US" dirty="0"/>
          </a:p>
        </p:txBody>
      </p:sp>
    </p:spTree>
    <p:extLst>
      <p:ext uri="{BB962C8B-B14F-4D97-AF65-F5344CB8AC3E}">
        <p14:creationId xmlns:p14="http://schemas.microsoft.com/office/powerpoint/2010/main" val="4212522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95CEF76-3309-6345-B903-F154BAAB351B}" type="slidenum">
              <a:rPr lang="en-US" smtClean="0"/>
              <a:t>41</a:t>
            </a:fld>
            <a:endParaRPr lang="en-US" dirty="0"/>
          </a:p>
        </p:txBody>
      </p:sp>
    </p:spTree>
    <p:extLst>
      <p:ext uri="{BB962C8B-B14F-4D97-AF65-F5344CB8AC3E}">
        <p14:creationId xmlns:p14="http://schemas.microsoft.com/office/powerpoint/2010/main" val="21732268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42</a:t>
            </a:fld>
            <a:endParaRPr lang="en-US" dirty="0"/>
          </a:p>
        </p:txBody>
      </p:sp>
    </p:spTree>
    <p:extLst>
      <p:ext uri="{BB962C8B-B14F-4D97-AF65-F5344CB8AC3E}">
        <p14:creationId xmlns:p14="http://schemas.microsoft.com/office/powerpoint/2010/main" val="28400957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43</a:t>
            </a:fld>
            <a:endParaRPr lang="en-US" dirty="0"/>
          </a:p>
        </p:txBody>
      </p:sp>
    </p:spTree>
    <p:extLst>
      <p:ext uri="{BB962C8B-B14F-4D97-AF65-F5344CB8AC3E}">
        <p14:creationId xmlns:p14="http://schemas.microsoft.com/office/powerpoint/2010/main" val="95419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44</a:t>
            </a:fld>
            <a:endParaRPr lang="en-US" dirty="0"/>
          </a:p>
        </p:txBody>
      </p:sp>
    </p:spTree>
    <p:extLst>
      <p:ext uri="{BB962C8B-B14F-4D97-AF65-F5344CB8AC3E}">
        <p14:creationId xmlns:p14="http://schemas.microsoft.com/office/powerpoint/2010/main" val="2362171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46</a:t>
            </a:fld>
            <a:endParaRPr lang="en-US" dirty="0"/>
          </a:p>
        </p:txBody>
      </p:sp>
    </p:spTree>
    <p:extLst>
      <p:ext uri="{BB962C8B-B14F-4D97-AF65-F5344CB8AC3E}">
        <p14:creationId xmlns:p14="http://schemas.microsoft.com/office/powerpoint/2010/main" val="38288903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95966-E073-F4EB-2BEC-2E5593ABA2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0C4C69-CA7F-1E5A-0F89-1B4368DBB3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4D1B7B-BF7B-0DE2-F2E1-273842EBB2A0}"/>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B0ADE105-6924-453E-89CC-BE1FE79FDF44}"/>
              </a:ext>
            </a:extLst>
          </p:cNvPr>
          <p:cNvSpPr>
            <a:spLocks noGrp="1"/>
          </p:cNvSpPr>
          <p:nvPr>
            <p:ph type="sldNum" sz="quarter" idx="10"/>
          </p:nvPr>
        </p:nvSpPr>
        <p:spPr/>
        <p:txBody>
          <a:bodyPr/>
          <a:lstStyle/>
          <a:p>
            <a:fld id="{46722F34-A52E-496D-9D87-9207080F2870}" type="slidenum">
              <a:rPr lang="en-US" smtClean="0"/>
              <a:t>49</a:t>
            </a:fld>
            <a:endParaRPr lang="en-US" dirty="0"/>
          </a:p>
        </p:txBody>
      </p:sp>
    </p:spTree>
    <p:extLst>
      <p:ext uri="{BB962C8B-B14F-4D97-AF65-F5344CB8AC3E}">
        <p14:creationId xmlns:p14="http://schemas.microsoft.com/office/powerpoint/2010/main" val="1960146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50</a:t>
            </a:fld>
            <a:endParaRPr lang="en-US" dirty="0"/>
          </a:p>
        </p:txBody>
      </p:sp>
    </p:spTree>
    <p:extLst>
      <p:ext uri="{BB962C8B-B14F-4D97-AF65-F5344CB8AC3E}">
        <p14:creationId xmlns:p14="http://schemas.microsoft.com/office/powerpoint/2010/main" val="34479735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420E0-9165-2785-7B04-AF0C71B2E2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A9D23-6909-7CBA-128B-ADE9FEAC1F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7BA2B8-38EE-1D49-E9EB-3F38EBB06EB1}"/>
              </a:ext>
            </a:extLst>
          </p:cNvPr>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a:extLst>
              <a:ext uri="{FF2B5EF4-FFF2-40B4-BE49-F238E27FC236}">
                <a16:creationId xmlns:a16="http://schemas.microsoft.com/office/drawing/2014/main" id="{D212379E-6191-28B5-91E7-52472782E35F}"/>
              </a:ext>
            </a:extLst>
          </p:cNvPr>
          <p:cNvSpPr>
            <a:spLocks noGrp="1"/>
          </p:cNvSpPr>
          <p:nvPr>
            <p:ph type="sldNum" sz="quarter" idx="10"/>
          </p:nvPr>
        </p:nvSpPr>
        <p:spPr/>
        <p:txBody>
          <a:bodyPr/>
          <a:lstStyle/>
          <a:p>
            <a:fld id="{46722F34-A52E-496D-9D87-9207080F2870}" type="slidenum">
              <a:rPr lang="en-US" smtClean="0"/>
              <a:t>51</a:t>
            </a:fld>
            <a:endParaRPr lang="en-US" dirty="0"/>
          </a:p>
        </p:txBody>
      </p:sp>
    </p:spTree>
    <p:extLst>
      <p:ext uri="{BB962C8B-B14F-4D97-AF65-F5344CB8AC3E}">
        <p14:creationId xmlns:p14="http://schemas.microsoft.com/office/powerpoint/2010/main" val="38336405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54</a:t>
            </a:fld>
            <a:endParaRPr lang="en-US" dirty="0"/>
          </a:p>
        </p:txBody>
      </p:sp>
    </p:spTree>
    <p:extLst>
      <p:ext uri="{BB962C8B-B14F-4D97-AF65-F5344CB8AC3E}">
        <p14:creationId xmlns:p14="http://schemas.microsoft.com/office/powerpoint/2010/main" val="32407968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a:t>
            </a:fld>
            <a:endParaRPr lang="en-US" dirty="0"/>
          </a:p>
        </p:txBody>
      </p:sp>
    </p:spTree>
    <p:extLst>
      <p:ext uri="{BB962C8B-B14F-4D97-AF65-F5344CB8AC3E}">
        <p14:creationId xmlns:p14="http://schemas.microsoft.com/office/powerpoint/2010/main" val="34537249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EEB51-EA7E-EE8A-F608-9E6F2FC0A5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D3EF4D-D5FC-1925-9739-0E2B8AD4B9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5D2996-E1C6-A219-87DC-A1C120492B18}"/>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E70B4A94-CBF9-E142-4382-82462ECEDECF}"/>
              </a:ext>
            </a:extLst>
          </p:cNvPr>
          <p:cNvSpPr>
            <a:spLocks noGrp="1"/>
          </p:cNvSpPr>
          <p:nvPr>
            <p:ph type="sldNum" sz="quarter" idx="5"/>
          </p:nvPr>
        </p:nvSpPr>
        <p:spPr/>
        <p:txBody>
          <a:bodyPr/>
          <a:lstStyle/>
          <a:p>
            <a:fld id="{B838E87E-A215-E540-AFC2-0633ECA4A682}" type="slidenum">
              <a:rPr lang="en-US" smtClean="0"/>
              <a:t>56</a:t>
            </a:fld>
            <a:endParaRPr lang="en-US" dirty="0"/>
          </a:p>
        </p:txBody>
      </p:sp>
    </p:spTree>
    <p:extLst>
      <p:ext uri="{BB962C8B-B14F-4D97-AF65-F5344CB8AC3E}">
        <p14:creationId xmlns:p14="http://schemas.microsoft.com/office/powerpoint/2010/main" val="8457408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000000"/>
              </a:solidFill>
              <a:latin typeface="GillSans"/>
            </a:endParaRPr>
          </a:p>
        </p:txBody>
      </p:sp>
      <p:sp>
        <p:nvSpPr>
          <p:cNvPr id="4" name="Slide Number Placeholder 3"/>
          <p:cNvSpPr>
            <a:spLocks noGrp="1"/>
          </p:cNvSpPr>
          <p:nvPr>
            <p:ph type="sldNum" sz="quarter" idx="10"/>
          </p:nvPr>
        </p:nvSpPr>
        <p:spPr/>
        <p:txBody>
          <a:bodyPr/>
          <a:lstStyle/>
          <a:p>
            <a:fld id="{46722F34-A52E-496D-9D87-9207080F2870}" type="slidenum">
              <a:rPr lang="en-US" smtClean="0"/>
              <a:t>58</a:t>
            </a:fld>
            <a:endParaRPr lang="en-US" dirty="0"/>
          </a:p>
        </p:txBody>
      </p:sp>
    </p:spTree>
    <p:extLst>
      <p:ext uri="{BB962C8B-B14F-4D97-AF65-F5344CB8AC3E}">
        <p14:creationId xmlns:p14="http://schemas.microsoft.com/office/powerpoint/2010/main" val="25288291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60</a:t>
            </a:fld>
            <a:endParaRPr lang="en-US" dirty="0"/>
          </a:p>
        </p:txBody>
      </p:sp>
    </p:spTree>
    <p:extLst>
      <p:ext uri="{BB962C8B-B14F-4D97-AF65-F5344CB8AC3E}">
        <p14:creationId xmlns:p14="http://schemas.microsoft.com/office/powerpoint/2010/main" val="55541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8</a:t>
            </a:fld>
            <a:endParaRPr lang="en-US" dirty="0"/>
          </a:p>
        </p:txBody>
      </p:sp>
    </p:spTree>
    <p:extLst>
      <p:ext uri="{BB962C8B-B14F-4D97-AF65-F5344CB8AC3E}">
        <p14:creationId xmlns:p14="http://schemas.microsoft.com/office/powerpoint/2010/main" val="120448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2C4BC-BAE4-4C85-BCED-8B1289E8C637}" type="slidenum">
              <a:rPr lang="en-US" smtClean="0"/>
              <a:t>9</a:t>
            </a:fld>
            <a:endParaRPr lang="en-US" dirty="0"/>
          </a:p>
        </p:txBody>
      </p:sp>
    </p:spTree>
    <p:extLst>
      <p:ext uri="{BB962C8B-B14F-4D97-AF65-F5344CB8AC3E}">
        <p14:creationId xmlns:p14="http://schemas.microsoft.com/office/powerpoint/2010/main" val="4015640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10</a:t>
            </a:fld>
            <a:endParaRPr lang="en-US" dirty="0"/>
          </a:p>
        </p:txBody>
      </p:sp>
    </p:spTree>
    <p:extLst>
      <p:ext uri="{BB962C8B-B14F-4D97-AF65-F5344CB8AC3E}">
        <p14:creationId xmlns:p14="http://schemas.microsoft.com/office/powerpoint/2010/main" val="417056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563563"/>
            <a:ext cx="5632450" cy="31686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fld id="{1DF34805-1F01-4BDA-A8CA-FCEA2B4BC8D0}" type="datetime3">
              <a:rPr lang="en-US" smtClean="0"/>
              <a:pPr/>
              <a:t>19 March 2026</a:t>
            </a:fld>
            <a:endParaRPr lang="en-US" dirty="0"/>
          </a:p>
        </p:txBody>
      </p:sp>
      <p:sp>
        <p:nvSpPr>
          <p:cNvPr id="5" name="Slide Number Placeholder 4"/>
          <p:cNvSpPr>
            <a:spLocks noGrp="1"/>
          </p:cNvSpPr>
          <p:nvPr>
            <p:ph type="sldNum" sz="quarter" idx="5"/>
          </p:nvPr>
        </p:nvSpPr>
        <p:spPr/>
        <p:txBody>
          <a:bodyPr/>
          <a:lstStyle/>
          <a:p>
            <a:fld id="{CF5EBCF4-26FC-4F76-8DA1-52FDDC328D44}" type="slidenum">
              <a:rPr lang="en-US" smtClean="0"/>
              <a:pPr/>
              <a:t>11</a:t>
            </a:fld>
            <a:endParaRPr lang="en-US" dirty="0"/>
          </a:p>
        </p:txBody>
      </p:sp>
    </p:spTree>
    <p:extLst>
      <p:ext uri="{BB962C8B-B14F-4D97-AF65-F5344CB8AC3E}">
        <p14:creationId xmlns:p14="http://schemas.microsoft.com/office/powerpoint/2010/main" val="3826881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C0320-111F-4C09-8C7C-B3759D94ED03}" type="slidenum">
              <a:rPr lang="en-US" smtClean="0"/>
              <a:t>12</a:t>
            </a:fld>
            <a:endParaRPr lang="en-US" dirty="0"/>
          </a:p>
        </p:txBody>
      </p:sp>
    </p:spTree>
    <p:extLst>
      <p:ext uri="{BB962C8B-B14F-4D97-AF65-F5344CB8AC3E}">
        <p14:creationId xmlns:p14="http://schemas.microsoft.com/office/powerpoint/2010/main" val="14325731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10" Type="http://schemas.openxmlformats.org/officeDocument/2006/relationships/image" Target="../media/image2.emf"/><Relationship Id="rId4" Type="http://schemas.openxmlformats.org/officeDocument/2006/relationships/tags" Target="../tags/tag10.xml"/><Relationship Id="rId9" Type="http://schemas.openxmlformats.org/officeDocument/2006/relationships/oleObject" Target="../embeddings/oleObject1.bin"/></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tags" Target="../tags/tag16.xml"/><Relationship Id="rId7" Type="http://schemas.openxmlformats.org/officeDocument/2006/relationships/slideMaster" Target="../slideMasters/slideMaster1.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9"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9" name="Rectangle 8"/>
          <p:cNvSpPr/>
          <p:nvPr userDrawn="1"/>
        </p:nvSpPr>
        <p:spPr>
          <a:xfrm>
            <a:off x="0" y="6380777"/>
            <a:ext cx="12192000" cy="4772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20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r>
              <a:rPr lang="en-US"/>
              <a:t>Presentation Title | Section Title</a:t>
            </a:r>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r>
              <a:rPr lang="en-US"/>
              <a:t>*HPV types 16 and 18 are responsible for ov over 70% of cases. </a:t>
            </a:r>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4"/>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5"/>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6"/>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1"/>
            </p:custDataLst>
            <p:extLst>
              <p:ext uri="{D42A27DB-BD31-4B8C-83A1-F6EECF244321}">
                <p14:modId xmlns:p14="http://schemas.microsoft.com/office/powerpoint/2010/main" val="38179181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9" imgW="413" imgH="416" progId="TCLayout.ActiveDocument.1">
                  <p:embed/>
                </p:oleObj>
              </mc:Choice>
              <mc:Fallback>
                <p:oleObj name="think-cell Slide" r:id="rId9"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10"/>
                      <a:stretch>
                        <a:fillRect/>
                      </a:stretch>
                    </p:blipFill>
                    <p:spPr>
                      <a:xfrm>
                        <a:off x="1588" y="1588"/>
                        <a:ext cx="1588" cy="1588"/>
                      </a:xfrm>
                      <a:prstGeom prst="rect">
                        <a:avLst/>
                      </a:prstGeom>
                    </p:spPr>
                  </p:pic>
                </p:oleObj>
              </mc:Fallback>
            </mc:AlternateContent>
          </a:graphicData>
        </a:graphic>
      </p:graphicFrame>
      <p:sp>
        <p:nvSpPr>
          <p:cNvPr id="5" name="Rectangle 1" hidden="1">
            <a:extLst>
              <a:ext uri="{FF2B5EF4-FFF2-40B4-BE49-F238E27FC236}">
                <a16:creationId xmlns:a16="http://schemas.microsoft.com/office/drawing/2014/main" id="{FCC3A0E6-E630-4C26-B008-93BA0B5B1109}"/>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3"/>
            </p:custDataLst>
          </p:nvPr>
        </p:nvSpPr>
        <p:spPr>
          <a:xfrm>
            <a:off x="554736" y="919250"/>
            <a:ext cx="11082528" cy="2462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b="0" baseline="0" dirty="0"/>
            </a:lvl1pPr>
          </a:lstStyle>
          <a:p>
            <a:pPr lvl="0"/>
            <a:r>
              <a:rPr lang="en-US"/>
              <a:t>Click to edit Master subtitle style</a:t>
            </a:r>
            <a:endParaRPr lang="en-US" dirty="0"/>
          </a:p>
        </p:txBody>
      </p:sp>
      <p:sp>
        <p:nvSpPr>
          <p:cNvPr id="9" name="Slide Number">
            <a:extLst>
              <a:ext uri="{FF2B5EF4-FFF2-40B4-BE49-F238E27FC236}">
                <a16:creationId xmlns:a16="http://schemas.microsoft.com/office/drawing/2014/main" id="{66686DBA-90DA-4033-B950-94CBD0D7A425}"/>
              </a:ext>
            </a:extLst>
          </p:cNvPr>
          <p:cNvSpPr>
            <a:spLocks noChangeArrowheads="1"/>
          </p:cNvSpPr>
          <p:nvPr userDrawn="1">
            <p:custDataLst>
              <p:tags r:id="rId4"/>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5"/>
            </p:custDataLst>
          </p:nvPr>
        </p:nvSpPr>
        <p:spPr>
          <a:xfrm>
            <a:off x="554735" y="6501669"/>
            <a:ext cx="7277861" cy="12311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defPPr>
              <a:defRPr lang="en-US"/>
            </a:defPPr>
            <a:lvl1pPr indent="0">
              <a:lnSpc>
                <a:spcPct val="100000"/>
              </a:lnSpc>
              <a:spcBef>
                <a:spcPts val="300"/>
              </a:spcBef>
              <a:spcAft>
                <a:spcPts val="300"/>
              </a:spcAft>
              <a:buFont typeface="Segoe UI" panose="020B0502040204020203" pitchFamily="34" charset="0"/>
              <a:buChar char="​"/>
              <a:defRPr sz="80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r>
              <a:rPr lang="en-US" dirty="0"/>
              <a:t>Source: …</a:t>
            </a:r>
          </a:p>
        </p:txBody>
      </p:sp>
      <p:sp>
        <p:nvSpPr>
          <p:cNvPr id="11" name="1. On-page tracker">
            <a:extLst>
              <a:ext uri="{FF2B5EF4-FFF2-40B4-BE49-F238E27FC236}">
                <a16:creationId xmlns:a16="http://schemas.microsoft.com/office/drawing/2014/main" id="{C30AC055-11D5-4540-94E4-C3B7BE6EFD7D}"/>
              </a:ext>
            </a:extLst>
          </p:cNvPr>
          <p:cNvSpPr>
            <a:spLocks noGrp="1"/>
          </p:cNvSpPr>
          <p:nvPr>
            <p:ph type="body" sz="quarter" idx="10" hasCustomPrompt="1"/>
            <p:custDataLst>
              <p:tags r:id="rId6"/>
            </p:custDataLst>
          </p:nvPr>
        </p:nvSpPr>
        <p:spPr>
          <a:xfrm>
            <a:off x="554735" y="41597"/>
            <a:ext cx="3843338" cy="123111"/>
          </a:xfrm>
          <a:prstGeom prst="rect">
            <a:avLst/>
          </a:prstGeom>
          <a:noFill/>
          <a:ln w="6350">
            <a:noFill/>
            <a:miter lim="800000"/>
          </a:ln>
          <a:extLst>
            <a:ext uri="{909E8E84-426E-40DD-AFC4-6F175D3DCCD1}">
              <a14:hiddenFill xmlns:a14="http://schemas.microsoft.com/office/drawing/2010/main">
                <a:solidFill>
                  <a:srgbClr val="FFFFFF"/>
                </a:solidFill>
              </a14:hiddenFill>
            </a:ext>
          </a:extLst>
        </p:spPr>
        <p:txBody>
          <a:bodyPr vert="horz" wrap="square" lIns="0" tIns="0" rIns="0" bIns="0" rtlCol="0" anchor="t" anchorCtr="0">
            <a:spAutoFit/>
          </a:bodyPr>
          <a:lstStyle>
            <a:lvl1pPr>
              <a:defRPr lang="en-US" sz="800" b="0" dirty="0">
                <a:cs typeface="+mn-cs"/>
              </a:defRPr>
            </a:lvl1pPr>
          </a:lstStyle>
          <a:p>
            <a:pPr lvl="0">
              <a:buNone/>
            </a:pPr>
            <a:r>
              <a:rPr lang="en-US" dirty="0"/>
              <a:t>Add tracker</a:t>
            </a:r>
          </a:p>
        </p:txBody>
      </p:sp>
      <p:sp>
        <p:nvSpPr>
          <p:cNvPr id="10" name="2. Slide Title">
            <a:extLst>
              <a:ext uri="{FF2B5EF4-FFF2-40B4-BE49-F238E27FC236}">
                <a16:creationId xmlns:a16="http://schemas.microsoft.com/office/drawing/2014/main" id="{8326FFD0-8389-4032-AAB8-00C262CAF746}"/>
              </a:ext>
            </a:extLst>
          </p:cNvPr>
          <p:cNvSpPr>
            <a:spLocks noGrp="1"/>
          </p:cNvSpPr>
          <p:nvPr>
            <p:ph type="title"/>
            <p:custDataLst>
              <p:tags r:id="rId7"/>
            </p:custDataLst>
          </p:nvPr>
        </p:nvSpPr>
        <p:spPr>
          <a:xfrm>
            <a:off x="554736" y="519011"/>
            <a:ext cx="11082528" cy="384721"/>
          </a:xfrm>
          <a:prstGeom prst="rect">
            <a:avLst/>
          </a:prstGeom>
          <a:noFill/>
          <a:ln/>
          <a:extLst>
            <a:ext uri="{909E8E84-426E-40DD-AFC4-6F175D3DCCD1}">
              <a14:hiddenFill xmlns:a14="http://schemas.microsoft.com/office/drawing/2010/main">
                <a:solidFill>
                  <a:srgbClr val="FFFFFF"/>
                </a:solidFill>
              </a14:hiddenFill>
            </a:ext>
          </a:extLst>
        </p:spPr>
        <p:txBody>
          <a:bodyPr vert="horz" wrap="square" lIns="0" tIns="0" rIns="0" bIns="0" rtlCol="0" anchor="b" anchorCtr="0">
            <a:spAutoFit/>
          </a:bodyPr>
          <a:lstStyle>
            <a:lvl1pPr>
              <a:defRPr lang="en-US" dirty="0">
                <a:solidFill>
                  <a:schemeClr val="tx1"/>
                </a:solidFill>
              </a:defRPr>
            </a:lvl1pPr>
          </a:lstStyle>
          <a:p>
            <a:pPr lvl="0"/>
            <a:r>
              <a:rPr lang="en-US" dirty="0"/>
              <a:t>Click to edit Master title style</a:t>
            </a:r>
          </a:p>
        </p:txBody>
      </p:sp>
    </p:spTree>
    <p:extLst>
      <p:ext uri="{BB962C8B-B14F-4D97-AF65-F5344CB8AC3E}">
        <p14:creationId xmlns:p14="http://schemas.microsoft.com/office/powerpoint/2010/main" val="27363853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
        <p:nvSpPr>
          <p:cNvPr id="9" name="Text Placeholder 8"/>
          <p:cNvSpPr>
            <a:spLocks noGrp="1"/>
          </p:cNvSpPr>
          <p:nvPr>
            <p:ph type="body" sz="quarter" idx="15" hasCustomPrompt="1"/>
          </p:nvPr>
        </p:nvSpPr>
        <p:spPr>
          <a:xfrm>
            <a:off x="762000" y="2019300"/>
            <a:ext cx="10706100" cy="3924300"/>
          </a:xfrm>
        </p:spPr>
        <p:txBody>
          <a:bodyPr/>
          <a:lstStyle>
            <a:lvl1pPr>
              <a:defRPr/>
            </a:lvl1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lvl="0"/>
            <a:r>
              <a:rPr lang="en-US" dirty="0"/>
              <a:t>This is used for a dense information page with a large amount of copy. Two column text box makes for easier reading; however, you may find a single column is necessary in certain situation. Use your discretion. </a:t>
            </a:r>
          </a:p>
        </p:txBody>
      </p:sp>
    </p:spTree>
    <p:extLst>
      <p:ext uri="{BB962C8B-B14F-4D97-AF65-F5344CB8AC3E}">
        <p14:creationId xmlns:p14="http://schemas.microsoft.com/office/powerpoint/2010/main" val="212631687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32A53495-C55A-27EF-4CC6-54E4611130A7}"/>
              </a:ext>
            </a:extLst>
          </p:cNvPr>
          <p:cNvPicPr>
            <a:picLocks noChangeAspect="1"/>
          </p:cNvPicPr>
          <p:nvPr userDrawn="1"/>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0"/>
            <a:ext cx="12192000" cy="4023360"/>
          </a:xfrm>
          <a:prstGeom prst="rect">
            <a:avLst/>
          </a:prstGeom>
        </p:spPr>
      </p:pic>
      <p:sp>
        <p:nvSpPr>
          <p:cNvPr id="4" name="Rectangle 3">
            <a:extLst>
              <a:ext uri="{FF2B5EF4-FFF2-40B4-BE49-F238E27FC236}">
                <a16:creationId xmlns:a16="http://schemas.microsoft.com/office/drawing/2014/main" id="{FD422A26-6AA1-8CC1-A8C6-22569B87B0EA}"/>
              </a:ext>
            </a:extLst>
          </p:cNvPr>
          <p:cNvSpPr/>
          <p:nvPr userDrawn="1"/>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416D652-1CA8-9171-5A2A-2D14EF585A8D}"/>
              </a:ext>
            </a:extLst>
          </p:cNvPr>
          <p:cNvSpPr/>
          <p:nvPr userDrawn="1"/>
        </p:nvSpPr>
        <p:spPr>
          <a:xfrm>
            <a:off x="1334310" y="1979139"/>
            <a:ext cx="9523379" cy="3093397"/>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F91E3A-C200-9073-ABBB-35458DC77E12}"/>
              </a:ext>
            </a:extLst>
          </p:cNvPr>
          <p:cNvSpPr>
            <a:spLocks noGrp="1"/>
          </p:cNvSpPr>
          <p:nvPr>
            <p:ph type="title"/>
          </p:nvPr>
        </p:nvSpPr>
        <p:spPr>
          <a:xfrm>
            <a:off x="2193586" y="2268098"/>
            <a:ext cx="8200480" cy="2523280"/>
          </a:xfrm>
          <a:prstGeom prst="rect">
            <a:avLst/>
          </a:prstGeom>
        </p:spPr>
        <p:txBody>
          <a:bodyPr anchor="ctr" anchorCtr="0"/>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901793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PATH: One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6"/>
          <p:cNvSpPr>
            <a:spLocks noGrp="1"/>
          </p:cNvSpPr>
          <p:nvPr>
            <p:ph type="body" sz="quarter" idx="13" hasCustomPrompt="1"/>
          </p:nvPr>
        </p:nvSpPr>
        <p:spPr>
          <a:xfrm>
            <a:off x="761999" y="2019300"/>
            <a:ext cx="10706101" cy="3924300"/>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dense information page with a large amount of copy. Two column text box makes for easier reading; however, you may find a single column is necessary in certain situation. Use your discretion.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endParaRPr lang="en-US" dirty="0"/>
          </a:p>
          <a:p>
            <a:pPr lvl="0"/>
            <a:endParaRPr lang="en-US" dirty="0"/>
          </a:p>
        </p:txBody>
      </p:sp>
      <p:sp>
        <p:nvSpPr>
          <p:cNvPr id="7" name="Text Placeholder 4"/>
          <p:cNvSpPr>
            <a:spLocks noGrp="1"/>
          </p:cNvSpPr>
          <p:nvPr>
            <p:ph type="body" sz="quarter" idx="14" hasCustomPrompt="1"/>
          </p:nvPr>
        </p:nvSpPr>
        <p:spPr>
          <a:xfrm>
            <a:off x="762000" y="847224"/>
            <a:ext cx="10718800" cy="1095876"/>
          </a:xfrm>
          <a:prstGeom prst="rect">
            <a:avLst/>
          </a:prstGeom>
        </p:spPr>
        <p:txBody>
          <a:bodyPr lIns="0" tIns="0" rIns="0" bIns="0"/>
          <a:lstStyle>
            <a:lvl1pPr>
              <a:defRPr sz="3200" baseline="0">
                <a:solidFill>
                  <a:schemeClr val="accent1"/>
                </a:solidFill>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One column with dense body copy. The header can fit on two lines if needed</a:t>
            </a:r>
          </a:p>
        </p:txBody>
      </p:sp>
    </p:spTree>
    <p:extLst>
      <p:ext uri="{BB962C8B-B14F-4D97-AF65-F5344CB8AC3E}">
        <p14:creationId xmlns:p14="http://schemas.microsoft.com/office/powerpoint/2010/main" val="13479298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092E6-2DA0-44C8-94BF-062FE5093D0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D4C03D-BC51-4DC2-AB6E-26134C1120EE}"/>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6C3C23B0-A1E1-40A3-B956-7823B235F3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47E42C8-14B5-4B13-B63A-5EA6E9E13284}"/>
              </a:ext>
            </a:extLst>
          </p:cNvPr>
          <p:cNvSpPr>
            <a:spLocks noGrp="1"/>
          </p:cNvSpPr>
          <p:nvPr>
            <p:ph type="sldNum" sz="quarter" idx="12"/>
          </p:nvPr>
        </p:nvSpPr>
        <p:spPr/>
        <p:txBody>
          <a:bodyPr/>
          <a:lstStyle/>
          <a:p>
            <a:fld id="{9ED050CE-88F4-4309-A6F8-1F5FAF547AC3}" type="slidenum">
              <a:rPr lang="en-US" smtClean="0"/>
              <a:t>‹#›</a:t>
            </a:fld>
            <a:endParaRPr lang="en-US"/>
          </a:p>
        </p:txBody>
      </p:sp>
    </p:spTree>
    <p:extLst>
      <p:ext uri="{BB962C8B-B14F-4D97-AF65-F5344CB8AC3E}">
        <p14:creationId xmlns:p14="http://schemas.microsoft.com/office/powerpoint/2010/main" val="355282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10D-A211-4BF0-B05D-57F0891C3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DD5B1-753A-4BAB-AB88-DC71179ACE0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86D12C-01AF-4753-A4C5-ABBFEE2F52D5}"/>
              </a:ext>
            </a:extLst>
          </p:cNvPr>
          <p:cNvSpPr>
            <a:spLocks noGrp="1"/>
          </p:cNvSpPr>
          <p:nvPr>
            <p:ph type="dt" sz="half" idx="10"/>
          </p:nvPr>
        </p:nvSpPr>
        <p:spPr/>
        <p:txBody>
          <a:bodyPr/>
          <a:lstStyle/>
          <a:p>
            <a:fld id="{44A95500-5D0F-4CE5-87C5-C2E3B4EDDA60}" type="datetimeFigureOut">
              <a:rPr lang="en-US" smtClean="0"/>
              <a:t>3/19/2026</a:t>
            </a:fld>
            <a:endParaRPr lang="en-US"/>
          </a:p>
        </p:txBody>
      </p:sp>
      <p:sp>
        <p:nvSpPr>
          <p:cNvPr id="5" name="Footer Placeholder 4">
            <a:extLst>
              <a:ext uri="{FF2B5EF4-FFF2-40B4-BE49-F238E27FC236}">
                <a16:creationId xmlns:a16="http://schemas.microsoft.com/office/drawing/2014/main" id="{5690A324-4114-4EED-B30D-CDADA0DFE5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7BF16-0E41-466E-829E-B3283F6832D6}"/>
              </a:ext>
            </a:extLst>
          </p:cNvPr>
          <p:cNvSpPr>
            <a:spLocks noGrp="1"/>
          </p:cNvSpPr>
          <p:nvPr>
            <p:ph type="sldNum" sz="quarter" idx="12"/>
          </p:nvPr>
        </p:nvSpPr>
        <p:spPr/>
        <p:txBody>
          <a:bodyPr/>
          <a:lstStyle/>
          <a:p>
            <a:fld id="{279C0DC9-5895-4385-8FC7-CA7D90EFD8C1}" type="slidenum">
              <a:rPr lang="en-US" smtClean="0"/>
              <a:t>‹#›</a:t>
            </a:fld>
            <a:endParaRPr lang="en-US"/>
          </a:p>
        </p:txBody>
      </p:sp>
    </p:spTree>
    <p:extLst>
      <p:ext uri="{BB962C8B-B14F-4D97-AF65-F5344CB8AC3E}">
        <p14:creationId xmlns:p14="http://schemas.microsoft.com/office/powerpoint/2010/main" val="2810662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oilerplat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99154" y="2089871"/>
            <a:ext cx="4393692" cy="649224"/>
          </a:xfrm>
          <a:prstGeom prst="rect">
            <a:avLst/>
          </a:prstGeom>
        </p:spPr>
      </p:pic>
      <p:sp>
        <p:nvSpPr>
          <p:cNvPr id="12" name="TextBox 11"/>
          <p:cNvSpPr txBox="1"/>
          <p:nvPr userDrawn="1"/>
        </p:nvSpPr>
        <p:spPr>
          <a:xfrm>
            <a:off x="2418377" y="3163690"/>
            <a:ext cx="7355246" cy="12413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u="none" strike="noStrike" kern="1200" baseline="30000" dirty="0">
                <a:solidFill>
                  <a:schemeClr val="tx1"/>
                </a:solidFill>
                <a:latin typeface="+mn-lt"/>
                <a:ea typeface="+mn-ea"/>
                <a:cs typeface="+mn-cs"/>
              </a:rPr>
              <a:t>The Single-Dose HPV Vaccine Evaluation Consortium encompasses nine leading health and research institutions working together to collate and synthesize existing evidence and evaluate new data on the potential for single-dose HPV vaccination.</a:t>
            </a:r>
          </a:p>
        </p:txBody>
      </p:sp>
    </p:spTree>
    <p:extLst>
      <p:ext uri="{BB962C8B-B14F-4D97-AF65-F5344CB8AC3E}">
        <p14:creationId xmlns:p14="http://schemas.microsoft.com/office/powerpoint/2010/main" val="1682608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PATH: DataVis - full page graphic">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Content Placeholder 2"/>
          <p:cNvSpPr>
            <a:spLocks noGrp="1"/>
          </p:cNvSpPr>
          <p:nvPr>
            <p:ph sz="quarter" idx="14"/>
          </p:nvPr>
        </p:nvSpPr>
        <p:spPr>
          <a:xfrm>
            <a:off x="762000" y="2019300"/>
            <a:ext cx="10718799" cy="4099923"/>
          </a:xfrm>
          <a:prstGeom prst="rect">
            <a:avLst/>
          </a:prstGeom>
        </p:spPr>
        <p:txBody>
          <a:bodyPr/>
          <a:lstStyle>
            <a:lvl1pPr marL="0" indent="0">
              <a:spcBef>
                <a:spcPts val="0"/>
              </a:spcBef>
              <a:spcAft>
                <a:spcPts val="1800"/>
              </a:spcAft>
              <a:buNone/>
              <a:defRPr sz="1600"/>
            </a:lvl1pPr>
          </a:lstStyle>
          <a:p>
            <a:pPr lvl="0"/>
            <a:r>
              <a:rPr lang="en-US"/>
              <a:t>Click to edit Master text styles</a:t>
            </a:r>
          </a:p>
        </p:txBody>
      </p:sp>
      <p:sp>
        <p:nvSpPr>
          <p:cNvPr id="7" name="Text Placeholder 4"/>
          <p:cNvSpPr>
            <a:spLocks noGrp="1"/>
          </p:cNvSpPr>
          <p:nvPr>
            <p:ph type="body" sz="quarter" idx="16"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Long title with large full page data visual graphic</a:t>
            </a:r>
          </a:p>
        </p:txBody>
      </p:sp>
    </p:spTree>
    <p:extLst>
      <p:ext uri="{BB962C8B-B14F-4D97-AF65-F5344CB8AC3E}">
        <p14:creationId xmlns:p14="http://schemas.microsoft.com/office/powerpoint/2010/main" val="76622095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PATH: DataVis -  Small table and tex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dirty="0"/>
              <a:t>*HPV types 16 and 18 are responsible for </a:t>
            </a:r>
            <a:r>
              <a:rPr lang="en-US" dirty="0" err="1"/>
              <a:t>ov</a:t>
            </a:r>
            <a:r>
              <a:rPr lang="en-US" dirty="0"/>
              <a:t> over 70% of cases. </a:t>
            </a:r>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able Placeholder 3"/>
          <p:cNvSpPr>
            <a:spLocks noGrp="1"/>
          </p:cNvSpPr>
          <p:nvPr>
            <p:ph type="tbl" sz="quarter" idx="16" hasCustomPrompt="1"/>
          </p:nvPr>
        </p:nvSpPr>
        <p:spPr>
          <a:xfrm>
            <a:off x="762000" y="2743200"/>
            <a:ext cx="10718800" cy="3200400"/>
          </a:xfrm>
          <a:prstGeom prst="rect">
            <a:avLst/>
          </a:prstGeom>
        </p:spPr>
        <p:txBody>
          <a:bodyPr/>
          <a:lstStyle>
            <a:lvl1pPr marL="0" indent="0">
              <a:buNone/>
              <a:defRPr baseline="0">
                <a:solidFill>
                  <a:schemeClr val="tx1"/>
                </a:solidFill>
              </a:defRPr>
            </a:lvl1pPr>
          </a:lstStyle>
          <a:p>
            <a:r>
              <a:rPr lang="en-US" dirty="0"/>
              <a:t>Small Table – Red is the preferred color for tables; however, you can change the color within the data visualization palette if needed</a:t>
            </a:r>
          </a:p>
        </p:txBody>
      </p:sp>
      <p:sp>
        <p:nvSpPr>
          <p:cNvPr id="7" name="Text Placeholder 5"/>
          <p:cNvSpPr>
            <a:spLocks noGrp="1"/>
          </p:cNvSpPr>
          <p:nvPr>
            <p:ph type="body" sz="quarter" idx="17" hasCustomPrompt="1"/>
          </p:nvPr>
        </p:nvSpPr>
        <p:spPr>
          <a:xfrm>
            <a:off x="762000" y="2019300"/>
            <a:ext cx="10718800" cy="647700"/>
          </a:xfrm>
          <a:prstGeom prst="rect">
            <a:avLst/>
          </a:prstGeom>
        </p:spPr>
        <p:txBody>
          <a:bodyPr anchor="b" anchorCtr="0"/>
          <a:lstStyle>
            <a:lvl1pPr marL="0" indent="0">
              <a:spcBef>
                <a:spcPts val="0"/>
              </a:spcBef>
              <a:spcAft>
                <a:spcPts val="1800"/>
              </a:spcAft>
              <a:buNone/>
              <a:defRPr sz="1600" baseline="0">
                <a:solidFill>
                  <a:schemeClr val="tx1"/>
                </a:solidFill>
                <a:latin typeface="+mn-lt"/>
              </a:defRPr>
            </a:lvl1pPr>
            <a:lvl2pPr marL="457200" indent="0">
              <a:buNone/>
              <a:defRPr sz="2000">
                <a:latin typeface="+mn-lt"/>
              </a:defRPr>
            </a:lvl2pPr>
            <a:lvl3pPr marL="914400" indent="0">
              <a:buNone/>
              <a:defRPr sz="1800">
                <a:latin typeface="+mn-lt"/>
              </a:defRPr>
            </a:lvl3pPr>
            <a:lvl4pPr marL="1371600" indent="0">
              <a:buNone/>
              <a:defRPr sz="1600">
                <a:latin typeface="+mn-lt"/>
              </a:defRPr>
            </a:lvl4pPr>
            <a:lvl5pPr marL="1828800" indent="0">
              <a:buNone/>
              <a:defRPr sz="1600">
                <a:latin typeface="+mn-lt"/>
              </a:defRPr>
            </a:lvl5pPr>
          </a:lstStyle>
          <a:p>
            <a:pPr lvl="0"/>
            <a:r>
              <a:rPr lang="en-US" dirty="0"/>
              <a:t>Body text – Arial 16 pt., black, 18 pt. paragraph spacing after: This text is used for a small description or title to accompany the table below. The page should look clear and concise. </a:t>
            </a:r>
          </a:p>
        </p:txBody>
      </p:sp>
      <p:sp>
        <p:nvSpPr>
          <p:cNvPr id="8" name="Text Placeholder 4"/>
          <p:cNvSpPr>
            <a:spLocks noGrp="1"/>
          </p:cNvSpPr>
          <p:nvPr>
            <p:ph type="body" sz="quarter" idx="18" hasCustomPrompt="1"/>
          </p:nvPr>
        </p:nvSpPr>
        <p:spPr>
          <a:xfrm>
            <a:off x="762001" y="847224"/>
            <a:ext cx="10718800" cy="1012465"/>
          </a:xfrm>
          <a:prstGeom prst="rect">
            <a:avLst/>
          </a:prstGeom>
        </p:spPr>
        <p:txBody>
          <a:bodyPr lIns="0" tIns="0" rIns="0" bIns="0"/>
          <a:lstStyle>
            <a:lvl1pPr marL="0" indent="0">
              <a:buNone/>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Data Vis, Title with body text and small table graphic</a:t>
            </a:r>
          </a:p>
        </p:txBody>
      </p:sp>
    </p:spTree>
    <p:extLst>
      <p:ext uri="{BB962C8B-B14F-4D97-AF65-F5344CB8AC3E}">
        <p14:creationId xmlns:p14="http://schemas.microsoft.com/office/powerpoint/2010/main" val="2980270901"/>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PATH: Two column text box">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Optional footer (program team name, etc.)</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Text Placeholder 4"/>
          <p:cNvSpPr>
            <a:spLocks noGrp="1"/>
          </p:cNvSpPr>
          <p:nvPr>
            <p:ph type="body" sz="quarter" idx="13" hasCustomPrompt="1"/>
          </p:nvPr>
        </p:nvSpPr>
        <p:spPr>
          <a:xfrm>
            <a:off x="762000" y="847224"/>
            <a:ext cx="10718800" cy="1045371"/>
          </a:xfrm>
          <a:prstGeom prst="rect">
            <a:avLst/>
          </a:prstGeom>
        </p:spPr>
        <p:txBody>
          <a:bodyPr lIns="0" tIns="0" rIns="0" bIns="0"/>
          <a:lstStyle>
            <a:lvl1pPr>
              <a:defRPr sz="3200" baseline="0">
                <a:solidFill>
                  <a:schemeClr val="accent1"/>
                </a:solidFill>
                <a:latin typeface="+mj-lt"/>
              </a:defRPr>
            </a:lvl1pPr>
          </a:lstStyle>
          <a:p>
            <a:pPr>
              <a:lnSpc>
                <a:spcPts val="4000"/>
              </a:lnSpc>
              <a:spcAft>
                <a:spcPts val="1800"/>
              </a:spcAft>
            </a:pPr>
            <a:r>
              <a:rPr lang="en-US" sz="3200" dirty="0">
                <a:solidFill>
                  <a:srgbClr val="F65050"/>
                </a:solidFill>
                <a:latin typeface="Arial" panose="020B0604020202020204" pitchFamily="34" charset="0"/>
                <a:cs typeface="Arial" panose="020B0604020202020204" pitchFamily="34" charset="0"/>
              </a:rPr>
              <a:t>H1 – Arial 32 pt. red: Two column with dense body copy. The header can fit on two lines if needed</a:t>
            </a:r>
          </a:p>
        </p:txBody>
      </p:sp>
      <p:sp>
        <p:nvSpPr>
          <p:cNvPr id="7" name="Text Placeholder 6"/>
          <p:cNvSpPr>
            <a:spLocks noGrp="1"/>
          </p:cNvSpPr>
          <p:nvPr>
            <p:ph type="body" sz="quarter" idx="14" hasCustomPrompt="1"/>
          </p:nvPr>
        </p:nvSpPr>
        <p:spPr>
          <a:xfrm>
            <a:off x="762001" y="2019300"/>
            <a:ext cx="10706100" cy="3924300"/>
          </a:xfrm>
          <a:prstGeom prst="rect">
            <a:avLst/>
          </a:prstGeom>
        </p:spPr>
        <p:txBody>
          <a:bodyPr lIns="0" tIns="0" rIns="0" bIns="0" numCol="2" spcCol="457200"/>
          <a:lstStyle>
            <a:lvl1pPr marL="0" marR="0" indent="0" algn="l" defTabSz="609585" rtl="0" eaLnBrk="1" fontAlgn="base" latinLnBrk="0" hangingPunct="1">
              <a:lnSpc>
                <a:spcPts val="1800"/>
              </a:lnSpc>
              <a:spcBef>
                <a:spcPts val="0"/>
              </a:spcBef>
              <a:spcAft>
                <a:spcPts val="1800"/>
              </a:spcAft>
              <a:buClrTx/>
              <a:buSzTx/>
              <a:buFont typeface="Arial" panose="020B0604020202020204" pitchFamily="34" charset="0"/>
              <a:buNone/>
              <a:tabLst/>
              <a:defRPr sz="1600" baseline="0">
                <a:solidFill>
                  <a:schemeClr val="tx1"/>
                </a:solidFill>
              </a:defRPr>
            </a:lvl1pPr>
            <a:lvl2pPr>
              <a:defRPr sz="1400"/>
            </a:lvl2pPr>
            <a:lvl3pPr>
              <a:defRPr sz="1400"/>
            </a:lvl3pPr>
            <a:lvl4pPr>
              <a:defRPr sz="1400"/>
            </a:lvl4pPr>
            <a:lvl5pPr>
              <a:defRPr sz="1400"/>
            </a:lvl5pPr>
          </a:lstStyle>
          <a:p>
            <a:pPr>
              <a:lnSpc>
                <a:spcPts val="1800"/>
              </a:lnSpc>
              <a:spcAft>
                <a:spcPts val="1800"/>
              </a:spcAft>
            </a:pPr>
            <a:r>
              <a:rPr lang="en-US" dirty="0"/>
              <a:t>Body text – Arial 16 pt., black, 18 pt. paragraph spacing after: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p>
          <a:p>
            <a:pPr>
              <a:lnSpc>
                <a:spcPts val="1800"/>
              </a:lnSpc>
              <a:spcAft>
                <a:spcPts val="1800"/>
              </a:spcAft>
            </a:pPr>
            <a:r>
              <a:rPr lang="en-US" dirty="0"/>
              <a:t>This is used for a dense information page with a large amount of copy. This is used for a dense information page with a large amount of copy. This is used for a dense information page with a large amount of copy. This is used for a dense information page with a large amount of copy. </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6451202"/>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lin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648A5D5-75B9-4F02-A4CB-B3C65A9BF2CE}"/>
              </a:ext>
            </a:extLst>
          </p:cNvPr>
          <p:cNvGraphicFramePr>
            <a:graphicFrameLocks noChangeAspect="1"/>
          </p:cNvGraphicFramePr>
          <p:nvPr userDrawn="1">
            <p:custDataLst>
              <p:tags r:id="rId1"/>
            </p:custDataLst>
            <p:extLst>
              <p:ext uri="{D42A27DB-BD31-4B8C-83A1-F6EECF244321}">
                <p14:modId xmlns:p14="http://schemas.microsoft.com/office/powerpoint/2010/main" val="413011341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8" imgW="592" imgH="591" progId="TCLayout.ActiveDocument.1">
                  <p:embed/>
                </p:oleObj>
              </mc:Choice>
              <mc:Fallback>
                <p:oleObj name="think-cell Slide" r:id="rId8" imgW="592" imgH="591" progId="TCLayout.ActiveDocument.1">
                  <p:embed/>
                  <p:pic>
                    <p:nvPicPr>
                      <p:cNvPr id="3" name="Object 2" hidden="1">
                        <a:extLst>
                          <a:ext uri="{FF2B5EF4-FFF2-40B4-BE49-F238E27FC236}">
                            <a16:creationId xmlns:a16="http://schemas.microsoft.com/office/drawing/2014/main" id="{C648A5D5-75B9-4F02-A4CB-B3C65A9BF2CE}"/>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58AAF75-30DC-408A-933A-149F2D14D18F}"/>
              </a:ext>
            </a:extLst>
          </p:cNvPr>
          <p:cNvSpPr/>
          <p:nvPr userDrawn="1">
            <p:custDataLst>
              <p:tags r:id="rId2"/>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rtl="0">
              <a:spcBef>
                <a:spcPts val="300"/>
              </a:spcBef>
              <a:spcAft>
                <a:spcPts val="300"/>
              </a:spcAft>
            </a:pPr>
            <a:endParaRPr lang="en-US" sz="2500" b="1" i="0" baseline="0" dirty="0">
              <a:solidFill>
                <a:schemeClr val="bg1"/>
              </a:solidFill>
              <a:latin typeface="Arial" panose="020B0604020202020204" pitchFamily="34" charset="0"/>
              <a:ea typeface="+mj-ea"/>
              <a:cs typeface="+mj-cs"/>
              <a:sym typeface="Arial" panose="020B0604020202020204" pitchFamily="34" charset="0"/>
            </a:endParaRPr>
          </a:p>
        </p:txBody>
      </p:sp>
      <p:sp>
        <p:nvSpPr>
          <p:cNvPr id="15" name="Slide Number">
            <a:extLst>
              <a:ext uri="{FF2B5EF4-FFF2-40B4-BE49-F238E27FC236}">
                <a16:creationId xmlns:a16="http://schemas.microsoft.com/office/drawing/2014/main" id="{0AA537C7-2883-43C1-848C-3A4E9645077F}"/>
              </a:ext>
            </a:extLst>
          </p:cNvPr>
          <p:cNvSpPr>
            <a:spLocks noChangeArrowheads="1"/>
          </p:cNvSpPr>
          <p:nvPr userDrawn="1">
            <p:custDataLst>
              <p:tags r:id="rId3"/>
            </p:custDataLst>
          </p:nvPr>
        </p:nvSpPr>
        <p:spPr bwMode="black">
          <a:xfrm>
            <a:off x="11312525" y="6498754"/>
            <a:ext cx="325501" cy="138499"/>
          </a:xfrm>
          <a:prstGeom prst="rect">
            <a:avLst/>
          </a:prstGeom>
          <a:noFill/>
          <a:ln w="9525" algn="ctr">
            <a:noFill/>
            <a:miter lim="800000"/>
            <a:headEnd/>
            <a:tailEnd/>
          </a:ln>
          <a:effectLst/>
        </p:spPr>
        <p:txBody>
          <a:bodyPr wrap="square" lIns="0" tIns="0" rIns="0" bIns="0" anchor="b">
            <a:spAutoFit/>
          </a:bodyPr>
          <a:lstStyle/>
          <a:p>
            <a:pPr algn="r" defTabSz="610744" rtl="0" fontAlgn="auto">
              <a:spcBef>
                <a:spcPts val="0"/>
              </a:spcBef>
              <a:spcAft>
                <a:spcPts val="0"/>
              </a:spcAft>
              <a:defRPr/>
            </a:pPr>
            <a:fld id="{4ABDCABE-3F10-B64C-92F1-862014417034}" type="slidenum">
              <a:rPr lang="en-US" sz="900" b="0" smtClean="0">
                <a:solidFill>
                  <a:schemeClr val="tx1"/>
                </a:solidFill>
                <a:latin typeface="+mn-lt"/>
                <a:ea typeface="+mn-ea"/>
                <a:cs typeface="Arial" panose="020B0604020202020204" pitchFamily="34" charset="0"/>
              </a:rPr>
              <a:pPr algn="r" defTabSz="610744" rtl="0" fontAlgn="auto">
                <a:spcBef>
                  <a:spcPts val="0"/>
                </a:spcBef>
                <a:spcAft>
                  <a:spcPts val="0"/>
                </a:spcAft>
                <a:defRPr/>
              </a:pPr>
              <a:t>‹#›</a:t>
            </a:fld>
            <a:endParaRPr lang="en-US" sz="900" b="0" dirty="0">
              <a:solidFill>
                <a:schemeClr val="tx1"/>
              </a:solidFill>
              <a:latin typeface="+mn-lt"/>
              <a:ea typeface="+mn-ea"/>
              <a:cs typeface="Arial" panose="020B0604020202020204" pitchFamily="34" charset="0"/>
            </a:endParaRPr>
          </a:p>
        </p:txBody>
      </p:sp>
      <p:sp>
        <p:nvSpPr>
          <p:cNvPr id="4" name="2. Slide Title">
            <a:extLst>
              <a:ext uri="{FF2B5EF4-FFF2-40B4-BE49-F238E27FC236}">
                <a16:creationId xmlns:a16="http://schemas.microsoft.com/office/drawing/2014/main" id="{6C3D89FC-A4B9-4683-B64F-B0644150274F}"/>
              </a:ext>
            </a:extLst>
          </p:cNvPr>
          <p:cNvSpPr>
            <a:spLocks noGrp="1"/>
          </p:cNvSpPr>
          <p:nvPr>
            <p:ph type="title"/>
            <p:custDataLst>
              <p:tags r:id="rId4"/>
            </p:custDataLst>
          </p:nvPr>
        </p:nvSpPr>
        <p:spPr>
          <a:xfrm>
            <a:off x="554736" y="172212"/>
            <a:ext cx="11082528" cy="989512"/>
          </a:xfrm>
        </p:spPr>
        <p:txBody>
          <a:bodyPr vert="horz">
            <a:noAutofit/>
          </a:bodyPr>
          <a:lstStyle>
            <a:lvl1pPr rtl="0">
              <a:defRPr/>
            </a:lvl1pPr>
          </a:lstStyle>
          <a:p>
            <a:r>
              <a:rPr lang="en-US"/>
              <a:t>Click to edit Master title style</a:t>
            </a:r>
            <a:endParaRPr lang="en-US" dirty="0"/>
          </a:p>
        </p:txBody>
      </p:sp>
      <p:sp>
        <p:nvSpPr>
          <p:cNvPr id="10" name="5. Source" hidden="1">
            <a:extLst>
              <a:ext uri="{FF2B5EF4-FFF2-40B4-BE49-F238E27FC236}">
                <a16:creationId xmlns:a16="http://schemas.microsoft.com/office/drawing/2014/main" id="{81E2484B-3E40-408C-A350-5EB40C8A09F0}"/>
              </a:ext>
            </a:extLst>
          </p:cNvPr>
          <p:cNvSpPr txBox="1"/>
          <p:nvPr userDrawn="1">
            <p:custDataLst>
              <p:tags r:id="rId5"/>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rtl="0"/>
            <a:r>
              <a:rPr lang="en-US" sz="800" dirty="0"/>
              <a:t>Source: …</a:t>
            </a:r>
          </a:p>
        </p:txBody>
      </p:sp>
      <p:sp>
        <p:nvSpPr>
          <p:cNvPr id="8" name="1. On-page tracker">
            <a:extLst>
              <a:ext uri="{FF2B5EF4-FFF2-40B4-BE49-F238E27FC236}">
                <a16:creationId xmlns:a16="http://schemas.microsoft.com/office/drawing/2014/main" id="{931AA88E-24E2-4493-A340-98EE8666A3B2}"/>
              </a:ext>
            </a:extLst>
          </p:cNvPr>
          <p:cNvSpPr>
            <a:spLocks noGrp="1"/>
          </p:cNvSpPr>
          <p:nvPr>
            <p:ph type="body" sz="quarter" idx="10" hasCustomPrompt="1"/>
            <p:custDataLst>
              <p:tags r:id="rId6"/>
            </p:custDataLst>
          </p:nvPr>
        </p:nvSpPr>
        <p:spPr>
          <a:xfrm>
            <a:off x="554735" y="41597"/>
            <a:ext cx="3843338" cy="123111"/>
          </a:xfrm>
          <a:prstGeom prst="rect">
            <a:avLst/>
          </a:prstGeom>
          <a:ln w="6350">
            <a:noFill/>
            <a:miter lim="800000"/>
          </a:ln>
        </p:spPr>
        <p:txBody>
          <a:bodyPr vert="horz" wrap="square" lIns="0" tIns="0" rIns="0" bIns="0" rtlCol="0">
            <a:spAutoFit/>
          </a:bodyPr>
          <a:lstStyle>
            <a:lvl1pPr rtl="0">
              <a:defRPr lang="en-US" sz="800" b="0" dirty="0">
                <a:cs typeface="+mn-cs"/>
              </a:defRPr>
            </a:lvl1pPr>
          </a:lstStyle>
          <a:p>
            <a:pPr lvl="0">
              <a:buNone/>
            </a:pPr>
            <a:r>
              <a:rPr lang="en-US" dirty="0"/>
              <a:t>Add tracker</a:t>
            </a:r>
          </a:p>
        </p:txBody>
      </p:sp>
    </p:spTree>
    <p:extLst>
      <p:ext uri="{BB962C8B-B14F-4D97-AF65-F5344CB8AC3E}">
        <p14:creationId xmlns:p14="http://schemas.microsoft.com/office/powerpoint/2010/main" val="765911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5386917"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72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PATH: One column text box, Half page photo">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*HPV types 16 and 18 are responsible for ov over 70% of cases. </a:t>
            </a:r>
            <a:endParaRPr lang="en-US" dirty="0"/>
          </a:p>
        </p:txBody>
      </p:sp>
      <p:sp>
        <p:nvSpPr>
          <p:cNvPr id="4" name="Date Placeholder 3"/>
          <p:cNvSpPr>
            <a:spLocks noGrp="1"/>
          </p:cNvSpPr>
          <p:nvPr>
            <p:ph type="dt" sz="half" idx="11"/>
          </p:nvPr>
        </p:nvSpPr>
        <p:spPr/>
        <p:txBody>
          <a:bodyPr/>
          <a:lstStyle/>
          <a:p>
            <a:r>
              <a:rPr lang="en-US"/>
              <a:t>Presentation Title | Section Title</a:t>
            </a:r>
            <a:endParaRPr lang="en-US" dirty="0"/>
          </a:p>
        </p:txBody>
      </p:sp>
      <p:sp>
        <p:nvSpPr>
          <p:cNvPr id="5" name="Slide Number Placeholder 4"/>
          <p:cNvSpPr>
            <a:spLocks noGrp="1"/>
          </p:cNvSpPr>
          <p:nvPr>
            <p:ph type="sldNum" sz="quarter" idx="12"/>
          </p:nvPr>
        </p:nvSpPr>
        <p:spPr/>
        <p:txBody>
          <a:bodyPr/>
          <a:lstStyle/>
          <a:p>
            <a:fld id="{E28D367D-202E-4BB0-8243-51A46362D732}" type="slidenum">
              <a:rPr lang="en-US" smtClean="0"/>
              <a:pPr/>
              <a:t>‹#›</a:t>
            </a:fld>
            <a:endParaRPr lang="en-US" dirty="0"/>
          </a:p>
        </p:txBody>
      </p:sp>
      <p:sp>
        <p:nvSpPr>
          <p:cNvPr id="6" name="Picture Placeholder 2"/>
          <p:cNvSpPr>
            <a:spLocks noGrp="1"/>
          </p:cNvSpPr>
          <p:nvPr>
            <p:ph type="pic" sz="quarter" idx="15"/>
          </p:nvPr>
        </p:nvSpPr>
        <p:spPr>
          <a:xfrm>
            <a:off x="6324600" y="0"/>
            <a:ext cx="5867400" cy="6858000"/>
          </a:xfrm>
          <a:prstGeom prst="rect">
            <a:avLst/>
          </a:prstGeom>
        </p:spPr>
        <p:txBody>
          <a:bodyPr/>
          <a:lstStyle/>
          <a:p>
            <a:r>
              <a:rPr lang="en-US"/>
              <a:t>Click icon to add picture</a:t>
            </a:r>
          </a:p>
        </p:txBody>
      </p:sp>
      <p:sp>
        <p:nvSpPr>
          <p:cNvPr id="7" name="Text Placeholder 4"/>
          <p:cNvSpPr>
            <a:spLocks noGrp="1"/>
          </p:cNvSpPr>
          <p:nvPr>
            <p:ph type="body" sz="quarter" idx="16" hasCustomPrompt="1"/>
          </p:nvPr>
        </p:nvSpPr>
        <p:spPr>
          <a:xfrm>
            <a:off x="762001" y="837815"/>
            <a:ext cx="5105400" cy="1014891"/>
          </a:xfrm>
          <a:prstGeom prst="rect">
            <a:avLst/>
          </a:prstGeom>
        </p:spPr>
        <p:txBody>
          <a:bodyPr lIns="0" tIns="0" rIns="0" bIns="0"/>
          <a:lstStyle>
            <a:lvl1pPr>
              <a:defRPr sz="3200" baseline="0">
                <a:solidFill>
                  <a:schemeClr val="accent1"/>
                </a:solidFill>
                <a:latin typeface="+mj-lt"/>
              </a:defRPr>
            </a:lvl1pPr>
          </a:lstStyle>
          <a:p>
            <a:pPr lvl="0"/>
            <a:r>
              <a:rPr lang="en-US" sz="3200" dirty="0">
                <a:solidFill>
                  <a:srgbClr val="F65050"/>
                </a:solidFill>
                <a:latin typeface="Arial" panose="020B0604020202020204" pitchFamily="34" charset="0"/>
                <a:cs typeface="Arial" panose="020B0604020202020204" pitchFamily="34" charset="0"/>
              </a:rPr>
              <a:t>H1 – Arial 32 pt. red: </a:t>
            </a:r>
            <a:r>
              <a:rPr lang="en-US" dirty="0"/>
              <a:t>Single col of </a:t>
            </a:r>
            <a:r>
              <a:rPr lang="en-US" dirty="0" err="1"/>
              <a:t>text,half</a:t>
            </a:r>
            <a:r>
              <a:rPr lang="en-US" dirty="0"/>
              <a:t>-page photo</a:t>
            </a:r>
          </a:p>
        </p:txBody>
      </p:sp>
      <p:sp>
        <p:nvSpPr>
          <p:cNvPr id="8" name="Text Placeholder 6"/>
          <p:cNvSpPr>
            <a:spLocks noGrp="1"/>
          </p:cNvSpPr>
          <p:nvPr>
            <p:ph type="body" sz="quarter" idx="17" hasCustomPrompt="1"/>
          </p:nvPr>
        </p:nvSpPr>
        <p:spPr>
          <a:xfrm>
            <a:off x="762000" y="2019299"/>
            <a:ext cx="5105401" cy="3905251"/>
          </a:xfrm>
          <a:prstGeom prst="rect">
            <a:avLst/>
          </a:prstGeom>
        </p:spPr>
        <p:txBody>
          <a:bodyPr lIns="0" tIns="0" rIns="0" bIns="0"/>
          <a:lstStyle>
            <a:lvl1pPr marL="0" marR="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sz="1600">
                <a:solidFill>
                  <a:schemeClr val="tx1"/>
                </a:solidFill>
              </a:defRPr>
            </a:lvl1pPr>
            <a:lvl2pPr>
              <a:defRPr sz="1400"/>
            </a:lvl2pPr>
            <a:lvl3pPr>
              <a:defRPr sz="1400"/>
            </a:lvl3pPr>
            <a:lvl4pPr>
              <a:defRPr sz="1400"/>
            </a:lvl4pPr>
            <a:lvl5pPr>
              <a:defRPr sz="1400"/>
            </a:lvl5pPr>
          </a:lstStyle>
          <a:p>
            <a:pPr lvl="0"/>
            <a:r>
              <a:rPr lang="en-US" dirty="0"/>
              <a:t>Body text – Arial 16 pt., black, 18 pt. paragraph spacing after: This is used for a smaller amount of text to accompany an image. It’s intended to hold a few talking points. Aim for clear and concise.  </a:t>
            </a:r>
          </a:p>
          <a:p>
            <a:pPr marL="0" marR="0" lvl="0" indent="0" algn="l" defTabSz="609585" rtl="0" eaLnBrk="1" fontAlgn="base" latinLnBrk="0" hangingPunct="1">
              <a:lnSpc>
                <a:spcPct val="100000"/>
              </a:lnSpc>
              <a:spcBef>
                <a:spcPts val="0"/>
              </a:spcBef>
              <a:spcAft>
                <a:spcPts val="1800"/>
              </a:spcAft>
              <a:buClrTx/>
              <a:buSzTx/>
              <a:buFont typeface="Arial" panose="020B0604020202020204" pitchFamily="34" charset="0"/>
              <a:buNone/>
              <a:tabLst/>
              <a:defRPr/>
            </a:pPr>
            <a:r>
              <a:rPr lang="en-US" dirty="0"/>
              <a:t>This is used for a smaller amount of text to accompany an image. It’s intended to hold a few talking points. Aim for clear and concise. This is used for a smaller amount of text to accompany an image. It’s intended to hold a few talking points. Aim for clear and concise.  </a:t>
            </a:r>
          </a:p>
        </p:txBody>
      </p:sp>
    </p:spTree>
    <p:extLst>
      <p:ext uri="{BB962C8B-B14F-4D97-AF65-F5344CB8AC3E}">
        <p14:creationId xmlns:p14="http://schemas.microsoft.com/office/powerpoint/2010/main" val="468571768"/>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8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3" name="Footer Placeholder 12">
            <a:extLst>
              <a:ext uri="{FF2B5EF4-FFF2-40B4-BE49-F238E27FC236}">
                <a16:creationId xmlns:a16="http://schemas.microsoft.com/office/drawing/2014/main" id="{85765C15-050B-3F46-BA7D-23E9D746CA77}"/>
              </a:ext>
            </a:extLst>
          </p:cNvPr>
          <p:cNvSpPr>
            <a:spLocks noGrp="1"/>
          </p:cNvSpPr>
          <p:nvPr>
            <p:ph type="ftr" sz="quarter" idx="13"/>
          </p:nvPr>
        </p:nvSpPr>
        <p:spPr>
          <a:xfrm>
            <a:off x="2553909" y="6225493"/>
            <a:ext cx="1314983" cy="168059"/>
          </a:xfrm>
        </p:spPr>
        <p:txBody>
          <a:bodyPr/>
          <a:lstStyle>
            <a:lvl1pPr marL="0" marR="0" indent="0" algn="r" defTabSz="554492" rtl="0" eaLnBrk="1" fontAlgn="auto" latinLnBrk="0" hangingPunct="1">
              <a:lnSpc>
                <a:spcPct val="100000"/>
              </a:lnSpc>
              <a:spcBef>
                <a:spcPts val="0"/>
              </a:spcBef>
              <a:spcAft>
                <a:spcPts val="0"/>
              </a:spcAft>
              <a:buClrTx/>
              <a:buSzTx/>
              <a:buFontTx/>
              <a:buNone/>
              <a:tabLst/>
              <a:defRPr>
                <a:solidFill>
                  <a:srgbClr val="999999"/>
                </a:solidFill>
              </a:defRPr>
            </a:lvl1pPr>
          </a:lstStyle>
          <a:p>
            <a:r>
              <a:rPr lang="en-GB" sz="1092">
                <a:latin typeface="Poppins Medium" pitchFamily="2" charset="77"/>
                <a:cs typeface="Poppins Medium" pitchFamily="2" charset="77"/>
              </a:rPr>
              <a:t>WUENIC 2021</a:t>
            </a:r>
          </a:p>
        </p:txBody>
      </p:sp>
      <p:sp>
        <p:nvSpPr>
          <p:cNvPr id="4" name="Slide Number Placeholder 3">
            <a:extLst>
              <a:ext uri="{FF2B5EF4-FFF2-40B4-BE49-F238E27FC236}">
                <a16:creationId xmlns:a16="http://schemas.microsoft.com/office/drawing/2014/main" id="{B5DAFA51-0F1A-9D4E-BF85-8D1047C752BC}"/>
              </a:ext>
            </a:extLst>
          </p:cNvPr>
          <p:cNvSpPr>
            <a:spLocks noGrp="1"/>
          </p:cNvSpPr>
          <p:nvPr>
            <p:ph type="sldNum" sz="quarter" idx="11"/>
          </p:nvPr>
        </p:nvSpPr>
        <p:spPr>
          <a:xfrm>
            <a:off x="506396" y="6225493"/>
            <a:ext cx="1048051" cy="167972"/>
          </a:xfrm>
        </p:spPr>
        <p:txBody>
          <a:bodyPr/>
          <a:lstStyle>
            <a:lvl1pPr algn="l">
              <a:defRPr sz="1092" b="0" i="0">
                <a:solidFill>
                  <a:srgbClr val="999999"/>
                </a:solidFill>
                <a:latin typeface="Poppins Medium" pitchFamily="2" charset="77"/>
                <a:cs typeface="Poppins Medium" pitchFamily="2" charset="77"/>
              </a:defRPr>
            </a:lvl1pPr>
          </a:lstStyle>
          <a:p>
            <a:fld id="{E2E31AFC-DF42-41A5-B57C-06A83BBA6616}" type="slidenum">
              <a:rPr lang="en-GB" smtClean="0"/>
              <a:pPr/>
              <a:t>‹#›</a:t>
            </a:fld>
            <a:r>
              <a:rPr lang="en-GB"/>
              <a:t> of 28</a:t>
            </a:r>
          </a:p>
        </p:txBody>
      </p:sp>
      <p:sp>
        <p:nvSpPr>
          <p:cNvPr id="8" name="Title 1">
            <a:extLst>
              <a:ext uri="{FF2B5EF4-FFF2-40B4-BE49-F238E27FC236}">
                <a16:creationId xmlns:a16="http://schemas.microsoft.com/office/drawing/2014/main" id="{98868AC3-E71E-584E-95BA-49ED20AC6B30}"/>
              </a:ext>
            </a:extLst>
          </p:cNvPr>
          <p:cNvSpPr>
            <a:spLocks noGrp="1"/>
          </p:cNvSpPr>
          <p:nvPr>
            <p:ph type="ctrTitle"/>
          </p:nvPr>
        </p:nvSpPr>
        <p:spPr>
          <a:xfrm>
            <a:off x="506396" y="467566"/>
            <a:ext cx="3493502" cy="996476"/>
          </a:xfrm>
        </p:spPr>
        <p:txBody>
          <a:bodyPr lIns="0" tIns="0" rIns="0" bIns="0" anchor="t" anchorCtr="0">
            <a:noAutofit/>
          </a:bodyPr>
          <a:lstStyle>
            <a:lvl1pPr algn="l">
              <a:lnSpc>
                <a:spcPts val="2456"/>
              </a:lnSpc>
              <a:defRPr sz="2062">
                <a:solidFill>
                  <a:schemeClr val="tx1"/>
                </a:solidFill>
              </a:defRPr>
            </a:lvl1pPr>
          </a:lstStyle>
          <a:p>
            <a:r>
              <a:rPr lang="en-GB"/>
              <a:t>Click to edit Master title style</a:t>
            </a:r>
          </a:p>
        </p:txBody>
      </p:sp>
    </p:spTree>
    <p:extLst>
      <p:ext uri="{BB962C8B-B14F-4D97-AF65-F5344CB8AC3E}">
        <p14:creationId xmlns:p14="http://schemas.microsoft.com/office/powerpoint/2010/main" val="123619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4" name="Graphic 13">
            <a:extLst>
              <a:ext uri="{FF2B5EF4-FFF2-40B4-BE49-F238E27FC236}">
                <a16:creationId xmlns:a16="http://schemas.microsoft.com/office/drawing/2014/main" id="{90981E17-5695-435B-969A-5EECE71028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1704030" cy="646908"/>
          </a:xfrm>
          <a:prstGeom prst="rect">
            <a:avLst/>
          </a:prstGeom>
        </p:spPr>
      </p:pic>
      <p:sp>
        <p:nvSpPr>
          <p:cNvPr id="16" name="Picture Placeholder 4">
            <a:extLst>
              <a:ext uri="{FF2B5EF4-FFF2-40B4-BE49-F238E27FC236}">
                <a16:creationId xmlns:a16="http://schemas.microsoft.com/office/drawing/2014/main" id="{523DD328-9428-4A62-9563-5F3EC36C1554}"/>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395303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7" name="Picture Placeholder 4">
            <a:extLst>
              <a:ext uri="{FF2B5EF4-FFF2-40B4-BE49-F238E27FC236}">
                <a16:creationId xmlns:a16="http://schemas.microsoft.com/office/drawing/2014/main" id="{3570D610-DA38-4B7D-93BE-2E443F0EE1A1}"/>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28091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268857" y="220516"/>
            <a:ext cx="10971811" cy="869909"/>
          </a:xfrm>
          <a:prstGeom prst="rect">
            <a:avLst/>
          </a:prstGeom>
        </p:spPr>
        <p:txBody>
          <a:bodyPr/>
          <a:lstStyle>
            <a:lvl1pPr>
              <a:defRPr sz="3200">
                <a:solidFill>
                  <a:schemeClr val="accent1"/>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
        <p:nvSpPr>
          <p:cNvPr id="14" name="Picture Placeholder 4">
            <a:extLst>
              <a:ext uri="{FF2B5EF4-FFF2-40B4-BE49-F238E27FC236}">
                <a16:creationId xmlns:a16="http://schemas.microsoft.com/office/drawing/2014/main" id="{F6DBB05F-4272-4D46-84A3-F2972EF1D505}"/>
              </a:ext>
            </a:extLst>
          </p:cNvPr>
          <p:cNvSpPr>
            <a:spLocks noGrp="1"/>
          </p:cNvSpPr>
          <p:nvPr>
            <p:ph type="pic" sz="quarter" idx="10" hasCustomPrompt="1"/>
          </p:nvPr>
        </p:nvSpPr>
        <p:spPr>
          <a:xfrm>
            <a:off x="5175632" y="0"/>
            <a:ext cx="7016369" cy="6858000"/>
          </a:xfrm>
          <a:solidFill>
            <a:schemeClr val="bg2">
              <a:lumMod val="75000"/>
            </a:schemeClr>
          </a:solidFill>
        </p:spPr>
        <p:txBody>
          <a:bodyPr bIns="1764000" anchor="ctr">
            <a:noAutofit/>
          </a:bodyPr>
          <a:lstStyle>
            <a:lvl1pPr algn="ctr">
              <a:defRPr sz="2183" b="1">
                <a:solidFill>
                  <a:schemeClr val="bg1"/>
                </a:solidFill>
              </a:defRPr>
            </a:lvl1pPr>
          </a:lstStyle>
          <a:p>
            <a:r>
              <a:rPr lang="en-GB"/>
              <a:t>Click icon to insert image</a:t>
            </a:r>
          </a:p>
        </p:txBody>
      </p:sp>
    </p:spTree>
    <p:extLst>
      <p:ext uri="{BB962C8B-B14F-4D97-AF65-F5344CB8AC3E}">
        <p14:creationId xmlns:p14="http://schemas.microsoft.com/office/powerpoint/2010/main" val="1274258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454F6A8A-3C2B-480E-A8DA-BC1ADCD083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48016" y="2773428"/>
            <a:ext cx="3471601" cy="1311145"/>
          </a:xfrm>
          <a:prstGeom prst="rect">
            <a:avLst/>
          </a:prstGeom>
        </p:spPr>
      </p:pic>
    </p:spTree>
    <p:extLst>
      <p:ext uri="{BB962C8B-B14F-4D97-AF65-F5344CB8AC3E}">
        <p14:creationId xmlns:p14="http://schemas.microsoft.com/office/powerpoint/2010/main" val="401449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7" name="Graphic 6">
            <a:extLst>
              <a:ext uri="{FF2B5EF4-FFF2-40B4-BE49-F238E27FC236}">
                <a16:creationId xmlns:a16="http://schemas.microsoft.com/office/drawing/2014/main" id="{142CC9A5-8FA8-4188-B9FB-687FDCC80CD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211528" y="2900500"/>
            <a:ext cx="4944576" cy="1057002"/>
          </a:xfrm>
          <a:prstGeom prst="rect">
            <a:avLst/>
          </a:prstGeom>
        </p:spPr>
      </p:pic>
    </p:spTree>
    <p:extLst>
      <p:ext uri="{BB962C8B-B14F-4D97-AF65-F5344CB8AC3E}">
        <p14:creationId xmlns:p14="http://schemas.microsoft.com/office/powerpoint/2010/main" val="385047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Title Slide (In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4457304"/>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4900570"/>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5823841"/>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6209599"/>
            <a:ext cx="3706507" cy="253787"/>
          </a:xfrm>
        </p:spPr>
        <p:txBody>
          <a:bodyPr/>
          <a:lstStyle/>
          <a:p>
            <a:pPr lvl="0"/>
            <a:r>
              <a:rPr lang="en-GB"/>
              <a:t>Click to edit Master text styles</a:t>
            </a:r>
          </a:p>
        </p:txBody>
      </p:sp>
      <p:sp>
        <p:nvSpPr>
          <p:cNvPr id="4" name="Rectangle 3">
            <a:extLst>
              <a:ext uri="{FF2B5EF4-FFF2-40B4-BE49-F238E27FC236}">
                <a16:creationId xmlns:a16="http://schemas.microsoft.com/office/drawing/2014/main" id="{C3757BCB-FB2B-4870-A128-1DEDA8180683}"/>
              </a:ext>
            </a:extLst>
          </p:cNvPr>
          <p:cNvSpPr/>
          <p:nvPr userDrawn="1"/>
        </p:nvSpPr>
        <p:spPr>
          <a:xfrm>
            <a:off x="5175631" y="0"/>
            <a:ext cx="701636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p>
        </p:txBody>
      </p:sp>
      <p:pic>
        <p:nvPicPr>
          <p:cNvPr id="6" name="Graphic 5">
            <a:extLst>
              <a:ext uri="{FF2B5EF4-FFF2-40B4-BE49-F238E27FC236}">
                <a16:creationId xmlns:a16="http://schemas.microsoft.com/office/drawing/2014/main" id="{B7A0B47A-2C2A-47A3-B698-CA6A0FD6F0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456337" y="2220890"/>
            <a:ext cx="2454959" cy="1819430"/>
          </a:xfrm>
          <a:prstGeom prst="rect">
            <a:avLst/>
          </a:prstGeom>
        </p:spPr>
      </p:pic>
    </p:spTree>
    <p:extLst>
      <p:ext uri="{BB962C8B-B14F-4D97-AF65-F5344CB8AC3E}">
        <p14:creationId xmlns:p14="http://schemas.microsoft.com/office/powerpoint/2010/main" val="332883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Externa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13" name="Graphic 12">
            <a:extLst>
              <a:ext uri="{FF2B5EF4-FFF2-40B4-BE49-F238E27FC236}">
                <a16:creationId xmlns:a16="http://schemas.microsoft.com/office/drawing/2014/main" id="{F4B1DB28-413A-41E9-A6F8-727DE05F8D6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0940"/>
            <a:ext cx="3036723" cy="646908"/>
          </a:xfrm>
          <a:prstGeom prst="rect">
            <a:avLst/>
          </a:prstGeom>
        </p:spPr>
      </p:pic>
      <p:sp>
        <p:nvSpPr>
          <p:cNvPr id="16" name="Picture Placeholder 4">
            <a:extLst>
              <a:ext uri="{FF2B5EF4-FFF2-40B4-BE49-F238E27FC236}">
                <a16:creationId xmlns:a16="http://schemas.microsoft.com/office/drawing/2014/main" id="{7E02C968-6D90-43B9-83B4-8DDD9D10A206}"/>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Tree>
    <p:extLst>
      <p:ext uri="{BB962C8B-B14F-4D97-AF65-F5344CB8AC3E}">
        <p14:creationId xmlns:p14="http://schemas.microsoft.com/office/powerpoint/2010/main" val="392126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itle Slide (External)">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8059CA9-ADD3-48DF-ABCE-675068DD8B24}"/>
              </a:ext>
            </a:extLst>
          </p:cNvPr>
          <p:cNvSpPr>
            <a:spLocks noGrp="1"/>
          </p:cNvSpPr>
          <p:nvPr>
            <p:ph type="pic" sz="quarter" idx="10" hasCustomPrompt="1"/>
          </p:nvPr>
        </p:nvSpPr>
        <p:spPr>
          <a:xfrm>
            <a:off x="5175632" y="0"/>
            <a:ext cx="7016369" cy="6858000"/>
          </a:xfrm>
          <a:solidFill>
            <a:schemeClr val="bg2"/>
          </a:solidFill>
        </p:spPr>
        <p:txBody>
          <a:bodyPr bIns="1764000" anchor="ctr">
            <a:noAutofit/>
          </a:bodyPr>
          <a:lstStyle>
            <a:lvl1pPr algn="ctr">
              <a:defRPr sz="2183" b="1"/>
            </a:lvl1pPr>
          </a:lstStyle>
          <a:p>
            <a:r>
              <a:rPr lang="en-GB"/>
              <a:t>Click icon to insert image</a:t>
            </a:r>
          </a:p>
        </p:txBody>
      </p:sp>
      <p:sp>
        <p:nvSpPr>
          <p:cNvPr id="2" name="Title 1">
            <a:extLst>
              <a:ext uri="{FF2B5EF4-FFF2-40B4-BE49-F238E27FC236}">
                <a16:creationId xmlns:a16="http://schemas.microsoft.com/office/drawing/2014/main" id="{377C3F02-BFC9-4851-B86C-F7936BFADF87}"/>
              </a:ext>
            </a:extLst>
          </p:cNvPr>
          <p:cNvSpPr>
            <a:spLocks noGrp="1"/>
          </p:cNvSpPr>
          <p:nvPr>
            <p:ph type="ctrTitle"/>
          </p:nvPr>
        </p:nvSpPr>
        <p:spPr>
          <a:xfrm>
            <a:off x="550065" y="577597"/>
            <a:ext cx="3981728" cy="911403"/>
          </a:xfrm>
        </p:spPr>
        <p:txBody>
          <a:bodyPr lIns="0" tIns="0" rIns="0" bIns="0" anchor="t" anchorCtr="0"/>
          <a:lstStyle>
            <a:lvl1pPr algn="l">
              <a:defRPr sz="3275">
                <a:solidFill>
                  <a:schemeClr val="tx1"/>
                </a:solidFill>
              </a:defRPr>
            </a:lvl1pPr>
          </a:lstStyle>
          <a:p>
            <a:r>
              <a:rPr lang="en-GB"/>
              <a:t>Click to edit Master title style</a:t>
            </a:r>
          </a:p>
        </p:txBody>
      </p:sp>
      <p:sp>
        <p:nvSpPr>
          <p:cNvPr id="3" name="Subtitle 2">
            <a:extLst>
              <a:ext uri="{FF2B5EF4-FFF2-40B4-BE49-F238E27FC236}">
                <a16:creationId xmlns:a16="http://schemas.microsoft.com/office/drawing/2014/main" id="{378B6177-2783-4098-BD2C-28AFA3C48ED0}"/>
              </a:ext>
            </a:extLst>
          </p:cNvPr>
          <p:cNvSpPr>
            <a:spLocks noGrp="1"/>
          </p:cNvSpPr>
          <p:nvPr>
            <p:ph type="subTitle" idx="1"/>
          </p:nvPr>
        </p:nvSpPr>
        <p:spPr>
          <a:xfrm>
            <a:off x="550065" y="3128516"/>
            <a:ext cx="3981728" cy="300484"/>
          </a:xfrm>
        </p:spPr>
        <p:txBody>
          <a:bodyPr wrap="square" anchor="b" anchorCtr="0">
            <a:spAutoFit/>
          </a:bodyPr>
          <a:lstStyle>
            <a:lvl1pPr marL="0" indent="0" algn="l">
              <a:buNone/>
              <a:defRPr sz="1698" b="1" i="0">
                <a:solidFill>
                  <a:schemeClr val="tx1"/>
                </a:solidFill>
                <a:latin typeface="Poppins SemiBold" pitchFamily="2" charset="77"/>
                <a:cs typeface="Poppins SemiBold" pitchFamily="2" charset="77"/>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
        <p:nvSpPr>
          <p:cNvPr id="10" name="Text Placeholder 9">
            <a:extLst>
              <a:ext uri="{FF2B5EF4-FFF2-40B4-BE49-F238E27FC236}">
                <a16:creationId xmlns:a16="http://schemas.microsoft.com/office/drawing/2014/main" id="{AC077D63-B658-4C45-A03B-49151498BF17}"/>
              </a:ext>
            </a:extLst>
          </p:cNvPr>
          <p:cNvSpPr>
            <a:spLocks noGrp="1"/>
          </p:cNvSpPr>
          <p:nvPr>
            <p:ph type="body" sz="quarter" idx="11"/>
          </p:nvPr>
        </p:nvSpPr>
        <p:spPr>
          <a:xfrm>
            <a:off x="549719" y="3571782"/>
            <a:ext cx="3706507" cy="253787"/>
          </a:xfrm>
        </p:spPr>
        <p:txBody>
          <a:bodyPr/>
          <a:lstStyle/>
          <a:p>
            <a:pPr lvl="0"/>
            <a:r>
              <a:rPr lang="en-GB"/>
              <a:t>Click to edit Master text styles</a:t>
            </a:r>
          </a:p>
        </p:txBody>
      </p:sp>
      <p:sp>
        <p:nvSpPr>
          <p:cNvPr id="11" name="Text Placeholder 9">
            <a:extLst>
              <a:ext uri="{FF2B5EF4-FFF2-40B4-BE49-F238E27FC236}">
                <a16:creationId xmlns:a16="http://schemas.microsoft.com/office/drawing/2014/main" id="{BE71421F-4A0D-486D-878F-BE455BE2BF0E}"/>
              </a:ext>
            </a:extLst>
          </p:cNvPr>
          <p:cNvSpPr>
            <a:spLocks noGrp="1"/>
          </p:cNvSpPr>
          <p:nvPr>
            <p:ph type="body" sz="quarter" idx="12"/>
          </p:nvPr>
        </p:nvSpPr>
        <p:spPr>
          <a:xfrm>
            <a:off x="549719" y="4495053"/>
            <a:ext cx="3706507" cy="253787"/>
          </a:xfrm>
        </p:spPr>
        <p:txBody>
          <a:bodyPr/>
          <a:lstStyle/>
          <a:p>
            <a:pPr lvl="0"/>
            <a:r>
              <a:rPr lang="en-GB"/>
              <a:t>Click to edit Master text styles</a:t>
            </a:r>
          </a:p>
        </p:txBody>
      </p:sp>
      <p:sp>
        <p:nvSpPr>
          <p:cNvPr id="12" name="Text Placeholder 9">
            <a:extLst>
              <a:ext uri="{FF2B5EF4-FFF2-40B4-BE49-F238E27FC236}">
                <a16:creationId xmlns:a16="http://schemas.microsoft.com/office/drawing/2014/main" id="{DCCFA8EA-DF1B-4AA2-A3F2-E0E98F4B0F23}"/>
              </a:ext>
            </a:extLst>
          </p:cNvPr>
          <p:cNvSpPr>
            <a:spLocks noGrp="1"/>
          </p:cNvSpPr>
          <p:nvPr>
            <p:ph type="body" sz="quarter" idx="13"/>
          </p:nvPr>
        </p:nvSpPr>
        <p:spPr>
          <a:xfrm>
            <a:off x="549719" y="4880812"/>
            <a:ext cx="3706507" cy="253787"/>
          </a:xfrm>
        </p:spPr>
        <p:txBody>
          <a:bodyPr/>
          <a:lstStyle/>
          <a:p>
            <a:pPr lvl="0"/>
            <a:r>
              <a:rPr lang="en-GB"/>
              <a:t>Click to edit Master text styles</a:t>
            </a:r>
          </a:p>
        </p:txBody>
      </p:sp>
      <p:pic>
        <p:nvPicPr>
          <p:cNvPr id="6" name="Graphic 5">
            <a:extLst>
              <a:ext uri="{FF2B5EF4-FFF2-40B4-BE49-F238E27FC236}">
                <a16:creationId xmlns:a16="http://schemas.microsoft.com/office/drawing/2014/main" id="{2F1B92ED-1DA4-42D5-94F1-A383F50976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76395" y="5756444"/>
            <a:ext cx="750929" cy="554493"/>
          </a:xfrm>
          <a:prstGeom prst="rect">
            <a:avLst/>
          </a:prstGeom>
        </p:spPr>
      </p:pic>
    </p:spTree>
    <p:extLst>
      <p:ext uri="{BB962C8B-B14F-4D97-AF65-F5344CB8AC3E}">
        <p14:creationId xmlns:p14="http://schemas.microsoft.com/office/powerpoint/2010/main" val="294468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90D3C3D-29CE-4901-8EEA-1345D2686975}"/>
              </a:ext>
            </a:extLst>
          </p:cNvPr>
          <p:cNvSpPr>
            <a:spLocks noGrp="1"/>
          </p:cNvSpPr>
          <p:nvPr>
            <p:ph type="pic" sz="quarter" idx="13"/>
          </p:nvPr>
        </p:nvSpPr>
        <p:spPr>
          <a:xfrm>
            <a:off x="5175632" y="0"/>
            <a:ext cx="7016368" cy="685799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 name="Footer Placeholder 4">
            <a:extLst>
              <a:ext uri="{FF2B5EF4-FFF2-40B4-BE49-F238E27FC236}">
                <a16:creationId xmlns:a16="http://schemas.microsoft.com/office/drawing/2014/main" id="{483911A5-606B-49B4-916C-45BA4954DFF3}"/>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974CFDB7-1FD8-48B9-B71F-E3DCBDCCD5F2}"/>
              </a:ext>
            </a:extLst>
          </p:cNvPr>
          <p:cNvSpPr>
            <a:spLocks noGrp="1"/>
          </p:cNvSpPr>
          <p:nvPr>
            <p:ph type="sldNum" sz="quarter" idx="12"/>
          </p:nvPr>
        </p:nvSpPr>
        <p:spPr/>
        <p:txBody>
          <a:bodyPr/>
          <a:lstStyle>
            <a:lvl1pPr>
              <a:defRPr>
                <a:solidFill>
                  <a:schemeClr val="tx2"/>
                </a:solidFill>
              </a:defRPr>
            </a:lvl1pPr>
          </a:lstStyle>
          <a:p>
            <a:fld id="{E2E31AFC-DF42-41A5-B57C-06A83BBA6616}" type="slidenum">
              <a:rPr lang="en-GB" smtClean="0"/>
              <a:pPr/>
              <a:t>‹#›</a:t>
            </a:fld>
            <a:endParaRPr lang="en-GB"/>
          </a:p>
        </p:txBody>
      </p:sp>
      <p:sp>
        <p:nvSpPr>
          <p:cNvPr id="14" name="object 14">
            <a:extLst>
              <a:ext uri="{FF2B5EF4-FFF2-40B4-BE49-F238E27FC236}">
                <a16:creationId xmlns:a16="http://schemas.microsoft.com/office/drawing/2014/main" id="{E8D1215B-902F-4676-BD97-07AB236AAB96}"/>
              </a:ext>
            </a:extLst>
          </p:cNvPr>
          <p:cNvSpPr/>
          <p:nvPr userDrawn="1"/>
        </p:nvSpPr>
        <p:spPr>
          <a:xfrm>
            <a:off x="581978" y="6397848"/>
            <a:ext cx="4011676" cy="44087"/>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itle 1">
            <a:extLst>
              <a:ext uri="{FF2B5EF4-FFF2-40B4-BE49-F238E27FC236}">
                <a16:creationId xmlns:a16="http://schemas.microsoft.com/office/drawing/2014/main" id="{1DC27864-4735-40D0-B2CD-C35B135ABB6F}"/>
              </a:ext>
            </a:extLst>
          </p:cNvPr>
          <p:cNvSpPr>
            <a:spLocks noGrp="1"/>
          </p:cNvSpPr>
          <p:nvPr>
            <p:ph type="ctrTitle"/>
          </p:nvPr>
        </p:nvSpPr>
        <p:spPr>
          <a:xfrm>
            <a:off x="577638" y="2948731"/>
            <a:ext cx="4164766" cy="1769202"/>
          </a:xfrm>
        </p:spPr>
        <p:txBody>
          <a:bodyPr lIns="0" tIns="0" rIns="0" bIns="0" anchor="t" anchorCtr="0"/>
          <a:lstStyle>
            <a:lvl1pPr algn="l">
              <a:defRPr sz="4245">
                <a:solidFill>
                  <a:schemeClr val="tx1"/>
                </a:solidFill>
              </a:defRPr>
            </a:lvl1pPr>
          </a:lstStyle>
          <a:p>
            <a:r>
              <a:rPr lang="en-GB"/>
              <a:t>Click to edit Master title style</a:t>
            </a:r>
          </a:p>
        </p:txBody>
      </p:sp>
      <p:sp>
        <p:nvSpPr>
          <p:cNvPr id="16" name="Subtitle 2">
            <a:extLst>
              <a:ext uri="{FF2B5EF4-FFF2-40B4-BE49-F238E27FC236}">
                <a16:creationId xmlns:a16="http://schemas.microsoft.com/office/drawing/2014/main" id="{39426BB5-24C1-4CC6-9847-26D952ABD95A}"/>
              </a:ext>
            </a:extLst>
          </p:cNvPr>
          <p:cNvSpPr>
            <a:spLocks noGrp="1"/>
          </p:cNvSpPr>
          <p:nvPr>
            <p:ph type="subTitle" idx="1"/>
          </p:nvPr>
        </p:nvSpPr>
        <p:spPr>
          <a:xfrm>
            <a:off x="581978" y="2436028"/>
            <a:ext cx="4164766" cy="338362"/>
          </a:xfrm>
        </p:spPr>
        <p:txBody>
          <a:bodyPr wrap="square" anchor="b" anchorCtr="0">
            <a:spAutoFit/>
          </a:bodyPr>
          <a:lstStyle>
            <a:lvl1pPr marL="0" indent="0" algn="l">
              <a:buNone/>
              <a:defRPr sz="1940">
                <a:solidFill>
                  <a:schemeClr val="accent1"/>
                </a:solidFill>
              </a:defRPr>
            </a:lvl1pPr>
            <a:lvl2pPr marL="277246" indent="0" algn="ctr">
              <a:buNone/>
              <a:defRPr sz="1213"/>
            </a:lvl2pPr>
            <a:lvl3pPr marL="554492" indent="0" algn="ctr">
              <a:buNone/>
              <a:defRPr sz="1092"/>
            </a:lvl3pPr>
            <a:lvl4pPr marL="831738" indent="0" algn="ctr">
              <a:buNone/>
              <a:defRPr sz="970"/>
            </a:lvl4pPr>
            <a:lvl5pPr marL="1108984" indent="0" algn="ctr">
              <a:buNone/>
              <a:defRPr sz="970"/>
            </a:lvl5pPr>
            <a:lvl6pPr marL="1386230" indent="0" algn="ctr">
              <a:buNone/>
              <a:defRPr sz="970"/>
            </a:lvl6pPr>
            <a:lvl7pPr marL="1663476" indent="0" algn="ctr">
              <a:buNone/>
              <a:defRPr sz="970"/>
            </a:lvl7pPr>
            <a:lvl8pPr marL="1940723" indent="0" algn="ctr">
              <a:buNone/>
              <a:defRPr sz="970"/>
            </a:lvl8pPr>
            <a:lvl9pPr marL="2217969" indent="0" algn="ctr">
              <a:buNone/>
              <a:defRPr sz="970"/>
            </a:lvl9pPr>
          </a:lstStyle>
          <a:p>
            <a:r>
              <a:rPr lang="en-GB"/>
              <a:t>Click to edit Master subtitle style</a:t>
            </a:r>
          </a:p>
        </p:txBody>
      </p:sp>
    </p:spTree>
    <p:extLst>
      <p:ext uri="{BB962C8B-B14F-4D97-AF65-F5344CB8AC3E}">
        <p14:creationId xmlns:p14="http://schemas.microsoft.com/office/powerpoint/2010/main" val="153704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4926">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Agenda</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455"/>
            </a:lvl2pPr>
            <a:lvl5pPr>
              <a:defRPr/>
            </a:lvl5pPr>
          </a:lstStyle>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a:p>
            <a:pPr lvl="0"/>
            <a:r>
              <a:rPr lang="en-GB"/>
              <a:t>09.00 – 12.30</a:t>
            </a:r>
          </a:p>
          <a:p>
            <a:pPr lvl="1"/>
            <a:r>
              <a:rPr lang="en-GB"/>
              <a:t>Lorem ipsum </a:t>
            </a:r>
            <a:r>
              <a:rPr lang="en-GB" err="1"/>
              <a:t>dolor</a:t>
            </a:r>
            <a:r>
              <a:rPr lang="en-GB"/>
              <a:t> sit </a:t>
            </a:r>
            <a:r>
              <a:rPr lang="en-GB" err="1"/>
              <a:t>amet</a:t>
            </a:r>
            <a:r>
              <a:rPr lang="en-GB"/>
              <a:t>, </a:t>
            </a:r>
            <a:r>
              <a:rPr lang="en-GB" err="1"/>
              <a:t>consectetuer</a:t>
            </a:r>
            <a:r>
              <a:rPr lang="en-GB"/>
              <a:t> </a:t>
            </a:r>
            <a:r>
              <a:rPr lang="en-GB" err="1"/>
              <a:t>adipiscing</a:t>
            </a:r>
            <a:r>
              <a:rPr lang="en-GB"/>
              <a:t> </a:t>
            </a:r>
            <a:r>
              <a:rPr lang="en-GB" err="1"/>
              <a:t>elit</a:t>
            </a:r>
            <a:r>
              <a:rPr lang="en-GB"/>
              <a:t>.</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59331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Table of contents</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577637" y="2342856"/>
            <a:ext cx="7200250" cy="3274256"/>
          </a:xfrm>
        </p:spPr>
        <p:txBody>
          <a:bodyPr wrap="square" numCol="2" spcCol="756000">
            <a:noAutofit/>
          </a:bodyPr>
          <a:lstStyle>
            <a:lvl1pPr marL="0" indent="0">
              <a:spcAft>
                <a:spcPts val="0"/>
              </a:spcAft>
              <a:buFont typeface="Arial" panose="020B0604020202020204" pitchFamily="34" charset="0"/>
              <a:buNone/>
              <a:defRPr sz="1334" b="0" i="0">
                <a:solidFill>
                  <a:schemeClr val="accent1"/>
                </a:solidFill>
                <a:latin typeface="Poppins Medium" pitchFamily="2" charset="77"/>
                <a:cs typeface="Poppins Medium" pitchFamily="2" charset="77"/>
              </a:defRPr>
            </a:lvl1pPr>
            <a:lvl2pPr marL="0" indent="0">
              <a:spcAft>
                <a:spcPts val="1455"/>
              </a:spcAft>
              <a:buFont typeface="Arial" panose="020B0604020202020204" pitchFamily="34" charset="0"/>
              <a:buNone/>
              <a:defRPr sz="1334" b="0" i="0">
                <a:latin typeface="Poppins Medium" pitchFamily="2" charset="77"/>
                <a:cs typeface="Poppins Medium" pitchFamily="2" charset="77"/>
              </a:defRPr>
            </a:lvl2pPr>
            <a:lvl5pPr>
              <a:defRPr/>
            </a:lvl5pPr>
          </a:lstStyle>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a:p>
            <a:r>
              <a:rPr lang="en-GB"/>
              <a:t>Section #</a:t>
            </a:r>
          </a:p>
          <a:p>
            <a:pPr lvl="1"/>
            <a:r>
              <a:rPr lang="en-GB" b="1"/>
              <a:t>Section # Title Goes Here</a:t>
            </a:r>
            <a:r>
              <a:rPr lang="en-GB"/>
              <a:t>		##</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31806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13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am / Speaker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1" name="Title 1">
            <a:extLst>
              <a:ext uri="{FF2B5EF4-FFF2-40B4-BE49-F238E27FC236}">
                <a16:creationId xmlns:a16="http://schemas.microsoft.com/office/drawing/2014/main" id="{F0E35ECD-3ED9-473D-9E17-FF1C83FE9F09}"/>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a:t>
            </a:r>
            <a:endParaRPr lang="en-GB"/>
          </a:p>
        </p:txBody>
      </p:sp>
      <p:sp>
        <p:nvSpPr>
          <p:cNvPr id="52" name="Text Placeholder 12">
            <a:extLst>
              <a:ext uri="{FF2B5EF4-FFF2-40B4-BE49-F238E27FC236}">
                <a16:creationId xmlns:a16="http://schemas.microsoft.com/office/drawing/2014/main" id="{67EAA926-4051-4F98-B128-E26790C1A9B3}"/>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3" name="Picture Placeholder 7">
            <a:extLst>
              <a:ext uri="{FF2B5EF4-FFF2-40B4-BE49-F238E27FC236}">
                <a16:creationId xmlns:a16="http://schemas.microsoft.com/office/drawing/2014/main" id="{3BD0D2FB-1A7B-44AF-BA4E-FD97B0B714D9}"/>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4" name="Text Placeholder 12">
            <a:extLst>
              <a:ext uri="{FF2B5EF4-FFF2-40B4-BE49-F238E27FC236}">
                <a16:creationId xmlns:a16="http://schemas.microsoft.com/office/drawing/2014/main" id="{4A124E16-FB5A-4A88-A515-FC70FA255448}"/>
              </a:ext>
            </a:extLst>
          </p:cNvPr>
          <p:cNvSpPr>
            <a:spLocks noGrp="1"/>
          </p:cNvSpPr>
          <p:nvPr>
            <p:ph type="body" sz="quarter" idx="16" hasCustomPrompt="1"/>
          </p:nvPr>
        </p:nvSpPr>
        <p:spPr>
          <a:xfrm>
            <a:off x="2411458"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5" name="Picture Placeholder 7">
            <a:extLst>
              <a:ext uri="{FF2B5EF4-FFF2-40B4-BE49-F238E27FC236}">
                <a16:creationId xmlns:a16="http://schemas.microsoft.com/office/drawing/2014/main" id="{88D60E5C-AB30-4F0B-8773-F30DB3E8A6AD}"/>
              </a:ext>
            </a:extLst>
          </p:cNvPr>
          <p:cNvSpPr>
            <a:spLocks noGrp="1"/>
          </p:cNvSpPr>
          <p:nvPr>
            <p:ph type="pic" sz="quarter" idx="17"/>
          </p:nvPr>
        </p:nvSpPr>
        <p:spPr>
          <a:xfrm>
            <a:off x="550681"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6" name="Text Placeholder 12">
            <a:extLst>
              <a:ext uri="{FF2B5EF4-FFF2-40B4-BE49-F238E27FC236}">
                <a16:creationId xmlns:a16="http://schemas.microsoft.com/office/drawing/2014/main" id="{2C60DE2D-43F7-4A13-BE4E-B64A383DE8CE}"/>
              </a:ext>
            </a:extLst>
          </p:cNvPr>
          <p:cNvSpPr>
            <a:spLocks noGrp="1"/>
          </p:cNvSpPr>
          <p:nvPr>
            <p:ph type="body" sz="quarter" idx="18" hasCustomPrompt="1"/>
          </p:nvPr>
        </p:nvSpPr>
        <p:spPr>
          <a:xfrm>
            <a:off x="7929820"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7" name="Picture Placeholder 7">
            <a:extLst>
              <a:ext uri="{FF2B5EF4-FFF2-40B4-BE49-F238E27FC236}">
                <a16:creationId xmlns:a16="http://schemas.microsoft.com/office/drawing/2014/main" id="{5B1E1242-6BB9-4F32-91B1-3AA43FC4EC9F}"/>
              </a:ext>
            </a:extLst>
          </p:cNvPr>
          <p:cNvSpPr>
            <a:spLocks noGrp="1"/>
          </p:cNvSpPr>
          <p:nvPr>
            <p:ph type="pic" sz="quarter" idx="19"/>
          </p:nvPr>
        </p:nvSpPr>
        <p:spPr>
          <a:xfrm>
            <a:off x="6069043"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58" name="Text Placeholder 12">
            <a:extLst>
              <a:ext uri="{FF2B5EF4-FFF2-40B4-BE49-F238E27FC236}">
                <a16:creationId xmlns:a16="http://schemas.microsoft.com/office/drawing/2014/main" id="{C8B338B9-D1F9-4987-BC28-B7466CCC38D5}"/>
              </a:ext>
            </a:extLst>
          </p:cNvPr>
          <p:cNvSpPr>
            <a:spLocks noGrp="1"/>
          </p:cNvSpPr>
          <p:nvPr>
            <p:ph type="body" sz="quarter" idx="20" hasCustomPrompt="1"/>
          </p:nvPr>
        </p:nvSpPr>
        <p:spPr>
          <a:xfrm>
            <a:off x="7929820" y="4501859"/>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9" name="Picture Placeholder 7">
            <a:extLst>
              <a:ext uri="{FF2B5EF4-FFF2-40B4-BE49-F238E27FC236}">
                <a16:creationId xmlns:a16="http://schemas.microsoft.com/office/drawing/2014/main" id="{CED5980C-4EBB-4601-BF07-F9111916385A}"/>
              </a:ext>
            </a:extLst>
          </p:cNvPr>
          <p:cNvSpPr>
            <a:spLocks noGrp="1"/>
          </p:cNvSpPr>
          <p:nvPr>
            <p:ph type="pic" sz="quarter" idx="21"/>
          </p:nvPr>
        </p:nvSpPr>
        <p:spPr>
          <a:xfrm>
            <a:off x="6069043" y="4078842"/>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111860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col Layout">
    <p:spTree>
      <p:nvGrpSpPr>
        <p:cNvPr id="1" name=""/>
        <p:cNvGrpSpPr/>
        <p:nvPr/>
      </p:nvGrpSpPr>
      <p:grpSpPr>
        <a:xfrm>
          <a:off x="0" y="0"/>
          <a:ext cx="0" cy="0"/>
          <a:chOff x="0" y="0"/>
          <a:chExt cx="0" cy="0"/>
        </a:xfrm>
      </p:grpSpPr>
      <p:sp>
        <p:nvSpPr>
          <p:cNvPr id="4" name="Title 1"/>
          <p:cNvSpPr>
            <a:spLocks noGrp="1"/>
          </p:cNvSpPr>
          <p:nvPr>
            <p:ph type="title"/>
          </p:nvPr>
        </p:nvSpPr>
        <p:spPr>
          <a:xfrm>
            <a:off x="612568" y="175120"/>
            <a:ext cx="10971811" cy="869909"/>
          </a:xfrm>
          <a:prstGeom prst="rect">
            <a:avLst/>
          </a:prstGeom>
        </p:spPr>
        <p:txBody>
          <a:bodyPr/>
          <a:lstStyle>
            <a:lvl1pPr>
              <a:defRPr sz="2800">
                <a:solidFill>
                  <a:schemeClr val="accent6"/>
                </a:solidFill>
                <a:latin typeface="+mj-lt"/>
              </a:defRPr>
            </a:lvl1pPr>
          </a:lstStyle>
          <a:p>
            <a:r>
              <a:rPr lang="en-US" dirty="0"/>
              <a:t>Click to edit Master title style</a:t>
            </a:r>
          </a:p>
        </p:txBody>
      </p:sp>
    </p:spTree>
    <p:extLst>
      <p:ext uri="{BB962C8B-B14F-4D97-AF65-F5344CB8AC3E}">
        <p14:creationId xmlns:p14="http://schemas.microsoft.com/office/powerpoint/2010/main" val="24578726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hairperso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Chairperson</a:t>
            </a:r>
            <a:endParaRPr lang="en-GB"/>
          </a:p>
        </p:txBody>
      </p:sp>
      <p:sp>
        <p:nvSpPr>
          <p:cNvPr id="16" name="Text Placeholder 12">
            <a:extLst>
              <a:ext uri="{FF2B5EF4-FFF2-40B4-BE49-F238E27FC236}">
                <a16:creationId xmlns:a16="http://schemas.microsoft.com/office/drawing/2014/main" id="{5A88B0FE-1A13-4CD8-8675-B560C08B33D5}"/>
              </a:ext>
            </a:extLst>
          </p:cNvPr>
          <p:cNvSpPr>
            <a:spLocks noGrp="1"/>
          </p:cNvSpPr>
          <p:nvPr>
            <p:ph type="body" sz="quarter" idx="14" hasCustomPrompt="1"/>
          </p:nvPr>
        </p:nvSpPr>
        <p:spPr>
          <a:xfrm>
            <a:off x="2411458" y="2334961"/>
            <a:ext cx="3242472" cy="724770"/>
          </a:xfrm>
        </p:spPr>
        <p:txBody>
          <a:bodyPr wrap="square" numCol="1" spcCol="756000">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11944"/>
            <a:ext cx="1588608" cy="1559878"/>
          </a:xfrm>
          <a:prstGeom prst="ellipse">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12A210F5-A8B3-4A0E-8B15-4497042C4994}"/>
              </a:ext>
            </a:extLst>
          </p:cNvPr>
          <p:cNvSpPr>
            <a:spLocks noGrp="1"/>
          </p:cNvSpPr>
          <p:nvPr>
            <p:ph type="body" sz="quarter" idx="16"/>
          </p:nvPr>
        </p:nvSpPr>
        <p:spPr>
          <a:xfrm>
            <a:off x="6533079"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646603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am / Speakers | 3 x 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3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10450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1" name="Text Placeholder 12">
            <a:extLst>
              <a:ext uri="{FF2B5EF4-FFF2-40B4-BE49-F238E27FC236}">
                <a16:creationId xmlns:a16="http://schemas.microsoft.com/office/drawing/2014/main" id="{7BBE5725-635F-472C-99DA-2942D536FFAB}"/>
              </a:ext>
            </a:extLst>
          </p:cNvPr>
          <p:cNvSpPr>
            <a:spLocks noGrp="1"/>
          </p:cNvSpPr>
          <p:nvPr>
            <p:ph type="body" sz="quarter" idx="20" hasCustomPrompt="1"/>
          </p:nvPr>
        </p:nvSpPr>
        <p:spPr>
          <a:xfrm>
            <a:off x="1835950"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50681"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3" name="Text Placeholder 12">
            <a:extLst>
              <a:ext uri="{FF2B5EF4-FFF2-40B4-BE49-F238E27FC236}">
                <a16:creationId xmlns:a16="http://schemas.microsoft.com/office/drawing/2014/main" id="{EE36DF45-11AE-4011-BA24-5F2F1B07B542}"/>
              </a:ext>
            </a:extLst>
          </p:cNvPr>
          <p:cNvSpPr>
            <a:spLocks noGrp="1"/>
          </p:cNvSpPr>
          <p:nvPr>
            <p:ph type="body" sz="quarter" idx="22" hasCustomPrompt="1"/>
          </p:nvPr>
        </p:nvSpPr>
        <p:spPr>
          <a:xfrm>
            <a:off x="5608467"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2319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5" name="Text Placeholder 12">
            <a:extLst>
              <a:ext uri="{FF2B5EF4-FFF2-40B4-BE49-F238E27FC236}">
                <a16:creationId xmlns:a16="http://schemas.microsoft.com/office/drawing/2014/main" id="{85553B65-686F-493B-B002-4E9B0D2112B9}"/>
              </a:ext>
            </a:extLst>
          </p:cNvPr>
          <p:cNvSpPr>
            <a:spLocks noGrp="1"/>
          </p:cNvSpPr>
          <p:nvPr>
            <p:ph type="body" sz="quarter" idx="24" hasCustomPrompt="1"/>
          </p:nvPr>
        </p:nvSpPr>
        <p:spPr>
          <a:xfrm>
            <a:off x="9389776" y="3609432"/>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104508" y="3450001"/>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7" name="Text Placeholder 12">
            <a:extLst>
              <a:ext uri="{FF2B5EF4-FFF2-40B4-BE49-F238E27FC236}">
                <a16:creationId xmlns:a16="http://schemas.microsoft.com/office/drawing/2014/main" id="{78D2052B-6800-49A9-9052-94BEBF4D16D0}"/>
              </a:ext>
            </a:extLst>
          </p:cNvPr>
          <p:cNvSpPr>
            <a:spLocks noGrp="1"/>
          </p:cNvSpPr>
          <p:nvPr>
            <p:ph type="body" sz="quarter" idx="26" hasCustomPrompt="1"/>
          </p:nvPr>
        </p:nvSpPr>
        <p:spPr>
          <a:xfrm>
            <a:off x="1835950"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50681"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59" name="Text Placeholder 12">
            <a:extLst>
              <a:ext uri="{FF2B5EF4-FFF2-40B4-BE49-F238E27FC236}">
                <a16:creationId xmlns:a16="http://schemas.microsoft.com/office/drawing/2014/main" id="{0CFC70D0-DEBC-4AE8-94A6-E2EBDB950EBD}"/>
              </a:ext>
            </a:extLst>
          </p:cNvPr>
          <p:cNvSpPr>
            <a:spLocks noGrp="1"/>
          </p:cNvSpPr>
          <p:nvPr>
            <p:ph type="body" sz="quarter" idx="28" hasCustomPrompt="1"/>
          </p:nvPr>
        </p:nvSpPr>
        <p:spPr>
          <a:xfrm>
            <a:off x="5608467"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2319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61" name="Text Placeholder 12">
            <a:extLst>
              <a:ext uri="{FF2B5EF4-FFF2-40B4-BE49-F238E27FC236}">
                <a16:creationId xmlns:a16="http://schemas.microsoft.com/office/drawing/2014/main" id="{7B6DD1A6-D513-4EA0-8C3F-47C93CA395ED}"/>
              </a:ext>
            </a:extLst>
          </p:cNvPr>
          <p:cNvSpPr>
            <a:spLocks noGrp="1"/>
          </p:cNvSpPr>
          <p:nvPr>
            <p:ph type="body" sz="quarter" idx="30" hasCustomPrompt="1"/>
          </p:nvPr>
        </p:nvSpPr>
        <p:spPr>
          <a:xfrm>
            <a:off x="9389776" y="5155288"/>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104508" y="4995857"/>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Tree>
    <p:extLst>
      <p:ext uri="{BB962C8B-B14F-4D97-AF65-F5344CB8AC3E}">
        <p14:creationId xmlns:p14="http://schemas.microsoft.com/office/powerpoint/2010/main" val="240382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am / Speakers | 3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44" name="Title 1">
            <a:extLst>
              <a:ext uri="{FF2B5EF4-FFF2-40B4-BE49-F238E27FC236}">
                <a16:creationId xmlns:a16="http://schemas.microsoft.com/office/drawing/2014/main" id="{5D51C2DC-4571-42B4-89F2-DA6662BE5E06}"/>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Team/Speakers 3 columns 4 rows</a:t>
            </a:r>
            <a:endParaRPr lang="en-GB"/>
          </a:p>
        </p:txBody>
      </p:sp>
      <p:sp>
        <p:nvSpPr>
          <p:cNvPr id="45" name="Text Placeholder 12">
            <a:extLst>
              <a:ext uri="{FF2B5EF4-FFF2-40B4-BE49-F238E27FC236}">
                <a16:creationId xmlns:a16="http://schemas.microsoft.com/office/drawing/2014/main" id="{B4DF1173-C29F-45AC-92AA-916D11D8E08C}"/>
              </a:ext>
            </a:extLst>
          </p:cNvPr>
          <p:cNvSpPr>
            <a:spLocks noGrp="1"/>
          </p:cNvSpPr>
          <p:nvPr>
            <p:ph type="body" sz="quarter" idx="14" hasCustomPrompt="1"/>
          </p:nvPr>
        </p:nvSpPr>
        <p:spPr>
          <a:xfrm>
            <a:off x="1740230" y="1612706"/>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6" name="Picture Placeholder 7">
            <a:extLst>
              <a:ext uri="{FF2B5EF4-FFF2-40B4-BE49-F238E27FC236}">
                <a16:creationId xmlns:a16="http://schemas.microsoft.com/office/drawing/2014/main" id="{7AC79D67-C678-414C-AF90-8C02E28CA9FD}"/>
              </a:ext>
            </a:extLst>
          </p:cNvPr>
          <p:cNvSpPr>
            <a:spLocks noGrp="1"/>
          </p:cNvSpPr>
          <p:nvPr>
            <p:ph type="pic" sz="quarter" idx="15"/>
          </p:nvPr>
        </p:nvSpPr>
        <p:spPr>
          <a:xfrm>
            <a:off x="571452"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7" name="Text Placeholder 12">
            <a:extLst>
              <a:ext uri="{FF2B5EF4-FFF2-40B4-BE49-F238E27FC236}">
                <a16:creationId xmlns:a16="http://schemas.microsoft.com/office/drawing/2014/main" id="{D84CF9F7-FEFA-4F30-8381-81E1CDC7DE58}"/>
              </a:ext>
            </a:extLst>
          </p:cNvPr>
          <p:cNvSpPr>
            <a:spLocks noGrp="1"/>
          </p:cNvSpPr>
          <p:nvPr>
            <p:ph type="body" sz="quarter" idx="16" hasCustomPrompt="1"/>
          </p:nvPr>
        </p:nvSpPr>
        <p:spPr>
          <a:xfrm>
            <a:off x="5565003"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8" name="Picture Placeholder 7">
            <a:extLst>
              <a:ext uri="{FF2B5EF4-FFF2-40B4-BE49-F238E27FC236}">
                <a16:creationId xmlns:a16="http://schemas.microsoft.com/office/drawing/2014/main" id="{C320D465-6541-42AF-B948-F179CCF7EE8E}"/>
              </a:ext>
            </a:extLst>
          </p:cNvPr>
          <p:cNvSpPr>
            <a:spLocks noGrp="1"/>
          </p:cNvSpPr>
          <p:nvPr>
            <p:ph type="pic" sz="quarter" idx="17"/>
          </p:nvPr>
        </p:nvSpPr>
        <p:spPr>
          <a:xfrm>
            <a:off x="4396225"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49" name="Text Placeholder 12">
            <a:extLst>
              <a:ext uri="{FF2B5EF4-FFF2-40B4-BE49-F238E27FC236}">
                <a16:creationId xmlns:a16="http://schemas.microsoft.com/office/drawing/2014/main" id="{C8238BF7-B55E-43DD-99B0-CDFDFE29FDD2}"/>
              </a:ext>
            </a:extLst>
          </p:cNvPr>
          <p:cNvSpPr>
            <a:spLocks noGrp="1"/>
          </p:cNvSpPr>
          <p:nvPr>
            <p:ph type="body" sz="quarter" idx="18" hasCustomPrompt="1"/>
          </p:nvPr>
        </p:nvSpPr>
        <p:spPr>
          <a:xfrm>
            <a:off x="9389776" y="1613916"/>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50" name="Picture Placeholder 7">
            <a:extLst>
              <a:ext uri="{FF2B5EF4-FFF2-40B4-BE49-F238E27FC236}">
                <a16:creationId xmlns:a16="http://schemas.microsoft.com/office/drawing/2014/main" id="{0BEA5C06-8D59-4BD3-9B33-5696A4BC5222}"/>
              </a:ext>
            </a:extLst>
          </p:cNvPr>
          <p:cNvSpPr>
            <a:spLocks noGrp="1"/>
          </p:cNvSpPr>
          <p:nvPr>
            <p:ph type="pic" sz="quarter" idx="19"/>
          </p:nvPr>
        </p:nvSpPr>
        <p:spPr>
          <a:xfrm>
            <a:off x="8220998" y="1481496"/>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2" name="Picture Placeholder 7">
            <a:extLst>
              <a:ext uri="{FF2B5EF4-FFF2-40B4-BE49-F238E27FC236}">
                <a16:creationId xmlns:a16="http://schemas.microsoft.com/office/drawing/2014/main" id="{00A16A42-CA42-49E2-8405-AA0CAF0311E1}"/>
              </a:ext>
            </a:extLst>
          </p:cNvPr>
          <p:cNvSpPr>
            <a:spLocks noGrp="1"/>
          </p:cNvSpPr>
          <p:nvPr>
            <p:ph type="pic" sz="quarter" idx="21"/>
          </p:nvPr>
        </p:nvSpPr>
        <p:spPr>
          <a:xfrm>
            <a:off x="571452"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4" name="Picture Placeholder 7">
            <a:extLst>
              <a:ext uri="{FF2B5EF4-FFF2-40B4-BE49-F238E27FC236}">
                <a16:creationId xmlns:a16="http://schemas.microsoft.com/office/drawing/2014/main" id="{8FBF5889-E52E-4268-BCFD-13AA1E933FB4}"/>
              </a:ext>
            </a:extLst>
          </p:cNvPr>
          <p:cNvSpPr>
            <a:spLocks noGrp="1"/>
          </p:cNvSpPr>
          <p:nvPr>
            <p:ph type="pic" sz="quarter" idx="23"/>
          </p:nvPr>
        </p:nvSpPr>
        <p:spPr>
          <a:xfrm>
            <a:off x="4396225"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6" name="Picture Placeholder 7">
            <a:extLst>
              <a:ext uri="{FF2B5EF4-FFF2-40B4-BE49-F238E27FC236}">
                <a16:creationId xmlns:a16="http://schemas.microsoft.com/office/drawing/2014/main" id="{F3DB35B0-B095-4BB6-B438-419AB248A329}"/>
              </a:ext>
            </a:extLst>
          </p:cNvPr>
          <p:cNvSpPr>
            <a:spLocks noGrp="1"/>
          </p:cNvSpPr>
          <p:nvPr>
            <p:ph type="pic" sz="quarter" idx="25"/>
          </p:nvPr>
        </p:nvSpPr>
        <p:spPr>
          <a:xfrm>
            <a:off x="8220998" y="2691078"/>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58" name="Picture Placeholder 7">
            <a:extLst>
              <a:ext uri="{FF2B5EF4-FFF2-40B4-BE49-F238E27FC236}">
                <a16:creationId xmlns:a16="http://schemas.microsoft.com/office/drawing/2014/main" id="{C0FB45DF-4505-4104-B3AB-1FF0A095BB40}"/>
              </a:ext>
            </a:extLst>
          </p:cNvPr>
          <p:cNvSpPr>
            <a:spLocks noGrp="1"/>
          </p:cNvSpPr>
          <p:nvPr>
            <p:ph type="pic" sz="quarter" idx="27"/>
          </p:nvPr>
        </p:nvSpPr>
        <p:spPr>
          <a:xfrm>
            <a:off x="571452"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0" name="Picture Placeholder 7">
            <a:extLst>
              <a:ext uri="{FF2B5EF4-FFF2-40B4-BE49-F238E27FC236}">
                <a16:creationId xmlns:a16="http://schemas.microsoft.com/office/drawing/2014/main" id="{317AD999-FECF-4E8A-A9F4-237EBF5CB428}"/>
              </a:ext>
            </a:extLst>
          </p:cNvPr>
          <p:cNvSpPr>
            <a:spLocks noGrp="1"/>
          </p:cNvSpPr>
          <p:nvPr>
            <p:ph type="pic" sz="quarter" idx="29"/>
          </p:nvPr>
        </p:nvSpPr>
        <p:spPr>
          <a:xfrm>
            <a:off x="4396225"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62" name="Picture Placeholder 7">
            <a:extLst>
              <a:ext uri="{FF2B5EF4-FFF2-40B4-BE49-F238E27FC236}">
                <a16:creationId xmlns:a16="http://schemas.microsoft.com/office/drawing/2014/main" id="{5D78DD9A-7A3B-4479-A356-D1201169A1EE}"/>
              </a:ext>
            </a:extLst>
          </p:cNvPr>
          <p:cNvSpPr>
            <a:spLocks noGrp="1"/>
          </p:cNvSpPr>
          <p:nvPr>
            <p:ph type="pic" sz="quarter" idx="31"/>
          </p:nvPr>
        </p:nvSpPr>
        <p:spPr>
          <a:xfrm>
            <a:off x="8220998" y="5110241"/>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28" name="Picture Placeholder 7">
            <a:extLst>
              <a:ext uri="{FF2B5EF4-FFF2-40B4-BE49-F238E27FC236}">
                <a16:creationId xmlns:a16="http://schemas.microsoft.com/office/drawing/2014/main" id="{C9B18172-AE91-486D-B3BF-BB4501ABE8A3}"/>
              </a:ext>
            </a:extLst>
          </p:cNvPr>
          <p:cNvSpPr>
            <a:spLocks noGrp="1"/>
          </p:cNvSpPr>
          <p:nvPr>
            <p:ph type="pic" sz="quarter" idx="33"/>
          </p:nvPr>
        </p:nvSpPr>
        <p:spPr>
          <a:xfrm>
            <a:off x="571452"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0" name="Picture Placeholder 7">
            <a:extLst>
              <a:ext uri="{FF2B5EF4-FFF2-40B4-BE49-F238E27FC236}">
                <a16:creationId xmlns:a16="http://schemas.microsoft.com/office/drawing/2014/main" id="{F64BBF40-4B6E-4EED-9A4A-53F588F6905E}"/>
              </a:ext>
            </a:extLst>
          </p:cNvPr>
          <p:cNvSpPr>
            <a:spLocks noGrp="1"/>
          </p:cNvSpPr>
          <p:nvPr>
            <p:ph type="pic" sz="quarter" idx="35"/>
          </p:nvPr>
        </p:nvSpPr>
        <p:spPr>
          <a:xfrm>
            <a:off x="4396225"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2" name="Picture Placeholder 7">
            <a:extLst>
              <a:ext uri="{FF2B5EF4-FFF2-40B4-BE49-F238E27FC236}">
                <a16:creationId xmlns:a16="http://schemas.microsoft.com/office/drawing/2014/main" id="{BA5CBA95-71BA-4D1C-9702-C09A59DB5A04}"/>
              </a:ext>
            </a:extLst>
          </p:cNvPr>
          <p:cNvSpPr>
            <a:spLocks noGrp="1"/>
          </p:cNvSpPr>
          <p:nvPr>
            <p:ph type="pic" sz="quarter" idx="37"/>
          </p:nvPr>
        </p:nvSpPr>
        <p:spPr>
          <a:xfrm>
            <a:off x="8220998" y="3900659"/>
            <a:ext cx="829872" cy="814863"/>
          </a:xfrm>
          <a:prstGeom prst="ellipse">
            <a:avLst/>
          </a:prstGeom>
          <a:solidFill>
            <a:schemeClr val="bg2"/>
          </a:solidFill>
        </p:spPr>
        <p:txBody>
          <a:bodyPr anchor="ctr" anchorCtr="0">
            <a:noAutofit/>
          </a:bodyPr>
          <a:lstStyle>
            <a:lvl1pPr algn="ctr">
              <a:buFont typeface="Arial" panose="020B0604020202020204" pitchFamily="34" charset="0"/>
              <a:buNone/>
              <a:defRPr sz="849"/>
            </a:lvl1pPr>
          </a:lstStyle>
          <a:p>
            <a:r>
              <a:rPr lang="en-GB"/>
              <a:t>Click icon to add picture</a:t>
            </a:r>
          </a:p>
        </p:txBody>
      </p:sp>
      <p:sp>
        <p:nvSpPr>
          <p:cNvPr id="33" name="Text Placeholder 12">
            <a:extLst>
              <a:ext uri="{FF2B5EF4-FFF2-40B4-BE49-F238E27FC236}">
                <a16:creationId xmlns:a16="http://schemas.microsoft.com/office/drawing/2014/main" id="{DE3C1140-BD03-4998-B2C4-28410F93C64D}"/>
              </a:ext>
            </a:extLst>
          </p:cNvPr>
          <p:cNvSpPr>
            <a:spLocks noGrp="1"/>
          </p:cNvSpPr>
          <p:nvPr>
            <p:ph type="body" sz="quarter" idx="38" hasCustomPrompt="1"/>
          </p:nvPr>
        </p:nvSpPr>
        <p:spPr>
          <a:xfrm>
            <a:off x="1740230" y="2822288"/>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4" name="Text Placeholder 12">
            <a:extLst>
              <a:ext uri="{FF2B5EF4-FFF2-40B4-BE49-F238E27FC236}">
                <a16:creationId xmlns:a16="http://schemas.microsoft.com/office/drawing/2014/main" id="{FFE703FA-9332-4A8A-B58E-5F35E54BCDF8}"/>
              </a:ext>
            </a:extLst>
          </p:cNvPr>
          <p:cNvSpPr>
            <a:spLocks noGrp="1"/>
          </p:cNvSpPr>
          <p:nvPr>
            <p:ph type="body" sz="quarter" idx="39" hasCustomPrompt="1"/>
          </p:nvPr>
        </p:nvSpPr>
        <p:spPr>
          <a:xfrm>
            <a:off x="5565003"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5" name="Text Placeholder 12">
            <a:extLst>
              <a:ext uri="{FF2B5EF4-FFF2-40B4-BE49-F238E27FC236}">
                <a16:creationId xmlns:a16="http://schemas.microsoft.com/office/drawing/2014/main" id="{1C44D164-2308-4F92-8C1F-02E8B7DE0784}"/>
              </a:ext>
            </a:extLst>
          </p:cNvPr>
          <p:cNvSpPr>
            <a:spLocks noGrp="1"/>
          </p:cNvSpPr>
          <p:nvPr>
            <p:ph type="body" sz="quarter" idx="40" hasCustomPrompt="1"/>
          </p:nvPr>
        </p:nvSpPr>
        <p:spPr>
          <a:xfrm>
            <a:off x="9389776" y="2823498"/>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6" name="Text Placeholder 12">
            <a:extLst>
              <a:ext uri="{FF2B5EF4-FFF2-40B4-BE49-F238E27FC236}">
                <a16:creationId xmlns:a16="http://schemas.microsoft.com/office/drawing/2014/main" id="{3423B415-66AA-45CD-A323-3A2A488B71A2}"/>
              </a:ext>
            </a:extLst>
          </p:cNvPr>
          <p:cNvSpPr>
            <a:spLocks noGrp="1"/>
          </p:cNvSpPr>
          <p:nvPr>
            <p:ph type="body" sz="quarter" idx="41" hasCustomPrompt="1"/>
          </p:nvPr>
        </p:nvSpPr>
        <p:spPr>
          <a:xfrm>
            <a:off x="1740230" y="4031870"/>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37" name="Text Placeholder 12">
            <a:extLst>
              <a:ext uri="{FF2B5EF4-FFF2-40B4-BE49-F238E27FC236}">
                <a16:creationId xmlns:a16="http://schemas.microsoft.com/office/drawing/2014/main" id="{CB7D5369-1728-4112-B4F1-ED60D3FE7A5E}"/>
              </a:ext>
            </a:extLst>
          </p:cNvPr>
          <p:cNvSpPr>
            <a:spLocks noGrp="1"/>
          </p:cNvSpPr>
          <p:nvPr>
            <p:ph type="body" sz="quarter" idx="42" hasCustomPrompt="1"/>
          </p:nvPr>
        </p:nvSpPr>
        <p:spPr>
          <a:xfrm>
            <a:off x="5565003"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8" name="Text Placeholder 12">
            <a:extLst>
              <a:ext uri="{FF2B5EF4-FFF2-40B4-BE49-F238E27FC236}">
                <a16:creationId xmlns:a16="http://schemas.microsoft.com/office/drawing/2014/main" id="{9AEBD6C7-E5B0-401A-A86F-E51120626117}"/>
              </a:ext>
            </a:extLst>
          </p:cNvPr>
          <p:cNvSpPr>
            <a:spLocks noGrp="1"/>
          </p:cNvSpPr>
          <p:nvPr>
            <p:ph type="body" sz="quarter" idx="43" hasCustomPrompt="1"/>
          </p:nvPr>
        </p:nvSpPr>
        <p:spPr>
          <a:xfrm>
            <a:off x="9389776" y="4033080"/>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39" name="Text Placeholder 12">
            <a:extLst>
              <a:ext uri="{FF2B5EF4-FFF2-40B4-BE49-F238E27FC236}">
                <a16:creationId xmlns:a16="http://schemas.microsoft.com/office/drawing/2014/main" id="{B77E20DC-EB84-47ED-8BD7-B4FF8C116E38}"/>
              </a:ext>
            </a:extLst>
          </p:cNvPr>
          <p:cNvSpPr>
            <a:spLocks noGrp="1"/>
          </p:cNvSpPr>
          <p:nvPr>
            <p:ph type="body" sz="quarter" idx="44" hasCustomPrompt="1"/>
          </p:nvPr>
        </p:nvSpPr>
        <p:spPr>
          <a:xfrm>
            <a:off x="1740230" y="5241451"/>
            <a:ext cx="2276275" cy="552443"/>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spcBef>
                <a:spcPts val="0"/>
              </a:spcBef>
              <a:buFontTx/>
              <a:buNone/>
              <a:defRPr sz="970">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40" name="Text Placeholder 12">
            <a:extLst>
              <a:ext uri="{FF2B5EF4-FFF2-40B4-BE49-F238E27FC236}">
                <a16:creationId xmlns:a16="http://schemas.microsoft.com/office/drawing/2014/main" id="{59FE56BC-3699-4F5D-A9A7-2D0424B49BE9}"/>
              </a:ext>
            </a:extLst>
          </p:cNvPr>
          <p:cNvSpPr>
            <a:spLocks noGrp="1"/>
          </p:cNvSpPr>
          <p:nvPr>
            <p:ph type="body" sz="quarter" idx="45" hasCustomPrompt="1"/>
          </p:nvPr>
        </p:nvSpPr>
        <p:spPr>
          <a:xfrm>
            <a:off x="5565003"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
        <p:nvSpPr>
          <p:cNvPr id="41" name="Text Placeholder 12">
            <a:extLst>
              <a:ext uri="{FF2B5EF4-FFF2-40B4-BE49-F238E27FC236}">
                <a16:creationId xmlns:a16="http://schemas.microsoft.com/office/drawing/2014/main" id="{C9243CCE-E7FC-4AA9-B6B0-2E7FCC8D0DF7}"/>
              </a:ext>
            </a:extLst>
          </p:cNvPr>
          <p:cNvSpPr>
            <a:spLocks noGrp="1"/>
          </p:cNvSpPr>
          <p:nvPr>
            <p:ph type="body" sz="quarter" idx="46" hasCustomPrompt="1"/>
          </p:nvPr>
        </p:nvSpPr>
        <p:spPr>
          <a:xfrm>
            <a:off x="9389776" y="5242661"/>
            <a:ext cx="2276275" cy="550022"/>
          </a:xfrm>
        </p:spPr>
        <p:txBody>
          <a:bodyPr wrap="square" numCol="1" spcCol="756000" anchor="ctr">
            <a:spAutoFit/>
          </a:bodyPr>
          <a:lstStyle>
            <a:lvl1pPr marL="0" indent="0">
              <a:spcAft>
                <a:spcPts val="0"/>
              </a:spcAft>
              <a:buFont typeface="Arial" panose="020B0604020202020204" pitchFamily="34" charset="0"/>
              <a:buNone/>
              <a:defRPr sz="1092"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970"/>
            </a:lvl2pPr>
            <a:lvl3pPr marL="0" indent="0">
              <a:buFontTx/>
              <a:buNone/>
              <a:defRPr lang="en-GB" sz="970" kern="1200" dirty="0">
                <a:solidFill>
                  <a:schemeClr val="accent1"/>
                </a:solidFill>
                <a:latin typeface="+mn-lt"/>
                <a:ea typeface="+mn-ea"/>
                <a:cs typeface="+mn-cs"/>
              </a:defRPr>
            </a:lvl3pPr>
            <a:lvl5pPr>
              <a:defRPr/>
            </a:lvl5pPr>
          </a:lstStyle>
          <a:p>
            <a:pPr lvl="0"/>
            <a:r>
              <a:rPr lang="en-GB"/>
              <a:t>Speaker Name</a:t>
            </a:r>
          </a:p>
          <a:p>
            <a:pPr lvl="1"/>
            <a:r>
              <a:rPr lang="en-GB"/>
              <a:t>Job title, Organisation</a:t>
            </a:r>
          </a:p>
          <a:p>
            <a:pPr marL="0" lvl="2" indent="0" algn="l" defTabSz="554492" rtl="0" eaLnBrk="1" latinLnBrk="0" hangingPunct="1">
              <a:lnSpc>
                <a:spcPct val="120000"/>
              </a:lnSpc>
              <a:spcBef>
                <a:spcPts val="0"/>
              </a:spcBef>
              <a:spcAft>
                <a:spcPts val="728"/>
              </a:spcAft>
              <a:buSzPct val="75000"/>
              <a:buFontTx/>
              <a:buNone/>
            </a:pPr>
            <a:r>
              <a:rPr lang="en-GB"/>
              <a:t>@social_handle</a:t>
            </a:r>
          </a:p>
        </p:txBody>
      </p:sp>
    </p:spTree>
    <p:extLst>
      <p:ext uri="{BB962C8B-B14F-4D97-AF65-F5344CB8AC3E}">
        <p14:creationId xmlns:p14="http://schemas.microsoft.com/office/powerpoint/2010/main" val="1303713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 | 2 column text">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4"/>
            <a:ext cx="11036725" cy="1658869"/>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0762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 2 column text tall">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0" indent="0">
              <a:buFont typeface="Arial" panose="020B0604020202020204" pitchFamily="34" charset="0"/>
              <a:buNone/>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22230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 2 column bulletpoin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07935" indent="-207935">
              <a:buClr>
                <a:schemeClr val="accent1"/>
              </a:buClr>
              <a:buSzPct val="100000"/>
              <a:buFont typeface="Wingdings" pitchFamily="2" charset="2"/>
              <a:buChar char="§"/>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40933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 2 column numbere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7"/>
            <a:ext cx="11036725" cy="1674747"/>
          </a:xfrm>
        </p:spPr>
        <p:txBody>
          <a:bodyPr numCol="2" spcCol="1440000"/>
          <a:lstStyle>
            <a:lvl1pPr marL="277246" indent="-277246">
              <a:buClr>
                <a:schemeClr val="accent1"/>
              </a:buClr>
              <a:buSzPct val="100000"/>
              <a:buFont typeface="+mj-lt"/>
              <a:buAutoNum type="arabicPeriod"/>
              <a:defRPr/>
            </a:lvl1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754203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 Sub | 2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A8EF9-1C32-4B7A-8081-50E936C41B89}"/>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3" name="Content Placeholder 2">
            <a:extLst>
              <a:ext uri="{FF2B5EF4-FFF2-40B4-BE49-F238E27FC236}">
                <a16:creationId xmlns:a16="http://schemas.microsoft.com/office/drawing/2014/main" id="{B4820C01-EFC8-47E3-87CA-54B740EA5482}"/>
              </a:ext>
            </a:extLst>
          </p:cNvPr>
          <p:cNvSpPr>
            <a:spLocks noGrp="1"/>
          </p:cNvSpPr>
          <p:nvPr>
            <p:ph idx="1"/>
          </p:nvPr>
        </p:nvSpPr>
        <p:spPr>
          <a:xfrm>
            <a:off x="577638" y="2905312"/>
            <a:ext cx="10775825" cy="1564243"/>
          </a:xfrm>
        </p:spPr>
        <p:txBody>
          <a:bodyPr/>
          <a:lstStyle>
            <a:lvl1pPr marL="0" indent="0">
              <a:spcAft>
                <a:spcPts val="728"/>
              </a:spcAft>
              <a:buFontTx/>
              <a:buNone/>
              <a:defRPr/>
            </a:lvl1pPr>
            <a:lvl2pPr>
              <a:spcAft>
                <a:spcPts val="728"/>
              </a:spcAft>
              <a:defRPr/>
            </a:lvl2pPr>
            <a:lvl3pPr>
              <a:spcAft>
                <a:spcPts val="728"/>
              </a:spcAft>
              <a:defRPr/>
            </a:lvl3pPr>
            <a:lvl4pPr>
              <a:spcAft>
                <a:spcPts val="728"/>
              </a:spcAft>
              <a:defRPr/>
            </a:lvl4pPr>
            <a:lvl5pPr>
              <a:spcAft>
                <a:spcPts val="728"/>
              </a:spcAf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61F7A7FA-3919-46C3-A721-2BCFFDD3E20A}"/>
              </a:ext>
            </a:extLst>
          </p:cNvPr>
          <p:cNvSpPr>
            <a:spLocks noGrp="1"/>
          </p:cNvSpPr>
          <p:nvPr>
            <p:ph type="ftr" sz="quarter" idx="11"/>
          </p:nvPr>
        </p:nvSpPr>
        <p:spPr/>
        <p:txBody>
          <a:bodyPr/>
          <a:lstStyle/>
          <a:p>
            <a:r>
              <a:rPr lang="en-GB"/>
              <a:t>Immunization, Vaccines and Biologicals</a:t>
            </a:r>
          </a:p>
        </p:txBody>
      </p:sp>
      <p:sp>
        <p:nvSpPr>
          <p:cNvPr id="6" name="Slide Number Placeholder 5">
            <a:extLst>
              <a:ext uri="{FF2B5EF4-FFF2-40B4-BE49-F238E27FC236}">
                <a16:creationId xmlns:a16="http://schemas.microsoft.com/office/drawing/2014/main" id="{51BF7C05-75CA-420E-AD15-CB8A1468F80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object 14">
            <a:extLst>
              <a:ext uri="{FF2B5EF4-FFF2-40B4-BE49-F238E27FC236}">
                <a16:creationId xmlns:a16="http://schemas.microsoft.com/office/drawing/2014/main" id="{87425AA8-5E7D-4A02-BD41-3BD7CF394720}"/>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0" name="Text Placeholder 9">
            <a:extLst>
              <a:ext uri="{FF2B5EF4-FFF2-40B4-BE49-F238E27FC236}">
                <a16:creationId xmlns:a16="http://schemas.microsoft.com/office/drawing/2014/main" id="{88DFAF66-6D1A-4424-9287-26CDDE2BBD70}"/>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Tree>
    <p:extLst>
      <p:ext uri="{BB962C8B-B14F-4D97-AF65-F5344CB8AC3E}">
        <p14:creationId xmlns:p14="http://schemas.microsoft.com/office/powerpoint/2010/main" val="3992317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ub | Text + 1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1"/>
            <a:ext cx="5658921" cy="6857999"/>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2905312"/>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flipV="1">
            <a:off x="577638" y="6370213"/>
            <a:ext cx="5377804" cy="27725"/>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762D490A-0282-4B98-BC22-F72D01AAD9CA}"/>
              </a:ext>
            </a:extLst>
          </p:cNvPr>
          <p:cNvSpPr>
            <a:spLocks noGrp="1"/>
          </p:cNvSpPr>
          <p:nvPr>
            <p:ph type="body" sz="quarter" idx="16" hasCustomPrompt="1"/>
          </p:nvPr>
        </p:nvSpPr>
        <p:spPr>
          <a:xfrm>
            <a:off x="6533079" y="5916690"/>
            <a:ext cx="5081284" cy="148117"/>
          </a:xfrm>
        </p:spPr>
        <p:txBody>
          <a:bodyPr/>
          <a:lstStyle>
            <a:lvl1pPr>
              <a:defRPr sz="849"/>
            </a:lvl1pPr>
          </a:lstStyle>
          <a:p>
            <a:pPr lvl="0"/>
            <a:r>
              <a:rPr lang="en-US"/>
              <a:t>Caption text goes here if required</a:t>
            </a:r>
            <a:endParaRPr lang="en-GB"/>
          </a:p>
        </p:txBody>
      </p:sp>
      <p:sp>
        <p:nvSpPr>
          <p:cNvPr id="5" name="Picture Placeholder 4">
            <a:extLst>
              <a:ext uri="{FF2B5EF4-FFF2-40B4-BE49-F238E27FC236}">
                <a16:creationId xmlns:a16="http://schemas.microsoft.com/office/drawing/2014/main" id="{19427362-842E-4669-885E-548EFDB4AD64}"/>
              </a:ext>
            </a:extLst>
          </p:cNvPr>
          <p:cNvSpPr>
            <a:spLocks noGrp="1"/>
          </p:cNvSpPr>
          <p:nvPr>
            <p:ph type="pic" sz="quarter" idx="17"/>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333311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 Text + 2 Imag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 name="Picture Placeholder 7">
            <a:extLst>
              <a:ext uri="{FF2B5EF4-FFF2-40B4-BE49-F238E27FC236}">
                <a16:creationId xmlns:a16="http://schemas.microsoft.com/office/drawing/2014/main" id="{C915F15C-956C-41D5-B307-E9EAF4140C99}"/>
              </a:ext>
            </a:extLst>
          </p:cNvPr>
          <p:cNvSpPr>
            <a:spLocks noGrp="1"/>
          </p:cNvSpPr>
          <p:nvPr>
            <p:ph type="pic" sz="quarter" idx="15"/>
          </p:nvPr>
        </p:nvSpPr>
        <p:spPr>
          <a:xfrm>
            <a:off x="6533079" y="577597"/>
            <a:ext cx="5081284" cy="2634145"/>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3" name="Text Placeholder 2">
            <a:extLst>
              <a:ext uri="{FF2B5EF4-FFF2-40B4-BE49-F238E27FC236}">
                <a16:creationId xmlns:a16="http://schemas.microsoft.com/office/drawing/2014/main" id="{E43DBC4A-ACA7-4AD0-9307-8B9B0EA507FE}"/>
              </a:ext>
            </a:extLst>
          </p:cNvPr>
          <p:cNvSpPr>
            <a:spLocks noGrp="1"/>
          </p:cNvSpPr>
          <p:nvPr>
            <p:ph type="body" sz="quarter" idx="17" hasCustomPrompt="1"/>
          </p:nvPr>
        </p:nvSpPr>
        <p:spPr>
          <a:xfrm>
            <a:off x="6604322" y="644597"/>
            <a:ext cx="4938799" cy="253787"/>
          </a:xfrm>
        </p:spPr>
        <p:txBody>
          <a:bodyPr/>
          <a:lstStyle>
            <a:lvl1pPr>
              <a:defRPr/>
            </a:lvl1pPr>
          </a:lstStyle>
          <a:p>
            <a:pPr lvl="0"/>
            <a:r>
              <a:rPr lang="en-US"/>
              <a:t>Caption, if required, goes here</a:t>
            </a:r>
            <a:endParaRPr lang="en-GB"/>
          </a:p>
        </p:txBody>
      </p:sp>
      <p:sp>
        <p:nvSpPr>
          <p:cNvPr id="11" name="Text Placeholder 2">
            <a:extLst>
              <a:ext uri="{FF2B5EF4-FFF2-40B4-BE49-F238E27FC236}">
                <a16:creationId xmlns:a16="http://schemas.microsoft.com/office/drawing/2014/main" id="{9E7CB72A-5628-4C6B-920B-B5462A85B798}"/>
              </a:ext>
            </a:extLst>
          </p:cNvPr>
          <p:cNvSpPr>
            <a:spLocks noGrp="1"/>
          </p:cNvSpPr>
          <p:nvPr>
            <p:ph type="body" sz="quarter" idx="18" hasCustomPrompt="1"/>
          </p:nvPr>
        </p:nvSpPr>
        <p:spPr>
          <a:xfrm>
            <a:off x="6604322" y="3509478"/>
            <a:ext cx="4938799" cy="253787"/>
          </a:xfrm>
        </p:spPr>
        <p:txBody>
          <a:bodyPr/>
          <a:lstStyle>
            <a:lvl1pPr>
              <a:defRPr/>
            </a:lvl1pPr>
          </a:lstStyle>
          <a:p>
            <a:pPr lvl="0"/>
            <a:r>
              <a:rPr lang="en-US"/>
              <a:t>Caption, if required, goes here</a:t>
            </a:r>
            <a:endParaRPr lang="en-GB"/>
          </a:p>
        </p:txBody>
      </p:sp>
      <p:sp>
        <p:nvSpPr>
          <p:cNvPr id="14" name="Picture Placeholder 4">
            <a:extLst>
              <a:ext uri="{FF2B5EF4-FFF2-40B4-BE49-F238E27FC236}">
                <a16:creationId xmlns:a16="http://schemas.microsoft.com/office/drawing/2014/main" id="{3E63EEFC-E63D-460B-87E8-056BB1E9EE21}"/>
              </a:ext>
            </a:extLst>
          </p:cNvPr>
          <p:cNvSpPr>
            <a:spLocks noGrp="1"/>
          </p:cNvSpPr>
          <p:nvPr>
            <p:ph type="pic" sz="quarter" idx="19"/>
          </p:nvPr>
        </p:nvSpPr>
        <p:spPr>
          <a:xfrm>
            <a:off x="577637" y="5092479"/>
            <a:ext cx="955990" cy="791114"/>
          </a:xfrm>
        </p:spPr>
        <p:txBody>
          <a:bodyPr/>
          <a:lstStyle/>
          <a:p>
            <a:r>
              <a:rPr lang="en-GB"/>
              <a:t>Click icon to add picture</a:t>
            </a:r>
          </a:p>
        </p:txBody>
      </p:sp>
    </p:spTree>
    <p:extLst>
      <p:ext uri="{BB962C8B-B14F-4D97-AF65-F5344CB8AC3E}">
        <p14:creationId xmlns:p14="http://schemas.microsoft.com/office/powerpoint/2010/main" val="275715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56587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 Text | Quote + 1 Imag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p:nvPr>
        </p:nvSpPr>
        <p:spPr>
          <a:xfrm>
            <a:off x="577638" y="1682566"/>
            <a:ext cx="5081284" cy="1555619"/>
          </a:xfrm>
        </p:spPr>
        <p:txBody>
          <a:bodyPr/>
          <a:lstStyle>
            <a:lvl1pPr>
              <a:buFont typeface="Arial" panose="020B0604020202020204" pitchFamily="34" charset="0"/>
              <a:buNone/>
              <a:defRPr/>
            </a:lvl1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533079" y="3434808"/>
            <a:ext cx="5081284" cy="2613594"/>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6" name="Text Placeholder 9">
            <a:extLst>
              <a:ext uri="{FF2B5EF4-FFF2-40B4-BE49-F238E27FC236}">
                <a16:creationId xmlns:a16="http://schemas.microsoft.com/office/drawing/2014/main" id="{A342D1F6-875C-4F73-9292-C3AAE2677826}"/>
              </a:ext>
            </a:extLst>
          </p:cNvPr>
          <p:cNvSpPr>
            <a:spLocks noGrp="1"/>
          </p:cNvSpPr>
          <p:nvPr>
            <p:ph type="body" sz="quarter" idx="13"/>
          </p:nvPr>
        </p:nvSpPr>
        <p:spPr>
          <a:xfrm>
            <a:off x="6540496" y="2150912"/>
            <a:ext cx="5073866" cy="839551"/>
          </a:xfrm>
        </p:spPr>
        <p:txBody>
          <a:bodyPr/>
          <a:lstStyle>
            <a:lvl1pPr>
              <a:lnSpc>
                <a:spcPct val="100000"/>
              </a:lnSpc>
              <a:buFont typeface="Arial" panose="020B0604020202020204" pitchFamily="34" charset="0"/>
              <a:buNone/>
              <a:defRPr sz="1455" b="0" i="0">
                <a:solidFill>
                  <a:schemeClr val="tx1"/>
                </a:solidFill>
                <a:latin typeface="Poppins Medium" pitchFamily="2" charset="77"/>
                <a:cs typeface="Poppins Medium" pitchFamily="2" charset="77"/>
              </a:defRPr>
            </a:lvl1pPr>
            <a:lvl2pPr marL="0" indent="0">
              <a:spcAft>
                <a:spcPts val="0"/>
              </a:spcAft>
              <a:buFontTx/>
              <a:buNone/>
              <a:defRPr sz="1455" b="1" i="0">
                <a:solidFill>
                  <a:schemeClr val="accent1"/>
                </a:solidFill>
                <a:latin typeface="Poppins SemiBold" pitchFamily="2" charset="77"/>
                <a:cs typeface="Poppins SemiBold" pitchFamily="2" charset="77"/>
              </a:defRPr>
            </a:lvl2pPr>
            <a:lvl3pPr marL="0" indent="0">
              <a:spcBef>
                <a:spcPts val="0"/>
              </a:spcBef>
              <a:buFontTx/>
              <a:buNone/>
              <a:defRPr sz="1213"/>
            </a:lvl3pPr>
          </a:lstStyle>
          <a:p>
            <a:pPr lvl="0"/>
            <a:r>
              <a:rPr lang="en-GB"/>
              <a:t>Click to edit Master text styles</a:t>
            </a:r>
          </a:p>
          <a:p>
            <a:pPr lvl="1"/>
            <a:r>
              <a:rPr lang="en-GB"/>
              <a:t>Second level</a:t>
            </a:r>
          </a:p>
          <a:p>
            <a:pPr lvl="2"/>
            <a:r>
              <a:rPr lang="en-GB"/>
              <a:t>Third level</a:t>
            </a:r>
          </a:p>
        </p:txBody>
      </p:sp>
      <p:sp>
        <p:nvSpPr>
          <p:cNvPr id="11" name="Picture Placeholder 4">
            <a:extLst>
              <a:ext uri="{FF2B5EF4-FFF2-40B4-BE49-F238E27FC236}">
                <a16:creationId xmlns:a16="http://schemas.microsoft.com/office/drawing/2014/main" id="{02BA5A0B-ACA6-4775-BB7F-0F44A4EF7EDB}"/>
              </a:ext>
            </a:extLst>
          </p:cNvPr>
          <p:cNvSpPr>
            <a:spLocks noGrp="1"/>
          </p:cNvSpPr>
          <p:nvPr>
            <p:ph type="pic" sz="quarter" idx="17"/>
          </p:nvPr>
        </p:nvSpPr>
        <p:spPr>
          <a:xfrm>
            <a:off x="577637" y="5092479"/>
            <a:ext cx="955990" cy="791114"/>
          </a:xfrm>
        </p:spPr>
        <p:txBody>
          <a:bodyPr/>
          <a:lstStyle/>
          <a:p>
            <a:r>
              <a:rPr lang="en-GB"/>
              <a:t>Click icon to add picture</a:t>
            </a:r>
          </a:p>
        </p:txBody>
      </p:sp>
      <p:pic>
        <p:nvPicPr>
          <p:cNvPr id="14" name="Graphic 13">
            <a:extLst>
              <a:ext uri="{FF2B5EF4-FFF2-40B4-BE49-F238E27FC236}">
                <a16:creationId xmlns:a16="http://schemas.microsoft.com/office/drawing/2014/main" id="{10812D15-BFF6-4022-96D6-207CD21FCD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40496" y="1606818"/>
            <a:ext cx="474911" cy="401189"/>
          </a:xfrm>
          <a:prstGeom prst="rect">
            <a:avLst/>
          </a:prstGeom>
        </p:spPr>
      </p:pic>
    </p:spTree>
    <p:extLst>
      <p:ext uri="{BB962C8B-B14F-4D97-AF65-F5344CB8AC3E}">
        <p14:creationId xmlns:p14="http://schemas.microsoft.com/office/powerpoint/2010/main" val="2367598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 4 x image grid">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8" y="537198"/>
            <a:ext cx="11042887" cy="403133"/>
          </a:xfrm>
        </p:spPr>
        <p:txBody>
          <a:bodyPr lIns="0" tIns="0" rIns="0" bIns="0" anchor="t" anchorCtr="0"/>
          <a:lstStyle/>
          <a:p>
            <a:r>
              <a:rPr lang="en-GB"/>
              <a:t>Click to edit Master title style</a:t>
            </a:r>
          </a:p>
        </p:txBody>
      </p:sp>
      <p:sp>
        <p:nvSpPr>
          <p:cNvPr id="17" name="object 14">
            <a:extLst>
              <a:ext uri="{FF2B5EF4-FFF2-40B4-BE49-F238E27FC236}">
                <a16:creationId xmlns:a16="http://schemas.microsoft.com/office/drawing/2014/main" id="{82DE3620-FF46-4B76-AAB9-DA1B6218E935}"/>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Picture Placeholder 7">
            <a:extLst>
              <a:ext uri="{FF2B5EF4-FFF2-40B4-BE49-F238E27FC236}">
                <a16:creationId xmlns:a16="http://schemas.microsoft.com/office/drawing/2014/main" id="{02B8336F-F0D4-4BC7-8ABC-2AB9B51D18C1}"/>
              </a:ext>
            </a:extLst>
          </p:cNvPr>
          <p:cNvSpPr>
            <a:spLocks noGrp="1"/>
          </p:cNvSpPr>
          <p:nvPr>
            <p:ph type="pic" sz="quarter" idx="16"/>
          </p:nvPr>
        </p:nvSpPr>
        <p:spPr>
          <a:xfrm>
            <a:off x="631454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Picture Placeholder 7">
            <a:extLst>
              <a:ext uri="{FF2B5EF4-FFF2-40B4-BE49-F238E27FC236}">
                <a16:creationId xmlns:a16="http://schemas.microsoft.com/office/drawing/2014/main" id="{49FC8846-079B-41AE-B836-FAD08E0C32D1}"/>
              </a:ext>
            </a:extLst>
          </p:cNvPr>
          <p:cNvSpPr>
            <a:spLocks noGrp="1"/>
          </p:cNvSpPr>
          <p:nvPr>
            <p:ph type="pic" sz="quarter" idx="17"/>
          </p:nvPr>
        </p:nvSpPr>
        <p:spPr>
          <a:xfrm>
            <a:off x="577638" y="1245959"/>
            <a:ext cx="5299823" cy="4802443"/>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8" name="Picture Placeholder 7">
            <a:extLst>
              <a:ext uri="{FF2B5EF4-FFF2-40B4-BE49-F238E27FC236}">
                <a16:creationId xmlns:a16="http://schemas.microsoft.com/office/drawing/2014/main" id="{E7F864D5-53D1-4798-9693-FAD45F362409}"/>
              </a:ext>
            </a:extLst>
          </p:cNvPr>
          <p:cNvSpPr>
            <a:spLocks noGrp="1"/>
          </p:cNvSpPr>
          <p:nvPr>
            <p:ph type="pic" sz="quarter" idx="18"/>
          </p:nvPr>
        </p:nvSpPr>
        <p:spPr>
          <a:xfrm>
            <a:off x="9190110" y="3865484"/>
            <a:ext cx="2424253" cy="2182918"/>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9" name="Picture Placeholder 7">
            <a:extLst>
              <a:ext uri="{FF2B5EF4-FFF2-40B4-BE49-F238E27FC236}">
                <a16:creationId xmlns:a16="http://schemas.microsoft.com/office/drawing/2014/main" id="{09D04CD5-6785-4614-82A0-EB606F9E7584}"/>
              </a:ext>
            </a:extLst>
          </p:cNvPr>
          <p:cNvSpPr>
            <a:spLocks noGrp="1"/>
          </p:cNvSpPr>
          <p:nvPr>
            <p:ph type="pic" sz="quarter" idx="19"/>
          </p:nvPr>
        </p:nvSpPr>
        <p:spPr>
          <a:xfrm>
            <a:off x="6314539" y="1245958"/>
            <a:ext cx="5299823" cy="2183042"/>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Tree>
    <p:extLst>
      <p:ext uri="{BB962C8B-B14F-4D97-AF65-F5344CB8AC3E}">
        <p14:creationId xmlns:p14="http://schemas.microsoft.com/office/powerpoint/2010/main" val="217931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283">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6" name="Title 1">
            <a:extLst>
              <a:ext uri="{FF2B5EF4-FFF2-40B4-BE49-F238E27FC236}">
                <a16:creationId xmlns:a16="http://schemas.microsoft.com/office/drawing/2014/main" id="{742FA494-CA0E-4F88-A7C3-26260F2C307C}"/>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7" name="Text Placeholder 9">
            <a:extLst>
              <a:ext uri="{FF2B5EF4-FFF2-40B4-BE49-F238E27FC236}">
                <a16:creationId xmlns:a16="http://schemas.microsoft.com/office/drawing/2014/main" id="{46A5BA38-A732-42ED-B9BB-81BDD3BB04A8}"/>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150352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24F929E-2F1D-4406-9057-6C825193933B}"/>
              </a:ext>
            </a:extLst>
          </p:cNvPr>
          <p:cNvSpPr>
            <a:spLocks noGrp="1"/>
          </p:cNvSpPr>
          <p:nvPr>
            <p:ph type="ftr" sz="quarter" idx="11"/>
          </p:nvPr>
        </p:nvSpPr>
        <p:spPr/>
        <p:txBody>
          <a:bodyPr/>
          <a:lstStyle/>
          <a:p>
            <a:r>
              <a:rPr lang="en-GB"/>
              <a:t>Immunization, Vaccines and Biologicals</a:t>
            </a:r>
          </a:p>
        </p:txBody>
      </p:sp>
      <p:sp>
        <p:nvSpPr>
          <p:cNvPr id="4" name="Slide Number Placeholder 3">
            <a:extLst>
              <a:ext uri="{FF2B5EF4-FFF2-40B4-BE49-F238E27FC236}">
                <a16:creationId xmlns:a16="http://schemas.microsoft.com/office/drawing/2014/main" id="{2CA9C806-229B-4A8D-AFA7-03EDD985E6DC}"/>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5" name="Title 1">
            <a:extLst>
              <a:ext uri="{FF2B5EF4-FFF2-40B4-BE49-F238E27FC236}">
                <a16:creationId xmlns:a16="http://schemas.microsoft.com/office/drawing/2014/main" id="{226A3070-CE06-4CEE-A226-D97212C3BEE6}"/>
              </a:ext>
            </a:extLst>
          </p:cNvPr>
          <p:cNvSpPr>
            <a:spLocks noGrp="1"/>
          </p:cNvSpPr>
          <p:nvPr>
            <p:ph type="title"/>
          </p:nvPr>
        </p:nvSpPr>
        <p:spPr>
          <a:xfrm>
            <a:off x="577639" y="537198"/>
            <a:ext cx="5081283" cy="810030"/>
          </a:xfrm>
        </p:spPr>
        <p:txBody>
          <a:bodyPr lIns="0" tIns="0" rIns="0" bIns="0" anchor="t" anchorCtr="0"/>
          <a:lstStyle/>
          <a:p>
            <a:r>
              <a:rPr lang="en-GB"/>
              <a:t>Click to edit Master title style</a:t>
            </a:r>
          </a:p>
        </p:txBody>
      </p:sp>
      <p:sp>
        <p:nvSpPr>
          <p:cNvPr id="8" name="object 14">
            <a:extLst>
              <a:ext uri="{FF2B5EF4-FFF2-40B4-BE49-F238E27FC236}">
                <a16:creationId xmlns:a16="http://schemas.microsoft.com/office/drawing/2014/main" id="{C887375E-F637-44FE-AF63-8A8B04BD6ACA}"/>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2378825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8032B504-645A-42DC-ABCE-1D8DD23450AD}"/>
              </a:ext>
            </a:extLst>
          </p:cNvPr>
          <p:cNvSpPr>
            <a:spLocks noGrp="1"/>
          </p:cNvSpPr>
          <p:nvPr>
            <p:ph type="body" sz="quarter" idx="13"/>
          </p:nvPr>
        </p:nvSpPr>
        <p:spPr>
          <a:xfrm>
            <a:off x="586304"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2" name="Text Placeholder 4">
            <a:extLst>
              <a:ext uri="{FF2B5EF4-FFF2-40B4-BE49-F238E27FC236}">
                <a16:creationId xmlns:a16="http://schemas.microsoft.com/office/drawing/2014/main" id="{0F4306BB-6547-4B5E-8784-4CBAC01B610A}"/>
              </a:ext>
            </a:extLst>
          </p:cNvPr>
          <p:cNvSpPr>
            <a:spLocks noGrp="1"/>
          </p:cNvSpPr>
          <p:nvPr>
            <p:ph type="body" sz="quarter" idx="15"/>
          </p:nvPr>
        </p:nvSpPr>
        <p:spPr>
          <a:xfrm>
            <a:off x="6270675" y="1996560"/>
            <a:ext cx="5335021"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5335021"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6270675" y="1529131"/>
            <a:ext cx="5335021"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Tree>
    <p:extLst>
      <p:ext uri="{BB962C8B-B14F-4D97-AF65-F5344CB8AC3E}">
        <p14:creationId xmlns:p14="http://schemas.microsoft.com/office/powerpoint/2010/main" val="257822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Column Lis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24676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3" name="Text Placeholder 4">
            <a:extLst>
              <a:ext uri="{FF2B5EF4-FFF2-40B4-BE49-F238E27FC236}">
                <a16:creationId xmlns:a16="http://schemas.microsoft.com/office/drawing/2014/main" id="{BA5CFFDE-62DF-4CF6-A0E2-E3FC6F3B8137}"/>
              </a:ext>
            </a:extLst>
          </p:cNvPr>
          <p:cNvSpPr>
            <a:spLocks noGrp="1"/>
          </p:cNvSpPr>
          <p:nvPr>
            <p:ph type="body" sz="quarter" idx="16"/>
          </p:nvPr>
        </p:nvSpPr>
        <p:spPr>
          <a:xfrm>
            <a:off x="586304" y="1529131"/>
            <a:ext cx="3456798" cy="300484"/>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lvl="0"/>
            <a:r>
              <a:rPr lang="en-GB"/>
              <a:t>Click to edit Master text styles</a:t>
            </a:r>
          </a:p>
        </p:txBody>
      </p:sp>
      <p:sp>
        <p:nvSpPr>
          <p:cNvPr id="24" name="Text Placeholder 4">
            <a:extLst>
              <a:ext uri="{FF2B5EF4-FFF2-40B4-BE49-F238E27FC236}">
                <a16:creationId xmlns:a16="http://schemas.microsoft.com/office/drawing/2014/main" id="{03ED4545-9186-46F2-91B2-2AA7B708AC2F}"/>
              </a:ext>
            </a:extLst>
          </p:cNvPr>
          <p:cNvSpPr>
            <a:spLocks noGrp="1"/>
          </p:cNvSpPr>
          <p:nvPr>
            <p:ph type="body" sz="quarter" idx="17"/>
          </p:nvPr>
        </p:nvSpPr>
        <p:spPr>
          <a:xfrm>
            <a:off x="4367601"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25" name="Text Placeholder 4">
            <a:extLst>
              <a:ext uri="{FF2B5EF4-FFF2-40B4-BE49-F238E27FC236}">
                <a16:creationId xmlns:a16="http://schemas.microsoft.com/office/drawing/2014/main" id="{426E4A3A-D76E-4C23-88DA-34D816F1BC1E}"/>
              </a:ext>
            </a:extLst>
          </p:cNvPr>
          <p:cNvSpPr>
            <a:spLocks noGrp="1"/>
          </p:cNvSpPr>
          <p:nvPr>
            <p:ph type="body" sz="quarter" idx="18"/>
          </p:nvPr>
        </p:nvSpPr>
        <p:spPr>
          <a:xfrm>
            <a:off x="8148898" y="1529131"/>
            <a:ext cx="3456798" cy="296171"/>
          </a:xfrm>
        </p:spPr>
        <p:txBody>
          <a:bodyPr/>
          <a:lstStyle>
            <a:lvl1pPr>
              <a:defRPr lang="en-GB" sz="1698" b="1" i="0" kern="1200" dirty="0">
                <a:solidFill>
                  <a:schemeClr val="accent1"/>
                </a:solidFill>
                <a:latin typeface="Poppins SemiBold" pitchFamily="2" charset="77"/>
                <a:ea typeface="+mn-ea"/>
                <a:cs typeface="Poppins SemiBold" pitchFamily="2" charset="77"/>
              </a:defRPr>
            </a:lvl1pPr>
          </a:lstStyle>
          <a:p>
            <a:pPr marL="0" lvl="0" indent="0" algn="l" defTabSz="554492" rtl="0" eaLnBrk="1" latinLnBrk="0" hangingPunct="1">
              <a:lnSpc>
                <a:spcPct val="120000"/>
              </a:lnSpc>
              <a:spcBef>
                <a:spcPts val="606"/>
              </a:spcBef>
              <a:spcAft>
                <a:spcPts val="728"/>
              </a:spcAft>
              <a:buSzPct val="75000"/>
              <a:buFontTx/>
              <a:buNone/>
            </a:pPr>
            <a:r>
              <a:rPr lang="en-GB"/>
              <a:t>Click to edit Master text styles</a:t>
            </a:r>
          </a:p>
        </p:txBody>
      </p:sp>
      <p:sp>
        <p:nvSpPr>
          <p:cNvPr id="12" name="Text Placeholder 4">
            <a:extLst>
              <a:ext uri="{FF2B5EF4-FFF2-40B4-BE49-F238E27FC236}">
                <a16:creationId xmlns:a16="http://schemas.microsoft.com/office/drawing/2014/main" id="{38582A73-10C6-794D-81AF-73F50A351331}"/>
              </a:ext>
            </a:extLst>
          </p:cNvPr>
          <p:cNvSpPr>
            <a:spLocks noGrp="1"/>
          </p:cNvSpPr>
          <p:nvPr>
            <p:ph type="body" sz="quarter" idx="13"/>
          </p:nvPr>
        </p:nvSpPr>
        <p:spPr>
          <a:xfrm>
            <a:off x="586304"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Text Placeholder 4">
            <a:extLst>
              <a:ext uri="{FF2B5EF4-FFF2-40B4-BE49-F238E27FC236}">
                <a16:creationId xmlns:a16="http://schemas.microsoft.com/office/drawing/2014/main" id="{1AC58B05-1E3E-1043-A6B5-0A53CB7DD341}"/>
              </a:ext>
            </a:extLst>
          </p:cNvPr>
          <p:cNvSpPr>
            <a:spLocks noGrp="1"/>
          </p:cNvSpPr>
          <p:nvPr>
            <p:ph type="body" sz="quarter" idx="19"/>
          </p:nvPr>
        </p:nvSpPr>
        <p:spPr>
          <a:xfrm>
            <a:off x="4365495"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4" name="Text Placeholder 4">
            <a:extLst>
              <a:ext uri="{FF2B5EF4-FFF2-40B4-BE49-F238E27FC236}">
                <a16:creationId xmlns:a16="http://schemas.microsoft.com/office/drawing/2014/main" id="{36E06685-E104-2249-A1AC-B2EC566C5FBD}"/>
              </a:ext>
            </a:extLst>
          </p:cNvPr>
          <p:cNvSpPr>
            <a:spLocks noGrp="1"/>
          </p:cNvSpPr>
          <p:nvPr>
            <p:ph type="body" sz="quarter" idx="20"/>
          </p:nvPr>
        </p:nvSpPr>
        <p:spPr>
          <a:xfrm>
            <a:off x="8150760" y="1996560"/>
            <a:ext cx="3456798" cy="1268809"/>
          </a:xfrm>
        </p:spPr>
        <p:txBody>
          <a:bodyPr/>
          <a:lstStyle>
            <a:lvl1pPr marL="207935" indent="-207935">
              <a:spcAft>
                <a:spcPts val="364"/>
              </a:spcAft>
              <a:buClr>
                <a:schemeClr val="accent1"/>
              </a:buClr>
              <a:buSzPct val="100000"/>
              <a:buFont typeface="Wingdings" pitchFamily="2" charset="2"/>
              <a:buChar char="§"/>
              <a:defRPr sz="1213"/>
            </a:lvl1pPr>
            <a:lvl2pPr>
              <a:spcAft>
                <a:spcPts val="364"/>
              </a:spcAft>
              <a:defRPr sz="1092"/>
            </a:lvl2pPr>
            <a:lvl3pPr>
              <a:spcAft>
                <a:spcPts val="364"/>
              </a:spcAft>
              <a:defRPr sz="970"/>
            </a:lvl3pPr>
            <a:lvl4pPr>
              <a:spcAft>
                <a:spcPts val="364"/>
              </a:spcAft>
              <a:defRPr sz="849"/>
            </a:lvl4pPr>
            <a:lvl5pPr>
              <a:spcAft>
                <a:spcPts val="364"/>
              </a:spcAft>
              <a:defRPr sz="84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59069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 Column Text No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089B312-7F05-4697-9E87-033701FA6BAD}"/>
              </a:ext>
            </a:extLst>
          </p:cNvPr>
          <p:cNvSpPr>
            <a:spLocks noGrp="1"/>
          </p:cNvSpPr>
          <p:nvPr>
            <p:ph type="ftr" sz="quarter" idx="11"/>
          </p:nvPr>
        </p:nvSpPr>
        <p:spPr/>
        <p:txBody>
          <a:bodyPr/>
          <a:lstStyle/>
          <a:p>
            <a:r>
              <a:rPr lang="en-GB"/>
              <a:t>Immunization, Vaccines and Biologicals</a:t>
            </a:r>
          </a:p>
        </p:txBody>
      </p:sp>
      <p:sp>
        <p:nvSpPr>
          <p:cNvPr id="5" name="Slide Number Placeholder 4">
            <a:extLst>
              <a:ext uri="{FF2B5EF4-FFF2-40B4-BE49-F238E27FC236}">
                <a16:creationId xmlns:a16="http://schemas.microsoft.com/office/drawing/2014/main" id="{6D2D2B0C-092E-425B-B7A9-D5A5FD03D159}"/>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9" name="object 14">
            <a:extLst>
              <a:ext uri="{FF2B5EF4-FFF2-40B4-BE49-F238E27FC236}">
                <a16:creationId xmlns:a16="http://schemas.microsoft.com/office/drawing/2014/main" id="{27D1F16C-2548-4FFE-AF72-F24418D564E3}"/>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Text Placeholder 2">
            <a:extLst>
              <a:ext uri="{FF2B5EF4-FFF2-40B4-BE49-F238E27FC236}">
                <a16:creationId xmlns:a16="http://schemas.microsoft.com/office/drawing/2014/main" id="{E0555233-33E3-477F-8D67-4FF2B6EA7DF8}"/>
              </a:ext>
            </a:extLst>
          </p:cNvPr>
          <p:cNvSpPr>
            <a:spLocks noGrp="1"/>
          </p:cNvSpPr>
          <p:nvPr>
            <p:ph type="body" sz="quarter" idx="13"/>
          </p:nvPr>
        </p:nvSpPr>
        <p:spPr>
          <a:xfrm>
            <a:off x="577637" y="577597"/>
            <a:ext cx="11013620" cy="787604"/>
          </a:xfrm>
        </p:spPr>
        <p:txBody>
          <a:bodyPr numCol="5" spcCol="144000"/>
          <a:lstStyle>
            <a:lvl1pPr>
              <a:spcBef>
                <a:spcPts val="1092"/>
              </a:spcBef>
              <a:defRPr sz="1455" b="1" i="0">
                <a:solidFill>
                  <a:schemeClr val="accent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819"/>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2153619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x Gradient Pane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p:nvPr>
        </p:nvSpPr>
        <p:spPr>
          <a:xfrm>
            <a:off x="577639" y="537198"/>
            <a:ext cx="7135740" cy="403133"/>
          </a:xfrm>
        </p:spPr>
        <p:txBody>
          <a:bodyPr lIns="0" tIns="0" rIns="0" bIns="0" anchor="t" anchorCtr="0"/>
          <a:lstStyle>
            <a:lvl1pPr>
              <a:defRPr/>
            </a:lvl1pPr>
          </a:lstStyle>
          <a:p>
            <a:r>
              <a:rPr lang="en-GB"/>
              <a:t>Click to edit Master title style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1" name="Rectangle: Rounded Corners 20">
            <a:extLst>
              <a:ext uri="{FF2B5EF4-FFF2-40B4-BE49-F238E27FC236}">
                <a16:creationId xmlns:a16="http://schemas.microsoft.com/office/drawing/2014/main" id="{5CB05DC6-B960-4F41-ACA5-722F02234C2C}"/>
              </a:ext>
            </a:extLst>
          </p:cNvPr>
          <p:cNvSpPr/>
          <p:nvPr userDrawn="1"/>
        </p:nvSpPr>
        <p:spPr>
          <a:xfrm>
            <a:off x="4478621" y="1508364"/>
            <a:ext cx="3234758" cy="44498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2" name="Rectangle: Rounded Corners 21">
            <a:extLst>
              <a:ext uri="{FF2B5EF4-FFF2-40B4-BE49-F238E27FC236}">
                <a16:creationId xmlns:a16="http://schemas.microsoft.com/office/drawing/2014/main" id="{C6BD8A16-8AA1-4A48-A03E-412ECD844E30}"/>
              </a:ext>
            </a:extLst>
          </p:cNvPr>
          <p:cNvSpPr/>
          <p:nvPr userDrawn="1"/>
        </p:nvSpPr>
        <p:spPr>
          <a:xfrm>
            <a:off x="8379604" y="1508364"/>
            <a:ext cx="3234758" cy="4449850"/>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3" name="Rectangle: Rounded Corners 22">
            <a:extLst>
              <a:ext uri="{FF2B5EF4-FFF2-40B4-BE49-F238E27FC236}">
                <a16:creationId xmlns:a16="http://schemas.microsoft.com/office/drawing/2014/main" id="{E88FE1B9-1B38-4607-85CD-8D3FEB0894B0}"/>
              </a:ext>
            </a:extLst>
          </p:cNvPr>
          <p:cNvSpPr/>
          <p:nvPr userDrawn="1"/>
        </p:nvSpPr>
        <p:spPr>
          <a:xfrm>
            <a:off x="577638" y="1508364"/>
            <a:ext cx="3234758" cy="444985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92">
              <a:solidFill>
                <a:schemeClr val="tx1"/>
              </a:solidFill>
            </a:endParaRPr>
          </a:p>
        </p:txBody>
      </p:sp>
      <p:sp>
        <p:nvSpPr>
          <p:cNvPr id="24" name="Text Placeholder 29">
            <a:extLst>
              <a:ext uri="{FF2B5EF4-FFF2-40B4-BE49-F238E27FC236}">
                <a16:creationId xmlns:a16="http://schemas.microsoft.com/office/drawing/2014/main" id="{1AF43CD3-74BD-42C3-9321-3A5E678B671B}"/>
              </a:ext>
            </a:extLst>
          </p:cNvPr>
          <p:cNvSpPr>
            <a:spLocks noGrp="1"/>
          </p:cNvSpPr>
          <p:nvPr>
            <p:ph type="body" sz="quarter" idx="13"/>
          </p:nvPr>
        </p:nvSpPr>
        <p:spPr>
          <a:xfrm>
            <a:off x="737090"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5" name="Text Placeholder 29">
            <a:extLst>
              <a:ext uri="{FF2B5EF4-FFF2-40B4-BE49-F238E27FC236}">
                <a16:creationId xmlns:a16="http://schemas.microsoft.com/office/drawing/2014/main" id="{2A91401C-CD03-4B80-B78A-FED6C1387A58}"/>
              </a:ext>
            </a:extLst>
          </p:cNvPr>
          <p:cNvSpPr>
            <a:spLocks noGrp="1"/>
          </p:cNvSpPr>
          <p:nvPr>
            <p:ph type="body" sz="quarter" idx="14"/>
          </p:nvPr>
        </p:nvSpPr>
        <p:spPr>
          <a:xfrm>
            <a:off x="737090"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6" name="Text Placeholder 29">
            <a:extLst>
              <a:ext uri="{FF2B5EF4-FFF2-40B4-BE49-F238E27FC236}">
                <a16:creationId xmlns:a16="http://schemas.microsoft.com/office/drawing/2014/main" id="{987E1084-1588-4DFF-8B16-45159E5A7FBB}"/>
              </a:ext>
            </a:extLst>
          </p:cNvPr>
          <p:cNvSpPr>
            <a:spLocks noGrp="1"/>
          </p:cNvSpPr>
          <p:nvPr>
            <p:ph type="body" sz="quarter" idx="15"/>
          </p:nvPr>
        </p:nvSpPr>
        <p:spPr>
          <a:xfrm>
            <a:off x="737090" y="2551053"/>
            <a:ext cx="2909728" cy="190437"/>
          </a:xfrm>
        </p:spPr>
        <p:txBody>
          <a:bodyPr/>
          <a:lstStyle>
            <a:lvl1pPr>
              <a:defRPr sz="1092" b="0">
                <a:solidFill>
                  <a:schemeClr val="bg1"/>
                </a:solidFill>
              </a:defRPr>
            </a:lvl1pPr>
          </a:lstStyle>
          <a:p>
            <a:pPr lvl="0"/>
            <a:r>
              <a:rPr lang="en-GB"/>
              <a:t>Click to edit Master text styles</a:t>
            </a:r>
          </a:p>
        </p:txBody>
      </p:sp>
      <p:sp>
        <p:nvSpPr>
          <p:cNvPr id="27" name="Text Placeholder 29">
            <a:extLst>
              <a:ext uri="{FF2B5EF4-FFF2-40B4-BE49-F238E27FC236}">
                <a16:creationId xmlns:a16="http://schemas.microsoft.com/office/drawing/2014/main" id="{8C12D9D7-8C03-4D7A-B03B-C1BC41AB6BA8}"/>
              </a:ext>
            </a:extLst>
          </p:cNvPr>
          <p:cNvSpPr>
            <a:spLocks noGrp="1"/>
          </p:cNvSpPr>
          <p:nvPr>
            <p:ph type="body" sz="quarter" idx="16"/>
          </p:nvPr>
        </p:nvSpPr>
        <p:spPr>
          <a:xfrm>
            <a:off x="4641136"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8" name="Text Placeholder 29">
            <a:extLst>
              <a:ext uri="{FF2B5EF4-FFF2-40B4-BE49-F238E27FC236}">
                <a16:creationId xmlns:a16="http://schemas.microsoft.com/office/drawing/2014/main" id="{F217037E-D485-4433-8172-120C59DAC49B}"/>
              </a:ext>
            </a:extLst>
          </p:cNvPr>
          <p:cNvSpPr>
            <a:spLocks noGrp="1"/>
          </p:cNvSpPr>
          <p:nvPr>
            <p:ph type="body" sz="quarter" idx="17"/>
          </p:nvPr>
        </p:nvSpPr>
        <p:spPr>
          <a:xfrm>
            <a:off x="4641136"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29" name="Text Placeholder 29">
            <a:extLst>
              <a:ext uri="{FF2B5EF4-FFF2-40B4-BE49-F238E27FC236}">
                <a16:creationId xmlns:a16="http://schemas.microsoft.com/office/drawing/2014/main" id="{99CF9FB5-3A52-4CBE-9EA9-E5B1B14F62C4}"/>
              </a:ext>
            </a:extLst>
          </p:cNvPr>
          <p:cNvSpPr>
            <a:spLocks noGrp="1"/>
          </p:cNvSpPr>
          <p:nvPr>
            <p:ph type="body" sz="quarter" idx="18"/>
          </p:nvPr>
        </p:nvSpPr>
        <p:spPr>
          <a:xfrm>
            <a:off x="4641136" y="2551053"/>
            <a:ext cx="2909728" cy="190437"/>
          </a:xfrm>
        </p:spPr>
        <p:txBody>
          <a:bodyPr/>
          <a:lstStyle>
            <a:lvl1pPr>
              <a:defRPr sz="1092" b="0">
                <a:solidFill>
                  <a:schemeClr val="bg1"/>
                </a:solidFill>
              </a:defRPr>
            </a:lvl1pPr>
          </a:lstStyle>
          <a:p>
            <a:pPr lvl="0"/>
            <a:r>
              <a:rPr lang="en-GB"/>
              <a:t>Click to edit Master text styles</a:t>
            </a:r>
          </a:p>
        </p:txBody>
      </p:sp>
      <p:sp>
        <p:nvSpPr>
          <p:cNvPr id="39" name="Text Placeholder 29">
            <a:extLst>
              <a:ext uri="{FF2B5EF4-FFF2-40B4-BE49-F238E27FC236}">
                <a16:creationId xmlns:a16="http://schemas.microsoft.com/office/drawing/2014/main" id="{2C483B3F-2A51-4389-A469-7247CC00F750}"/>
              </a:ext>
            </a:extLst>
          </p:cNvPr>
          <p:cNvSpPr>
            <a:spLocks noGrp="1"/>
          </p:cNvSpPr>
          <p:nvPr>
            <p:ph type="body" sz="quarter" idx="19"/>
          </p:nvPr>
        </p:nvSpPr>
        <p:spPr>
          <a:xfrm>
            <a:off x="8542118" y="1670632"/>
            <a:ext cx="2909728" cy="257558"/>
          </a:xfrm>
        </p:spPr>
        <p:txBody>
          <a:bodyPr/>
          <a:lstStyle>
            <a:lvl1pPr>
              <a:defRPr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0" name="Text Placeholder 29">
            <a:extLst>
              <a:ext uri="{FF2B5EF4-FFF2-40B4-BE49-F238E27FC236}">
                <a16:creationId xmlns:a16="http://schemas.microsoft.com/office/drawing/2014/main" id="{3167602A-C6EA-403C-BBD7-A1E2856EBF40}"/>
              </a:ext>
            </a:extLst>
          </p:cNvPr>
          <p:cNvSpPr>
            <a:spLocks noGrp="1"/>
          </p:cNvSpPr>
          <p:nvPr>
            <p:ph type="body" sz="quarter" idx="20"/>
          </p:nvPr>
        </p:nvSpPr>
        <p:spPr>
          <a:xfrm>
            <a:off x="8542118" y="1962466"/>
            <a:ext cx="2909728" cy="877189"/>
          </a:xfrm>
        </p:spPr>
        <p:txBody>
          <a:bodyPr/>
          <a:lstStyle>
            <a:lvl1pPr>
              <a:defRPr sz="2426" b="1" i="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41" name="Text Placeholder 29">
            <a:extLst>
              <a:ext uri="{FF2B5EF4-FFF2-40B4-BE49-F238E27FC236}">
                <a16:creationId xmlns:a16="http://schemas.microsoft.com/office/drawing/2014/main" id="{4E6CC2EE-53D5-45F8-ABF1-A33B753B1C49}"/>
              </a:ext>
            </a:extLst>
          </p:cNvPr>
          <p:cNvSpPr>
            <a:spLocks noGrp="1"/>
          </p:cNvSpPr>
          <p:nvPr>
            <p:ph type="body" sz="quarter" idx="21"/>
          </p:nvPr>
        </p:nvSpPr>
        <p:spPr>
          <a:xfrm>
            <a:off x="8542118" y="2551053"/>
            <a:ext cx="2909728" cy="190437"/>
          </a:xfrm>
        </p:spPr>
        <p:txBody>
          <a:bodyPr/>
          <a:lstStyle>
            <a:lvl1pPr>
              <a:defRPr sz="1092" b="0">
                <a:solidFill>
                  <a:schemeClr val="bg1"/>
                </a:solidFill>
              </a:defRPr>
            </a:lvl1pPr>
          </a:lstStyle>
          <a:p>
            <a:pPr lvl="0"/>
            <a:r>
              <a:rPr lang="en-GB"/>
              <a:t>Click to edit Master text styles</a:t>
            </a:r>
          </a:p>
        </p:txBody>
      </p:sp>
    </p:spTree>
    <p:extLst>
      <p:ext uri="{BB962C8B-B14F-4D97-AF65-F5344CB8AC3E}">
        <p14:creationId xmlns:p14="http://schemas.microsoft.com/office/powerpoint/2010/main" val="380071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Dial-in Detail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Dial-in Details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8235184" y="2299040"/>
            <a:ext cx="3379179" cy="3749361"/>
          </a:xfrm>
          <a:prstGeom prst="roundRect">
            <a:avLst>
              <a:gd name="adj" fmla="val 0"/>
            </a:avLst>
          </a:prstGeom>
          <a:solidFill>
            <a:schemeClr val="bg2"/>
          </a:solid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3" name="Text Placeholder 12">
            <a:extLst>
              <a:ext uri="{FF2B5EF4-FFF2-40B4-BE49-F238E27FC236}">
                <a16:creationId xmlns:a16="http://schemas.microsoft.com/office/drawing/2014/main" id="{899484F1-8E49-054A-9340-C8D241F51990}"/>
              </a:ext>
            </a:extLst>
          </p:cNvPr>
          <p:cNvSpPr>
            <a:spLocks noGrp="1"/>
          </p:cNvSpPr>
          <p:nvPr>
            <p:ph type="body" sz="quarter" idx="14" hasCustomPrompt="1"/>
          </p:nvPr>
        </p:nvSpPr>
        <p:spPr>
          <a:xfrm>
            <a:off x="573384" y="2342855"/>
            <a:ext cx="3033496"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indent="0">
              <a:spcBef>
                <a:spcPts val="0"/>
              </a:spcBef>
              <a:spcAft>
                <a:spcPts val="0"/>
              </a:spcAft>
              <a:buFont typeface="Arial" panose="020B0604020202020204" pitchFamily="34" charset="0"/>
              <a:buNone/>
              <a:defRPr sz="145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Topic</a:t>
            </a:r>
          </a:p>
          <a:p>
            <a:pPr lvl="1"/>
            <a:r>
              <a:rPr lang="en-GB"/>
              <a:t>Meeting title</a:t>
            </a:r>
          </a:p>
          <a:p>
            <a:pPr lvl="1"/>
            <a:endParaRPr lang="en-GB"/>
          </a:p>
          <a:p>
            <a:pPr lvl="0"/>
            <a:r>
              <a:rPr lang="en-GB"/>
              <a:t>Time</a:t>
            </a:r>
          </a:p>
          <a:p>
            <a:pPr lvl="1"/>
            <a:r>
              <a:rPr lang="en-GB"/>
              <a:t>MMM DD, YYYY</a:t>
            </a:r>
          </a:p>
          <a:p>
            <a:pPr lvl="1"/>
            <a:r>
              <a:rPr lang="en-GB"/>
              <a:t>04:00 PM CET/10:00 AM ET</a:t>
            </a:r>
          </a:p>
          <a:p>
            <a:pPr lvl="1"/>
            <a:endParaRPr lang="en-GB"/>
          </a:p>
          <a:p>
            <a:pPr lvl="0"/>
            <a:r>
              <a:rPr lang="en-GB"/>
              <a:t>Estimated call length</a:t>
            </a:r>
          </a:p>
          <a:p>
            <a:pPr lvl="1"/>
            <a:r>
              <a:rPr lang="en-GB"/>
              <a:t>30 minutes</a:t>
            </a:r>
          </a:p>
        </p:txBody>
      </p:sp>
      <p:sp>
        <p:nvSpPr>
          <p:cNvPr id="14" name="Text Placeholder 12">
            <a:extLst>
              <a:ext uri="{FF2B5EF4-FFF2-40B4-BE49-F238E27FC236}">
                <a16:creationId xmlns:a16="http://schemas.microsoft.com/office/drawing/2014/main" id="{30A48F11-6954-3949-8D79-D73631815C9E}"/>
              </a:ext>
            </a:extLst>
          </p:cNvPr>
          <p:cNvSpPr>
            <a:spLocks noGrp="1"/>
          </p:cNvSpPr>
          <p:nvPr>
            <p:ph type="body" sz="quarter" idx="17" hasCustomPrompt="1"/>
          </p:nvPr>
        </p:nvSpPr>
        <p:spPr>
          <a:xfrm>
            <a:off x="3846667" y="2350101"/>
            <a:ext cx="4148729" cy="3705543"/>
          </a:xfrm>
        </p:spPr>
        <p:txBody>
          <a:bodyPr wrap="square" numCol="1" spcCol="756000" anchor="t">
            <a:noAutofit/>
          </a:bodyPr>
          <a:lstStyle>
            <a:lvl1pPr marL="0" indent="0">
              <a:spcBef>
                <a:spcPts val="970"/>
              </a:spcBef>
              <a:spcAft>
                <a:spcPts val="0"/>
              </a:spcAft>
              <a:buFont typeface="Arial" panose="020B0604020202020204" pitchFamily="34" charset="0"/>
              <a:buNone/>
              <a:defRPr sz="1455" b="0" i="0">
                <a:solidFill>
                  <a:schemeClr val="accent1"/>
                </a:solidFill>
                <a:latin typeface="Poppins" pitchFamily="2" charset="77"/>
                <a:cs typeface="Poppins" pitchFamily="2" charset="77"/>
              </a:defRPr>
            </a:lvl1pPr>
            <a:lvl2pPr marL="0" marR="0"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sz="1395" b="0" i="0">
                <a:latin typeface="Poppins" pitchFamily="2" charset="77"/>
                <a:cs typeface="Poppins" pitchFamily="2" charset="77"/>
              </a:defRPr>
            </a:lvl2pPr>
            <a:lvl3pPr marL="0" indent="0">
              <a:buFontTx/>
              <a:buNone/>
              <a:defRPr sz="1455" b="0" i="0">
                <a:solidFill>
                  <a:schemeClr val="accent1"/>
                </a:solidFill>
                <a:latin typeface="Poppins" pitchFamily="2" charset="77"/>
                <a:cs typeface="Poppins" pitchFamily="2" charset="77"/>
              </a:defRPr>
            </a:lvl3pPr>
            <a:lvl5pPr>
              <a:defRPr/>
            </a:lvl5pPr>
          </a:lstStyle>
          <a:p>
            <a:pPr lvl="0"/>
            <a:r>
              <a:rPr lang="en-GB"/>
              <a:t>Join Zoom meeting</a:t>
            </a:r>
          </a:p>
          <a:p>
            <a:pPr lvl="1"/>
            <a:r>
              <a:rPr lang="en-GB"/>
              <a:t>Https://</a:t>
            </a:r>
            <a:r>
              <a:rPr lang="en-GB" err="1"/>
              <a:t>zoom.us</a:t>
            </a:r>
            <a:r>
              <a:rPr lang="en-GB"/>
              <a:t>/#/########</a:t>
            </a:r>
          </a:p>
          <a:p>
            <a:pPr lvl="1"/>
            <a:endParaRPr lang="en-GB"/>
          </a:p>
          <a:p>
            <a:pPr lvl="0"/>
            <a:r>
              <a:rPr lang="en-GB"/>
              <a:t>Meeting ID</a:t>
            </a:r>
          </a:p>
          <a:p>
            <a:pPr lvl="1"/>
            <a:r>
              <a:rPr lang="en-GB"/>
              <a:t>985 717 469</a:t>
            </a:r>
          </a:p>
          <a:p>
            <a:pPr lvl="0"/>
            <a:r>
              <a:rPr lang="en-GB"/>
              <a:t>One tap mobile</a:t>
            </a:r>
          </a:p>
          <a:p>
            <a:pPr marL="0" marR="0" lvl="1" indent="0" algn="l" defTabSz="554492" rtl="0" eaLnBrk="1" fontAlgn="auto" latinLnBrk="0" hangingPunct="1">
              <a:lnSpc>
                <a:spcPct val="120000"/>
              </a:lnSpc>
              <a:spcBef>
                <a:spcPts val="0"/>
              </a:spcBef>
              <a:spcAft>
                <a:spcPts val="0"/>
              </a:spcAft>
              <a:buClr>
                <a:schemeClr val="accent1"/>
              </a:buClr>
              <a:buSzPct val="110000"/>
              <a:buFont typeface="Arial" panose="020B0604020202020204" pitchFamily="34" charset="0"/>
              <a:buNone/>
              <a:tabLst/>
              <a:defRPr/>
            </a:pPr>
            <a:r>
              <a:rPr lang="en-GB"/>
              <a:t>+ 00000000000, 00000000000# US (New York)</a:t>
            </a:r>
          </a:p>
          <a:p>
            <a:pPr lvl="0"/>
            <a:r>
              <a:rPr lang="en-GB"/>
              <a:t>Dial by your location </a:t>
            </a:r>
          </a:p>
          <a:p>
            <a:pPr lvl="1"/>
            <a:r>
              <a:rPr lang="en-GB"/>
              <a:t>+0 000 000 0000 US (New York)</a:t>
            </a:r>
            <a:br>
              <a:rPr lang="en-GB"/>
            </a:br>
            <a:r>
              <a:rPr lang="en-GB"/>
              <a:t>+ 0 000 000 0000 (Switzerland)</a:t>
            </a:r>
          </a:p>
          <a:p>
            <a:pPr lvl="0"/>
            <a:r>
              <a:rPr lang="en-GB"/>
              <a:t>Find your local number</a:t>
            </a:r>
          </a:p>
          <a:p>
            <a:pPr lvl="1"/>
            <a:r>
              <a:rPr lang="en-GB"/>
              <a:t>https://</a:t>
            </a:r>
            <a:r>
              <a:rPr lang="en-GB" err="1"/>
              <a:t>zoom.us</a:t>
            </a:r>
            <a:r>
              <a:rPr lang="en-GB"/>
              <a:t>/#/########</a:t>
            </a:r>
          </a:p>
        </p:txBody>
      </p:sp>
    </p:spTree>
    <p:extLst>
      <p:ext uri="{BB962C8B-B14F-4D97-AF65-F5344CB8AC3E}">
        <p14:creationId xmlns:p14="http://schemas.microsoft.com/office/powerpoint/2010/main" val="26061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 Milestones 4">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383269428"/>
              </p:ext>
            </p:extLst>
          </p:nvPr>
        </p:nvGraphicFramePr>
        <p:xfrm>
          <a:off x="577221" y="2730107"/>
          <a:ext cx="11036724" cy="3318295"/>
        </p:xfrm>
        <a:graphic>
          <a:graphicData uri="http://schemas.openxmlformats.org/drawingml/2006/table">
            <a:tbl>
              <a:tblPr bandCol="1">
                <a:tableStyleId>{2D5ABB26-0587-4C30-8999-92F81FD0307C}</a:tableStyleId>
              </a:tblPr>
              <a:tblGrid>
                <a:gridCol w="2759181">
                  <a:extLst>
                    <a:ext uri="{9D8B030D-6E8A-4147-A177-3AD203B41FA5}">
                      <a16:colId xmlns:a16="http://schemas.microsoft.com/office/drawing/2014/main" val="4151945498"/>
                    </a:ext>
                  </a:extLst>
                </a:gridCol>
                <a:gridCol w="2759181">
                  <a:extLst>
                    <a:ext uri="{9D8B030D-6E8A-4147-A177-3AD203B41FA5}">
                      <a16:colId xmlns:a16="http://schemas.microsoft.com/office/drawing/2014/main" val="1382627474"/>
                    </a:ext>
                  </a:extLst>
                </a:gridCol>
                <a:gridCol w="2759181">
                  <a:extLst>
                    <a:ext uri="{9D8B030D-6E8A-4147-A177-3AD203B41FA5}">
                      <a16:colId xmlns:a16="http://schemas.microsoft.com/office/drawing/2014/main" val="2312284562"/>
                    </a:ext>
                  </a:extLst>
                </a:gridCol>
                <a:gridCol w="2759181">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42865"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31061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8787"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767645"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4867" y="2274402"/>
            <a:ext cx="2746511"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0622" y="2274402"/>
            <a:ext cx="2746176"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46799" y="2274402"/>
            <a:ext cx="277393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767645" cy="460026"/>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344867"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5666" y="3035786"/>
            <a:ext cx="2751133" cy="460026"/>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863644" y="3035786"/>
            <a:ext cx="2750300" cy="460026"/>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181522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05562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meline / Milestones 5">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244570549"/>
              </p:ext>
            </p:extLst>
          </p:nvPr>
        </p:nvGraphicFramePr>
        <p:xfrm>
          <a:off x="577222" y="2730107"/>
          <a:ext cx="11036930" cy="3318295"/>
        </p:xfrm>
        <a:graphic>
          <a:graphicData uri="http://schemas.openxmlformats.org/drawingml/2006/table">
            <a:tbl>
              <a:tblPr bandCol="1">
                <a:tableStyleId>{2D5ABB26-0587-4C30-8999-92F81FD0307C}</a:tableStyleId>
              </a:tblPr>
              <a:tblGrid>
                <a:gridCol w="2207386">
                  <a:extLst>
                    <a:ext uri="{9D8B030D-6E8A-4147-A177-3AD203B41FA5}">
                      <a16:colId xmlns:a16="http://schemas.microsoft.com/office/drawing/2014/main" val="4151945498"/>
                    </a:ext>
                  </a:extLst>
                </a:gridCol>
                <a:gridCol w="2207386">
                  <a:extLst>
                    <a:ext uri="{9D8B030D-6E8A-4147-A177-3AD203B41FA5}">
                      <a16:colId xmlns:a16="http://schemas.microsoft.com/office/drawing/2014/main" val="1382627474"/>
                    </a:ext>
                  </a:extLst>
                </a:gridCol>
                <a:gridCol w="2207386">
                  <a:extLst>
                    <a:ext uri="{9D8B030D-6E8A-4147-A177-3AD203B41FA5}">
                      <a16:colId xmlns:a16="http://schemas.microsoft.com/office/drawing/2014/main" val="2312284562"/>
                    </a:ext>
                  </a:extLst>
                </a:gridCol>
                <a:gridCol w="2207386">
                  <a:extLst>
                    <a:ext uri="{9D8B030D-6E8A-4147-A177-3AD203B41FA5}">
                      <a16:colId xmlns:a16="http://schemas.microsoft.com/office/drawing/2014/main" val="1977789979"/>
                    </a:ext>
                  </a:extLst>
                </a:gridCol>
                <a:gridCol w="2207386">
                  <a:extLst>
                    <a:ext uri="{9D8B030D-6E8A-4147-A177-3AD203B41FA5}">
                      <a16:colId xmlns:a16="http://schemas.microsoft.com/office/drawing/2014/main" val="289107806"/>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98170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5200179"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74000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962482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2193914"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789702" y="2276559"/>
            <a:ext cx="2212480"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5002182"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7196096"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9414827" y="2274402"/>
            <a:ext cx="2199323"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2193914" cy="639178"/>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78970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5002182" y="3035786"/>
            <a:ext cx="2193914"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7196096"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9414827" y="3035786"/>
            <a:ext cx="2205910" cy="639178"/>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Tree>
    <p:extLst>
      <p:ext uri="{BB962C8B-B14F-4D97-AF65-F5344CB8AC3E}">
        <p14:creationId xmlns:p14="http://schemas.microsoft.com/office/powerpoint/2010/main" val="406687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meline / Milestones 6">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161344178"/>
              </p:ext>
            </p:extLst>
          </p:nvPr>
        </p:nvGraphicFramePr>
        <p:xfrm>
          <a:off x="577222" y="2730107"/>
          <a:ext cx="11036928" cy="3318295"/>
        </p:xfrm>
        <a:graphic>
          <a:graphicData uri="http://schemas.openxmlformats.org/drawingml/2006/table">
            <a:tbl>
              <a:tblPr bandCol="1">
                <a:tableStyleId>{2D5ABB26-0587-4C30-8999-92F81FD0307C}</a:tableStyleId>
              </a:tblPr>
              <a:tblGrid>
                <a:gridCol w="1839488">
                  <a:extLst>
                    <a:ext uri="{9D8B030D-6E8A-4147-A177-3AD203B41FA5}">
                      <a16:colId xmlns:a16="http://schemas.microsoft.com/office/drawing/2014/main" val="4151945498"/>
                    </a:ext>
                  </a:extLst>
                </a:gridCol>
                <a:gridCol w="1839488">
                  <a:extLst>
                    <a:ext uri="{9D8B030D-6E8A-4147-A177-3AD203B41FA5}">
                      <a16:colId xmlns:a16="http://schemas.microsoft.com/office/drawing/2014/main" val="1382627474"/>
                    </a:ext>
                  </a:extLst>
                </a:gridCol>
                <a:gridCol w="1839488">
                  <a:extLst>
                    <a:ext uri="{9D8B030D-6E8A-4147-A177-3AD203B41FA5}">
                      <a16:colId xmlns:a16="http://schemas.microsoft.com/office/drawing/2014/main" val="2312284562"/>
                    </a:ext>
                  </a:extLst>
                </a:gridCol>
                <a:gridCol w="1839488">
                  <a:extLst>
                    <a:ext uri="{9D8B030D-6E8A-4147-A177-3AD203B41FA5}">
                      <a16:colId xmlns:a16="http://schemas.microsoft.com/office/drawing/2014/main" val="1977789979"/>
                    </a:ext>
                  </a:extLst>
                </a:gridCol>
                <a:gridCol w="1839488">
                  <a:extLst>
                    <a:ext uri="{9D8B030D-6E8A-4147-A177-3AD203B41FA5}">
                      <a16:colId xmlns:a16="http://schemas.microsoft.com/office/drawing/2014/main" val="289107806"/>
                    </a:ext>
                  </a:extLst>
                </a:gridCol>
                <a:gridCol w="1839488">
                  <a:extLst>
                    <a:ext uri="{9D8B030D-6E8A-4147-A177-3AD203B41FA5}">
                      <a16:colId xmlns:a16="http://schemas.microsoft.com/office/drawing/2014/main" val="380964293"/>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61125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44599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629999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8140082"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9988110"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419253"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426191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6096000"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793008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977211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419253"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4261912"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6096000"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793008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9772119" y="3036328"/>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Tree>
    <p:extLst>
      <p:ext uri="{BB962C8B-B14F-4D97-AF65-F5344CB8AC3E}">
        <p14:creationId xmlns:p14="http://schemas.microsoft.com/office/powerpoint/2010/main" val="99730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meline / Milestones 7">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2186811145"/>
              </p:ext>
            </p:extLst>
          </p:nvPr>
        </p:nvGraphicFramePr>
        <p:xfrm>
          <a:off x="577222" y="2730107"/>
          <a:ext cx="11036725" cy="3318295"/>
        </p:xfrm>
        <a:graphic>
          <a:graphicData uri="http://schemas.openxmlformats.org/drawingml/2006/table">
            <a:tbl>
              <a:tblPr bandCol="1">
                <a:tableStyleId>{2D5ABB26-0587-4C30-8999-92F81FD0307C}</a:tableStyleId>
              </a:tblPr>
              <a:tblGrid>
                <a:gridCol w="1576675">
                  <a:extLst>
                    <a:ext uri="{9D8B030D-6E8A-4147-A177-3AD203B41FA5}">
                      <a16:colId xmlns:a16="http://schemas.microsoft.com/office/drawing/2014/main" val="4151945498"/>
                    </a:ext>
                  </a:extLst>
                </a:gridCol>
                <a:gridCol w="1576675">
                  <a:extLst>
                    <a:ext uri="{9D8B030D-6E8A-4147-A177-3AD203B41FA5}">
                      <a16:colId xmlns:a16="http://schemas.microsoft.com/office/drawing/2014/main" val="1382627474"/>
                    </a:ext>
                  </a:extLst>
                </a:gridCol>
                <a:gridCol w="1576675">
                  <a:extLst>
                    <a:ext uri="{9D8B030D-6E8A-4147-A177-3AD203B41FA5}">
                      <a16:colId xmlns:a16="http://schemas.microsoft.com/office/drawing/2014/main" val="2312284562"/>
                    </a:ext>
                  </a:extLst>
                </a:gridCol>
                <a:gridCol w="1576675">
                  <a:extLst>
                    <a:ext uri="{9D8B030D-6E8A-4147-A177-3AD203B41FA5}">
                      <a16:colId xmlns:a16="http://schemas.microsoft.com/office/drawing/2014/main" val="1977789979"/>
                    </a:ext>
                  </a:extLst>
                </a:gridCol>
                <a:gridCol w="1576675">
                  <a:extLst>
                    <a:ext uri="{9D8B030D-6E8A-4147-A177-3AD203B41FA5}">
                      <a16:colId xmlns:a16="http://schemas.microsoft.com/office/drawing/2014/main" val="289107806"/>
                    </a:ext>
                  </a:extLst>
                </a:gridCol>
                <a:gridCol w="1576675">
                  <a:extLst>
                    <a:ext uri="{9D8B030D-6E8A-4147-A177-3AD203B41FA5}">
                      <a16:colId xmlns:a16="http://schemas.microsoft.com/office/drawing/2014/main" val="380964293"/>
                    </a:ext>
                  </a:extLst>
                </a:gridCol>
                <a:gridCol w="1576675">
                  <a:extLst>
                    <a:ext uri="{9D8B030D-6E8A-4147-A177-3AD203B41FA5}">
                      <a16:colId xmlns:a16="http://schemas.microsoft.com/office/drawing/2014/main" val="2998086781"/>
                    </a:ext>
                  </a:extLst>
                </a:gridCol>
              </a:tblGrid>
              <a:tr h="3318295">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marR="0" lvl="0" indent="0" algn="l" defTabSz="914400" rtl="0" eaLnBrk="1" fontAlgn="auto" latinLnBrk="0" hangingPunct="1">
                        <a:lnSpc>
                          <a:spcPct val="120000"/>
                        </a:lnSpc>
                        <a:spcBef>
                          <a:spcPts val="0"/>
                        </a:spcBef>
                        <a:spcAft>
                          <a:spcPts val="2400"/>
                        </a:spcAft>
                        <a:buClrTx/>
                        <a:buSzTx/>
                        <a:buFontTx/>
                        <a:buNone/>
                        <a:tabLst/>
                        <a:defRPr/>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Timeline/Milestones</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273378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5" name="Oval 54">
            <a:extLst>
              <a:ext uri="{FF2B5EF4-FFF2-40B4-BE49-F238E27FC236}">
                <a16:creationId xmlns:a16="http://schemas.microsoft.com/office/drawing/2014/main" id="{80550B66-ACB8-412D-961E-711CE5C8D994}"/>
              </a:ext>
            </a:extLst>
          </p:cNvPr>
          <p:cNvSpPr/>
          <p:nvPr/>
        </p:nvSpPr>
        <p:spPr>
          <a:xfrm>
            <a:off x="234390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92459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7" name="Oval 56">
            <a:extLst>
              <a:ext uri="{FF2B5EF4-FFF2-40B4-BE49-F238E27FC236}">
                <a16:creationId xmlns:a16="http://schemas.microsoft.com/office/drawing/2014/main" id="{2CD996F1-C360-4368-A00A-CE14EF9239BF}"/>
              </a:ext>
            </a:extLst>
          </p:cNvPr>
          <p:cNvSpPr/>
          <p:nvPr/>
        </p:nvSpPr>
        <p:spPr>
          <a:xfrm>
            <a:off x="5505274"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7085958"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9" name="Oval 58">
            <a:extLst>
              <a:ext uri="{FF2B5EF4-FFF2-40B4-BE49-F238E27FC236}">
                <a16:creationId xmlns:a16="http://schemas.microsoft.com/office/drawing/2014/main" id="{7EED920D-5A0E-4D1A-B8B2-01481F89A849}"/>
              </a:ext>
            </a:extLst>
          </p:cNvPr>
          <p:cNvSpPr/>
          <p:nvPr/>
        </p:nvSpPr>
        <p:spPr>
          <a:xfrm>
            <a:off x="8666641"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10247326" y="267224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4" name="Text Placeholder 71">
            <a:extLst>
              <a:ext uri="{FF2B5EF4-FFF2-40B4-BE49-F238E27FC236}">
                <a16:creationId xmlns:a16="http://schemas.microsoft.com/office/drawing/2014/main" id="{BAC3A3AA-103A-4FA4-B47A-C06635DC2A25}"/>
              </a:ext>
            </a:extLst>
          </p:cNvPr>
          <p:cNvSpPr>
            <a:spLocks noGrp="1"/>
          </p:cNvSpPr>
          <p:nvPr>
            <p:ph type="body" sz="quarter" idx="15" hasCustomPrompt="1"/>
          </p:nvPr>
        </p:nvSpPr>
        <p:spPr>
          <a:xfrm>
            <a:off x="2151908" y="2276559"/>
            <a:ext cx="1588608" cy="296171"/>
          </a:xfrm>
        </p:spPr>
        <p:txBody>
          <a:bodyPr lIns="288000" rIns="288000" anchor="ctr" anchorCtr="0"/>
          <a:lstStyle>
            <a:lvl1pPr>
              <a:defRPr sz="1698" b="1" i="0">
                <a:latin typeface="Poppins SemiBold" pitchFamily="2" charset="77"/>
                <a:cs typeface="Poppins SemiBold" pitchFamily="2" charset="77"/>
              </a:defRPr>
            </a:lvl1pPr>
          </a:lstStyle>
          <a:p>
            <a:pPr marL="0" marR="0" lvl="0" indent="0" algn="l" defTabSz="554492" rtl="0" eaLnBrk="1" fontAlgn="auto" latinLnBrk="0" hangingPunct="1">
              <a:lnSpc>
                <a:spcPct val="120000"/>
              </a:lnSpc>
              <a:spcBef>
                <a:spcPts val="606"/>
              </a:spcBef>
              <a:spcAft>
                <a:spcPts val="728"/>
              </a:spcAft>
              <a:buClrTx/>
              <a:buSzPct val="75000"/>
              <a:buFontTx/>
              <a:buNone/>
              <a:tabLst/>
              <a:defRPr/>
            </a:pPr>
            <a:r>
              <a:rPr lang="en-GB"/>
              <a:t>Year</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726594"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6" name="Text Placeholder 71">
            <a:extLst>
              <a:ext uri="{FF2B5EF4-FFF2-40B4-BE49-F238E27FC236}">
                <a16:creationId xmlns:a16="http://schemas.microsoft.com/office/drawing/2014/main" id="{8AB98D0E-B1F8-41D1-8D0E-591C18A0E1C4}"/>
              </a:ext>
            </a:extLst>
          </p:cNvPr>
          <p:cNvSpPr>
            <a:spLocks noGrp="1"/>
          </p:cNvSpPr>
          <p:nvPr>
            <p:ph type="body" sz="quarter" idx="17" hasCustomPrompt="1"/>
          </p:nvPr>
        </p:nvSpPr>
        <p:spPr>
          <a:xfrm>
            <a:off x="5301279"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875965"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8" name="Text Placeholder 71">
            <a:extLst>
              <a:ext uri="{FF2B5EF4-FFF2-40B4-BE49-F238E27FC236}">
                <a16:creationId xmlns:a16="http://schemas.microsoft.com/office/drawing/2014/main" id="{0F502F2E-BE4E-4F98-AC09-F0807D222C92}"/>
              </a:ext>
            </a:extLst>
          </p:cNvPr>
          <p:cNvSpPr>
            <a:spLocks noGrp="1"/>
          </p:cNvSpPr>
          <p:nvPr>
            <p:ph type="body" sz="quarter" idx="19" hasCustomPrompt="1"/>
          </p:nvPr>
        </p:nvSpPr>
        <p:spPr>
          <a:xfrm>
            <a:off x="8450651"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10025337" y="2274402"/>
            <a:ext cx="1588608"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Year</a:t>
            </a:r>
          </a:p>
        </p:txBody>
      </p:sp>
      <p:sp>
        <p:nvSpPr>
          <p:cNvPr id="80" name="Text Placeholder 71">
            <a:extLst>
              <a:ext uri="{FF2B5EF4-FFF2-40B4-BE49-F238E27FC236}">
                <a16:creationId xmlns:a16="http://schemas.microsoft.com/office/drawing/2014/main" id="{09CC056F-9D17-4EB7-B0FD-48019E7E2B02}"/>
              </a:ext>
            </a:extLst>
          </p:cNvPr>
          <p:cNvSpPr>
            <a:spLocks noGrp="1"/>
          </p:cNvSpPr>
          <p:nvPr>
            <p:ph type="body" sz="quarter" idx="21"/>
          </p:nvPr>
        </p:nvSpPr>
        <p:spPr>
          <a:xfrm>
            <a:off x="577222" y="3035786"/>
            <a:ext cx="1588608" cy="818329"/>
          </a:xfrm>
        </p:spPr>
        <p:txBody>
          <a:bodyPr lIns="288000" rIns="288000" bIns="288000" anchor="t" anchorCtr="0"/>
          <a:lstStyle>
            <a:lvl1pPr>
              <a:defRPr lang="en-GB" sz="970" kern="1200" dirty="0">
                <a:solidFill>
                  <a:schemeClr val="tx1"/>
                </a:solidFill>
                <a:latin typeface="Poppins" pitchFamily="2" charset="77"/>
                <a:ea typeface="+mn-ea"/>
                <a:cs typeface="Poppins" pitchFamily="2" charset="77"/>
              </a:defRPr>
            </a:lvl1pPr>
          </a:lstStyle>
          <a:p>
            <a:pPr lvl="0">
              <a:lnSpc>
                <a:spcPct val="120000"/>
              </a:lnSpc>
              <a:spcAft>
                <a:spcPts val="1455"/>
              </a:spcAft>
            </a:pPr>
            <a:r>
              <a:rPr lang="en-GB" sz="970" b="0">
                <a:solidFill>
                  <a:schemeClr val="tx1"/>
                </a:solidFill>
              </a:rPr>
              <a:t>Click to edit Master text styles</a:t>
            </a:r>
          </a:p>
        </p:txBody>
      </p:sp>
      <p:sp>
        <p:nvSpPr>
          <p:cNvPr id="81" name="Text Placeholder 71">
            <a:extLst>
              <a:ext uri="{FF2B5EF4-FFF2-40B4-BE49-F238E27FC236}">
                <a16:creationId xmlns:a16="http://schemas.microsoft.com/office/drawing/2014/main" id="{DFCA2012-D010-48B8-A2FE-D43677509B3A}"/>
              </a:ext>
            </a:extLst>
          </p:cNvPr>
          <p:cNvSpPr>
            <a:spLocks noGrp="1"/>
          </p:cNvSpPr>
          <p:nvPr>
            <p:ph type="body" sz="quarter" idx="22"/>
          </p:nvPr>
        </p:nvSpPr>
        <p:spPr>
          <a:xfrm>
            <a:off x="2151908"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a:t>Click to edit Master text styles</a:t>
            </a:r>
          </a:p>
        </p:txBody>
      </p:sp>
      <p:sp>
        <p:nvSpPr>
          <p:cNvPr id="82" name="Text Placeholder 71">
            <a:extLst>
              <a:ext uri="{FF2B5EF4-FFF2-40B4-BE49-F238E27FC236}">
                <a16:creationId xmlns:a16="http://schemas.microsoft.com/office/drawing/2014/main" id="{4808DC9B-6760-4707-A987-F10C9B1C6B79}"/>
              </a:ext>
            </a:extLst>
          </p:cNvPr>
          <p:cNvSpPr>
            <a:spLocks noGrp="1"/>
          </p:cNvSpPr>
          <p:nvPr>
            <p:ph type="body" sz="quarter" idx="23"/>
          </p:nvPr>
        </p:nvSpPr>
        <p:spPr>
          <a:xfrm>
            <a:off x="3726594"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3" name="Text Placeholder 71">
            <a:extLst>
              <a:ext uri="{FF2B5EF4-FFF2-40B4-BE49-F238E27FC236}">
                <a16:creationId xmlns:a16="http://schemas.microsoft.com/office/drawing/2014/main" id="{5BEAD4C3-C053-4BCA-AD42-9FAF439BF274}"/>
              </a:ext>
            </a:extLst>
          </p:cNvPr>
          <p:cNvSpPr>
            <a:spLocks noGrp="1"/>
          </p:cNvSpPr>
          <p:nvPr>
            <p:ph type="body" sz="quarter" idx="24"/>
          </p:nvPr>
        </p:nvSpPr>
        <p:spPr>
          <a:xfrm>
            <a:off x="5301279"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4" name="Text Placeholder 71">
            <a:extLst>
              <a:ext uri="{FF2B5EF4-FFF2-40B4-BE49-F238E27FC236}">
                <a16:creationId xmlns:a16="http://schemas.microsoft.com/office/drawing/2014/main" id="{EAFEF8AB-B626-4FFE-B184-2D41AE60489B}"/>
              </a:ext>
            </a:extLst>
          </p:cNvPr>
          <p:cNvSpPr>
            <a:spLocks noGrp="1"/>
          </p:cNvSpPr>
          <p:nvPr>
            <p:ph type="body" sz="quarter" idx="25"/>
          </p:nvPr>
        </p:nvSpPr>
        <p:spPr>
          <a:xfrm>
            <a:off x="6875965"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nSpc>
                <a:spcPct val="120000"/>
              </a:lnSpc>
              <a:spcAft>
                <a:spcPts val="1455"/>
              </a:spcAft>
            </a:pPr>
            <a:r>
              <a:rPr lang="en-GB" sz="970"/>
              <a:t>Click to edit Master text styles</a:t>
            </a:r>
          </a:p>
        </p:txBody>
      </p:sp>
      <p:sp>
        <p:nvSpPr>
          <p:cNvPr id="85" name="Text Placeholder 71">
            <a:extLst>
              <a:ext uri="{FF2B5EF4-FFF2-40B4-BE49-F238E27FC236}">
                <a16:creationId xmlns:a16="http://schemas.microsoft.com/office/drawing/2014/main" id="{A2353D5E-8772-46DC-B085-E1CE6ABC5642}"/>
              </a:ext>
            </a:extLst>
          </p:cNvPr>
          <p:cNvSpPr>
            <a:spLocks noGrp="1"/>
          </p:cNvSpPr>
          <p:nvPr>
            <p:ph type="body" sz="quarter" idx="26"/>
          </p:nvPr>
        </p:nvSpPr>
        <p:spPr>
          <a:xfrm>
            <a:off x="8450651" y="3035786"/>
            <a:ext cx="1588608" cy="818329"/>
          </a:xfrm>
        </p:spPr>
        <p:txBody>
          <a:bodyPr lIns="288000" rIns="288000" bIns="288000" anchor="t" anchorCtr="0"/>
          <a:lstStyle>
            <a:lvl1pPr>
              <a:defRPr sz="970" b="0">
                <a:latin typeface="Poppins" pitchFamily="2" charset="77"/>
                <a:cs typeface="Poppins" pitchFamily="2" charset="77"/>
              </a:defRPr>
            </a:lvl1pPr>
          </a:lstStyle>
          <a:p>
            <a:pPr lvl="0" algn="l">
              <a:lnSpc>
                <a:spcPct val="120000"/>
              </a:lnSpc>
              <a:spcAft>
                <a:spcPts val="1455"/>
              </a:spcAft>
            </a:pPr>
            <a:r>
              <a:rPr lang="en-GB" sz="970"/>
              <a:t>Click to edit Master text styles</a:t>
            </a:r>
          </a:p>
        </p:txBody>
      </p:sp>
      <p:sp>
        <p:nvSpPr>
          <p:cNvPr id="86" name="Text Placeholder 71">
            <a:extLst>
              <a:ext uri="{FF2B5EF4-FFF2-40B4-BE49-F238E27FC236}">
                <a16:creationId xmlns:a16="http://schemas.microsoft.com/office/drawing/2014/main" id="{947BFEF4-7AA3-4A1C-B7FE-6DF1E40CA7E3}"/>
              </a:ext>
            </a:extLst>
          </p:cNvPr>
          <p:cNvSpPr>
            <a:spLocks noGrp="1"/>
          </p:cNvSpPr>
          <p:nvPr>
            <p:ph type="body" sz="quarter" idx="27"/>
          </p:nvPr>
        </p:nvSpPr>
        <p:spPr>
          <a:xfrm>
            <a:off x="10025337" y="3035786"/>
            <a:ext cx="1588608" cy="818329"/>
          </a:xfrm>
        </p:spPr>
        <p:txBody>
          <a:bodyPr lIns="288000" rIns="288000" bIns="288000" anchor="t" anchorCtr="0"/>
          <a:lstStyle>
            <a:lvl1pPr>
              <a:defRPr sz="970" b="0">
                <a:latin typeface="Poppins" pitchFamily="2" charset="77"/>
                <a:cs typeface="Poppins" pitchFamily="2" charset="77"/>
              </a:defRPr>
            </a:lvl1pPr>
          </a:lstStyle>
          <a:p>
            <a:pPr marL="0" marR="0" lvl="0" indent="0" algn="l" defTabSz="554492" rtl="0" eaLnBrk="1" fontAlgn="auto" latinLnBrk="0" hangingPunct="1">
              <a:lnSpc>
                <a:spcPct val="120000"/>
              </a:lnSpc>
              <a:spcBef>
                <a:spcPts val="0"/>
              </a:spcBef>
              <a:spcAft>
                <a:spcPts val="1455"/>
              </a:spcAft>
              <a:buClrTx/>
              <a:buSzTx/>
              <a:buFontTx/>
              <a:buNone/>
              <a:tabLst/>
              <a:defRPr/>
            </a:pPr>
            <a:r>
              <a:rPr lang="en-GB" sz="970" b="0" i="0">
                <a:solidFill>
                  <a:schemeClr val="tx1"/>
                </a:solidFill>
              </a:rPr>
              <a:t>Click to edit Master text styles</a:t>
            </a:r>
          </a:p>
        </p:txBody>
      </p:sp>
    </p:spTree>
    <p:extLst>
      <p:ext uri="{BB962C8B-B14F-4D97-AF65-F5344CB8AC3E}">
        <p14:creationId xmlns:p14="http://schemas.microsoft.com/office/powerpoint/2010/main" val="136480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elivery Timeline">
    <p:spTree>
      <p:nvGrpSpPr>
        <p:cNvPr id="1" name=""/>
        <p:cNvGrpSpPr/>
        <p:nvPr/>
      </p:nvGrpSpPr>
      <p:grpSpPr>
        <a:xfrm>
          <a:off x="0" y="0"/>
          <a:ext cx="0" cy="0"/>
          <a:chOff x="0" y="0"/>
          <a:chExt cx="0" cy="0"/>
        </a:xfrm>
      </p:grpSpPr>
      <p:graphicFrame>
        <p:nvGraphicFramePr>
          <p:cNvPr id="69" name="Table 68">
            <a:extLst>
              <a:ext uri="{FF2B5EF4-FFF2-40B4-BE49-F238E27FC236}">
                <a16:creationId xmlns:a16="http://schemas.microsoft.com/office/drawing/2014/main" id="{315CC76F-6579-4347-9D3E-1D56C656A66C}"/>
              </a:ext>
            </a:extLst>
          </p:cNvPr>
          <p:cNvGraphicFramePr>
            <a:graphicFrameLocks noGrp="1"/>
          </p:cNvGraphicFramePr>
          <p:nvPr userDrawn="1">
            <p:extLst>
              <p:ext uri="{D42A27DB-BD31-4B8C-83A1-F6EECF244321}">
                <p14:modId xmlns:p14="http://schemas.microsoft.com/office/powerpoint/2010/main" val="457195079"/>
              </p:ext>
            </p:extLst>
          </p:nvPr>
        </p:nvGraphicFramePr>
        <p:xfrm>
          <a:off x="577221" y="3126838"/>
          <a:ext cx="11049048" cy="2921564"/>
        </p:xfrm>
        <a:graphic>
          <a:graphicData uri="http://schemas.openxmlformats.org/drawingml/2006/table">
            <a:tbl>
              <a:tblPr bandCol="1">
                <a:tableStyleId>{2D5ABB26-0587-4C30-8999-92F81FD0307C}</a:tableStyleId>
              </a:tblPr>
              <a:tblGrid>
                <a:gridCol w="2762262">
                  <a:extLst>
                    <a:ext uri="{9D8B030D-6E8A-4147-A177-3AD203B41FA5}">
                      <a16:colId xmlns:a16="http://schemas.microsoft.com/office/drawing/2014/main" val="1382627474"/>
                    </a:ext>
                  </a:extLst>
                </a:gridCol>
                <a:gridCol w="2762262">
                  <a:extLst>
                    <a:ext uri="{9D8B030D-6E8A-4147-A177-3AD203B41FA5}">
                      <a16:colId xmlns:a16="http://schemas.microsoft.com/office/drawing/2014/main" val="2312284562"/>
                    </a:ext>
                  </a:extLst>
                </a:gridCol>
                <a:gridCol w="2762262">
                  <a:extLst>
                    <a:ext uri="{9D8B030D-6E8A-4147-A177-3AD203B41FA5}">
                      <a16:colId xmlns:a16="http://schemas.microsoft.com/office/drawing/2014/main" val="1977789979"/>
                    </a:ext>
                  </a:extLst>
                </a:gridCol>
                <a:gridCol w="2762262">
                  <a:extLst>
                    <a:ext uri="{9D8B030D-6E8A-4147-A177-3AD203B41FA5}">
                      <a16:colId xmlns:a16="http://schemas.microsoft.com/office/drawing/2014/main" val="289107806"/>
                    </a:ext>
                  </a:extLst>
                </a:gridCol>
              </a:tblGrid>
              <a:tr h="2921564">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2"/>
                    </a:solidFill>
                  </a:tcPr>
                </a:tc>
                <a:tc>
                  <a:txBody>
                    <a:bodyPr/>
                    <a:lstStyle/>
                    <a:p>
                      <a:pPr marL="0" algn="l" defTabSz="914400" rtl="0" eaLnBrk="1" latinLnBrk="0" hangingPunct="1">
                        <a:lnSpc>
                          <a:spcPct val="120000"/>
                        </a:lnSpc>
                        <a:spcAft>
                          <a:spcPts val="2400"/>
                        </a:spcAft>
                      </a:pPr>
                      <a:endParaRPr lang="en-US" sz="1000" kern="1200">
                        <a:solidFill>
                          <a:schemeClr val="tx1"/>
                        </a:solidFill>
                        <a:latin typeface="+mn-lt"/>
                        <a:ea typeface="+mn-ea"/>
                        <a:cs typeface="+mn-cs"/>
                      </a:endParaRPr>
                    </a:p>
                  </a:txBody>
                  <a:tcPr marL="174656" marR="174656" marT="218304" marB="174643">
                    <a:solidFill>
                      <a:schemeClr val="bg1"/>
                    </a:solidFill>
                  </a:tcPr>
                </a:tc>
                <a:extLst>
                  <a:ext uri="{0D108BD9-81ED-4DB2-BD59-A6C34878D82A}">
                    <a16:rowId xmlns:a16="http://schemas.microsoft.com/office/drawing/2014/main" val="3469904028"/>
                  </a:ext>
                </a:extLst>
              </a:tr>
            </a:tbl>
          </a:graphicData>
        </a:graphic>
      </p:graphicFrame>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Delivery Timeline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6" name="object 14">
            <a:extLst>
              <a:ext uri="{FF2B5EF4-FFF2-40B4-BE49-F238E27FC236}">
                <a16:creationId xmlns:a16="http://schemas.microsoft.com/office/drawing/2014/main" id="{90578DB9-BA6E-47D0-A9E9-CCE6534555DB}"/>
              </a:ext>
            </a:extLst>
          </p:cNvPr>
          <p:cNvSpPr/>
          <p:nvPr userDrawn="1"/>
        </p:nvSpPr>
        <p:spPr>
          <a:xfrm>
            <a:off x="577850" y="3130517"/>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4" name="Oval 53">
            <a:extLst>
              <a:ext uri="{FF2B5EF4-FFF2-40B4-BE49-F238E27FC236}">
                <a16:creationId xmlns:a16="http://schemas.microsoft.com/office/drawing/2014/main" id="{9E7A0D4B-AB57-44B0-97E1-0F74C2C20372}"/>
              </a:ext>
            </a:extLst>
          </p:cNvPr>
          <p:cNvSpPr/>
          <p:nvPr/>
        </p:nvSpPr>
        <p:spPr>
          <a:xfrm>
            <a:off x="763224"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6" name="Oval 55">
            <a:extLst>
              <a:ext uri="{FF2B5EF4-FFF2-40B4-BE49-F238E27FC236}">
                <a16:creationId xmlns:a16="http://schemas.microsoft.com/office/drawing/2014/main" id="{08C9AC41-4B38-40D6-B070-CDF412ECA81A}"/>
              </a:ext>
            </a:extLst>
          </p:cNvPr>
          <p:cNvSpPr/>
          <p:nvPr/>
        </p:nvSpPr>
        <p:spPr>
          <a:xfrm>
            <a:off x="3530909"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58" name="Oval 57">
            <a:extLst>
              <a:ext uri="{FF2B5EF4-FFF2-40B4-BE49-F238E27FC236}">
                <a16:creationId xmlns:a16="http://schemas.microsoft.com/office/drawing/2014/main" id="{44AA5FF5-FC45-4C9B-833A-3EAAFD5E25BD}"/>
              </a:ext>
            </a:extLst>
          </p:cNvPr>
          <p:cNvSpPr/>
          <p:nvPr/>
        </p:nvSpPr>
        <p:spPr>
          <a:xfrm>
            <a:off x="6298593"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60" name="Oval 59">
            <a:extLst>
              <a:ext uri="{FF2B5EF4-FFF2-40B4-BE49-F238E27FC236}">
                <a16:creationId xmlns:a16="http://schemas.microsoft.com/office/drawing/2014/main" id="{33F6E636-79A6-4B30-8BC0-632CE4B6ECAC}"/>
              </a:ext>
            </a:extLst>
          </p:cNvPr>
          <p:cNvSpPr/>
          <p:nvPr/>
        </p:nvSpPr>
        <p:spPr>
          <a:xfrm>
            <a:off x="9066277" y="3068975"/>
            <a:ext cx="134646" cy="134636"/>
          </a:xfrm>
          <a:prstGeom prst="ellipse">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2"/>
          </a:p>
        </p:txBody>
      </p:sp>
      <p:sp>
        <p:nvSpPr>
          <p:cNvPr id="72" name="Text Placeholder 71">
            <a:extLst>
              <a:ext uri="{FF2B5EF4-FFF2-40B4-BE49-F238E27FC236}">
                <a16:creationId xmlns:a16="http://schemas.microsoft.com/office/drawing/2014/main" id="{BAF604B7-6B9E-4D76-9381-483BAA560F87}"/>
              </a:ext>
            </a:extLst>
          </p:cNvPr>
          <p:cNvSpPr>
            <a:spLocks noGrp="1"/>
          </p:cNvSpPr>
          <p:nvPr>
            <p:ph type="body" sz="quarter" idx="14" hasCustomPrompt="1"/>
          </p:nvPr>
        </p:nvSpPr>
        <p:spPr>
          <a:xfrm>
            <a:off x="57722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5" name="Text Placeholder 71">
            <a:extLst>
              <a:ext uri="{FF2B5EF4-FFF2-40B4-BE49-F238E27FC236}">
                <a16:creationId xmlns:a16="http://schemas.microsoft.com/office/drawing/2014/main" id="{70B4A5F4-0003-4BDE-938E-71D88633E97B}"/>
              </a:ext>
            </a:extLst>
          </p:cNvPr>
          <p:cNvSpPr>
            <a:spLocks noGrp="1"/>
          </p:cNvSpPr>
          <p:nvPr>
            <p:ph type="body" sz="quarter" idx="16" hasCustomPrompt="1"/>
          </p:nvPr>
        </p:nvSpPr>
        <p:spPr>
          <a:xfrm>
            <a:off x="3340372"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7" name="Text Placeholder 71">
            <a:extLst>
              <a:ext uri="{FF2B5EF4-FFF2-40B4-BE49-F238E27FC236}">
                <a16:creationId xmlns:a16="http://schemas.microsoft.com/office/drawing/2014/main" id="{F661787A-E9F2-4488-B868-12E932D45BB2}"/>
              </a:ext>
            </a:extLst>
          </p:cNvPr>
          <p:cNvSpPr>
            <a:spLocks noGrp="1"/>
          </p:cNvSpPr>
          <p:nvPr>
            <p:ph type="body" sz="quarter" idx="18" hasCustomPrompt="1"/>
          </p:nvPr>
        </p:nvSpPr>
        <p:spPr>
          <a:xfrm>
            <a:off x="610352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79" name="Text Placeholder 71">
            <a:extLst>
              <a:ext uri="{FF2B5EF4-FFF2-40B4-BE49-F238E27FC236}">
                <a16:creationId xmlns:a16="http://schemas.microsoft.com/office/drawing/2014/main" id="{6B04DD5D-0DA6-4CDB-A074-CFE48AA63179}"/>
              </a:ext>
            </a:extLst>
          </p:cNvPr>
          <p:cNvSpPr>
            <a:spLocks noGrp="1"/>
          </p:cNvSpPr>
          <p:nvPr>
            <p:ph type="body" sz="quarter" idx="20" hasCustomPrompt="1"/>
          </p:nvPr>
        </p:nvSpPr>
        <p:spPr>
          <a:xfrm>
            <a:off x="8866673" y="2671132"/>
            <a:ext cx="2759597" cy="300484"/>
          </a:xfrm>
        </p:spPr>
        <p:txBody>
          <a:bodyPr lIns="288000" rIns="288000" anchor="ctr" anchorCtr="0"/>
          <a:lstStyle>
            <a:lvl1pPr>
              <a:defRPr sz="1698" b="1" i="0">
                <a:latin typeface="Poppins SemiBold" pitchFamily="2" charset="77"/>
                <a:cs typeface="Poppins SemiBold" pitchFamily="2" charset="77"/>
              </a:defRPr>
            </a:lvl1pPr>
          </a:lstStyle>
          <a:p>
            <a:pPr lvl="0"/>
            <a:r>
              <a:rPr lang="en-GB"/>
              <a:t>Month - Month</a:t>
            </a:r>
          </a:p>
        </p:txBody>
      </p:sp>
      <p:sp>
        <p:nvSpPr>
          <p:cNvPr id="3" name="Text Placeholder 2">
            <a:extLst>
              <a:ext uri="{FF2B5EF4-FFF2-40B4-BE49-F238E27FC236}">
                <a16:creationId xmlns:a16="http://schemas.microsoft.com/office/drawing/2014/main" id="{35FB9A9C-4C9E-469C-9D99-16BC91C138E0}"/>
              </a:ext>
            </a:extLst>
          </p:cNvPr>
          <p:cNvSpPr>
            <a:spLocks noGrp="1"/>
          </p:cNvSpPr>
          <p:nvPr>
            <p:ph type="body" sz="quarter" idx="47"/>
          </p:nvPr>
        </p:nvSpPr>
        <p:spPr>
          <a:xfrm>
            <a:off x="3486115" y="3366159"/>
            <a:ext cx="8012962"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6" name="Text Placeholder 2">
            <a:extLst>
              <a:ext uri="{FF2B5EF4-FFF2-40B4-BE49-F238E27FC236}">
                <a16:creationId xmlns:a16="http://schemas.microsoft.com/office/drawing/2014/main" id="{D679B6E4-5400-4DE1-9F08-359DC2F09B7E}"/>
              </a:ext>
            </a:extLst>
          </p:cNvPr>
          <p:cNvSpPr>
            <a:spLocks noGrp="1"/>
          </p:cNvSpPr>
          <p:nvPr>
            <p:ph type="body" sz="quarter" idx="48"/>
          </p:nvPr>
        </p:nvSpPr>
        <p:spPr>
          <a:xfrm>
            <a:off x="718431" y="3366159"/>
            <a:ext cx="245208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7" name="Text Placeholder 2">
            <a:extLst>
              <a:ext uri="{FF2B5EF4-FFF2-40B4-BE49-F238E27FC236}">
                <a16:creationId xmlns:a16="http://schemas.microsoft.com/office/drawing/2014/main" id="{1F810C97-0A29-45C1-9D60-827E200D0F34}"/>
              </a:ext>
            </a:extLst>
          </p:cNvPr>
          <p:cNvSpPr>
            <a:spLocks noGrp="1"/>
          </p:cNvSpPr>
          <p:nvPr>
            <p:ph type="body" sz="quarter" idx="49"/>
          </p:nvPr>
        </p:nvSpPr>
        <p:spPr>
          <a:xfrm>
            <a:off x="9021483" y="3890527"/>
            <a:ext cx="2477593" cy="460026"/>
          </a:xfrm>
          <a:solidFill>
            <a:schemeClr val="accent1"/>
          </a:solidFill>
        </p:spPr>
        <p:txBody>
          <a:bodyPr vert="horz" wrap="square" lIns="288000" tIns="144000" rIns="288000" bIns="144000" rtlCol="0" anchor="ctr" anchorCtr="0">
            <a:spAutoFit/>
          </a:bodyPr>
          <a:lstStyle>
            <a:lvl1pPr>
              <a:defRPr lang="en-US" sz="970" dirty="0" smtClean="0">
                <a:solidFill>
                  <a:schemeClr val="bg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08" name="Text Placeholder 2">
            <a:extLst>
              <a:ext uri="{FF2B5EF4-FFF2-40B4-BE49-F238E27FC236}">
                <a16:creationId xmlns:a16="http://schemas.microsoft.com/office/drawing/2014/main" id="{FC6BAC02-B885-47E1-A502-AA5052129E5E}"/>
              </a:ext>
            </a:extLst>
          </p:cNvPr>
          <p:cNvSpPr>
            <a:spLocks noGrp="1"/>
          </p:cNvSpPr>
          <p:nvPr>
            <p:ph type="body" sz="quarter" idx="50"/>
          </p:nvPr>
        </p:nvSpPr>
        <p:spPr>
          <a:xfrm>
            <a:off x="718430" y="3890527"/>
            <a:ext cx="8012962"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0" name="Text Placeholder 2">
            <a:extLst>
              <a:ext uri="{FF2B5EF4-FFF2-40B4-BE49-F238E27FC236}">
                <a16:creationId xmlns:a16="http://schemas.microsoft.com/office/drawing/2014/main" id="{06BDC1B7-A02B-4772-BA3C-4B7BBCD848D2}"/>
              </a:ext>
            </a:extLst>
          </p:cNvPr>
          <p:cNvSpPr>
            <a:spLocks noGrp="1"/>
          </p:cNvSpPr>
          <p:nvPr>
            <p:ph type="body" sz="quarter" idx="52"/>
          </p:nvPr>
        </p:nvSpPr>
        <p:spPr>
          <a:xfrm>
            <a:off x="718431" y="4414895"/>
            <a:ext cx="1078064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2" name="Text Placeholder 2">
            <a:extLst>
              <a:ext uri="{FF2B5EF4-FFF2-40B4-BE49-F238E27FC236}">
                <a16:creationId xmlns:a16="http://schemas.microsoft.com/office/drawing/2014/main" id="{88A5BF89-FF15-4E22-A8D9-B81E4C8FB04E}"/>
              </a:ext>
            </a:extLst>
          </p:cNvPr>
          <p:cNvSpPr>
            <a:spLocks noGrp="1"/>
          </p:cNvSpPr>
          <p:nvPr>
            <p:ph type="body" sz="quarter" idx="54"/>
          </p:nvPr>
        </p:nvSpPr>
        <p:spPr>
          <a:xfrm>
            <a:off x="1947927" y="4939264"/>
            <a:ext cx="9538396"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
        <p:nvSpPr>
          <p:cNvPr id="114" name="Text Placeholder 2">
            <a:extLst>
              <a:ext uri="{FF2B5EF4-FFF2-40B4-BE49-F238E27FC236}">
                <a16:creationId xmlns:a16="http://schemas.microsoft.com/office/drawing/2014/main" id="{28A648F4-45A3-4893-B1D5-F9EAB33F1565}"/>
              </a:ext>
            </a:extLst>
          </p:cNvPr>
          <p:cNvSpPr>
            <a:spLocks noGrp="1"/>
          </p:cNvSpPr>
          <p:nvPr>
            <p:ph type="body" sz="quarter" idx="56"/>
          </p:nvPr>
        </p:nvSpPr>
        <p:spPr>
          <a:xfrm>
            <a:off x="7493246" y="5463631"/>
            <a:ext cx="3986725" cy="460026"/>
          </a:xfrm>
          <a:solidFill>
            <a:schemeClr val="accent1">
              <a:lumMod val="40000"/>
              <a:lumOff val="60000"/>
            </a:schemeClr>
          </a:solidFill>
        </p:spPr>
        <p:txBody>
          <a:bodyPr vert="horz" wrap="square" lIns="288000" tIns="144000" rIns="288000" bIns="144000" rtlCol="0" anchor="ctr" anchorCtr="0">
            <a:spAutoFit/>
          </a:bodyPr>
          <a:lstStyle>
            <a:lvl1pPr>
              <a:defRPr lang="en-US" sz="970" dirty="0" smtClean="0">
                <a:solidFill>
                  <a:schemeClr val="tx1"/>
                </a:solidFill>
              </a:defRPr>
            </a:lvl1pPr>
            <a:lvl2pPr>
              <a:defRPr lang="en-US" sz="485"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GB" dirty="0">
                <a:solidFill>
                  <a:schemeClr val="bg1"/>
                </a:solidFill>
              </a:defRPr>
            </a:lvl5pPr>
          </a:lstStyle>
          <a:p>
            <a:pPr marR="0" lvl="0" fontAlgn="auto">
              <a:spcAft>
                <a:spcPts val="1455"/>
              </a:spcAft>
              <a:buClrTx/>
              <a:tabLst/>
            </a:pPr>
            <a:r>
              <a:rPr lang="en-GB"/>
              <a:t>Click to edit Master text styles</a:t>
            </a:r>
          </a:p>
        </p:txBody>
      </p:sp>
    </p:spTree>
    <p:extLst>
      <p:ext uri="{BB962C8B-B14F-4D97-AF65-F5344CB8AC3E}">
        <p14:creationId xmlns:p14="http://schemas.microsoft.com/office/powerpoint/2010/main" val="3924881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abl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7" y="537198"/>
            <a:ext cx="5081283" cy="403133"/>
          </a:xfrm>
        </p:spPr>
        <p:txBody>
          <a:bodyPr lIns="0" tIns="0" rIns="0" bIns="0" anchor="t" anchorCtr="0"/>
          <a:lstStyle>
            <a:lvl1pPr>
              <a:defRPr/>
            </a:lvl1pPr>
          </a:lstStyle>
          <a:p>
            <a:r>
              <a:rPr lang="en-US"/>
              <a:t>Table</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Tree>
    <p:extLst>
      <p:ext uri="{BB962C8B-B14F-4D97-AF65-F5344CB8AC3E}">
        <p14:creationId xmlns:p14="http://schemas.microsoft.com/office/powerpoint/2010/main" val="38524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Members / Objectives | Peopl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18" name="Text Placeholder 12">
            <a:extLst>
              <a:ext uri="{FF2B5EF4-FFF2-40B4-BE49-F238E27FC236}">
                <a16:creationId xmlns:a16="http://schemas.microsoft.com/office/drawing/2014/main" id="{562EC026-4E6F-43DA-923D-6521DED0DA31}"/>
              </a:ext>
            </a:extLst>
          </p:cNvPr>
          <p:cNvSpPr>
            <a:spLocks noGrp="1"/>
          </p:cNvSpPr>
          <p:nvPr>
            <p:ph type="body" sz="quarter" idx="14" hasCustomPrompt="1"/>
          </p:nvPr>
        </p:nvSpPr>
        <p:spPr>
          <a:xfrm>
            <a:off x="1835950"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Picture Placeholder 7">
            <a:extLst>
              <a:ext uri="{FF2B5EF4-FFF2-40B4-BE49-F238E27FC236}">
                <a16:creationId xmlns:a16="http://schemas.microsoft.com/office/drawing/2014/main" id="{2C007047-C920-4EB3-A695-D82C1E3FF29D}"/>
              </a:ext>
            </a:extLst>
          </p:cNvPr>
          <p:cNvSpPr>
            <a:spLocks noGrp="1"/>
          </p:cNvSpPr>
          <p:nvPr>
            <p:ph type="pic" sz="quarter" idx="15"/>
          </p:nvPr>
        </p:nvSpPr>
        <p:spPr>
          <a:xfrm>
            <a:off x="550681"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7" name="Text Placeholder 12">
            <a:extLst>
              <a:ext uri="{FF2B5EF4-FFF2-40B4-BE49-F238E27FC236}">
                <a16:creationId xmlns:a16="http://schemas.microsoft.com/office/drawing/2014/main" id="{C4B654B1-39D8-4CAE-9F1C-A8E54F3E9075}"/>
              </a:ext>
            </a:extLst>
          </p:cNvPr>
          <p:cNvSpPr>
            <a:spLocks noGrp="1"/>
          </p:cNvSpPr>
          <p:nvPr>
            <p:ph type="body" sz="quarter" idx="16" hasCustomPrompt="1"/>
          </p:nvPr>
        </p:nvSpPr>
        <p:spPr>
          <a:xfrm>
            <a:off x="5608467" y="2063575"/>
            <a:ext cx="2230772" cy="724770"/>
          </a:xfrm>
        </p:spPr>
        <p:txBody>
          <a:bodyPr wrap="square" numCol="1" spcCol="756000" anchor="ctr">
            <a:spAutoFit/>
          </a:bodyPr>
          <a:lstStyle>
            <a:lvl1pPr marL="0" indent="0">
              <a:spcAft>
                <a:spcPts val="0"/>
              </a:spcAft>
              <a:buFont typeface="Arial" panose="020B0604020202020204" pitchFamily="34" charset="0"/>
              <a:buNone/>
              <a:defRPr b="1" i="0">
                <a:solidFill>
                  <a:schemeClr val="tx1"/>
                </a:solidFill>
                <a:latin typeface="Poppins SemiBold" pitchFamily="2" charset="77"/>
                <a:cs typeface="Poppins SemiBold"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Picture Placeholder 7">
            <a:extLst>
              <a:ext uri="{FF2B5EF4-FFF2-40B4-BE49-F238E27FC236}">
                <a16:creationId xmlns:a16="http://schemas.microsoft.com/office/drawing/2014/main" id="{97CE11CA-3102-4681-B4BA-0B37EB79C90E}"/>
              </a:ext>
            </a:extLst>
          </p:cNvPr>
          <p:cNvSpPr>
            <a:spLocks noGrp="1"/>
          </p:cNvSpPr>
          <p:nvPr>
            <p:ph type="pic" sz="quarter" idx="17"/>
          </p:nvPr>
        </p:nvSpPr>
        <p:spPr>
          <a:xfrm>
            <a:off x="4323198" y="1904145"/>
            <a:ext cx="1062853" cy="1043630"/>
          </a:xfrm>
          <a:prstGeom prst="ellipse">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2"/>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Text Placeholder 2">
            <a:extLst>
              <a:ext uri="{FF2B5EF4-FFF2-40B4-BE49-F238E27FC236}">
                <a16:creationId xmlns:a16="http://schemas.microsoft.com/office/drawing/2014/main" id="{6078F100-7CF5-4CA5-B198-4D0776A22E4D}"/>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68461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Members / Objectives | Companies">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accent1"/>
            </a:solidFill>
          </a:ln>
        </p:spPr>
        <p:txBody>
          <a:bodyPr wrap="square" lIns="0" tIns="0" rIns="0" bIns="0" rtlCol="0"/>
          <a:lstStyle/>
          <a:p>
            <a:endParaRPr sz="1092"/>
          </a:p>
        </p:txBody>
      </p:sp>
      <p:sp>
        <p:nvSpPr>
          <p:cNvPr id="33" name="Text Placeholder 9">
            <a:extLst>
              <a:ext uri="{FF2B5EF4-FFF2-40B4-BE49-F238E27FC236}">
                <a16:creationId xmlns:a16="http://schemas.microsoft.com/office/drawing/2014/main" id="{DA0263E3-9D44-44C4-88DC-79995A9CEA0D}"/>
              </a:ext>
            </a:extLst>
          </p:cNvPr>
          <p:cNvSpPr>
            <a:spLocks noGrp="1"/>
          </p:cNvSpPr>
          <p:nvPr>
            <p:ph type="body" sz="quarter" idx="13"/>
          </p:nvPr>
        </p:nvSpPr>
        <p:spPr>
          <a:xfrm>
            <a:off x="577638" y="1487595"/>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4" name="Text Placeholder 9">
            <a:extLst>
              <a:ext uri="{FF2B5EF4-FFF2-40B4-BE49-F238E27FC236}">
                <a16:creationId xmlns:a16="http://schemas.microsoft.com/office/drawing/2014/main" id="{219E0B61-44AD-498D-9A5E-D4CD2F464A75}"/>
              </a:ext>
            </a:extLst>
          </p:cNvPr>
          <p:cNvSpPr>
            <a:spLocks noGrp="1"/>
          </p:cNvSpPr>
          <p:nvPr>
            <p:ph type="body" sz="quarter" idx="18"/>
          </p:nvPr>
        </p:nvSpPr>
        <p:spPr>
          <a:xfrm>
            <a:off x="577638" y="3444957"/>
            <a:ext cx="5081284" cy="261290"/>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9">
            <a:extLst>
              <a:ext uri="{FF2B5EF4-FFF2-40B4-BE49-F238E27FC236}">
                <a16:creationId xmlns:a16="http://schemas.microsoft.com/office/drawing/2014/main" id="{B5D028AE-F44C-46F5-9CEE-FD53C5404316}"/>
              </a:ext>
            </a:extLst>
          </p:cNvPr>
          <p:cNvSpPr>
            <a:spLocks noGrp="1"/>
          </p:cNvSpPr>
          <p:nvPr>
            <p:ph type="body" sz="quarter" idx="20"/>
          </p:nvPr>
        </p:nvSpPr>
        <p:spPr>
          <a:xfrm>
            <a:off x="8855182" y="1487595"/>
            <a:ext cx="2759181" cy="522581"/>
          </a:xfrm>
        </p:spPr>
        <p:txBody>
          <a:bodyPr/>
          <a:lstStyle>
            <a:lvl1pPr>
              <a:lnSpc>
                <a:spcPct val="100000"/>
              </a:lnSpc>
              <a:buFont typeface="Arial" panose="020B0604020202020204" pitchFamily="34" charset="0"/>
              <a:buNone/>
              <a:defRPr sz="1698"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Picture Placeholder 7">
            <a:extLst>
              <a:ext uri="{FF2B5EF4-FFF2-40B4-BE49-F238E27FC236}">
                <a16:creationId xmlns:a16="http://schemas.microsoft.com/office/drawing/2014/main" id="{830D074D-01E1-4932-A37B-4050A540FB0F}"/>
              </a:ext>
            </a:extLst>
          </p:cNvPr>
          <p:cNvSpPr>
            <a:spLocks noGrp="1"/>
          </p:cNvSpPr>
          <p:nvPr>
            <p:ph type="pic" sz="quarter" idx="21"/>
          </p:nvPr>
        </p:nvSpPr>
        <p:spPr>
          <a:xfrm>
            <a:off x="8855182" y="1904145"/>
            <a:ext cx="2759181" cy="4376255"/>
          </a:xfrm>
          <a:prstGeom prst="roundRect">
            <a:avLst>
              <a:gd name="adj" fmla="val 2681"/>
            </a:avLst>
          </a:prstGeom>
          <a:solidFill>
            <a:schemeClr val="bg1"/>
          </a:solidFill>
        </p:spPr>
        <p:txBody>
          <a:bodyPr anchor="ctr" anchorCtr="0">
            <a:noAutofit/>
          </a:bodyPr>
          <a:lstStyle>
            <a:lvl1pPr algn="ctr">
              <a:buFont typeface="Arial" panose="020B0604020202020204" pitchFamily="34" charset="0"/>
              <a:buNone/>
              <a:defRPr sz="1092"/>
            </a:lvl1pPr>
          </a:lstStyle>
          <a:p>
            <a:r>
              <a:rPr lang="en-GB"/>
              <a:t>Click icon to add picture</a:t>
            </a:r>
          </a:p>
        </p:txBody>
      </p:sp>
      <p:sp>
        <p:nvSpPr>
          <p:cNvPr id="21" name="Picture Placeholder 4">
            <a:extLst>
              <a:ext uri="{FF2B5EF4-FFF2-40B4-BE49-F238E27FC236}">
                <a16:creationId xmlns:a16="http://schemas.microsoft.com/office/drawing/2014/main" id="{C5CE2C7D-2E7C-4C4A-AD70-D95AE7635BFB}"/>
              </a:ext>
            </a:extLst>
          </p:cNvPr>
          <p:cNvSpPr>
            <a:spLocks noGrp="1"/>
          </p:cNvSpPr>
          <p:nvPr>
            <p:ph type="pic" sz="quarter" idx="10"/>
          </p:nvPr>
        </p:nvSpPr>
        <p:spPr>
          <a:xfrm>
            <a:off x="575060" y="1954398"/>
            <a:ext cx="2873834" cy="253787"/>
          </a:xfrm>
        </p:spPr>
        <p:txBody>
          <a:bodyPr/>
          <a:lstStyle/>
          <a:p>
            <a:r>
              <a:rPr lang="en-GB"/>
              <a:t>Click icon to add picture</a:t>
            </a:r>
          </a:p>
        </p:txBody>
      </p:sp>
      <p:sp>
        <p:nvSpPr>
          <p:cNvPr id="22" name="Picture Placeholder 4">
            <a:extLst>
              <a:ext uri="{FF2B5EF4-FFF2-40B4-BE49-F238E27FC236}">
                <a16:creationId xmlns:a16="http://schemas.microsoft.com/office/drawing/2014/main" id="{C9D30B78-B412-4432-80AB-05215E5B05E3}"/>
              </a:ext>
            </a:extLst>
          </p:cNvPr>
          <p:cNvSpPr>
            <a:spLocks noGrp="1"/>
          </p:cNvSpPr>
          <p:nvPr>
            <p:ph type="pic" sz="quarter" idx="22"/>
          </p:nvPr>
        </p:nvSpPr>
        <p:spPr>
          <a:xfrm>
            <a:off x="3785451" y="1954398"/>
            <a:ext cx="2873834" cy="253787"/>
          </a:xfrm>
        </p:spPr>
        <p:txBody>
          <a:bodyPr/>
          <a:lstStyle/>
          <a:p>
            <a:r>
              <a:rPr lang="en-GB"/>
              <a:t>Click icon to add picture</a:t>
            </a:r>
          </a:p>
        </p:txBody>
      </p:sp>
      <p:sp>
        <p:nvSpPr>
          <p:cNvPr id="16" name="Text Placeholder 2">
            <a:extLst>
              <a:ext uri="{FF2B5EF4-FFF2-40B4-BE49-F238E27FC236}">
                <a16:creationId xmlns:a16="http://schemas.microsoft.com/office/drawing/2014/main" id="{A51CA350-E600-49F4-98C4-196B708DFE5A}"/>
              </a:ext>
            </a:extLst>
          </p:cNvPr>
          <p:cNvSpPr>
            <a:spLocks noGrp="1"/>
          </p:cNvSpPr>
          <p:nvPr>
            <p:ph type="body" sz="quarter" idx="19"/>
          </p:nvPr>
        </p:nvSpPr>
        <p:spPr>
          <a:xfrm>
            <a:off x="577638" y="3844870"/>
            <a:ext cx="5081284" cy="939362"/>
          </a:xfrm>
        </p:spPr>
        <p:txBody>
          <a:bodyPr/>
          <a:lstStyle>
            <a:lvl2pPr marL="216599" indent="-216599">
              <a:defRPr/>
            </a:lvl2pPr>
            <a:lvl3pPr marL="381213" indent="-174242">
              <a:defRPr/>
            </a:lvl3pPr>
            <a:lvl4pPr marL="926079" indent="-183868">
              <a:defRPr/>
            </a:lvl4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481269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nfographic | source text">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5081283" cy="403133"/>
          </a:xfrm>
        </p:spPr>
        <p:txBody>
          <a:bodyPr lIns="0" tIns="0" rIns="0" bIns="0" anchor="t" anchorCtr="0"/>
          <a:lstStyle>
            <a:lvl1pPr>
              <a:defRPr/>
            </a:lvl1pPr>
          </a:lstStyle>
          <a:p>
            <a:r>
              <a:rPr lang="en-US"/>
              <a:t>Infographic</a:t>
            </a:r>
            <a:endParaRPr lang="en-GB"/>
          </a:p>
        </p:txBody>
      </p:sp>
      <p:sp>
        <p:nvSpPr>
          <p:cNvPr id="9" name="Text Placeholder 9">
            <a:extLst>
              <a:ext uri="{FF2B5EF4-FFF2-40B4-BE49-F238E27FC236}">
                <a16:creationId xmlns:a16="http://schemas.microsoft.com/office/drawing/2014/main" id="{0B35CF9D-1C51-4670-B6A1-6C59DE52D7BD}"/>
              </a:ext>
            </a:extLst>
          </p:cNvPr>
          <p:cNvSpPr>
            <a:spLocks noGrp="1"/>
          </p:cNvSpPr>
          <p:nvPr>
            <p:ph type="body" sz="quarter" idx="13"/>
          </p:nvPr>
        </p:nvSpPr>
        <p:spPr>
          <a:xfrm>
            <a:off x="577638" y="1098118"/>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 name="Chart Placeholder 2">
            <a:extLst>
              <a:ext uri="{FF2B5EF4-FFF2-40B4-BE49-F238E27FC236}">
                <a16:creationId xmlns:a16="http://schemas.microsoft.com/office/drawing/2014/main" id="{23227BC4-3697-49CB-8C94-2ABB376D0980}"/>
              </a:ext>
            </a:extLst>
          </p:cNvPr>
          <p:cNvSpPr>
            <a:spLocks noGrp="1"/>
          </p:cNvSpPr>
          <p:nvPr>
            <p:ph type="chart" sz="quarter" idx="16"/>
          </p:nvPr>
        </p:nvSpPr>
        <p:spPr>
          <a:xfrm>
            <a:off x="1497044" y="3517204"/>
            <a:ext cx="9198321" cy="253787"/>
          </a:xfrm>
        </p:spPr>
        <p:txBody>
          <a:bodyPr anchor="ctr"/>
          <a:lstStyle>
            <a:lvl1pPr algn="ctr">
              <a:defRPr/>
            </a:lvl1pPr>
          </a:lstStyle>
          <a:p>
            <a:r>
              <a:rPr lang="en-GB"/>
              <a:t>Click icon to add chart</a:t>
            </a:r>
          </a:p>
        </p:txBody>
      </p:sp>
      <p:sp>
        <p:nvSpPr>
          <p:cNvPr id="5" name="Text Placeholder 4">
            <a:extLst>
              <a:ext uri="{FF2B5EF4-FFF2-40B4-BE49-F238E27FC236}">
                <a16:creationId xmlns:a16="http://schemas.microsoft.com/office/drawing/2014/main" id="{832FEDC8-D0DD-425E-97D5-0F98C2977CA1}"/>
              </a:ext>
            </a:extLst>
          </p:cNvPr>
          <p:cNvSpPr>
            <a:spLocks noGrp="1"/>
          </p:cNvSpPr>
          <p:nvPr>
            <p:ph type="body" sz="quarter" idx="17"/>
          </p:nvPr>
        </p:nvSpPr>
        <p:spPr>
          <a:xfrm>
            <a:off x="571861" y="5903487"/>
            <a:ext cx="11048278" cy="148117"/>
          </a:xfrm>
        </p:spPr>
        <p:txBody>
          <a:bodyPr/>
          <a:lstStyle>
            <a:lvl1pPr>
              <a:defRPr sz="849"/>
            </a:lvl1pPr>
          </a:lstStyle>
          <a:p>
            <a:pPr lvl="0"/>
            <a:r>
              <a:rPr lang="en-GB"/>
              <a:t>Click to edit Master text styles</a:t>
            </a:r>
          </a:p>
        </p:txBody>
      </p:sp>
    </p:spTree>
    <p:extLst>
      <p:ext uri="{BB962C8B-B14F-4D97-AF65-F5344CB8AC3E}">
        <p14:creationId xmlns:p14="http://schemas.microsoft.com/office/powerpoint/2010/main" val="2368033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ography + Text x 4">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50681"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2" name="Picture Placeholder 7">
            <a:extLst>
              <a:ext uri="{FF2B5EF4-FFF2-40B4-BE49-F238E27FC236}">
                <a16:creationId xmlns:a16="http://schemas.microsoft.com/office/drawing/2014/main" id="{6619BFD5-09E1-4FC5-85E9-AA0D4F90A8B1}"/>
              </a:ext>
            </a:extLst>
          </p:cNvPr>
          <p:cNvSpPr>
            <a:spLocks noGrp="1"/>
          </p:cNvSpPr>
          <p:nvPr>
            <p:ph type="pic" sz="quarter" idx="17"/>
          </p:nvPr>
        </p:nvSpPr>
        <p:spPr>
          <a:xfrm>
            <a:off x="550681"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4" name="Picture Placeholder 7">
            <a:extLst>
              <a:ext uri="{FF2B5EF4-FFF2-40B4-BE49-F238E27FC236}">
                <a16:creationId xmlns:a16="http://schemas.microsoft.com/office/drawing/2014/main" id="{3B63B8AA-3795-43D0-9A7E-B431EEF93941}"/>
              </a:ext>
            </a:extLst>
          </p:cNvPr>
          <p:cNvSpPr>
            <a:spLocks noGrp="1"/>
          </p:cNvSpPr>
          <p:nvPr>
            <p:ph type="pic" sz="quarter" idx="19"/>
          </p:nvPr>
        </p:nvSpPr>
        <p:spPr>
          <a:xfrm>
            <a:off x="6069043" y="1979471"/>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26" name="Picture Placeholder 7">
            <a:extLst>
              <a:ext uri="{FF2B5EF4-FFF2-40B4-BE49-F238E27FC236}">
                <a16:creationId xmlns:a16="http://schemas.microsoft.com/office/drawing/2014/main" id="{CD81F978-7C37-4A2F-A2FB-25726566C18A}"/>
              </a:ext>
            </a:extLst>
          </p:cNvPr>
          <p:cNvSpPr>
            <a:spLocks noGrp="1"/>
          </p:cNvSpPr>
          <p:nvPr>
            <p:ph type="pic" sz="quarter" idx="21"/>
          </p:nvPr>
        </p:nvSpPr>
        <p:spPr>
          <a:xfrm>
            <a:off x="6069043" y="4163789"/>
            <a:ext cx="1381938" cy="1438241"/>
          </a:xfrm>
          <a:prstGeom prst="rect">
            <a:avLst/>
          </a:prstGeom>
          <a:noFill/>
        </p:spPr>
        <p:txBody>
          <a:bodyPr anchor="ctr" anchorCtr="0">
            <a:noAutofit/>
          </a:bodyPr>
          <a:lstStyle>
            <a:lvl1pPr algn="ctr">
              <a:buFont typeface="Arial" panose="020B0604020202020204" pitchFamily="34" charset="0"/>
              <a:buNone/>
              <a:defRPr/>
            </a:lvl1pPr>
          </a:lstStyle>
          <a:p>
            <a:r>
              <a:rPr lang="en-GB"/>
              <a:t>Click icon to add picture</a:t>
            </a:r>
          </a:p>
        </p:txBody>
      </p:sp>
      <p:sp>
        <p:nvSpPr>
          <p:cNvPr id="18" name="Text Placeholder 12">
            <a:extLst>
              <a:ext uri="{FF2B5EF4-FFF2-40B4-BE49-F238E27FC236}">
                <a16:creationId xmlns:a16="http://schemas.microsoft.com/office/drawing/2014/main" id="{A34D31A6-0100-4F14-A575-2F91CDA458FF}"/>
              </a:ext>
            </a:extLst>
          </p:cNvPr>
          <p:cNvSpPr>
            <a:spLocks noGrp="1"/>
          </p:cNvSpPr>
          <p:nvPr>
            <p:ph type="body" sz="quarter" idx="14" hasCustomPrompt="1"/>
          </p:nvPr>
        </p:nvSpPr>
        <p:spPr>
          <a:xfrm>
            <a:off x="2411458"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0" name="Text Placeholder 12">
            <a:extLst>
              <a:ext uri="{FF2B5EF4-FFF2-40B4-BE49-F238E27FC236}">
                <a16:creationId xmlns:a16="http://schemas.microsoft.com/office/drawing/2014/main" id="{332C0157-8A57-4567-AD90-B772A579ECAA}"/>
              </a:ext>
            </a:extLst>
          </p:cNvPr>
          <p:cNvSpPr>
            <a:spLocks noGrp="1"/>
          </p:cNvSpPr>
          <p:nvPr>
            <p:ph type="body" sz="quarter" idx="22" hasCustomPrompt="1"/>
          </p:nvPr>
        </p:nvSpPr>
        <p:spPr>
          <a:xfrm>
            <a:off x="7929820" y="2336208"/>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7" name="Text Placeholder 12">
            <a:extLst>
              <a:ext uri="{FF2B5EF4-FFF2-40B4-BE49-F238E27FC236}">
                <a16:creationId xmlns:a16="http://schemas.microsoft.com/office/drawing/2014/main" id="{B71F1D49-461A-49E8-B21D-5F49561734FA}"/>
              </a:ext>
            </a:extLst>
          </p:cNvPr>
          <p:cNvSpPr>
            <a:spLocks noGrp="1"/>
          </p:cNvSpPr>
          <p:nvPr>
            <p:ph type="body" sz="quarter" idx="23" hasCustomPrompt="1"/>
          </p:nvPr>
        </p:nvSpPr>
        <p:spPr>
          <a:xfrm>
            <a:off x="2411458"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
        <p:nvSpPr>
          <p:cNvPr id="28" name="Text Placeholder 12">
            <a:extLst>
              <a:ext uri="{FF2B5EF4-FFF2-40B4-BE49-F238E27FC236}">
                <a16:creationId xmlns:a16="http://schemas.microsoft.com/office/drawing/2014/main" id="{585FA147-1037-4901-8E81-747525FB4DAA}"/>
              </a:ext>
            </a:extLst>
          </p:cNvPr>
          <p:cNvSpPr>
            <a:spLocks noGrp="1"/>
          </p:cNvSpPr>
          <p:nvPr>
            <p:ph type="body" sz="quarter" idx="24" hasCustomPrompt="1"/>
          </p:nvPr>
        </p:nvSpPr>
        <p:spPr>
          <a:xfrm>
            <a:off x="7929820" y="4520525"/>
            <a:ext cx="3242472" cy="724770"/>
          </a:xfrm>
        </p:spPr>
        <p:txBody>
          <a:bodyPr wrap="square" numCol="1" spcCol="756000" anchor="ctr">
            <a:spAutoFit/>
          </a:bodyPr>
          <a:lstStyle>
            <a:lvl1pPr marL="0" indent="0">
              <a:spcAft>
                <a:spcPts val="0"/>
              </a:spcAft>
              <a:buFont typeface="Arial" panose="020B0604020202020204" pitchFamily="34" charset="0"/>
              <a:buNone/>
              <a:defRPr b="0" i="0">
                <a:solidFill>
                  <a:schemeClr val="tx1"/>
                </a:solidFill>
                <a:latin typeface="Poppins Medium" pitchFamily="2" charset="77"/>
                <a:cs typeface="Poppins Medium" pitchFamily="2" charset="77"/>
              </a:defRPr>
            </a:lvl1pPr>
            <a:lvl2pPr marL="0" indent="0">
              <a:spcBef>
                <a:spcPts val="0"/>
              </a:spcBef>
              <a:spcAft>
                <a:spcPts val="0"/>
              </a:spcAft>
              <a:buFont typeface="Arial" panose="020B0604020202020204" pitchFamily="34" charset="0"/>
              <a:buNone/>
              <a:defRPr sz="1213"/>
            </a:lvl2pPr>
            <a:lvl3pPr marL="0" indent="0">
              <a:buFontTx/>
              <a:buNone/>
              <a:defRPr>
                <a:solidFill>
                  <a:schemeClr val="accent1"/>
                </a:solidFill>
              </a:defRPr>
            </a:lvl3pPr>
            <a:lvl5pPr>
              <a:defRPr/>
            </a:lvl5pPr>
          </a:lstStyle>
          <a:p>
            <a:pPr lvl="0"/>
            <a:r>
              <a:rPr lang="en-GB"/>
              <a:t>Speaker Name</a:t>
            </a:r>
          </a:p>
          <a:p>
            <a:pPr lvl="1"/>
            <a:r>
              <a:rPr lang="en-GB"/>
              <a:t>Job title, Organisation</a:t>
            </a:r>
          </a:p>
          <a:p>
            <a:pPr lvl="2"/>
            <a:r>
              <a:rPr lang="en-GB"/>
              <a:t>@social_handle</a:t>
            </a:r>
          </a:p>
        </p:txBody>
      </p:sp>
    </p:spTree>
    <p:extLst>
      <p:ext uri="{BB962C8B-B14F-4D97-AF65-F5344CB8AC3E}">
        <p14:creationId xmlns:p14="http://schemas.microsoft.com/office/powerpoint/2010/main" val="58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ography + Text x5">
    <p:spTree>
      <p:nvGrpSpPr>
        <p:cNvPr id="1" name=""/>
        <p:cNvGrpSpPr/>
        <p:nvPr/>
      </p:nvGrpSpPr>
      <p:grpSpPr>
        <a:xfrm>
          <a:off x="0" y="0"/>
          <a:ext cx="0" cy="0"/>
          <a:chOff x="0" y="0"/>
          <a:chExt cx="0" cy="0"/>
        </a:xfrm>
      </p:grpSpPr>
      <p:sp>
        <p:nvSpPr>
          <p:cNvPr id="47" name="Text Placeholder 46">
            <a:extLst>
              <a:ext uri="{FF2B5EF4-FFF2-40B4-BE49-F238E27FC236}">
                <a16:creationId xmlns:a16="http://schemas.microsoft.com/office/drawing/2014/main" id="{80AF144C-4F83-4A53-AEB3-4893C96DD04D}"/>
              </a:ext>
            </a:extLst>
          </p:cNvPr>
          <p:cNvSpPr>
            <a:spLocks noGrp="1"/>
          </p:cNvSpPr>
          <p:nvPr>
            <p:ph type="body" sz="quarter" idx="34"/>
          </p:nvPr>
        </p:nvSpPr>
        <p:spPr>
          <a:xfrm>
            <a:off x="577638" y="5936408"/>
            <a:ext cx="11046352" cy="444898"/>
          </a:xfrm>
          <a:solidFill>
            <a:schemeClr val="bg2"/>
          </a:solidFill>
        </p:spPr>
        <p:txBody>
          <a:bodyPr tIns="108000" bIns="144000"/>
          <a:lstStyle>
            <a:lvl1pPr algn="ctr">
              <a:defRPr sz="1092"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340941"/>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2381839"/>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2952564"/>
            <a:ext cx="1838812" cy="394735"/>
          </a:xfrm>
        </p:spPr>
        <p:txBody>
          <a:bodyPr/>
          <a:lstStyle>
            <a:lvl1pPr marL="0" indent="0">
              <a:buFont typeface="Arial" panose="020B0604020202020204" pitchFamily="34" charset="0"/>
              <a:buNone/>
              <a:defRPr sz="1092" b="0" i="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a:t>
            </a:r>
          </a:p>
        </p:txBody>
      </p:sp>
      <p:sp>
        <p:nvSpPr>
          <p:cNvPr id="46" name="Picture Placeholder 7">
            <a:extLst>
              <a:ext uri="{FF2B5EF4-FFF2-40B4-BE49-F238E27FC236}">
                <a16:creationId xmlns:a16="http://schemas.microsoft.com/office/drawing/2014/main" id="{21BD2F87-1775-4DA1-9F5C-C4C9D94FEDAB}"/>
              </a:ext>
            </a:extLst>
          </p:cNvPr>
          <p:cNvSpPr>
            <a:spLocks noGrp="1"/>
          </p:cNvSpPr>
          <p:nvPr>
            <p:ph type="pic" sz="quarter" idx="32"/>
          </p:nvPr>
        </p:nvSpPr>
        <p:spPr>
          <a:xfrm>
            <a:off x="2096317" y="559210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3470148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2" name="Rectangle 1"/>
          <p:cNvSpPr/>
          <p:nvPr userDrawn="1"/>
        </p:nvSpPr>
        <p:spPr>
          <a:xfrm>
            <a:off x="0" y="2"/>
            <a:ext cx="12192000" cy="63888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Title 1"/>
          <p:cNvSpPr>
            <a:spLocks noGrp="1"/>
          </p:cNvSpPr>
          <p:nvPr>
            <p:ph type="title" hasCustomPrompt="1"/>
          </p:nvPr>
        </p:nvSpPr>
        <p:spPr>
          <a:xfrm>
            <a:off x="459427" y="2655360"/>
            <a:ext cx="10971811" cy="869909"/>
          </a:xfrm>
          <a:prstGeom prst="rect">
            <a:avLst/>
          </a:prstGeom>
        </p:spPr>
        <p:txBody>
          <a:bodyPr/>
          <a:lstStyle>
            <a:lvl1pPr algn="ctr">
              <a:defRPr sz="2700">
                <a:solidFill>
                  <a:schemeClr val="bg1"/>
                </a:solidFill>
                <a:latin typeface="+mj-lt"/>
              </a:defRPr>
            </a:lvl1pPr>
          </a:lstStyle>
          <a:p>
            <a:r>
              <a:rPr lang="en-US" dirty="0"/>
              <a:t>Click to edit section break title</a:t>
            </a:r>
          </a:p>
        </p:txBody>
      </p:sp>
    </p:spTree>
    <p:extLst>
      <p:ext uri="{BB962C8B-B14F-4D97-AF65-F5344CB8AC3E}">
        <p14:creationId xmlns:p14="http://schemas.microsoft.com/office/powerpoint/2010/main" val="28540745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ography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26" name="Picture Placeholder 7">
            <a:extLst>
              <a:ext uri="{FF2B5EF4-FFF2-40B4-BE49-F238E27FC236}">
                <a16:creationId xmlns:a16="http://schemas.microsoft.com/office/drawing/2014/main" id="{491CD948-AEDF-48BE-92C5-5538CE9FE7C9}"/>
              </a:ext>
            </a:extLst>
          </p:cNvPr>
          <p:cNvSpPr>
            <a:spLocks noGrp="1"/>
          </p:cNvSpPr>
          <p:nvPr>
            <p:ph type="pic" sz="quarter" idx="15"/>
          </p:nvPr>
        </p:nvSpPr>
        <p:spPr>
          <a:xfrm>
            <a:off x="50447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65CB4B4F-829A-4844-A666-11265CE11D49}"/>
              </a:ext>
            </a:extLst>
          </p:cNvPr>
          <p:cNvSpPr>
            <a:spLocks noGrp="1"/>
          </p:cNvSpPr>
          <p:nvPr>
            <p:ph type="body" sz="quarter" idx="18"/>
          </p:nvPr>
        </p:nvSpPr>
        <p:spPr>
          <a:xfrm>
            <a:off x="577637" y="3595500"/>
            <a:ext cx="11049048" cy="406867"/>
          </a:xfrm>
        </p:spPr>
        <p:txBody>
          <a:bodyPr numCol="6" spcCol="360000" anchor="b"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C6547738-490D-47DE-A148-663CEC533EA6}"/>
              </a:ext>
            </a:extLst>
          </p:cNvPr>
          <p:cNvSpPr>
            <a:spLocks noGrp="1"/>
          </p:cNvSpPr>
          <p:nvPr>
            <p:ph type="body" sz="quarter" idx="19" hasCustomPrompt="1"/>
          </p:nvPr>
        </p:nvSpPr>
        <p:spPr>
          <a:xfrm>
            <a:off x="577638" y="4145140"/>
            <a:ext cx="11036725" cy="294885"/>
          </a:xfrm>
        </p:spPr>
        <p:txBody>
          <a:bodyPr numCol="6" spcCol="360000"/>
          <a:lstStyle>
            <a:lvl1pPr marL="0" indent="0" algn="l">
              <a:buFont typeface="Arial" panose="020B0604020202020204" pitchFamily="34" charset="0"/>
              <a:buNone/>
              <a:defRPr sz="1092" b="0">
                <a:solidFill>
                  <a:schemeClr val="tx1"/>
                </a:solidFill>
                <a:latin typeface="Poppins" pitchFamily="2" charset="77"/>
                <a:cs typeface="Poppins" pitchFamily="2" charset="77"/>
              </a:defRPr>
            </a:lvl1pPr>
            <a:lvl2pPr marL="0" indent="0">
              <a:buFont typeface="Arial" panose="020B0604020202020204" pitchFamily="34" charset="0"/>
              <a:buNone/>
              <a:defRPr sz="1092">
                <a:solidFill>
                  <a:schemeClr val="tx1"/>
                </a:solidFill>
                <a:latin typeface="+mn-lt"/>
              </a:defRPr>
            </a:lvl2pPr>
          </a:lstStyle>
          <a:p>
            <a:pPr lvl="0"/>
            <a:r>
              <a:rPr lang="en-GB"/>
              <a:t>Click to edit Master text styles </a:t>
            </a:r>
          </a:p>
        </p:txBody>
      </p:sp>
      <p:sp>
        <p:nvSpPr>
          <p:cNvPr id="30" name="Picture Placeholder 7">
            <a:extLst>
              <a:ext uri="{FF2B5EF4-FFF2-40B4-BE49-F238E27FC236}">
                <a16:creationId xmlns:a16="http://schemas.microsoft.com/office/drawing/2014/main" id="{71E669C7-3F15-4404-9192-6B03E3E08724}"/>
              </a:ext>
            </a:extLst>
          </p:cNvPr>
          <p:cNvSpPr>
            <a:spLocks noGrp="1"/>
          </p:cNvSpPr>
          <p:nvPr>
            <p:ph type="pic" sz="quarter" idx="20"/>
          </p:nvPr>
        </p:nvSpPr>
        <p:spPr>
          <a:xfrm>
            <a:off x="4246020"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3" name="Picture Placeholder 7">
            <a:extLst>
              <a:ext uri="{FF2B5EF4-FFF2-40B4-BE49-F238E27FC236}">
                <a16:creationId xmlns:a16="http://schemas.microsoft.com/office/drawing/2014/main" id="{6BDECDBF-1E7F-429C-B857-BC3BE17D9B43}"/>
              </a:ext>
            </a:extLst>
          </p:cNvPr>
          <p:cNvSpPr>
            <a:spLocks noGrp="1"/>
          </p:cNvSpPr>
          <p:nvPr>
            <p:ph type="pic" sz="quarter" idx="29"/>
          </p:nvPr>
        </p:nvSpPr>
        <p:spPr>
          <a:xfrm>
            <a:off x="2375245"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4" name="Picture Placeholder 7">
            <a:extLst>
              <a:ext uri="{FF2B5EF4-FFF2-40B4-BE49-F238E27FC236}">
                <a16:creationId xmlns:a16="http://schemas.microsoft.com/office/drawing/2014/main" id="{458D35B0-2ABD-4A88-AD9C-250F5B0BFFFE}"/>
              </a:ext>
            </a:extLst>
          </p:cNvPr>
          <p:cNvSpPr>
            <a:spLocks noGrp="1"/>
          </p:cNvSpPr>
          <p:nvPr>
            <p:ph type="pic" sz="quarter" idx="30"/>
          </p:nvPr>
        </p:nvSpPr>
        <p:spPr>
          <a:xfrm>
            <a:off x="611501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5" name="Picture Placeholder 7">
            <a:extLst>
              <a:ext uri="{FF2B5EF4-FFF2-40B4-BE49-F238E27FC236}">
                <a16:creationId xmlns:a16="http://schemas.microsoft.com/office/drawing/2014/main" id="{7B333D88-0458-48F5-97FB-D2D7718EC7CA}"/>
              </a:ext>
            </a:extLst>
          </p:cNvPr>
          <p:cNvSpPr>
            <a:spLocks noGrp="1"/>
          </p:cNvSpPr>
          <p:nvPr>
            <p:ph type="pic" sz="quarter" idx="31"/>
          </p:nvPr>
        </p:nvSpPr>
        <p:spPr>
          <a:xfrm>
            <a:off x="9856566"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8" name="Picture Placeholder 7">
            <a:extLst>
              <a:ext uri="{FF2B5EF4-FFF2-40B4-BE49-F238E27FC236}">
                <a16:creationId xmlns:a16="http://schemas.microsoft.com/office/drawing/2014/main" id="{463A1320-1804-44CE-8DBA-867CC87A9DBA}"/>
              </a:ext>
            </a:extLst>
          </p:cNvPr>
          <p:cNvSpPr>
            <a:spLocks noGrp="1"/>
          </p:cNvSpPr>
          <p:nvPr>
            <p:ph type="pic" sz="quarter" idx="32"/>
          </p:nvPr>
        </p:nvSpPr>
        <p:spPr>
          <a:xfrm>
            <a:off x="7985791" y="2127400"/>
            <a:ext cx="992574" cy="103301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9" name="Title 1">
            <a:extLst>
              <a:ext uri="{FF2B5EF4-FFF2-40B4-BE49-F238E27FC236}">
                <a16:creationId xmlns:a16="http://schemas.microsoft.com/office/drawing/2014/main" id="{797DADDD-4137-4C8B-B442-114D65CCBBF0}"/>
              </a:ext>
            </a:extLst>
          </p:cNvPr>
          <p:cNvSpPr>
            <a:spLocks noGrp="1"/>
          </p:cNvSpPr>
          <p:nvPr>
            <p:ph type="title" hasCustomPrompt="1"/>
          </p:nvPr>
        </p:nvSpPr>
        <p:spPr>
          <a:xfrm>
            <a:off x="577639" y="537198"/>
            <a:ext cx="7134106" cy="403133"/>
          </a:xfrm>
        </p:spPr>
        <p:txBody>
          <a:bodyPr lIns="0" tIns="0" rIns="0" bIns="0" anchor="t" anchorCtr="0"/>
          <a:lstStyle>
            <a:lvl1pPr>
              <a:defRPr/>
            </a:lvl1pPr>
          </a:lstStyle>
          <a:p>
            <a:r>
              <a:rPr lang="en-US"/>
              <a:t>Iconography with text multi-column</a:t>
            </a:r>
            <a:endParaRPr lang="en-GB"/>
          </a:p>
        </p:txBody>
      </p:sp>
    </p:spTree>
    <p:extLst>
      <p:ext uri="{BB962C8B-B14F-4D97-AF65-F5344CB8AC3E}">
        <p14:creationId xmlns:p14="http://schemas.microsoft.com/office/powerpoint/2010/main" val="696435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Large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9" y="537198"/>
            <a:ext cx="7177775" cy="403133"/>
          </a:xfrm>
        </p:spPr>
        <p:txBody>
          <a:bodyPr lIns="0" tIns="0" rIns="0" bIns="0" anchor="t" anchorCtr="0"/>
          <a:lstStyle>
            <a:lvl1pPr>
              <a:defRPr/>
            </a:lvl1pPr>
          </a:lstStyle>
          <a:p>
            <a:r>
              <a:rPr lang="en-US"/>
              <a:t>Iconography with text multi-column</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4327381"/>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2500281"/>
            <a:ext cx="1399808" cy="1456839"/>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Tree>
    <p:extLst>
      <p:ext uri="{BB962C8B-B14F-4D97-AF65-F5344CB8AC3E}">
        <p14:creationId xmlns:p14="http://schemas.microsoft.com/office/powerpoint/2010/main" val="99776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Iconography + Text x3">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504470"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7" y="1719313"/>
            <a:ext cx="11049048" cy="406867"/>
          </a:xfrm>
        </p:spPr>
        <p:txBody>
          <a:bodyPr numCol="3" spcCol="720000" anchor="t" anchorCtr="0"/>
          <a:lstStyle>
            <a:lvl1pPr marL="0" indent="217561">
              <a:buClr>
                <a:schemeClr val="accent1"/>
              </a:buClr>
              <a:buSzPct val="100000"/>
              <a:buFont typeface="+mj-lt"/>
              <a:buAutoNum type="arabicPeriod"/>
              <a:defRPr sz="1698" b="0" i="0">
                <a:solidFill>
                  <a:schemeClr val="tx1"/>
                </a:solidFill>
                <a:latin typeface="Poppins Medium" pitchFamily="2" charset="77"/>
                <a:cs typeface="Poppins Medium" pitchFamily="2" charset="77"/>
              </a:defRPr>
            </a:lvl1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8162016"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4359237" y="517912"/>
            <a:ext cx="907035" cy="943990"/>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0" name="Text Placeholder 2">
            <a:extLst>
              <a:ext uri="{FF2B5EF4-FFF2-40B4-BE49-F238E27FC236}">
                <a16:creationId xmlns:a16="http://schemas.microsoft.com/office/drawing/2014/main" id="{ABBCEB9F-975E-4B56-A29F-0854EDFB008C}"/>
              </a:ext>
            </a:extLst>
          </p:cNvPr>
          <p:cNvSpPr>
            <a:spLocks noGrp="1"/>
          </p:cNvSpPr>
          <p:nvPr>
            <p:ph type="body" sz="quarter" idx="32"/>
          </p:nvPr>
        </p:nvSpPr>
        <p:spPr>
          <a:xfrm>
            <a:off x="577638"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1" name="Text Placeholder 2">
            <a:extLst>
              <a:ext uri="{FF2B5EF4-FFF2-40B4-BE49-F238E27FC236}">
                <a16:creationId xmlns:a16="http://schemas.microsoft.com/office/drawing/2014/main" id="{9B9D6AFE-0A37-46FD-833E-9282879972A7}"/>
              </a:ext>
            </a:extLst>
          </p:cNvPr>
          <p:cNvSpPr>
            <a:spLocks noGrp="1"/>
          </p:cNvSpPr>
          <p:nvPr>
            <p:ph type="body" sz="quarter" idx="33"/>
          </p:nvPr>
        </p:nvSpPr>
        <p:spPr>
          <a:xfrm>
            <a:off x="8269882"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
        <p:nvSpPr>
          <p:cNvPr id="22" name="Text Placeholder 2">
            <a:extLst>
              <a:ext uri="{FF2B5EF4-FFF2-40B4-BE49-F238E27FC236}">
                <a16:creationId xmlns:a16="http://schemas.microsoft.com/office/drawing/2014/main" id="{8FC94985-AFDD-4DF6-992E-19087D2130F7}"/>
              </a:ext>
            </a:extLst>
          </p:cNvPr>
          <p:cNvSpPr>
            <a:spLocks noGrp="1"/>
          </p:cNvSpPr>
          <p:nvPr>
            <p:ph type="body" sz="quarter" idx="34"/>
          </p:nvPr>
        </p:nvSpPr>
        <p:spPr>
          <a:xfrm>
            <a:off x="4423760" y="2735922"/>
            <a:ext cx="3336819" cy="253787"/>
          </a:xfrm>
        </p:spPr>
        <p:txBody>
          <a:bodyPr numCol="1" spcCol="720000"/>
          <a:lstStyle>
            <a:lvl1pPr marL="0" indent="0">
              <a:buClr>
                <a:schemeClr val="accent2"/>
              </a:buClr>
              <a:buSzPct val="100000"/>
              <a:buFont typeface="Wingdings" panose="05000000000000000000" pitchFamily="2" charset="2"/>
              <a:buChar char="§"/>
              <a:defRPr sz="1455" b="0"/>
            </a:lvl1pPr>
            <a:lvl2pPr marL="0" indent="0">
              <a:buFont typeface="Arial" panose="020B0604020202020204" pitchFamily="34" charset="0"/>
              <a:buNone/>
              <a:defRPr sz="1092"/>
            </a:lvl2pPr>
            <a:lvl3pPr marL="217561" indent="-217561">
              <a:defRPr lang="en-GB" sz="1092" kern="1200" dirty="0">
                <a:solidFill>
                  <a:schemeClr val="tx1"/>
                </a:solidFill>
                <a:latin typeface="+mn-lt"/>
                <a:ea typeface="+mn-ea"/>
                <a:cs typeface="+mn-cs"/>
              </a:defRPr>
            </a:lvl3pPr>
          </a:lstStyle>
          <a:p>
            <a:pPr marL="0" marR="0" lvl="0" indent="-217561" algn="l" defTabSz="554492" rtl="0" eaLnBrk="1" fontAlgn="auto" latinLnBrk="0" hangingPunct="1">
              <a:lnSpc>
                <a:spcPct val="120000"/>
              </a:lnSpc>
              <a:spcBef>
                <a:spcPts val="303"/>
              </a:spcBef>
              <a:spcAft>
                <a:spcPts val="364"/>
              </a:spcAft>
              <a:buClrTx/>
              <a:buSzPct val="75000"/>
              <a:tabLst/>
              <a:defRPr/>
            </a:pPr>
            <a:r>
              <a:rPr lang="en-GB"/>
              <a:t>Click to edit Master text styles</a:t>
            </a:r>
          </a:p>
        </p:txBody>
      </p:sp>
    </p:spTree>
    <p:extLst>
      <p:ext uri="{BB962C8B-B14F-4D97-AF65-F5344CB8AC3E}">
        <p14:creationId xmlns:p14="http://schemas.microsoft.com/office/powerpoint/2010/main" val="12865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conography + Text Multi-column">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1587267"/>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 name="Text Placeholder 2">
            <a:extLst>
              <a:ext uri="{FF2B5EF4-FFF2-40B4-BE49-F238E27FC236}">
                <a16:creationId xmlns:a16="http://schemas.microsoft.com/office/drawing/2014/main" id="{E9252E3C-0AA5-469B-ACE4-9A227101D8C1}"/>
              </a:ext>
            </a:extLst>
          </p:cNvPr>
          <p:cNvSpPr>
            <a:spLocks noGrp="1"/>
          </p:cNvSpPr>
          <p:nvPr>
            <p:ph type="body" sz="quarter" idx="32"/>
          </p:nvPr>
        </p:nvSpPr>
        <p:spPr>
          <a:xfrm>
            <a:off x="577638"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8" name="Text Placeholder 2">
            <a:extLst>
              <a:ext uri="{FF2B5EF4-FFF2-40B4-BE49-F238E27FC236}">
                <a16:creationId xmlns:a16="http://schemas.microsoft.com/office/drawing/2014/main" id="{3E32ADA5-A0D2-4524-B1E4-2B46413B84BC}"/>
              </a:ext>
            </a:extLst>
          </p:cNvPr>
          <p:cNvSpPr>
            <a:spLocks noGrp="1"/>
          </p:cNvSpPr>
          <p:nvPr>
            <p:ph type="body" sz="quarter" idx="33"/>
          </p:nvPr>
        </p:nvSpPr>
        <p:spPr>
          <a:xfrm>
            <a:off x="2877116"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29" name="Text Placeholder 2">
            <a:extLst>
              <a:ext uri="{FF2B5EF4-FFF2-40B4-BE49-F238E27FC236}">
                <a16:creationId xmlns:a16="http://schemas.microsoft.com/office/drawing/2014/main" id="{CF999747-8F91-4BF8-B89A-418788FD5011}"/>
              </a:ext>
            </a:extLst>
          </p:cNvPr>
          <p:cNvSpPr>
            <a:spLocks noGrp="1"/>
          </p:cNvSpPr>
          <p:nvPr>
            <p:ph type="body" sz="quarter" idx="34"/>
          </p:nvPr>
        </p:nvSpPr>
        <p:spPr>
          <a:xfrm>
            <a:off x="5176595"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spcAft>
                <a:spcPts val="364"/>
              </a:spcAft>
              <a:defRPr>
                <a:latin typeface="Poppins" pitchFamily="2" charset="77"/>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30" name="Text Placeholder 2">
            <a:extLst>
              <a:ext uri="{FF2B5EF4-FFF2-40B4-BE49-F238E27FC236}">
                <a16:creationId xmlns:a16="http://schemas.microsoft.com/office/drawing/2014/main" id="{FF637A0C-4B6D-4207-A7D9-CAF1D2DFC8E2}"/>
              </a:ext>
            </a:extLst>
          </p:cNvPr>
          <p:cNvSpPr>
            <a:spLocks noGrp="1"/>
          </p:cNvSpPr>
          <p:nvPr>
            <p:ph type="body" sz="quarter" idx="35"/>
          </p:nvPr>
        </p:nvSpPr>
        <p:spPr>
          <a:xfrm>
            <a:off x="7476073" y="2735924"/>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
        <p:nvSpPr>
          <p:cNvPr id="43" name="Text Placeholder 2">
            <a:extLst>
              <a:ext uri="{FF2B5EF4-FFF2-40B4-BE49-F238E27FC236}">
                <a16:creationId xmlns:a16="http://schemas.microsoft.com/office/drawing/2014/main" id="{69D094B4-29B2-4197-A8AD-66F9F9CAAF39}"/>
              </a:ext>
            </a:extLst>
          </p:cNvPr>
          <p:cNvSpPr>
            <a:spLocks noGrp="1"/>
          </p:cNvSpPr>
          <p:nvPr>
            <p:ph type="body" sz="quarter" idx="36"/>
          </p:nvPr>
        </p:nvSpPr>
        <p:spPr>
          <a:xfrm>
            <a:off x="9775551" y="2735923"/>
            <a:ext cx="1838812" cy="1062270"/>
          </a:xfrm>
        </p:spPr>
        <p:txBody>
          <a:bodyPr/>
          <a:lstStyle>
            <a:lvl1pPr>
              <a:defRPr sz="1092" b="1" i="0">
                <a:latin typeface="Poppins" pitchFamily="2" charset="77"/>
                <a:cs typeface="Poppins" pitchFamily="2" charset="77"/>
              </a:defRPr>
            </a:lvl1pPr>
            <a:lvl2pPr marL="0" indent="0">
              <a:buFont typeface="Arial" panose="020B0604020202020204" pitchFamily="34" charset="0"/>
              <a:buNone/>
              <a:defRPr sz="1092">
                <a:latin typeface="Poppins" pitchFamily="2" charset="77"/>
                <a:cs typeface="Poppins" pitchFamily="2" charset="77"/>
              </a:defRPr>
            </a:lvl2pPr>
            <a:lvl3pPr marL="217561" indent="-217561">
              <a:defRPr lang="en-GB" sz="1092" kern="1200" dirty="0">
                <a:solidFill>
                  <a:schemeClr val="tx1"/>
                </a:solidFill>
                <a:latin typeface="Poppins" pitchFamily="2" charset="77"/>
                <a:ea typeface="+mn-ea"/>
                <a:cs typeface="Poppins" pitchFamily="2" charset="77"/>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3819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Iconography + Text x5+1">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54E43CC-A238-47A3-B91D-337B8322DEDB}"/>
              </a:ext>
            </a:extLst>
          </p:cNvPr>
          <p:cNvSpPr>
            <a:spLocks noGrp="1"/>
          </p:cNvSpPr>
          <p:nvPr>
            <p:ph type="ftr" sz="quarter" idx="11"/>
          </p:nvPr>
        </p:nvSpPr>
        <p:spPr/>
        <p:txBody>
          <a:bodyPr/>
          <a:lstStyle/>
          <a:p>
            <a:r>
              <a:rPr lang="en-GB"/>
              <a:t>Immunization, Vaccines and Biologicals</a:t>
            </a:r>
          </a:p>
        </p:txBody>
      </p:sp>
      <p:sp>
        <p:nvSpPr>
          <p:cNvPr id="7" name="Slide Number Placeholder 6">
            <a:extLst>
              <a:ext uri="{FF2B5EF4-FFF2-40B4-BE49-F238E27FC236}">
                <a16:creationId xmlns:a16="http://schemas.microsoft.com/office/drawing/2014/main" id="{16FE5D80-3F53-4103-9967-095D04856AB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8" name="Title 1">
            <a:extLst>
              <a:ext uri="{FF2B5EF4-FFF2-40B4-BE49-F238E27FC236}">
                <a16:creationId xmlns:a16="http://schemas.microsoft.com/office/drawing/2014/main" id="{2D9919F6-A4D0-4CA9-A4CD-91445785695F}"/>
              </a:ext>
            </a:extLst>
          </p:cNvPr>
          <p:cNvSpPr>
            <a:spLocks noGrp="1"/>
          </p:cNvSpPr>
          <p:nvPr>
            <p:ph type="title" hasCustomPrompt="1"/>
          </p:nvPr>
        </p:nvSpPr>
        <p:spPr>
          <a:xfrm>
            <a:off x="577638" y="537198"/>
            <a:ext cx="11013551" cy="403133"/>
          </a:xfrm>
        </p:spPr>
        <p:txBody>
          <a:bodyPr lIns="0" tIns="0" rIns="0" bIns="0" anchor="t" anchorCtr="0"/>
          <a:lstStyle>
            <a:lvl1pPr>
              <a:defRPr/>
            </a:lvl1pPr>
          </a:lstStyle>
          <a:p>
            <a:r>
              <a:rPr lang="en-US"/>
              <a:t>Iconography with text x5+1</a:t>
            </a:r>
            <a:endParaRPr lang="en-GB"/>
          </a:p>
        </p:txBody>
      </p:sp>
      <p:sp>
        <p:nvSpPr>
          <p:cNvPr id="17" name="Picture Placeholder 7">
            <a:extLst>
              <a:ext uri="{FF2B5EF4-FFF2-40B4-BE49-F238E27FC236}">
                <a16:creationId xmlns:a16="http://schemas.microsoft.com/office/drawing/2014/main" id="{162A1D43-DF49-4142-959F-DECBBC37F3DA}"/>
              </a:ext>
            </a:extLst>
          </p:cNvPr>
          <p:cNvSpPr>
            <a:spLocks noGrp="1"/>
          </p:cNvSpPr>
          <p:nvPr>
            <p:ph type="pic" sz="quarter" idx="15"/>
          </p:nvPr>
        </p:nvSpPr>
        <p:spPr>
          <a:xfrm>
            <a:off x="458259"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19" name="object 14">
            <a:extLst>
              <a:ext uri="{FF2B5EF4-FFF2-40B4-BE49-F238E27FC236}">
                <a16:creationId xmlns:a16="http://schemas.microsoft.com/office/drawing/2014/main" id="{FFCCEE77-DD40-4843-B514-E7A8B70251C9}"/>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5" name="Text Placeholder 4">
            <a:extLst>
              <a:ext uri="{FF2B5EF4-FFF2-40B4-BE49-F238E27FC236}">
                <a16:creationId xmlns:a16="http://schemas.microsoft.com/office/drawing/2014/main" id="{0667D0C4-A52F-4BF3-998F-E46C1E9AB952}"/>
              </a:ext>
            </a:extLst>
          </p:cNvPr>
          <p:cNvSpPr>
            <a:spLocks noGrp="1"/>
          </p:cNvSpPr>
          <p:nvPr>
            <p:ph type="body" sz="quarter" idx="18"/>
          </p:nvPr>
        </p:nvSpPr>
        <p:spPr>
          <a:xfrm>
            <a:off x="577638"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7" name="Text Placeholder 4">
            <a:extLst>
              <a:ext uri="{FF2B5EF4-FFF2-40B4-BE49-F238E27FC236}">
                <a16:creationId xmlns:a16="http://schemas.microsoft.com/office/drawing/2014/main" id="{22323278-E89D-4D80-A18A-B49324F6E749}"/>
              </a:ext>
            </a:extLst>
          </p:cNvPr>
          <p:cNvSpPr>
            <a:spLocks noGrp="1"/>
          </p:cNvSpPr>
          <p:nvPr>
            <p:ph type="body" sz="quarter" idx="19"/>
          </p:nvPr>
        </p:nvSpPr>
        <p:spPr>
          <a:xfrm>
            <a:off x="577638"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1" name="Picture Placeholder 7">
            <a:extLst>
              <a:ext uri="{FF2B5EF4-FFF2-40B4-BE49-F238E27FC236}">
                <a16:creationId xmlns:a16="http://schemas.microsoft.com/office/drawing/2014/main" id="{F7C22C31-03CE-4385-83F9-2DE6B6150841}"/>
              </a:ext>
            </a:extLst>
          </p:cNvPr>
          <p:cNvSpPr>
            <a:spLocks noGrp="1"/>
          </p:cNvSpPr>
          <p:nvPr>
            <p:ph type="pic" sz="quarter" idx="20"/>
          </p:nvPr>
        </p:nvSpPr>
        <p:spPr>
          <a:xfrm>
            <a:off x="505914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2" name="Text Placeholder 4">
            <a:extLst>
              <a:ext uri="{FF2B5EF4-FFF2-40B4-BE49-F238E27FC236}">
                <a16:creationId xmlns:a16="http://schemas.microsoft.com/office/drawing/2014/main" id="{6E72E6E5-210D-43FE-B069-74E7F6C1BD3E}"/>
              </a:ext>
            </a:extLst>
          </p:cNvPr>
          <p:cNvSpPr>
            <a:spLocks noGrp="1"/>
          </p:cNvSpPr>
          <p:nvPr>
            <p:ph type="body" sz="quarter" idx="21"/>
          </p:nvPr>
        </p:nvSpPr>
        <p:spPr>
          <a:xfrm>
            <a:off x="517851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3" name="Text Placeholder 4">
            <a:extLst>
              <a:ext uri="{FF2B5EF4-FFF2-40B4-BE49-F238E27FC236}">
                <a16:creationId xmlns:a16="http://schemas.microsoft.com/office/drawing/2014/main" id="{467E7BAB-F631-4062-8A88-65F51EC442A7}"/>
              </a:ext>
            </a:extLst>
          </p:cNvPr>
          <p:cNvSpPr>
            <a:spLocks noGrp="1"/>
          </p:cNvSpPr>
          <p:nvPr>
            <p:ph type="body" sz="quarter" idx="22"/>
          </p:nvPr>
        </p:nvSpPr>
        <p:spPr>
          <a:xfrm>
            <a:off x="517851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4" name="Picture Placeholder 7">
            <a:extLst>
              <a:ext uri="{FF2B5EF4-FFF2-40B4-BE49-F238E27FC236}">
                <a16:creationId xmlns:a16="http://schemas.microsoft.com/office/drawing/2014/main" id="{AD28976D-1BC0-4F05-ABB1-4C595682B3CC}"/>
              </a:ext>
            </a:extLst>
          </p:cNvPr>
          <p:cNvSpPr>
            <a:spLocks noGrp="1"/>
          </p:cNvSpPr>
          <p:nvPr>
            <p:ph type="pic" sz="quarter" idx="23"/>
          </p:nvPr>
        </p:nvSpPr>
        <p:spPr>
          <a:xfrm>
            <a:off x="9660023"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5" name="Text Placeholder 4">
            <a:extLst>
              <a:ext uri="{FF2B5EF4-FFF2-40B4-BE49-F238E27FC236}">
                <a16:creationId xmlns:a16="http://schemas.microsoft.com/office/drawing/2014/main" id="{3A6BE899-EB40-48CF-AC4E-A642FFFB1AD3}"/>
              </a:ext>
            </a:extLst>
          </p:cNvPr>
          <p:cNvSpPr>
            <a:spLocks noGrp="1"/>
          </p:cNvSpPr>
          <p:nvPr>
            <p:ph type="body" sz="quarter" idx="24"/>
          </p:nvPr>
        </p:nvSpPr>
        <p:spPr>
          <a:xfrm>
            <a:off x="9779402"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6" name="Text Placeholder 4">
            <a:extLst>
              <a:ext uri="{FF2B5EF4-FFF2-40B4-BE49-F238E27FC236}">
                <a16:creationId xmlns:a16="http://schemas.microsoft.com/office/drawing/2014/main" id="{348F6FBC-9928-4ECC-8454-6B4856741FC2}"/>
              </a:ext>
            </a:extLst>
          </p:cNvPr>
          <p:cNvSpPr>
            <a:spLocks noGrp="1"/>
          </p:cNvSpPr>
          <p:nvPr>
            <p:ph type="body" sz="quarter" idx="25"/>
          </p:nvPr>
        </p:nvSpPr>
        <p:spPr>
          <a:xfrm>
            <a:off x="9779402"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37" name="Picture Placeholder 7">
            <a:extLst>
              <a:ext uri="{FF2B5EF4-FFF2-40B4-BE49-F238E27FC236}">
                <a16:creationId xmlns:a16="http://schemas.microsoft.com/office/drawing/2014/main" id="{46A933C3-792E-4816-B704-72EAA7D1D4C9}"/>
              </a:ext>
            </a:extLst>
          </p:cNvPr>
          <p:cNvSpPr>
            <a:spLocks noGrp="1"/>
          </p:cNvSpPr>
          <p:nvPr>
            <p:ph type="pic" sz="quarter" idx="26"/>
          </p:nvPr>
        </p:nvSpPr>
        <p:spPr>
          <a:xfrm>
            <a:off x="7359581"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38" name="Text Placeholder 4">
            <a:extLst>
              <a:ext uri="{FF2B5EF4-FFF2-40B4-BE49-F238E27FC236}">
                <a16:creationId xmlns:a16="http://schemas.microsoft.com/office/drawing/2014/main" id="{8CE8A230-B6E3-43F3-A987-6673C0601152}"/>
              </a:ext>
            </a:extLst>
          </p:cNvPr>
          <p:cNvSpPr>
            <a:spLocks noGrp="1"/>
          </p:cNvSpPr>
          <p:nvPr>
            <p:ph type="body" sz="quarter" idx="27"/>
          </p:nvPr>
        </p:nvSpPr>
        <p:spPr>
          <a:xfrm>
            <a:off x="7478960"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9" name="Text Placeholder 4">
            <a:extLst>
              <a:ext uri="{FF2B5EF4-FFF2-40B4-BE49-F238E27FC236}">
                <a16:creationId xmlns:a16="http://schemas.microsoft.com/office/drawing/2014/main" id="{C46543DE-6963-4E6B-8D97-FBAB40255BEF}"/>
              </a:ext>
            </a:extLst>
          </p:cNvPr>
          <p:cNvSpPr>
            <a:spLocks noGrp="1"/>
          </p:cNvSpPr>
          <p:nvPr>
            <p:ph type="body" sz="quarter" idx="28"/>
          </p:nvPr>
        </p:nvSpPr>
        <p:spPr>
          <a:xfrm>
            <a:off x="7478960"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40" name="Picture Placeholder 7">
            <a:extLst>
              <a:ext uri="{FF2B5EF4-FFF2-40B4-BE49-F238E27FC236}">
                <a16:creationId xmlns:a16="http://schemas.microsoft.com/office/drawing/2014/main" id="{5F41846C-3BC7-4A92-AC05-834C65C92F99}"/>
              </a:ext>
            </a:extLst>
          </p:cNvPr>
          <p:cNvSpPr>
            <a:spLocks noGrp="1"/>
          </p:cNvSpPr>
          <p:nvPr>
            <p:ph type="pic" sz="quarter" idx="29"/>
          </p:nvPr>
        </p:nvSpPr>
        <p:spPr>
          <a:xfrm>
            <a:off x="2758700" y="3164626"/>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41" name="Text Placeholder 4">
            <a:extLst>
              <a:ext uri="{FF2B5EF4-FFF2-40B4-BE49-F238E27FC236}">
                <a16:creationId xmlns:a16="http://schemas.microsoft.com/office/drawing/2014/main" id="{AC7F9CE2-C3F9-4791-8B8B-B5803FF1D6CE}"/>
              </a:ext>
            </a:extLst>
          </p:cNvPr>
          <p:cNvSpPr>
            <a:spLocks noGrp="1"/>
          </p:cNvSpPr>
          <p:nvPr>
            <p:ph type="body" sz="quarter" idx="30"/>
          </p:nvPr>
        </p:nvSpPr>
        <p:spPr>
          <a:xfrm>
            <a:off x="2878079" y="4205525"/>
            <a:ext cx="1838812" cy="526314"/>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42" name="Text Placeholder 4">
            <a:extLst>
              <a:ext uri="{FF2B5EF4-FFF2-40B4-BE49-F238E27FC236}">
                <a16:creationId xmlns:a16="http://schemas.microsoft.com/office/drawing/2014/main" id="{337E3A2C-8F9E-4585-9298-05F9DDA873B8}"/>
              </a:ext>
            </a:extLst>
          </p:cNvPr>
          <p:cNvSpPr>
            <a:spLocks noGrp="1"/>
          </p:cNvSpPr>
          <p:nvPr>
            <p:ph type="body" sz="quarter" idx="31"/>
          </p:nvPr>
        </p:nvSpPr>
        <p:spPr>
          <a:xfrm>
            <a:off x="2878079" y="4572255"/>
            <a:ext cx="1838812" cy="526314"/>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EAABBEEF-0FF4-4074-9C40-9B691395E8D8}"/>
              </a:ext>
            </a:extLst>
          </p:cNvPr>
          <p:cNvSpPr>
            <a:spLocks noGrp="1"/>
          </p:cNvSpPr>
          <p:nvPr>
            <p:ph type="pic" sz="quarter" idx="32"/>
          </p:nvPr>
        </p:nvSpPr>
        <p:spPr>
          <a:xfrm>
            <a:off x="458259" y="1638314"/>
            <a:ext cx="718702" cy="747984"/>
          </a:xfrm>
          <a:prstGeom prst="rect">
            <a:avLst/>
          </a:prstGeom>
          <a:noFill/>
        </p:spPr>
        <p:txBody>
          <a:bodyPr anchor="ctr" anchorCtr="0">
            <a:noAutofit/>
          </a:bodyPr>
          <a:lstStyle>
            <a:lvl1pPr algn="ctr">
              <a:buFont typeface="Arial" panose="020B0604020202020204" pitchFamily="34" charset="0"/>
              <a:buNone/>
              <a:defRPr sz="970"/>
            </a:lvl1pPr>
          </a:lstStyle>
          <a:p>
            <a:r>
              <a:rPr lang="en-GB"/>
              <a:t>Click icon to add picture</a:t>
            </a:r>
          </a:p>
        </p:txBody>
      </p:sp>
      <p:sp>
        <p:nvSpPr>
          <p:cNvPr id="28" name="Text Placeholder 4">
            <a:extLst>
              <a:ext uri="{FF2B5EF4-FFF2-40B4-BE49-F238E27FC236}">
                <a16:creationId xmlns:a16="http://schemas.microsoft.com/office/drawing/2014/main" id="{992962D6-56F3-48D3-9A11-82CCFC1CC0E6}"/>
              </a:ext>
            </a:extLst>
          </p:cNvPr>
          <p:cNvSpPr>
            <a:spLocks noGrp="1"/>
          </p:cNvSpPr>
          <p:nvPr>
            <p:ph type="body" sz="quarter" idx="33"/>
          </p:nvPr>
        </p:nvSpPr>
        <p:spPr>
          <a:xfrm>
            <a:off x="1511485" y="1551340"/>
            <a:ext cx="4584515" cy="257558"/>
          </a:xfrm>
        </p:spPr>
        <p:txBody>
          <a:bodyPr/>
          <a:lstStyle>
            <a:lvl1pPr>
              <a:defRPr b="1" i="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29" name="Text Placeholder 4">
            <a:extLst>
              <a:ext uri="{FF2B5EF4-FFF2-40B4-BE49-F238E27FC236}">
                <a16:creationId xmlns:a16="http://schemas.microsoft.com/office/drawing/2014/main" id="{9095E28A-06FE-49A2-AAE0-DD1F0C107A6E}"/>
              </a:ext>
            </a:extLst>
          </p:cNvPr>
          <p:cNvSpPr>
            <a:spLocks noGrp="1"/>
          </p:cNvSpPr>
          <p:nvPr>
            <p:ph type="body" sz="quarter" idx="34"/>
          </p:nvPr>
        </p:nvSpPr>
        <p:spPr>
          <a:xfrm>
            <a:off x="1511485" y="1918071"/>
            <a:ext cx="4584515" cy="257558"/>
          </a:xfrm>
        </p:spPr>
        <p:txBody>
          <a:bodyPr/>
          <a:lstStyle>
            <a:lvl1pPr marL="0" indent="0">
              <a:buFont typeface="Arial" panose="020B0604020202020204" pitchFamily="34" charset="0"/>
              <a:buNone/>
              <a:defRPr sz="1455" b="0">
                <a:solidFill>
                  <a:schemeClr val="tx1"/>
                </a:solidFill>
                <a:latin typeface="Poppins" pitchFamily="2" charset="77"/>
                <a:cs typeface="Poppins" pitchFamily="2" charset="77"/>
              </a:defRPr>
            </a:lvl1pPr>
            <a:lvl2pPr marL="0" indent="0">
              <a:buFont typeface="Arial" panose="020B0604020202020204" pitchFamily="34" charset="0"/>
              <a:buNone/>
              <a:defRPr sz="1455" b="0">
                <a:solidFill>
                  <a:schemeClr val="tx1"/>
                </a:solidFill>
                <a:latin typeface="+mn-lt"/>
              </a:defRPr>
            </a:lvl2pPr>
          </a:lstStyle>
          <a:p>
            <a:pPr lvl="0"/>
            <a:r>
              <a:rPr lang="en-GB"/>
              <a:t>Click to edit Master text styles</a:t>
            </a:r>
          </a:p>
        </p:txBody>
      </p:sp>
    </p:spTree>
    <p:extLst>
      <p:ext uri="{BB962C8B-B14F-4D97-AF65-F5344CB8AC3E}">
        <p14:creationId xmlns:p14="http://schemas.microsoft.com/office/powerpoint/2010/main" val="162776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8554">
          <p15:clr>
            <a:srgbClr val="FBAE40"/>
          </p15:clr>
        </p15:guide>
        <p15:guide id="2" pos="807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Sub | 3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7357175"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77637"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8381859"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4" name="Text Placeholder 12">
            <a:extLst>
              <a:ext uri="{FF2B5EF4-FFF2-40B4-BE49-F238E27FC236}">
                <a16:creationId xmlns:a16="http://schemas.microsoft.com/office/drawing/2014/main" id="{E0AE9E36-7C00-4922-AA13-C35396AF3813}"/>
              </a:ext>
            </a:extLst>
          </p:cNvPr>
          <p:cNvSpPr>
            <a:spLocks noGrp="1"/>
          </p:cNvSpPr>
          <p:nvPr>
            <p:ph type="body" sz="quarter" idx="16" hasCustomPrompt="1"/>
          </p:nvPr>
        </p:nvSpPr>
        <p:spPr>
          <a:xfrm>
            <a:off x="4479748" y="2734565"/>
            <a:ext cx="3232504" cy="1429316"/>
          </a:xfrm>
        </p:spPr>
        <p:txBody>
          <a:bodyPr numCol="1" spcCol="756000" anchor="b">
            <a:normAutofit/>
          </a:bodyPr>
          <a:lstStyle>
            <a:lvl1pPr marL="0" indent="0">
              <a:buFont typeface="Arial" panose="020B0604020202020204" pitchFamily="34" charset="0"/>
              <a:buNone/>
              <a:defRPr sz="9096" b="0" i="0" spc="-315">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7"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8381859"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17" name="Text Placeholder 12">
            <a:extLst>
              <a:ext uri="{FF2B5EF4-FFF2-40B4-BE49-F238E27FC236}">
                <a16:creationId xmlns:a16="http://schemas.microsoft.com/office/drawing/2014/main" id="{B6F488F1-69E1-4A48-8E9C-2F5EC2BFAB4B}"/>
              </a:ext>
            </a:extLst>
          </p:cNvPr>
          <p:cNvSpPr>
            <a:spLocks noGrp="1"/>
          </p:cNvSpPr>
          <p:nvPr>
            <p:ph type="body" sz="quarter" idx="19"/>
          </p:nvPr>
        </p:nvSpPr>
        <p:spPr>
          <a:xfrm>
            <a:off x="4479748" y="4248829"/>
            <a:ext cx="3232504" cy="253787"/>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6824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Sub | 5 x stat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p>
            <a:fld id="{E2E31AFC-DF42-41A5-B57C-06A83BBA6616}" type="slidenum">
              <a:rPr lang="en-GB" smtClean="0"/>
              <a:t>‹#›</a:t>
            </a:fld>
            <a:endParaRPr lang="en-GB"/>
          </a:p>
        </p:txBody>
      </p:sp>
      <p:sp>
        <p:nvSpPr>
          <p:cNvPr id="10" name="Title 1">
            <a:extLst>
              <a:ext uri="{FF2B5EF4-FFF2-40B4-BE49-F238E27FC236}">
                <a16:creationId xmlns:a16="http://schemas.microsoft.com/office/drawing/2014/main" id="{7700640E-70DB-4FA8-8906-F2F2D00CFD0A}"/>
              </a:ext>
            </a:extLst>
          </p:cNvPr>
          <p:cNvSpPr>
            <a:spLocks noGrp="1"/>
          </p:cNvSpPr>
          <p:nvPr>
            <p:ph type="title"/>
          </p:nvPr>
        </p:nvSpPr>
        <p:spPr>
          <a:xfrm>
            <a:off x="577639" y="537198"/>
            <a:ext cx="5518361" cy="403133"/>
          </a:xfrm>
        </p:spPr>
        <p:txBody>
          <a:bodyPr lIns="0" tIns="0" rIns="0" bIns="0" anchor="t" anchorCtr="0"/>
          <a:lstStyle/>
          <a:p>
            <a:r>
              <a:rPr lang="en-GB"/>
              <a:t>Click to edit Master title style</a:t>
            </a:r>
          </a:p>
        </p:txBody>
      </p:sp>
      <p:sp>
        <p:nvSpPr>
          <p:cNvPr id="11" name="Text Placeholder 9">
            <a:extLst>
              <a:ext uri="{FF2B5EF4-FFF2-40B4-BE49-F238E27FC236}">
                <a16:creationId xmlns:a16="http://schemas.microsoft.com/office/drawing/2014/main" id="{B271352E-4397-4E5F-A9DC-06B6F5E64721}"/>
              </a:ext>
            </a:extLst>
          </p:cNvPr>
          <p:cNvSpPr>
            <a:spLocks noGrp="1"/>
          </p:cNvSpPr>
          <p:nvPr>
            <p:ph type="body" sz="quarter" idx="13"/>
          </p:nvPr>
        </p:nvSpPr>
        <p:spPr>
          <a:xfrm>
            <a:off x="577638" y="1519845"/>
            <a:ext cx="5081284" cy="261290"/>
          </a:xfrm>
        </p:spPr>
        <p:txBody>
          <a:bodyPr/>
          <a:lstStyle>
            <a:lvl1pPr>
              <a:lnSpc>
                <a:spcPct val="100000"/>
              </a:lnSpc>
              <a:buFont typeface="Arial" panose="020B0604020202020204" pitchFamily="34" charset="0"/>
              <a:buNone/>
              <a:defRPr sz="1698">
                <a:solidFill>
                  <a:schemeClr val="accent1"/>
                </a:solidFill>
              </a:defRPr>
            </a:lvl1pPr>
          </a:lstStyle>
          <a:p>
            <a:pPr lvl="0"/>
            <a:r>
              <a:rPr lang="en-GB"/>
              <a:t>Click to edit Master text styles</a:t>
            </a:r>
          </a:p>
        </p:txBody>
      </p:sp>
      <p:sp>
        <p:nvSpPr>
          <p:cNvPr id="13" name="Text Placeholder 12">
            <a:extLst>
              <a:ext uri="{FF2B5EF4-FFF2-40B4-BE49-F238E27FC236}">
                <a16:creationId xmlns:a16="http://schemas.microsoft.com/office/drawing/2014/main" id="{1DAB69A2-06C9-4546-819F-AC1A6D1FD09E}"/>
              </a:ext>
            </a:extLst>
          </p:cNvPr>
          <p:cNvSpPr>
            <a:spLocks noGrp="1"/>
          </p:cNvSpPr>
          <p:nvPr>
            <p:ph type="body" sz="quarter" idx="14" hasCustomPrompt="1"/>
          </p:nvPr>
        </p:nvSpPr>
        <p:spPr>
          <a:xfrm>
            <a:off x="548755"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622">
            <a:solidFill>
              <a:schemeClr val="tx1"/>
            </a:solidFill>
          </a:ln>
        </p:spPr>
        <p:txBody>
          <a:bodyPr wrap="square" lIns="0" tIns="0" rIns="0" bIns="0" rtlCol="0"/>
          <a:lstStyle/>
          <a:p>
            <a:endParaRPr sz="1092"/>
          </a:p>
        </p:txBody>
      </p:sp>
      <p:sp>
        <p:nvSpPr>
          <p:cNvPr id="15" name="Text Placeholder 12">
            <a:extLst>
              <a:ext uri="{FF2B5EF4-FFF2-40B4-BE49-F238E27FC236}">
                <a16:creationId xmlns:a16="http://schemas.microsoft.com/office/drawing/2014/main" id="{3530D9E0-01F3-4B3E-A984-26FC050FE96E}"/>
              </a:ext>
            </a:extLst>
          </p:cNvPr>
          <p:cNvSpPr>
            <a:spLocks noGrp="1"/>
          </p:cNvSpPr>
          <p:nvPr>
            <p:ph type="body" sz="quarter" idx="17"/>
          </p:nvPr>
        </p:nvSpPr>
        <p:spPr>
          <a:xfrm>
            <a:off x="577638"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2" name="Text Placeholder 12">
            <a:extLst>
              <a:ext uri="{FF2B5EF4-FFF2-40B4-BE49-F238E27FC236}">
                <a16:creationId xmlns:a16="http://schemas.microsoft.com/office/drawing/2014/main" id="{D6BD4396-836B-4609-A351-6FA3B73A5FFE}"/>
              </a:ext>
            </a:extLst>
          </p:cNvPr>
          <p:cNvSpPr>
            <a:spLocks noGrp="1"/>
          </p:cNvSpPr>
          <p:nvPr>
            <p:ph type="body" sz="quarter" idx="20" hasCustomPrompt="1"/>
          </p:nvPr>
        </p:nvSpPr>
        <p:spPr>
          <a:xfrm>
            <a:off x="2840394"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3" name="Text Placeholder 12">
            <a:extLst>
              <a:ext uri="{FF2B5EF4-FFF2-40B4-BE49-F238E27FC236}">
                <a16:creationId xmlns:a16="http://schemas.microsoft.com/office/drawing/2014/main" id="{BEC8D12B-8172-4BD9-B198-FC940EA5F589}"/>
              </a:ext>
            </a:extLst>
          </p:cNvPr>
          <p:cNvSpPr>
            <a:spLocks noGrp="1"/>
          </p:cNvSpPr>
          <p:nvPr>
            <p:ph type="body" sz="quarter" idx="21"/>
          </p:nvPr>
        </p:nvSpPr>
        <p:spPr>
          <a:xfrm>
            <a:off x="2869276"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4" name="Text Placeholder 12">
            <a:extLst>
              <a:ext uri="{FF2B5EF4-FFF2-40B4-BE49-F238E27FC236}">
                <a16:creationId xmlns:a16="http://schemas.microsoft.com/office/drawing/2014/main" id="{4C3A68AC-120B-4739-BD77-EB8D9A2774CF}"/>
              </a:ext>
            </a:extLst>
          </p:cNvPr>
          <p:cNvSpPr>
            <a:spLocks noGrp="1"/>
          </p:cNvSpPr>
          <p:nvPr>
            <p:ph type="body" sz="quarter" idx="22" hasCustomPrompt="1"/>
          </p:nvPr>
        </p:nvSpPr>
        <p:spPr>
          <a:xfrm>
            <a:off x="5147712"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5" name="Text Placeholder 12">
            <a:extLst>
              <a:ext uri="{FF2B5EF4-FFF2-40B4-BE49-F238E27FC236}">
                <a16:creationId xmlns:a16="http://schemas.microsoft.com/office/drawing/2014/main" id="{0A9A1E10-7F09-44CE-87BF-10DBCB2DD340}"/>
              </a:ext>
            </a:extLst>
          </p:cNvPr>
          <p:cNvSpPr>
            <a:spLocks noGrp="1"/>
          </p:cNvSpPr>
          <p:nvPr>
            <p:ph type="body" sz="quarter" idx="23"/>
          </p:nvPr>
        </p:nvSpPr>
        <p:spPr>
          <a:xfrm>
            <a:off x="5176594"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6" name="Text Placeholder 12">
            <a:extLst>
              <a:ext uri="{FF2B5EF4-FFF2-40B4-BE49-F238E27FC236}">
                <a16:creationId xmlns:a16="http://schemas.microsoft.com/office/drawing/2014/main" id="{F45A253A-F83B-4FD4-A131-FA4682A23AFE}"/>
              </a:ext>
            </a:extLst>
          </p:cNvPr>
          <p:cNvSpPr>
            <a:spLocks noGrp="1"/>
          </p:cNvSpPr>
          <p:nvPr>
            <p:ph type="body" sz="quarter" idx="24" hasCustomPrompt="1"/>
          </p:nvPr>
        </p:nvSpPr>
        <p:spPr>
          <a:xfrm>
            <a:off x="7462836"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7" name="Text Placeholder 12">
            <a:extLst>
              <a:ext uri="{FF2B5EF4-FFF2-40B4-BE49-F238E27FC236}">
                <a16:creationId xmlns:a16="http://schemas.microsoft.com/office/drawing/2014/main" id="{403F967D-B169-4689-B49E-43267F0A42DC}"/>
              </a:ext>
            </a:extLst>
          </p:cNvPr>
          <p:cNvSpPr>
            <a:spLocks noGrp="1"/>
          </p:cNvSpPr>
          <p:nvPr>
            <p:ph type="body" sz="quarter" idx="25"/>
          </p:nvPr>
        </p:nvSpPr>
        <p:spPr>
          <a:xfrm>
            <a:off x="7491719"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
        <p:nvSpPr>
          <p:cNvPr id="28" name="Text Placeholder 12">
            <a:extLst>
              <a:ext uri="{FF2B5EF4-FFF2-40B4-BE49-F238E27FC236}">
                <a16:creationId xmlns:a16="http://schemas.microsoft.com/office/drawing/2014/main" id="{FD3AE7CA-391E-4375-9398-D249BBBFEA76}"/>
              </a:ext>
            </a:extLst>
          </p:cNvPr>
          <p:cNvSpPr>
            <a:spLocks noGrp="1"/>
          </p:cNvSpPr>
          <p:nvPr>
            <p:ph type="body" sz="quarter" idx="26" hasCustomPrompt="1"/>
          </p:nvPr>
        </p:nvSpPr>
        <p:spPr>
          <a:xfrm>
            <a:off x="9746668" y="2144063"/>
            <a:ext cx="1896577" cy="1429316"/>
          </a:xfrm>
        </p:spPr>
        <p:txBody>
          <a:bodyPr numCol="1" spcCol="756000" anchor="b">
            <a:noAutofit/>
          </a:bodyPr>
          <a:lstStyle>
            <a:lvl1pPr marL="0" indent="0">
              <a:buFont typeface="Arial" panose="020B0604020202020204" pitchFamily="34" charset="0"/>
              <a:buNone/>
              <a:defRPr sz="5821" b="0" i="0" spc="-73" baseline="0">
                <a:solidFill>
                  <a:schemeClr val="accent1"/>
                </a:solidFill>
                <a:latin typeface="Poppins Medium" pitchFamily="2" charset="77"/>
                <a:cs typeface="Poppins Medium" pitchFamily="2" charset="77"/>
              </a:defRPr>
            </a:lvl1pPr>
            <a:lvl5pPr>
              <a:defRPr/>
            </a:lvl5pPr>
          </a:lstStyle>
          <a:p>
            <a:pPr lvl="0"/>
            <a:r>
              <a:rPr lang="en-US" err="1"/>
              <a:t>xxxx</a:t>
            </a:r>
            <a:endParaRPr lang="en-US"/>
          </a:p>
        </p:txBody>
      </p:sp>
      <p:sp>
        <p:nvSpPr>
          <p:cNvPr id="29" name="Text Placeholder 12">
            <a:extLst>
              <a:ext uri="{FF2B5EF4-FFF2-40B4-BE49-F238E27FC236}">
                <a16:creationId xmlns:a16="http://schemas.microsoft.com/office/drawing/2014/main" id="{E4F804E3-C2DE-4602-B167-5B66CA4202B9}"/>
              </a:ext>
            </a:extLst>
          </p:cNvPr>
          <p:cNvSpPr>
            <a:spLocks noGrp="1"/>
          </p:cNvSpPr>
          <p:nvPr>
            <p:ph type="body" sz="quarter" idx="27"/>
          </p:nvPr>
        </p:nvSpPr>
        <p:spPr>
          <a:xfrm>
            <a:off x="9775550" y="3658327"/>
            <a:ext cx="1838812" cy="522451"/>
          </a:xfrm>
        </p:spPr>
        <p:txBody>
          <a:bodyPr numCol="1" spcCol="756000"/>
          <a:lstStyle>
            <a:lvl1pPr marL="0" indent="0">
              <a:buFont typeface="Arial" panose="020B0604020202020204" pitchFamily="34" charset="0"/>
              <a:buNone/>
              <a:defRPr/>
            </a:lvl1pPr>
            <a:lvl5pPr>
              <a:defRPr/>
            </a:lvl5pPr>
          </a:lstStyle>
          <a:p>
            <a:pPr lvl="0"/>
            <a:r>
              <a:rPr lang="en-GB"/>
              <a:t>Click to edit Master text styles</a:t>
            </a:r>
          </a:p>
        </p:txBody>
      </p:sp>
    </p:spTree>
    <p:extLst>
      <p:ext uri="{BB962C8B-B14F-4D97-AF65-F5344CB8AC3E}">
        <p14:creationId xmlns:p14="http://schemas.microsoft.com/office/powerpoint/2010/main" val="385542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Large stat | b/g image / grad">
    <p:bg>
      <p:bgPr>
        <a:solidFill>
          <a:schemeClr val="accent6"/>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C44D74-3B3F-47E0-B848-9173CD01DCB4}"/>
              </a:ext>
            </a:extLst>
          </p:cNvPr>
          <p:cNvSpPr>
            <a:spLocks noGrp="1"/>
          </p:cNvSpPr>
          <p:nvPr>
            <p:ph type="pic" sz="quarter" idx="19"/>
          </p:nvPr>
        </p:nvSpPr>
        <p:spPr>
          <a:xfrm>
            <a:off x="0" y="0"/>
            <a:ext cx="12192000" cy="6858000"/>
          </a:xfrm>
          <a:noFill/>
        </p:spPr>
        <p:txBody>
          <a:bodyPr anchor="ctr">
            <a:noAutofit/>
          </a:bodyPr>
          <a:lstStyle>
            <a:lvl1pPr algn="ctr">
              <a:defRPr/>
            </a:lvl1pPr>
          </a:lstStyle>
          <a:p>
            <a:r>
              <a:rPr lang="en-GB"/>
              <a:t>Click icon to add picture</a:t>
            </a:r>
          </a:p>
        </p:txBody>
      </p:sp>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outerShdw blurRad="50800" dist="50800" dir="2700000" algn="tl" rotWithShape="0">
                    <a:prstClr val="black">
                      <a:alpha val="40000"/>
                    </a:prstClr>
                  </a:outerShdw>
                </a:effectLst>
              </a:defRPr>
            </a:lvl1pPr>
          </a:lstStyle>
          <a:p>
            <a:r>
              <a:rPr lang="en-GB"/>
              <a:t>Immunization, Vaccines and Biologicals</a:t>
            </a: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outerShdw blurRad="50800" dist="50800" dir="2700000" algn="tl" rotWithShape="0">
                    <a:prstClr val="black">
                      <a:alpha val="40000"/>
                    </a:prstClr>
                  </a:outerShdw>
                </a:effectLst>
              </a:defRPr>
            </a:lvl1pPr>
          </a:lstStyle>
          <a:p>
            <a:fld id="{E2E31AFC-DF42-41A5-B57C-06A83BBA6616}" type="slidenum">
              <a:rPr lang="en-GB" smtClean="0"/>
              <a:pPr/>
              <a:t>‹#›</a:t>
            </a:fld>
            <a:endParaRPr lang="en-GB"/>
          </a:p>
        </p:txBody>
      </p:sp>
      <p:sp>
        <p:nvSpPr>
          <p:cNvPr id="12" name="Text Placeholder 12">
            <a:extLst>
              <a:ext uri="{FF2B5EF4-FFF2-40B4-BE49-F238E27FC236}">
                <a16:creationId xmlns:a16="http://schemas.microsoft.com/office/drawing/2014/main" id="{D8794217-5EF6-484A-9789-939A04CBD6BD}"/>
              </a:ext>
            </a:extLst>
          </p:cNvPr>
          <p:cNvSpPr>
            <a:spLocks noGrp="1"/>
          </p:cNvSpPr>
          <p:nvPr>
            <p:ph type="body" sz="quarter" idx="15" hasCustomPrompt="1"/>
          </p:nvPr>
        </p:nvSpPr>
        <p:spPr>
          <a:xfrm>
            <a:off x="7405918" y="2107959"/>
            <a:ext cx="4214820" cy="1429316"/>
          </a:xfrm>
        </p:spPr>
        <p:txBody>
          <a:bodyPr numCol="1" spcCol="756000" anchor="b">
            <a:noAutofit/>
          </a:bodyPr>
          <a:lstStyle>
            <a:lvl1pPr marL="0" indent="0">
              <a:buFont typeface="Arial" panose="020B0604020202020204" pitchFamily="34" charset="0"/>
              <a:buNone/>
              <a:defRPr sz="12128" b="0" i="0" spc="-637">
                <a:solidFill>
                  <a:schemeClr val="bg1"/>
                </a:solidFill>
                <a:latin typeface="Poppins Medium" pitchFamily="2" charset="77"/>
                <a:cs typeface="Poppins Medium" pitchFamily="2" charset="77"/>
              </a:defRPr>
            </a:lvl1pPr>
            <a:lvl5pPr>
              <a:defRPr/>
            </a:lvl5pPr>
          </a:lstStyle>
          <a:p>
            <a:pPr lvl="0"/>
            <a:r>
              <a:rPr lang="en-US" err="1"/>
              <a:t>x.xm</a:t>
            </a:r>
            <a:endParaRPr lang="en-US"/>
          </a:p>
        </p:txBody>
      </p:sp>
      <p:sp>
        <p:nvSpPr>
          <p:cNvPr id="16" name="Text Placeholder 12">
            <a:extLst>
              <a:ext uri="{FF2B5EF4-FFF2-40B4-BE49-F238E27FC236}">
                <a16:creationId xmlns:a16="http://schemas.microsoft.com/office/drawing/2014/main" id="{3DE89019-B2ED-4062-BEFD-1AF245BF4D3C}"/>
              </a:ext>
            </a:extLst>
          </p:cNvPr>
          <p:cNvSpPr>
            <a:spLocks noGrp="1"/>
          </p:cNvSpPr>
          <p:nvPr>
            <p:ph type="body" sz="quarter" idx="18"/>
          </p:nvPr>
        </p:nvSpPr>
        <p:spPr>
          <a:xfrm>
            <a:off x="7405918" y="3480495"/>
            <a:ext cx="4214819" cy="296171"/>
          </a:xfrm>
        </p:spPr>
        <p:txBody>
          <a:bodyPr numCol="1" spcCol="756000"/>
          <a:lstStyle>
            <a:lvl1pPr marL="0" indent="0">
              <a:buFont typeface="Arial" panose="020B0604020202020204" pitchFamily="34" charset="0"/>
              <a:buNone/>
              <a:defRPr sz="1698" b="0">
                <a:solidFill>
                  <a:schemeClr val="bg1"/>
                </a:solidFill>
              </a:defRPr>
            </a:lvl1pPr>
            <a:lvl5pPr>
              <a:defRPr/>
            </a:lvl5pPr>
          </a:lstStyle>
          <a:p>
            <a:pPr lvl="0"/>
            <a:r>
              <a:rPr lang="en-GB"/>
              <a:t>Click to edit Master text styles</a:t>
            </a:r>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698430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Sub | Map + pins">
    <p:bg>
      <p:bgPr>
        <a:solidFill>
          <a:schemeClr val="accent6"/>
        </a:solidFill>
        <a:effectLst/>
      </p:bgPr>
    </p:bg>
    <p:spTree>
      <p:nvGrpSpPr>
        <p:cNvPr id="1" name=""/>
        <p:cNvGrpSpPr/>
        <p:nvPr/>
      </p:nvGrpSpPr>
      <p:grpSpPr>
        <a:xfrm>
          <a:off x="0" y="0"/>
          <a:ext cx="0" cy="0"/>
          <a:chOff x="0" y="0"/>
          <a:chExt cx="0" cy="0"/>
        </a:xfrm>
      </p:grpSpPr>
      <p:pic>
        <p:nvPicPr>
          <p:cNvPr id="32" name="Graphic 31">
            <a:extLst>
              <a:ext uri="{FF2B5EF4-FFF2-40B4-BE49-F238E27FC236}">
                <a16:creationId xmlns:a16="http://schemas.microsoft.com/office/drawing/2014/main" id="{359EA77B-10F0-4804-A145-524336802DC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511288" y="1509771"/>
            <a:ext cx="9195987" cy="4538631"/>
          </a:xfrm>
          <a:prstGeom prst="rect">
            <a:avLst/>
          </a:prstGeom>
        </p:spPr>
      </p:pic>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21" name="Title 1">
            <a:extLst>
              <a:ext uri="{FF2B5EF4-FFF2-40B4-BE49-F238E27FC236}">
                <a16:creationId xmlns:a16="http://schemas.microsoft.com/office/drawing/2014/main" id="{2DBFC085-0C60-416E-8CFF-15E94416BA22}"/>
              </a:ext>
            </a:extLst>
          </p:cNvPr>
          <p:cNvSpPr>
            <a:spLocks noGrp="1"/>
          </p:cNvSpPr>
          <p:nvPr>
            <p:ph type="title"/>
          </p:nvPr>
        </p:nvSpPr>
        <p:spPr>
          <a:xfrm>
            <a:off x="577638" y="537198"/>
            <a:ext cx="11013551" cy="403133"/>
          </a:xfrm>
        </p:spPr>
        <p:txBody>
          <a:bodyPr lIns="0" tIns="0" rIns="0" bIns="0" anchor="t" anchorCtr="0"/>
          <a:lstStyle>
            <a:lvl1pPr>
              <a:defRPr>
                <a:solidFill>
                  <a:schemeClr val="bg1"/>
                </a:solidFill>
              </a:defRPr>
            </a:lvl1pPr>
          </a:lstStyle>
          <a:p>
            <a:r>
              <a:rPr lang="en-GB"/>
              <a:t>Click to edit Master title style</a:t>
            </a:r>
          </a:p>
        </p:txBody>
      </p:sp>
      <p:sp>
        <p:nvSpPr>
          <p:cNvPr id="22" name="Text Placeholder 9">
            <a:extLst>
              <a:ext uri="{FF2B5EF4-FFF2-40B4-BE49-F238E27FC236}">
                <a16:creationId xmlns:a16="http://schemas.microsoft.com/office/drawing/2014/main" id="{B553B6D6-CC16-4E40-914D-C81F67547FEF}"/>
              </a:ext>
            </a:extLst>
          </p:cNvPr>
          <p:cNvSpPr>
            <a:spLocks noGrp="1"/>
          </p:cNvSpPr>
          <p:nvPr>
            <p:ph type="body" sz="quarter" idx="13"/>
          </p:nvPr>
        </p:nvSpPr>
        <p:spPr>
          <a:xfrm>
            <a:off x="577638" y="1127910"/>
            <a:ext cx="5081284" cy="261290"/>
          </a:xfrm>
        </p:spPr>
        <p:txBody>
          <a:bodyPr/>
          <a:lstStyle>
            <a:lvl1pPr>
              <a:lnSpc>
                <a:spcPct val="100000"/>
              </a:lnSpc>
              <a:buFont typeface="Arial" panose="020B0604020202020204" pitchFamily="34" charset="0"/>
              <a:buNone/>
              <a:defRPr sz="1698">
                <a:solidFill>
                  <a:schemeClr val="bg1"/>
                </a:solidFill>
              </a:defRPr>
            </a:lvl1pPr>
          </a:lstStyle>
          <a:p>
            <a:pPr lvl="0"/>
            <a:r>
              <a:rPr lang="en-GB"/>
              <a:t>Click to edit Master text styles</a:t>
            </a:r>
          </a:p>
        </p:txBody>
      </p:sp>
      <p:sp>
        <p:nvSpPr>
          <p:cNvPr id="33" name="Text Placeholder 22">
            <a:extLst>
              <a:ext uri="{FF2B5EF4-FFF2-40B4-BE49-F238E27FC236}">
                <a16:creationId xmlns:a16="http://schemas.microsoft.com/office/drawing/2014/main" id="{28651641-59C0-4E53-BC82-FBC2B7BB8DB1}"/>
              </a:ext>
            </a:extLst>
          </p:cNvPr>
          <p:cNvSpPr>
            <a:spLocks noGrp="1"/>
          </p:cNvSpPr>
          <p:nvPr>
            <p:ph type="body" sz="quarter" idx="15"/>
          </p:nvPr>
        </p:nvSpPr>
        <p:spPr>
          <a:xfrm>
            <a:off x="577638" y="5974456"/>
            <a:ext cx="3140422" cy="171705"/>
          </a:xfrm>
        </p:spPr>
        <p:txBody>
          <a:bodyPr tIns="0" bIns="0" anchor="t" anchorCtr="0"/>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5" name="Text Placeholder 22">
            <a:extLst>
              <a:ext uri="{FF2B5EF4-FFF2-40B4-BE49-F238E27FC236}">
                <a16:creationId xmlns:a16="http://schemas.microsoft.com/office/drawing/2014/main" id="{E20BD56E-0E17-4AED-B089-01FA1B56B6FE}"/>
              </a:ext>
            </a:extLst>
          </p:cNvPr>
          <p:cNvSpPr>
            <a:spLocks noGrp="1"/>
          </p:cNvSpPr>
          <p:nvPr>
            <p:ph type="body" sz="quarter" idx="16"/>
          </p:nvPr>
        </p:nvSpPr>
        <p:spPr>
          <a:xfrm>
            <a:off x="577638" y="5537888"/>
            <a:ext cx="3140422" cy="171705"/>
          </a:xfrm>
        </p:spPr>
        <p:txBody>
          <a:bodyPr tIns="0" bIns="0" anchor="t" anchorCtr="0"/>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
        <p:nvSpPr>
          <p:cNvPr id="36" name="Text Placeholder 22">
            <a:extLst>
              <a:ext uri="{FF2B5EF4-FFF2-40B4-BE49-F238E27FC236}">
                <a16:creationId xmlns:a16="http://schemas.microsoft.com/office/drawing/2014/main" id="{C73E20F7-E9CB-484A-B765-8163DC385D90}"/>
              </a:ext>
            </a:extLst>
          </p:cNvPr>
          <p:cNvSpPr>
            <a:spLocks noGrp="1"/>
          </p:cNvSpPr>
          <p:nvPr>
            <p:ph type="body" sz="quarter" idx="17"/>
          </p:nvPr>
        </p:nvSpPr>
        <p:spPr>
          <a:xfrm>
            <a:off x="3781812" y="4163432"/>
            <a:ext cx="2314188" cy="171705"/>
          </a:xfrm>
        </p:spPr>
        <p:txBody>
          <a:bodyPr wrap="square" tIns="0" bIns="0" anchor="t" anchorCtr="0">
            <a:spAutoFit/>
          </a:bodyPr>
          <a:lstStyle>
            <a:lvl1pPr marL="217561" indent="-217561">
              <a:spcBef>
                <a:spcPts val="0"/>
              </a:spcBef>
              <a:buSzPct val="200000"/>
              <a:buFontTx/>
              <a:buBlip>
                <a:blip r:embed="rId4">
                  <a:extLst>
                    <a:ext uri="{96DAC541-7B7A-43D3-8B79-37D633B846F1}">
                      <asvg:svgBlip xmlns:asvg="http://schemas.microsoft.com/office/drawing/2016/SVG/main" r:embed="rId5"/>
                    </a:ext>
                  </a:extLst>
                </a:blip>
              </a:buBlip>
              <a:defRPr sz="1455" b="1" i="0" baseline="30000">
                <a:solidFill>
                  <a:schemeClr val="accent1"/>
                </a:solidFill>
                <a:latin typeface="Poppins SemiBold" pitchFamily="2" charset="77"/>
                <a:cs typeface="Poppins SemiBold" pitchFamily="2" charset="77"/>
              </a:defRPr>
            </a:lvl1pPr>
          </a:lstStyle>
          <a:p>
            <a:pPr lvl="0"/>
            <a:r>
              <a:rPr lang="en-GB"/>
              <a:t>Click to edit Master text styles</a:t>
            </a:r>
          </a:p>
        </p:txBody>
      </p:sp>
      <p:sp>
        <p:nvSpPr>
          <p:cNvPr id="37" name="Text Placeholder 22">
            <a:extLst>
              <a:ext uri="{FF2B5EF4-FFF2-40B4-BE49-F238E27FC236}">
                <a16:creationId xmlns:a16="http://schemas.microsoft.com/office/drawing/2014/main" id="{3E398FEC-3245-4CB1-99A2-4E4EDB866903}"/>
              </a:ext>
            </a:extLst>
          </p:cNvPr>
          <p:cNvSpPr>
            <a:spLocks noGrp="1"/>
          </p:cNvSpPr>
          <p:nvPr>
            <p:ph type="body" sz="quarter" idx="18"/>
          </p:nvPr>
        </p:nvSpPr>
        <p:spPr>
          <a:xfrm>
            <a:off x="5924726" y="3036052"/>
            <a:ext cx="2314188" cy="171705"/>
          </a:xfrm>
        </p:spPr>
        <p:txBody>
          <a:bodyPr wrap="square" tIns="0" bIns="0" anchor="t" anchorCtr="0">
            <a:spAutoFit/>
          </a:bodyPr>
          <a:lstStyle>
            <a:lvl1pPr marL="217561" indent="-217561">
              <a:spcBef>
                <a:spcPts val="0"/>
              </a:spcBef>
              <a:buSzPct val="200000"/>
              <a:buFontTx/>
              <a:buBlip>
                <a:blip r:embed="rId6">
                  <a:extLst>
                    <a:ext uri="{96DAC541-7B7A-43D3-8B79-37D633B846F1}">
                      <asvg:svgBlip xmlns:asvg="http://schemas.microsoft.com/office/drawing/2016/SVG/main" r:embed="rId7"/>
                    </a:ext>
                  </a:extLst>
                </a:blip>
              </a:buBlip>
              <a:defRPr sz="1455" b="1" i="0" baseline="30000">
                <a:solidFill>
                  <a:schemeClr val="bg1"/>
                </a:solidFill>
                <a:latin typeface="Poppins SemiBold" pitchFamily="2" charset="77"/>
                <a:cs typeface="Poppins SemiBold" pitchFamily="2" charset="77"/>
              </a:defRPr>
            </a:lvl1pPr>
          </a:lstStyle>
          <a:p>
            <a:pPr lvl="0"/>
            <a:r>
              <a:rPr lang="en-GB"/>
              <a:t>Click to edit Master text styles</a:t>
            </a:r>
          </a:p>
        </p:txBody>
      </p:sp>
    </p:spTree>
    <p:extLst>
      <p:ext uri="{BB962C8B-B14F-4D97-AF65-F5344CB8AC3E}">
        <p14:creationId xmlns:p14="http://schemas.microsoft.com/office/powerpoint/2010/main" val="292702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Our vision | Centred">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a:xfrm>
            <a:off x="577638" y="6482886"/>
            <a:ext cx="7575715" cy="111982"/>
          </a:xfrm>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3316700" y="577597"/>
            <a:ext cx="5558600" cy="1175806"/>
          </a:xfrm>
        </p:spPr>
        <p:txBody>
          <a:bodyPr lIns="0" tIns="0" rIns="0" bIns="0" anchor="b" anchorCtr="0"/>
          <a:lstStyle>
            <a:lvl1pPr algn="ctr">
              <a:defRPr sz="424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10991343" cy="571182"/>
          </a:xfrm>
        </p:spPr>
        <p:txBody>
          <a:bodyPr/>
          <a:lstStyle>
            <a:lvl1pPr algn="ctr">
              <a:defRPr sz="3275">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77638" y="5241915"/>
            <a:ext cx="1696672"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174379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743797"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Tree>
    <p:extLst>
      <p:ext uri="{BB962C8B-B14F-4D97-AF65-F5344CB8AC3E}">
        <p14:creationId xmlns:p14="http://schemas.microsoft.com/office/powerpoint/2010/main" val="33770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Mission Statement | Left Align">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11" name="Title 1">
            <a:extLst>
              <a:ext uri="{FF2B5EF4-FFF2-40B4-BE49-F238E27FC236}">
                <a16:creationId xmlns:a16="http://schemas.microsoft.com/office/drawing/2014/main" id="{0E04318B-A241-43E7-94D4-29E516C89630}"/>
              </a:ext>
            </a:extLst>
          </p:cNvPr>
          <p:cNvSpPr>
            <a:spLocks noGrp="1"/>
          </p:cNvSpPr>
          <p:nvPr>
            <p:ph type="ctrTitle"/>
          </p:nvPr>
        </p:nvSpPr>
        <p:spPr>
          <a:xfrm>
            <a:off x="599848" y="1299878"/>
            <a:ext cx="7334965" cy="453525"/>
          </a:xfrm>
        </p:spPr>
        <p:txBody>
          <a:bodyPr lIns="0" tIns="0" rIns="0" bIns="0" anchor="b" anchorCtr="0"/>
          <a:lstStyle>
            <a:lvl1pPr algn="l">
              <a:defRPr sz="3275">
                <a:solidFill>
                  <a:schemeClr val="bg1"/>
                </a:solidFill>
              </a:defRPr>
            </a:lvl1pPr>
          </a:lstStyle>
          <a:p>
            <a:r>
              <a:rPr lang="en-GB"/>
              <a:t>Click to edit Master title style</a:t>
            </a:r>
          </a:p>
        </p:txBody>
      </p:sp>
      <p:sp>
        <p:nvSpPr>
          <p:cNvPr id="6" name="Text Placeholder 5">
            <a:extLst>
              <a:ext uri="{FF2B5EF4-FFF2-40B4-BE49-F238E27FC236}">
                <a16:creationId xmlns:a16="http://schemas.microsoft.com/office/drawing/2014/main" id="{B0234693-3B2F-4AE8-AE43-6003C99CB8AC}"/>
              </a:ext>
            </a:extLst>
          </p:cNvPr>
          <p:cNvSpPr>
            <a:spLocks noGrp="1"/>
          </p:cNvSpPr>
          <p:nvPr>
            <p:ph type="body" sz="quarter" idx="13"/>
          </p:nvPr>
        </p:nvSpPr>
        <p:spPr>
          <a:xfrm>
            <a:off x="599847" y="2162835"/>
            <a:ext cx="8255334" cy="296171"/>
          </a:xfrm>
        </p:spPr>
        <p:txBody>
          <a:bodyPr/>
          <a:lstStyle>
            <a:lvl1pPr algn="l">
              <a:defRPr sz="1698">
                <a:solidFill>
                  <a:schemeClr val="bg1"/>
                </a:solidFill>
              </a:defRPr>
            </a:lvl1pPr>
          </a:lstStyle>
          <a:p>
            <a:pPr lvl="0"/>
            <a:r>
              <a:rPr lang="en-GB"/>
              <a:t>Click to edit Master text styles</a:t>
            </a:r>
          </a:p>
        </p:txBody>
      </p:sp>
      <p:sp>
        <p:nvSpPr>
          <p:cNvPr id="14" name="object 37">
            <a:extLst>
              <a:ext uri="{FF2B5EF4-FFF2-40B4-BE49-F238E27FC236}">
                <a16:creationId xmlns:a16="http://schemas.microsoft.com/office/drawing/2014/main" id="{254656CD-21F4-415A-855F-8FEF936CAD12}"/>
              </a:ext>
            </a:extLst>
          </p:cNvPr>
          <p:cNvSpPr/>
          <p:nvPr userDrawn="1"/>
        </p:nvSpPr>
        <p:spPr>
          <a:xfrm>
            <a:off x="3344643"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5" name="object 38">
            <a:extLst>
              <a:ext uri="{FF2B5EF4-FFF2-40B4-BE49-F238E27FC236}">
                <a16:creationId xmlns:a16="http://schemas.microsoft.com/office/drawing/2014/main" id="{5C6A6A71-005C-4561-B24C-20036B336094}"/>
              </a:ext>
            </a:extLst>
          </p:cNvPr>
          <p:cNvSpPr/>
          <p:nvPr userDrawn="1"/>
        </p:nvSpPr>
        <p:spPr>
          <a:xfrm>
            <a:off x="9774588" y="5294061"/>
            <a:ext cx="0" cy="754341"/>
          </a:xfrm>
          <a:custGeom>
            <a:avLst/>
            <a:gdLst/>
            <a:ahLst/>
            <a:cxnLst/>
            <a:rect l="l" t="t" r="r" b="b"/>
            <a:pathLst>
              <a:path h="1243965">
                <a:moveTo>
                  <a:pt x="0" y="0"/>
                </a:moveTo>
                <a:lnTo>
                  <a:pt x="0" y="1243564"/>
                </a:lnTo>
              </a:path>
            </a:pathLst>
          </a:custGeom>
          <a:ln w="9622">
            <a:solidFill>
              <a:srgbClr val="FFFFFF"/>
            </a:solidFill>
          </a:ln>
        </p:spPr>
        <p:txBody>
          <a:bodyPr wrap="square" lIns="0" tIns="0" rIns="0" bIns="0" rtlCol="0"/>
          <a:lstStyle/>
          <a:p>
            <a:endParaRPr sz="1092"/>
          </a:p>
        </p:txBody>
      </p:sp>
      <p:sp>
        <p:nvSpPr>
          <p:cNvPr id="17" name="object 40">
            <a:extLst>
              <a:ext uri="{FF2B5EF4-FFF2-40B4-BE49-F238E27FC236}">
                <a16:creationId xmlns:a16="http://schemas.microsoft.com/office/drawing/2014/main" id="{176FBC2B-5877-478A-BEB4-EDF0B54837C2}"/>
              </a:ext>
            </a:extLst>
          </p:cNvPr>
          <p:cNvSpPr txBox="1"/>
          <p:nvPr userDrawn="1"/>
        </p:nvSpPr>
        <p:spPr>
          <a:xfrm>
            <a:off x="599847" y="5241915"/>
            <a:ext cx="1880668"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Associated</a:t>
            </a:r>
            <a:r>
              <a:rPr sz="1395" b="0" i="0" spc="-61">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with</a:t>
            </a:r>
            <a:endParaRPr sz="1395" b="0" i="0">
              <a:latin typeface="Poppins Medium" pitchFamily="2" charset="77"/>
              <a:cs typeface="Poppins Medium" pitchFamily="2" charset="77"/>
            </a:endParaRPr>
          </a:p>
        </p:txBody>
      </p:sp>
      <p:sp>
        <p:nvSpPr>
          <p:cNvPr id="18" name="object 41">
            <a:extLst>
              <a:ext uri="{FF2B5EF4-FFF2-40B4-BE49-F238E27FC236}">
                <a16:creationId xmlns:a16="http://schemas.microsoft.com/office/drawing/2014/main" id="{F38E41A8-ECE8-47B1-85AB-9824D1D80C00}"/>
              </a:ext>
            </a:extLst>
          </p:cNvPr>
          <p:cNvSpPr txBox="1"/>
          <p:nvPr userDrawn="1"/>
        </p:nvSpPr>
        <p:spPr>
          <a:xfrm>
            <a:off x="3915513" y="5241915"/>
            <a:ext cx="2180486"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Supported</a:t>
            </a:r>
            <a:r>
              <a:rPr sz="1395" b="0" i="0" spc="-67">
                <a:solidFill>
                  <a:srgbClr val="FFFFFF"/>
                </a:solidFill>
                <a:latin typeface="Poppins Medium" pitchFamily="2" charset="77"/>
                <a:cs typeface="Poppins Medium" pitchFamily="2" charset="77"/>
              </a:rPr>
              <a:t> </a:t>
            </a:r>
            <a:r>
              <a:rPr sz="1395" b="0" i="0" spc="-12">
                <a:solidFill>
                  <a:srgbClr val="FFFFFF"/>
                </a:solidFill>
                <a:latin typeface="Poppins Medium" pitchFamily="2" charset="77"/>
                <a:cs typeface="Poppins Medium" pitchFamily="2" charset="77"/>
              </a:rPr>
              <a:t>by</a:t>
            </a:r>
            <a:endParaRPr sz="1395" b="0" i="0">
              <a:latin typeface="Poppins Medium" pitchFamily="2" charset="77"/>
              <a:cs typeface="Poppins Medium" pitchFamily="2" charset="77"/>
            </a:endParaRPr>
          </a:p>
        </p:txBody>
      </p:sp>
      <p:sp>
        <p:nvSpPr>
          <p:cNvPr id="19" name="object 42">
            <a:extLst>
              <a:ext uri="{FF2B5EF4-FFF2-40B4-BE49-F238E27FC236}">
                <a16:creationId xmlns:a16="http://schemas.microsoft.com/office/drawing/2014/main" id="{E15DCFC0-DA16-4F9A-B70D-3C33C791B448}"/>
              </a:ext>
            </a:extLst>
          </p:cNvPr>
          <p:cNvSpPr txBox="1"/>
          <p:nvPr userDrawn="1"/>
        </p:nvSpPr>
        <p:spPr>
          <a:xfrm>
            <a:off x="10161465" y="5241915"/>
            <a:ext cx="1459271" cy="222839"/>
          </a:xfrm>
          <a:prstGeom prst="rect">
            <a:avLst/>
          </a:prstGeom>
        </p:spPr>
        <p:txBody>
          <a:bodyPr vert="horz" wrap="square" lIns="0" tIns="8086" rIns="0" bIns="0" rtlCol="0">
            <a:spAutoFit/>
          </a:bodyPr>
          <a:lstStyle/>
          <a:p>
            <a:pPr marL="7701">
              <a:lnSpc>
                <a:spcPct val="100000"/>
              </a:lnSpc>
              <a:spcBef>
                <a:spcPts val="64"/>
              </a:spcBef>
            </a:pPr>
            <a:r>
              <a:rPr sz="1395" b="0" i="0" spc="-12">
                <a:solidFill>
                  <a:srgbClr val="FFFFFF"/>
                </a:solidFill>
                <a:latin typeface="Poppins Medium" pitchFamily="2" charset="77"/>
                <a:cs typeface="Poppins Medium" pitchFamily="2" charset="77"/>
              </a:rPr>
              <a:t>Hosted</a:t>
            </a:r>
            <a:r>
              <a:rPr sz="1395" b="0" i="0" spc="-64">
                <a:solidFill>
                  <a:srgbClr val="FFFFFF"/>
                </a:solidFill>
                <a:latin typeface="Poppins Medium" pitchFamily="2" charset="77"/>
                <a:cs typeface="Poppins Medium" pitchFamily="2" charset="77"/>
              </a:rPr>
              <a:t> </a:t>
            </a:r>
            <a:r>
              <a:rPr sz="1395" b="0" i="0" spc="-15">
                <a:solidFill>
                  <a:srgbClr val="FFFFFF"/>
                </a:solidFill>
                <a:latin typeface="Poppins Medium" pitchFamily="2" charset="77"/>
                <a:cs typeface="Poppins Medium" pitchFamily="2" charset="77"/>
              </a:rPr>
              <a:t>at</a:t>
            </a:r>
            <a:endParaRPr sz="1395" b="0" i="0">
              <a:latin typeface="Poppins Medium" pitchFamily="2" charset="77"/>
              <a:cs typeface="Poppins Medium" pitchFamily="2" charset="77"/>
            </a:endParaRPr>
          </a:p>
        </p:txBody>
      </p:sp>
      <p:sp>
        <p:nvSpPr>
          <p:cNvPr id="39" name="object 14">
            <a:extLst>
              <a:ext uri="{FF2B5EF4-FFF2-40B4-BE49-F238E27FC236}">
                <a16:creationId xmlns:a16="http://schemas.microsoft.com/office/drawing/2014/main" id="{EBA520A8-D9DC-4590-A234-60E794F86D19}"/>
              </a:ext>
            </a:extLst>
          </p:cNvPr>
          <p:cNvSpPr/>
          <p:nvPr userDrawn="1"/>
        </p:nvSpPr>
        <p:spPr>
          <a:xfrm>
            <a:off x="577850" y="5000063"/>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Tree>
    <p:extLst>
      <p:ext uri="{BB962C8B-B14F-4D97-AF65-F5344CB8AC3E}">
        <p14:creationId xmlns:p14="http://schemas.microsoft.com/office/powerpoint/2010/main" val="392127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8007" y="2863649"/>
            <a:ext cx="9195987" cy="1130703"/>
          </a:xfrm>
        </p:spPr>
        <p:txBody>
          <a:bodyPr anchor="ctr"/>
          <a:lstStyle>
            <a:lvl1pPr algn="ctr">
              <a:defRPr sz="4245"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3361685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sp>
        <p:nvSpPr>
          <p:cNvPr id="4" name="Text Placeholder 3">
            <a:extLst>
              <a:ext uri="{FF2B5EF4-FFF2-40B4-BE49-F238E27FC236}">
                <a16:creationId xmlns:a16="http://schemas.microsoft.com/office/drawing/2014/main" id="{0F41ED4F-48C8-405A-BAF4-A471B383C978}"/>
              </a:ext>
            </a:extLst>
          </p:cNvPr>
          <p:cNvSpPr>
            <a:spLocks noGrp="1"/>
          </p:cNvSpPr>
          <p:nvPr>
            <p:ph type="body" sz="quarter" idx="13"/>
          </p:nvPr>
        </p:nvSpPr>
        <p:spPr>
          <a:xfrm>
            <a:off x="1497044" y="3681455"/>
            <a:ext cx="9195987" cy="839551"/>
          </a:xfrm>
        </p:spPr>
        <p:txBody>
          <a:bodyPr anchor="ctr"/>
          <a:lstStyle>
            <a:lvl1pPr algn="ctr">
              <a:defRPr sz="2668" b="1" i="0">
                <a:solidFill>
                  <a:schemeClr val="bg1"/>
                </a:solidFill>
                <a:latin typeface="Poppins SemiBold" pitchFamily="2" charset="77"/>
                <a:cs typeface="Poppins SemiBold" pitchFamily="2" charset="77"/>
              </a:defRPr>
            </a:lvl1pPr>
            <a:lvl2pPr marL="0" indent="0" algn="ctr">
              <a:buFontTx/>
              <a:buNone/>
              <a:defRPr>
                <a:solidFill>
                  <a:schemeClr val="bg1"/>
                </a:solidFill>
                <a:latin typeface="Poppins" pitchFamily="2" charset="77"/>
                <a:cs typeface="Poppins" pitchFamily="2" charset="77"/>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GB"/>
              <a:t>Click to edit Master text styles</a:t>
            </a:r>
          </a:p>
          <a:p>
            <a:pPr lvl="1"/>
            <a:r>
              <a:rPr lang="en-GB"/>
              <a:t>Second level</a:t>
            </a:r>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293692"/>
            <a:ext cx="4944576" cy="1057002"/>
          </a:xfrm>
          <a:prstGeom prst="rect">
            <a:avLst/>
          </a:prstGeom>
        </p:spPr>
      </p:pic>
    </p:spTree>
    <p:extLst>
      <p:ext uri="{BB962C8B-B14F-4D97-AF65-F5344CB8AC3E}">
        <p14:creationId xmlns:p14="http://schemas.microsoft.com/office/powerpoint/2010/main" val="158383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25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afterEffect">
                  <p:stCondLst>
                    <p:cond delay="25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ign-off">
    <p:bg>
      <p:bgPr>
        <a:solidFill>
          <a:schemeClr val="accent6"/>
        </a:solidFill>
        <a:effectLst/>
      </p:bgPr>
    </p:bg>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07091CED-6421-441D-89DA-74EF77AD24AD}"/>
              </a:ext>
            </a:extLst>
          </p:cNvPr>
          <p:cNvSpPr>
            <a:spLocks noGrp="1"/>
          </p:cNvSpPr>
          <p:nvPr>
            <p:ph type="ftr" sz="quarter" idx="11"/>
          </p:nvPr>
        </p:nvSpPr>
        <p:spPr/>
        <p:txBody>
          <a:bodyPr/>
          <a:lstStyle>
            <a:lvl1pPr>
              <a:defRPr>
                <a:solidFill>
                  <a:schemeClr val="bg1"/>
                </a:solidFill>
                <a:effectLst/>
              </a:defRPr>
            </a:lvl1pPr>
          </a:lstStyle>
          <a:p>
            <a:r>
              <a:rPr lang="en-GB"/>
              <a:t>Immunization, Vaccines and Biologicals</a:t>
            </a:r>
            <a:endParaRPr lang="en-GB">
              <a:effectLst/>
            </a:endParaRPr>
          </a:p>
        </p:txBody>
      </p:sp>
      <p:sp>
        <p:nvSpPr>
          <p:cNvPr id="9" name="Slide Number Placeholder 8">
            <a:extLst>
              <a:ext uri="{FF2B5EF4-FFF2-40B4-BE49-F238E27FC236}">
                <a16:creationId xmlns:a16="http://schemas.microsoft.com/office/drawing/2014/main" id="{D1CC4CE6-BB6C-4665-BB0E-0849EB26E1A1}"/>
              </a:ext>
            </a:extLst>
          </p:cNvPr>
          <p:cNvSpPr>
            <a:spLocks noGrp="1"/>
          </p:cNvSpPr>
          <p:nvPr>
            <p:ph type="sldNum" sz="quarter" idx="12"/>
          </p:nvPr>
        </p:nvSpPr>
        <p:spPr/>
        <p:txBody>
          <a:bodyPr/>
          <a:lstStyle>
            <a:lvl1pPr>
              <a:defRPr>
                <a:solidFill>
                  <a:schemeClr val="bg1"/>
                </a:solidFill>
                <a:effectLst/>
              </a:defRPr>
            </a:lvl1pPr>
          </a:lstStyle>
          <a:p>
            <a:fld id="{E2E31AFC-DF42-41A5-B57C-06A83BBA6616}" type="slidenum">
              <a:rPr lang="en-GB" smtClean="0"/>
              <a:pPr/>
              <a:t>‹#›</a:t>
            </a:fld>
            <a:endParaRPr lang="en-GB"/>
          </a:p>
        </p:txBody>
      </p:sp>
      <p:sp>
        <p:nvSpPr>
          <p:cNvPr id="2" name="object 14">
            <a:extLst>
              <a:ext uri="{FF2B5EF4-FFF2-40B4-BE49-F238E27FC236}">
                <a16:creationId xmlns:a16="http://schemas.microsoft.com/office/drawing/2014/main" id="{E1474A1F-77BF-4F44-91F7-99B672845854}"/>
              </a:ext>
            </a:extLst>
          </p:cNvPr>
          <p:cNvSpPr/>
          <p:nvPr userDrawn="1"/>
        </p:nvSpPr>
        <p:spPr>
          <a:xfrm>
            <a:off x="577850" y="6397939"/>
            <a:ext cx="11042887" cy="0"/>
          </a:xfrm>
          <a:custGeom>
            <a:avLst/>
            <a:gdLst/>
            <a:ahLst/>
            <a:cxnLst/>
            <a:rect l="l" t="t" r="r" b="b"/>
            <a:pathLst>
              <a:path w="18209260">
                <a:moveTo>
                  <a:pt x="0" y="0"/>
                </a:moveTo>
                <a:lnTo>
                  <a:pt x="18208869" y="0"/>
                </a:lnTo>
              </a:path>
            </a:pathLst>
          </a:custGeom>
          <a:ln w="9525">
            <a:solidFill>
              <a:schemeClr val="bg1"/>
            </a:solidFill>
          </a:ln>
        </p:spPr>
        <p:txBody>
          <a:bodyPr wrap="square" lIns="0" tIns="0" rIns="0" bIns="0" rtlCol="0"/>
          <a:lstStyle/>
          <a:p>
            <a:endParaRPr sz="1092"/>
          </a:p>
        </p:txBody>
      </p:sp>
      <p:pic>
        <p:nvPicPr>
          <p:cNvPr id="5" name="Graphic 4">
            <a:extLst>
              <a:ext uri="{FF2B5EF4-FFF2-40B4-BE49-F238E27FC236}">
                <a16:creationId xmlns:a16="http://schemas.microsoft.com/office/drawing/2014/main" id="{5C1720A0-FC5D-48B5-9BF5-2721266040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622749" y="2900500"/>
            <a:ext cx="4944576" cy="1057002"/>
          </a:xfrm>
          <a:prstGeom prst="rect">
            <a:avLst/>
          </a:prstGeom>
        </p:spPr>
      </p:pic>
    </p:spTree>
    <p:extLst>
      <p:ext uri="{BB962C8B-B14F-4D97-AF65-F5344CB8AC3E}">
        <p14:creationId xmlns:p14="http://schemas.microsoft.com/office/powerpoint/2010/main" val="51830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B13A0A-CE65-42DC-9B05-FA1C95E2299D}"/>
              </a:ext>
            </a:extLst>
          </p:cNvPr>
          <p:cNvSpPr>
            <a:spLocks noGrp="1"/>
          </p:cNvSpPr>
          <p:nvPr>
            <p:ph type="dt" sz="half" idx="10"/>
          </p:nvPr>
        </p:nvSpPr>
        <p:spPr/>
        <p:txBody>
          <a:bodyPr/>
          <a:lstStyle/>
          <a:p>
            <a:r>
              <a:rPr lang="en-US"/>
              <a:t>Presentation Title | Section Title</a:t>
            </a:r>
          </a:p>
        </p:txBody>
      </p:sp>
      <p:sp>
        <p:nvSpPr>
          <p:cNvPr id="3" name="Footer Placeholder 2">
            <a:extLst>
              <a:ext uri="{FF2B5EF4-FFF2-40B4-BE49-F238E27FC236}">
                <a16:creationId xmlns:a16="http://schemas.microsoft.com/office/drawing/2014/main" id="{78AE9802-7DE3-450D-9BAB-E79BB75FB782}"/>
              </a:ext>
            </a:extLst>
          </p:cNvPr>
          <p:cNvSpPr>
            <a:spLocks noGrp="1"/>
          </p:cNvSpPr>
          <p:nvPr>
            <p:ph type="ftr" sz="quarter" idx="11"/>
          </p:nvPr>
        </p:nvSpPr>
        <p:spPr/>
        <p:txBody>
          <a:bodyPr/>
          <a:lstStyle/>
          <a:p>
            <a:r>
              <a:rPr lang="en-US"/>
              <a:t>*HPV types 16 and 18 are responsible for ov over 70% of cases. </a:t>
            </a:r>
          </a:p>
        </p:txBody>
      </p:sp>
      <p:sp>
        <p:nvSpPr>
          <p:cNvPr id="4" name="Slide Number Placeholder 3">
            <a:extLst>
              <a:ext uri="{FF2B5EF4-FFF2-40B4-BE49-F238E27FC236}">
                <a16:creationId xmlns:a16="http://schemas.microsoft.com/office/drawing/2014/main" id="{949D87AA-9769-4126-A2B4-E79D3ECC1FCF}"/>
              </a:ext>
            </a:extLst>
          </p:cNvPr>
          <p:cNvSpPr>
            <a:spLocks noGrp="1"/>
          </p:cNvSpPr>
          <p:nvPr>
            <p:ph type="sldNum" sz="quarter" idx="12"/>
          </p:nvPr>
        </p:nvSpPr>
        <p:spPr/>
        <p:txBody>
          <a:bodyPr/>
          <a:lstStyle/>
          <a:p>
            <a:fld id="{C59C7F26-5CBA-47D5-A60D-10802234F988}" type="slidenum">
              <a:rPr lang="en-US" smtClean="0"/>
              <a:t>‹#›</a:t>
            </a:fld>
            <a:endParaRPr lang="en-US"/>
          </a:p>
        </p:txBody>
      </p:sp>
    </p:spTree>
    <p:extLst>
      <p:ext uri="{BB962C8B-B14F-4D97-AF65-F5344CB8AC3E}">
        <p14:creationId xmlns:p14="http://schemas.microsoft.com/office/powerpoint/2010/main" val="2804091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42" Type="http://schemas.openxmlformats.org/officeDocument/2006/relationships/slideLayout" Target="../slideLayouts/slideLayout67.xml"/><Relationship Id="rId47" Type="http://schemas.openxmlformats.org/officeDocument/2006/relationships/slideLayout" Target="../slideLayouts/slideLayout72.xml"/><Relationship Id="rId50" Type="http://schemas.openxmlformats.org/officeDocument/2006/relationships/slideLayout" Target="../slideLayouts/slideLayout75.xml"/><Relationship Id="rId55" Type="http://schemas.openxmlformats.org/officeDocument/2006/relationships/slideLayout" Target="../slideLayouts/slideLayout80.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9" Type="http://schemas.openxmlformats.org/officeDocument/2006/relationships/slideLayout" Target="../slideLayouts/slideLayout54.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slideLayout" Target="../slideLayouts/slideLayout65.xml"/><Relationship Id="rId45" Type="http://schemas.openxmlformats.org/officeDocument/2006/relationships/slideLayout" Target="../slideLayouts/slideLayout70.xml"/><Relationship Id="rId53" Type="http://schemas.openxmlformats.org/officeDocument/2006/relationships/slideLayout" Target="../slideLayouts/slideLayout78.xml"/><Relationship Id="rId58" Type="http://schemas.openxmlformats.org/officeDocument/2006/relationships/slideLayout" Target="../slideLayouts/slideLayout83.xml"/><Relationship Id="rId5" Type="http://schemas.openxmlformats.org/officeDocument/2006/relationships/slideLayout" Target="../slideLayouts/slideLayout30.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43" Type="http://schemas.openxmlformats.org/officeDocument/2006/relationships/slideLayout" Target="../slideLayouts/slideLayout68.xml"/><Relationship Id="rId48" Type="http://schemas.openxmlformats.org/officeDocument/2006/relationships/slideLayout" Target="../slideLayouts/slideLayout73.xml"/><Relationship Id="rId56" Type="http://schemas.openxmlformats.org/officeDocument/2006/relationships/slideLayout" Target="../slideLayouts/slideLayout81.xml"/><Relationship Id="rId8" Type="http://schemas.openxmlformats.org/officeDocument/2006/relationships/slideLayout" Target="../slideLayouts/slideLayout33.xml"/><Relationship Id="rId51" Type="http://schemas.openxmlformats.org/officeDocument/2006/relationships/slideLayout" Target="../slideLayouts/slideLayout76.xml"/><Relationship Id="rId3" Type="http://schemas.openxmlformats.org/officeDocument/2006/relationships/slideLayout" Target="../slideLayouts/slideLayout28.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46" Type="http://schemas.openxmlformats.org/officeDocument/2006/relationships/slideLayout" Target="../slideLayouts/slideLayout71.xml"/><Relationship Id="rId59" Type="http://schemas.openxmlformats.org/officeDocument/2006/relationships/theme" Target="../theme/theme2.xml"/><Relationship Id="rId20" Type="http://schemas.openxmlformats.org/officeDocument/2006/relationships/slideLayout" Target="../slideLayouts/slideLayout45.xml"/><Relationship Id="rId41" Type="http://schemas.openxmlformats.org/officeDocument/2006/relationships/slideLayout" Target="../slideLayouts/slideLayout66.xml"/><Relationship Id="rId54" Type="http://schemas.openxmlformats.org/officeDocument/2006/relationships/slideLayout" Target="../slideLayouts/slideLayout7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49" Type="http://schemas.openxmlformats.org/officeDocument/2006/relationships/slideLayout" Target="../slideLayouts/slideLayout74.xml"/><Relationship Id="rId57" Type="http://schemas.openxmlformats.org/officeDocument/2006/relationships/slideLayout" Target="../slideLayouts/slideLayout82.xml"/><Relationship Id="rId10" Type="http://schemas.openxmlformats.org/officeDocument/2006/relationships/slideLayout" Target="../slideLayouts/slideLayout35.xml"/><Relationship Id="rId31" Type="http://schemas.openxmlformats.org/officeDocument/2006/relationships/slideLayout" Target="../slideLayouts/slideLayout56.xml"/><Relationship Id="rId44" Type="http://schemas.openxmlformats.org/officeDocument/2006/relationships/slideLayout" Target="../slideLayouts/slideLayout69.xml"/><Relationship Id="rId5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6430488"/>
            <a:ext cx="9589325" cy="427512"/>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06634" y="6567968"/>
            <a:ext cx="3981450" cy="200055"/>
          </a:xfrm>
          <a:prstGeom prst="rect">
            <a:avLst/>
          </a:prstGeom>
          <a:noFill/>
        </p:spPr>
        <p:txBody>
          <a:bodyPr wrap="square" rtlCol="0" anchor="ctr" anchorCtr="0">
            <a:spAutoFit/>
          </a:bodyPr>
          <a:lstStyle/>
          <a:p>
            <a:pPr marR="0" algn="l" rtl="0"/>
            <a:r>
              <a:rPr lang="en-US" sz="700" b="1" i="0" u="none" strike="noStrike" kern="1200" baseline="0" dirty="0">
                <a:solidFill>
                  <a:schemeClr val="bg1"/>
                </a:solidFill>
                <a:latin typeface="+mj-lt"/>
                <a:ea typeface="+mn-ea"/>
                <a:cs typeface="+mn-cs"/>
              </a:rPr>
              <a:t>SINGLE-DOSE HPV VACCINE EVALUATION CONSORTIUM</a:t>
            </a:r>
            <a:endParaRPr lang="en-US" sz="700" b="1" i="0" u="none" strike="noStrike" baseline="30000" dirty="0">
              <a:solidFill>
                <a:schemeClr val="bg1"/>
              </a:solidFill>
              <a:latin typeface="+mj-lt"/>
              <a:cs typeface="Segoe UI Semilight" panose="020B0402040204020203" pitchFamily="34" charset="0"/>
            </a:endParaRPr>
          </a:p>
        </p:txBody>
      </p:sp>
      <p:sp>
        <p:nvSpPr>
          <p:cNvPr id="10" name="Rectangle 9"/>
          <p:cNvSpPr/>
          <p:nvPr userDrawn="1"/>
        </p:nvSpPr>
        <p:spPr>
          <a:xfrm>
            <a:off x="9636826" y="6430488"/>
            <a:ext cx="2555174" cy="427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userDrawn="1"/>
        </p:nvSpPr>
        <p:spPr>
          <a:xfrm>
            <a:off x="10118514" y="6597658"/>
            <a:ext cx="1476375" cy="205184"/>
          </a:xfrm>
          <a:prstGeom prst="rect">
            <a:avLst/>
          </a:prstGeom>
          <a:noFill/>
        </p:spPr>
        <p:txBody>
          <a:bodyPr wrap="square" rtlCol="0">
            <a:spAutoFit/>
          </a:bodyPr>
          <a:lstStyle/>
          <a:p>
            <a:pPr marR="0" algn="r" rtl="0"/>
            <a:r>
              <a:rPr lang="en-US" sz="1100" b="1" i="0" u="none" strike="noStrike" baseline="30000" dirty="0">
                <a:solidFill>
                  <a:schemeClr val="bg1"/>
                </a:solidFill>
                <a:latin typeface="+mj-lt"/>
                <a:cs typeface="Segoe UI Semilight" panose="020B0402040204020203" pitchFamily="34" charset="0"/>
              </a:rPr>
              <a:t>PAGE </a:t>
            </a:r>
            <a:fld id="{252F06CA-F47E-4C43-B6B6-694C015A4EC6}" type="slidenum">
              <a:rPr lang="en-US" sz="1100" b="1" i="0" u="none" strike="noStrike" baseline="30000" smtClean="0">
                <a:solidFill>
                  <a:schemeClr val="bg1"/>
                </a:solidFill>
                <a:latin typeface="+mj-lt"/>
                <a:cs typeface="Segoe UI Semilight" panose="020B0402040204020203" pitchFamily="34" charset="0"/>
              </a:rPr>
              <a:pPr marR="0" algn="r" rtl="0"/>
              <a:t>‹#›</a:t>
            </a:fld>
            <a:endParaRPr lang="en-US" sz="1100" b="1" i="0" u="none" strike="noStrike" baseline="30000" dirty="0">
              <a:solidFill>
                <a:schemeClr val="bg1"/>
              </a:solidFill>
              <a:latin typeface="+mj-lt"/>
              <a:cs typeface="Segoe UI Semilight" panose="020B0402040204020203" pitchFamily="34" charset="0"/>
            </a:endParaRPr>
          </a:p>
        </p:txBody>
      </p:sp>
    </p:spTree>
    <p:extLst>
      <p:ext uri="{BB962C8B-B14F-4D97-AF65-F5344CB8AC3E}">
        <p14:creationId xmlns:p14="http://schemas.microsoft.com/office/powerpoint/2010/main" val="314040876"/>
      </p:ext>
    </p:extLst>
  </p:cSld>
  <p:clrMap bg1="lt1" tx1="dk1" bg2="lt2" tx2="dk2" accent1="accent1" accent2="accent2" accent3="accent3" accent4="accent4" accent5="accent5" accent6="accent6" hlink="hlink" folHlink="folHlink"/>
  <p:sldLayoutIdLst>
    <p:sldLayoutId id="2147483651" r:id="rId1"/>
    <p:sldLayoutId id="2147483649" r:id="rId2"/>
    <p:sldLayoutId id="2147483653" r:id="rId3"/>
    <p:sldLayoutId id="2147483752" r:id="rId4"/>
    <p:sldLayoutId id="2147483650" r:id="rId5"/>
    <p:sldLayoutId id="2147483652" r:id="rId6"/>
    <p:sldLayoutId id="2147483706" r:id="rId7"/>
    <p:sldLayoutId id="2147483757" r:id="rId8"/>
    <p:sldLayoutId id="2147483721" r:id="rId9"/>
    <p:sldLayoutId id="2147483737" r:id="rId10"/>
    <p:sldLayoutId id="2147483739" r:id="rId11"/>
    <p:sldLayoutId id="2147483742" r:id="rId12"/>
    <p:sldLayoutId id="2147483745" r:id="rId13"/>
    <p:sldLayoutId id="2147483762" r:id="rId14"/>
    <p:sldLayoutId id="2147483761" r:id="rId15"/>
    <p:sldLayoutId id="2147483749" r:id="rId16"/>
    <p:sldLayoutId id="2147483758" r:id="rId17"/>
    <p:sldLayoutId id="2147483759" r:id="rId18"/>
    <p:sldLayoutId id="2147483760" r:id="rId19"/>
    <p:sldLayoutId id="2147483741" r:id="rId20"/>
    <p:sldLayoutId id="2147483754" r:id="rId21"/>
    <p:sldLayoutId id="2147483755" r:id="rId22"/>
    <p:sldLayoutId id="2147483756" r:id="rId23"/>
    <p:sldLayoutId id="2147483763" r:id="rId24"/>
    <p:sldLayoutId id="2147483764" r:id="rId2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24">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D9051C-C807-46F9-8511-7BA810EF25D2}"/>
              </a:ext>
            </a:extLst>
          </p:cNvPr>
          <p:cNvSpPr>
            <a:spLocks noGrp="1"/>
          </p:cNvSpPr>
          <p:nvPr>
            <p:ph type="title"/>
          </p:nvPr>
        </p:nvSpPr>
        <p:spPr>
          <a:xfrm>
            <a:off x="577638" y="537197"/>
            <a:ext cx="5693037" cy="414332"/>
          </a:xfrm>
          <a:prstGeom prst="rect">
            <a:avLst/>
          </a:prstGeom>
        </p:spPr>
        <p:txBody>
          <a:bodyPr vert="horz" wrap="square" lIns="0" tIns="0" rIns="0" bIns="0" rtlCol="0" anchor="t" anchorCtr="0">
            <a:spAutoFit/>
          </a:bodyPr>
          <a:lstStyle/>
          <a:p>
            <a:r>
              <a:rPr lang="en-GB"/>
              <a:t>Click to edit Master title style</a:t>
            </a:r>
          </a:p>
        </p:txBody>
      </p:sp>
      <p:sp>
        <p:nvSpPr>
          <p:cNvPr id="3" name="Text Placeholder 2">
            <a:extLst>
              <a:ext uri="{FF2B5EF4-FFF2-40B4-BE49-F238E27FC236}">
                <a16:creationId xmlns:a16="http://schemas.microsoft.com/office/drawing/2014/main" id="{08925905-8E0F-4E1F-969B-102428583B30}"/>
              </a:ext>
            </a:extLst>
          </p:cNvPr>
          <p:cNvSpPr>
            <a:spLocks noGrp="1"/>
          </p:cNvSpPr>
          <p:nvPr>
            <p:ph type="body" idx="1"/>
          </p:nvPr>
        </p:nvSpPr>
        <p:spPr>
          <a:xfrm>
            <a:off x="577638" y="1551583"/>
            <a:ext cx="10775825" cy="1564243"/>
          </a:xfrm>
          <a:prstGeom prst="rect">
            <a:avLst/>
          </a:prstGeom>
        </p:spPr>
        <p:txBody>
          <a:bodyPr vert="horz" wrap="square" lIns="0" tIns="0" rIns="0" bIns="0" rtlCol="0" anchor="t" anchorCtr="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a:extLst>
              <a:ext uri="{FF2B5EF4-FFF2-40B4-BE49-F238E27FC236}">
                <a16:creationId xmlns:a16="http://schemas.microsoft.com/office/drawing/2014/main" id="{8CE7121D-1697-409F-80BF-51B7EAFBB29E}"/>
              </a:ext>
            </a:extLst>
          </p:cNvPr>
          <p:cNvSpPr>
            <a:spLocks noGrp="1"/>
          </p:cNvSpPr>
          <p:nvPr>
            <p:ph type="ftr" sz="quarter" idx="3"/>
          </p:nvPr>
        </p:nvSpPr>
        <p:spPr>
          <a:xfrm>
            <a:off x="577638" y="6482886"/>
            <a:ext cx="7575715" cy="112018"/>
          </a:xfrm>
          <a:prstGeom prst="rect">
            <a:avLst/>
          </a:prstGeom>
        </p:spPr>
        <p:txBody>
          <a:bodyPr vert="horz" lIns="0" tIns="0" rIns="0" bIns="0" rtlCol="0" anchor="t" anchorCtr="0">
            <a:spAutoFit/>
          </a:bodyPr>
          <a:lstStyle>
            <a:lvl1pPr algn="l">
              <a:defRPr sz="728">
                <a:solidFill>
                  <a:schemeClr val="tx1">
                    <a:tint val="75000"/>
                  </a:schemeClr>
                </a:solidFill>
                <a:latin typeface="Poppins" pitchFamily="2" charset="77"/>
                <a:cs typeface="Poppins" pitchFamily="2" charset="77"/>
              </a:defRPr>
            </a:lvl1pPr>
          </a:lstStyle>
          <a:p>
            <a:pPr marL="7701">
              <a:spcBef>
                <a:spcPts val="76"/>
              </a:spcBef>
            </a:pPr>
            <a:r>
              <a:rPr lang="en-GB" spc="3"/>
              <a:t>Immunization, Vaccines and Biologicals</a:t>
            </a:r>
          </a:p>
        </p:txBody>
      </p:sp>
      <p:sp>
        <p:nvSpPr>
          <p:cNvPr id="6" name="Slide Number Placeholder 5">
            <a:extLst>
              <a:ext uri="{FF2B5EF4-FFF2-40B4-BE49-F238E27FC236}">
                <a16:creationId xmlns:a16="http://schemas.microsoft.com/office/drawing/2014/main" id="{6D226665-F903-468B-9EDC-63D86E71F62F}"/>
              </a:ext>
            </a:extLst>
          </p:cNvPr>
          <p:cNvSpPr>
            <a:spLocks noGrp="1"/>
          </p:cNvSpPr>
          <p:nvPr>
            <p:ph type="sldNum" sz="quarter" idx="4"/>
          </p:nvPr>
        </p:nvSpPr>
        <p:spPr>
          <a:xfrm>
            <a:off x="10693993" y="6482886"/>
            <a:ext cx="897196" cy="111982"/>
          </a:xfrm>
          <a:prstGeom prst="rect">
            <a:avLst/>
          </a:prstGeom>
        </p:spPr>
        <p:txBody>
          <a:bodyPr vert="horz" wrap="square" lIns="0" tIns="0" rIns="0" bIns="0" rtlCol="0" anchor="t" anchorCtr="0">
            <a:spAutoFit/>
          </a:bodyPr>
          <a:lstStyle>
            <a:lvl1pPr algn="r">
              <a:defRPr sz="728">
                <a:solidFill>
                  <a:schemeClr val="tx1">
                    <a:tint val="75000"/>
                  </a:schemeClr>
                </a:solidFill>
                <a:latin typeface="Poppins" pitchFamily="2" charset="77"/>
                <a:cs typeface="Poppins" pitchFamily="2" charset="77"/>
              </a:defRPr>
            </a:lvl1pPr>
          </a:lstStyle>
          <a:p>
            <a:fld id="{E2E31AFC-DF42-41A5-B57C-06A83BBA6616}" type="slidenum">
              <a:rPr lang="en-GB" smtClean="0"/>
              <a:pPr/>
              <a:t>‹#›</a:t>
            </a:fld>
            <a:endParaRPr lang="en-GB"/>
          </a:p>
        </p:txBody>
      </p:sp>
    </p:spTree>
    <p:extLst>
      <p:ext uri="{BB962C8B-B14F-4D97-AF65-F5344CB8AC3E}">
        <p14:creationId xmlns:p14="http://schemas.microsoft.com/office/powerpoint/2010/main" val="47488520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 id="2147483818" r:id="rId51"/>
    <p:sldLayoutId id="2147483819" r:id="rId52"/>
    <p:sldLayoutId id="2147483820" r:id="rId53"/>
    <p:sldLayoutId id="2147483821" r:id="rId54"/>
    <p:sldLayoutId id="2147483822" r:id="rId55"/>
    <p:sldLayoutId id="2147483823" r:id="rId56"/>
    <p:sldLayoutId id="2147483824" r:id="rId57"/>
    <p:sldLayoutId id="2147483825" r:id="rId5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554492" rtl="0" eaLnBrk="1" latinLnBrk="0" hangingPunct="1">
        <a:lnSpc>
          <a:spcPct val="90000"/>
        </a:lnSpc>
        <a:spcBef>
          <a:spcPct val="0"/>
        </a:spcBef>
        <a:buNone/>
        <a:defRPr sz="2911" b="1" i="0" kern="1200">
          <a:solidFill>
            <a:schemeClr val="tx1"/>
          </a:solidFill>
          <a:latin typeface="Poppins SemiBold" pitchFamily="2" charset="77"/>
          <a:ea typeface="Roboto" panose="02000000000000000000" pitchFamily="2" charset="0"/>
          <a:cs typeface="Poppins SemiBold" pitchFamily="2" charset="77"/>
        </a:defRPr>
      </a:lvl1pPr>
    </p:titleStyle>
    <p:bodyStyle>
      <a:lvl1pPr marL="0" indent="0" algn="l" defTabSz="554492" rtl="0" eaLnBrk="1" latinLnBrk="0" hangingPunct="1">
        <a:lnSpc>
          <a:spcPct val="120000"/>
        </a:lnSpc>
        <a:spcBef>
          <a:spcPts val="606"/>
        </a:spcBef>
        <a:spcAft>
          <a:spcPts val="728"/>
        </a:spcAft>
        <a:buSzPct val="75000"/>
        <a:buFontTx/>
        <a:buNone/>
        <a:defRPr sz="1455" kern="1200">
          <a:solidFill>
            <a:schemeClr val="tx1"/>
          </a:solidFill>
          <a:latin typeface="Poppins" pitchFamily="2" charset="77"/>
          <a:ea typeface="Roboto" panose="02000000000000000000" pitchFamily="2" charset="0"/>
          <a:cs typeface="Poppins" pitchFamily="2" charset="77"/>
        </a:defRPr>
      </a:lvl1pPr>
      <a:lvl2pPr marL="480269"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213" kern="1200">
          <a:solidFill>
            <a:schemeClr val="tx1"/>
          </a:solidFill>
          <a:latin typeface="Poppins" pitchFamily="2" charset="77"/>
          <a:ea typeface="Roboto" panose="02000000000000000000" pitchFamily="2" charset="0"/>
          <a:cs typeface="Poppins" pitchFamily="2" charset="77"/>
        </a:defRPr>
      </a:lvl2pPr>
      <a:lvl3pPr marL="698573"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1092" kern="1200">
          <a:solidFill>
            <a:schemeClr val="tx1"/>
          </a:solidFill>
          <a:latin typeface="Poppins" pitchFamily="2" charset="77"/>
          <a:ea typeface="Roboto" panose="02000000000000000000" pitchFamily="2" charset="0"/>
          <a:cs typeface="Poppins" pitchFamily="2" charset="77"/>
        </a:defRPr>
      </a:lvl3pPr>
      <a:lvl4pPr marL="916877"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4pPr>
      <a:lvl5pPr marL="1135181" indent="-174643" algn="l" defTabSz="554492" rtl="0" eaLnBrk="1" latinLnBrk="0" hangingPunct="1">
        <a:lnSpc>
          <a:spcPct val="120000"/>
        </a:lnSpc>
        <a:spcBef>
          <a:spcPts val="303"/>
        </a:spcBef>
        <a:spcAft>
          <a:spcPts val="728"/>
        </a:spcAft>
        <a:buClr>
          <a:schemeClr val="accent1"/>
        </a:buClr>
        <a:buSzPct val="110000"/>
        <a:buFont typeface="Wingdings" panose="05000000000000000000" pitchFamily="2" charset="2"/>
        <a:buChar char="§"/>
        <a:defRPr sz="970" kern="1200">
          <a:solidFill>
            <a:schemeClr val="tx1"/>
          </a:solidFill>
          <a:latin typeface="Poppins" pitchFamily="2" charset="77"/>
          <a:ea typeface="Roboto" panose="02000000000000000000" pitchFamily="2" charset="0"/>
          <a:cs typeface="Poppins" pitchFamily="2" charset="77"/>
        </a:defRPr>
      </a:lvl5pPr>
      <a:lvl6pPr marL="1524853"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6pPr>
      <a:lvl7pPr marL="1802100"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7pPr>
      <a:lvl8pPr marL="2079346"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8pPr>
      <a:lvl9pPr marL="2356592" indent="-138623" algn="l" defTabSz="554492" rtl="0" eaLnBrk="1" latinLnBrk="0" hangingPunct="1">
        <a:lnSpc>
          <a:spcPct val="90000"/>
        </a:lnSpc>
        <a:spcBef>
          <a:spcPts val="303"/>
        </a:spcBef>
        <a:buFont typeface="Arial" panose="020B0604020202020204" pitchFamily="34" charset="0"/>
        <a:buChar char="•"/>
        <a:defRPr sz="1092" kern="1200">
          <a:solidFill>
            <a:schemeClr val="tx1"/>
          </a:solidFill>
          <a:latin typeface="+mn-lt"/>
          <a:ea typeface="+mn-ea"/>
          <a:cs typeface="+mn-cs"/>
        </a:defRPr>
      </a:lvl9pPr>
    </p:bodyStyle>
    <p:other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1D1D1D"/>
          </p15:clr>
        </p15:guide>
        <p15:guide id="2" pos="12664">
          <p15:clr>
            <a:srgbClr val="1D1D1D"/>
          </p15:clr>
        </p15:guide>
        <p15:guide id="3" pos="600">
          <p15:clr>
            <a:srgbClr val="1D1D1D"/>
          </p15:clr>
        </p15:guide>
        <p15:guide id="4" pos="1555">
          <p15:clr>
            <a:srgbClr val="1D1D1D"/>
          </p15:clr>
        </p15:guide>
        <p15:guide id="5" pos="2510">
          <p15:clr>
            <a:srgbClr val="1D1D1D"/>
          </p15:clr>
        </p15:guide>
        <p15:guide id="6" pos="3466">
          <p15:clr>
            <a:srgbClr val="1D1D1D"/>
          </p15:clr>
        </p15:guide>
        <p15:guide id="7" pos="4421">
          <p15:clr>
            <a:srgbClr val="1D1D1D"/>
          </p15:clr>
        </p15:guide>
        <p15:guide id="8" pos="5376">
          <p15:clr>
            <a:srgbClr val="1D1D1D"/>
          </p15:clr>
        </p15:guide>
        <p15:guide id="9" pos="6332">
          <p15:clr>
            <a:srgbClr val="1D1D1D"/>
          </p15:clr>
        </p15:guide>
        <p15:guide id="10" pos="7287">
          <p15:clr>
            <a:srgbClr val="1D1D1D"/>
          </p15:clr>
        </p15:guide>
        <p15:guide id="11" pos="8242">
          <p15:clr>
            <a:srgbClr val="1D1D1D"/>
          </p15:clr>
        </p15:guide>
        <p15:guide id="12" pos="9198">
          <p15:clr>
            <a:srgbClr val="1D1D1D"/>
          </p15:clr>
        </p15:guide>
        <p15:guide id="13" pos="10153">
          <p15:clr>
            <a:srgbClr val="1D1D1D"/>
          </p15:clr>
        </p15:guide>
        <p15:guide id="14" pos="11108">
          <p15:clr>
            <a:srgbClr val="1D1D1D"/>
          </p15:clr>
        </p15:guide>
        <p15:guide id="15" pos="12064">
          <p15:clr>
            <a:srgbClr val="1D1D1D"/>
          </p15:clr>
        </p15:guide>
        <p15:guide id="16" orient="horz">
          <p15:clr>
            <a:srgbClr val="1D1D1D"/>
          </p15:clr>
        </p15:guide>
        <p15:guide id="17" orient="horz" pos="7124">
          <p15:clr>
            <a:srgbClr val="1D1D1D"/>
          </p15:clr>
        </p15:guide>
        <p15:guide id="18" orient="horz" pos="600">
          <p15:clr>
            <a:srgbClr val="1D1D1D"/>
          </p15:clr>
        </p15:guide>
        <p15:guide id="19" orient="horz" pos="3562">
          <p15:clr>
            <a:srgbClr val="1D1D1D"/>
          </p15:clr>
        </p15:guide>
        <p15:guide id="20" orient="horz" pos="6524">
          <p15:clr>
            <a:srgbClr val="1D1D1D"/>
          </p15:clr>
        </p15:guide>
        <p15:guide id="21" pos="6786">
          <p15:clr>
            <a:srgbClr val="1D1D1D"/>
          </p15:clr>
        </p15:guide>
        <p15:guide id="22" pos="5878">
          <p15:clr>
            <a:srgbClr val="1D1D1D"/>
          </p15:clr>
        </p15:guide>
        <p15:guide id="23" orient="horz" pos="3018">
          <p15:clr>
            <a:srgbClr val="1D1D1D"/>
          </p15:clr>
        </p15:guide>
        <p15:guide id="24" orient="horz" pos="6646">
          <p15:clr>
            <a:srgbClr val="1D1D1D"/>
          </p15:clr>
        </p15:guide>
        <p15:guide id="25" orient="horz" pos="2836">
          <p15:clr>
            <a:srgbClr val="1D1D1D"/>
          </p15:clr>
        </p15:guide>
        <p15:guide id="26" orient="horz" pos="628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3" Type="http://schemas.openxmlformats.org/officeDocument/2006/relationships/tags" Target="../tags/tag52.xml"/><Relationship Id="rId18" Type="http://schemas.openxmlformats.org/officeDocument/2006/relationships/tags" Target="../tags/tag57.xml"/><Relationship Id="rId26" Type="http://schemas.openxmlformats.org/officeDocument/2006/relationships/tags" Target="../tags/tag65.xml"/><Relationship Id="rId21" Type="http://schemas.openxmlformats.org/officeDocument/2006/relationships/tags" Target="../tags/tag60.xml"/><Relationship Id="rId34" Type="http://schemas.openxmlformats.org/officeDocument/2006/relationships/image" Target="../media/image53.png"/><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tags" Target="../tags/tag56.xml"/><Relationship Id="rId25" Type="http://schemas.openxmlformats.org/officeDocument/2006/relationships/tags" Target="../tags/tag64.xml"/><Relationship Id="rId33" Type="http://schemas.openxmlformats.org/officeDocument/2006/relationships/image" Target="../media/image52.svg"/><Relationship Id="rId2" Type="http://schemas.openxmlformats.org/officeDocument/2006/relationships/tags" Target="../tags/tag41.xml"/><Relationship Id="rId16" Type="http://schemas.openxmlformats.org/officeDocument/2006/relationships/tags" Target="../tags/tag55.xml"/><Relationship Id="rId20" Type="http://schemas.openxmlformats.org/officeDocument/2006/relationships/tags" Target="../tags/tag59.xml"/><Relationship Id="rId29" Type="http://schemas.openxmlformats.org/officeDocument/2006/relationships/hyperlink" Target="https://extranet.who.int/prequal/vaccines/prequalified-vaccines" TargetMode="Externa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tags" Target="../tags/tag50.xml"/><Relationship Id="rId24" Type="http://schemas.openxmlformats.org/officeDocument/2006/relationships/tags" Target="../tags/tag63.xml"/><Relationship Id="rId32" Type="http://schemas.openxmlformats.org/officeDocument/2006/relationships/image" Target="../media/image51.png"/><Relationship Id="rId37" Type="http://schemas.openxmlformats.org/officeDocument/2006/relationships/image" Target="../media/image56.svg"/><Relationship Id="rId5" Type="http://schemas.openxmlformats.org/officeDocument/2006/relationships/tags" Target="../tags/tag44.xml"/><Relationship Id="rId15" Type="http://schemas.openxmlformats.org/officeDocument/2006/relationships/tags" Target="../tags/tag54.xml"/><Relationship Id="rId23" Type="http://schemas.openxmlformats.org/officeDocument/2006/relationships/tags" Target="../tags/tag62.xml"/><Relationship Id="rId28" Type="http://schemas.openxmlformats.org/officeDocument/2006/relationships/notesSlide" Target="../notesSlides/notesSlide8.xml"/><Relationship Id="rId36" Type="http://schemas.openxmlformats.org/officeDocument/2006/relationships/image" Target="../media/image55.png"/><Relationship Id="rId10" Type="http://schemas.openxmlformats.org/officeDocument/2006/relationships/tags" Target="../tags/tag49.xml"/><Relationship Id="rId19" Type="http://schemas.openxmlformats.org/officeDocument/2006/relationships/tags" Target="../tags/tag58.xml"/><Relationship Id="rId31" Type="http://schemas.openxmlformats.org/officeDocument/2006/relationships/image" Target="../media/image50.svg"/><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 Id="rId22" Type="http://schemas.openxmlformats.org/officeDocument/2006/relationships/tags" Target="../tags/tag61.xml"/><Relationship Id="rId27" Type="http://schemas.openxmlformats.org/officeDocument/2006/relationships/slideLayout" Target="../slideLayouts/slideLayout20.xml"/><Relationship Id="rId30" Type="http://schemas.openxmlformats.org/officeDocument/2006/relationships/image" Target="../media/image49.png"/><Relationship Id="rId35" Type="http://schemas.openxmlformats.org/officeDocument/2006/relationships/image" Target="../media/image54.svg"/><Relationship Id="rId8" Type="http://schemas.openxmlformats.org/officeDocument/2006/relationships/tags" Target="../tags/tag47.xml"/><Relationship Id="rId3" Type="http://schemas.openxmlformats.org/officeDocument/2006/relationships/tags" Target="../tags/tag4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67.xml"/><Relationship Id="rId1" Type="http://schemas.openxmlformats.org/officeDocument/2006/relationships/tags" Target="../tags/tag66.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68.xml"/><Relationship Id="rId5" Type="http://schemas.openxmlformats.org/officeDocument/2006/relationships/chart" Target="../charts/chart3.xml"/><Relationship Id="rId4" Type="http://schemas.openxmlformats.org/officeDocument/2006/relationships/hyperlink" Target="https://app.powerbi.com/view?r=eyJrIjoiNDIxZTFkZGUtMDQ1Ny00MDZkLThiZDktYWFlYTdkOGU2NDcwIiwidCI6ImY2MTBjMGI3LWJkMjQtNGIzOS04MTBiLTNkYzI4MGFmYjU5MCIsImMiOjh9"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path.org/singledosehpv" TargetMode="External"/><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tags" Target="../tags/tag76.xml"/><Relationship Id="rId13" Type="http://schemas.openxmlformats.org/officeDocument/2006/relationships/tags" Target="../tags/tag81.xml"/><Relationship Id="rId18" Type="http://schemas.openxmlformats.org/officeDocument/2006/relationships/tags" Target="../tags/tag86.xml"/><Relationship Id="rId3" Type="http://schemas.openxmlformats.org/officeDocument/2006/relationships/tags" Target="../tags/tag71.xml"/><Relationship Id="rId7" Type="http://schemas.openxmlformats.org/officeDocument/2006/relationships/tags" Target="../tags/tag75.xml"/><Relationship Id="rId12" Type="http://schemas.openxmlformats.org/officeDocument/2006/relationships/tags" Target="../tags/tag80.xml"/><Relationship Id="rId17" Type="http://schemas.openxmlformats.org/officeDocument/2006/relationships/tags" Target="../tags/tag85.xml"/><Relationship Id="rId2" Type="http://schemas.openxmlformats.org/officeDocument/2006/relationships/tags" Target="../tags/tag70.xml"/><Relationship Id="rId16" Type="http://schemas.openxmlformats.org/officeDocument/2006/relationships/tags" Target="../tags/tag84.xml"/><Relationship Id="rId20" Type="http://schemas.openxmlformats.org/officeDocument/2006/relationships/notesSlide" Target="../notesSlides/notesSlide13.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tags" Target="../tags/tag79.xml"/><Relationship Id="rId5" Type="http://schemas.openxmlformats.org/officeDocument/2006/relationships/tags" Target="../tags/tag73.xml"/><Relationship Id="rId15" Type="http://schemas.openxmlformats.org/officeDocument/2006/relationships/tags" Target="../tags/tag83.xml"/><Relationship Id="rId10" Type="http://schemas.openxmlformats.org/officeDocument/2006/relationships/tags" Target="../tags/tag78.xml"/><Relationship Id="rId19" Type="http://schemas.openxmlformats.org/officeDocument/2006/relationships/slideLayout" Target="../slideLayouts/slideLayout21.xml"/><Relationship Id="rId4" Type="http://schemas.openxmlformats.org/officeDocument/2006/relationships/tags" Target="../tags/tag72.xml"/><Relationship Id="rId9" Type="http://schemas.openxmlformats.org/officeDocument/2006/relationships/tags" Target="../tags/tag77.xml"/><Relationship Id="rId14" Type="http://schemas.openxmlformats.org/officeDocument/2006/relationships/tags" Target="../tags/tag82.xml"/></Relationships>
</file>

<file path=ppt/slides/_rels/slide21.xml.rels><?xml version="1.0" encoding="UTF-8" standalone="yes"?>
<Relationships xmlns="http://schemas.openxmlformats.org/package/2006/relationships"><Relationship Id="rId8" Type="http://schemas.openxmlformats.org/officeDocument/2006/relationships/tags" Target="../tags/tag94.xml"/><Relationship Id="rId13" Type="http://schemas.openxmlformats.org/officeDocument/2006/relationships/tags" Target="../tags/tag99.xml"/><Relationship Id="rId18" Type="http://schemas.openxmlformats.org/officeDocument/2006/relationships/notesSlide" Target="../notesSlides/notesSlide14.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tags" Target="../tags/tag98.xml"/><Relationship Id="rId17" Type="http://schemas.openxmlformats.org/officeDocument/2006/relationships/slideLayout" Target="../slideLayouts/slideLayout21.xml"/><Relationship Id="rId2" Type="http://schemas.openxmlformats.org/officeDocument/2006/relationships/tags" Target="../tags/tag88.xml"/><Relationship Id="rId16" Type="http://schemas.openxmlformats.org/officeDocument/2006/relationships/tags" Target="../tags/tag102.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tags" Target="../tags/tag97.xml"/><Relationship Id="rId5" Type="http://schemas.openxmlformats.org/officeDocument/2006/relationships/tags" Target="../tags/tag91.xml"/><Relationship Id="rId15" Type="http://schemas.openxmlformats.org/officeDocument/2006/relationships/tags" Target="../tags/tag101.xml"/><Relationship Id="rId10" Type="http://schemas.openxmlformats.org/officeDocument/2006/relationships/tags" Target="../tags/tag96.xml"/><Relationship Id="rId4" Type="http://schemas.openxmlformats.org/officeDocument/2006/relationships/tags" Target="../tags/tag90.xml"/><Relationship Id="rId9" Type="http://schemas.openxmlformats.org/officeDocument/2006/relationships/tags" Target="../tags/tag95.xml"/><Relationship Id="rId14" Type="http://schemas.openxmlformats.org/officeDocument/2006/relationships/tags" Target="../tags/tag10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20.xml"/><Relationship Id="rId4" Type="http://schemas.openxmlformats.org/officeDocument/2006/relationships/hyperlink" Target="https://www.who.int/initiatives/cervical-cancer-elimination-initiative"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3.png"/><Relationship Id="rId18" Type="http://schemas.openxmlformats.org/officeDocument/2006/relationships/image" Target="../media/image38.svg"/><Relationship Id="rId3" Type="http://schemas.openxmlformats.org/officeDocument/2006/relationships/tags" Target="../tags/tag23.xml"/><Relationship Id="rId21" Type="http://schemas.openxmlformats.org/officeDocument/2006/relationships/hyperlink" Target="https://www.path.org/our-impact/resources/project-brief-insights-from-seven-low-and-middle-income-countries-on-reaching-out-of-school-girls-with-hpv-vaccination/" TargetMode="External"/><Relationship Id="rId7" Type="http://schemas.openxmlformats.org/officeDocument/2006/relationships/image" Target="../media/image27.png"/><Relationship Id="rId12" Type="http://schemas.openxmlformats.org/officeDocument/2006/relationships/image" Target="../media/image32.svg"/><Relationship Id="rId17" Type="http://schemas.openxmlformats.org/officeDocument/2006/relationships/image" Target="../media/image37.png"/><Relationship Id="rId2" Type="http://schemas.openxmlformats.org/officeDocument/2006/relationships/tags" Target="../tags/tag22.xml"/><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tags" Target="../tags/tag21.xml"/><Relationship Id="rId6" Type="http://schemas.openxmlformats.org/officeDocument/2006/relationships/notesSlide" Target="../notesSlides/notesSlide3.xml"/><Relationship Id="rId11" Type="http://schemas.openxmlformats.org/officeDocument/2006/relationships/image" Target="../media/image31.png"/><Relationship Id="rId5" Type="http://schemas.openxmlformats.org/officeDocument/2006/relationships/slideLayout" Target="../slideLayouts/slideLayout12.xml"/><Relationship Id="rId15" Type="http://schemas.openxmlformats.org/officeDocument/2006/relationships/image" Target="../media/image35.png"/><Relationship Id="rId10" Type="http://schemas.openxmlformats.org/officeDocument/2006/relationships/image" Target="../media/image30.svg"/><Relationship Id="rId19" Type="http://schemas.openxmlformats.org/officeDocument/2006/relationships/image" Target="../media/image39.png"/><Relationship Id="rId4" Type="http://schemas.openxmlformats.org/officeDocument/2006/relationships/tags" Target="../tags/tag24.xml"/><Relationship Id="rId9" Type="http://schemas.openxmlformats.org/officeDocument/2006/relationships/image" Target="../media/image29.png"/><Relationship Id="rId14" Type="http://schemas.openxmlformats.org/officeDocument/2006/relationships/image" Target="../media/image34.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apps.who.int/iris/bitstream/handle/10665/365350/WER9750-eng-fre.pdf"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www.who.int/news/item/11-04-2022-one-dose-human-papillomavirus-(hpv)-vaccine-offers-solid-protection-against-cervical-cancer" TargetMode="External"/></Relationships>
</file>

<file path=ppt/slides/_rels/slide60.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slideLayout" Target="../slideLayouts/slideLayout10.xml"/><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svg"/><Relationship Id="rId4" Type="http://schemas.openxmlformats.org/officeDocument/2006/relationships/notesSlide" Target="../notesSlides/notesSlide42.xml"/><Relationship Id="rId9"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who.int/publications/i/item/9789240014107" TargetMode="External"/><Relationship Id="rId4" Type="http://schemas.openxmlformats.org/officeDocument/2006/relationships/hyperlink" Target="https://gco.iarc.who.int/media/globocan/factsheets/cancers/23-cervix-uteri-fact-sheet.pdf" TargetMode="External"/></Relationships>
</file>

<file path=ppt/slides/_rels/slide9.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tags" Target="../tags/tag37.xml"/><Relationship Id="rId18" Type="http://schemas.openxmlformats.org/officeDocument/2006/relationships/image" Target="../media/image42.png"/><Relationship Id="rId26" Type="http://schemas.openxmlformats.org/officeDocument/2006/relationships/hyperlink" Target="https://gco.iarc.who.int/media/globocan/factsheets/cancers/23-cervix-uteri-fact-sheet.pdf" TargetMode="External"/><Relationship Id="rId3" Type="http://schemas.openxmlformats.org/officeDocument/2006/relationships/tags" Target="../tags/tag27.xml"/><Relationship Id="rId21" Type="http://schemas.openxmlformats.org/officeDocument/2006/relationships/image" Target="../media/image45.svg"/><Relationship Id="rId7" Type="http://schemas.openxmlformats.org/officeDocument/2006/relationships/tags" Target="../tags/tag31.xml"/><Relationship Id="rId12" Type="http://schemas.openxmlformats.org/officeDocument/2006/relationships/tags" Target="../tags/tag36.xml"/><Relationship Id="rId17" Type="http://schemas.openxmlformats.org/officeDocument/2006/relationships/notesSlide" Target="../notesSlides/notesSlide6.xml"/><Relationship Id="rId25" Type="http://schemas.openxmlformats.org/officeDocument/2006/relationships/hyperlink" Target="https://acsjournals.onlinelibrary.wiley.com/doi/10.3322/caac.21660" TargetMode="External"/><Relationship Id="rId2" Type="http://schemas.openxmlformats.org/officeDocument/2006/relationships/tags" Target="../tags/tag26.xml"/><Relationship Id="rId16" Type="http://schemas.openxmlformats.org/officeDocument/2006/relationships/slideLayout" Target="../slideLayouts/slideLayout25.xml"/><Relationship Id="rId20" Type="http://schemas.openxmlformats.org/officeDocument/2006/relationships/image" Target="../media/image44.png"/><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24" Type="http://schemas.openxmlformats.org/officeDocument/2006/relationships/chart" Target="../charts/chart1.xml"/><Relationship Id="rId5" Type="http://schemas.openxmlformats.org/officeDocument/2006/relationships/tags" Target="../tags/tag29.xml"/><Relationship Id="rId15" Type="http://schemas.openxmlformats.org/officeDocument/2006/relationships/tags" Target="../tags/tag39.xml"/><Relationship Id="rId23" Type="http://schemas.openxmlformats.org/officeDocument/2006/relationships/image" Target="../media/image47.svg"/><Relationship Id="rId10" Type="http://schemas.openxmlformats.org/officeDocument/2006/relationships/tags" Target="../tags/tag34.xml"/><Relationship Id="rId19" Type="http://schemas.openxmlformats.org/officeDocument/2006/relationships/image" Target="../media/image43.svg"/><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tags" Target="../tags/tag38.xml"/><Relationship Id="rId22"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on a bench&#10;&#10;Description automatically generated with low confidence">
            <a:extLst>
              <a:ext uri="{FF2B5EF4-FFF2-40B4-BE49-F238E27FC236}">
                <a16:creationId xmlns:a16="http://schemas.microsoft.com/office/drawing/2014/main" id="{A9AE2389-9B3B-E8F6-7D28-9A4661321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3547"/>
            <a:ext cx="12192000" cy="8111547"/>
          </a:xfrm>
          <a:prstGeom prst="rect">
            <a:avLst/>
          </a:prstGeom>
        </p:spPr>
      </p:pic>
      <p:sp>
        <p:nvSpPr>
          <p:cNvPr id="5" name="Rectangle 4">
            <a:extLst>
              <a:ext uri="{FF2B5EF4-FFF2-40B4-BE49-F238E27FC236}">
                <a16:creationId xmlns:a16="http://schemas.microsoft.com/office/drawing/2014/main" id="{87762B41-8674-25BC-4775-14B8ED8DBF1E}"/>
              </a:ext>
            </a:extLst>
          </p:cNvPr>
          <p:cNvSpPr/>
          <p:nvPr/>
        </p:nvSpPr>
        <p:spPr>
          <a:xfrm>
            <a:off x="0" y="3525838"/>
            <a:ext cx="12192000" cy="33321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6" name="Rectangle 5">
            <a:extLst>
              <a:ext uri="{FF2B5EF4-FFF2-40B4-BE49-F238E27FC236}">
                <a16:creationId xmlns:a16="http://schemas.microsoft.com/office/drawing/2014/main" id="{19D496A2-32A3-B251-8CDD-725626B5516C}"/>
              </a:ext>
            </a:extLst>
          </p:cNvPr>
          <p:cNvSpPr/>
          <p:nvPr/>
        </p:nvSpPr>
        <p:spPr>
          <a:xfrm>
            <a:off x="1334310" y="2545167"/>
            <a:ext cx="9523379" cy="3093397"/>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1AD50B-2B64-4CAE-A532-389CB27854A3}"/>
              </a:ext>
            </a:extLst>
          </p:cNvPr>
          <p:cNvSpPr>
            <a:spLocks noGrp="1"/>
          </p:cNvSpPr>
          <p:nvPr>
            <p:ph type="title" idx="4294967295"/>
          </p:nvPr>
        </p:nvSpPr>
        <p:spPr>
          <a:xfrm>
            <a:off x="2193586" y="2941960"/>
            <a:ext cx="6640749" cy="1754326"/>
          </a:xfrm>
          <a:prstGeom prst="rect">
            <a:avLst/>
          </a:prstGeom>
        </p:spPr>
        <p:txBody>
          <a:bodyPr>
            <a:spAutoFit/>
          </a:bodyPr>
          <a:lstStyle/>
          <a:p>
            <a:r>
              <a:rPr lang="pt-PT" sz="4000" b="1" dirty="0">
                <a:solidFill>
                  <a:schemeClr val="bg1"/>
                </a:solidFill>
              </a:rPr>
              <a:t>Revisão de </a:t>
            </a:r>
            <a:br>
              <a:rPr lang="pt-PT" sz="4000" b="1" dirty="0">
                <a:solidFill>
                  <a:schemeClr val="bg1"/>
                </a:solidFill>
              </a:rPr>
            </a:br>
            <a:r>
              <a:rPr lang="pt-PT" sz="4000" b="1" dirty="0">
                <a:solidFill>
                  <a:schemeClr val="bg1"/>
                </a:solidFill>
              </a:rPr>
              <a:t>evidências existentes sobre </a:t>
            </a:r>
            <a:br>
              <a:rPr lang="pt-PT" sz="4000" b="1" dirty="0">
                <a:solidFill>
                  <a:schemeClr val="bg1"/>
                </a:solidFill>
              </a:rPr>
            </a:br>
            <a:r>
              <a:rPr lang="pt-PT" sz="4000" b="1" dirty="0">
                <a:solidFill>
                  <a:schemeClr val="bg1"/>
                </a:solidFill>
              </a:rPr>
              <a:t>vacinação de dose única contra o HPV</a:t>
            </a:r>
          </a:p>
        </p:txBody>
      </p:sp>
      <p:sp>
        <p:nvSpPr>
          <p:cNvPr id="9" name="Rectangle 8">
            <a:extLst>
              <a:ext uri="{FF2B5EF4-FFF2-40B4-BE49-F238E27FC236}">
                <a16:creationId xmlns:a16="http://schemas.microsoft.com/office/drawing/2014/main" id="{6C620CAE-7FCA-DBCA-E1D4-EDF1BDF2B81C}"/>
              </a:ext>
            </a:extLst>
          </p:cNvPr>
          <p:cNvSpPr/>
          <p:nvPr/>
        </p:nvSpPr>
        <p:spPr>
          <a:xfrm>
            <a:off x="7943850" y="5442622"/>
            <a:ext cx="2553105" cy="567446"/>
          </a:xfrm>
          <a:prstGeom prst="rect">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732FFF9-0429-D297-BB2B-0A13F1EEF764}"/>
              </a:ext>
            </a:extLst>
          </p:cNvPr>
          <p:cNvSpPr txBox="1"/>
          <p:nvPr/>
        </p:nvSpPr>
        <p:spPr>
          <a:xfrm>
            <a:off x="10333785" y="6434569"/>
            <a:ext cx="1389739" cy="369332"/>
          </a:xfrm>
          <a:prstGeom prst="rect">
            <a:avLst/>
          </a:prstGeom>
          <a:noFill/>
        </p:spPr>
        <p:txBody>
          <a:bodyPr wrap="none" rtlCol="0">
            <a:spAutoFit/>
          </a:bodyPr>
          <a:lstStyle/>
          <a:p>
            <a:r>
              <a:rPr lang="pt-PT" dirty="0">
                <a:solidFill>
                  <a:schemeClr val="bg1"/>
                </a:solidFill>
              </a:rPr>
              <a:t>Fotografia: PATH.</a:t>
            </a:r>
          </a:p>
        </p:txBody>
      </p:sp>
      <p:pic>
        <p:nvPicPr>
          <p:cNvPr id="3" name="Image 2">
            <a:extLst>
              <a:ext uri="{FF2B5EF4-FFF2-40B4-BE49-F238E27FC236}">
                <a16:creationId xmlns:a16="http://schemas.microsoft.com/office/drawing/2014/main" id="{066D862A-F058-376D-91CA-6725DCE8818F}"/>
              </a:ext>
            </a:extLst>
          </p:cNvPr>
          <p:cNvPicPr>
            <a:picLocks noChangeAspect="1"/>
          </p:cNvPicPr>
          <p:nvPr/>
        </p:nvPicPr>
        <p:blipFill>
          <a:blip r:embed="rId3"/>
          <a:stretch>
            <a:fillRect/>
          </a:stretch>
        </p:blipFill>
        <p:spPr>
          <a:xfrm>
            <a:off x="7992547" y="5545556"/>
            <a:ext cx="2455710" cy="361577"/>
          </a:xfrm>
          <a:prstGeom prst="rect">
            <a:avLst/>
          </a:prstGeom>
        </p:spPr>
      </p:pic>
    </p:spTree>
    <p:extLst>
      <p:ext uri="{BB962C8B-B14F-4D97-AF65-F5344CB8AC3E}">
        <p14:creationId xmlns:p14="http://schemas.microsoft.com/office/powerpoint/2010/main" val="4233950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83123" y="586581"/>
            <a:ext cx="6051884" cy="6020302"/>
          </a:xfrm>
          <a:prstGeom prst="rect">
            <a:avLst/>
          </a:prstGeom>
        </p:spPr>
        <p:txBody>
          <a:bodyPr wrap="square" lIns="91440" tIns="45720" rIns="91440" bIns="45720" anchor="t">
            <a:spAutoFit/>
          </a:bodyPr>
          <a:lstStyle/>
          <a:p>
            <a:pPr marL="339725" indent="-339725">
              <a:lnSpc>
                <a:spcPct val="107000"/>
              </a:lnSpc>
              <a:spcBef>
                <a:spcPts val="300"/>
              </a:spcBef>
              <a:spcAft>
                <a:spcPts val="100"/>
              </a:spcAft>
              <a:buFont typeface="Arial" panose="020B0604020202020204" pitchFamily="34" charset="0"/>
              <a:buChar char="•"/>
            </a:pPr>
            <a:r>
              <a:rPr lang="pt-PT" sz="1900" dirty="0">
                <a:solidFill>
                  <a:srgbClr val="212B32"/>
                </a:solidFill>
              </a:rPr>
              <a:t>As actuais vacinas contra o HPV são profilácticas e devem ser administradas antes da exposição ao HPV</a:t>
            </a:r>
          </a:p>
          <a:p>
            <a:pPr marL="339725" indent="-339725">
              <a:lnSpc>
                <a:spcPct val="107000"/>
              </a:lnSpc>
              <a:spcBef>
                <a:spcPts val="300"/>
              </a:spcBef>
              <a:spcAft>
                <a:spcPts val="100"/>
              </a:spcAft>
              <a:buFont typeface="Arial" panose="020B0604020202020204" pitchFamily="34" charset="0"/>
              <a:buChar char="•"/>
            </a:pPr>
            <a:r>
              <a:rPr lang="pt-PT" sz="1900" dirty="0">
                <a:solidFill>
                  <a:srgbClr val="212B32"/>
                </a:solidFill>
              </a:rPr>
              <a:t>As vacinas contra o HPV foram introduzidas, pela primeira vez, em 2006 num esquema de três doses</a:t>
            </a:r>
          </a:p>
          <a:p>
            <a:pPr marL="339725" indent="-339725">
              <a:lnSpc>
                <a:spcPct val="107000"/>
              </a:lnSpc>
              <a:spcBef>
                <a:spcPts val="300"/>
              </a:spcBef>
              <a:spcAft>
                <a:spcPts val="100"/>
              </a:spcAft>
              <a:buFont typeface="Arial" panose="020B0604020202020204" pitchFamily="34" charset="0"/>
              <a:buChar char="•"/>
            </a:pPr>
            <a:r>
              <a:rPr lang="pt-PT" sz="1900" dirty="0">
                <a:solidFill>
                  <a:srgbClr val="212B32"/>
                </a:solidFill>
              </a:rPr>
              <a:t>Em 2014, a OMS reduziu o esquema de três doses para duas doses administradas a pré-adolescentes/adolescentes, após uma revisão de evidências do SAGE</a:t>
            </a:r>
          </a:p>
          <a:p>
            <a:pPr marL="342900" indent="-342900">
              <a:lnSpc>
                <a:spcPct val="107000"/>
              </a:lnSpc>
              <a:spcBef>
                <a:spcPts val="300"/>
              </a:spcBef>
              <a:spcAft>
                <a:spcPts val="100"/>
              </a:spcAft>
              <a:buFont typeface="Arial" panose="020B0604020202020204" pitchFamily="34" charset="0"/>
              <a:buChar char="•"/>
            </a:pPr>
            <a:r>
              <a:rPr lang="pt-PT" sz="1900" dirty="0">
                <a:solidFill>
                  <a:srgbClr val="212B32"/>
                </a:solidFill>
              </a:rPr>
              <a:t>Actualmente, as evidências demonstram uma eficácia e eficiência comparáveis entre esquemas de dose única e dose múltipla, no que diz respeito à prevenção de infecções por HPV-16/18, com uma duração de até 14 anos após a vacinação</a:t>
            </a:r>
            <a:r>
              <a:rPr lang="pt-PT" sz="1900" b="0" i="0" u="none" baseline="30000" dirty="0">
                <a:solidFill>
                  <a:srgbClr val="212B32"/>
                </a:solidFill>
              </a:rPr>
              <a:t>1</a:t>
            </a:r>
          </a:p>
          <a:p>
            <a:pPr marL="342900" indent="-342900">
              <a:lnSpc>
                <a:spcPct val="107000"/>
              </a:lnSpc>
              <a:spcBef>
                <a:spcPts val="300"/>
              </a:spcBef>
              <a:spcAft>
                <a:spcPts val="100"/>
              </a:spcAft>
              <a:buFont typeface="Arial" panose="020B0604020202020204" pitchFamily="34" charset="0"/>
              <a:buChar char="•"/>
            </a:pPr>
            <a:r>
              <a:rPr lang="pt-PT" sz="1900" dirty="0">
                <a:solidFill>
                  <a:srgbClr val="212B32"/>
                </a:solidFill>
              </a:rPr>
              <a:t>Em Dezembro de 2022, a OMS apoiou um esquema de vacinação de dose única com base em evidências que sugeriam uma forte protecção contra o cancro do colo do útero</a:t>
            </a:r>
          </a:p>
          <a:p>
            <a:pPr marL="342900" indent="-342900">
              <a:lnSpc>
                <a:spcPct val="107000"/>
              </a:lnSpc>
              <a:spcBef>
                <a:spcPts val="600"/>
              </a:spcBef>
              <a:spcAft>
                <a:spcPts val="600"/>
              </a:spcAft>
              <a:buFont typeface="Arial" panose="020B0604020202020204" pitchFamily="34" charset="0"/>
              <a:buChar char="•"/>
            </a:pPr>
            <a:endParaRPr lang="en-US" sz="2000" dirty="0">
              <a:solidFill>
                <a:srgbClr val="212B32"/>
              </a:solidFill>
            </a:endParaRPr>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a:solidFill>
                  <a:schemeClr val="accent1"/>
                </a:solidFill>
                <a:ea typeface="+mn-ea"/>
                <a:cs typeface="+mn-cs"/>
              </a:rPr>
              <a:t>Vacinas contra o HPV</a:t>
            </a:r>
          </a:p>
        </p:txBody>
      </p:sp>
      <p:pic>
        <p:nvPicPr>
          <p:cNvPr id="5" name="Picture 4">
            <a:extLst>
              <a:ext uri="{FF2B5EF4-FFF2-40B4-BE49-F238E27FC236}">
                <a16:creationId xmlns:a16="http://schemas.microsoft.com/office/drawing/2014/main" id="{99074EC5-9A27-4960-815A-8AD1A9A7921D}"/>
              </a:ext>
            </a:extLst>
          </p:cNvPr>
          <p:cNvPicPr>
            <a:picLocks noChangeAspect="1"/>
          </p:cNvPicPr>
          <p:nvPr/>
        </p:nvPicPr>
        <p:blipFill>
          <a:blip r:embed="rId3">
            <a:extLst>
              <a:ext uri="{28A0092B-C50C-407E-A947-70E740481C1C}">
                <a14:useLocalDpi xmlns:a14="http://schemas.microsoft.com/office/drawing/2010/main" val="0"/>
              </a:ext>
            </a:extLst>
          </a:blip>
          <a:srcRect l="19093" r="19093"/>
          <a:stretch/>
        </p:blipFill>
        <p:spPr>
          <a:xfrm>
            <a:off x="6174013" y="0"/>
            <a:ext cx="6017987" cy="6412832"/>
          </a:xfrm>
          <a:prstGeom prst="rect">
            <a:avLst/>
          </a:prstGeom>
        </p:spPr>
      </p:pic>
      <p:sp>
        <p:nvSpPr>
          <p:cNvPr id="4" name="TextBox 3">
            <a:extLst>
              <a:ext uri="{FF2B5EF4-FFF2-40B4-BE49-F238E27FC236}">
                <a16:creationId xmlns:a16="http://schemas.microsoft.com/office/drawing/2014/main" id="{FD318CD4-CB2F-D739-7D93-C604CEFB9235}"/>
              </a:ext>
            </a:extLst>
          </p:cNvPr>
          <p:cNvSpPr txBox="1"/>
          <p:nvPr/>
        </p:nvSpPr>
        <p:spPr>
          <a:xfrm>
            <a:off x="200141" y="6170141"/>
            <a:ext cx="5895859" cy="202556"/>
          </a:xfrm>
          <a:prstGeom prst="rect">
            <a:avLst/>
          </a:prstGeom>
          <a:noFill/>
        </p:spPr>
        <p:txBody>
          <a:bodyPr wrap="square" lIns="91440" tIns="45720" rIns="91440" bIns="45720" rtlCol="0" anchor="t">
            <a:spAutoFit/>
          </a:bodyPr>
          <a:lstStyle/>
          <a:p>
            <a:pPr>
              <a:lnSpc>
                <a:spcPct val="107000"/>
              </a:lnSpc>
              <a:spcAft>
                <a:spcPts val="800"/>
              </a:spcAft>
            </a:pPr>
            <a:r>
              <a:rPr lang="pt-PT" sz="700" dirty="0">
                <a:effectLst/>
                <a:ea typeface="Aptos" panose="020B0004020202020204" pitchFamily="34" charset="0"/>
                <a:cs typeface="Arial" panose="020B0604020202020204" pitchFamily="34" charset="0"/>
              </a:rPr>
              <a:t>1. Basu et al. Vaccine Efficacy of a single-dose versus Two or Three Doses of the HPV Vaccine, 15 years after Vaccination IPVC abstract O057/ #956</a:t>
            </a:r>
          </a:p>
        </p:txBody>
      </p:sp>
    </p:spTree>
    <p:extLst>
      <p:ext uri="{BB962C8B-B14F-4D97-AF65-F5344CB8AC3E}">
        <p14:creationId xmlns:p14="http://schemas.microsoft.com/office/powerpoint/2010/main" val="37782082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95F5955-646C-155E-4955-1AFF68664AB7}"/>
              </a:ext>
            </a:extLst>
          </p:cNvPr>
          <p:cNvSpPr/>
          <p:nvPr/>
        </p:nvSpPr>
        <p:spPr>
          <a:xfrm>
            <a:off x="3692946" y="2368749"/>
            <a:ext cx="1352467" cy="327528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4673ED2F-6351-ADBA-D912-3480C933CA4A}"/>
              </a:ext>
            </a:extLst>
          </p:cNvPr>
          <p:cNvSpPr/>
          <p:nvPr/>
        </p:nvSpPr>
        <p:spPr>
          <a:xfrm>
            <a:off x="6788184" y="2368749"/>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97CF949-E488-DBB1-CE3B-DEFB349E054B}"/>
              </a:ext>
            </a:extLst>
          </p:cNvPr>
          <p:cNvSpPr/>
          <p:nvPr/>
        </p:nvSpPr>
        <p:spPr>
          <a:xfrm>
            <a:off x="3692946"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65">
            <a:extLst>
              <a:ext uri="{FF2B5EF4-FFF2-40B4-BE49-F238E27FC236}">
                <a16:creationId xmlns:a16="http://schemas.microsoft.com/office/drawing/2014/main" id="{6A6F8C73-A6C3-9221-760E-2B6967CA98E5}"/>
              </a:ext>
            </a:extLst>
          </p:cNvPr>
          <p:cNvSpPr/>
          <p:nvPr/>
        </p:nvSpPr>
        <p:spPr>
          <a:xfrm>
            <a:off x="6788184" y="1748619"/>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DB6413F6-2DA0-48C9-8792-2B830AEA7931}"/>
              </a:ext>
            </a:extLst>
          </p:cNvPr>
          <p:cNvSpPr>
            <a:spLocks noGrp="1"/>
          </p:cNvSpPr>
          <p:nvPr>
            <p:ph type="body" sz="quarter" idx="16"/>
          </p:nvPr>
        </p:nvSpPr>
        <p:spPr>
          <a:xfrm>
            <a:off x="537665" y="291830"/>
            <a:ext cx="10831432" cy="534910"/>
          </a:xfrm>
        </p:spPr>
        <p:txBody>
          <a:bodyPr>
            <a:noAutofit/>
          </a:bodyPr>
          <a:lstStyle/>
          <a:p>
            <a:pPr algn="ctr"/>
            <a:r>
              <a:rPr lang="pt-PT" dirty="0"/>
              <a:t>Cinco vacinas seguras e altamente eficazes contra o HPV foram pré-qualificadas pela OMS </a:t>
            </a:r>
          </a:p>
        </p:txBody>
      </p:sp>
      <p:sp>
        <p:nvSpPr>
          <p:cNvPr id="50" name="4. Footnote">
            <a:extLst>
              <a:ext uri="{FF2B5EF4-FFF2-40B4-BE49-F238E27FC236}">
                <a16:creationId xmlns:a16="http://schemas.microsoft.com/office/drawing/2014/main" id="{5C47BA56-D4C7-4F1B-B5AF-5AFE6B8EC6B5}"/>
              </a:ext>
            </a:extLst>
          </p:cNvPr>
          <p:cNvSpPr txBox="1">
            <a:spLocks/>
          </p:cNvSpPr>
          <p:nvPr>
            <p:custDataLst>
              <p:tags r:id="rId1"/>
            </p:custDataLst>
          </p:nvPr>
        </p:nvSpPr>
        <p:spPr>
          <a:xfrm>
            <a:off x="457199" y="5958637"/>
            <a:ext cx="10289177"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None/>
              <a:tabLst/>
              <a:defRPr/>
            </a:pPr>
            <a:r>
              <a:rPr kumimoji="0" lang="pt-PT" sz="700" strike="noStrike" normalizeH="0" noProof="0">
                <a:ln>
                  <a:noFill/>
                </a:ln>
                <a:solidFill>
                  <a:schemeClr val="tx1">
                    <a:lumMod val="65000"/>
                    <a:lumOff val="35000"/>
                  </a:schemeClr>
                </a:solidFill>
                <a:effectLst/>
                <a:uLnTx/>
                <a:uFillTx/>
              </a:rPr>
              <a:t> </a:t>
            </a:r>
          </a:p>
          <a:p>
            <a:pPr marL="0" marR="0" lvl="0" indent="0" defTabSz="914400" rtl="0" eaLnBrk="1" fontAlgn="auto" latinLnBrk="0" hangingPunct="1">
              <a:lnSpc>
                <a:spcPct val="100000"/>
              </a:lnSpc>
              <a:spcBef>
                <a:spcPts val="0"/>
              </a:spcBef>
              <a:spcAft>
                <a:spcPts val="0"/>
              </a:spcAft>
              <a:buClrTx/>
              <a:buSzTx/>
              <a:buNone/>
              <a:tabLst/>
              <a:defRPr/>
            </a:pPr>
            <a:endParaRPr kumimoji="0" lang="en-US" sz="700" strike="noStrike" kern="1200" spc="0" normalizeH="0" noProof="0" dirty="0">
              <a:ln>
                <a:noFill/>
              </a:ln>
              <a:solidFill>
                <a:schemeClr val="tx1">
                  <a:lumMod val="65000"/>
                  <a:lumOff val="35000"/>
                </a:schemeClr>
              </a:solidFill>
              <a:effectLst/>
              <a:uLnTx/>
              <a:uFillTx/>
            </a:endParaRPr>
          </a:p>
          <a:p>
            <a:pPr marL="0" marR="0" lvl="0" indent="0" defTabSz="914400" rtl="0" eaLnBrk="1" fontAlgn="auto" latinLnBrk="0" hangingPunct="1">
              <a:lnSpc>
                <a:spcPct val="100000"/>
              </a:lnSpc>
              <a:spcBef>
                <a:spcPts val="0"/>
              </a:spcBef>
              <a:spcAft>
                <a:spcPts val="0"/>
              </a:spcAft>
              <a:buClrTx/>
              <a:buSzTx/>
              <a:buNone/>
              <a:tabLst/>
              <a:defRPr/>
            </a:pPr>
            <a:r>
              <a:rPr kumimoji="0" lang="pt-PT" sz="700" strike="noStrike" normalizeH="0" noProof="0">
                <a:ln>
                  <a:noFill/>
                </a:ln>
                <a:solidFill>
                  <a:schemeClr val="tx1">
                    <a:lumMod val="65000"/>
                    <a:lumOff val="35000"/>
                  </a:schemeClr>
                </a:solidFill>
                <a:effectLst/>
                <a:uLnTx/>
                <a:uFillTx/>
              </a:rPr>
              <a:t>1. Lista de vacinas pré-qualificadas da OMS. </a:t>
            </a:r>
            <a:r>
              <a:rPr kumimoji="0" lang="pt-PT" sz="700" b="0" i="0" u="sng" strike="noStrike" normalizeH="0" baseline="0" noProof="0">
                <a:ln>
                  <a:noFill/>
                </a:ln>
                <a:solidFill>
                  <a:schemeClr val="tx1">
                    <a:lumMod val="65000"/>
                    <a:lumOff val="35000"/>
                  </a:schemeClr>
                </a:solidFill>
                <a:effectLst/>
                <a:uLnTx/>
                <a:uFillTx/>
                <a:hlinkClick r:id="rId29"/>
              </a:rPr>
              <a:t>https://extranet.who.int/prequal/vaccines/prequalified-vaccines</a:t>
            </a:r>
            <a:r>
              <a:rPr kumimoji="0" lang="pt-PT" sz="700" strike="noStrike" normalizeH="0" noProof="0">
                <a:ln>
                  <a:noFill/>
                </a:ln>
                <a:solidFill>
                  <a:schemeClr val="tx1">
                    <a:lumMod val="65000"/>
                    <a:lumOff val="35000"/>
                  </a:schemeClr>
                </a:solidFill>
                <a:effectLst/>
                <a:uLnTx/>
                <a:uFillTx/>
              </a:rPr>
              <a:t>.</a:t>
            </a:r>
          </a:p>
          <a:p>
            <a:pPr marL="0" marR="0" lvl="0" indent="0" defTabSz="914400" rtl="0" eaLnBrk="1" fontAlgn="auto" latinLnBrk="0" hangingPunct="1">
              <a:lnSpc>
                <a:spcPct val="100000"/>
              </a:lnSpc>
              <a:spcBef>
                <a:spcPts val="0"/>
              </a:spcBef>
              <a:spcAft>
                <a:spcPts val="0"/>
              </a:spcAft>
              <a:buClrTx/>
              <a:buSzTx/>
              <a:buNone/>
              <a:tabLst/>
              <a:defRPr/>
            </a:pPr>
            <a:r>
              <a:rPr kumimoji="0" lang="pt-PT" sz="700" strike="noStrike" normalizeH="0" noProof="0">
                <a:ln>
                  <a:noFill/>
                </a:ln>
                <a:solidFill>
                  <a:schemeClr val="tx1">
                    <a:lumMod val="65000"/>
                    <a:lumOff val="35000"/>
                  </a:schemeClr>
                </a:solidFill>
                <a:effectLst/>
                <a:uLnTx/>
                <a:uFillTx/>
              </a:rPr>
              <a:t>2. Organização Mundial de Saúde. </a:t>
            </a:r>
            <a:r>
              <a:rPr kumimoji="0" lang="pt-PT" sz="700" i="1" strike="noStrike" normalizeH="0" noProof="0">
                <a:ln>
                  <a:noFill/>
                </a:ln>
                <a:solidFill>
                  <a:schemeClr val="tx1">
                    <a:lumMod val="65000"/>
                    <a:lumOff val="35000"/>
                  </a:schemeClr>
                </a:solidFill>
                <a:effectLst/>
                <a:uLnTx/>
                <a:uFillTx/>
              </a:rPr>
              <a:t>Considerations for Human Papillomavirus (HPV) Vaccine Product Choice, Second Edition</a:t>
            </a:r>
            <a:r>
              <a:rPr kumimoji="0" lang="pt-PT" sz="700" strike="noStrike" normalizeH="0" noProof="0">
                <a:ln>
                  <a:noFill/>
                </a:ln>
                <a:solidFill>
                  <a:schemeClr val="tx1">
                    <a:lumMod val="65000"/>
                    <a:lumOff val="35000"/>
                  </a:schemeClr>
                </a:solidFill>
                <a:effectLst/>
                <a:uLnTx/>
                <a:uFillTx/>
              </a:rPr>
              <a:t>. Geneva: WHO; 2024. Licença: CC BY-NC-SA 3.0 IGO.</a:t>
            </a:r>
          </a:p>
        </p:txBody>
      </p:sp>
      <p:cxnSp>
        <p:nvCxnSpPr>
          <p:cNvPr id="55" name="Straight Connector 54">
            <a:extLst>
              <a:ext uri="{FF2B5EF4-FFF2-40B4-BE49-F238E27FC236}">
                <a16:creationId xmlns:a16="http://schemas.microsoft.com/office/drawing/2014/main" id="{2D6A4E34-1284-465D-BA17-91AC57F1940A}"/>
              </a:ext>
            </a:extLst>
          </p:cNvPr>
          <p:cNvCxnSpPr>
            <a:cxnSpLocks/>
          </p:cNvCxnSpPr>
          <p:nvPr/>
        </p:nvCxnSpPr>
        <p:spPr>
          <a:xfrm>
            <a:off x="1779854" y="5026198"/>
            <a:ext cx="7918704"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pic>
        <p:nvPicPr>
          <p:cNvPr id="153" name="CustomIcon">
            <a:extLst>
              <a:ext uri="{FF2B5EF4-FFF2-40B4-BE49-F238E27FC236}">
                <a16:creationId xmlns:a16="http://schemas.microsoft.com/office/drawing/2014/main" id="{5AAF3CED-703B-48CC-A350-DAD46BAA885B}"/>
              </a:ext>
            </a:extLst>
          </p:cNvPr>
          <p:cNvPicPr>
            <a:picLocks/>
          </p:cNvPicPr>
          <p:nvPr>
            <p:custDataLst>
              <p:tags r:id="rId2"/>
            </p:custDataLst>
          </p:nvPr>
        </p:nvPicPr>
        <p:blipFill>
          <a:blip r:embed="rId30">
            <a:extLst>
              <a:ext uri="{96DAC541-7B7A-43D3-8B79-37D633B846F1}">
                <asvg:svgBlip xmlns:asvg="http://schemas.microsoft.com/office/drawing/2016/SVG/main" r:embed="rId31"/>
              </a:ext>
            </a:extLst>
          </a:blip>
          <a:stretch>
            <a:fillRect/>
          </a:stretch>
        </p:blipFill>
        <p:spPr>
          <a:xfrm>
            <a:off x="1779854" y="3164985"/>
            <a:ext cx="320040" cy="320040"/>
          </a:xfrm>
          <a:prstGeom prst="rect">
            <a:avLst/>
          </a:prstGeom>
        </p:spPr>
      </p:pic>
      <p:sp>
        <p:nvSpPr>
          <p:cNvPr id="145" name="TextBox 144">
            <a:extLst>
              <a:ext uri="{FF2B5EF4-FFF2-40B4-BE49-F238E27FC236}">
                <a16:creationId xmlns:a16="http://schemas.microsoft.com/office/drawing/2014/main" id="{FDB2CBD7-11BE-4A35-80DC-89EA6DE35E41}"/>
              </a:ext>
            </a:extLst>
          </p:cNvPr>
          <p:cNvSpPr txBox="1">
            <a:spLocks/>
          </p:cNvSpPr>
          <p:nvPr>
            <p:custDataLst>
              <p:tags r:id="rId3"/>
            </p:custDataLst>
          </p:nvPr>
        </p:nvSpPr>
        <p:spPr>
          <a:xfrm>
            <a:off x="2223163" y="3140339"/>
            <a:ext cx="1383904"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pt-PT" sz="1200" b="1">
                <a:solidFill>
                  <a:schemeClr val="accent1"/>
                </a:solidFill>
                <a:latin typeface="+mj-lt"/>
              </a:rPr>
              <a:t>Dose recomendada pela OMS</a:t>
            </a:r>
          </a:p>
        </p:txBody>
      </p:sp>
      <p:pic>
        <p:nvPicPr>
          <p:cNvPr id="52" name="CustomIcon">
            <a:extLst>
              <a:ext uri="{FF2B5EF4-FFF2-40B4-BE49-F238E27FC236}">
                <a16:creationId xmlns:a16="http://schemas.microsoft.com/office/drawing/2014/main" id="{AC5F9089-65C5-4FA0-9A03-FFF358E3A2E3}"/>
              </a:ext>
            </a:extLst>
          </p:cNvPr>
          <p:cNvPicPr>
            <a:picLocks/>
          </p:cNvPicPr>
          <p:nvPr>
            <p:custDataLst>
              <p:tags r:id="rId4"/>
            </p:custDataLst>
          </p:nvPr>
        </p:nvPicPr>
        <p:blipFill>
          <a:blip r:embed="rId30">
            <a:extLst>
              <a:ext uri="{96DAC541-7B7A-43D3-8B79-37D633B846F1}">
                <asvg:svgBlip xmlns:asvg="http://schemas.microsoft.com/office/drawing/2016/SVG/main" r:embed="rId31"/>
              </a:ext>
            </a:extLst>
          </a:blip>
          <a:stretch>
            <a:fillRect/>
          </a:stretch>
        </p:blipFill>
        <p:spPr>
          <a:xfrm>
            <a:off x="1779854" y="5116947"/>
            <a:ext cx="320040" cy="320040"/>
          </a:xfrm>
          <a:prstGeom prst="rect">
            <a:avLst/>
          </a:prstGeom>
        </p:spPr>
      </p:pic>
      <p:sp>
        <p:nvSpPr>
          <p:cNvPr id="53" name="TextBox 52">
            <a:extLst>
              <a:ext uri="{FF2B5EF4-FFF2-40B4-BE49-F238E27FC236}">
                <a16:creationId xmlns:a16="http://schemas.microsoft.com/office/drawing/2014/main" id="{E052483D-AE00-4FCC-B0B4-DEC34D52F270}"/>
              </a:ext>
            </a:extLst>
          </p:cNvPr>
          <p:cNvSpPr txBox="1">
            <a:spLocks/>
          </p:cNvSpPr>
          <p:nvPr>
            <p:custDataLst>
              <p:tags r:id="rId5"/>
            </p:custDataLst>
          </p:nvPr>
        </p:nvSpPr>
        <p:spPr>
          <a:xfrm>
            <a:off x="2203152" y="5116947"/>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t>Distribuída </a:t>
            </a:r>
            <a:b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br>
            <a: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t>pela Gavi</a:t>
            </a:r>
          </a:p>
        </p:txBody>
      </p:sp>
      <p:pic>
        <p:nvPicPr>
          <p:cNvPr id="78" name="CustomIcon">
            <a:extLst>
              <a:ext uri="{FF2B5EF4-FFF2-40B4-BE49-F238E27FC236}">
                <a16:creationId xmlns:a16="http://schemas.microsoft.com/office/drawing/2014/main" id="{6E87F27B-F071-4132-A3AE-207550E0626E}"/>
              </a:ext>
            </a:extLst>
          </p:cNvPr>
          <p:cNvPicPr>
            <a:picLocks/>
          </p:cNvPicPr>
          <p:nvPr>
            <p:custDataLst>
              <p:tags r:id="rId6"/>
            </p:custDataLst>
          </p:nvPr>
        </p:nvPicPr>
        <p:blipFill>
          <a:blip r:embed="rId32">
            <a:extLst>
              <a:ext uri="{96DAC541-7B7A-43D3-8B79-37D633B846F1}">
                <asvg:svgBlip xmlns:asvg="http://schemas.microsoft.com/office/drawing/2016/SVG/main" r:embed="rId33"/>
              </a:ext>
            </a:extLst>
          </a:blip>
          <a:stretch>
            <a:fillRect/>
          </a:stretch>
        </p:blipFill>
        <p:spPr>
          <a:xfrm>
            <a:off x="1779854" y="4566118"/>
            <a:ext cx="320040" cy="320040"/>
          </a:xfrm>
          <a:prstGeom prst="rect">
            <a:avLst/>
          </a:prstGeom>
        </p:spPr>
      </p:pic>
      <p:sp>
        <p:nvSpPr>
          <p:cNvPr id="79" name="TextBox 78">
            <a:extLst>
              <a:ext uri="{FF2B5EF4-FFF2-40B4-BE49-F238E27FC236}">
                <a16:creationId xmlns:a16="http://schemas.microsoft.com/office/drawing/2014/main" id="{BA22DDD5-06C2-40AA-89A5-0538E1379994}"/>
              </a:ext>
            </a:extLst>
          </p:cNvPr>
          <p:cNvSpPr txBox="1">
            <a:spLocks/>
          </p:cNvSpPr>
          <p:nvPr>
            <p:custDataLst>
              <p:tags r:id="rId7"/>
            </p:custDataLst>
          </p:nvPr>
        </p:nvSpPr>
        <p:spPr>
          <a:xfrm>
            <a:off x="2203152" y="4566118"/>
            <a:ext cx="1263650"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t>Pré-qualificação da OMS</a:t>
            </a:r>
          </a:p>
        </p:txBody>
      </p:sp>
      <p:sp>
        <p:nvSpPr>
          <p:cNvPr id="83" name="TextBox 82">
            <a:extLst>
              <a:ext uri="{FF2B5EF4-FFF2-40B4-BE49-F238E27FC236}">
                <a16:creationId xmlns:a16="http://schemas.microsoft.com/office/drawing/2014/main" id="{21C5410B-199B-4B99-B044-B03277EF319B}"/>
              </a:ext>
            </a:extLst>
          </p:cNvPr>
          <p:cNvSpPr txBox="1">
            <a:spLocks/>
          </p:cNvSpPr>
          <p:nvPr>
            <p:custDataLst>
              <p:tags r:id="rId8"/>
            </p:custDataLst>
          </p:nvPr>
        </p:nvSpPr>
        <p:spPr>
          <a:xfrm>
            <a:off x="6843014"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2018</a:t>
            </a:r>
          </a:p>
        </p:txBody>
      </p:sp>
      <p:sp>
        <p:nvSpPr>
          <p:cNvPr id="84" name="TextBox 83">
            <a:extLst>
              <a:ext uri="{FF2B5EF4-FFF2-40B4-BE49-F238E27FC236}">
                <a16:creationId xmlns:a16="http://schemas.microsoft.com/office/drawing/2014/main" id="{7015B612-1A73-4C24-AD68-99A93A99840A}"/>
              </a:ext>
            </a:extLst>
          </p:cNvPr>
          <p:cNvSpPr txBox="1">
            <a:spLocks/>
          </p:cNvSpPr>
          <p:nvPr>
            <p:custDataLst>
              <p:tags r:id="rId9"/>
            </p:custDataLst>
          </p:nvPr>
        </p:nvSpPr>
        <p:spPr>
          <a:xfrm>
            <a:off x="8273441" y="4611492"/>
            <a:ext cx="69976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2021</a:t>
            </a:r>
          </a:p>
        </p:txBody>
      </p:sp>
      <p:sp>
        <p:nvSpPr>
          <p:cNvPr id="82" name="TextBox 81">
            <a:extLst>
              <a:ext uri="{FF2B5EF4-FFF2-40B4-BE49-F238E27FC236}">
                <a16:creationId xmlns:a16="http://schemas.microsoft.com/office/drawing/2014/main" id="{2F224F7A-DD00-4ED2-8282-A725E133C2CE}"/>
              </a:ext>
            </a:extLst>
          </p:cNvPr>
          <p:cNvSpPr txBox="1">
            <a:spLocks/>
          </p:cNvSpPr>
          <p:nvPr>
            <p:custDataLst>
              <p:tags r:id="rId10"/>
            </p:custDataLst>
          </p:nvPr>
        </p:nvSpPr>
        <p:spPr>
          <a:xfrm>
            <a:off x="3808103"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2009</a:t>
            </a:r>
          </a:p>
        </p:txBody>
      </p:sp>
      <p:sp>
        <p:nvSpPr>
          <p:cNvPr id="81" name="TextBox 80">
            <a:extLst>
              <a:ext uri="{FF2B5EF4-FFF2-40B4-BE49-F238E27FC236}">
                <a16:creationId xmlns:a16="http://schemas.microsoft.com/office/drawing/2014/main" id="{4CAE5E7A-5F87-40C0-A293-3EF6EEA2D99A}"/>
              </a:ext>
            </a:extLst>
          </p:cNvPr>
          <p:cNvSpPr txBox="1">
            <a:spLocks/>
          </p:cNvSpPr>
          <p:nvPr>
            <p:custDataLst>
              <p:tags r:id="rId11"/>
            </p:custDataLst>
          </p:nvPr>
        </p:nvSpPr>
        <p:spPr>
          <a:xfrm>
            <a:off x="5248130" y="4611492"/>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2009</a:t>
            </a:r>
          </a:p>
        </p:txBody>
      </p:sp>
      <p:sp>
        <p:nvSpPr>
          <p:cNvPr id="102" name="TextBox 101">
            <a:extLst>
              <a:ext uri="{FF2B5EF4-FFF2-40B4-BE49-F238E27FC236}">
                <a16:creationId xmlns:a16="http://schemas.microsoft.com/office/drawing/2014/main" id="{83F3CF98-332B-4422-BD06-98558327EE09}"/>
              </a:ext>
            </a:extLst>
          </p:cNvPr>
          <p:cNvSpPr txBox="1">
            <a:spLocks/>
          </p:cNvSpPr>
          <p:nvPr>
            <p:custDataLst>
              <p:tags r:id="rId12"/>
            </p:custDataLst>
          </p:nvPr>
        </p:nvSpPr>
        <p:spPr>
          <a:xfrm>
            <a:off x="2203152" y="2474569"/>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t>Tipos de HPV abrangidos</a:t>
            </a:r>
          </a:p>
        </p:txBody>
      </p:sp>
      <p:sp>
        <p:nvSpPr>
          <p:cNvPr id="100" name="TextBox 99">
            <a:extLst>
              <a:ext uri="{FF2B5EF4-FFF2-40B4-BE49-F238E27FC236}">
                <a16:creationId xmlns:a16="http://schemas.microsoft.com/office/drawing/2014/main" id="{401CA1CC-0690-4A73-A8CE-B9D57DD3A5D3}"/>
              </a:ext>
            </a:extLst>
          </p:cNvPr>
          <p:cNvSpPr txBox="1">
            <a:spLocks/>
          </p:cNvSpPr>
          <p:nvPr>
            <p:custDataLst>
              <p:tags r:id="rId13"/>
            </p:custDataLst>
          </p:nvPr>
        </p:nvSpPr>
        <p:spPr>
          <a:xfrm>
            <a:off x="6843014" y="2465519"/>
            <a:ext cx="1263650" cy="307777"/>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6, 11, 16, 18, 31, 33, 45, 52, 58</a:t>
            </a:r>
          </a:p>
        </p:txBody>
      </p:sp>
      <p:sp>
        <p:nvSpPr>
          <p:cNvPr id="103" name="TextBox 102">
            <a:extLst>
              <a:ext uri="{FF2B5EF4-FFF2-40B4-BE49-F238E27FC236}">
                <a16:creationId xmlns:a16="http://schemas.microsoft.com/office/drawing/2014/main" id="{DDEDD0FE-7DE6-45D1-89DA-F999632B6F44}"/>
              </a:ext>
            </a:extLst>
          </p:cNvPr>
          <p:cNvSpPr txBox="1">
            <a:spLocks/>
          </p:cNvSpPr>
          <p:nvPr>
            <p:custDataLst>
              <p:tags r:id="rId14"/>
            </p:custDataLst>
          </p:nvPr>
        </p:nvSpPr>
        <p:spPr>
          <a:xfrm>
            <a:off x="8273441" y="2465519"/>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16, 18</a:t>
            </a:r>
          </a:p>
        </p:txBody>
      </p:sp>
      <p:sp>
        <p:nvSpPr>
          <p:cNvPr id="104" name="TextBox 103">
            <a:extLst>
              <a:ext uri="{FF2B5EF4-FFF2-40B4-BE49-F238E27FC236}">
                <a16:creationId xmlns:a16="http://schemas.microsoft.com/office/drawing/2014/main" id="{41695578-0DCC-42FD-85E1-61A3A5379DC0}"/>
              </a:ext>
            </a:extLst>
          </p:cNvPr>
          <p:cNvSpPr txBox="1">
            <a:spLocks/>
          </p:cNvSpPr>
          <p:nvPr>
            <p:custDataLst>
              <p:tags r:id="rId15"/>
            </p:custDataLst>
          </p:nvPr>
        </p:nvSpPr>
        <p:spPr>
          <a:xfrm>
            <a:off x="3808103" y="2465519"/>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pt-PT" sz="1000" b="0" i="0" u="none" strike="noStrike" cap="none" normalizeH="0" baseline="0" noProof="0" dirty="0">
                <a:ln>
                  <a:noFill/>
                </a:ln>
                <a:solidFill>
                  <a:srgbClr val="000000"/>
                </a:solidFill>
                <a:effectLst/>
                <a:uLnTx/>
                <a:uFillTx/>
                <a:latin typeface="+mj-lt"/>
                <a:ea typeface="+mn-ea"/>
                <a:cs typeface="Arial" panose="020B0604020202020204" pitchFamily="34" charset="0"/>
              </a:rPr>
              <a:t>6, 11, 16, 18</a:t>
            </a:r>
          </a:p>
        </p:txBody>
      </p:sp>
      <p:sp>
        <p:nvSpPr>
          <p:cNvPr id="105" name="TextBox 104">
            <a:extLst>
              <a:ext uri="{FF2B5EF4-FFF2-40B4-BE49-F238E27FC236}">
                <a16:creationId xmlns:a16="http://schemas.microsoft.com/office/drawing/2014/main" id="{121B8925-4CB5-44DB-B2D5-BB4DF9C62A44}"/>
              </a:ext>
            </a:extLst>
          </p:cNvPr>
          <p:cNvSpPr txBox="1">
            <a:spLocks/>
          </p:cNvSpPr>
          <p:nvPr>
            <p:custDataLst>
              <p:tags r:id="rId16"/>
            </p:custDataLst>
          </p:nvPr>
        </p:nvSpPr>
        <p:spPr>
          <a:xfrm>
            <a:off x="5248130" y="2465519"/>
            <a:ext cx="1263650" cy="153888"/>
          </a:xfrm>
          <a:prstGeom prst="rect">
            <a:avLst/>
          </a:prstGeom>
        </p:spPr>
        <p:txBody>
          <a:bodyPr vert="horz" wrap="square" lIns="0" tIns="0" rIns="0" bIns="0" rtlCol="0" anchor="t">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None/>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16, 18</a:t>
            </a:r>
          </a:p>
        </p:txBody>
      </p:sp>
      <p:pic>
        <p:nvPicPr>
          <p:cNvPr id="17" name="CustomIcon">
            <a:extLst>
              <a:ext uri="{FF2B5EF4-FFF2-40B4-BE49-F238E27FC236}">
                <a16:creationId xmlns:a16="http://schemas.microsoft.com/office/drawing/2014/main" id="{ABF933B9-9E82-40B5-A125-95E91A382F7A}"/>
              </a:ext>
            </a:extLst>
          </p:cNvPr>
          <p:cNvPicPr>
            <a:picLocks/>
          </p:cNvPicPr>
          <p:nvPr>
            <p:custDataLst>
              <p:tags r:id="rId17"/>
            </p:custDataLst>
          </p:nvPr>
        </p:nvPicPr>
        <p:blipFill>
          <a:blip r:embed="rId34">
            <a:extLst>
              <a:ext uri="{96DAC541-7B7A-43D3-8B79-37D633B846F1}">
                <asvg:svgBlip xmlns:asvg="http://schemas.microsoft.com/office/drawing/2016/SVG/main" r:embed="rId35"/>
              </a:ext>
            </a:extLst>
          </a:blip>
          <a:stretch>
            <a:fillRect/>
          </a:stretch>
        </p:blipFill>
        <p:spPr>
          <a:xfrm>
            <a:off x="1779854" y="2474569"/>
            <a:ext cx="320040" cy="320040"/>
          </a:xfrm>
          <a:prstGeom prst="rect">
            <a:avLst/>
          </a:prstGeom>
        </p:spPr>
      </p:pic>
      <p:sp>
        <p:nvSpPr>
          <p:cNvPr id="73" name="TextBox 72">
            <a:extLst>
              <a:ext uri="{FF2B5EF4-FFF2-40B4-BE49-F238E27FC236}">
                <a16:creationId xmlns:a16="http://schemas.microsoft.com/office/drawing/2014/main" id="{CEA7A18B-9390-4B96-AAFD-734976ED4039}"/>
              </a:ext>
            </a:extLst>
          </p:cNvPr>
          <p:cNvSpPr txBox="1">
            <a:spLocks/>
          </p:cNvSpPr>
          <p:nvPr>
            <p:custDataLst>
              <p:tags r:id="rId18"/>
            </p:custDataLst>
          </p:nvPr>
        </p:nvSpPr>
        <p:spPr>
          <a:xfrm>
            <a:off x="2192247" y="3855251"/>
            <a:ext cx="1155567"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200" b="1" i="0" u="none" strike="noStrike" cap="none" normalizeH="0" baseline="0" noProof="0">
                <a:ln>
                  <a:noFill/>
                </a:ln>
                <a:solidFill>
                  <a:schemeClr val="accent1"/>
                </a:solidFill>
                <a:effectLst/>
                <a:uLnTx/>
                <a:uFillTx/>
                <a:latin typeface="+mj-lt"/>
                <a:ea typeface="+mn-ea"/>
                <a:cs typeface="Arial" panose="020B0604020202020204" pitchFamily="34" charset="0"/>
              </a:rPr>
              <a:t>Ano do primeiro registo</a:t>
            </a:r>
          </a:p>
        </p:txBody>
      </p:sp>
      <p:sp>
        <p:nvSpPr>
          <p:cNvPr id="88" name="TextBox 87">
            <a:extLst>
              <a:ext uri="{FF2B5EF4-FFF2-40B4-BE49-F238E27FC236}">
                <a16:creationId xmlns:a16="http://schemas.microsoft.com/office/drawing/2014/main" id="{72B1396B-191E-4188-BA0D-803EC3F5EB11}"/>
              </a:ext>
            </a:extLst>
          </p:cNvPr>
          <p:cNvSpPr txBox="1">
            <a:spLocks/>
          </p:cNvSpPr>
          <p:nvPr>
            <p:custDataLst>
              <p:tags r:id="rId19"/>
            </p:custDataLst>
          </p:nvPr>
        </p:nvSpPr>
        <p:spPr>
          <a:xfrm>
            <a:off x="6843014"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2014</a:t>
            </a:r>
          </a:p>
        </p:txBody>
      </p:sp>
      <p:sp>
        <p:nvSpPr>
          <p:cNvPr id="89" name="TextBox 88">
            <a:extLst>
              <a:ext uri="{FF2B5EF4-FFF2-40B4-BE49-F238E27FC236}">
                <a16:creationId xmlns:a16="http://schemas.microsoft.com/office/drawing/2014/main" id="{239E0086-D9E7-4150-BB4B-DF8DB9B771DB}"/>
              </a:ext>
            </a:extLst>
          </p:cNvPr>
          <p:cNvSpPr txBox="1">
            <a:spLocks/>
          </p:cNvSpPr>
          <p:nvPr>
            <p:custDataLst>
              <p:tags r:id="rId20"/>
            </p:custDataLst>
          </p:nvPr>
        </p:nvSpPr>
        <p:spPr>
          <a:xfrm>
            <a:off x="8273441"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2019</a:t>
            </a:r>
          </a:p>
        </p:txBody>
      </p:sp>
      <p:sp>
        <p:nvSpPr>
          <p:cNvPr id="87" name="TextBox 86">
            <a:extLst>
              <a:ext uri="{FF2B5EF4-FFF2-40B4-BE49-F238E27FC236}">
                <a16:creationId xmlns:a16="http://schemas.microsoft.com/office/drawing/2014/main" id="{F2BAB52F-1C51-4523-BA34-FA60B366D87D}"/>
              </a:ext>
            </a:extLst>
          </p:cNvPr>
          <p:cNvSpPr txBox="1">
            <a:spLocks/>
          </p:cNvSpPr>
          <p:nvPr>
            <p:custDataLst>
              <p:tags r:id="rId21"/>
            </p:custDataLst>
          </p:nvPr>
        </p:nvSpPr>
        <p:spPr>
          <a:xfrm>
            <a:off x="3808103"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dirty="0">
                <a:ln>
                  <a:noFill/>
                </a:ln>
                <a:solidFill>
                  <a:srgbClr val="000000"/>
                </a:solidFill>
                <a:effectLst/>
                <a:uLnTx/>
                <a:uFillTx/>
                <a:latin typeface="+mj-lt"/>
                <a:ea typeface="+mn-ea"/>
                <a:cs typeface="Arial" panose="020B0604020202020204" pitchFamily="34" charset="0"/>
              </a:rPr>
              <a:t>2006</a:t>
            </a:r>
          </a:p>
        </p:txBody>
      </p:sp>
      <p:sp>
        <p:nvSpPr>
          <p:cNvPr id="86" name="TextBox 85">
            <a:extLst>
              <a:ext uri="{FF2B5EF4-FFF2-40B4-BE49-F238E27FC236}">
                <a16:creationId xmlns:a16="http://schemas.microsoft.com/office/drawing/2014/main" id="{F487CBE4-9EDE-438A-834A-6F16F9FE6202}"/>
              </a:ext>
            </a:extLst>
          </p:cNvPr>
          <p:cNvSpPr txBox="1">
            <a:spLocks/>
          </p:cNvSpPr>
          <p:nvPr>
            <p:custDataLst>
              <p:tags r:id="rId22"/>
            </p:custDataLst>
          </p:nvPr>
        </p:nvSpPr>
        <p:spPr>
          <a:xfrm>
            <a:off x="5248130" y="4009723"/>
            <a:ext cx="1263650" cy="153888"/>
          </a:xfrm>
          <a:prstGeom prst="rect">
            <a:avLst/>
          </a:prstGeom>
        </p:spPr>
        <p:txBody>
          <a:bodyPr vert="horz" wrap="square" lIns="0" tIns="0" rIns="0" bIns="0" rtlCol="0" anchor="t">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2007</a:t>
            </a:r>
          </a:p>
        </p:txBody>
      </p:sp>
      <p:pic>
        <p:nvPicPr>
          <p:cNvPr id="21" name="CustomIcon">
            <a:extLst>
              <a:ext uri="{FF2B5EF4-FFF2-40B4-BE49-F238E27FC236}">
                <a16:creationId xmlns:a16="http://schemas.microsoft.com/office/drawing/2014/main" id="{EE68BF7A-102C-4BD9-9C5D-AE942FBC36C3}"/>
              </a:ext>
            </a:extLst>
          </p:cNvPr>
          <p:cNvPicPr>
            <a:picLocks/>
          </p:cNvPicPr>
          <p:nvPr>
            <p:custDataLst>
              <p:tags r:id="rId23"/>
            </p:custDataLst>
          </p:nvPr>
        </p:nvPicPr>
        <p:blipFill>
          <a:blip r:embed="rId36">
            <a:extLst>
              <a:ext uri="{96DAC541-7B7A-43D3-8B79-37D633B846F1}">
                <asvg:svgBlip xmlns:asvg="http://schemas.microsoft.com/office/drawing/2016/SVG/main" r:embed="rId37"/>
              </a:ext>
            </a:extLst>
          </a:blip>
          <a:stretch>
            <a:fillRect/>
          </a:stretch>
        </p:blipFill>
        <p:spPr>
          <a:xfrm>
            <a:off x="1769566" y="3836397"/>
            <a:ext cx="320040" cy="320040"/>
          </a:xfrm>
          <a:prstGeom prst="rect">
            <a:avLst/>
          </a:prstGeom>
        </p:spPr>
      </p:pic>
      <p:sp>
        <p:nvSpPr>
          <p:cNvPr id="6" name="TextBox 5">
            <a:extLst>
              <a:ext uri="{FF2B5EF4-FFF2-40B4-BE49-F238E27FC236}">
                <a16:creationId xmlns:a16="http://schemas.microsoft.com/office/drawing/2014/main" id="{9D6945AA-EF16-4518-B5D2-759897E84BC2}"/>
              </a:ext>
            </a:extLst>
          </p:cNvPr>
          <p:cNvSpPr txBox="1"/>
          <p:nvPr/>
        </p:nvSpPr>
        <p:spPr>
          <a:xfrm>
            <a:off x="5248130" y="19132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PT" sz="1200" b="1" dirty="0">
                <a:solidFill>
                  <a:schemeClr val="accent1"/>
                </a:solidFill>
                <a:cs typeface="Arial"/>
              </a:rPr>
              <a:t>Cervarix® (GSK, HPV2)</a:t>
            </a:r>
          </a:p>
        </p:txBody>
      </p:sp>
      <p:sp>
        <p:nvSpPr>
          <p:cNvPr id="10" name="TextBox 9">
            <a:extLst>
              <a:ext uri="{FF2B5EF4-FFF2-40B4-BE49-F238E27FC236}">
                <a16:creationId xmlns:a16="http://schemas.microsoft.com/office/drawing/2014/main" id="{9C58D3B8-A55E-43D8-8E29-5435A1305C76}"/>
              </a:ext>
            </a:extLst>
          </p:cNvPr>
          <p:cNvSpPr txBox="1"/>
          <p:nvPr/>
        </p:nvSpPr>
        <p:spPr>
          <a:xfrm>
            <a:off x="6843014" y="19132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PT" sz="1200" b="1" dirty="0">
                <a:solidFill>
                  <a:schemeClr val="accent1"/>
                </a:solidFill>
              </a:rPr>
              <a:t>Gardasil®9 (MSD, HPV9)</a:t>
            </a:r>
          </a:p>
        </p:txBody>
      </p:sp>
      <p:sp>
        <p:nvSpPr>
          <p:cNvPr id="3" name="TextBox 2">
            <a:extLst>
              <a:ext uri="{FF2B5EF4-FFF2-40B4-BE49-F238E27FC236}">
                <a16:creationId xmlns:a16="http://schemas.microsoft.com/office/drawing/2014/main" id="{4209FD9A-C647-4CFC-9D70-99FF2657015C}"/>
              </a:ext>
            </a:extLst>
          </p:cNvPr>
          <p:cNvSpPr txBox="1"/>
          <p:nvPr/>
        </p:nvSpPr>
        <p:spPr>
          <a:xfrm>
            <a:off x="3808103" y="19132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pPr>
            <a:r>
              <a:rPr lang="pt-PT" sz="1200" b="1" dirty="0">
                <a:solidFill>
                  <a:schemeClr val="accent1"/>
                </a:solidFill>
              </a:rPr>
              <a:t>Gardasil®, (MSD HPV4)</a:t>
            </a:r>
          </a:p>
        </p:txBody>
      </p:sp>
      <p:sp>
        <p:nvSpPr>
          <p:cNvPr id="15" name="TextBox 14">
            <a:extLst>
              <a:ext uri="{FF2B5EF4-FFF2-40B4-BE49-F238E27FC236}">
                <a16:creationId xmlns:a16="http://schemas.microsoft.com/office/drawing/2014/main" id="{E81302D8-2BC6-4B52-8035-38918FBAC7DB}"/>
              </a:ext>
            </a:extLst>
          </p:cNvPr>
          <p:cNvSpPr txBox="1"/>
          <p:nvPr/>
        </p:nvSpPr>
        <p:spPr>
          <a:xfrm>
            <a:off x="8273441" y="1913241"/>
            <a:ext cx="1263650" cy="369332"/>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PT" sz="1200" b="1" dirty="0">
                <a:solidFill>
                  <a:schemeClr val="accent1"/>
                </a:solidFill>
              </a:rPr>
              <a:t>Cecolin® (Innovax, HPV2) </a:t>
            </a:r>
          </a:p>
        </p:txBody>
      </p:sp>
      <p:cxnSp>
        <p:nvCxnSpPr>
          <p:cNvPr id="72" name="Straight Connector 71">
            <a:extLst>
              <a:ext uri="{FF2B5EF4-FFF2-40B4-BE49-F238E27FC236}">
                <a16:creationId xmlns:a16="http://schemas.microsoft.com/office/drawing/2014/main" id="{0656CB2C-C19D-4AA5-9BC2-8BC2C3AE2AFE}"/>
              </a:ext>
            </a:extLst>
          </p:cNvPr>
          <p:cNvCxnSpPr>
            <a:cxnSpLocks/>
          </p:cNvCxnSpPr>
          <p:nvPr/>
        </p:nvCxnSpPr>
        <p:spPr>
          <a:xfrm>
            <a:off x="1779854" y="2356764"/>
            <a:ext cx="9314787" cy="19092"/>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07707549-F615-4356-BC9C-F697A50A8D14}"/>
              </a:ext>
            </a:extLst>
          </p:cNvPr>
          <p:cNvSpPr txBox="1">
            <a:spLocks/>
          </p:cNvSpPr>
          <p:nvPr>
            <p:custDataLst>
              <p:tags r:id="rId24"/>
            </p:custDataLst>
          </p:nvPr>
        </p:nvSpPr>
        <p:spPr>
          <a:xfrm>
            <a:off x="8273441" y="5054225"/>
            <a:ext cx="1253361"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chemeClr val="accent1"/>
              </a:solidFill>
              <a:effectLst/>
              <a:uLnTx/>
              <a:uFillTx/>
              <a:ea typeface="+mn-ea"/>
              <a:cs typeface="Arial" panose="020B0604020202020204" pitchFamily="34" charset="0"/>
            </a:endParaRPr>
          </a:p>
        </p:txBody>
      </p:sp>
      <p:grpSp>
        <p:nvGrpSpPr>
          <p:cNvPr id="12" name="Group 11">
            <a:extLst>
              <a:ext uri="{FF2B5EF4-FFF2-40B4-BE49-F238E27FC236}">
                <a16:creationId xmlns:a16="http://schemas.microsoft.com/office/drawing/2014/main" id="{ECD0C151-AFBA-4121-A059-9A8E4A1A57A8}"/>
              </a:ext>
            </a:extLst>
          </p:cNvPr>
          <p:cNvGrpSpPr/>
          <p:nvPr/>
        </p:nvGrpSpPr>
        <p:grpSpPr>
          <a:xfrm>
            <a:off x="3808103" y="5232336"/>
            <a:ext cx="291315" cy="291315"/>
            <a:chOff x="2469476" y="4957145"/>
            <a:chExt cx="291315" cy="291315"/>
          </a:xfrm>
          <a:solidFill>
            <a:schemeClr val="accent1"/>
          </a:solidFill>
        </p:grpSpPr>
        <p:sp>
          <p:nvSpPr>
            <p:cNvPr id="54" name="Oval 53">
              <a:extLst>
                <a:ext uri="{FF2B5EF4-FFF2-40B4-BE49-F238E27FC236}">
                  <a16:creationId xmlns:a16="http://schemas.microsoft.com/office/drawing/2014/main" id="{E54250AC-2C35-4461-A059-B3D0A6D12679}"/>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4" name="Graphic 56">
              <a:extLst>
                <a:ext uri="{FF2B5EF4-FFF2-40B4-BE49-F238E27FC236}">
                  <a16:creationId xmlns:a16="http://schemas.microsoft.com/office/drawing/2014/main" id="{A82A4CFB-FDD5-4BF8-B628-5DE7E67CA1A7}"/>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grpSp>
        <p:nvGrpSpPr>
          <p:cNvPr id="60" name="Group 59">
            <a:extLst>
              <a:ext uri="{FF2B5EF4-FFF2-40B4-BE49-F238E27FC236}">
                <a16:creationId xmlns:a16="http://schemas.microsoft.com/office/drawing/2014/main" id="{FC20BF4B-8302-472B-9F7B-D936B71EFF2F}"/>
              </a:ext>
            </a:extLst>
          </p:cNvPr>
          <p:cNvGrpSpPr/>
          <p:nvPr/>
        </p:nvGrpSpPr>
        <p:grpSpPr>
          <a:xfrm>
            <a:off x="5248130" y="5232336"/>
            <a:ext cx="291315" cy="291315"/>
            <a:chOff x="2469476" y="4957145"/>
            <a:chExt cx="291315" cy="291315"/>
          </a:xfrm>
          <a:solidFill>
            <a:schemeClr val="accent1"/>
          </a:solidFill>
        </p:grpSpPr>
        <p:sp>
          <p:nvSpPr>
            <p:cNvPr id="61" name="Oval 60">
              <a:extLst>
                <a:ext uri="{FF2B5EF4-FFF2-40B4-BE49-F238E27FC236}">
                  <a16:creationId xmlns:a16="http://schemas.microsoft.com/office/drawing/2014/main" id="{AC45AAE6-C443-44B9-8DBF-962897B2A27C}"/>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63" name="Graphic 56">
              <a:extLst>
                <a:ext uri="{FF2B5EF4-FFF2-40B4-BE49-F238E27FC236}">
                  <a16:creationId xmlns:a16="http://schemas.microsoft.com/office/drawing/2014/main" id="{B6693277-00A6-4EAF-B6E7-AC8CAE482C54}"/>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
        <p:nvSpPr>
          <p:cNvPr id="58" name="TextBox 57">
            <a:extLst>
              <a:ext uri="{FF2B5EF4-FFF2-40B4-BE49-F238E27FC236}">
                <a16:creationId xmlns:a16="http://schemas.microsoft.com/office/drawing/2014/main" id="{42029C92-39EF-4D9C-9F91-FF7F25FC11C1}"/>
              </a:ext>
            </a:extLst>
          </p:cNvPr>
          <p:cNvSpPr txBox="1">
            <a:spLocks/>
          </p:cNvSpPr>
          <p:nvPr>
            <p:custDataLst>
              <p:tags r:id="rId25"/>
            </p:custDataLst>
          </p:nvPr>
        </p:nvSpPr>
        <p:spPr>
          <a:xfrm>
            <a:off x="6843014" y="5036908"/>
            <a:ext cx="136513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1" i="0" u="none" strike="noStrike" cap="none" normalizeH="0" baseline="0" noProof="0">
                <a:ln>
                  <a:noFill/>
                </a:ln>
                <a:solidFill>
                  <a:schemeClr val="accent1"/>
                </a:solidFill>
                <a:effectLst/>
                <a:uLnTx/>
                <a:uFillTx/>
                <a:ea typeface="+mn-ea"/>
                <a:cs typeface="Arial" panose="020B0604020202020204" pitchFamily="34" charset="0"/>
              </a:rPr>
              <a:t>Ainda não disponível</a:t>
            </a:r>
          </a:p>
        </p:txBody>
      </p:sp>
      <p:cxnSp>
        <p:nvCxnSpPr>
          <p:cNvPr id="64" name="Straight Connector 63">
            <a:extLst>
              <a:ext uri="{FF2B5EF4-FFF2-40B4-BE49-F238E27FC236}">
                <a16:creationId xmlns:a16="http://schemas.microsoft.com/office/drawing/2014/main" id="{48AC1789-F14F-4C03-B5B0-6079F335B65C}"/>
              </a:ext>
            </a:extLst>
          </p:cNvPr>
          <p:cNvCxnSpPr>
            <a:cxnSpLocks/>
          </p:cNvCxnSpPr>
          <p:nvPr/>
        </p:nvCxnSpPr>
        <p:spPr>
          <a:xfrm flipV="1">
            <a:off x="1769566" y="1738699"/>
            <a:ext cx="9325075" cy="9920"/>
          </a:xfrm>
          <a:prstGeom prst="line">
            <a:avLst/>
          </a:prstGeom>
          <a:ln w="1270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65" name="Rectangle 64">
            <a:extLst>
              <a:ext uri="{FF2B5EF4-FFF2-40B4-BE49-F238E27FC236}">
                <a16:creationId xmlns:a16="http://schemas.microsoft.com/office/drawing/2014/main" id="{1158669D-D3C0-4CDD-9C04-DC33171EADCE}"/>
              </a:ext>
            </a:extLst>
          </p:cNvPr>
          <p:cNvSpPr/>
          <p:nvPr/>
        </p:nvSpPr>
        <p:spPr>
          <a:xfrm>
            <a:off x="3680029" y="1312248"/>
            <a:ext cx="7363621" cy="43957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PT"/>
              <a:t>Vacinas contra o HPV pré-qualificadas pela OMS</a:t>
            </a:r>
            <a:r>
              <a:rPr lang="pt-PT" b="1" i="0" u="none" baseline="30000"/>
              <a:t>1,2</a:t>
            </a:r>
            <a:r>
              <a:rPr lang="pt-PT"/>
              <a:t> </a:t>
            </a:r>
          </a:p>
        </p:txBody>
      </p:sp>
      <p:sp>
        <p:nvSpPr>
          <p:cNvPr id="20" name="Rectangle 19">
            <a:extLst>
              <a:ext uri="{FF2B5EF4-FFF2-40B4-BE49-F238E27FC236}">
                <a16:creationId xmlns:a16="http://schemas.microsoft.com/office/drawing/2014/main" id="{DE4E060C-C351-43B1-2B1A-A53248B7D4A1}"/>
              </a:ext>
            </a:extLst>
          </p:cNvPr>
          <p:cNvSpPr/>
          <p:nvPr/>
        </p:nvSpPr>
        <p:spPr>
          <a:xfrm>
            <a:off x="9691183" y="1755024"/>
            <a:ext cx="1352467" cy="6081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3B3585F3-36BC-B8A8-CABD-BB1DB4AD4894}"/>
              </a:ext>
            </a:extLst>
          </p:cNvPr>
          <p:cNvSpPr txBox="1"/>
          <p:nvPr/>
        </p:nvSpPr>
        <p:spPr>
          <a:xfrm>
            <a:off x="9676494" y="1774742"/>
            <a:ext cx="1352467" cy="646331"/>
          </a:xfrm>
          <a:prstGeom prst="rect">
            <a:avLst/>
          </a:prstGeom>
          <a:noFill/>
        </p:spPr>
        <p:txBody>
          <a:bodyPr wrap="square" rtlCol="0">
            <a:spAutoFit/>
          </a:bodyPr>
          <a:lstStyle/>
          <a:p>
            <a:r>
              <a:rPr lang="pt-PT" sz="1200" b="1" dirty="0">
                <a:solidFill>
                  <a:schemeClr val="accent1"/>
                </a:solidFill>
              </a:rPr>
              <a:t>Walrinvax® (Zerun Bio HPV2)</a:t>
            </a:r>
            <a:br>
              <a:rPr lang="pt-PT" sz="1200" dirty="0"/>
            </a:br>
            <a:endParaRPr lang="pt-PT" sz="1200" dirty="0"/>
          </a:p>
        </p:txBody>
      </p:sp>
      <p:sp>
        <p:nvSpPr>
          <p:cNvPr id="23" name="Rectangle 22">
            <a:extLst>
              <a:ext uri="{FF2B5EF4-FFF2-40B4-BE49-F238E27FC236}">
                <a16:creationId xmlns:a16="http://schemas.microsoft.com/office/drawing/2014/main" id="{16F6DBB7-F968-DE78-1FB0-2026E0B47837}"/>
              </a:ext>
            </a:extLst>
          </p:cNvPr>
          <p:cNvSpPr/>
          <p:nvPr/>
        </p:nvSpPr>
        <p:spPr>
          <a:xfrm>
            <a:off x="9708934" y="2380770"/>
            <a:ext cx="1352467" cy="336103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300"/>
              </a:spcAft>
              <a:buClr>
                <a:srgbClr val="FFFFFF"/>
              </a:buClr>
              <a:buSzPct val="100000"/>
              <a:tabLst/>
              <a:defRPr/>
            </a:pPr>
            <a:r>
              <a:rPr kumimoji="0" lang="pt-PT" sz="1000" b="0" i="0" u="none" strike="noStrike" cap="none" normalizeH="0" baseline="0" noProof="0">
                <a:ln>
                  <a:noFill/>
                </a:ln>
                <a:solidFill>
                  <a:srgbClr val="000000"/>
                </a:solidFill>
                <a:effectLst/>
                <a:uLnTx/>
                <a:uFillTx/>
                <a:latin typeface="+mj-lt"/>
                <a:ea typeface="+mn-ea"/>
                <a:cs typeface="Arial" panose="020B0604020202020204" pitchFamily="34" charset="0"/>
              </a:rPr>
              <a:t>	</a:t>
            </a:r>
          </a:p>
        </p:txBody>
      </p:sp>
      <p:sp>
        <p:nvSpPr>
          <p:cNvPr id="7" name="TextBox 6">
            <a:extLst>
              <a:ext uri="{FF2B5EF4-FFF2-40B4-BE49-F238E27FC236}">
                <a16:creationId xmlns:a16="http://schemas.microsoft.com/office/drawing/2014/main" id="{287565BD-7EDC-C7A5-393B-FA46DE261617}"/>
              </a:ext>
            </a:extLst>
          </p:cNvPr>
          <p:cNvSpPr txBox="1"/>
          <p:nvPr/>
        </p:nvSpPr>
        <p:spPr>
          <a:xfrm>
            <a:off x="9676494" y="2465519"/>
            <a:ext cx="508473" cy="246221"/>
          </a:xfrm>
          <a:prstGeom prst="rect">
            <a:avLst/>
          </a:prstGeom>
          <a:noFill/>
        </p:spPr>
        <p:txBody>
          <a:bodyPr wrap="none" rtlCol="0">
            <a:spAutoFit/>
          </a:bodyPr>
          <a:lstStyle/>
          <a:p>
            <a:r>
              <a:rPr lang="pt-PT" sz="1000"/>
              <a:t>16, 18</a:t>
            </a:r>
          </a:p>
        </p:txBody>
      </p:sp>
      <p:sp>
        <p:nvSpPr>
          <p:cNvPr id="13" name="TextBox 12">
            <a:extLst>
              <a:ext uri="{FF2B5EF4-FFF2-40B4-BE49-F238E27FC236}">
                <a16:creationId xmlns:a16="http://schemas.microsoft.com/office/drawing/2014/main" id="{5952EF18-57F8-2C97-2240-24AB85C50AD2}"/>
              </a:ext>
            </a:extLst>
          </p:cNvPr>
          <p:cNvSpPr txBox="1">
            <a:spLocks/>
          </p:cNvSpPr>
          <p:nvPr>
            <p:custDataLst>
              <p:tags r:id="rId26"/>
            </p:custDataLst>
          </p:nvPr>
        </p:nvSpPr>
        <p:spPr>
          <a:xfrm>
            <a:off x="9676494" y="5036908"/>
            <a:ext cx="1352467" cy="682170"/>
          </a:xfrm>
          <a:prstGeom prst="rect">
            <a:avLst/>
          </a:prstGeom>
          <a:noFill/>
          <a:ln>
            <a:noFill/>
          </a:ln>
        </p:spPr>
        <p:txBody>
          <a:bodyPr vert="horz" wrap="square" lIns="91440" tIns="0" rIns="91440" bIns="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000" b="1" i="0" u="none" strike="noStrike" cap="none" normalizeH="0" baseline="0" noProof="0" dirty="0">
                <a:ln>
                  <a:noFill/>
                </a:ln>
                <a:solidFill>
                  <a:schemeClr val="accent1"/>
                </a:solidFill>
                <a:effectLst/>
                <a:uLnTx/>
                <a:uFillTx/>
              </a:rPr>
              <a:t>Ainda</a:t>
            </a:r>
            <a:r>
              <a:rPr lang="pt-PT" sz="1000" b="1" dirty="0">
                <a:solidFill>
                  <a:schemeClr val="accent1"/>
                </a:solidFill>
              </a:rPr>
              <a:t> não disponível</a:t>
            </a:r>
          </a:p>
        </p:txBody>
      </p:sp>
      <p:sp>
        <p:nvSpPr>
          <p:cNvPr id="11" name="TextBox 10">
            <a:extLst>
              <a:ext uri="{FF2B5EF4-FFF2-40B4-BE49-F238E27FC236}">
                <a16:creationId xmlns:a16="http://schemas.microsoft.com/office/drawing/2014/main" id="{E7A874FB-CE8F-8364-AF5B-842B99AB56CF}"/>
              </a:ext>
            </a:extLst>
          </p:cNvPr>
          <p:cNvSpPr txBox="1"/>
          <p:nvPr/>
        </p:nvSpPr>
        <p:spPr>
          <a:xfrm>
            <a:off x="9676494" y="4565326"/>
            <a:ext cx="447558" cy="246221"/>
          </a:xfrm>
          <a:prstGeom prst="rect">
            <a:avLst/>
          </a:prstGeom>
          <a:noFill/>
        </p:spPr>
        <p:txBody>
          <a:bodyPr wrap="none" rtlCol="0">
            <a:spAutoFit/>
          </a:bodyPr>
          <a:lstStyle/>
          <a:p>
            <a:r>
              <a:rPr lang="pt-PT" sz="1000"/>
              <a:t>2024</a:t>
            </a:r>
          </a:p>
        </p:txBody>
      </p:sp>
      <p:sp>
        <p:nvSpPr>
          <p:cNvPr id="68" name="TextBox 67">
            <a:extLst>
              <a:ext uri="{FF2B5EF4-FFF2-40B4-BE49-F238E27FC236}">
                <a16:creationId xmlns:a16="http://schemas.microsoft.com/office/drawing/2014/main" id="{51DDCB59-4B37-48D3-A99E-B6EA3420EB65}"/>
              </a:ext>
            </a:extLst>
          </p:cNvPr>
          <p:cNvSpPr txBox="1"/>
          <p:nvPr/>
        </p:nvSpPr>
        <p:spPr>
          <a:xfrm>
            <a:off x="6843014" y="3204987"/>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pt-PT" sz="1000" b="1">
                <a:solidFill>
                  <a:schemeClr val="accent1"/>
                </a:solidFill>
                <a:latin typeface="+mj-lt"/>
                <a:cs typeface="Arial"/>
              </a:rPr>
              <a:t>1 ou 2</a:t>
            </a:r>
          </a:p>
        </p:txBody>
      </p:sp>
      <p:cxnSp>
        <p:nvCxnSpPr>
          <p:cNvPr id="85" name="Straight Connector 84">
            <a:extLst>
              <a:ext uri="{FF2B5EF4-FFF2-40B4-BE49-F238E27FC236}">
                <a16:creationId xmlns:a16="http://schemas.microsoft.com/office/drawing/2014/main" id="{FB950230-6DDB-4837-A32A-47D33A8CE8DF}"/>
              </a:ext>
            </a:extLst>
          </p:cNvPr>
          <p:cNvCxnSpPr>
            <a:cxnSpLocks/>
          </p:cNvCxnSpPr>
          <p:nvPr/>
        </p:nvCxnSpPr>
        <p:spPr>
          <a:xfrm>
            <a:off x="1779854" y="4475370"/>
            <a:ext cx="928154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FF6956B-853E-4EB6-8309-F79A31EBD9AE}"/>
              </a:ext>
            </a:extLst>
          </p:cNvPr>
          <p:cNvCxnSpPr>
            <a:cxnSpLocks/>
          </p:cNvCxnSpPr>
          <p:nvPr/>
        </p:nvCxnSpPr>
        <p:spPr>
          <a:xfrm>
            <a:off x="1734453" y="3644623"/>
            <a:ext cx="9263796"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AF225EB-8F97-471E-8D09-6E88BF015D92}"/>
              </a:ext>
            </a:extLst>
          </p:cNvPr>
          <p:cNvCxnSpPr>
            <a:cxnSpLocks/>
          </p:cNvCxnSpPr>
          <p:nvPr/>
        </p:nvCxnSpPr>
        <p:spPr>
          <a:xfrm>
            <a:off x="1779854" y="2934649"/>
            <a:ext cx="9314787" cy="0"/>
          </a:xfrm>
          <a:prstGeom prst="line">
            <a:avLst/>
          </a:prstGeom>
          <a:ln w="6350" cap="sq">
            <a:solidFill>
              <a:srgbClr val="7F7F7F"/>
            </a:solidFill>
            <a:prstDash val="solid"/>
            <a:miter lim="800000"/>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5B646032-953B-2125-6BC6-E3B1B6029ACF}"/>
              </a:ext>
            </a:extLst>
          </p:cNvPr>
          <p:cNvSpPr txBox="1"/>
          <p:nvPr/>
        </p:nvSpPr>
        <p:spPr>
          <a:xfrm flipH="1">
            <a:off x="9676494" y="3963557"/>
            <a:ext cx="447556" cy="246221"/>
          </a:xfrm>
          <a:prstGeom prst="rect">
            <a:avLst/>
          </a:prstGeom>
          <a:noFill/>
        </p:spPr>
        <p:txBody>
          <a:bodyPr wrap="square" rtlCol="0">
            <a:spAutoFit/>
          </a:bodyPr>
          <a:lstStyle/>
          <a:p>
            <a:r>
              <a:rPr lang="pt-PT" sz="1000"/>
              <a:t>2022</a:t>
            </a:r>
          </a:p>
        </p:txBody>
      </p:sp>
      <p:sp>
        <p:nvSpPr>
          <p:cNvPr id="18" name="TextBox 17">
            <a:extLst>
              <a:ext uri="{FF2B5EF4-FFF2-40B4-BE49-F238E27FC236}">
                <a16:creationId xmlns:a16="http://schemas.microsoft.com/office/drawing/2014/main" id="{8C49E6AC-119B-614E-9C7B-0AFC0B55EB57}"/>
              </a:ext>
            </a:extLst>
          </p:cNvPr>
          <p:cNvSpPr txBox="1"/>
          <p:nvPr/>
        </p:nvSpPr>
        <p:spPr>
          <a:xfrm>
            <a:off x="9761846" y="323451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pt-PT" sz="1000" b="1">
                <a:solidFill>
                  <a:schemeClr val="accent1"/>
                </a:solidFill>
                <a:latin typeface="+mj-lt"/>
                <a:cs typeface="Arial"/>
              </a:rPr>
              <a:t>2</a:t>
            </a:r>
          </a:p>
        </p:txBody>
      </p:sp>
      <p:sp>
        <p:nvSpPr>
          <p:cNvPr id="22" name="TextBox 21">
            <a:extLst>
              <a:ext uri="{FF2B5EF4-FFF2-40B4-BE49-F238E27FC236}">
                <a16:creationId xmlns:a16="http://schemas.microsoft.com/office/drawing/2014/main" id="{8ED114B5-3A0B-DC6B-0422-8C115CAA9C44}"/>
              </a:ext>
            </a:extLst>
          </p:cNvPr>
          <p:cNvSpPr txBox="1"/>
          <p:nvPr/>
        </p:nvSpPr>
        <p:spPr>
          <a:xfrm>
            <a:off x="3808103" y="323451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pt-PT" sz="1000" b="1" dirty="0">
                <a:solidFill>
                  <a:schemeClr val="accent1"/>
                </a:solidFill>
                <a:latin typeface="+mj-lt"/>
                <a:cs typeface="Arial"/>
              </a:rPr>
              <a:t>1 ou 2</a:t>
            </a:r>
          </a:p>
        </p:txBody>
      </p:sp>
      <p:sp>
        <p:nvSpPr>
          <p:cNvPr id="24" name="TextBox 23">
            <a:extLst>
              <a:ext uri="{FF2B5EF4-FFF2-40B4-BE49-F238E27FC236}">
                <a16:creationId xmlns:a16="http://schemas.microsoft.com/office/drawing/2014/main" id="{615E133D-9AF2-766F-04A9-1FD3C367B6AB}"/>
              </a:ext>
            </a:extLst>
          </p:cNvPr>
          <p:cNvSpPr txBox="1"/>
          <p:nvPr/>
        </p:nvSpPr>
        <p:spPr>
          <a:xfrm>
            <a:off x="5248130" y="323451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pt-PT" sz="1000" b="1">
                <a:solidFill>
                  <a:schemeClr val="accent1"/>
                </a:solidFill>
                <a:latin typeface="+mj-lt"/>
                <a:cs typeface="Arial"/>
              </a:rPr>
              <a:t>1 ou 2</a:t>
            </a:r>
          </a:p>
        </p:txBody>
      </p:sp>
      <p:sp>
        <p:nvSpPr>
          <p:cNvPr id="25" name="TextBox 24">
            <a:extLst>
              <a:ext uri="{FF2B5EF4-FFF2-40B4-BE49-F238E27FC236}">
                <a16:creationId xmlns:a16="http://schemas.microsoft.com/office/drawing/2014/main" id="{F5BCC5FF-3BB7-938C-69A3-C10A51103CB4}"/>
              </a:ext>
            </a:extLst>
          </p:cNvPr>
          <p:cNvSpPr txBox="1"/>
          <p:nvPr/>
        </p:nvSpPr>
        <p:spPr>
          <a:xfrm>
            <a:off x="8273441" y="3234511"/>
            <a:ext cx="634860" cy="153888"/>
          </a:xfrm>
          <a:prstGeom prst="rect">
            <a:avLst/>
          </a:prstGeom>
          <a:solidFill>
            <a:schemeClr val="accent3"/>
          </a:solidFill>
        </p:spPr>
        <p:txBody>
          <a:bodyPr vert="horz" wrap="square" lIns="72000" tIns="0" rIns="72000" bIns="0" rtlCol="0" anchor="ctr">
            <a:spAutoFit/>
          </a:bodyPr>
          <a:lstStyle>
            <a:lvl1pPr lvl="0" indent="0">
              <a:lnSpc>
                <a:spcPct val="100000"/>
              </a:lnSpc>
              <a:spcBef>
                <a:spcPts val="300"/>
              </a:spcBef>
              <a:spcAft>
                <a:spcPts val="300"/>
              </a:spcAft>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accent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accent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accent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accent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spcBef>
                <a:spcPts val="0"/>
              </a:spcBef>
              <a:buClr>
                <a:srgbClr val="000000"/>
              </a:buClr>
              <a:buSzPct val="110000"/>
              <a:buNone/>
              <a:defRPr/>
            </a:pPr>
            <a:r>
              <a:rPr lang="pt-PT" sz="1000" b="1">
                <a:solidFill>
                  <a:schemeClr val="accent1"/>
                </a:solidFill>
                <a:latin typeface="+mj-lt"/>
                <a:cs typeface="Arial"/>
              </a:rPr>
              <a:t>1 ou 2</a:t>
            </a:r>
          </a:p>
        </p:txBody>
      </p:sp>
      <p:grpSp>
        <p:nvGrpSpPr>
          <p:cNvPr id="26" name="Group 25">
            <a:extLst>
              <a:ext uri="{FF2B5EF4-FFF2-40B4-BE49-F238E27FC236}">
                <a16:creationId xmlns:a16="http://schemas.microsoft.com/office/drawing/2014/main" id="{0D8BF451-01C0-9C60-89A4-7D8B7A53616C}"/>
              </a:ext>
            </a:extLst>
          </p:cNvPr>
          <p:cNvGrpSpPr/>
          <p:nvPr/>
        </p:nvGrpSpPr>
        <p:grpSpPr>
          <a:xfrm>
            <a:off x="8273441" y="5232336"/>
            <a:ext cx="291315" cy="291315"/>
            <a:chOff x="2469476" y="4957145"/>
            <a:chExt cx="291315" cy="291315"/>
          </a:xfrm>
          <a:solidFill>
            <a:schemeClr val="accent1"/>
          </a:solidFill>
        </p:grpSpPr>
        <p:sp>
          <p:nvSpPr>
            <p:cNvPr id="27" name="Oval 26">
              <a:extLst>
                <a:ext uri="{FF2B5EF4-FFF2-40B4-BE49-F238E27FC236}">
                  <a16:creationId xmlns:a16="http://schemas.microsoft.com/office/drawing/2014/main" id="{41512A2B-1058-A046-F8CD-AF7BBBDE2398}"/>
                </a:ext>
              </a:extLst>
            </p:cNvPr>
            <p:cNvSpPr/>
            <p:nvPr/>
          </p:nvSpPr>
          <p:spPr>
            <a:xfrm>
              <a:off x="2469476" y="4957145"/>
              <a:ext cx="291315" cy="291315"/>
            </a:xfrm>
            <a:prstGeom prst="ellipse">
              <a:avLst/>
            </a:prstGeom>
            <a:grpFill/>
            <a:ln w="127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000" b="0" i="0" u="none" strike="noStrike" kern="1200" cap="none" spc="0" normalizeH="0" baseline="0" noProof="0" dirty="0">
                <a:ln>
                  <a:noFill/>
                </a:ln>
                <a:solidFill>
                  <a:srgbClr val="000000"/>
                </a:solidFill>
                <a:effectLst/>
                <a:uLnTx/>
                <a:uFillTx/>
                <a:latin typeface="+mj-lt"/>
                <a:ea typeface="+mn-ea"/>
                <a:cs typeface="+mn-cs"/>
              </a:endParaRPr>
            </a:p>
          </p:txBody>
        </p:sp>
        <p:sp>
          <p:nvSpPr>
            <p:cNvPr id="28" name="Graphic 56">
              <a:extLst>
                <a:ext uri="{FF2B5EF4-FFF2-40B4-BE49-F238E27FC236}">
                  <a16:creationId xmlns:a16="http://schemas.microsoft.com/office/drawing/2014/main" id="{5F19F33E-57C5-EF53-0CC0-1F015BE743CC}"/>
                </a:ext>
              </a:extLst>
            </p:cNvPr>
            <p:cNvSpPr/>
            <p:nvPr/>
          </p:nvSpPr>
          <p:spPr>
            <a:xfrm>
              <a:off x="2553342" y="5054193"/>
              <a:ext cx="121934" cy="105456"/>
            </a:xfrm>
            <a:custGeom>
              <a:avLst/>
              <a:gdLst>
                <a:gd name="connsiteX0" fmla="*/ 121934 w 121934"/>
                <a:gd name="connsiteY0" fmla="*/ 0 h 105456"/>
                <a:gd name="connsiteX1" fmla="*/ 42842 w 121934"/>
                <a:gd name="connsiteY1" fmla="*/ 105457 h 105456"/>
                <a:gd name="connsiteX2" fmla="*/ 0 w 121934"/>
                <a:gd name="connsiteY2" fmla="*/ 63439 h 105456"/>
              </a:gdLst>
              <a:ahLst/>
              <a:cxnLst>
                <a:cxn ang="0">
                  <a:pos x="connsiteX0" y="connsiteY0"/>
                </a:cxn>
                <a:cxn ang="0">
                  <a:pos x="connsiteX1" y="connsiteY1"/>
                </a:cxn>
                <a:cxn ang="0">
                  <a:pos x="connsiteX2" y="connsiteY2"/>
                </a:cxn>
              </a:cxnLst>
              <a:rect l="l" t="t" r="r" b="b"/>
              <a:pathLst>
                <a:path w="121934" h="105456">
                  <a:moveTo>
                    <a:pt x="121934" y="0"/>
                  </a:moveTo>
                  <a:lnTo>
                    <a:pt x="42842" y="105457"/>
                  </a:lnTo>
                  <a:lnTo>
                    <a:pt x="0" y="63439"/>
                  </a:lnTo>
                </a:path>
              </a:pathLst>
            </a:custGeom>
            <a:grpFill/>
            <a:ln w="25896" cap="flat">
              <a:solidFill>
                <a:schemeClr val="bg1"/>
              </a:solidFill>
              <a:prstDash val="solid"/>
              <a:miter/>
            </a:ln>
          </p:spPr>
          <p:txBody>
            <a:bodyPr rtlCol="0" anchor="ctr"/>
            <a:lstStyle/>
            <a:p>
              <a:endParaRPr lang="en-US" dirty="0">
                <a:latin typeface="+mj-lt"/>
              </a:endParaRPr>
            </a:p>
          </p:txBody>
        </p:sp>
      </p:grpSp>
    </p:spTree>
    <p:extLst>
      <p:ext uri="{BB962C8B-B14F-4D97-AF65-F5344CB8AC3E}">
        <p14:creationId xmlns:p14="http://schemas.microsoft.com/office/powerpoint/2010/main" val="745068608"/>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14469-16F3-9CE0-87EE-8B2D18E5C487}"/>
              </a:ext>
            </a:extLst>
          </p:cNvPr>
          <p:cNvSpPr>
            <a:spLocks noGrp="1"/>
          </p:cNvSpPr>
          <p:nvPr>
            <p:ph type="title"/>
          </p:nvPr>
        </p:nvSpPr>
        <p:spPr/>
        <p:txBody>
          <a:bodyPr/>
          <a:lstStyle/>
          <a:p>
            <a:r>
              <a:rPr lang="pt-PT"/>
              <a:t>Cobertura da vacina contra o HPV</a:t>
            </a:r>
          </a:p>
        </p:txBody>
      </p:sp>
    </p:spTree>
    <p:extLst>
      <p:ext uri="{BB962C8B-B14F-4D97-AF65-F5344CB8AC3E}">
        <p14:creationId xmlns:p14="http://schemas.microsoft.com/office/powerpoint/2010/main" val="3312548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F3C2D-21A3-B216-343C-DD23BFFD119D}"/>
            </a:ext>
          </a:extLst>
        </p:cNvPr>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2711C4-B0B6-7701-CA8B-D6CB802FEF84}"/>
              </a:ext>
            </a:extLst>
          </p:cNvPr>
          <p:cNvGraphicFramePr/>
          <p:nvPr>
            <p:extLst>
              <p:ext uri="{D42A27DB-BD31-4B8C-83A1-F6EECF244321}">
                <p14:modId xmlns:p14="http://schemas.microsoft.com/office/powerpoint/2010/main" val="1045638929"/>
              </p:ext>
            </p:extLst>
          </p:nvPr>
        </p:nvGraphicFramePr>
        <p:xfrm>
          <a:off x="1828799" y="769363"/>
          <a:ext cx="7990089" cy="528292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EC796439-A677-88D3-8192-3B42DC9804D1}"/>
              </a:ext>
            </a:extLst>
          </p:cNvPr>
          <p:cNvSpPr txBox="1"/>
          <p:nvPr/>
        </p:nvSpPr>
        <p:spPr>
          <a:xfrm>
            <a:off x="188124" y="216959"/>
            <a:ext cx="11815751" cy="1077218"/>
          </a:xfrm>
          <a:prstGeom prst="rect">
            <a:avLst/>
          </a:prstGeom>
          <a:noFill/>
        </p:spPr>
        <p:txBody>
          <a:bodyPr wrap="square">
            <a:spAutoFit/>
          </a:bodyPr>
          <a:lstStyle/>
          <a:p>
            <a:pPr rtl="0">
              <a:defRPr sz="1862" b="0" i="0" u="none" strike="noStrike" kern="1200" spc="0" baseline="0">
                <a:solidFill>
                  <a:prstClr val="black">
                    <a:lumMod val="65000"/>
                    <a:lumOff val="35000"/>
                  </a:prstClr>
                </a:solidFill>
                <a:latin typeface="+mn-lt"/>
                <a:ea typeface="+mn-ea"/>
                <a:cs typeface="+mn-cs"/>
              </a:defRPr>
            </a:pPr>
            <a:r>
              <a:rPr lang="pt-PT" sz="3200"/>
              <a:t>A cobertura da vacina contra o HPV continua a ser baixa e varia consoante o nível de rendimento nacional</a:t>
            </a:r>
          </a:p>
        </p:txBody>
      </p:sp>
      <p:sp>
        <p:nvSpPr>
          <p:cNvPr id="7" name="TextBox 6">
            <a:extLst>
              <a:ext uri="{FF2B5EF4-FFF2-40B4-BE49-F238E27FC236}">
                <a16:creationId xmlns:a16="http://schemas.microsoft.com/office/drawing/2014/main" id="{48703D50-E01C-047B-813F-1A0E114C6FD0}"/>
              </a:ext>
            </a:extLst>
          </p:cNvPr>
          <p:cNvSpPr txBox="1"/>
          <p:nvPr/>
        </p:nvSpPr>
        <p:spPr>
          <a:xfrm>
            <a:off x="266700" y="6088637"/>
            <a:ext cx="10036036" cy="215444"/>
          </a:xfrm>
          <a:prstGeom prst="rect">
            <a:avLst/>
          </a:prstGeom>
          <a:noFill/>
        </p:spPr>
        <p:txBody>
          <a:bodyPr wrap="square">
            <a:spAutoFit/>
          </a:bodyPr>
          <a:lstStyle/>
          <a:p>
            <a:r>
              <a:rPr lang="pt-PT" sz="800" b="0" i="0">
                <a:solidFill>
                  <a:srgbClr val="3C4245"/>
                </a:solidFill>
                <a:effectLst/>
              </a:rPr>
              <a:t>Fonte: Painel de cobertura da vacina contra o HPV da OMS. Consultado dia 26 de novembro de 2025.</a:t>
            </a:r>
          </a:p>
        </p:txBody>
      </p:sp>
      <p:cxnSp>
        <p:nvCxnSpPr>
          <p:cNvPr id="9" name="Straight Connector 8">
            <a:extLst>
              <a:ext uri="{FF2B5EF4-FFF2-40B4-BE49-F238E27FC236}">
                <a16:creationId xmlns:a16="http://schemas.microsoft.com/office/drawing/2014/main" id="{EFAF23A7-51B2-7150-B230-EBBF4281CCC9}"/>
              </a:ext>
            </a:extLst>
          </p:cNvPr>
          <p:cNvCxnSpPr>
            <a:cxnSpLocks/>
          </p:cNvCxnSpPr>
          <p:nvPr>
            <p:custDataLst>
              <p:tags r:id="rId1"/>
            </p:custDataLst>
          </p:nvPr>
        </p:nvCxnSpPr>
        <p:spPr bwMode="gray">
          <a:xfrm>
            <a:off x="9642977" y="2142421"/>
            <a:ext cx="274320" cy="6167"/>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6EDA40A-A339-6F94-5FC9-F8573EFB7671}"/>
              </a:ext>
            </a:extLst>
          </p:cNvPr>
          <p:cNvSpPr txBox="1"/>
          <p:nvPr/>
        </p:nvSpPr>
        <p:spPr>
          <a:xfrm>
            <a:off x="9917297" y="1985187"/>
            <a:ext cx="2274703" cy="646331"/>
          </a:xfrm>
          <a:prstGeom prst="rect">
            <a:avLst/>
          </a:prstGeom>
          <a:noFill/>
        </p:spPr>
        <p:txBody>
          <a:bodyPr wrap="square" rtlCol="0">
            <a:spAutoFit/>
          </a:bodyPr>
          <a:lstStyle/>
          <a:p>
            <a:r>
              <a:rPr lang="pt-PT"/>
              <a:t>Países de rendimento elevado: ~55%</a:t>
            </a:r>
          </a:p>
        </p:txBody>
      </p:sp>
      <p:cxnSp>
        <p:nvCxnSpPr>
          <p:cNvPr id="13" name="Straight Connector 12">
            <a:extLst>
              <a:ext uri="{FF2B5EF4-FFF2-40B4-BE49-F238E27FC236}">
                <a16:creationId xmlns:a16="http://schemas.microsoft.com/office/drawing/2014/main" id="{18C6A2CB-24FE-FD91-0084-16A403E5C179}"/>
              </a:ext>
            </a:extLst>
          </p:cNvPr>
          <p:cNvCxnSpPr>
            <a:cxnSpLocks/>
          </p:cNvCxnSpPr>
          <p:nvPr>
            <p:custDataLst>
              <p:tags r:id="rId2"/>
            </p:custDataLst>
          </p:nvPr>
        </p:nvCxnSpPr>
        <p:spPr bwMode="gray">
          <a:xfrm>
            <a:off x="9642977" y="3711424"/>
            <a:ext cx="274320" cy="0"/>
          </a:xfrm>
          <a:prstGeom prst="line">
            <a:avLst/>
          </a:prstGeom>
          <a:ln w="25400" cap="flat" cmpd="sng" algn="ctr">
            <a:solidFill>
              <a:schemeClr val="tx1"/>
            </a:solidFill>
            <a:prstDash val="solid"/>
            <a:round/>
            <a:headEnd type="none" w="med" len="med"/>
            <a:tailEnd type="none" w="med" len="med"/>
          </a:ln>
          <a:effectLst/>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8C55C018-1EBB-29DA-0287-5F542B96FF3B}"/>
              </a:ext>
            </a:extLst>
          </p:cNvPr>
          <p:cNvSpPr txBox="1"/>
          <p:nvPr/>
        </p:nvSpPr>
        <p:spPr>
          <a:xfrm>
            <a:off x="9917297" y="3554190"/>
            <a:ext cx="2274703" cy="646331"/>
          </a:xfrm>
          <a:prstGeom prst="rect">
            <a:avLst/>
          </a:prstGeom>
          <a:noFill/>
        </p:spPr>
        <p:txBody>
          <a:bodyPr wrap="square" rtlCol="0">
            <a:spAutoFit/>
          </a:bodyPr>
          <a:lstStyle/>
          <a:p>
            <a:r>
              <a:rPr lang="pt-PT"/>
              <a:t>Países de rendimento baixo: ~25%</a:t>
            </a:r>
          </a:p>
        </p:txBody>
      </p:sp>
    </p:spTree>
    <p:extLst>
      <p:ext uri="{BB962C8B-B14F-4D97-AF65-F5344CB8AC3E}">
        <p14:creationId xmlns:p14="http://schemas.microsoft.com/office/powerpoint/2010/main" val="1427947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F190FB-40D9-908A-5982-FD1A43033D1F}"/>
              </a:ext>
            </a:extLst>
          </p:cNvPr>
          <p:cNvSpPr>
            <a:spLocks noGrp="1"/>
          </p:cNvSpPr>
          <p:nvPr>
            <p:ph type="body" sz="quarter" idx="14"/>
          </p:nvPr>
        </p:nvSpPr>
        <p:spPr>
          <a:xfrm>
            <a:off x="211394" y="90140"/>
            <a:ext cx="10718800" cy="1095876"/>
          </a:xfrm>
        </p:spPr>
        <p:txBody>
          <a:bodyPr/>
          <a:lstStyle/>
          <a:p>
            <a:pPr marL="0" indent="0">
              <a:buNone/>
            </a:pPr>
            <a:r>
              <a:rPr lang="pt-PT" dirty="0"/>
              <a:t>Mais de 1/2 dos países que introduziram vacinas contra o HPV adoptaram um regime de dose única</a:t>
            </a:r>
            <a:r>
              <a:rPr lang="pt-PT" b="0" i="0" u="none" baseline="30000" dirty="0"/>
              <a:t>1</a:t>
            </a:r>
          </a:p>
        </p:txBody>
      </p:sp>
      <p:sp>
        <p:nvSpPr>
          <p:cNvPr id="3" name="TextBox 2">
            <a:extLst>
              <a:ext uri="{FF2B5EF4-FFF2-40B4-BE49-F238E27FC236}">
                <a16:creationId xmlns:a16="http://schemas.microsoft.com/office/drawing/2014/main" id="{297C39CA-46DA-4289-F5D3-A972C9BC6817}"/>
              </a:ext>
            </a:extLst>
          </p:cNvPr>
          <p:cNvSpPr txBox="1"/>
          <p:nvPr/>
        </p:nvSpPr>
        <p:spPr>
          <a:xfrm>
            <a:off x="433280" y="6159391"/>
            <a:ext cx="10789920" cy="338554"/>
          </a:xfrm>
          <a:prstGeom prst="rect">
            <a:avLst/>
          </a:prstGeom>
          <a:noFill/>
        </p:spPr>
        <p:txBody>
          <a:bodyPr wrap="square" rtlCol="0">
            <a:spAutoFit/>
          </a:bodyPr>
          <a:lstStyle/>
          <a:p>
            <a:r>
              <a:rPr lang="pt-PT" sz="800" dirty="0"/>
              <a:t>1. Organização Mundial de Saúde. Painel de vacinas contra o HPV: Esquema (intervalo entre doses). Consultado dia 17 de Fevereiro de 2026. https://app.powerbi.com/view?r=eyJrIjoiNDIxZTFkZGUtMDQ1Ny00MDZkLThiZDktYWFlYTdkOGU2NDcwIiwidCI6ImY2MTBjMGI3LWJkMjQtNGIzOS04MTBiLTNkYzI4MGFmYjU5MCIsImMiOjh9 </a:t>
            </a:r>
          </a:p>
        </p:txBody>
      </p:sp>
      <p:pic>
        <p:nvPicPr>
          <p:cNvPr id="5" name="Picture 4">
            <a:extLst>
              <a:ext uri="{FF2B5EF4-FFF2-40B4-BE49-F238E27FC236}">
                <a16:creationId xmlns:a16="http://schemas.microsoft.com/office/drawing/2014/main" id="{76EA6243-9630-C528-C4F5-E8F7E5108863}"/>
              </a:ext>
            </a:extLst>
          </p:cNvPr>
          <p:cNvPicPr>
            <a:picLocks noChangeAspect="1"/>
          </p:cNvPicPr>
          <p:nvPr/>
        </p:nvPicPr>
        <p:blipFill>
          <a:blip r:embed="rId3"/>
          <a:stretch>
            <a:fillRect/>
          </a:stretch>
        </p:blipFill>
        <p:spPr>
          <a:xfrm>
            <a:off x="1435897" y="905294"/>
            <a:ext cx="9320205" cy="5254097"/>
          </a:xfrm>
          <a:prstGeom prst="rect">
            <a:avLst/>
          </a:prstGeom>
        </p:spPr>
      </p:pic>
    </p:spTree>
    <p:extLst>
      <p:ext uri="{BB962C8B-B14F-4D97-AF65-F5344CB8AC3E}">
        <p14:creationId xmlns:p14="http://schemas.microsoft.com/office/powerpoint/2010/main" val="94510655"/>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122582"/>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a:solidFill>
                  <a:schemeClr val="accent1"/>
                </a:solidFill>
                <a:ea typeface="+mn-ea"/>
                <a:cs typeface="+mn-cs"/>
              </a:rPr>
              <a:t>Vacina contra o HPV em programas de imunização nacionais</a:t>
            </a:r>
          </a:p>
        </p:txBody>
      </p:sp>
      <p:sp>
        <p:nvSpPr>
          <p:cNvPr id="4" name="Rectangle 3">
            <a:extLst>
              <a:ext uri="{FF2B5EF4-FFF2-40B4-BE49-F238E27FC236}">
                <a16:creationId xmlns:a16="http://schemas.microsoft.com/office/drawing/2014/main" id="{B641D989-EEE4-4EB1-A630-AA1DC835C45A}"/>
              </a:ext>
            </a:extLst>
          </p:cNvPr>
          <p:cNvSpPr/>
          <p:nvPr/>
        </p:nvSpPr>
        <p:spPr>
          <a:xfrm>
            <a:off x="695093" y="663766"/>
            <a:ext cx="6569308" cy="3888244"/>
          </a:xfrm>
          <a:prstGeom prst="rect">
            <a:avLst/>
          </a:prstGeom>
        </p:spPr>
        <p:txBody>
          <a:bodyPr wrap="square" lIns="91440" tIns="45720" rIns="91440" bIns="45720" anchor="t">
            <a:spAutoFit/>
          </a:bodyPr>
          <a:lstStyle/>
          <a:p>
            <a:pPr marL="342900" indent="-342900">
              <a:spcBef>
                <a:spcPts val="100"/>
              </a:spcBef>
              <a:spcAft>
                <a:spcPts val="300"/>
              </a:spcAft>
              <a:buFont typeface="Arial" panose="020B0604020202020204" pitchFamily="34" charset="0"/>
              <a:buChar char="•"/>
            </a:pPr>
            <a:endParaRPr lang="en-US" sz="2400" dirty="0">
              <a:solidFill>
                <a:srgbClr val="000000"/>
              </a:solidFill>
            </a:endParaRPr>
          </a:p>
          <a:p>
            <a:pPr marL="342900" indent="-342900">
              <a:spcBef>
                <a:spcPts val="100"/>
              </a:spcBef>
              <a:spcAft>
                <a:spcPts val="300"/>
              </a:spcAft>
              <a:buFont typeface="Arial" panose="020B0604020202020204" pitchFamily="34" charset="0"/>
              <a:buChar char="•"/>
            </a:pPr>
            <a:r>
              <a:rPr lang="pt-PT" sz="2400" dirty="0">
                <a:solidFill>
                  <a:srgbClr val="000000"/>
                </a:solidFill>
              </a:rPr>
              <a:t>Mais de 160 estados-membros da OMS introduziram vacinas contra o HPV nos seus programas de imunização nacionais. Em Março de 2026, mais de 90 destes países tinham adoptado uma estratégia de dose única.</a:t>
            </a:r>
            <a:r>
              <a:rPr kumimoji="0" lang="pt-PT" sz="2400" b="0" i="0" u="none" strike="noStrike" cap="none" normalizeH="0" baseline="30000" noProof="0" dirty="0">
                <a:ln>
                  <a:noFill/>
                </a:ln>
                <a:solidFill>
                  <a:srgbClr val="000000"/>
                </a:solidFill>
                <a:effectLst/>
                <a:uLnTx/>
                <a:uFillTx/>
                <a:sym typeface=""/>
              </a:rPr>
              <a:t>1</a:t>
            </a:r>
            <a:r>
              <a:rPr kumimoji="0" lang="pt-PT" sz="2400" i="0" u="none" strike="noStrike" cap="none" normalizeH="0" baseline="30000" noProof="0" dirty="0">
                <a:ln>
                  <a:noFill/>
                </a:ln>
                <a:solidFill>
                  <a:srgbClr val="000000"/>
                </a:solidFill>
                <a:effectLst/>
                <a:uLnTx/>
                <a:uFillTx/>
                <a:sym typeface=""/>
              </a:rPr>
              <a:t>  </a:t>
            </a:r>
            <a:r>
              <a:rPr kumimoji="0" lang="pt-PT" sz="2400" b="1" i="0" u="none" strike="noStrike" cap="none" normalizeH="0" baseline="0" noProof="0" dirty="0">
                <a:ln>
                  <a:noFill/>
                </a:ln>
                <a:solidFill>
                  <a:srgbClr val="000000"/>
                </a:solidFill>
                <a:effectLst/>
                <a:uLnTx/>
                <a:uFillTx/>
                <a:sym typeface=""/>
              </a:rPr>
              <a:t> </a:t>
            </a:r>
          </a:p>
          <a:p>
            <a:pPr marL="342900" indent="-342900">
              <a:spcBef>
                <a:spcPts val="100"/>
              </a:spcBef>
              <a:spcAft>
                <a:spcPts val="1800"/>
              </a:spcAft>
              <a:buFont typeface="Arial" panose="020B0604020202020204" pitchFamily="34" charset="0"/>
              <a:buChar char="•"/>
            </a:pPr>
            <a:r>
              <a:rPr lang="pt-PT" sz="2400" dirty="0">
                <a:solidFill>
                  <a:srgbClr val="000000"/>
                </a:solidFill>
              </a:rPr>
              <a:t>Em 2023-2024, foram abrangidas mais 18,5 milhões de raparigas devido à adopção da dose única, evitando cerca de 300 000 casos de cancro do colo do útero.</a:t>
            </a:r>
            <a:r>
              <a:rPr lang="pt-PT" sz="2400" b="0" i="0" u="none" baseline="30000" dirty="0">
                <a:solidFill>
                  <a:srgbClr val="000000"/>
                </a:solidFill>
              </a:rPr>
              <a:t>2</a:t>
            </a:r>
            <a:r>
              <a:rPr lang="pt-PT" sz="2400" dirty="0">
                <a:solidFill>
                  <a:srgbClr val="000000"/>
                </a:solidFill>
              </a:rPr>
              <a:t> </a:t>
            </a:r>
          </a:p>
        </p:txBody>
      </p:sp>
      <p:sp>
        <p:nvSpPr>
          <p:cNvPr id="6" name="4. Footnote">
            <a:extLst>
              <a:ext uri="{FF2B5EF4-FFF2-40B4-BE49-F238E27FC236}">
                <a16:creationId xmlns:a16="http://schemas.microsoft.com/office/drawing/2014/main" id="{9F6F6E56-5B8F-8C0B-6B02-702BFF3CCDD6}"/>
              </a:ext>
            </a:extLst>
          </p:cNvPr>
          <p:cNvSpPr txBox="1"/>
          <p:nvPr>
            <p:custDataLst>
              <p:tags r:id="rId1"/>
            </p:custDataLst>
          </p:nvPr>
        </p:nvSpPr>
        <p:spPr>
          <a:xfrm>
            <a:off x="457200" y="6049400"/>
            <a:ext cx="10140950" cy="353943"/>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lvl="0" indent="0">
              <a:defRPr/>
            </a:pPr>
            <a:r>
              <a:rPr lang="pt-PT" sz="700" dirty="0">
                <a:solidFill>
                  <a:schemeClr val="tx1">
                    <a:lumMod val="65000"/>
                    <a:lumOff val="35000"/>
                  </a:schemeClr>
                </a:solidFill>
                <a:latin typeface="+mj-lt"/>
              </a:rPr>
              <a:t>Calendário do programa de vacinação contra o HPV da OMS. Consultado em 6 de Março de 2026. </a:t>
            </a:r>
            <a:r>
              <a:rPr lang="pt-PT" sz="700" b="0" i="0" u="sng" baseline="0" dirty="0">
                <a:solidFill>
                  <a:schemeClr val="tx1">
                    <a:lumMod val="65000"/>
                    <a:lumOff val="35000"/>
                  </a:schemeClr>
                </a:solidFill>
                <a:latin typeface="+mj-lt"/>
                <a:hlinkClick r:id="rId4"/>
              </a:rPr>
              <a:t>https://app.powerbi.com/view?r=eyJrIjoiNDIxZTFkZGUtMDQ1Ny00MDZkLThiZDktYWFlYTdkOGU2NDcwIiwidCI6ImY2MTBjMGI3LWJkMjQtNGIzOS04MTBiLTNkYzI4MGFmYjU5MCIsImMiOjh9</a:t>
            </a:r>
            <a:r>
              <a:rPr lang="pt-PT" sz="700" dirty="0">
                <a:solidFill>
                  <a:schemeClr val="tx1">
                    <a:lumMod val="65000"/>
                    <a:lumOff val="35000"/>
                  </a:schemeClr>
                </a:solidFill>
                <a:latin typeface="+mj-lt"/>
              </a:rPr>
              <a:t> | 2. </a:t>
            </a:r>
            <a:r>
              <a:rPr lang="pt-PT" dirty="0"/>
              <a:t>Stuart R, Theopold N, Miall N, Kobayashi E, Vernam S, Taskin T, Dull PM. The role of HPV single-dose vaccination in expanding access in GAVI-supported countries during a period of supply constraints. Vaccine. 2026 Jan 22; 75:128187. doi: 10.1016/j.vaccine.2025.128187. Epub antes da impressão. PMID: 41576708.</a:t>
            </a:r>
          </a:p>
        </p:txBody>
      </p:sp>
      <p:graphicFrame>
        <p:nvGraphicFramePr>
          <p:cNvPr id="2" name="Chart 1">
            <a:extLst>
              <a:ext uri="{FF2B5EF4-FFF2-40B4-BE49-F238E27FC236}">
                <a16:creationId xmlns:a16="http://schemas.microsoft.com/office/drawing/2014/main" id="{564C5BD0-6ED4-9BC2-C87B-48F17FFEAA98}"/>
              </a:ext>
            </a:extLst>
          </p:cNvPr>
          <p:cNvGraphicFramePr/>
          <p:nvPr>
            <p:extLst>
              <p:ext uri="{D42A27DB-BD31-4B8C-83A1-F6EECF244321}">
                <p14:modId xmlns:p14="http://schemas.microsoft.com/office/powerpoint/2010/main" val="3720359594"/>
              </p:ext>
            </p:extLst>
          </p:nvPr>
        </p:nvGraphicFramePr>
        <p:xfrm>
          <a:off x="6575898" y="1259840"/>
          <a:ext cx="5321462" cy="417792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42097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3E45387-1535-1212-2B9A-98C2909C016E}"/>
              </a:ext>
            </a:extLst>
          </p:cNvPr>
          <p:cNvSpPr txBox="1">
            <a:spLocks/>
          </p:cNvSpPr>
          <p:nvPr/>
        </p:nvSpPr>
        <p:spPr>
          <a:xfrm>
            <a:off x="2193586" y="2639737"/>
            <a:ext cx="8096308" cy="1754326"/>
          </a:xfrm>
          <a:prstGeom prst="rect">
            <a:avLst/>
          </a:prstGeom>
        </p:spPr>
        <p:txBody>
          <a:bodyPr wrap="square" lIns="91440" tIns="45720" rIns="91440" bIns="4572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000" b="1">
                <a:solidFill>
                  <a:schemeClr val="bg1"/>
                </a:solidFill>
              </a:rPr>
              <a:t>Evidências actuais que apoiam </a:t>
            </a:r>
            <a:br>
              <a:rPr lang="pt-PT" sz="4000" b="1">
                <a:solidFill>
                  <a:schemeClr val="bg1"/>
                </a:solidFill>
              </a:rPr>
            </a:br>
            <a:r>
              <a:rPr lang="pt-PT" sz="4000" b="1">
                <a:solidFill>
                  <a:schemeClr val="bg1"/>
                </a:solidFill>
              </a:rPr>
              <a:t>a vacinação de dose única contra o HPV</a:t>
            </a:r>
            <a:br>
              <a:rPr lang="pt-PT" sz="4000" b="1">
                <a:solidFill>
                  <a:schemeClr val="bg1"/>
                </a:solidFill>
              </a:rPr>
            </a:br>
            <a:endParaRPr lang="pt-PT" sz="4000" b="1">
              <a:solidFill>
                <a:schemeClr val="bg1"/>
              </a:solidFill>
            </a:endParaRPr>
          </a:p>
        </p:txBody>
      </p:sp>
    </p:spTree>
    <p:extLst>
      <p:ext uri="{BB962C8B-B14F-4D97-AF65-F5344CB8AC3E}">
        <p14:creationId xmlns:p14="http://schemas.microsoft.com/office/powerpoint/2010/main" val="641965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12469"/>
            <a:ext cx="12026899" cy="869909"/>
          </a:xfrm>
        </p:spPr>
        <p:txBody>
          <a:bodyPr lIns="91440" tIns="45720" rIns="91440" bIns="45720" anchor="t"/>
          <a:lstStyle/>
          <a:p>
            <a:r>
              <a:rPr lang="pt-PT" sz="3600" b="1" dirty="0"/>
              <a:t>Principais tópicos e perguntas para a vacinação de dose única contra o HPV</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1557338"/>
          </a:xfrm>
          <a:prstGeom prst="rect">
            <a:avLst/>
          </a:prstGeom>
          <a:solidFill>
            <a:schemeClr val="tx2">
              <a:lumMod val="60000"/>
              <a:lumOff val="40000"/>
            </a:schemeClr>
          </a:solidFill>
          <a:ln w="38100">
            <a:solidFill>
              <a:schemeClr val="tx2">
                <a:lumMod val="60000"/>
                <a:lumOff val="40000"/>
              </a:schemeClr>
            </a:solidFill>
          </a:ln>
        </p:spPr>
        <p:txBody>
          <a:bodyPr wrap="square" lIns="182880" tIns="45720" rIns="91440" bIns="45720" rtlCol="0" anchor="ctr" anchorCtr="0">
            <a:noAutofit/>
          </a:bodyPr>
          <a:lstStyle/>
          <a:p>
            <a:r>
              <a:rPr lang="pt-PT" sz="2600" dirty="0">
                <a:solidFill>
                  <a:schemeClr val="accent1"/>
                </a:solidFill>
              </a:rPr>
              <a:t>Nível de protecção da dose única</a:t>
            </a:r>
            <a:br>
              <a:rPr lang="pt-PT" sz="2600" dirty="0">
                <a:solidFill>
                  <a:schemeClr val="accent1"/>
                </a:solidFill>
              </a:rPr>
            </a:br>
            <a:endParaRPr lang="pt-PT" sz="2600" dirty="0">
              <a:solidFill>
                <a:schemeClr val="accent1"/>
              </a:solidFill>
            </a:endParaRPr>
          </a:p>
          <a:p>
            <a:r>
              <a:rPr lang="pt-PT" sz="2600" dirty="0">
                <a:solidFill>
                  <a:schemeClr val="accent1"/>
                </a:solidFill>
                <a:ea typeface="+mn-lt"/>
                <a:cs typeface="+mn-lt"/>
              </a:rPr>
              <a:t>A protecção da dose única é semelhante aos regimes de dose múltipla?</a:t>
            </a:r>
          </a:p>
          <a:p>
            <a:r>
              <a:rPr lang="pt-PT" sz="2600" dirty="0">
                <a:solidFill>
                  <a:schemeClr val="accent1"/>
                </a:solidFill>
              </a:rPr>
              <a:t>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pt-PT" sz="2600" b="1">
                <a:solidFill>
                  <a:schemeClr val="accent1"/>
                </a:solidFill>
                <a:ea typeface="+mn-lt"/>
                <a:cs typeface="+mn-lt"/>
              </a:rPr>
              <a:t>Plausibilidade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pt-PT" sz="2500">
                <a:solidFill>
                  <a:schemeClr val="accent1"/>
                </a:solidFill>
              </a:rPr>
              <a:t>Um regime de dose única seria aplicável a diferentes populações?</a:t>
            </a:r>
          </a:p>
          <a:p>
            <a:pPr marL="285750" indent="-285750">
              <a:buFont typeface="Arial" panose="020B0604020202020204" pitchFamily="34" charset="0"/>
              <a:buChar char="•"/>
            </a:pPr>
            <a:r>
              <a:rPr lang="pt-PT" sz="2000">
                <a:solidFill>
                  <a:schemeClr val="accent1"/>
                </a:solidFill>
              </a:rPr>
              <a:t>Em várias áreas geográficas (dados gerados em diferentes continentes) </a:t>
            </a:r>
          </a:p>
          <a:p>
            <a:pPr marL="285750" indent="-285750">
              <a:buFont typeface="Arial" panose="020B0604020202020204" pitchFamily="34" charset="0"/>
              <a:buChar char="•"/>
            </a:pPr>
            <a:r>
              <a:rPr lang="pt-PT" sz="2000">
                <a:solidFill>
                  <a:schemeClr val="accent1"/>
                </a:solidFill>
              </a:rPr>
              <a:t>Em todos os grupos etários</a:t>
            </a:r>
          </a:p>
          <a:p>
            <a:pPr marL="285750" indent="-285750">
              <a:buFont typeface="Arial" panose="020B0604020202020204" pitchFamily="34" charset="0"/>
              <a:buChar char="•"/>
            </a:pPr>
            <a:r>
              <a:rPr lang="pt-PT" sz="2000">
                <a:solidFill>
                  <a:schemeClr val="accent1"/>
                </a:solidFill>
              </a:rPr>
              <a:t>Homens</a:t>
            </a:r>
          </a:p>
          <a:p>
            <a:pPr marL="285750" indent="-285750">
              <a:buFont typeface="Arial" panose="020B0604020202020204" pitchFamily="34" charset="0"/>
              <a:buChar char="•"/>
            </a:pPr>
            <a:r>
              <a:rPr lang="pt-PT" sz="2000">
                <a:solidFill>
                  <a:schemeClr val="accent1"/>
                </a:solidFill>
              </a:rPr>
              <a:t>Indivíduos seropositivos</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pt-PT" sz="2600">
                <a:solidFill>
                  <a:schemeClr val="accent1"/>
                </a:solidFill>
                <a:ea typeface="+mn-lt"/>
                <a:cs typeface="+mn-lt"/>
              </a:rPr>
              <a:t>Durabilidade da protecção após uma dose única </a:t>
            </a:r>
          </a:p>
          <a:p>
            <a:endParaRPr lang="en-US" sz="2600" b="1" dirty="0">
              <a:solidFill>
                <a:schemeClr val="accent1"/>
              </a:solidFill>
            </a:endParaRPr>
          </a:p>
        </p:txBody>
      </p:sp>
    </p:spTree>
    <p:extLst>
      <p:ext uri="{BB962C8B-B14F-4D97-AF65-F5344CB8AC3E}">
        <p14:creationId xmlns:p14="http://schemas.microsoft.com/office/powerpoint/2010/main" val="9986972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051BB0-DAA8-4715-8030-3A9D42A0F641}"/>
              </a:ext>
            </a:extLst>
          </p:cNvPr>
          <p:cNvSpPr/>
          <p:nvPr/>
        </p:nvSpPr>
        <p:spPr>
          <a:xfrm>
            <a:off x="396643" y="848253"/>
            <a:ext cx="8095604" cy="6093976"/>
          </a:xfrm>
          <a:prstGeom prst="rect">
            <a:avLst/>
          </a:prstGeom>
        </p:spPr>
        <p:txBody>
          <a:bodyPr wrap="square" lIns="91440" tIns="45720" rIns="91440" bIns="45720" anchor="t">
            <a:spAutoFit/>
          </a:bodyPr>
          <a:lstStyle/>
          <a:p>
            <a:pPr marL="285750" indent="-285750">
              <a:spcBef>
                <a:spcPts val="600"/>
              </a:spcBef>
              <a:spcAft>
                <a:spcPts val="600"/>
              </a:spcAft>
              <a:buFont typeface="Arial" panose="020B0604020202020204" pitchFamily="34" charset="0"/>
              <a:buChar char="•"/>
            </a:pPr>
            <a:r>
              <a:rPr lang="pt-PT" sz="2000" dirty="0"/>
              <a:t>Os anticorpos são os principais mediadores da protecção para as vacinas com partículas semelhantes ao vírus (VLP, na sigla em inglês) de L1 contra o HPV.</a:t>
            </a:r>
          </a:p>
          <a:p>
            <a:pPr marL="285750" indent="-285750">
              <a:spcBef>
                <a:spcPts val="600"/>
              </a:spcBef>
              <a:spcAft>
                <a:spcPts val="600"/>
              </a:spcAft>
              <a:buFont typeface="Arial" panose="020B0604020202020204" pitchFamily="34" charset="0"/>
              <a:buChar char="•"/>
            </a:pPr>
            <a:r>
              <a:rPr lang="pt-PT" sz="2000" dirty="0"/>
              <a:t>A dimensão das partículas (50–55 nm) e a geometria (epítopos repetitivos) das VLP são óptimas para estimular o sistema imunitário, incluindo a geração eficiente de células produtoras de anticorpos específicos de antigénio de longa duração.</a:t>
            </a:r>
          </a:p>
          <a:p>
            <a:pPr marL="285750" indent="-285750">
              <a:spcBef>
                <a:spcPts val="600"/>
              </a:spcBef>
              <a:spcAft>
                <a:spcPts val="600"/>
              </a:spcAft>
              <a:buFont typeface="Arial" panose="020B0604020202020204" pitchFamily="34" charset="0"/>
              <a:buChar char="•"/>
            </a:pPr>
            <a:r>
              <a:rPr lang="pt-PT" sz="2000" dirty="0"/>
              <a:t>Níveis de anticorpos estáveis e duradouros (&gt;16 anos) são indicativos da indução de células plasma de longa duração.</a:t>
            </a:r>
          </a:p>
          <a:p>
            <a:pPr marL="285750" indent="-285750">
              <a:spcBef>
                <a:spcPts val="600"/>
              </a:spcBef>
              <a:spcAft>
                <a:spcPts val="600"/>
              </a:spcAft>
              <a:buFont typeface="Arial" panose="020B0604020202020204" pitchFamily="34" charset="0"/>
              <a:buChar char="•"/>
            </a:pPr>
            <a:r>
              <a:rPr lang="pt-PT" sz="2000" dirty="0"/>
              <a:t>O vírus HPV é excepcionalmente susceptível à inibição por anticorpos no local da infecção.</a:t>
            </a:r>
          </a:p>
          <a:p>
            <a:pPr marL="285750" indent="-285750">
              <a:spcBef>
                <a:spcPts val="600"/>
              </a:spcBef>
              <a:spcAft>
                <a:spcPts val="600"/>
              </a:spcAft>
              <a:buFont typeface="Arial" panose="020B0604020202020204" pitchFamily="34" charset="0"/>
              <a:buChar char="•"/>
            </a:pPr>
            <a:r>
              <a:rPr lang="pt-PT" sz="2000" dirty="0"/>
              <a:t>Ainda não foi estabelecido um nível mínimo de anticorpos necessário para a protecção.</a:t>
            </a:r>
          </a:p>
          <a:p>
            <a:pPr marL="285750" indent="-285750">
              <a:spcBef>
                <a:spcPts val="600"/>
              </a:spcBef>
              <a:spcAft>
                <a:spcPts val="600"/>
              </a:spcAft>
              <a:buFont typeface="Arial" panose="020B0604020202020204" pitchFamily="34" charset="0"/>
              <a:buChar char="•"/>
            </a:pPr>
            <a:r>
              <a:rPr lang="pt-PT" sz="2000" dirty="0"/>
              <a:t>Baixos níveis de anticorpos são protectores </a:t>
            </a:r>
            <a:r>
              <a:rPr lang="pt-PT" sz="2000" i="1" dirty="0"/>
              <a:t>in vivo </a:t>
            </a:r>
            <a:r>
              <a:rPr lang="pt-PT" sz="2000" dirty="0"/>
              <a:t>(modelos animais).</a:t>
            </a:r>
          </a:p>
          <a:p>
            <a:pPr>
              <a:spcBef>
                <a:spcPts val="600"/>
              </a:spcBef>
              <a:spcAft>
                <a:spcPts val="600"/>
              </a:spcAft>
            </a:pPr>
            <a:endParaRPr lang="en-US" sz="2000" dirty="0"/>
          </a:p>
          <a:p>
            <a:pPr>
              <a:spcBef>
                <a:spcPts val="600"/>
              </a:spcBef>
              <a:spcAft>
                <a:spcPts val="600"/>
              </a:spcAft>
            </a:pPr>
            <a:endParaRPr lang="en-US" sz="2000" dirty="0"/>
          </a:p>
        </p:txBody>
      </p:sp>
      <p:sp>
        <p:nvSpPr>
          <p:cNvPr id="3" name="Title 1">
            <a:extLst>
              <a:ext uri="{FF2B5EF4-FFF2-40B4-BE49-F238E27FC236}">
                <a16:creationId xmlns:a16="http://schemas.microsoft.com/office/drawing/2014/main" id="{196D65E9-BFB9-45B8-B6F7-F3DE780CC994}"/>
              </a:ext>
            </a:extLst>
          </p:cNvPr>
          <p:cNvSpPr txBox="1">
            <a:spLocks/>
          </p:cNvSpPr>
          <p:nvPr/>
        </p:nvSpPr>
        <p:spPr>
          <a:xfrm>
            <a:off x="396643" y="375972"/>
            <a:ext cx="10025094" cy="944562"/>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a:solidFill>
                  <a:schemeClr val="accent1"/>
                </a:solidFill>
                <a:latin typeface="+mn-lt"/>
                <a:ea typeface="+mn-ea"/>
                <a:cs typeface="+mn-cs"/>
              </a:rPr>
              <a:t>Elevada potência das vacinas contra o HPV</a:t>
            </a:r>
          </a:p>
        </p:txBody>
      </p:sp>
      <p:pic>
        <p:nvPicPr>
          <p:cNvPr id="5" name="Picture 4">
            <a:extLst>
              <a:ext uri="{FF2B5EF4-FFF2-40B4-BE49-F238E27FC236}">
                <a16:creationId xmlns:a16="http://schemas.microsoft.com/office/drawing/2014/main" id="{0F169409-0EE7-44C1-91AB-8F65F45B255F}"/>
              </a:ext>
            </a:extLst>
          </p:cNvPr>
          <p:cNvPicPr>
            <a:picLocks noChangeAspect="1"/>
          </p:cNvPicPr>
          <p:nvPr/>
        </p:nvPicPr>
        <p:blipFill>
          <a:blip r:embed="rId3"/>
          <a:stretch>
            <a:fillRect/>
          </a:stretch>
        </p:blipFill>
        <p:spPr>
          <a:xfrm>
            <a:off x="8283240" y="755308"/>
            <a:ext cx="2952750" cy="3095625"/>
          </a:xfrm>
          <a:prstGeom prst="rect">
            <a:avLst/>
          </a:prstGeom>
        </p:spPr>
      </p:pic>
      <p:sp>
        <p:nvSpPr>
          <p:cNvPr id="7" name="TextBox 6">
            <a:extLst>
              <a:ext uri="{FF2B5EF4-FFF2-40B4-BE49-F238E27FC236}">
                <a16:creationId xmlns:a16="http://schemas.microsoft.com/office/drawing/2014/main" id="{F07C0519-E986-BCFD-2387-60B8535DBA41}"/>
              </a:ext>
            </a:extLst>
          </p:cNvPr>
          <p:cNvSpPr txBox="1"/>
          <p:nvPr/>
        </p:nvSpPr>
        <p:spPr>
          <a:xfrm>
            <a:off x="445281" y="6009747"/>
            <a:ext cx="8316687" cy="546303"/>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0"/>
              </a:spcBef>
              <a:spcAft>
                <a:spcPts val="0"/>
              </a:spcAft>
              <a:buNone/>
              <a:defRPr/>
            </a:pPr>
            <a:r>
              <a:rPr kumimoji="0" lang="pt-PT" sz="700" b="0" i="0" u="none" strike="noStrike" cap="none" normalizeH="0" baseline="0" noProof="0" dirty="0">
                <a:ln>
                  <a:noFill/>
                </a:ln>
                <a:effectLst/>
                <a:uLnTx/>
                <a:uFillTx/>
                <a:latin typeface="Arial" panose="020B0604020202020204" pitchFamily="34" charset="0"/>
              </a:rPr>
              <a:t>Schiller J, Lowy D. Explanations for the high potency of HPV prophylactic vaccines. </a:t>
            </a:r>
            <a:r>
              <a:rPr kumimoji="0" lang="pt-PT" sz="700" b="0" u="none" strike="noStrike" cap="none" normalizeH="0" baseline="0" noProof="0" dirty="0">
                <a:ln>
                  <a:noFill/>
                </a:ln>
                <a:effectLst/>
                <a:uLnTx/>
                <a:uFillTx/>
                <a:latin typeface="Arial" panose="020B0604020202020204" pitchFamily="34" charset="0"/>
              </a:rPr>
              <a:t>Vaccine.</a:t>
            </a:r>
            <a:r>
              <a:rPr kumimoji="0" lang="pt-PT" sz="700" b="0" i="0" u="none" strike="noStrike" cap="none" normalizeH="0" baseline="0" noProof="0" dirty="0">
                <a:ln>
                  <a:noFill/>
                </a:ln>
                <a:effectLst/>
                <a:uLnTx/>
                <a:uFillTx/>
                <a:latin typeface="Arial" panose="020B0604020202020204" pitchFamily="34" charset="0"/>
              </a:rPr>
              <a:t> 2018; 36(32 Pt A):4768-4773. </a:t>
            </a:r>
            <a:r>
              <a:rPr lang="pt-PT" sz="700" b="0" i="0" u="none" strike="noStrike" dirty="0">
                <a:effectLst/>
                <a:latin typeface="Arial" panose="020B0604020202020204" pitchFamily="34" charset="0"/>
              </a:rPr>
              <a:t>doi:10.1016/j.vaccine.2017.12.079</a:t>
            </a:r>
          </a:p>
          <a:p>
            <a:pPr>
              <a:buNone/>
              <a:defRPr/>
            </a:pPr>
            <a:r>
              <a:rPr kumimoji="0" lang="pt-PT" sz="700" strike="noStrike" normalizeH="0" noProof="0" dirty="0">
                <a:ln>
                  <a:noFill/>
                </a:ln>
                <a:effectLst/>
                <a:uLnTx/>
                <a:uFillTx/>
                <a:latin typeface="Arial" panose="020B0604020202020204" pitchFamily="34" charset="0"/>
                <a:ea typeface="Times New Roman" panose="02020603050405020304" pitchFamily="18" charset="0"/>
              </a:rPr>
              <a:t>Befano B, Campos NG, Egemen D</a:t>
            </a:r>
            <a:r>
              <a:rPr lang="pt-PT" sz="700" dirty="0">
                <a:latin typeface="Arial" panose="020B0604020202020204" pitchFamily="34" charset="0"/>
                <a:ea typeface="Times New Roman" panose="02020603050405020304" pitchFamily="18" charset="0"/>
              </a:rPr>
              <a:t>, </a:t>
            </a:r>
            <a:r>
              <a:rPr kumimoji="0" lang="pt-PT" sz="700" strike="noStrike" normalizeH="0" noProof="0" dirty="0">
                <a:ln>
                  <a:noFill/>
                </a:ln>
                <a:effectLst/>
                <a:uLnTx/>
                <a:uFillTx/>
                <a:latin typeface="Arial" panose="020B0604020202020204" pitchFamily="34" charset="0"/>
                <a:ea typeface="Times New Roman" panose="02020603050405020304" pitchFamily="18" charset="0"/>
              </a:rPr>
              <a:t>et.al</a:t>
            </a:r>
            <a:r>
              <a:rPr lang="pt-PT" sz="700" dirty="0">
                <a:latin typeface="Arial" panose="020B0604020202020204" pitchFamily="34" charset="0"/>
                <a:ea typeface="Times New Roman" panose="02020603050405020304" pitchFamily="18" charset="0"/>
              </a:rPr>
              <a:t>. Estimating human papillomavirus vaccine efficacy from a single-arm trial: Proof-of-principle in the Costa Rica vaccine trial. </a:t>
            </a:r>
            <a:r>
              <a:rPr lang="pt-PT" sz="700" b="0" i="1" u="none" baseline="0" dirty="0">
                <a:latin typeface="Arial" panose="020B0604020202020204" pitchFamily="34" charset="0"/>
                <a:ea typeface="Times New Roman" panose="02020603050405020304" pitchFamily="18" charset="0"/>
              </a:rPr>
              <a:t>Journal of the National Cancer Institute. </a:t>
            </a:r>
            <a:r>
              <a:rPr lang="pt-PT" sz="700" dirty="0">
                <a:latin typeface="Arial" panose="020B0604020202020204" pitchFamily="34" charset="0"/>
                <a:ea typeface="Times New Roman" panose="02020603050405020304" pitchFamily="18" charset="0"/>
              </a:rPr>
              <a:t>2023; 15(7):788–795. doi:10.1093/jnci/djad064</a:t>
            </a:r>
          </a:p>
          <a:p>
            <a:pPr marL="0" indent="0" defTabSz="914400" eaLnBrk="1" hangingPunct="1">
              <a:buNone/>
              <a:defRPr/>
            </a:pPr>
            <a:endParaRPr kumimoji="0" lang="en-US" sz="700" b="0" i="0" u="none" strike="noStrike" kern="1200" cap="none" spc="0" normalizeH="0" baseline="0" noProof="0" dirty="0">
              <a:ln>
                <a:noFill/>
              </a:ln>
              <a:solidFill>
                <a:schemeClr val="tx1">
                  <a:lumMod val="65000"/>
                  <a:lumOff val="35000"/>
                </a:schemeClr>
              </a:solidFill>
              <a:effectLst/>
              <a:highlight>
                <a:srgbClr val="FFFF00"/>
              </a:highlight>
              <a:uLnTx/>
              <a:uFillTx/>
              <a:latin typeface="Arial" panose="020B0604020202020204" pitchFamily="34" charset="0"/>
            </a:endParaRPr>
          </a:p>
        </p:txBody>
      </p:sp>
    </p:spTree>
    <p:extLst>
      <p:ext uri="{BB962C8B-B14F-4D97-AF65-F5344CB8AC3E}">
        <p14:creationId xmlns:p14="http://schemas.microsoft.com/office/powerpoint/2010/main" val="213945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165846"/>
            <a:ext cx="12026899" cy="869909"/>
          </a:xfrm>
        </p:spPr>
        <p:txBody>
          <a:bodyPr lIns="91440" tIns="45720" rIns="91440" bIns="45720" anchor="t"/>
          <a:lstStyle/>
          <a:p>
            <a:r>
              <a:rPr lang="pt-PT" sz="3600" b="1" dirty="0"/>
              <a:t>Principais tópicos e perguntas para a vacinação de dose única contra o HPV</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26541"/>
            <a:ext cx="11137392" cy="1557337"/>
          </a:xfrm>
          <a:prstGeom prst="rect">
            <a:avLst/>
          </a:prstGeom>
          <a:solidFill>
            <a:schemeClr val="accent4"/>
          </a:solidFill>
          <a:ln w="38100">
            <a:solidFill>
              <a:schemeClr val="accent2"/>
            </a:solidFill>
          </a:ln>
        </p:spPr>
        <p:txBody>
          <a:bodyPr wrap="square" lIns="182880" tIns="45720" rIns="91440" bIns="45720" rtlCol="0" anchor="ctr" anchorCtr="0">
            <a:noAutofit/>
          </a:bodyPr>
          <a:lstStyle/>
          <a:p>
            <a:r>
              <a:rPr lang="pt-PT" sz="2600" b="1" dirty="0">
                <a:solidFill>
                  <a:schemeClr val="accent1"/>
                </a:solidFill>
              </a:rPr>
              <a:t>Nível de protecção da dose única</a:t>
            </a:r>
          </a:p>
          <a:p>
            <a:endParaRPr lang="en-US" sz="2600" b="1" dirty="0">
              <a:solidFill>
                <a:schemeClr val="accent1"/>
              </a:solidFill>
            </a:endParaRPr>
          </a:p>
          <a:p>
            <a:r>
              <a:rPr lang="pt-PT" sz="2600" b="1" dirty="0">
                <a:solidFill>
                  <a:schemeClr val="accent1"/>
                </a:solidFill>
              </a:rPr>
              <a:t>A protecção da dose única é semelhante aos regimes de dose múltipla?</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ea typeface="+mn-lt"/>
                <a:cs typeface="+mn-lt"/>
              </a:rPr>
              <a:t>Plausibilidade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pt-PT" sz="2500">
                <a:solidFill>
                  <a:schemeClr val="accent1"/>
                </a:solidFill>
              </a:rPr>
              <a:t>Um regime de dose única seria aplicável a diferentes populações?</a:t>
            </a:r>
          </a:p>
          <a:p>
            <a:pPr marL="285750" indent="-285750">
              <a:buFont typeface="Arial" panose="020B0604020202020204" pitchFamily="34" charset="0"/>
              <a:buChar char="•"/>
            </a:pPr>
            <a:r>
              <a:rPr lang="pt-PT" sz="2000">
                <a:solidFill>
                  <a:schemeClr val="accent1"/>
                </a:solidFill>
              </a:rPr>
              <a:t>Em várias áreas geográficas (dados gerados em diferentes continentes) </a:t>
            </a:r>
          </a:p>
          <a:p>
            <a:pPr marL="285750" indent="-285750">
              <a:buFont typeface="Arial" panose="020B0604020202020204" pitchFamily="34" charset="0"/>
              <a:buChar char="•"/>
            </a:pPr>
            <a:r>
              <a:rPr lang="pt-PT" sz="2000">
                <a:solidFill>
                  <a:schemeClr val="accent1"/>
                </a:solidFill>
              </a:rPr>
              <a:t>Em todos os grupos etários</a:t>
            </a:r>
          </a:p>
          <a:p>
            <a:pPr marL="285750" indent="-285750">
              <a:buFont typeface="Arial" panose="020B0604020202020204" pitchFamily="34" charset="0"/>
              <a:buChar char="•"/>
            </a:pPr>
            <a:r>
              <a:rPr lang="pt-PT" sz="2000">
                <a:solidFill>
                  <a:schemeClr val="accent1"/>
                </a:solidFill>
              </a:rPr>
              <a:t>Homens</a:t>
            </a:r>
          </a:p>
          <a:p>
            <a:pPr marL="285750" indent="-285750">
              <a:buFont typeface="Arial" panose="020B0604020202020204" pitchFamily="34" charset="0"/>
              <a:buChar char="•"/>
            </a:pPr>
            <a:r>
              <a:rPr lang="pt-PT" sz="2000">
                <a:solidFill>
                  <a:schemeClr val="accent1"/>
                </a:solidFill>
              </a:rPr>
              <a:t>Indivíduos seropositivos</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299" y="3733029"/>
            <a:ext cx="11137392" cy="731520"/>
          </a:xfrm>
          <a:prstGeom prst="rect">
            <a:avLst/>
          </a:prstGeom>
          <a:solidFill>
            <a:schemeClr val="tx2">
              <a:lumMod val="60000"/>
              <a:lumOff val="40000"/>
            </a:schemeClr>
          </a:solidFill>
          <a:ln w="57150">
            <a:solidFill>
              <a:schemeClr val="tx2">
                <a:lumMod val="60000"/>
                <a:lumOff val="40000"/>
              </a:schemeClr>
            </a:solidFill>
          </a:ln>
        </p:spPr>
        <p:txBody>
          <a:bodyPr wrap="square" lIns="182880" tIns="45720" rIns="91440" bIns="45720" rtlCol="0" anchor="ctr" anchorCtr="0">
            <a:noAutofit/>
          </a:bodyPr>
          <a:lstStyle/>
          <a:p>
            <a:endParaRPr lang="en-US" sz="2600" dirty="0">
              <a:solidFill>
                <a:schemeClr val="accent1"/>
              </a:solidFill>
              <a:ea typeface="+mn-lt"/>
              <a:cs typeface="+mn-lt"/>
            </a:endParaRPr>
          </a:p>
          <a:p>
            <a:r>
              <a:rPr lang="pt-PT" sz="2600">
                <a:solidFill>
                  <a:schemeClr val="accent1"/>
                </a:solidFill>
                <a:ea typeface="+mn-lt"/>
                <a:cs typeface="+mn-lt"/>
              </a:rPr>
              <a:t>Durabilidade da protecção após uma dose única </a:t>
            </a:r>
          </a:p>
          <a:p>
            <a:endParaRPr lang="en-US" sz="2600" b="1" dirty="0">
              <a:solidFill>
                <a:schemeClr val="accent1"/>
              </a:solidFill>
            </a:endParaRPr>
          </a:p>
        </p:txBody>
      </p:sp>
    </p:spTree>
    <p:extLst>
      <p:ext uri="{BB962C8B-B14F-4D97-AF65-F5344CB8AC3E}">
        <p14:creationId xmlns:p14="http://schemas.microsoft.com/office/powerpoint/2010/main" val="27426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694" y="256725"/>
            <a:ext cx="10515600" cy="839414"/>
          </a:xfrm>
        </p:spPr>
        <p:txBody>
          <a:bodyPr lIns="91440" tIns="45720" rIns="91440" bIns="45720" anchor="t"/>
          <a:lstStyle/>
          <a:p>
            <a:r>
              <a:rPr lang="pt-PT" sz="3200">
                <a:solidFill>
                  <a:schemeClr val="accent1"/>
                </a:solidFill>
                <a:ea typeface="+mn-ea"/>
                <a:cs typeface="+mn-cs"/>
              </a:rPr>
              <a:t>Sobre o Consórcio de Avaliação de Vacinação de dose única contra o HPV</a:t>
            </a:r>
          </a:p>
        </p:txBody>
      </p:sp>
      <p:sp>
        <p:nvSpPr>
          <p:cNvPr id="4" name="Content Placeholder 3"/>
          <p:cNvSpPr>
            <a:spLocks noGrp="1"/>
          </p:cNvSpPr>
          <p:nvPr>
            <p:ph sz="half" idx="2"/>
          </p:nvPr>
        </p:nvSpPr>
        <p:spPr>
          <a:xfrm>
            <a:off x="532708" y="1096138"/>
            <a:ext cx="10668692" cy="4411283"/>
          </a:xfrm>
        </p:spPr>
        <p:txBody>
          <a:bodyPr lIns="91440" tIns="45720" rIns="91440" bIns="45720" anchor="t">
            <a:normAutofit fontScale="25000" lnSpcReduction="20000"/>
          </a:bodyPr>
          <a:lstStyle/>
          <a:p>
            <a:pPr marL="285750" indent="-285750">
              <a:lnSpc>
                <a:spcPct val="100000"/>
              </a:lnSpc>
              <a:spcBef>
                <a:spcPts val="600"/>
              </a:spcBef>
              <a:spcAft>
                <a:spcPts val="600"/>
              </a:spcAft>
            </a:pPr>
            <a:r>
              <a:rPr lang="pt-PT" sz="8000"/>
              <a:t>Reúne, avalia e sintetiza evidências existentes e publicadas de ensaios clínicos, estudos observacionais e trabalhos de modelação do impacto e de modelação económica com base na</a:t>
            </a:r>
            <a:r>
              <a:rPr lang="pt-PT" sz="8000">
                <a:solidFill>
                  <a:srgbClr val="FF0000"/>
                </a:solidFill>
              </a:rPr>
              <a:t> </a:t>
            </a:r>
            <a:r>
              <a:rPr lang="pt-PT" sz="8000"/>
              <a:t>vacinação de dose única contra o vírus do papiloma humano (HPV)</a:t>
            </a:r>
          </a:p>
          <a:p>
            <a:pPr marL="285750" indent="-285750">
              <a:lnSpc>
                <a:spcPct val="100000"/>
              </a:lnSpc>
              <a:spcBef>
                <a:spcPts val="600"/>
              </a:spcBef>
              <a:spcAft>
                <a:spcPts val="600"/>
              </a:spcAft>
            </a:pPr>
            <a:r>
              <a:rPr lang="pt-PT" sz="8000"/>
              <a:t>Resumos de evidências, apresentações de diapositivos e outros recursos, incluindo traduções, estão disponíveis no sítio Web do Consórcio: </a:t>
            </a:r>
            <a:r>
              <a:rPr lang="pt-PT" sz="8000" b="0" i="0" u="sng" baseline="0">
                <a:hlinkClick r:id="rId3"/>
              </a:rPr>
              <a:t>www.path.org/singledosehpv</a:t>
            </a:r>
            <a:r>
              <a:rPr lang="pt-PT" sz="8000"/>
              <a:t> </a:t>
            </a:r>
          </a:p>
          <a:p>
            <a:pPr marL="0" indent="0">
              <a:lnSpc>
                <a:spcPct val="100000"/>
              </a:lnSpc>
              <a:spcBef>
                <a:spcPts val="600"/>
              </a:spcBef>
              <a:spcAft>
                <a:spcPts val="600"/>
              </a:spcAft>
              <a:buNone/>
            </a:pPr>
            <a:endParaRPr lang="en-US" sz="8000" dirty="0"/>
          </a:p>
          <a:p>
            <a:pPr marL="0" indent="0">
              <a:lnSpc>
                <a:spcPct val="100000"/>
              </a:lnSpc>
              <a:spcBef>
                <a:spcPts val="600"/>
              </a:spcBef>
              <a:spcAft>
                <a:spcPts val="600"/>
              </a:spcAft>
              <a:buNone/>
            </a:pPr>
            <a:r>
              <a:rPr lang="pt-PT" sz="8000" b="0" i="0" u="sng" baseline="0"/>
              <a:t>Instituições membros do consórcio</a:t>
            </a:r>
            <a:r>
              <a:rPr lang="pt-PT" sz="8000"/>
              <a:t>: PATH, Universidade de Harvard, London School of Hygiene &amp; Tropical Medicine, Universidade de Nova Iorque, Université Laval, University of British Columbia, Centros de Controlo e Prevenção de Doenças dos EUA, National Cancer Institute dos EUA, Wits Reproductive Health and HIV Institute, Kirby Institute da University of New South Wales.</a:t>
            </a:r>
          </a:p>
          <a:p>
            <a:pPr marL="0" indent="0">
              <a:lnSpc>
                <a:spcPct val="100000"/>
              </a:lnSpc>
              <a:spcBef>
                <a:spcPts val="600"/>
              </a:spcBef>
              <a:spcAft>
                <a:spcPts val="600"/>
              </a:spcAft>
              <a:buNone/>
            </a:pPr>
            <a:endParaRPr lang="en-US" sz="2400" dirty="0"/>
          </a:p>
          <a:p>
            <a:pPr>
              <a:lnSpc>
                <a:spcPct val="100000"/>
              </a:lnSpc>
              <a:spcBef>
                <a:spcPts val="600"/>
              </a:spcBef>
              <a:spcAft>
                <a:spcPts val="600"/>
              </a:spcAft>
            </a:pPr>
            <a:endParaRPr lang="en-US" sz="2400" dirty="0"/>
          </a:p>
          <a:p>
            <a:endParaRPr lang="en-US" sz="1600" dirty="0"/>
          </a:p>
        </p:txBody>
      </p:sp>
    </p:spTree>
    <p:extLst>
      <p:ext uri="{BB962C8B-B14F-4D97-AF65-F5344CB8AC3E}">
        <p14:creationId xmlns:p14="http://schemas.microsoft.com/office/powerpoint/2010/main" val="2134555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DD8F9D-7484-4862-BA0D-4F9592DCE6A6}"/>
              </a:ext>
            </a:extLst>
          </p:cNvPr>
          <p:cNvSpPr>
            <a:spLocks noGrp="1"/>
          </p:cNvSpPr>
          <p:nvPr>
            <p:ph type="body" sz="quarter" idx="17"/>
          </p:nvPr>
        </p:nvSpPr>
        <p:spPr>
          <a:xfrm>
            <a:off x="380999" y="787006"/>
            <a:ext cx="10718800" cy="647700"/>
          </a:xfrm>
        </p:spPr>
        <p:txBody>
          <a:bodyPr>
            <a:normAutofit/>
          </a:bodyPr>
          <a:lstStyle/>
          <a:p>
            <a:r>
              <a:rPr lang="pt-PT"/>
              <a:t>Uma dose única proporciona níveis elevados de protecção, semelhantes em magnitude a regimes multidose</a:t>
            </a:r>
          </a:p>
        </p:txBody>
      </p:sp>
      <p:sp>
        <p:nvSpPr>
          <p:cNvPr id="7" name="Text Placeholder 6">
            <a:extLst>
              <a:ext uri="{FF2B5EF4-FFF2-40B4-BE49-F238E27FC236}">
                <a16:creationId xmlns:a16="http://schemas.microsoft.com/office/drawing/2014/main" id="{F8419A5F-8F5D-48A1-86CB-FBBBBB93A19F}"/>
              </a:ext>
            </a:extLst>
          </p:cNvPr>
          <p:cNvSpPr>
            <a:spLocks noGrp="1"/>
          </p:cNvSpPr>
          <p:nvPr>
            <p:ph type="body" sz="quarter" idx="18"/>
          </p:nvPr>
        </p:nvSpPr>
        <p:spPr>
          <a:xfrm>
            <a:off x="474934" y="140340"/>
            <a:ext cx="10996705" cy="994536"/>
          </a:xfrm>
        </p:spPr>
        <p:txBody>
          <a:bodyPr>
            <a:normAutofit fontScale="92500" lnSpcReduction="20000"/>
          </a:bodyPr>
          <a:lstStyle/>
          <a:p>
            <a:r>
              <a:rPr lang="pt-PT" dirty="0"/>
              <a:t>Dados de estudos clínicos em múltiplas geografias sugerem que um regime de dose única proporciona uma protecção significativa contra o HPV</a:t>
            </a:r>
          </a:p>
        </p:txBody>
      </p:sp>
      <p:sp>
        <p:nvSpPr>
          <p:cNvPr id="8" name="TextBox 7">
            <a:extLst>
              <a:ext uri="{FF2B5EF4-FFF2-40B4-BE49-F238E27FC236}">
                <a16:creationId xmlns:a16="http://schemas.microsoft.com/office/drawing/2014/main" id="{22193455-0534-43DE-8385-B7CD1A688656}"/>
              </a:ext>
            </a:extLst>
          </p:cNvPr>
          <p:cNvSpPr txBox="1">
            <a:spLocks noGrp="1" noRot="1" noMove="1" noResize="1" noEditPoints="1" noAdjustHandles="1" noChangeArrowheads="1" noChangeShapeType="1"/>
          </p:cNvSpPr>
          <p:nvPr>
            <p:custDataLst>
              <p:tags r:id="rId1"/>
            </p:custDataLst>
          </p:nvPr>
        </p:nvSpPr>
        <p:spPr>
          <a:xfrm>
            <a:off x="554736" y="2291977"/>
            <a:ext cx="1130359"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a:ln>
                  <a:noFill/>
                </a:ln>
                <a:solidFill>
                  <a:schemeClr val="bg1"/>
                </a:solidFill>
                <a:effectLst/>
                <a:uLnTx/>
                <a:uFillTx/>
                <a:ea typeface="+mn-ea"/>
                <a:cs typeface="Arial" panose="020B0604020202020204" pitchFamily="34" charset="0"/>
              </a:rPr>
              <a:t>Estudo*</a:t>
            </a:r>
          </a:p>
        </p:txBody>
      </p:sp>
      <p:sp>
        <p:nvSpPr>
          <p:cNvPr id="9" name="TextBox 8">
            <a:extLst>
              <a:ext uri="{FF2B5EF4-FFF2-40B4-BE49-F238E27FC236}">
                <a16:creationId xmlns:a16="http://schemas.microsoft.com/office/drawing/2014/main" id="{218DD2EC-600D-4923-B282-D3F338443F62}"/>
              </a:ext>
            </a:extLst>
          </p:cNvPr>
          <p:cNvSpPr txBox="1">
            <a:spLocks noGrp="1" noRot="1" noMove="1" noResize="1" noEditPoints="1" noAdjustHandles="1" noChangeArrowheads="1" noChangeShapeType="1"/>
          </p:cNvSpPr>
          <p:nvPr>
            <p:custDataLst>
              <p:tags r:id="rId2"/>
            </p:custDataLst>
          </p:nvPr>
        </p:nvSpPr>
        <p:spPr>
          <a:xfrm>
            <a:off x="554736" y="3600753"/>
            <a:ext cx="1130359"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a:ln>
                  <a:noFill/>
                </a:ln>
                <a:solidFill>
                  <a:schemeClr val="bg1"/>
                </a:solidFill>
                <a:effectLst/>
                <a:uLnTx/>
                <a:uFillTx/>
                <a:ea typeface="+mn-ea"/>
                <a:cs typeface="Arial" panose="020B0604020202020204" pitchFamily="34" charset="0"/>
              </a:rPr>
              <a:t>Resultados</a:t>
            </a:r>
          </a:p>
        </p:txBody>
      </p:sp>
      <p:sp>
        <p:nvSpPr>
          <p:cNvPr id="10" name="4. Footnote">
            <a:extLst>
              <a:ext uri="{FF2B5EF4-FFF2-40B4-BE49-F238E27FC236}">
                <a16:creationId xmlns:a16="http://schemas.microsoft.com/office/drawing/2014/main" id="{E9CFD00B-450F-4848-BCE3-80AC2C312887}"/>
              </a:ext>
            </a:extLst>
          </p:cNvPr>
          <p:cNvSpPr txBox="1">
            <a:spLocks/>
          </p:cNvSpPr>
          <p:nvPr>
            <p:custDataLst>
              <p:tags r:id="rId3"/>
            </p:custDataLst>
          </p:nvPr>
        </p:nvSpPr>
        <p:spPr>
          <a:xfrm>
            <a:off x="380999" y="5842816"/>
            <a:ext cx="11704983" cy="538609"/>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kumimoji="0" lang="pt-PT" sz="700" b="0" i="0" u="none" strike="noStrike" cap="none" normalizeH="0" baseline="0" noProof="0">
                <a:ln>
                  <a:noFill/>
                </a:ln>
                <a:solidFill>
                  <a:schemeClr val="tx1">
                    <a:lumMod val="65000"/>
                    <a:lumOff val="35000"/>
                  </a:schemeClr>
                </a:solidFill>
                <a:uLnTx/>
                <a:uFillTx/>
                <a:cs typeface="Arial"/>
              </a:rPr>
              <a:t>1. </a:t>
            </a:r>
            <a:r>
              <a:rPr lang="pt-PT" sz="700">
                <a:solidFill>
                  <a:schemeClr val="tx1">
                    <a:lumMod val="85000"/>
                    <a:lumOff val="15000"/>
                  </a:schemeClr>
                </a:solidFill>
              </a:rPr>
              <a:t>Barnabas RV, Mugo N, Onono M, et al. A randomized crossover trial of single-dose HPV vaccination efficacy among young women: Durability and vaccine efficacy after 54 months. Resumo apresentado na 36.ª Conferência Internacional sobre Papilomavírus, Novembro de 2024; Reino Unido.</a:t>
            </a:r>
            <a:br>
              <a:rPr lang="pt-PT" sz="700">
                <a:solidFill>
                  <a:schemeClr val="tx1">
                    <a:lumMod val="85000"/>
                    <a:lumOff val="15000"/>
                  </a:schemeClr>
                </a:solidFill>
              </a:rPr>
            </a:br>
            <a:r>
              <a:rPr kumimoji="0" lang="pt-PT" sz="700" strike="noStrike" normalizeH="0" noProof="0">
                <a:ln>
                  <a:noFill/>
                </a:ln>
                <a:solidFill>
                  <a:schemeClr val="tx1">
                    <a:lumMod val="65000"/>
                    <a:lumOff val="35000"/>
                  </a:schemeClr>
                </a:solidFill>
                <a:uLnTx/>
                <a:uFillTx/>
                <a:cs typeface="Arial"/>
              </a:rPr>
              <a:t>2. Baisley K, Kemp TJ, Kreimer AR, et al. Comparing one dose of HPV vaccine in girls aged 9-14 years in Tanzania (DoRIS) with one dose of HPV vaccine in historical cohorts: An immunobridging analysis of a randomised controlled trial. </a:t>
            </a:r>
            <a:r>
              <a:rPr kumimoji="0" lang="pt-PT" sz="700" b="0" i="1" u="none" strike="noStrike" normalizeH="0" baseline="0" noProof="0">
                <a:ln>
                  <a:noFill/>
                </a:ln>
                <a:solidFill>
                  <a:schemeClr val="tx1">
                    <a:lumMod val="65000"/>
                    <a:lumOff val="35000"/>
                  </a:schemeClr>
                </a:solidFill>
                <a:uLnTx/>
                <a:uFillTx/>
                <a:cs typeface="Arial"/>
              </a:rPr>
              <a:t>Lancet Global Health</a:t>
            </a:r>
            <a:r>
              <a:rPr kumimoji="0" lang="pt-PT" sz="700" strike="noStrike" normalizeH="0" noProof="0">
                <a:ln>
                  <a:noFill/>
                </a:ln>
                <a:solidFill>
                  <a:schemeClr val="tx1">
                    <a:lumMod val="65000"/>
                    <a:lumOff val="35000"/>
                  </a:schemeClr>
                </a:solidFill>
                <a:uLnTx/>
                <a:uFillTx/>
                <a:cs typeface="Arial"/>
              </a:rPr>
              <a:t>. 2022; 10(10):e1485</a:t>
            </a:r>
            <a:r>
              <a:rPr lang="pt-PT" sz="700"/>
              <a:t>–</a:t>
            </a:r>
            <a:r>
              <a:rPr kumimoji="0" lang="pt-PT" sz="700" strike="noStrike" normalizeH="0" noProof="0">
                <a:ln>
                  <a:noFill/>
                </a:ln>
                <a:solidFill>
                  <a:schemeClr val="tx1">
                    <a:lumMod val="65000"/>
                    <a:lumOff val="35000"/>
                  </a:schemeClr>
                </a:solidFill>
                <a:uLnTx/>
                <a:uFillTx/>
                <a:cs typeface="Arial"/>
              </a:rPr>
              <a:t>e1493.</a:t>
            </a:r>
            <a:br>
              <a:rPr kumimoji="0" lang="pt-PT" sz="700" strike="noStrike" normalizeH="0" noProof="0">
                <a:ln>
                  <a:noFill/>
                </a:ln>
                <a:solidFill>
                  <a:schemeClr val="tx1">
                    <a:lumMod val="65000"/>
                    <a:lumOff val="35000"/>
                  </a:schemeClr>
                </a:solidFill>
                <a:uLnTx/>
                <a:uFillTx/>
                <a:cs typeface="Arial"/>
              </a:rPr>
            </a:br>
            <a:r>
              <a:rPr lang="pt-PT" sz="700">
                <a:solidFill>
                  <a:schemeClr val="tx1">
                    <a:lumMod val="65000"/>
                    <a:lumOff val="35000"/>
                  </a:schemeClr>
                </a:solidFill>
                <a:cs typeface="Arial"/>
              </a:rPr>
              <a:t>3.</a:t>
            </a:r>
            <a:r>
              <a:rPr kumimoji="0" lang="pt-PT" sz="700" strike="noStrike" normalizeH="0" noProof="0">
                <a:ln>
                  <a:noFill/>
                </a:ln>
                <a:solidFill>
                  <a:schemeClr val="tx1">
                    <a:lumMod val="65000"/>
                    <a:lumOff val="35000"/>
                  </a:schemeClr>
                </a:solidFill>
                <a:effectLst/>
                <a:uLnTx/>
                <a:uFillTx/>
                <a:cs typeface="Arial"/>
              </a:rPr>
              <a:t> Baisley K, Kemp TJ, Mugo NR, et al. Comparing one dose of HPV vaccine in girls aged 9-14 years in Tanzania (DoRIS) with one dose in young women aged 15-20 years in Kenya (KEN SHE): An immunobridging analysis of randomised controlled trials. </a:t>
            </a:r>
            <a:r>
              <a:rPr kumimoji="0" lang="pt-PT" sz="700" b="0" i="1" u="none" strike="noStrike" normalizeH="0" baseline="0" noProof="0">
                <a:ln>
                  <a:noFill/>
                </a:ln>
                <a:solidFill>
                  <a:schemeClr val="tx1">
                    <a:lumMod val="65000"/>
                    <a:lumOff val="35000"/>
                  </a:schemeClr>
                </a:solidFill>
                <a:effectLst/>
                <a:uLnTx/>
                <a:uFillTx/>
                <a:cs typeface="Arial"/>
              </a:rPr>
              <a:t>Lancet Global Health</a:t>
            </a:r>
            <a:r>
              <a:rPr kumimoji="0" lang="pt-PT" sz="700" strike="noStrike" normalizeH="0" noProof="0">
                <a:ln>
                  <a:noFill/>
                </a:ln>
                <a:solidFill>
                  <a:schemeClr val="tx1">
                    <a:lumMod val="65000"/>
                    <a:lumOff val="35000"/>
                  </a:schemeClr>
                </a:solidFill>
                <a:effectLst/>
                <a:uLnTx/>
                <a:uFillTx/>
                <a:cs typeface="Arial"/>
              </a:rPr>
              <a:t>. 2024; 12(3):e491</a:t>
            </a:r>
            <a:r>
              <a:rPr lang="pt-PT" sz="700"/>
              <a:t>–</a:t>
            </a:r>
            <a:r>
              <a:rPr kumimoji="0" lang="pt-PT" sz="700" strike="noStrike" normalizeH="0" noProof="0">
                <a:ln>
                  <a:noFill/>
                </a:ln>
                <a:solidFill>
                  <a:schemeClr val="tx1">
                    <a:lumMod val="65000"/>
                    <a:lumOff val="35000"/>
                  </a:schemeClr>
                </a:solidFill>
                <a:uLnTx/>
                <a:uFillTx/>
                <a:cs typeface="Arial"/>
              </a:rPr>
              <a:t>e499.</a:t>
            </a:r>
            <a:br>
              <a:rPr kumimoji="0" lang="pt-PT" sz="700" strike="noStrike" normalizeH="0" noProof="0">
                <a:ln>
                  <a:noFill/>
                </a:ln>
                <a:solidFill>
                  <a:schemeClr val="tx1">
                    <a:lumMod val="65000"/>
                    <a:lumOff val="35000"/>
                  </a:schemeClr>
                </a:solidFill>
                <a:uLnTx/>
                <a:uFillTx/>
                <a:cs typeface="Arial"/>
              </a:rPr>
            </a:br>
            <a:r>
              <a:rPr kumimoji="0" lang="pt-PT" sz="700" strike="noStrike" normalizeH="0" noProof="0">
                <a:ln>
                  <a:noFill/>
                </a:ln>
                <a:solidFill>
                  <a:schemeClr val="tx1">
                    <a:lumMod val="65000"/>
                    <a:lumOff val="35000"/>
                  </a:schemeClr>
                </a:solidFill>
                <a:uLnTx/>
                <a:uFillTx/>
                <a:cs typeface="Arial"/>
              </a:rPr>
              <a:t>4. </a:t>
            </a:r>
            <a:r>
              <a:rPr lang="pt-PT" sz="7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10.1056/NEJMoa2506765. Epub antes da impressão. PMID: 41337735.</a:t>
            </a:r>
          </a:p>
        </p:txBody>
      </p:sp>
      <p:sp>
        <p:nvSpPr>
          <p:cNvPr id="13" name="TextBox 12">
            <a:extLst>
              <a:ext uri="{FF2B5EF4-FFF2-40B4-BE49-F238E27FC236}">
                <a16:creationId xmlns:a16="http://schemas.microsoft.com/office/drawing/2014/main" id="{CED7FDFC-B5EC-4D44-B18E-696EA3A92B6B}"/>
              </a:ext>
            </a:extLst>
          </p:cNvPr>
          <p:cNvSpPr txBox="1">
            <a:spLocks/>
          </p:cNvSpPr>
          <p:nvPr>
            <p:custDataLst>
              <p:tags r:id="rId4"/>
            </p:custDataLst>
          </p:nvPr>
        </p:nvSpPr>
        <p:spPr>
          <a:xfrm>
            <a:off x="6783576" y="2168546"/>
            <a:ext cx="3019643" cy="321261"/>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defRPr/>
            </a:pPr>
            <a:r>
              <a:rPr lang="pt-PT" sz="1200" b="1">
                <a:solidFill>
                  <a:schemeClr val="tx2"/>
                </a:solidFill>
              </a:rPr>
              <a:t>Estudio de Comparacion de Una y Dos Dosis de Vacunas Contra el Virus de Papiloma Humano (ESCUDDO)</a:t>
            </a:r>
            <a:r>
              <a:rPr lang="pt-PT" sz="1200" b="1" i="0" u="none" baseline="30000">
                <a:solidFill>
                  <a:schemeClr val="tx2"/>
                </a:solidFill>
              </a:rPr>
              <a:t>4</a:t>
            </a:r>
            <a:r>
              <a:rPr kumimoji="0" lang="pt-PT" sz="1200" b="1" i="0" u="none" strike="noStrike" cap="none" normalizeH="0" baseline="0" noProof="0">
                <a:ln>
                  <a:noFill/>
                </a:ln>
                <a:solidFill>
                  <a:schemeClr val="tx2"/>
                </a:solidFill>
                <a:effectLst/>
                <a:uLnTx/>
                <a:uFillTx/>
              </a:rPr>
              <a:t> </a:t>
            </a:r>
          </a:p>
        </p:txBody>
      </p:sp>
      <p:sp>
        <p:nvSpPr>
          <p:cNvPr id="14" name="TextBox 13">
            <a:extLst>
              <a:ext uri="{FF2B5EF4-FFF2-40B4-BE49-F238E27FC236}">
                <a16:creationId xmlns:a16="http://schemas.microsoft.com/office/drawing/2014/main" id="{D5F7549C-86DD-4315-B653-757DAEBC6105}"/>
              </a:ext>
            </a:extLst>
          </p:cNvPr>
          <p:cNvSpPr txBox="1">
            <a:spLocks/>
          </p:cNvSpPr>
          <p:nvPr>
            <p:custDataLst>
              <p:tags r:id="rId5"/>
            </p:custDataLst>
          </p:nvPr>
        </p:nvSpPr>
        <p:spPr>
          <a:xfrm>
            <a:off x="6783576" y="3600752"/>
            <a:ext cx="2353395" cy="124796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9A5ECE9E-CC45-412A-9346-712B47600765}"/>
              </a:ext>
            </a:extLst>
          </p:cNvPr>
          <p:cNvCxnSpPr>
            <a:cxnSpLocks/>
          </p:cNvCxnSpPr>
          <p:nvPr/>
        </p:nvCxnSpPr>
        <p:spPr>
          <a:xfrm flipV="1">
            <a:off x="554736" y="3490566"/>
            <a:ext cx="9333543" cy="58516"/>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2959977-6793-4EF1-808E-33FBEC562842}"/>
              </a:ext>
            </a:extLst>
          </p:cNvPr>
          <p:cNvSpPr txBox="1">
            <a:spLocks noGrp="1" noRot="1" noMove="1" noResize="1" noEditPoints="1" noAdjustHandles="1" noChangeArrowheads="1" noChangeShapeType="1"/>
          </p:cNvSpPr>
          <p:nvPr>
            <p:custDataLst>
              <p:tags r:id="rId6"/>
            </p:custDataLst>
          </p:nvPr>
        </p:nvSpPr>
        <p:spPr>
          <a:xfrm>
            <a:off x="554736" y="2781895"/>
            <a:ext cx="1130359"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dirty="0">
                <a:ln>
                  <a:noFill/>
                </a:ln>
                <a:solidFill>
                  <a:schemeClr val="bg1"/>
                </a:solidFill>
                <a:effectLst/>
                <a:uLnTx/>
                <a:uFillTx/>
                <a:ea typeface="+mn-ea"/>
                <a:cs typeface="Arial" panose="020B0604020202020204" pitchFamily="34" charset="0"/>
              </a:rPr>
              <a:t>Ano de início</a:t>
            </a:r>
            <a:r>
              <a:rPr kumimoji="0" lang="pt-PT" sz="12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55E4702F-BE21-496B-977B-B07637980694}"/>
              </a:ext>
            </a:extLst>
          </p:cNvPr>
          <p:cNvSpPr txBox="1">
            <a:spLocks noGrp="1" noRot="1" noMove="1" noResize="1" noEditPoints="1" noAdjustHandles="1" noChangeArrowheads="1" noChangeShapeType="1"/>
          </p:cNvSpPr>
          <p:nvPr>
            <p:custDataLst>
              <p:tags r:id="rId7"/>
            </p:custDataLst>
          </p:nvPr>
        </p:nvSpPr>
        <p:spPr>
          <a:xfrm>
            <a:off x="554736" y="3194266"/>
            <a:ext cx="1130358"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a:ln>
                  <a:noFill/>
                </a:ln>
                <a:solidFill>
                  <a:schemeClr val="bg1"/>
                </a:solidFill>
                <a:effectLst/>
                <a:uLnTx/>
                <a:uFillTx/>
                <a:ea typeface="+mn-ea"/>
                <a:cs typeface="Arial" panose="020B0604020202020204" pitchFamily="34" charset="0"/>
              </a:rPr>
              <a:t>Localização</a:t>
            </a:r>
          </a:p>
        </p:txBody>
      </p:sp>
      <p:sp>
        <p:nvSpPr>
          <p:cNvPr id="19" name="TextBox 18">
            <a:extLst>
              <a:ext uri="{FF2B5EF4-FFF2-40B4-BE49-F238E27FC236}">
                <a16:creationId xmlns:a16="http://schemas.microsoft.com/office/drawing/2014/main" id="{D108AE18-857C-492F-8385-5A6A797950D1}"/>
              </a:ext>
            </a:extLst>
          </p:cNvPr>
          <p:cNvSpPr txBox="1">
            <a:spLocks/>
          </p:cNvSpPr>
          <p:nvPr>
            <p:custDataLst>
              <p:tags r:id="rId8"/>
            </p:custDataLst>
          </p:nvPr>
        </p:nvSpPr>
        <p:spPr>
          <a:xfrm>
            <a:off x="678357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1" name="TextBox 20">
            <a:extLst>
              <a:ext uri="{FF2B5EF4-FFF2-40B4-BE49-F238E27FC236}">
                <a16:creationId xmlns:a16="http://schemas.microsoft.com/office/drawing/2014/main" id="{4DA4F46C-9C88-4D57-8831-0575309211FD}"/>
              </a:ext>
            </a:extLst>
          </p:cNvPr>
          <p:cNvSpPr txBox="1">
            <a:spLocks noGrp="1" noRot="1" noMove="1" noResize="1" noEditPoints="1" noAdjustHandles="1" noChangeArrowheads="1" noChangeShapeType="1"/>
          </p:cNvSpPr>
          <p:nvPr>
            <p:custDataLst>
              <p:tags r:id="rId9"/>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lang="pt-PT" sz="1200" b="1">
                <a:solidFill>
                  <a:schemeClr val="tx2"/>
                </a:solidFill>
              </a:rPr>
              <a:t>Costa Rica</a:t>
            </a:r>
          </a:p>
        </p:txBody>
      </p:sp>
      <p:sp>
        <p:nvSpPr>
          <p:cNvPr id="22" name="TextBox 21">
            <a:extLst>
              <a:ext uri="{FF2B5EF4-FFF2-40B4-BE49-F238E27FC236}">
                <a16:creationId xmlns:a16="http://schemas.microsoft.com/office/drawing/2014/main" id="{EBCA2568-DF7F-40D0-9982-0375412F0939}"/>
              </a:ext>
            </a:extLst>
          </p:cNvPr>
          <p:cNvSpPr txBox="1">
            <a:spLocks noGrp="1" noRot="1" noMove="1" noResize="1" noEditPoints="1" noAdjustHandles="1" noChangeArrowheads="1" noChangeShapeType="1"/>
          </p:cNvSpPr>
          <p:nvPr>
            <p:custDataLst>
              <p:tags r:id="rId10"/>
            </p:custDataLst>
          </p:nvPr>
        </p:nvSpPr>
        <p:spPr>
          <a:xfrm>
            <a:off x="1782986" y="2291977"/>
            <a:ext cx="2353395" cy="369332"/>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a:ln>
                  <a:noFill/>
                </a:ln>
                <a:solidFill>
                  <a:schemeClr val="tx2"/>
                </a:solidFill>
                <a:effectLst/>
                <a:uLnTx/>
                <a:uFillTx/>
              </a:rPr>
              <a:t>KENya Eficácia da vacina de dose única contra o HPV (KEN SHE)</a:t>
            </a:r>
            <a:r>
              <a:rPr lang="pt-PT" sz="1200" b="1" baseline="30000">
                <a:solidFill>
                  <a:schemeClr val="tx2"/>
                </a:solidFill>
              </a:rPr>
              <a:t>1</a:t>
            </a:r>
            <a:r>
              <a:rPr kumimoji="0" lang="pt-PT" sz="1200" b="1" i="0" u="none" strike="noStrike" cap="none" normalizeH="0" baseline="0" noProof="0">
                <a:ln>
                  <a:noFill/>
                </a:ln>
                <a:solidFill>
                  <a:schemeClr val="tx2"/>
                </a:solidFill>
                <a:effectLst/>
                <a:uLnTx/>
                <a:uFillTx/>
              </a:rPr>
              <a:t> </a:t>
            </a:r>
          </a:p>
        </p:txBody>
      </p:sp>
      <p:sp>
        <p:nvSpPr>
          <p:cNvPr id="23" name="TextBox 22">
            <a:extLst>
              <a:ext uri="{FF2B5EF4-FFF2-40B4-BE49-F238E27FC236}">
                <a16:creationId xmlns:a16="http://schemas.microsoft.com/office/drawing/2014/main" id="{28943101-E7B3-4EAB-B566-BFDED7313DEC}"/>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pt-PT" sz="1200">
                <a:solidFill>
                  <a:schemeClr val="tx2"/>
                </a:solidFill>
                <a:ea typeface="+mn-ea"/>
                <a:cs typeface="Arial"/>
              </a:rPr>
              <a:t>A</a:t>
            </a:r>
            <a:r>
              <a:rPr kumimoji="0" lang="pt-PT" sz="1200" b="0" i="0" u="none" strike="noStrike" cap="none" normalizeH="0" baseline="0" noProof="0">
                <a:ln>
                  <a:noFill/>
                </a:ln>
                <a:solidFill>
                  <a:schemeClr val="tx2"/>
                </a:solidFill>
                <a:effectLst/>
                <a:uLnTx/>
                <a:uFillTx/>
                <a:ea typeface="+mn-ea"/>
                <a:cs typeface="Arial"/>
              </a:rPr>
              <a:t> vacinação de dose única com </a:t>
            </a:r>
            <a:r>
              <a:rPr lang="pt-PT" sz="1200">
                <a:solidFill>
                  <a:schemeClr val="tx2"/>
                </a:solidFill>
                <a:ea typeface="+mn-ea"/>
                <a:cs typeface="Arial"/>
              </a:rPr>
              <a:t>HPV9 (Gardasil 9, MSD</a:t>
            </a:r>
            <a:r>
              <a:rPr kumimoji="0" lang="pt-PT" sz="1200" b="0" i="0" u="none" strike="noStrike" cap="none" normalizeH="0" baseline="0" noProof="0">
                <a:ln>
                  <a:noFill/>
                </a:ln>
                <a:solidFill>
                  <a:schemeClr val="tx2"/>
                </a:solidFill>
                <a:effectLst/>
                <a:uLnTx/>
                <a:uFillTx/>
                <a:ea typeface="+mn-ea"/>
                <a:cs typeface="Arial"/>
              </a:rPr>
              <a:t>) ou HPV2 (</a:t>
            </a:r>
            <a:r>
              <a:rPr lang="pt-PT" sz="1200">
                <a:solidFill>
                  <a:schemeClr val="tx2"/>
                </a:solidFill>
                <a:ea typeface="+mn-ea"/>
                <a:cs typeface="Arial"/>
              </a:rPr>
              <a:t>Cervarix, GSK</a:t>
            </a:r>
            <a:r>
              <a:rPr kumimoji="0" lang="pt-PT" sz="1200" b="0" i="0" u="none" strike="noStrike" cap="none" normalizeH="0" baseline="0" noProof="0">
                <a:ln>
                  <a:noFill/>
                </a:ln>
                <a:solidFill>
                  <a:schemeClr val="tx2"/>
                </a:solidFill>
                <a:effectLst/>
                <a:uLnTx/>
                <a:uFillTx/>
                <a:ea typeface="+mn-ea"/>
                <a:cs typeface="Arial"/>
              </a:rPr>
              <a:t>) mostrou uma eficácia </a:t>
            </a:r>
            <a:r>
              <a:rPr lang="pt-PT" sz="1200" b="1" i="0" u="none" baseline="0">
                <a:solidFill>
                  <a:schemeClr val="tx2"/>
                </a:solidFill>
                <a:ea typeface="+mn-ea"/>
                <a:cs typeface="Arial"/>
              </a:rPr>
              <a:t>&gt;95</a:t>
            </a:r>
            <a:r>
              <a:rPr kumimoji="0" lang="pt-PT" sz="1200" b="1" i="0" u="none" strike="noStrike" cap="none" normalizeH="0" baseline="0" noProof="0">
                <a:ln>
                  <a:noFill/>
                </a:ln>
                <a:solidFill>
                  <a:schemeClr val="tx2"/>
                </a:solidFill>
                <a:effectLst/>
                <a:uLnTx/>
                <a:uFillTx/>
                <a:ea typeface="+mn-ea"/>
                <a:cs typeface="Arial"/>
              </a:rPr>
              <a:t>% na prevenção de novas infecções persistentes por HPV 16/18 em adolescentes e mulheres jovens africanas 54 meses após a vacinação.</a:t>
            </a:r>
          </a:p>
        </p:txBody>
      </p:sp>
      <p:sp>
        <p:nvSpPr>
          <p:cNvPr id="24" name="TextBox 23">
            <a:extLst>
              <a:ext uri="{FF2B5EF4-FFF2-40B4-BE49-F238E27FC236}">
                <a16:creationId xmlns:a16="http://schemas.microsoft.com/office/drawing/2014/main" id="{FF4D9054-462D-4CAD-B445-BBDC7C6525E1}"/>
              </a:ext>
            </a:extLst>
          </p:cNvPr>
          <p:cNvSpPr txBox="1">
            <a:spLocks noGrp="1" noRot="1" noMove="1" noResize="1" noEditPoints="1" noAdjustHandles="1" noChangeArrowheads="1" noChangeShapeType="1"/>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dirty="0">
                <a:ln>
                  <a:noFill/>
                </a:ln>
                <a:solidFill>
                  <a:schemeClr val="tx2"/>
                </a:solidFill>
                <a:effectLst/>
                <a:uLnTx/>
                <a:uFillTx/>
                <a:ea typeface="+mn-ea"/>
                <a:cs typeface="Arial" panose="020B0604020202020204" pitchFamily="34" charset="0"/>
              </a:rPr>
              <a:t>2018</a:t>
            </a:r>
          </a:p>
        </p:txBody>
      </p:sp>
      <p:sp>
        <p:nvSpPr>
          <p:cNvPr id="25" name="TextBox 24">
            <a:extLst>
              <a:ext uri="{FF2B5EF4-FFF2-40B4-BE49-F238E27FC236}">
                <a16:creationId xmlns:a16="http://schemas.microsoft.com/office/drawing/2014/main" id="{AEDACA4C-8B21-40E1-8437-5F25E9F13E5E}"/>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lang="pt-PT" sz="1200" b="1">
                <a:solidFill>
                  <a:schemeClr val="tx2"/>
                </a:solidFill>
              </a:rPr>
              <a:t>Quénia</a:t>
            </a:r>
          </a:p>
        </p:txBody>
      </p:sp>
      <p:sp>
        <p:nvSpPr>
          <p:cNvPr id="26" name="TextBox 25">
            <a:extLst>
              <a:ext uri="{FF2B5EF4-FFF2-40B4-BE49-F238E27FC236}">
                <a16:creationId xmlns:a16="http://schemas.microsoft.com/office/drawing/2014/main" id="{B4D8C973-5015-40A2-B60E-EFB8267B8F55}"/>
              </a:ext>
            </a:extLst>
          </p:cNvPr>
          <p:cNvSpPr txBox="1">
            <a:spLocks noGrp="1" noRot="1" noMove="1" noResize="1" noEditPoints="1" noAdjustHandles="1" noChangeArrowheads="1" noChangeShapeType="1"/>
          </p:cNvSpPr>
          <p:nvPr>
            <p:custDataLst>
              <p:tags r:id="rId14"/>
            </p:custDataLst>
          </p:nvPr>
        </p:nvSpPr>
        <p:spPr>
          <a:xfrm>
            <a:off x="4283281" y="2291977"/>
            <a:ext cx="2353395" cy="369332"/>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None/>
              <a:tabLst/>
              <a:defRPr/>
            </a:pPr>
            <a:r>
              <a:rPr kumimoji="0" lang="pt-PT" sz="1200" b="1" i="0" u="none" strike="noStrike" cap="none" normalizeH="0" baseline="0" noProof="0">
                <a:ln>
                  <a:noFill/>
                </a:ln>
                <a:solidFill>
                  <a:schemeClr val="tx2"/>
                </a:solidFill>
                <a:effectLst/>
                <a:uLnTx/>
                <a:uFillTx/>
              </a:rPr>
              <a:t>Immunobridging de Redução de Dose e Segurança (DoRIS)</a:t>
            </a:r>
            <a:r>
              <a:rPr lang="pt-PT" sz="1200" b="1" baseline="30000">
                <a:solidFill>
                  <a:schemeClr val="tx2"/>
                </a:solidFill>
              </a:rPr>
              <a:t>2,3</a:t>
            </a:r>
          </a:p>
        </p:txBody>
      </p:sp>
      <p:sp>
        <p:nvSpPr>
          <p:cNvPr id="27" name="TextBox 26">
            <a:extLst>
              <a:ext uri="{FF2B5EF4-FFF2-40B4-BE49-F238E27FC236}">
                <a16:creationId xmlns:a16="http://schemas.microsoft.com/office/drawing/2014/main" id="{14FF4AA5-737B-4769-984D-9E0BDF79C1A1}"/>
              </a:ext>
            </a:extLst>
          </p:cNvPr>
          <p:cNvSpPr txBox="1">
            <a:spLocks noGrp="1" noRot="1" noMove="1" noResize="1" noEditPoints="1" noAdjustHandles="1" noChangeArrowheads="1" noChangeShapeType="1"/>
          </p:cNvSpPr>
          <p:nvPr>
            <p:custDataLst>
              <p:tags r:id="rId15"/>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a:ln>
                  <a:noFill/>
                </a:ln>
                <a:solidFill>
                  <a:schemeClr val="tx2"/>
                </a:solidFill>
                <a:effectLst/>
                <a:uLnTx/>
                <a:uFillTx/>
                <a:ea typeface="+mn-ea"/>
                <a:cs typeface="Arial" panose="020B0604020202020204" pitchFamily="34" charset="0"/>
              </a:rPr>
              <a:t>2017</a:t>
            </a:r>
          </a:p>
        </p:txBody>
      </p:sp>
      <p:sp>
        <p:nvSpPr>
          <p:cNvPr id="28" name="TextBox 27">
            <a:extLst>
              <a:ext uri="{FF2B5EF4-FFF2-40B4-BE49-F238E27FC236}">
                <a16:creationId xmlns:a16="http://schemas.microsoft.com/office/drawing/2014/main" id="{017C03F5-31A6-4172-BFE0-841E80CFE995}"/>
              </a:ext>
            </a:extLst>
          </p:cNvPr>
          <p:cNvSpPr txBox="1">
            <a:spLocks noGrp="1" noRot="1" noMove="1" noResize="1" noEditPoints="1" noAdjustHandles="1" noChangeArrowheads="1" noChangeShapeType="1"/>
          </p:cNvSpPr>
          <p:nvPr>
            <p:custDataLst>
              <p:tags r:id="rId16"/>
            </p:custDataLst>
          </p:nvPr>
        </p:nvSpPr>
        <p:spPr>
          <a:xfrm>
            <a:off x="4283281" y="3250083"/>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200" b="1" i="0" u="none" strike="noStrike" cap="none" normalizeH="0" baseline="0" noProof="0">
                <a:ln>
                  <a:noFill/>
                </a:ln>
                <a:solidFill>
                  <a:schemeClr val="tx2"/>
                </a:solidFill>
                <a:effectLst/>
                <a:uLnTx/>
                <a:uFillTx/>
                <a:ea typeface="+mn-ea"/>
                <a:cs typeface="Arial" panose="020B0604020202020204" pitchFamily="34" charset="0"/>
              </a:rPr>
              <a:t>Tanzânia</a:t>
            </a:r>
          </a:p>
        </p:txBody>
      </p:sp>
      <p:cxnSp>
        <p:nvCxnSpPr>
          <p:cNvPr id="29" name="Straight Connector 28">
            <a:extLst>
              <a:ext uri="{FF2B5EF4-FFF2-40B4-BE49-F238E27FC236}">
                <a16:creationId xmlns:a16="http://schemas.microsoft.com/office/drawing/2014/main" id="{44AFE5C4-0696-43CE-B1AF-F77C6BC8BCC5}"/>
              </a:ext>
            </a:extLst>
          </p:cNvPr>
          <p:cNvCxnSpPr>
            <a:cxnSpLocks/>
          </p:cNvCxnSpPr>
          <p:nvPr/>
        </p:nvCxnSpPr>
        <p:spPr>
          <a:xfrm flipV="1">
            <a:off x="554736" y="3137410"/>
            <a:ext cx="9248483" cy="1763"/>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96DE2AC-193A-4C41-9E59-DE58EAC728A7}"/>
              </a:ext>
            </a:extLst>
          </p:cNvPr>
          <p:cNvCxnSpPr>
            <a:cxnSpLocks/>
          </p:cNvCxnSpPr>
          <p:nvPr/>
        </p:nvCxnSpPr>
        <p:spPr>
          <a:xfrm>
            <a:off x="554736" y="2732687"/>
            <a:ext cx="9333543" cy="18071"/>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DDD3A7D-F04D-4C5E-B52A-686B013776CC}"/>
              </a:ext>
            </a:extLst>
          </p:cNvPr>
          <p:cNvCxnSpPr>
            <a:cxnSpLocks/>
          </p:cNvCxnSpPr>
          <p:nvPr/>
        </p:nvCxnSpPr>
        <p:spPr>
          <a:xfrm>
            <a:off x="554736" y="2019918"/>
            <a:ext cx="9333543"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E85FBD0B-23E0-4E36-8D23-FF455B5C6F15}"/>
              </a:ext>
            </a:extLst>
          </p:cNvPr>
          <p:cNvSpPr txBox="1">
            <a:spLocks noGrp="1" noRot="1" noMove="1" noResize="1" noEditPoints="1" noAdjustHandles="1" noChangeArrowheads="1" noChangeShapeType="1"/>
          </p:cNvSpPr>
          <p:nvPr>
            <p:custDataLst>
              <p:tags r:id="rId17"/>
            </p:custDataLst>
          </p:nvPr>
        </p:nvSpPr>
        <p:spPr>
          <a:xfrm>
            <a:off x="6791249" y="3594128"/>
            <a:ext cx="2353395" cy="1846659"/>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pt-PT" sz="1200">
                <a:solidFill>
                  <a:schemeClr val="tx2"/>
                </a:solidFill>
                <a:cs typeface="Arial"/>
              </a:rPr>
              <a:t>A vacinação de dose única com HPV9 (Gardasil 9, MSD) ou HPV2 (Cervarix, GSK) </a:t>
            </a:r>
            <a:r>
              <a:rPr lang="pt-PT" sz="1200" b="1" i="0" u="none" baseline="0">
                <a:solidFill>
                  <a:schemeClr val="tx2"/>
                </a:solidFill>
                <a:cs typeface="Arial"/>
              </a:rPr>
              <a:t>não é inferior a um regime de 2 doses na prevenção de infecções persistentes por HPV-16/18 entre raparigas adolescentes</a:t>
            </a:r>
            <a:r>
              <a:rPr lang="pt-PT" sz="1200">
                <a:solidFill>
                  <a:schemeClr val="tx2"/>
                </a:solidFill>
                <a:cs typeface="Arial"/>
              </a:rPr>
              <a:t>.  Qualquer das vacinas contra o HPV proporciona uma </a:t>
            </a:r>
            <a:r>
              <a:rPr lang="pt-PT" sz="1200" b="1" i="0" u="none" baseline="0">
                <a:solidFill>
                  <a:schemeClr val="tx2"/>
                </a:solidFill>
                <a:cs typeface="Arial"/>
              </a:rPr>
              <a:t>protecção &gt;97% contra infecções por HPV 16/18 durante 5 anos.</a:t>
            </a:r>
          </a:p>
        </p:txBody>
      </p:sp>
      <p:sp>
        <p:nvSpPr>
          <p:cNvPr id="42" name="TextBox 41">
            <a:extLst>
              <a:ext uri="{FF2B5EF4-FFF2-40B4-BE49-F238E27FC236}">
                <a16:creationId xmlns:a16="http://schemas.microsoft.com/office/drawing/2014/main" id="{A381F0DE-AE6C-4E6A-9378-6BA7F56766D3}"/>
              </a:ext>
            </a:extLst>
          </p:cNvPr>
          <p:cNvSpPr txBox="1">
            <a:spLocks noGrp="1" noRot="1" noMove="1" noResize="1" noEditPoints="1" noAdjustHandles="1" noChangeArrowheads="1" noChangeShapeType="1"/>
          </p:cNvSpPr>
          <p:nvPr>
            <p:custDataLst>
              <p:tags r:id="rId18"/>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pt-PT" sz="1200" b="1" i="0" u="none" baseline="0">
                <a:solidFill>
                  <a:schemeClr val="tx2"/>
                </a:solidFill>
              </a:rPr>
              <a:t>O</a:t>
            </a:r>
            <a:r>
              <a:rPr kumimoji="0" lang="pt-PT" sz="1200" b="1" i="0" u="none" strike="noStrike" cap="none" normalizeH="0" baseline="0" noProof="0">
                <a:ln>
                  <a:noFill/>
                </a:ln>
                <a:solidFill>
                  <a:schemeClr val="tx2"/>
                </a:solidFill>
                <a:effectLst/>
                <a:uLnTx/>
                <a:uFillTx/>
              </a:rPr>
              <a:t>s níveis de anticorpos entre as raparigas que receberam uma dose </a:t>
            </a:r>
            <a:r>
              <a:rPr kumimoji="0" lang="pt-PT" sz="1200" i="0" u="none" strike="noStrike" cap="none" normalizeH="0" baseline="0" noProof="0">
                <a:ln>
                  <a:noFill/>
                </a:ln>
                <a:solidFill>
                  <a:schemeClr val="tx2"/>
                </a:solidFill>
                <a:effectLst/>
                <a:uLnTx/>
                <a:uFillTx/>
              </a:rPr>
              <a:t>única de </a:t>
            </a:r>
            <a:r>
              <a:rPr lang="pt-PT" sz="1200">
                <a:solidFill>
                  <a:schemeClr val="tx2"/>
                </a:solidFill>
              </a:rPr>
              <a:t>HPV9 (Gardasil 9, MSD) ou HPV2 (Cervarix, GSK) </a:t>
            </a:r>
            <a:r>
              <a:rPr kumimoji="0" lang="pt-PT" sz="1200" b="1" i="0" u="none" strike="noStrike" cap="none" normalizeH="0" baseline="0" noProof="0">
                <a:ln>
                  <a:noFill/>
                </a:ln>
                <a:solidFill>
                  <a:schemeClr val="tx2"/>
                </a:solidFill>
                <a:effectLst/>
                <a:uLnTx/>
                <a:uFillTx/>
              </a:rPr>
              <a:t> foram, pelo menos, tão elevados quanto os das mulheres dos estudos KEN SHE, CVT ou IARC, nos quais a eficácia da dose única foi demonstrada.</a:t>
            </a:r>
          </a:p>
          <a:p>
            <a:pPr>
              <a:spcBef>
                <a:spcPts val="400"/>
              </a:spcBef>
              <a:buClr>
                <a:srgbClr val="000000"/>
              </a:buClr>
              <a:buSzPct val="110000"/>
              <a:buNone/>
              <a:defRPr/>
            </a:pPr>
            <a:r>
              <a:rPr kumimoji="0" lang="pt-PT" sz="1200" b="0" i="0" u="none" strike="noStrike" cap="none" normalizeH="0" baseline="0" noProof="0">
                <a:ln>
                  <a:noFill/>
                </a:ln>
                <a:solidFill>
                  <a:schemeClr val="tx2"/>
                </a:solidFill>
                <a:effectLst/>
                <a:uLnTx/>
                <a:uFillTx/>
              </a:rPr>
              <a:t>Os dados sugerem que a eficácia de uma dose única de vacina contra o HPV</a:t>
            </a:r>
            <a:r>
              <a:rPr kumimoji="0" lang="pt-PT" sz="1200" i="0" u="none" cap="none" normalizeH="0" baseline="0" noProof="0">
                <a:ln>
                  <a:noFill/>
                </a:ln>
                <a:solidFill>
                  <a:schemeClr val="tx2"/>
                </a:solidFill>
                <a:effectLst/>
                <a:uLnTx/>
                <a:uFillTx/>
              </a:rPr>
              <a:t> </a:t>
            </a:r>
            <a:r>
              <a:rPr kumimoji="0" lang="pt-PT" sz="1200" b="1" i="0" u="none" cap="none" normalizeH="0" baseline="0" noProof="0">
                <a:ln>
                  <a:noFill/>
                </a:ln>
                <a:solidFill>
                  <a:schemeClr val="tx2"/>
                </a:solidFill>
                <a:effectLst/>
                <a:uLnTx/>
                <a:uFillTx/>
              </a:rPr>
              <a:t>pode ser deduzida</a:t>
            </a:r>
            <a:r>
              <a:rPr kumimoji="0" lang="pt-PT" sz="1200" i="0" u="none" cap="none" normalizeH="0" baseline="0" noProof="0">
                <a:ln>
                  <a:noFill/>
                </a:ln>
                <a:solidFill>
                  <a:schemeClr val="tx2"/>
                </a:solidFill>
                <a:effectLst/>
                <a:uLnTx/>
                <a:uFillTx/>
              </a:rPr>
              <a:t> </a:t>
            </a:r>
            <a:r>
              <a:rPr kumimoji="0" lang="pt-PT" sz="1200" b="1" i="0" u="none" strike="noStrike" cap="none" normalizeH="0" baseline="0" noProof="0">
                <a:ln>
                  <a:noFill/>
                </a:ln>
                <a:solidFill>
                  <a:schemeClr val="tx2"/>
                </a:solidFill>
                <a:effectLst/>
                <a:uLnTx/>
                <a:uFillTx/>
              </a:rPr>
              <a:t>na faixa etária visada de 9 aos 14 anos.</a:t>
            </a:r>
          </a:p>
        </p:txBody>
      </p:sp>
    </p:spTree>
    <p:extLst>
      <p:ext uri="{BB962C8B-B14F-4D97-AF65-F5344CB8AC3E}">
        <p14:creationId xmlns:p14="http://schemas.microsoft.com/office/powerpoint/2010/main" val="97467429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4767-2EC4-9311-144D-8AA90228180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5921A9-7078-5E58-C6EE-45E8067076E3}"/>
              </a:ext>
            </a:extLst>
          </p:cNvPr>
          <p:cNvSpPr>
            <a:spLocks noGrp="1"/>
          </p:cNvSpPr>
          <p:nvPr>
            <p:ph type="body" sz="quarter" idx="17"/>
          </p:nvPr>
        </p:nvSpPr>
        <p:spPr>
          <a:xfrm>
            <a:off x="380999" y="787006"/>
            <a:ext cx="10718800" cy="647700"/>
          </a:xfrm>
        </p:spPr>
        <p:txBody>
          <a:bodyPr>
            <a:normAutofit/>
          </a:bodyPr>
          <a:lstStyle/>
          <a:p>
            <a:r>
              <a:rPr lang="pt-PT"/>
              <a:t>Uma dose única proporciona níveis elevados de protecção, semelhantes em magnitude a regimes multidose</a:t>
            </a:r>
          </a:p>
        </p:txBody>
      </p:sp>
      <p:sp>
        <p:nvSpPr>
          <p:cNvPr id="7" name="Text Placeholder 6">
            <a:extLst>
              <a:ext uri="{FF2B5EF4-FFF2-40B4-BE49-F238E27FC236}">
                <a16:creationId xmlns:a16="http://schemas.microsoft.com/office/drawing/2014/main" id="{B42F1C17-2AFE-8A3F-577B-2428D9533CF4}"/>
              </a:ext>
            </a:extLst>
          </p:cNvPr>
          <p:cNvSpPr>
            <a:spLocks noGrp="1"/>
          </p:cNvSpPr>
          <p:nvPr>
            <p:ph type="body" sz="quarter" idx="18"/>
          </p:nvPr>
        </p:nvSpPr>
        <p:spPr>
          <a:xfrm>
            <a:off x="474934" y="110262"/>
            <a:ext cx="10996705" cy="994536"/>
          </a:xfrm>
        </p:spPr>
        <p:txBody>
          <a:bodyPr>
            <a:normAutofit fontScale="92500" lnSpcReduction="20000"/>
          </a:bodyPr>
          <a:lstStyle/>
          <a:p>
            <a:r>
              <a:rPr lang="pt-PT"/>
              <a:t>Dados de estudos clínicos em múltiplas geografias sugerem que um regime de dose única proporciona uma protecção significativa contra o HPV</a:t>
            </a:r>
          </a:p>
        </p:txBody>
      </p:sp>
      <p:sp>
        <p:nvSpPr>
          <p:cNvPr id="8" name="TextBox 7">
            <a:extLst>
              <a:ext uri="{FF2B5EF4-FFF2-40B4-BE49-F238E27FC236}">
                <a16:creationId xmlns:a16="http://schemas.microsoft.com/office/drawing/2014/main" id="{AB5D87F5-D19C-6011-71D7-BFBD087F1081}"/>
              </a:ext>
            </a:extLst>
          </p:cNvPr>
          <p:cNvSpPr txBox="1">
            <a:spLocks/>
          </p:cNvSpPr>
          <p:nvPr>
            <p:custDataLst>
              <p:tags r:id="rId1"/>
            </p:custDataLst>
          </p:nvPr>
        </p:nvSpPr>
        <p:spPr>
          <a:xfrm>
            <a:off x="474934" y="2291977"/>
            <a:ext cx="1210162" cy="379111"/>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dirty="0">
                <a:ln>
                  <a:noFill/>
                </a:ln>
                <a:solidFill>
                  <a:schemeClr val="bg1"/>
                </a:solidFill>
                <a:effectLst/>
                <a:uLnTx/>
                <a:uFillTx/>
                <a:ea typeface="+mn-ea"/>
                <a:cs typeface="Arial" panose="020B0604020202020204" pitchFamily="34" charset="0"/>
              </a:rPr>
              <a:t>Estudo*</a:t>
            </a:r>
          </a:p>
        </p:txBody>
      </p:sp>
      <p:sp>
        <p:nvSpPr>
          <p:cNvPr id="9" name="TextBox 8">
            <a:extLst>
              <a:ext uri="{FF2B5EF4-FFF2-40B4-BE49-F238E27FC236}">
                <a16:creationId xmlns:a16="http://schemas.microsoft.com/office/drawing/2014/main" id="{0DD0EDDE-C3FA-4442-6DE5-68DFC579FC60}"/>
              </a:ext>
            </a:extLst>
          </p:cNvPr>
          <p:cNvSpPr txBox="1">
            <a:spLocks/>
          </p:cNvSpPr>
          <p:nvPr>
            <p:custDataLst>
              <p:tags r:id="rId2"/>
            </p:custDataLst>
          </p:nvPr>
        </p:nvSpPr>
        <p:spPr>
          <a:xfrm>
            <a:off x="474934" y="3600753"/>
            <a:ext cx="1210162" cy="2100332"/>
          </a:xfrm>
          <a:prstGeom prst="roundRect">
            <a:avLst>
              <a:gd name="adj" fmla="val 498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a:ln>
                  <a:noFill/>
                </a:ln>
                <a:solidFill>
                  <a:schemeClr val="bg1"/>
                </a:solidFill>
                <a:effectLst/>
                <a:uLnTx/>
                <a:uFillTx/>
                <a:ea typeface="+mn-ea"/>
                <a:cs typeface="Arial" panose="020B0604020202020204" pitchFamily="34" charset="0"/>
              </a:rPr>
              <a:t>Resultados</a:t>
            </a:r>
          </a:p>
        </p:txBody>
      </p:sp>
      <p:sp>
        <p:nvSpPr>
          <p:cNvPr id="10" name="4. Footnote">
            <a:extLst>
              <a:ext uri="{FF2B5EF4-FFF2-40B4-BE49-F238E27FC236}">
                <a16:creationId xmlns:a16="http://schemas.microsoft.com/office/drawing/2014/main" id="{1F7C5142-8487-75E0-E7C1-7FFB289AAC9C}"/>
              </a:ext>
            </a:extLst>
          </p:cNvPr>
          <p:cNvSpPr txBox="1">
            <a:spLocks/>
          </p:cNvSpPr>
          <p:nvPr>
            <p:custDataLst>
              <p:tags r:id="rId3"/>
            </p:custDataLst>
          </p:nvPr>
        </p:nvSpPr>
        <p:spPr>
          <a:xfrm>
            <a:off x="380999" y="6183643"/>
            <a:ext cx="11704983" cy="323165"/>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None/>
              <a:tabLst/>
              <a:defRPr sz="800">
                <a:cs typeface="Arial" panose="020B0604020202020204" pitchFamily="34" charset="0"/>
              </a:defRPr>
            </a:lvl1pPr>
          </a:lstStyle>
          <a:p>
            <a:pPr marL="0" indent="0">
              <a:defRPr/>
            </a:pPr>
            <a:r>
              <a:rPr lang="pt-PT" sz="700">
                <a:solidFill>
                  <a:schemeClr val="tx1">
                    <a:lumMod val="65000"/>
                    <a:lumOff val="35000"/>
                  </a:schemeClr>
                </a:solidFill>
                <a:cs typeface="Arial"/>
              </a:rPr>
              <a:t>1 </a:t>
            </a:r>
            <a:r>
              <a:rPr lang="pt-PT" sz="700"/>
              <a:t>Basu et al. Vaccine Efficacy of a single-dose versus Two or Three Doses of the HPV Vaccine, 15 years after Vaccination IPVC abstract O057/ #9562</a:t>
            </a:r>
          </a:p>
          <a:p>
            <a:pPr marL="0" indent="0">
              <a:defRPr/>
            </a:pPr>
            <a:r>
              <a:rPr kumimoji="0" lang="pt-PT" sz="700" strike="noStrike" normalizeH="0" noProof="0">
                <a:ln>
                  <a:noFill/>
                </a:ln>
                <a:solidFill>
                  <a:schemeClr val="tx1">
                    <a:lumMod val="65000"/>
                    <a:lumOff val="35000"/>
                  </a:schemeClr>
                </a:solidFill>
                <a:effectLst/>
                <a:uLnTx/>
                <a:uFillTx/>
                <a:cs typeface="Arial"/>
              </a:rPr>
              <a:t>2. Kreimer AR, Sampson JN, Porras C, et al. Evaluation of durability of a single dose of the bivalent HPV vaccine: The CVT trial. Journal of the National Cancer Institute. 2020; 112(10):1038</a:t>
            </a:r>
            <a:r>
              <a:rPr lang="pt-PT" sz="700">
                <a:effectLst/>
              </a:rPr>
              <a:t>–</a:t>
            </a:r>
            <a:r>
              <a:rPr kumimoji="0" lang="pt-PT" sz="700" strike="noStrike" normalizeH="0" noProof="0">
                <a:ln>
                  <a:noFill/>
                </a:ln>
                <a:solidFill>
                  <a:schemeClr val="tx1">
                    <a:lumMod val="65000"/>
                    <a:lumOff val="35000"/>
                  </a:schemeClr>
                </a:solidFill>
                <a:effectLst/>
                <a:uLnTx/>
                <a:uFillTx/>
                <a:cs typeface="Arial"/>
              </a:rPr>
              <a:t>1046. doi:10.1093/jnci/djaa011</a:t>
            </a:r>
            <a:br>
              <a:rPr lang="pt-PT" sz="700">
                <a:solidFill>
                  <a:schemeClr val="tx1">
                    <a:lumMod val="65000"/>
                    <a:lumOff val="35000"/>
                  </a:schemeClr>
                </a:solidFill>
                <a:cs typeface="Arial"/>
              </a:rPr>
            </a:br>
            <a:endParaRPr lang="pt-PT" sz="700">
              <a:solidFill>
                <a:schemeClr val="tx1">
                  <a:lumMod val="65000"/>
                  <a:lumOff val="35000"/>
                </a:schemeClr>
              </a:solidFill>
              <a:cs typeface="Arial"/>
            </a:endParaRPr>
          </a:p>
        </p:txBody>
      </p:sp>
      <p:sp>
        <p:nvSpPr>
          <p:cNvPr id="11" name="TextBox 10">
            <a:extLst>
              <a:ext uri="{FF2B5EF4-FFF2-40B4-BE49-F238E27FC236}">
                <a16:creationId xmlns:a16="http://schemas.microsoft.com/office/drawing/2014/main" id="{B2564844-2257-A1A6-0A3C-3BBBC4336803}"/>
              </a:ext>
            </a:extLst>
          </p:cNvPr>
          <p:cNvSpPr txBox="1">
            <a:spLocks noGrp="1" noRot="1" noMove="1" noResize="1" noEditPoints="1" noAdjustHandles="1" noChangeArrowheads="1" noChangeShapeType="1"/>
          </p:cNvSpPr>
          <p:nvPr>
            <p:custDataLst>
              <p:tags r:id="rId4"/>
            </p:custDataLst>
          </p:nvPr>
        </p:nvSpPr>
        <p:spPr>
          <a:xfrm>
            <a:off x="9283870"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12" name="TextBox 11">
            <a:extLst>
              <a:ext uri="{FF2B5EF4-FFF2-40B4-BE49-F238E27FC236}">
                <a16:creationId xmlns:a16="http://schemas.microsoft.com/office/drawing/2014/main" id="{969EA9B5-4A38-803C-226F-0FB13C0F1C3C}"/>
              </a:ext>
            </a:extLst>
          </p:cNvPr>
          <p:cNvSpPr txBox="1">
            <a:spLocks noGrp="1" noRot="1" noMove="1" noResize="1" noEditPoints="1" noAdjustHandles="1" noChangeArrowheads="1" noChangeShapeType="1"/>
          </p:cNvSpPr>
          <p:nvPr>
            <p:custDataLst>
              <p:tags r:id="rId5"/>
            </p:custDataLst>
          </p:nvPr>
        </p:nvSpPr>
        <p:spPr>
          <a:xfrm>
            <a:off x="9283870" y="3600752"/>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0"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15" name="Straight Connector 14">
            <a:extLst>
              <a:ext uri="{FF2B5EF4-FFF2-40B4-BE49-F238E27FC236}">
                <a16:creationId xmlns:a16="http://schemas.microsoft.com/office/drawing/2014/main" id="{C07E46CE-4EF5-5BAD-9E8F-037977E2E83E}"/>
              </a:ext>
            </a:extLst>
          </p:cNvPr>
          <p:cNvCxnSpPr>
            <a:cxnSpLocks/>
          </p:cNvCxnSpPr>
          <p:nvPr/>
        </p:nvCxnSpPr>
        <p:spPr>
          <a:xfrm>
            <a:off x="474933" y="3549082"/>
            <a:ext cx="8386302"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53CC479-37E5-A4B2-197D-932BBEE538E6}"/>
              </a:ext>
            </a:extLst>
          </p:cNvPr>
          <p:cNvSpPr txBox="1">
            <a:spLocks/>
          </p:cNvSpPr>
          <p:nvPr>
            <p:custDataLst>
              <p:tags r:id="rId6"/>
            </p:custDataLst>
          </p:nvPr>
        </p:nvSpPr>
        <p:spPr>
          <a:xfrm>
            <a:off x="474934" y="2781895"/>
            <a:ext cx="1210161"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dirty="0">
                <a:ln>
                  <a:noFill/>
                </a:ln>
                <a:solidFill>
                  <a:schemeClr val="bg1"/>
                </a:solidFill>
                <a:effectLst/>
                <a:uLnTx/>
                <a:uFillTx/>
                <a:ea typeface="+mn-ea"/>
                <a:cs typeface="Arial" panose="020B0604020202020204" pitchFamily="34" charset="0"/>
              </a:rPr>
              <a:t>Ano de início</a:t>
            </a:r>
            <a:r>
              <a:rPr kumimoji="0" lang="pt-PT" sz="1400" b="1" i="0" u="none" strike="noStrike" cap="none" normalizeH="0" baseline="30000" noProof="0" dirty="0">
                <a:ln>
                  <a:noFill/>
                </a:ln>
                <a:solidFill>
                  <a:schemeClr val="bg1"/>
                </a:solidFill>
                <a:effectLst/>
                <a:uLnTx/>
                <a:uFillTx/>
                <a:ea typeface="+mn-ea"/>
                <a:cs typeface="Arial" panose="020B0604020202020204" pitchFamily="34" charset="0"/>
              </a:rPr>
              <a:t> </a:t>
            </a:r>
          </a:p>
        </p:txBody>
      </p:sp>
      <p:sp>
        <p:nvSpPr>
          <p:cNvPr id="17" name="TextBox 16">
            <a:extLst>
              <a:ext uri="{FF2B5EF4-FFF2-40B4-BE49-F238E27FC236}">
                <a16:creationId xmlns:a16="http://schemas.microsoft.com/office/drawing/2014/main" id="{FA603648-5462-2469-9CE0-044EB2EB2133}"/>
              </a:ext>
            </a:extLst>
          </p:cNvPr>
          <p:cNvSpPr txBox="1">
            <a:spLocks/>
          </p:cNvSpPr>
          <p:nvPr>
            <p:custDataLst>
              <p:tags r:id="rId7"/>
            </p:custDataLst>
          </p:nvPr>
        </p:nvSpPr>
        <p:spPr>
          <a:xfrm>
            <a:off x="474933" y="3194266"/>
            <a:ext cx="1210161" cy="296300"/>
          </a:xfrm>
          <a:prstGeom prst="roundRect">
            <a:avLst>
              <a:gd name="adj" fmla="val 8807"/>
            </a:avLst>
          </a:prstGeom>
          <a:solidFill>
            <a:schemeClr val="accent1"/>
          </a:solidFill>
        </p:spPr>
        <p:txBody>
          <a:bodyPr vert="horz" wrap="square" lIns="91440" tIns="91440" rIns="91440" bIns="91440" rtlCol="0" anchor="ctr" anchorCtr="0">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r>
              <a:rPr kumimoji="0" lang="pt-PT" sz="1400" b="1" i="0" u="none" strike="noStrike" cap="none" normalizeH="0" baseline="0" noProof="0" dirty="0">
                <a:ln>
                  <a:noFill/>
                </a:ln>
                <a:solidFill>
                  <a:schemeClr val="bg1"/>
                </a:solidFill>
                <a:effectLst/>
                <a:uLnTx/>
                <a:uFillTx/>
                <a:ea typeface="+mn-ea"/>
                <a:cs typeface="Arial" panose="020B0604020202020204" pitchFamily="34" charset="0"/>
              </a:rPr>
              <a:t>Localização</a:t>
            </a:r>
          </a:p>
        </p:txBody>
      </p:sp>
      <p:sp>
        <p:nvSpPr>
          <p:cNvPr id="18" name="TextBox 17">
            <a:extLst>
              <a:ext uri="{FF2B5EF4-FFF2-40B4-BE49-F238E27FC236}">
                <a16:creationId xmlns:a16="http://schemas.microsoft.com/office/drawing/2014/main" id="{E3FEA023-02EB-E6A6-1477-6F2FB4D40266}"/>
              </a:ext>
            </a:extLst>
          </p:cNvPr>
          <p:cNvSpPr txBox="1">
            <a:spLocks/>
          </p:cNvSpPr>
          <p:nvPr>
            <p:custDataLst>
              <p:tags r:id="rId8"/>
            </p:custDataLst>
          </p:nvPr>
        </p:nvSpPr>
        <p:spPr>
          <a:xfrm>
            <a:off x="9283870"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0" name="TextBox 19">
            <a:extLst>
              <a:ext uri="{FF2B5EF4-FFF2-40B4-BE49-F238E27FC236}">
                <a16:creationId xmlns:a16="http://schemas.microsoft.com/office/drawing/2014/main" id="{342774BC-7044-6012-E547-4DB6A1F2B936}"/>
              </a:ext>
            </a:extLst>
          </p:cNvPr>
          <p:cNvSpPr txBox="1">
            <a:spLocks noGrp="1" noRot="1" noMove="1" noResize="1" noEditPoints="1" noAdjustHandles="1" noChangeArrowheads="1" noChangeShapeType="1"/>
          </p:cNvSpPr>
          <p:nvPr>
            <p:custDataLst>
              <p:tags r:id="rId9"/>
            </p:custDataLst>
          </p:nvPr>
        </p:nvSpPr>
        <p:spPr>
          <a:xfrm>
            <a:off x="9283870"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1" name="TextBox 20">
            <a:extLst>
              <a:ext uri="{FF2B5EF4-FFF2-40B4-BE49-F238E27FC236}">
                <a16:creationId xmlns:a16="http://schemas.microsoft.com/office/drawing/2014/main" id="{4532E9B0-535F-285D-67A7-6650FB84BCBD}"/>
              </a:ext>
            </a:extLst>
          </p:cNvPr>
          <p:cNvSpPr txBox="1">
            <a:spLocks noGrp="1" noRot="1" noMove="1" noResize="1" noEditPoints="1" noAdjustHandles="1" noChangeArrowheads="1" noChangeShapeType="1"/>
          </p:cNvSpPr>
          <p:nvPr>
            <p:custDataLst>
              <p:tags r:id="rId10"/>
            </p:custDataLst>
          </p:nvPr>
        </p:nvSpPr>
        <p:spPr>
          <a:xfrm>
            <a:off x="678357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23" name="TextBox 22">
            <a:extLst>
              <a:ext uri="{FF2B5EF4-FFF2-40B4-BE49-F238E27FC236}">
                <a16:creationId xmlns:a16="http://schemas.microsoft.com/office/drawing/2014/main" id="{FA2ACB7D-133F-F849-93B1-718B39F483DF}"/>
              </a:ext>
            </a:extLst>
          </p:cNvPr>
          <p:cNvSpPr txBox="1">
            <a:spLocks noGrp="1" noRot="1" noMove="1" noResize="1" noEditPoints="1" noAdjustHandles="1" noChangeArrowheads="1" noChangeShapeType="1"/>
          </p:cNvSpPr>
          <p:nvPr>
            <p:custDataLst>
              <p:tags r:id="rId11"/>
            </p:custDataLst>
          </p:nvPr>
        </p:nvSpPr>
        <p:spPr>
          <a:xfrm>
            <a:off x="1782986" y="3600752"/>
            <a:ext cx="2353395" cy="2035828"/>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r>
              <a:rPr lang="pt-PT" sz="1200">
                <a:solidFill>
                  <a:schemeClr val="tx2"/>
                </a:solidFill>
              </a:rPr>
              <a:t>A dose única mostrou uma </a:t>
            </a:r>
            <a:r>
              <a:rPr lang="pt-PT" sz="1200" b="1" i="0" u="none" baseline="0">
                <a:solidFill>
                  <a:schemeClr val="tx2"/>
                </a:solidFill>
              </a:rPr>
              <a:t>eficácia de 92% com HPV4 (Gardasil, MSD)</a:t>
            </a:r>
            <a:r>
              <a:rPr lang="pt-PT" sz="1200">
                <a:solidFill>
                  <a:schemeClr val="tx2"/>
                </a:solidFill>
              </a:rPr>
              <a:t> contra infecção persistente por HPV 16/18 </a:t>
            </a:r>
            <a:r>
              <a:rPr lang="pt-PT" sz="1200" b="1" i="0" u="none" baseline="0">
                <a:solidFill>
                  <a:schemeClr val="tx2"/>
                </a:solidFill>
              </a:rPr>
              <a:t>durante, pelo menos, 14 anos.</a:t>
            </a:r>
            <a:r>
              <a:rPr lang="pt-PT" sz="1200" b="1">
                <a:solidFill>
                  <a:schemeClr val="tx2"/>
                </a:solidFill>
              </a:rPr>
              <a:t> </a:t>
            </a:r>
          </a:p>
          <a:p>
            <a:pPr>
              <a:spcBef>
                <a:spcPts val="400"/>
              </a:spcBef>
              <a:buClr>
                <a:srgbClr val="000000"/>
              </a:buClr>
              <a:buSzPct val="110000"/>
              <a:buNone/>
              <a:defRPr/>
            </a:pPr>
            <a:r>
              <a:rPr lang="pt-PT" sz="1200" b="1" i="0" u="none" baseline="0">
                <a:solidFill>
                  <a:schemeClr val="tx2"/>
                </a:solidFill>
              </a:rPr>
              <a:t>Eficácia comparável da vacina, independentemente do regime de dose,</a:t>
            </a:r>
            <a:r>
              <a:rPr lang="pt-PT" sz="1200">
                <a:solidFill>
                  <a:schemeClr val="tx2"/>
                </a:solidFill>
              </a:rPr>
              <a:t> com HPV4 (Gardasil, MSD) (1, 2 ou 3 doses).</a:t>
            </a:r>
          </a:p>
        </p:txBody>
      </p:sp>
      <p:sp>
        <p:nvSpPr>
          <p:cNvPr id="24" name="TextBox 23">
            <a:extLst>
              <a:ext uri="{FF2B5EF4-FFF2-40B4-BE49-F238E27FC236}">
                <a16:creationId xmlns:a16="http://schemas.microsoft.com/office/drawing/2014/main" id="{E42A8CC3-5A04-F937-40F5-C2C09D4D9286}"/>
              </a:ext>
            </a:extLst>
          </p:cNvPr>
          <p:cNvSpPr txBox="1">
            <a:spLocks/>
          </p:cNvSpPr>
          <p:nvPr>
            <p:custDataLst>
              <p:tags r:id="rId12"/>
            </p:custDataLst>
          </p:nvPr>
        </p:nvSpPr>
        <p:spPr>
          <a:xfrm>
            <a:off x="1782986" y="284359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buNone/>
              <a:defRPr/>
            </a:pPr>
            <a:r>
              <a:rPr lang="pt-PT" sz="1200" b="1">
                <a:solidFill>
                  <a:schemeClr val="tx2"/>
                </a:solidFill>
              </a:rPr>
              <a:t>2009</a:t>
            </a:r>
          </a:p>
          <a:p>
            <a:pPr marL="0" marR="0" lvl="0" indent="0" algn="l" defTabSz="914400" rtl="0" eaLnBrk="1" fontAlgn="auto" latinLnBrk="0" hangingPunct="1">
              <a:lnSpc>
                <a:spcPct val="100000"/>
              </a:lnSpc>
              <a:spcBef>
                <a:spcPts val="300"/>
              </a:spcBef>
              <a:spcAft>
                <a:spcPts val="300"/>
              </a:spcAft>
              <a:buClrTx/>
              <a:buSzTx/>
              <a:buNone/>
              <a:tabLst/>
              <a:defRPr/>
            </a:pPr>
            <a:endParaRPr kumimoji="0" lang="en-US" sz="1200" b="1" i="0" u="none" strike="noStrike" kern="1200" cap="none" spc="0" normalizeH="0" baseline="0" noProof="0" dirty="0">
              <a:ln>
                <a:noFill/>
              </a:ln>
              <a:solidFill>
                <a:schemeClr val="tx2"/>
              </a:solidFill>
              <a:effectLst/>
              <a:uLnTx/>
              <a:uFillTx/>
            </a:endParaRPr>
          </a:p>
        </p:txBody>
      </p:sp>
      <p:sp>
        <p:nvSpPr>
          <p:cNvPr id="25" name="TextBox 24">
            <a:extLst>
              <a:ext uri="{FF2B5EF4-FFF2-40B4-BE49-F238E27FC236}">
                <a16:creationId xmlns:a16="http://schemas.microsoft.com/office/drawing/2014/main" id="{EB466D8E-9B01-D99F-072D-F0515F9ED8E5}"/>
              </a:ext>
            </a:extLst>
          </p:cNvPr>
          <p:cNvSpPr txBox="1">
            <a:spLocks noGrp="1" noRot="1" noMove="1" noResize="1" noEditPoints="1" noAdjustHandles="1" noChangeArrowheads="1" noChangeShapeType="1"/>
          </p:cNvSpPr>
          <p:nvPr>
            <p:custDataLst>
              <p:tags r:id="rId13"/>
            </p:custDataLst>
          </p:nvPr>
        </p:nvSpPr>
        <p:spPr>
          <a:xfrm>
            <a:off x="1782986" y="3250083"/>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lvl="0">
              <a:defRPr/>
            </a:pPr>
            <a:r>
              <a:rPr lang="pt-PT" sz="1200" b="1">
                <a:solidFill>
                  <a:schemeClr val="tx2"/>
                </a:solidFill>
              </a:rPr>
              <a:t>Índia</a:t>
            </a:r>
          </a:p>
        </p:txBody>
      </p:sp>
      <p:sp>
        <p:nvSpPr>
          <p:cNvPr id="27" name="TextBox 26">
            <a:extLst>
              <a:ext uri="{FF2B5EF4-FFF2-40B4-BE49-F238E27FC236}">
                <a16:creationId xmlns:a16="http://schemas.microsoft.com/office/drawing/2014/main" id="{5A82A144-802A-F91E-6543-28A68D7C7D43}"/>
              </a:ext>
            </a:extLst>
          </p:cNvPr>
          <p:cNvSpPr txBox="1">
            <a:spLocks/>
          </p:cNvSpPr>
          <p:nvPr>
            <p:custDataLst>
              <p:tags r:id="rId14"/>
            </p:custDataLst>
          </p:nvPr>
        </p:nvSpPr>
        <p:spPr>
          <a:xfrm>
            <a:off x="4283281" y="2843597"/>
            <a:ext cx="2353395" cy="184666"/>
          </a:xfrm>
          <a:prstGeom prst="rect">
            <a:avLst/>
          </a:prstGeom>
        </p:spPr>
        <p:txBody>
          <a:bodyPr vert="horz" wrap="square" lIns="0" tIns="0" rIns="0" bIns="0" rtlCol="0" anchor="t">
            <a:sp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816587F8-655B-7454-4BC6-66F50A09AFB0}"/>
              </a:ext>
            </a:extLst>
          </p:cNvPr>
          <p:cNvCxnSpPr>
            <a:cxnSpLocks/>
          </p:cNvCxnSpPr>
          <p:nvPr/>
        </p:nvCxnSpPr>
        <p:spPr>
          <a:xfrm>
            <a:off x="474933" y="3139173"/>
            <a:ext cx="8386302"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30E1FAD-37D6-BF64-644F-2D02308A9B04}"/>
              </a:ext>
            </a:extLst>
          </p:cNvPr>
          <p:cNvCxnSpPr>
            <a:cxnSpLocks/>
          </p:cNvCxnSpPr>
          <p:nvPr/>
        </p:nvCxnSpPr>
        <p:spPr>
          <a:xfrm>
            <a:off x="474933" y="2732687"/>
            <a:ext cx="8386302" cy="0"/>
          </a:xfrm>
          <a:prstGeom prst="line">
            <a:avLst/>
          </a:prstGeom>
          <a:ln w="63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7C367F-D402-8CB1-913B-6ADB82772D9E}"/>
              </a:ext>
            </a:extLst>
          </p:cNvPr>
          <p:cNvCxnSpPr>
            <a:cxnSpLocks/>
          </p:cNvCxnSpPr>
          <p:nvPr/>
        </p:nvCxnSpPr>
        <p:spPr>
          <a:xfrm>
            <a:off x="554736" y="1956123"/>
            <a:ext cx="8306499" cy="0"/>
          </a:xfrm>
          <a:prstGeom prst="line">
            <a:avLst/>
          </a:prstGeom>
          <a:ln w="28575"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E8BAB68F-FAD3-3BD4-6D7A-42421C1A8ED1}"/>
              </a:ext>
            </a:extLst>
          </p:cNvPr>
          <p:cNvSpPr txBox="1">
            <a:spLocks noGrp="1" noRot="1" noMove="1" noResize="1" noEditPoints="1" noAdjustHandles="1" noChangeArrowheads="1" noChangeShapeType="1"/>
          </p:cNvSpPr>
          <p:nvPr>
            <p:custDataLst>
              <p:tags r:id="rId15"/>
            </p:custDataLst>
          </p:nvPr>
        </p:nvSpPr>
        <p:spPr>
          <a:xfrm>
            <a:off x="4283280" y="3596931"/>
            <a:ext cx="2353395" cy="2305759"/>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400"/>
              </a:spcBef>
              <a:buClr>
                <a:srgbClr val="000000"/>
              </a:buClr>
              <a:buSzPct val="110000"/>
              <a:buNone/>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5" name="TextBox 4">
            <a:extLst>
              <a:ext uri="{FF2B5EF4-FFF2-40B4-BE49-F238E27FC236}">
                <a16:creationId xmlns:a16="http://schemas.microsoft.com/office/drawing/2014/main" id="{94DEB154-C0B7-D4CB-04CE-7A38949A0056}"/>
              </a:ext>
            </a:extLst>
          </p:cNvPr>
          <p:cNvSpPr txBox="1"/>
          <p:nvPr>
            <p:custDataLst>
              <p:tags r:id="rId16"/>
            </p:custDataLst>
          </p:nvPr>
        </p:nvSpPr>
        <p:spPr>
          <a:xfrm>
            <a:off x="6783576" y="2291977"/>
            <a:ext cx="2353395" cy="184666"/>
          </a:xfrm>
          <a:prstGeom prst="rect">
            <a:avLst/>
          </a:prstGeom>
        </p:spPr>
        <p:txBody>
          <a:bodyPr vert="horz" wrap="square" lIns="0" tIns="0" rIns="0" bIns="0" rtlCol="0" anchor="t">
            <a:noAutofit/>
          </a:bodyPr>
          <a:lstStyle>
            <a:lvl1pPr lvl="0" indent="0">
              <a:lnSpc>
                <a:spcPct val="100000"/>
              </a:lnSpc>
              <a:spcBef>
                <a:spcPts val="300"/>
              </a:spcBef>
              <a:spcAft>
                <a:spcPts val="300"/>
              </a:spcAft>
              <a:buFont typeface="Segoe UI" panose="020B0502040204020203" pitchFamily="34" charset="0"/>
              <a:buChar char="​"/>
              <a:defRPr sz="1600">
                <a:cs typeface="Arial" panose="020B0604020202020204" pitchFamily="34" charset="0"/>
              </a:defRPr>
            </a:lvl1pPr>
            <a:lvl2pPr marL="228600" lvl="1"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lvl="2"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lvl="3"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lvl="4"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Tx/>
              <a:buSzTx/>
              <a:buFont typeface="Segoe UI" panose="020B0502040204020203" pitchFamily="34" charset="0"/>
              <a:buChar char="​"/>
              <a:tabLst/>
              <a:defRPr/>
            </a:pPr>
            <a:endParaRPr kumimoji="0" lang="en-US" sz="1200" b="1" i="0" u="none" strike="noStrike" kern="1200" cap="none" spc="0" normalizeH="0" baseline="0" noProof="0" dirty="0">
              <a:ln>
                <a:noFill/>
              </a:ln>
              <a:solidFill>
                <a:schemeClr val="tx2"/>
              </a:solidFill>
              <a:effectLst/>
              <a:uLnTx/>
              <a:uFillTx/>
              <a:ea typeface="+mn-ea"/>
              <a:cs typeface="Arial" panose="020B0604020202020204" pitchFamily="34" charset="0"/>
            </a:endParaRPr>
          </a:p>
        </p:txBody>
      </p:sp>
      <p:sp>
        <p:nvSpPr>
          <p:cNvPr id="6" name="TextBox 5">
            <a:extLst>
              <a:ext uri="{FF2B5EF4-FFF2-40B4-BE49-F238E27FC236}">
                <a16:creationId xmlns:a16="http://schemas.microsoft.com/office/drawing/2014/main" id="{A81B7A49-1B3A-F6FF-510E-76484649B4F6}"/>
              </a:ext>
            </a:extLst>
          </p:cNvPr>
          <p:cNvSpPr txBox="1"/>
          <p:nvPr/>
        </p:nvSpPr>
        <p:spPr>
          <a:xfrm>
            <a:off x="1685094" y="2344567"/>
            <a:ext cx="3809134" cy="553998"/>
          </a:xfrm>
          <a:prstGeom prst="rect">
            <a:avLst/>
          </a:prstGeom>
          <a:noFill/>
        </p:spPr>
        <p:txBody>
          <a:bodyPr wrap="square" rtlCol="0">
            <a:spAutoFit/>
          </a:bodyPr>
          <a:lstStyle/>
          <a:p>
            <a:r>
              <a:rPr lang="pt-PT" sz="1200" b="1" dirty="0">
                <a:solidFill>
                  <a:schemeClr val="tx2"/>
                </a:solidFill>
                <a:cs typeface="Arial" panose="020B0604020202020204" pitchFamily="34" charset="0"/>
              </a:rPr>
              <a:t>Centro Internacional de Investigação do Cancro (IARC)</a:t>
            </a:r>
            <a:r>
              <a:rPr lang="pt-PT" sz="1200" b="1" i="0" u="none" baseline="30000" dirty="0">
                <a:solidFill>
                  <a:schemeClr val="tx2"/>
                </a:solidFill>
                <a:cs typeface="Arial" panose="020B0604020202020204" pitchFamily="34" charset="0"/>
              </a:rPr>
              <a:t>1</a:t>
            </a:r>
            <a:r>
              <a:rPr lang="pt-PT" sz="1200" b="1" dirty="0">
                <a:solidFill>
                  <a:schemeClr val="tx2"/>
                </a:solidFill>
                <a:cs typeface="Arial" panose="020B0604020202020204" pitchFamily="34" charset="0"/>
              </a:rPr>
              <a:t> </a:t>
            </a:r>
          </a:p>
          <a:p>
            <a:endParaRPr lang="en-US" dirty="0"/>
          </a:p>
        </p:txBody>
      </p:sp>
      <p:sp>
        <p:nvSpPr>
          <p:cNvPr id="32" name="TextBox 31">
            <a:extLst>
              <a:ext uri="{FF2B5EF4-FFF2-40B4-BE49-F238E27FC236}">
                <a16:creationId xmlns:a16="http://schemas.microsoft.com/office/drawing/2014/main" id="{87844893-243D-24EA-3B4C-EECCDFFFAB66}"/>
              </a:ext>
            </a:extLst>
          </p:cNvPr>
          <p:cNvSpPr txBox="1"/>
          <p:nvPr/>
        </p:nvSpPr>
        <p:spPr>
          <a:xfrm>
            <a:off x="5443183" y="2338741"/>
            <a:ext cx="3418052" cy="553998"/>
          </a:xfrm>
          <a:prstGeom prst="rect">
            <a:avLst/>
          </a:prstGeom>
          <a:noFill/>
        </p:spPr>
        <p:txBody>
          <a:bodyPr wrap="none" rtlCol="0">
            <a:spAutoFit/>
          </a:bodyPr>
          <a:lstStyle/>
          <a:p>
            <a:r>
              <a:rPr lang="pt-PT" sz="1200" b="1" dirty="0">
                <a:solidFill>
                  <a:schemeClr val="tx2"/>
                </a:solidFill>
                <a:cs typeface="Arial" panose="020B0604020202020204" pitchFamily="34" charset="0"/>
              </a:rPr>
              <a:t>Ensaio de vacina contra o HPV da Costa Rica (CVT)</a:t>
            </a:r>
            <a:r>
              <a:rPr lang="pt-PT" sz="1200" b="1" baseline="30000" dirty="0">
                <a:solidFill>
                  <a:schemeClr val="tx2"/>
                </a:solidFill>
                <a:cs typeface="Arial" panose="020B0604020202020204" pitchFamily="34" charset="0"/>
              </a:rPr>
              <a:t>2</a:t>
            </a:r>
          </a:p>
          <a:p>
            <a:endParaRPr lang="en-US" dirty="0"/>
          </a:p>
        </p:txBody>
      </p:sp>
      <p:sp>
        <p:nvSpPr>
          <p:cNvPr id="33" name="TextBox 32">
            <a:extLst>
              <a:ext uri="{FF2B5EF4-FFF2-40B4-BE49-F238E27FC236}">
                <a16:creationId xmlns:a16="http://schemas.microsoft.com/office/drawing/2014/main" id="{D9F78F49-83ED-9380-9E6C-8FC297C296AB}"/>
              </a:ext>
            </a:extLst>
          </p:cNvPr>
          <p:cNvSpPr txBox="1"/>
          <p:nvPr/>
        </p:nvSpPr>
        <p:spPr>
          <a:xfrm>
            <a:off x="5494229" y="2818983"/>
            <a:ext cx="498855" cy="553998"/>
          </a:xfrm>
          <a:prstGeom prst="rect">
            <a:avLst/>
          </a:prstGeom>
          <a:noFill/>
        </p:spPr>
        <p:txBody>
          <a:bodyPr wrap="none" rtlCol="0">
            <a:spAutoFit/>
          </a:bodyPr>
          <a:lstStyle/>
          <a:p>
            <a:r>
              <a:rPr lang="pt-PT" sz="1200" b="1">
                <a:solidFill>
                  <a:schemeClr val="tx2"/>
                </a:solidFill>
                <a:cs typeface="Arial" panose="020B0604020202020204" pitchFamily="34" charset="0"/>
              </a:rPr>
              <a:t>2004</a:t>
            </a:r>
          </a:p>
          <a:p>
            <a:endParaRPr lang="en-US" dirty="0"/>
          </a:p>
        </p:txBody>
      </p:sp>
      <p:sp>
        <p:nvSpPr>
          <p:cNvPr id="34" name="TextBox 33">
            <a:extLst>
              <a:ext uri="{FF2B5EF4-FFF2-40B4-BE49-F238E27FC236}">
                <a16:creationId xmlns:a16="http://schemas.microsoft.com/office/drawing/2014/main" id="{B6AAB3C3-631D-E9E0-3F66-332C25643FDD}"/>
              </a:ext>
            </a:extLst>
          </p:cNvPr>
          <p:cNvSpPr txBox="1"/>
          <p:nvPr/>
        </p:nvSpPr>
        <p:spPr>
          <a:xfrm>
            <a:off x="5494228" y="3232252"/>
            <a:ext cx="834587" cy="276999"/>
          </a:xfrm>
          <a:prstGeom prst="rect">
            <a:avLst/>
          </a:prstGeom>
          <a:noFill/>
        </p:spPr>
        <p:txBody>
          <a:bodyPr wrap="none" rtlCol="0">
            <a:spAutoFit/>
          </a:bodyPr>
          <a:lstStyle/>
          <a:p>
            <a:r>
              <a:rPr lang="pt-PT" sz="1200" b="1">
                <a:solidFill>
                  <a:schemeClr val="tx2"/>
                </a:solidFill>
              </a:rPr>
              <a:t>Costa Rica</a:t>
            </a:r>
          </a:p>
        </p:txBody>
      </p:sp>
      <p:sp>
        <p:nvSpPr>
          <p:cNvPr id="39" name="TextBox 38">
            <a:extLst>
              <a:ext uri="{FF2B5EF4-FFF2-40B4-BE49-F238E27FC236}">
                <a16:creationId xmlns:a16="http://schemas.microsoft.com/office/drawing/2014/main" id="{AFE8C428-FD59-5318-0AEE-FA870DD07230}"/>
              </a:ext>
            </a:extLst>
          </p:cNvPr>
          <p:cNvSpPr txBox="1"/>
          <p:nvPr/>
        </p:nvSpPr>
        <p:spPr>
          <a:xfrm>
            <a:off x="5443183" y="3602329"/>
            <a:ext cx="2404441" cy="1990288"/>
          </a:xfrm>
          <a:prstGeom prst="rect">
            <a:avLst/>
          </a:prstGeom>
          <a:noFill/>
        </p:spPr>
        <p:txBody>
          <a:bodyPr wrap="square">
            <a:spAutoFit/>
          </a:bodyPr>
          <a:lstStyle/>
          <a:p>
            <a:pPr>
              <a:spcBef>
                <a:spcPts val="400"/>
              </a:spcBef>
              <a:buClr>
                <a:srgbClr val="000000"/>
              </a:buClr>
              <a:buSzPct val="110000"/>
              <a:buNone/>
              <a:defRPr/>
            </a:pPr>
            <a:r>
              <a:rPr kumimoji="0" lang="pt-PT" sz="1200" b="1" i="0" u="none" strike="noStrike" cap="none" normalizeH="0" baseline="0" noProof="0" dirty="0">
                <a:ln>
                  <a:noFill/>
                </a:ln>
                <a:solidFill>
                  <a:schemeClr val="tx2"/>
                </a:solidFill>
                <a:effectLst/>
                <a:uLnTx/>
                <a:uFillTx/>
                <a:ea typeface="+mn-ea"/>
                <a:cs typeface="Arial" panose="020B0604020202020204" pitchFamily="34" charset="0"/>
              </a:rPr>
              <a:t>Eficácia comparável de 1 e 3 doses de HPV2 (Cervarix, GSK)</a:t>
            </a:r>
            <a:r>
              <a:rPr kumimoji="0" lang="pt-PT" sz="1200" i="0" u="none" strike="noStrike" cap="none" normalizeH="0" baseline="0" noProof="0" dirty="0">
                <a:ln>
                  <a:noFill/>
                </a:ln>
                <a:solidFill>
                  <a:schemeClr val="tx2"/>
                </a:solidFill>
                <a:effectLst/>
                <a:uLnTx/>
                <a:uFillTx/>
                <a:ea typeface="+mn-ea"/>
                <a:cs typeface="Arial" panose="020B0604020202020204" pitchFamily="34" charset="0"/>
              </a:rPr>
              <a:t> na protecção contra a infecção por HPV 16/18 até 10 anos </a:t>
            </a:r>
            <a:r>
              <a:rPr kumimoji="0" lang="pt-PT" sz="1200" i="0" u="none" strike="sngStrike" cap="none" normalizeH="0" baseline="0" noProof="0" dirty="0">
                <a:ln>
                  <a:noFill/>
                </a:ln>
                <a:solidFill>
                  <a:schemeClr val="tx2"/>
                </a:solidFill>
                <a:effectLst/>
                <a:uLnTx/>
                <a:uFillTx/>
                <a:ea typeface="+mn-ea"/>
                <a:cs typeface="Arial" panose="020B0604020202020204" pitchFamily="34" charset="0"/>
              </a:rPr>
              <a:t>pós</a:t>
            </a:r>
            <a:r>
              <a:rPr kumimoji="0" lang="pt-PT" sz="1200" i="0" u="none" strike="noStrike" cap="none" normalizeH="0" baseline="0" noProof="0" dirty="0">
                <a:ln>
                  <a:noFill/>
                </a:ln>
                <a:solidFill>
                  <a:schemeClr val="tx2"/>
                </a:solidFill>
                <a:effectLst/>
                <a:uLnTx/>
                <a:uFillTx/>
                <a:ea typeface="+mn-ea"/>
                <a:cs typeface="Arial" panose="020B0604020202020204" pitchFamily="34" charset="0"/>
              </a:rPr>
              <a:t>-vacinação.</a:t>
            </a:r>
          </a:p>
          <a:p>
            <a:pPr>
              <a:spcBef>
                <a:spcPts val="400"/>
              </a:spcBef>
              <a:buClr>
                <a:srgbClr val="000000"/>
              </a:buClr>
              <a:buSzPct val="110000"/>
              <a:buNone/>
              <a:defRPr/>
            </a:pPr>
            <a:r>
              <a:rPr kumimoji="0" lang="pt-PT" sz="1200" b="1" i="0" u="none" strike="noStrike" cap="none" normalizeH="0" baseline="0" noProof="0" dirty="0">
                <a:ln>
                  <a:noFill/>
                </a:ln>
                <a:solidFill>
                  <a:schemeClr val="tx2"/>
                </a:solidFill>
                <a:effectLst/>
                <a:uLnTx/>
                <a:uFillTx/>
                <a:ea typeface="+mn-ea"/>
              </a:rPr>
              <a:t>O nível de anticorpos induzidos </a:t>
            </a:r>
            <a:r>
              <a:rPr lang="pt-PT" sz="1200" dirty="0">
                <a:solidFill>
                  <a:schemeClr val="tx2"/>
                </a:solidFill>
                <a:ea typeface="+mn-ea"/>
              </a:rPr>
              <a:t>após</a:t>
            </a:r>
            <a:r>
              <a:rPr kumimoji="0" lang="pt-PT" sz="1200" b="0" i="0" u="none" strike="noStrike" cap="none" normalizeH="0" baseline="0" noProof="0" dirty="0">
                <a:ln>
                  <a:noFill/>
                </a:ln>
                <a:solidFill>
                  <a:schemeClr val="tx2"/>
                </a:solidFill>
                <a:effectLst/>
                <a:uLnTx/>
                <a:uFillTx/>
                <a:ea typeface="+mn-ea"/>
              </a:rPr>
              <a:t> uma dose única era </a:t>
            </a:r>
            <a:r>
              <a:rPr kumimoji="0" lang="pt-PT" sz="1200" b="1" i="0" u="none" strike="noStrike" cap="none" normalizeH="0" baseline="0" noProof="0" dirty="0">
                <a:ln>
                  <a:noFill/>
                </a:ln>
                <a:solidFill>
                  <a:schemeClr val="tx2"/>
                </a:solidFill>
                <a:effectLst/>
                <a:uLnTx/>
                <a:uFillTx/>
                <a:ea typeface="+mn-ea"/>
              </a:rPr>
              <a:t>10 vezes superior</a:t>
            </a:r>
            <a:r>
              <a:rPr kumimoji="0" lang="pt-PT" sz="1200" b="0" i="0" u="none" strike="noStrike" cap="none" normalizeH="0" baseline="0" noProof="0" dirty="0">
                <a:ln>
                  <a:noFill/>
                </a:ln>
                <a:solidFill>
                  <a:schemeClr val="tx2"/>
                </a:solidFill>
                <a:effectLst/>
                <a:uLnTx/>
                <a:uFillTx/>
                <a:ea typeface="+mn-ea"/>
              </a:rPr>
              <a:t> ao nível de anticorpos </a:t>
            </a:r>
            <a:r>
              <a:rPr lang="pt-PT" sz="1200" dirty="0">
                <a:solidFill>
                  <a:schemeClr val="tx2"/>
                </a:solidFill>
                <a:ea typeface="+mn-ea"/>
              </a:rPr>
              <a:t>uma infecção natural </a:t>
            </a:r>
            <a:r>
              <a:rPr lang="pt-PT" sz="1200" b="1" i="0" u="none" baseline="0" dirty="0">
                <a:solidFill>
                  <a:schemeClr val="tx2"/>
                </a:solidFill>
                <a:ea typeface="+mn-ea"/>
              </a:rPr>
              <a:t>durante, pelo menos, 16 anos pós-vacinação.</a:t>
            </a:r>
          </a:p>
        </p:txBody>
      </p:sp>
    </p:spTree>
    <p:extLst>
      <p:ext uri="{BB962C8B-B14F-4D97-AF65-F5344CB8AC3E}">
        <p14:creationId xmlns:p14="http://schemas.microsoft.com/office/powerpoint/2010/main" val="303632868"/>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44418" y="10046"/>
            <a:ext cx="11747582" cy="584775"/>
          </a:xfrm>
          <a:prstGeom prst="rect">
            <a:avLst/>
          </a:prstGeom>
        </p:spPr>
        <p:txBody>
          <a:bodyPr wrap="square">
            <a:spAutoFit/>
          </a:bodyPr>
          <a:lstStyle/>
          <a:p>
            <a:r>
              <a:rPr lang="pt-PT" sz="3200">
                <a:solidFill>
                  <a:schemeClr val="tx2"/>
                </a:solidFill>
                <a:latin typeface="+mj-lt"/>
              </a:rPr>
              <a:t>Ensaio KEN SHE: esquema do estudo</a:t>
            </a:r>
          </a:p>
        </p:txBody>
      </p:sp>
      <p:sp>
        <p:nvSpPr>
          <p:cNvPr id="73" name="Rectangle: Rounded Corners 4">
            <a:extLst>
              <a:ext uri="{FF2B5EF4-FFF2-40B4-BE49-F238E27FC236}">
                <a16:creationId xmlns:a16="http://schemas.microsoft.com/office/drawing/2014/main" id="{12ED5084-D233-4CE6-96D9-5713C7A5315B}"/>
              </a:ext>
            </a:extLst>
          </p:cNvPr>
          <p:cNvSpPr txBox="1"/>
          <p:nvPr/>
        </p:nvSpPr>
        <p:spPr>
          <a:xfrm>
            <a:off x="729023" y="521194"/>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2000" b="1" i="0" u="none" baseline="0">
                <a:solidFill>
                  <a:schemeClr val="accent1"/>
                </a:solidFill>
                <a:cs typeface="Arial" panose="020B0604020202020204" pitchFamily="34" charset="0"/>
              </a:rPr>
              <a:t>Mulheres dos 15 aos 20 anos; N = 2 250</a:t>
            </a:r>
            <a:br>
              <a:rPr lang="pt-PT" sz="2400">
                <a:solidFill>
                  <a:schemeClr val="accent1"/>
                </a:solidFill>
                <a:cs typeface="Arial" panose="020B0604020202020204" pitchFamily="34" charset="0"/>
              </a:rPr>
            </a:br>
            <a:r>
              <a:rPr lang="pt-PT">
                <a:solidFill>
                  <a:schemeClr val="accent1"/>
                </a:solidFill>
                <a:cs typeface="Arial" panose="020B0604020202020204" pitchFamily="34" charset="0"/>
              </a:rPr>
              <a:t>Sexualmente activas, 1 a 5 parceiros ao longo da vida, VIH negativo, sem historial de vacinação contra o HPV</a:t>
            </a:r>
          </a:p>
        </p:txBody>
      </p:sp>
      <p:cxnSp>
        <p:nvCxnSpPr>
          <p:cNvPr id="31" name="Straight Connector 30">
            <a:extLst>
              <a:ext uri="{FF2B5EF4-FFF2-40B4-BE49-F238E27FC236}">
                <a16:creationId xmlns:a16="http://schemas.microsoft.com/office/drawing/2014/main" id="{27BABE95-ABF0-44F3-AF65-EC9BFE43A442}"/>
              </a:ext>
            </a:extLst>
          </p:cNvPr>
          <p:cNvCxnSpPr>
            <a:cxnSpLocks/>
          </p:cNvCxnSpPr>
          <p:nvPr/>
        </p:nvCxnSpPr>
        <p:spPr>
          <a:xfrm>
            <a:off x="538555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BCBBAE6-819E-4E9F-8288-2B0F0C764517}"/>
              </a:ext>
            </a:extLst>
          </p:cNvPr>
          <p:cNvCxnSpPr>
            <a:cxnSpLocks/>
          </p:cNvCxnSpPr>
          <p:nvPr/>
        </p:nvCxnSpPr>
        <p:spPr>
          <a:xfrm>
            <a:off x="6128583"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08457D1-7B70-4EF6-AE21-92DD25E88FD7}"/>
              </a:ext>
            </a:extLst>
          </p:cNvPr>
          <p:cNvCxnSpPr>
            <a:cxnSpLocks/>
          </p:cNvCxnSpPr>
          <p:nvPr/>
        </p:nvCxnSpPr>
        <p:spPr>
          <a:xfrm>
            <a:off x="684002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97B90C9-DEC9-43AA-B06D-4A710689C07A}"/>
              </a:ext>
            </a:extLst>
          </p:cNvPr>
          <p:cNvCxnSpPr>
            <a:cxnSpLocks/>
          </p:cNvCxnSpPr>
          <p:nvPr/>
        </p:nvCxnSpPr>
        <p:spPr>
          <a:xfrm>
            <a:off x="7570477" y="1203494"/>
            <a:ext cx="0" cy="334336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877265C-35E9-49FD-9F1C-E6FAC70F1CFA}"/>
              </a:ext>
            </a:extLst>
          </p:cNvPr>
          <p:cNvCxnSpPr>
            <a:cxnSpLocks/>
          </p:cNvCxnSpPr>
          <p:nvPr/>
        </p:nvCxnSpPr>
        <p:spPr>
          <a:xfrm>
            <a:off x="8312550"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5A92753-8D5F-4ABC-9E60-F42DEE96691D}"/>
              </a:ext>
            </a:extLst>
          </p:cNvPr>
          <p:cNvCxnSpPr>
            <a:cxnSpLocks/>
          </p:cNvCxnSpPr>
          <p:nvPr/>
        </p:nvCxnSpPr>
        <p:spPr>
          <a:xfrm>
            <a:off x="9101711"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EE9456E-7082-449B-B356-6F9C92F88728}"/>
              </a:ext>
            </a:extLst>
          </p:cNvPr>
          <p:cNvSpPr/>
          <p:nvPr/>
        </p:nvSpPr>
        <p:spPr>
          <a:xfrm>
            <a:off x="729023" y="1991309"/>
            <a:ext cx="2551120" cy="2545078"/>
          </a:xfrm>
          <a:prstGeom prst="rect">
            <a:avLst/>
          </a:prstGeom>
          <a:noFill/>
          <a:ln>
            <a:solidFill>
              <a:schemeClr val="accent1"/>
            </a:solidFill>
          </a:ln>
        </p:spPr>
        <p:style>
          <a:lnRef idx="2">
            <a:schemeClr val="accent3">
              <a:shade val="50000"/>
            </a:schemeClr>
          </a:lnRef>
          <a:fillRef idx="1">
            <a:schemeClr val="accent3"/>
          </a:fillRef>
          <a:effectRef idx="0">
            <a:schemeClr val="accent3"/>
          </a:effectRef>
          <a:fontRef idx="minor">
            <a:schemeClr val="lt1"/>
          </a:fontRef>
        </p:style>
        <p:txBody>
          <a:bodyPr lIns="91440" tIns="45720" rIns="91440" bIns="45720" rtlCol="0" anchor="t" anchorCtr="0"/>
          <a:lstStyle/>
          <a:p>
            <a:pPr defTabSz="914354" eaLnBrk="1" fontAlgn="auto" hangingPunct="1">
              <a:spcBef>
                <a:spcPts val="0"/>
              </a:spcBef>
              <a:spcAft>
                <a:spcPts val="0"/>
              </a:spcAft>
              <a:defRPr/>
            </a:pPr>
            <a:r>
              <a:rPr lang="pt-PT" sz="1600">
                <a:solidFill>
                  <a:schemeClr val="accent1"/>
                </a:solidFill>
              </a:rPr>
              <a:t>Vacinas</a:t>
            </a:r>
          </a:p>
        </p:txBody>
      </p:sp>
      <p:sp>
        <p:nvSpPr>
          <p:cNvPr id="41" name="Rectangle 40">
            <a:extLst>
              <a:ext uri="{FF2B5EF4-FFF2-40B4-BE49-F238E27FC236}">
                <a16:creationId xmlns:a16="http://schemas.microsoft.com/office/drawing/2014/main" id="{0588FE66-B2D6-435A-9CD3-D383EE5DA510}"/>
              </a:ext>
            </a:extLst>
          </p:cNvPr>
          <p:cNvSpPr/>
          <p:nvPr/>
        </p:nvSpPr>
        <p:spPr>
          <a:xfrm>
            <a:off x="3906744" y="1554121"/>
            <a:ext cx="658086" cy="385748"/>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dirty="0">
                <a:solidFill>
                  <a:srgbClr val="FFFFFF"/>
                </a:solidFill>
              </a:rPr>
              <a:t>Mês 0</a:t>
            </a:r>
          </a:p>
        </p:txBody>
      </p:sp>
      <p:sp>
        <p:nvSpPr>
          <p:cNvPr id="42" name="Rectangle 41">
            <a:extLst>
              <a:ext uri="{FF2B5EF4-FFF2-40B4-BE49-F238E27FC236}">
                <a16:creationId xmlns:a16="http://schemas.microsoft.com/office/drawing/2014/main" id="{96FB0656-2DDE-45A6-A3F9-7452B80E963C}"/>
              </a:ext>
            </a:extLst>
          </p:cNvPr>
          <p:cNvSpPr/>
          <p:nvPr/>
        </p:nvSpPr>
        <p:spPr>
          <a:xfrm>
            <a:off x="4682817" y="1570932"/>
            <a:ext cx="609600"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1</a:t>
            </a:r>
          </a:p>
        </p:txBody>
      </p:sp>
      <p:sp>
        <p:nvSpPr>
          <p:cNvPr id="43" name="Rectangle 42">
            <a:extLst>
              <a:ext uri="{FF2B5EF4-FFF2-40B4-BE49-F238E27FC236}">
                <a16:creationId xmlns:a16="http://schemas.microsoft.com/office/drawing/2014/main" id="{5EA70D0E-DBE0-4E73-966A-295C3327CAA4}"/>
              </a:ext>
            </a:extLst>
          </p:cNvPr>
          <p:cNvSpPr/>
          <p:nvPr/>
        </p:nvSpPr>
        <p:spPr>
          <a:xfrm>
            <a:off x="6885641" y="1562991"/>
            <a:ext cx="602989"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12</a:t>
            </a:r>
          </a:p>
        </p:txBody>
      </p:sp>
      <p:sp>
        <p:nvSpPr>
          <p:cNvPr id="50" name="Rectangle 49">
            <a:extLst>
              <a:ext uri="{FF2B5EF4-FFF2-40B4-BE49-F238E27FC236}">
                <a16:creationId xmlns:a16="http://schemas.microsoft.com/office/drawing/2014/main" id="{FF4EB41C-1B43-4021-847B-A481E9EB9B46}"/>
              </a:ext>
            </a:extLst>
          </p:cNvPr>
          <p:cNvSpPr/>
          <p:nvPr/>
        </p:nvSpPr>
        <p:spPr>
          <a:xfrm>
            <a:off x="7661565" y="1562991"/>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18</a:t>
            </a:r>
          </a:p>
        </p:txBody>
      </p:sp>
      <p:sp>
        <p:nvSpPr>
          <p:cNvPr id="51" name="Rectangle 50">
            <a:extLst>
              <a:ext uri="{FF2B5EF4-FFF2-40B4-BE49-F238E27FC236}">
                <a16:creationId xmlns:a16="http://schemas.microsoft.com/office/drawing/2014/main" id="{D4816AAD-7E1D-41F5-B483-73433AC81ED0}"/>
              </a:ext>
            </a:extLst>
          </p:cNvPr>
          <p:cNvSpPr/>
          <p:nvPr/>
        </p:nvSpPr>
        <p:spPr>
          <a:xfrm>
            <a:off x="9188208" y="1572424"/>
            <a:ext cx="694385" cy="356690"/>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30</a:t>
            </a:r>
          </a:p>
        </p:txBody>
      </p:sp>
      <p:sp>
        <p:nvSpPr>
          <p:cNvPr id="52" name="Rectangle 51">
            <a:extLst>
              <a:ext uri="{FF2B5EF4-FFF2-40B4-BE49-F238E27FC236}">
                <a16:creationId xmlns:a16="http://schemas.microsoft.com/office/drawing/2014/main" id="{DFEC7C52-0F88-405A-B71B-88689BDA9C84}"/>
              </a:ext>
            </a:extLst>
          </p:cNvPr>
          <p:cNvSpPr/>
          <p:nvPr/>
        </p:nvSpPr>
        <p:spPr>
          <a:xfrm>
            <a:off x="5465302" y="1568971"/>
            <a:ext cx="60305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3</a:t>
            </a:r>
          </a:p>
        </p:txBody>
      </p:sp>
      <p:sp>
        <p:nvSpPr>
          <p:cNvPr id="56" name="Rectangle 55">
            <a:extLst>
              <a:ext uri="{FF2B5EF4-FFF2-40B4-BE49-F238E27FC236}">
                <a16:creationId xmlns:a16="http://schemas.microsoft.com/office/drawing/2014/main" id="{CFA4C9A7-D1BB-4FC2-B2A1-44CC5C89B6A7}"/>
              </a:ext>
            </a:extLst>
          </p:cNvPr>
          <p:cNvSpPr/>
          <p:nvPr/>
        </p:nvSpPr>
        <p:spPr>
          <a:xfrm>
            <a:off x="815187" y="2349442"/>
            <a:ext cx="2271668"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pt-PT" sz="1400" b="1" dirty="0">
                <a:solidFill>
                  <a:schemeClr val="tx1"/>
                </a:solidFill>
                <a:latin typeface="+mn-lt"/>
                <a:cs typeface="Calibri" panose="020F0502020204030204" pitchFamily="34" charset="0"/>
              </a:rPr>
              <a:t>HPV2 (GSK)</a:t>
            </a:r>
          </a:p>
        </p:txBody>
      </p:sp>
      <p:sp>
        <p:nvSpPr>
          <p:cNvPr id="57" name="Rounded Rectangle 184">
            <a:extLst>
              <a:ext uri="{FF2B5EF4-FFF2-40B4-BE49-F238E27FC236}">
                <a16:creationId xmlns:a16="http://schemas.microsoft.com/office/drawing/2014/main" id="{DFE15898-3663-4364-91C1-B72C146E40AD}"/>
              </a:ext>
            </a:extLst>
          </p:cNvPr>
          <p:cNvSpPr/>
          <p:nvPr/>
        </p:nvSpPr>
        <p:spPr>
          <a:xfrm>
            <a:off x="3769011" y="2992896"/>
            <a:ext cx="760469" cy="180959"/>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Serologia</a:t>
            </a:r>
          </a:p>
        </p:txBody>
      </p:sp>
      <p:sp>
        <p:nvSpPr>
          <p:cNvPr id="58" name="Isosceles Triangle 57">
            <a:extLst>
              <a:ext uri="{FF2B5EF4-FFF2-40B4-BE49-F238E27FC236}">
                <a16:creationId xmlns:a16="http://schemas.microsoft.com/office/drawing/2014/main" id="{16540D3E-EB4A-4D5B-B5B1-AD0FFF56EFAC}"/>
              </a:ext>
            </a:extLst>
          </p:cNvPr>
          <p:cNvSpPr/>
          <p:nvPr/>
        </p:nvSpPr>
        <p:spPr>
          <a:xfrm rot="5400000">
            <a:off x="3411353" y="3261947"/>
            <a:ext cx="426720" cy="109960"/>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eaLnBrk="1" fontAlgn="auto" hangingPunct="1">
              <a:spcBef>
                <a:spcPts val="0"/>
              </a:spcBef>
              <a:spcAft>
                <a:spcPts val="0"/>
              </a:spcAft>
              <a:defRPr/>
            </a:pPr>
            <a:endParaRPr lang="en-US" sz="2400" dirty="0">
              <a:solidFill>
                <a:srgbClr val="FFFFFF"/>
              </a:solidFill>
              <a:latin typeface="Calibri"/>
            </a:endParaRPr>
          </a:p>
        </p:txBody>
      </p:sp>
      <p:sp>
        <p:nvSpPr>
          <p:cNvPr id="59" name="Line 4">
            <a:extLst>
              <a:ext uri="{FF2B5EF4-FFF2-40B4-BE49-F238E27FC236}">
                <a16:creationId xmlns:a16="http://schemas.microsoft.com/office/drawing/2014/main" id="{5B28C55D-6D78-4356-B823-D0A956E4A996}"/>
              </a:ext>
            </a:extLst>
          </p:cNvPr>
          <p:cNvSpPr>
            <a:spLocks noChangeShapeType="1"/>
          </p:cNvSpPr>
          <p:nvPr/>
        </p:nvSpPr>
        <p:spPr bwMode="auto">
          <a:xfrm flipH="1" flipV="1">
            <a:off x="3122813" y="4324079"/>
            <a:ext cx="7377690" cy="3803"/>
          </a:xfrm>
          <a:prstGeom prst="line">
            <a:avLst/>
          </a:prstGeom>
          <a:noFill/>
          <a:ln w="12700">
            <a:solidFill>
              <a:schemeClr val="accent5">
                <a:lumMod val="40000"/>
                <a:lumOff val="60000"/>
              </a:schemeClr>
            </a:solidFill>
            <a:round/>
            <a:headEnd/>
            <a:tailEnd/>
          </a:ln>
          <a:extLst>
            <a:ext uri="{909E8E84-426E-40dd-AFC4-6F175D3DCCD1}">
              <a14:hiddenFill xmlns="" xmlns:a14="http://schemas.microsoft.com/office/drawing/2010/main">
                <a:noFill/>
              </a14:hiddenFill>
            </a:ext>
          </a:extLst>
        </p:spPr>
        <p:txBody>
          <a:bodyPr wrap="none" lIns="82296" tIns="36576" rIns="82296" bIns="36576" anchor="ctr"/>
          <a:lstStyle/>
          <a:p>
            <a:pPr defTabSz="914354" eaLnBrk="1" fontAlgn="auto" hangingPunct="1">
              <a:spcBef>
                <a:spcPts val="0"/>
              </a:spcBef>
              <a:spcAft>
                <a:spcPts val="0"/>
              </a:spcAft>
              <a:defRPr/>
            </a:pPr>
            <a:endParaRPr lang="en-US" dirty="0">
              <a:solidFill>
                <a:srgbClr val="59452A"/>
              </a:solidFill>
              <a:latin typeface="Calibri"/>
            </a:endParaRPr>
          </a:p>
        </p:txBody>
      </p:sp>
      <p:cxnSp>
        <p:nvCxnSpPr>
          <p:cNvPr id="64" name="Straight Connector 63">
            <a:extLst>
              <a:ext uri="{FF2B5EF4-FFF2-40B4-BE49-F238E27FC236}">
                <a16:creationId xmlns:a16="http://schemas.microsoft.com/office/drawing/2014/main" id="{7BFBB8D6-EEA3-4858-A0C3-6C1427B35A18}"/>
              </a:ext>
            </a:extLst>
          </p:cNvPr>
          <p:cNvCxnSpPr>
            <a:cxnSpLocks/>
          </p:cNvCxnSpPr>
          <p:nvPr/>
        </p:nvCxnSpPr>
        <p:spPr>
          <a:xfrm>
            <a:off x="4595335"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Rounded Rectangle 184">
            <a:extLst>
              <a:ext uri="{FF2B5EF4-FFF2-40B4-BE49-F238E27FC236}">
                <a16:creationId xmlns:a16="http://schemas.microsoft.com/office/drawing/2014/main" id="{E3741405-A237-48E6-B845-DAB886C87A7B}"/>
              </a:ext>
            </a:extLst>
          </p:cNvPr>
          <p:cNvSpPr/>
          <p:nvPr/>
        </p:nvSpPr>
        <p:spPr>
          <a:xfrm>
            <a:off x="1066786" y="4823451"/>
            <a:ext cx="881219" cy="220985"/>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Serologia</a:t>
            </a:r>
          </a:p>
        </p:txBody>
      </p:sp>
      <p:sp>
        <p:nvSpPr>
          <p:cNvPr id="66" name="TextBox 65">
            <a:extLst>
              <a:ext uri="{FF2B5EF4-FFF2-40B4-BE49-F238E27FC236}">
                <a16:creationId xmlns:a16="http://schemas.microsoft.com/office/drawing/2014/main" id="{03D7D6FD-0F2C-4735-8215-C70CF6F42106}"/>
              </a:ext>
            </a:extLst>
          </p:cNvPr>
          <p:cNvSpPr txBox="1"/>
          <p:nvPr/>
        </p:nvSpPr>
        <p:spPr>
          <a:xfrm>
            <a:off x="2037117" y="4845996"/>
            <a:ext cx="4848521" cy="177183"/>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pt-PT" sz="1067" dirty="0">
                <a:solidFill>
                  <a:srgbClr val="000000"/>
                </a:solidFill>
                <a:cs typeface="Arial" pitchFamily="34" charset="0"/>
              </a:rPr>
              <a:t>Colheita de sangue para serologia - anticorpos HPV-16/18/31/33/45/52/58/6/11</a:t>
            </a:r>
          </a:p>
        </p:txBody>
      </p:sp>
      <p:sp>
        <p:nvSpPr>
          <p:cNvPr id="67" name="Rounded Rectangle 184">
            <a:extLst>
              <a:ext uri="{FF2B5EF4-FFF2-40B4-BE49-F238E27FC236}">
                <a16:creationId xmlns:a16="http://schemas.microsoft.com/office/drawing/2014/main" id="{F271C11D-41E5-4C4E-8D05-AB61174EDADB}"/>
              </a:ext>
            </a:extLst>
          </p:cNvPr>
          <p:cNvSpPr/>
          <p:nvPr/>
        </p:nvSpPr>
        <p:spPr>
          <a:xfrm>
            <a:off x="7661854" y="3020110"/>
            <a:ext cx="626222" cy="17410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Serologia</a:t>
            </a:r>
          </a:p>
        </p:txBody>
      </p:sp>
      <p:sp>
        <p:nvSpPr>
          <p:cNvPr id="74" name="Rounded Rectangle 183">
            <a:extLst>
              <a:ext uri="{FF2B5EF4-FFF2-40B4-BE49-F238E27FC236}">
                <a16:creationId xmlns:a16="http://schemas.microsoft.com/office/drawing/2014/main" id="{18B84787-8221-4C5C-ADA9-42BC95145369}"/>
              </a:ext>
            </a:extLst>
          </p:cNvPr>
          <p:cNvSpPr/>
          <p:nvPr/>
        </p:nvSpPr>
        <p:spPr>
          <a:xfrm>
            <a:off x="1061960" y="4576682"/>
            <a:ext cx="886045" cy="246552"/>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Vacina</a:t>
            </a:r>
          </a:p>
        </p:txBody>
      </p:sp>
      <p:sp>
        <p:nvSpPr>
          <p:cNvPr id="75" name="TextBox 74">
            <a:extLst>
              <a:ext uri="{FF2B5EF4-FFF2-40B4-BE49-F238E27FC236}">
                <a16:creationId xmlns:a16="http://schemas.microsoft.com/office/drawing/2014/main" id="{DF8A3D7E-0FFF-432F-BB90-0B9102078743}"/>
              </a:ext>
            </a:extLst>
          </p:cNvPr>
          <p:cNvSpPr txBox="1"/>
          <p:nvPr/>
        </p:nvSpPr>
        <p:spPr>
          <a:xfrm>
            <a:off x="2060611" y="4607264"/>
            <a:ext cx="1915231" cy="152972"/>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pt-PT" sz="1067">
                <a:solidFill>
                  <a:srgbClr val="000000"/>
                </a:solidFill>
                <a:cs typeface="Arial" pitchFamily="34" charset="0"/>
              </a:rPr>
              <a:t>Administração de vacinas</a:t>
            </a:r>
          </a:p>
        </p:txBody>
      </p:sp>
      <p:sp>
        <p:nvSpPr>
          <p:cNvPr id="76" name="Rectangle 75">
            <a:extLst>
              <a:ext uri="{FF2B5EF4-FFF2-40B4-BE49-F238E27FC236}">
                <a16:creationId xmlns:a16="http://schemas.microsoft.com/office/drawing/2014/main" id="{E2F33A1E-3EAA-473F-BF36-7ABB52BB0A7A}"/>
              </a:ext>
            </a:extLst>
          </p:cNvPr>
          <p:cNvSpPr/>
          <p:nvPr/>
        </p:nvSpPr>
        <p:spPr>
          <a:xfrm>
            <a:off x="8442886" y="1564114"/>
            <a:ext cx="566882" cy="365761"/>
          </a:xfrm>
          <a:prstGeom prst="rect">
            <a:avLst/>
          </a:prstGeom>
          <a:solidFill>
            <a:srgbClr val="A6A6A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dirty="0">
                <a:solidFill>
                  <a:srgbClr val="FFFFFF"/>
                </a:solidFill>
              </a:rPr>
              <a:t>Mês 24</a:t>
            </a:r>
          </a:p>
        </p:txBody>
      </p:sp>
      <p:cxnSp>
        <p:nvCxnSpPr>
          <p:cNvPr id="77" name="Straight Connector 76">
            <a:extLst>
              <a:ext uri="{FF2B5EF4-FFF2-40B4-BE49-F238E27FC236}">
                <a16:creationId xmlns:a16="http://schemas.microsoft.com/office/drawing/2014/main" id="{A28EA78C-3C67-422D-9120-401F5614C67E}"/>
              </a:ext>
            </a:extLst>
          </p:cNvPr>
          <p:cNvCxnSpPr>
            <a:cxnSpLocks/>
          </p:cNvCxnSpPr>
          <p:nvPr/>
        </p:nvCxnSpPr>
        <p:spPr>
          <a:xfrm>
            <a:off x="9879717" y="1203494"/>
            <a:ext cx="0" cy="3442695"/>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8" name="Rectangle 77">
            <a:extLst>
              <a:ext uri="{FF2B5EF4-FFF2-40B4-BE49-F238E27FC236}">
                <a16:creationId xmlns:a16="http://schemas.microsoft.com/office/drawing/2014/main" id="{20E4608F-6D5E-4205-8F99-C4AFC5F39269}"/>
              </a:ext>
            </a:extLst>
          </p:cNvPr>
          <p:cNvSpPr/>
          <p:nvPr/>
        </p:nvSpPr>
        <p:spPr>
          <a:xfrm>
            <a:off x="6188814" y="1570932"/>
            <a:ext cx="561896"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a:solidFill>
                  <a:srgbClr val="FFFFFF"/>
                </a:solidFill>
              </a:rPr>
              <a:t>Mês 6</a:t>
            </a:r>
          </a:p>
        </p:txBody>
      </p:sp>
      <p:sp>
        <p:nvSpPr>
          <p:cNvPr id="79" name="Rounded Rectangle 183">
            <a:extLst>
              <a:ext uri="{FF2B5EF4-FFF2-40B4-BE49-F238E27FC236}">
                <a16:creationId xmlns:a16="http://schemas.microsoft.com/office/drawing/2014/main" id="{99475776-DBC1-4219-B4AD-C3AEA46F7FA3}"/>
              </a:ext>
            </a:extLst>
          </p:cNvPr>
          <p:cNvSpPr/>
          <p:nvPr/>
        </p:nvSpPr>
        <p:spPr>
          <a:xfrm>
            <a:off x="3763070" y="2657850"/>
            <a:ext cx="768189" cy="244183"/>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Vacina</a:t>
            </a:r>
          </a:p>
        </p:txBody>
      </p:sp>
      <p:sp>
        <p:nvSpPr>
          <p:cNvPr id="80" name="Rectangle 79">
            <a:extLst>
              <a:ext uri="{FF2B5EF4-FFF2-40B4-BE49-F238E27FC236}">
                <a16:creationId xmlns:a16="http://schemas.microsoft.com/office/drawing/2014/main" id="{AFFE4148-000E-48BF-A9D2-56A198504DB0}"/>
              </a:ext>
            </a:extLst>
          </p:cNvPr>
          <p:cNvSpPr/>
          <p:nvPr/>
        </p:nvSpPr>
        <p:spPr>
          <a:xfrm>
            <a:off x="9952626" y="1573446"/>
            <a:ext cx="572371" cy="365761"/>
          </a:xfrm>
          <a:prstGeom prst="rect">
            <a:avLst/>
          </a:prstGeom>
          <a:solidFill>
            <a:schemeClr val="bg1">
              <a:lumMod val="6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400" dirty="0">
                <a:solidFill>
                  <a:srgbClr val="FFFFFF"/>
                </a:solidFill>
              </a:rPr>
              <a:t>Mês 36</a:t>
            </a:r>
          </a:p>
        </p:txBody>
      </p:sp>
      <p:sp>
        <p:nvSpPr>
          <p:cNvPr id="81" name="Rounded Rectangle 184">
            <a:extLst>
              <a:ext uri="{FF2B5EF4-FFF2-40B4-BE49-F238E27FC236}">
                <a16:creationId xmlns:a16="http://schemas.microsoft.com/office/drawing/2014/main" id="{71B8AC2F-E731-41EC-9A49-99D0F9087C1E}"/>
              </a:ext>
            </a:extLst>
          </p:cNvPr>
          <p:cNvSpPr/>
          <p:nvPr/>
        </p:nvSpPr>
        <p:spPr>
          <a:xfrm>
            <a:off x="8420315" y="2992401"/>
            <a:ext cx="612024"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Serologia</a:t>
            </a:r>
          </a:p>
        </p:txBody>
      </p:sp>
      <p:sp>
        <p:nvSpPr>
          <p:cNvPr id="82" name="Rounded Rectangle 248">
            <a:extLst>
              <a:ext uri="{FF2B5EF4-FFF2-40B4-BE49-F238E27FC236}">
                <a16:creationId xmlns:a16="http://schemas.microsoft.com/office/drawing/2014/main" id="{7C62FDB8-862B-4D30-9394-714058A67B17}"/>
              </a:ext>
            </a:extLst>
          </p:cNvPr>
          <p:cNvSpPr/>
          <p:nvPr/>
        </p:nvSpPr>
        <p:spPr>
          <a:xfrm>
            <a:off x="7612699" y="4646189"/>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Análise primária</a:t>
            </a:r>
          </a:p>
        </p:txBody>
      </p:sp>
      <p:sp>
        <p:nvSpPr>
          <p:cNvPr id="83" name="Rounded Rectangle 248">
            <a:extLst>
              <a:ext uri="{FF2B5EF4-FFF2-40B4-BE49-F238E27FC236}">
                <a16:creationId xmlns:a16="http://schemas.microsoft.com/office/drawing/2014/main" id="{2070FF6D-6938-45A9-8FE1-F09E341971EA}"/>
              </a:ext>
            </a:extLst>
          </p:cNvPr>
          <p:cNvSpPr/>
          <p:nvPr/>
        </p:nvSpPr>
        <p:spPr>
          <a:xfrm>
            <a:off x="9925814" y="4622332"/>
            <a:ext cx="670103" cy="393243"/>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Análise</a:t>
            </a:r>
          </a:p>
          <a:p>
            <a:pPr algn="ctr" defTabSz="914354" eaLnBrk="1" fontAlgn="auto" hangingPunct="1">
              <a:spcBef>
                <a:spcPts val="0"/>
              </a:spcBef>
              <a:spcAft>
                <a:spcPts val="0"/>
              </a:spcAft>
              <a:defRPr/>
            </a:pPr>
            <a:r>
              <a:rPr lang="pt-PT" sz="1067">
                <a:solidFill>
                  <a:srgbClr val="000000"/>
                </a:solidFill>
              </a:rPr>
              <a:t>final</a:t>
            </a:r>
          </a:p>
        </p:txBody>
      </p:sp>
      <p:cxnSp>
        <p:nvCxnSpPr>
          <p:cNvPr id="84" name="Straight Connector 83">
            <a:extLst>
              <a:ext uri="{FF2B5EF4-FFF2-40B4-BE49-F238E27FC236}">
                <a16:creationId xmlns:a16="http://schemas.microsoft.com/office/drawing/2014/main" id="{531B5118-56D2-442D-A97E-58ABDE98D29C}"/>
              </a:ext>
            </a:extLst>
          </p:cNvPr>
          <p:cNvCxnSpPr>
            <a:cxnSpLocks/>
          </p:cNvCxnSpPr>
          <p:nvPr/>
        </p:nvCxnSpPr>
        <p:spPr>
          <a:xfrm>
            <a:off x="10610193" y="1203494"/>
            <a:ext cx="0" cy="3511978"/>
          </a:xfrm>
          <a:prstGeom prst="line">
            <a:avLst/>
          </a:prstGeom>
          <a:ln w="6350">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5" name="Rectangle 84">
            <a:extLst>
              <a:ext uri="{FF2B5EF4-FFF2-40B4-BE49-F238E27FC236}">
                <a16:creationId xmlns:a16="http://schemas.microsoft.com/office/drawing/2014/main" id="{CD0B12E0-3E65-40A3-871C-BDCA7E1B9FBF}"/>
              </a:ext>
            </a:extLst>
          </p:cNvPr>
          <p:cNvSpPr/>
          <p:nvPr/>
        </p:nvSpPr>
        <p:spPr>
          <a:xfrm>
            <a:off x="815186" y="3120067"/>
            <a:ext cx="2307627" cy="517241"/>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pt-PT" sz="1400" b="1">
                <a:solidFill>
                  <a:schemeClr val="tx1"/>
                </a:solidFill>
                <a:latin typeface="+mn-lt"/>
                <a:cs typeface="Calibri" panose="020F0502020204030204" pitchFamily="34" charset="0"/>
              </a:rPr>
              <a:t>HPV9 (MSD)</a:t>
            </a:r>
          </a:p>
        </p:txBody>
      </p:sp>
      <p:sp>
        <p:nvSpPr>
          <p:cNvPr id="86" name="Rectangle 85">
            <a:extLst>
              <a:ext uri="{FF2B5EF4-FFF2-40B4-BE49-F238E27FC236}">
                <a16:creationId xmlns:a16="http://schemas.microsoft.com/office/drawing/2014/main" id="{266C139D-7E35-4D04-A55F-1091CB20FF3A}"/>
              </a:ext>
            </a:extLst>
          </p:cNvPr>
          <p:cNvSpPr/>
          <p:nvPr/>
        </p:nvSpPr>
        <p:spPr>
          <a:xfrm>
            <a:off x="811600" y="3807072"/>
            <a:ext cx="2339330" cy="572870"/>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defTabSz="914354" eaLnBrk="1" fontAlgn="auto" hangingPunct="1">
              <a:spcBef>
                <a:spcPts val="0"/>
              </a:spcBef>
              <a:spcAft>
                <a:spcPts val="0"/>
              </a:spcAft>
              <a:defRPr/>
            </a:pPr>
            <a:r>
              <a:rPr lang="pt-PT" sz="1467" b="1">
                <a:solidFill>
                  <a:schemeClr val="bg1"/>
                </a:solidFill>
              </a:rPr>
              <a:t>Vacinação atrasada </a:t>
            </a:r>
            <a:r>
              <a:rPr lang="pt-PT" sz="1467">
                <a:solidFill>
                  <a:schemeClr val="bg1"/>
                </a:solidFill>
              </a:rPr>
              <a:t>(vacina meningocócica)</a:t>
            </a:r>
          </a:p>
        </p:txBody>
      </p:sp>
      <p:sp>
        <p:nvSpPr>
          <p:cNvPr id="87" name="Rounded Rectangle 184">
            <a:extLst>
              <a:ext uri="{FF2B5EF4-FFF2-40B4-BE49-F238E27FC236}">
                <a16:creationId xmlns:a16="http://schemas.microsoft.com/office/drawing/2014/main" id="{E843AF36-9907-410F-98D4-287C09E9780E}"/>
              </a:ext>
            </a:extLst>
          </p:cNvPr>
          <p:cNvSpPr/>
          <p:nvPr/>
        </p:nvSpPr>
        <p:spPr>
          <a:xfrm>
            <a:off x="1061960" y="5073932"/>
            <a:ext cx="894080" cy="19077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88" name="TextBox 87">
            <a:extLst>
              <a:ext uri="{FF2B5EF4-FFF2-40B4-BE49-F238E27FC236}">
                <a16:creationId xmlns:a16="http://schemas.microsoft.com/office/drawing/2014/main" id="{9B26FDDD-B150-4FB1-8EAF-C936A155A3C1}"/>
              </a:ext>
            </a:extLst>
          </p:cNvPr>
          <p:cNvSpPr txBox="1"/>
          <p:nvPr/>
        </p:nvSpPr>
        <p:spPr>
          <a:xfrm>
            <a:off x="2037119" y="5073932"/>
            <a:ext cx="5696370" cy="272369"/>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pt-PT" sz="1067" dirty="0">
                <a:solidFill>
                  <a:srgbClr val="000000"/>
                </a:solidFill>
                <a:cs typeface="Arial" pitchFamily="34" charset="0"/>
              </a:rPr>
              <a:t>Esfregaços cervicais, vulvovaginais; teste para HPV-16/18/31/33/45/52/58/6/11; *: auto-amostragem</a:t>
            </a:r>
          </a:p>
        </p:txBody>
      </p:sp>
      <p:sp>
        <p:nvSpPr>
          <p:cNvPr id="89" name="Rounded Rectangle 184">
            <a:extLst>
              <a:ext uri="{FF2B5EF4-FFF2-40B4-BE49-F238E27FC236}">
                <a16:creationId xmlns:a16="http://schemas.microsoft.com/office/drawing/2014/main" id="{55C68DF4-E2DB-4FED-B254-2BDF39C674D0}"/>
              </a:ext>
            </a:extLst>
          </p:cNvPr>
          <p:cNvSpPr/>
          <p:nvPr/>
        </p:nvSpPr>
        <p:spPr>
          <a:xfrm>
            <a:off x="1066786" y="5284276"/>
            <a:ext cx="881220" cy="30382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Teste de Papanicolau</a:t>
            </a:r>
          </a:p>
        </p:txBody>
      </p:sp>
      <p:sp>
        <p:nvSpPr>
          <p:cNvPr id="90" name="TextBox 89">
            <a:extLst>
              <a:ext uri="{FF2B5EF4-FFF2-40B4-BE49-F238E27FC236}">
                <a16:creationId xmlns:a16="http://schemas.microsoft.com/office/drawing/2014/main" id="{CB731A38-4383-40AE-8B1B-42466011C09A}"/>
              </a:ext>
            </a:extLst>
          </p:cNvPr>
          <p:cNvSpPr txBox="1"/>
          <p:nvPr/>
        </p:nvSpPr>
        <p:spPr>
          <a:xfrm>
            <a:off x="2056689" y="5321603"/>
            <a:ext cx="1623006" cy="184798"/>
          </a:xfrm>
          <a:prstGeom prst="rect">
            <a:avLst/>
          </a:prstGeom>
          <a:noFill/>
        </p:spPr>
        <p:txBody>
          <a:bodyPr wrap="square" lIns="0" tIns="0" rIns="0" bIns="0" rtlCol="0">
            <a:noAutofit/>
          </a:bodyPr>
          <a:lstStyle/>
          <a:p>
            <a:pPr defTabSz="1219140" eaLnBrk="1" fontAlgn="auto" hangingPunct="1">
              <a:spcBef>
                <a:spcPts val="0"/>
              </a:spcBef>
              <a:spcAft>
                <a:spcPts val="0"/>
              </a:spcAft>
              <a:defRPr/>
            </a:pPr>
            <a:r>
              <a:rPr lang="pt-PT" sz="1067">
                <a:solidFill>
                  <a:srgbClr val="000000"/>
                </a:solidFill>
                <a:cs typeface="Arial" pitchFamily="34" charset="0"/>
              </a:rPr>
              <a:t>Citologia em meio líquido</a:t>
            </a:r>
          </a:p>
        </p:txBody>
      </p:sp>
      <p:sp>
        <p:nvSpPr>
          <p:cNvPr id="91" name="Rounded Rectangle 184">
            <a:extLst>
              <a:ext uri="{FF2B5EF4-FFF2-40B4-BE49-F238E27FC236}">
                <a16:creationId xmlns:a16="http://schemas.microsoft.com/office/drawing/2014/main" id="{B8740567-EFE2-4112-9D87-502DA7162CDF}"/>
              </a:ext>
            </a:extLst>
          </p:cNvPr>
          <p:cNvSpPr/>
          <p:nvPr/>
        </p:nvSpPr>
        <p:spPr>
          <a:xfrm>
            <a:off x="3764890" y="3322564"/>
            <a:ext cx="768189" cy="212594"/>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2" name="Rounded Rectangle 184">
            <a:extLst>
              <a:ext uri="{FF2B5EF4-FFF2-40B4-BE49-F238E27FC236}">
                <a16:creationId xmlns:a16="http://schemas.microsoft.com/office/drawing/2014/main" id="{36F626B4-F72C-40BE-9874-C542240029E7}"/>
              </a:ext>
            </a:extLst>
          </p:cNvPr>
          <p:cNvSpPr/>
          <p:nvPr/>
        </p:nvSpPr>
        <p:spPr>
          <a:xfrm>
            <a:off x="3743911" y="3647532"/>
            <a:ext cx="789167" cy="46424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Teste de Papanicolau</a:t>
            </a:r>
          </a:p>
        </p:txBody>
      </p:sp>
      <p:sp>
        <p:nvSpPr>
          <p:cNvPr id="93" name="Right Bracket 92">
            <a:extLst>
              <a:ext uri="{FF2B5EF4-FFF2-40B4-BE49-F238E27FC236}">
                <a16:creationId xmlns:a16="http://schemas.microsoft.com/office/drawing/2014/main" id="{346F9557-990C-44D4-947E-6C98726B571D}"/>
              </a:ext>
            </a:extLst>
          </p:cNvPr>
          <p:cNvSpPr/>
          <p:nvPr/>
        </p:nvSpPr>
        <p:spPr>
          <a:xfrm>
            <a:off x="3270781" y="2483570"/>
            <a:ext cx="271186" cy="1597431"/>
          </a:xfrm>
          <a:prstGeom prst="rightBracket">
            <a:avLst/>
          </a:prstGeom>
          <a:ln w="9525">
            <a:solidFill>
              <a:srgbClr val="454E6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94" name="Rounded Rectangle 184">
            <a:extLst>
              <a:ext uri="{FF2B5EF4-FFF2-40B4-BE49-F238E27FC236}">
                <a16:creationId xmlns:a16="http://schemas.microsoft.com/office/drawing/2014/main" id="{8D577029-CAAE-4CE1-A228-A1FC628D22FA}"/>
              </a:ext>
            </a:extLst>
          </p:cNvPr>
          <p:cNvSpPr/>
          <p:nvPr/>
        </p:nvSpPr>
        <p:spPr>
          <a:xfrm>
            <a:off x="5408583" y="3329427"/>
            <a:ext cx="696013" cy="36195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5" name="Rounded Rectangle 184">
            <a:extLst>
              <a:ext uri="{FF2B5EF4-FFF2-40B4-BE49-F238E27FC236}">
                <a16:creationId xmlns:a16="http://schemas.microsoft.com/office/drawing/2014/main" id="{609CB43F-356A-4F03-839F-8875331AE863}"/>
              </a:ext>
            </a:extLst>
          </p:cNvPr>
          <p:cNvSpPr/>
          <p:nvPr/>
        </p:nvSpPr>
        <p:spPr>
          <a:xfrm>
            <a:off x="6173900" y="3322563"/>
            <a:ext cx="620810" cy="36882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6" name="Rounded Rectangle 184">
            <a:extLst>
              <a:ext uri="{FF2B5EF4-FFF2-40B4-BE49-F238E27FC236}">
                <a16:creationId xmlns:a16="http://schemas.microsoft.com/office/drawing/2014/main" id="{FEEF162E-861C-44B2-9AA8-B19FFA8C8E82}"/>
              </a:ext>
            </a:extLst>
          </p:cNvPr>
          <p:cNvSpPr/>
          <p:nvPr/>
        </p:nvSpPr>
        <p:spPr>
          <a:xfrm>
            <a:off x="6888900" y="3322563"/>
            <a:ext cx="620810" cy="358153"/>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7" name="Rounded Rectangle 184">
            <a:extLst>
              <a:ext uri="{FF2B5EF4-FFF2-40B4-BE49-F238E27FC236}">
                <a16:creationId xmlns:a16="http://schemas.microsoft.com/office/drawing/2014/main" id="{4B7DF159-EB4B-4B36-92E3-3B2590CEFFC8}"/>
              </a:ext>
            </a:extLst>
          </p:cNvPr>
          <p:cNvSpPr/>
          <p:nvPr/>
        </p:nvSpPr>
        <p:spPr>
          <a:xfrm>
            <a:off x="7637345" y="3322563"/>
            <a:ext cx="620810" cy="365761"/>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8" name="Rounded Rectangle 184">
            <a:extLst>
              <a:ext uri="{FF2B5EF4-FFF2-40B4-BE49-F238E27FC236}">
                <a16:creationId xmlns:a16="http://schemas.microsoft.com/office/drawing/2014/main" id="{B09BF1F1-8C77-4E6F-8E95-0364CB679EEE}"/>
              </a:ext>
            </a:extLst>
          </p:cNvPr>
          <p:cNvSpPr/>
          <p:nvPr/>
        </p:nvSpPr>
        <p:spPr>
          <a:xfrm>
            <a:off x="9925813" y="3322564"/>
            <a:ext cx="666629" cy="36576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99" name="Rounded Rectangle 184">
            <a:extLst>
              <a:ext uri="{FF2B5EF4-FFF2-40B4-BE49-F238E27FC236}">
                <a16:creationId xmlns:a16="http://schemas.microsoft.com/office/drawing/2014/main" id="{401C0BE4-B86E-4610-BDE2-2ED5C796E271}"/>
              </a:ext>
            </a:extLst>
          </p:cNvPr>
          <p:cNvSpPr/>
          <p:nvPr/>
        </p:nvSpPr>
        <p:spPr>
          <a:xfrm>
            <a:off x="9179240" y="3322564"/>
            <a:ext cx="620810" cy="36576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100" name="Rounded Rectangle 184">
            <a:extLst>
              <a:ext uri="{FF2B5EF4-FFF2-40B4-BE49-F238E27FC236}">
                <a16:creationId xmlns:a16="http://schemas.microsoft.com/office/drawing/2014/main" id="{FD58186B-BDF6-4BAF-8F63-D830C46C6BF4}"/>
              </a:ext>
            </a:extLst>
          </p:cNvPr>
          <p:cNvSpPr/>
          <p:nvPr/>
        </p:nvSpPr>
        <p:spPr>
          <a:xfrm>
            <a:off x="8415922" y="3322564"/>
            <a:ext cx="620810" cy="358152"/>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ADN DO HPV</a:t>
            </a:r>
          </a:p>
        </p:txBody>
      </p:sp>
      <p:sp>
        <p:nvSpPr>
          <p:cNvPr id="101" name="Rounded Rectangle 184">
            <a:extLst>
              <a:ext uri="{FF2B5EF4-FFF2-40B4-BE49-F238E27FC236}">
                <a16:creationId xmlns:a16="http://schemas.microsoft.com/office/drawing/2014/main" id="{7F8C5D58-CD7C-4C68-8A5D-C404310CD314}"/>
              </a:ext>
            </a:extLst>
          </p:cNvPr>
          <p:cNvSpPr/>
          <p:nvPr/>
        </p:nvSpPr>
        <p:spPr>
          <a:xfrm>
            <a:off x="9925814" y="2992896"/>
            <a:ext cx="666626" cy="21945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Serologia</a:t>
            </a:r>
          </a:p>
        </p:txBody>
      </p:sp>
      <p:sp>
        <p:nvSpPr>
          <p:cNvPr id="102" name="Rounded Rectangle 184">
            <a:extLst>
              <a:ext uri="{FF2B5EF4-FFF2-40B4-BE49-F238E27FC236}">
                <a16:creationId xmlns:a16="http://schemas.microsoft.com/office/drawing/2014/main" id="{0B3C3F5F-1F53-4FA3-BD0F-9423F3F7A6BC}"/>
              </a:ext>
            </a:extLst>
          </p:cNvPr>
          <p:cNvSpPr/>
          <p:nvPr/>
        </p:nvSpPr>
        <p:spPr>
          <a:xfrm>
            <a:off x="9872493" y="3715164"/>
            <a:ext cx="719947" cy="40733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dirty="0">
                <a:solidFill>
                  <a:srgbClr val="000000"/>
                </a:solidFill>
              </a:rPr>
              <a:t>Teste de Papanicolau</a:t>
            </a:r>
          </a:p>
        </p:txBody>
      </p:sp>
      <p:sp>
        <p:nvSpPr>
          <p:cNvPr id="103" name="Rounded Rectangle 183">
            <a:extLst>
              <a:ext uri="{FF2B5EF4-FFF2-40B4-BE49-F238E27FC236}">
                <a16:creationId xmlns:a16="http://schemas.microsoft.com/office/drawing/2014/main" id="{B9F37333-CE9D-4A80-982F-05414F2E5274}"/>
              </a:ext>
            </a:extLst>
          </p:cNvPr>
          <p:cNvSpPr/>
          <p:nvPr/>
        </p:nvSpPr>
        <p:spPr>
          <a:xfrm>
            <a:off x="9925814" y="4149163"/>
            <a:ext cx="666632" cy="34880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HPV</a:t>
            </a:r>
          </a:p>
          <a:p>
            <a:pPr algn="ctr" defTabSz="914354" eaLnBrk="1" fontAlgn="auto" hangingPunct="1">
              <a:spcBef>
                <a:spcPts val="0"/>
              </a:spcBef>
              <a:spcAft>
                <a:spcPts val="0"/>
              </a:spcAft>
              <a:defRPr/>
            </a:pPr>
            <a:r>
              <a:rPr lang="pt-PT" sz="1067">
                <a:solidFill>
                  <a:srgbClr val="000000"/>
                </a:solidFill>
              </a:rPr>
              <a:t>Vacina</a:t>
            </a:r>
          </a:p>
        </p:txBody>
      </p:sp>
      <p:sp>
        <p:nvSpPr>
          <p:cNvPr id="105" name="Rounded Rectangle 184">
            <a:extLst>
              <a:ext uri="{FF2B5EF4-FFF2-40B4-BE49-F238E27FC236}">
                <a16:creationId xmlns:a16="http://schemas.microsoft.com/office/drawing/2014/main" id="{3CE66361-17C2-481E-A769-BC87F06F5B9E}"/>
              </a:ext>
            </a:extLst>
          </p:cNvPr>
          <p:cNvSpPr/>
          <p:nvPr/>
        </p:nvSpPr>
        <p:spPr>
          <a:xfrm>
            <a:off x="4659589" y="2992401"/>
            <a:ext cx="654831" cy="220446"/>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914354" eaLnBrk="1" fontAlgn="auto" hangingPunct="1">
              <a:spcBef>
                <a:spcPts val="0"/>
              </a:spcBef>
              <a:spcAft>
                <a:spcPts val="0"/>
              </a:spcAft>
              <a:defRPr/>
            </a:pPr>
            <a:r>
              <a:rPr lang="pt-PT" sz="1067">
                <a:solidFill>
                  <a:srgbClr val="000000"/>
                </a:solidFill>
              </a:rPr>
              <a:t>Serologia</a:t>
            </a:r>
          </a:p>
        </p:txBody>
      </p:sp>
      <p:sp>
        <p:nvSpPr>
          <p:cNvPr id="2" name="Rectangle: Rounded Corners 1">
            <a:extLst>
              <a:ext uri="{FF2B5EF4-FFF2-40B4-BE49-F238E27FC236}">
                <a16:creationId xmlns:a16="http://schemas.microsoft.com/office/drawing/2014/main" id="{F06E582C-28CC-4149-944F-58ED16BC8629}"/>
              </a:ext>
            </a:extLst>
          </p:cNvPr>
          <p:cNvSpPr/>
          <p:nvPr/>
        </p:nvSpPr>
        <p:spPr>
          <a:xfrm>
            <a:off x="7587776" y="1217124"/>
            <a:ext cx="719948" cy="3949481"/>
          </a:xfrm>
          <a:prstGeom prst="round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D6D8792-8B15-4040-86E7-ED662C127EED}"/>
              </a:ext>
            </a:extLst>
          </p:cNvPr>
          <p:cNvSpPr txBox="1"/>
          <p:nvPr/>
        </p:nvSpPr>
        <p:spPr>
          <a:xfrm>
            <a:off x="600607" y="5571123"/>
            <a:ext cx="3405206" cy="256993"/>
          </a:xfrm>
          <a:prstGeom prst="rect">
            <a:avLst/>
          </a:prstGeom>
          <a:noFill/>
        </p:spPr>
        <p:txBody>
          <a:bodyPr wrap="square" rtlCol="0">
            <a:spAutoFit/>
          </a:bodyPr>
          <a:lstStyle/>
          <a:p>
            <a:r>
              <a:rPr lang="pt-PT" sz="1070"/>
              <a:t>Abreviaturas: N: número de participantes</a:t>
            </a:r>
          </a:p>
        </p:txBody>
      </p:sp>
      <p:sp>
        <p:nvSpPr>
          <p:cNvPr id="63" name="Rectangle 62">
            <a:extLst>
              <a:ext uri="{FF2B5EF4-FFF2-40B4-BE49-F238E27FC236}">
                <a16:creationId xmlns:a16="http://schemas.microsoft.com/office/drawing/2014/main" id="{15832C13-47FB-4052-BC3E-D438AAF70982}"/>
              </a:ext>
            </a:extLst>
          </p:cNvPr>
          <p:cNvSpPr/>
          <p:nvPr/>
        </p:nvSpPr>
        <p:spPr>
          <a:xfrm>
            <a:off x="3705274" y="1186877"/>
            <a:ext cx="1087298" cy="256148"/>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lIns="0" rIns="0" rtlCol="0" anchor="ctr"/>
          <a:lstStyle/>
          <a:p>
            <a:pPr algn="ctr" defTabSz="914354" eaLnBrk="1" fontAlgn="auto" hangingPunct="1">
              <a:spcBef>
                <a:spcPts val="0"/>
              </a:spcBef>
              <a:spcAft>
                <a:spcPts val="0"/>
              </a:spcAft>
              <a:defRPr/>
            </a:pPr>
            <a:r>
              <a:rPr lang="pt-PT" sz="1333">
                <a:solidFill>
                  <a:srgbClr val="FFFFFF"/>
                </a:solidFill>
              </a:rPr>
              <a:t>Adesão </a:t>
            </a:r>
          </a:p>
        </p:txBody>
      </p:sp>
      <p:sp>
        <p:nvSpPr>
          <p:cNvPr id="4" name="Rectangle: Rounded Corners 3">
            <a:extLst>
              <a:ext uri="{FF2B5EF4-FFF2-40B4-BE49-F238E27FC236}">
                <a16:creationId xmlns:a16="http://schemas.microsoft.com/office/drawing/2014/main" id="{4115D2F1-A408-72E9-9B08-86D4F4F8C2B1}"/>
              </a:ext>
            </a:extLst>
          </p:cNvPr>
          <p:cNvSpPr/>
          <p:nvPr/>
        </p:nvSpPr>
        <p:spPr>
          <a:xfrm>
            <a:off x="9894080" y="1217124"/>
            <a:ext cx="719948" cy="394948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B42EA251-B007-2CE7-5362-7A660AA48601}"/>
              </a:ext>
            </a:extLst>
          </p:cNvPr>
          <p:cNvSpPr txBox="1"/>
          <p:nvPr/>
        </p:nvSpPr>
        <p:spPr>
          <a:xfrm>
            <a:off x="856952" y="5854351"/>
            <a:ext cx="10543262" cy="62047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2000" b="1">
                <a:solidFill>
                  <a:schemeClr val="accent1"/>
                </a:solidFill>
                <a:cs typeface="Arial" panose="020B0604020202020204" pitchFamily="34" charset="0"/>
              </a:rPr>
              <a:t>Um desenho de estudo cruzado em ocultação foi iniciado no mês 30-36, com um acompanhamento até ao mês 54</a:t>
            </a:r>
          </a:p>
        </p:txBody>
      </p:sp>
    </p:spTree>
    <p:extLst>
      <p:ext uri="{BB962C8B-B14F-4D97-AF65-F5344CB8AC3E}">
        <p14:creationId xmlns:p14="http://schemas.microsoft.com/office/powerpoint/2010/main" val="2293895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425302" y="0"/>
            <a:ext cx="11747582" cy="584775"/>
          </a:xfrm>
          <a:prstGeom prst="rect">
            <a:avLst/>
          </a:prstGeom>
        </p:spPr>
        <p:txBody>
          <a:bodyPr wrap="square">
            <a:spAutoFit/>
          </a:bodyPr>
          <a:lstStyle/>
          <a:p>
            <a:pPr algn="ctr"/>
            <a:r>
              <a:rPr lang="pt-PT" sz="3200">
                <a:solidFill>
                  <a:schemeClr val="accent1"/>
                </a:solidFill>
                <a:latin typeface="+mj-lt"/>
              </a:rPr>
              <a:t>KEN SHE: mITT de eficácia da vacina</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1059658414"/>
              </p:ext>
            </p:extLst>
          </p:nvPr>
        </p:nvGraphicFramePr>
        <p:xfrm>
          <a:off x="646814" y="676860"/>
          <a:ext cx="9737722" cy="3480612"/>
        </p:xfrm>
        <a:graphic>
          <a:graphicData uri="http://schemas.openxmlformats.org/drawingml/2006/table">
            <a:tbl>
              <a:tblPr firstRow="1" bandRow="1">
                <a:tableStyleId>{69012ECD-51FC-41F1-AA8D-1B2483CD663E}</a:tableStyleId>
              </a:tblPr>
              <a:tblGrid>
                <a:gridCol w="2809618">
                  <a:extLst>
                    <a:ext uri="{9D8B030D-6E8A-4147-A177-3AD203B41FA5}">
                      <a16:colId xmlns:a16="http://schemas.microsoft.com/office/drawing/2014/main" val="775955045"/>
                    </a:ext>
                  </a:extLst>
                </a:gridCol>
                <a:gridCol w="1516248">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a:t>Número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Número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VE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 IC da VE 95%</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0">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571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a:spcBef>
                          <a:spcPts val="1800"/>
                        </a:spcBef>
                      </a:pPr>
                      <a:endParaRPr lang="en-US" sz="1600" b="1" dirty="0">
                        <a:solidFill>
                          <a:schemeClr val="accent1"/>
                        </a:solidFill>
                        <a:latin typeface="+mn-lt"/>
                        <a:cs typeface="Arial" panose="020B0604020202020204" pitchFamily="34" charset="0"/>
                      </a:endParaRPr>
                    </a:p>
                  </a:txBody>
                  <a:tcPr marR="4572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gridSpan="3">
                  <a:txBody>
                    <a:bodyPr/>
                    <a:lstStyle/>
                    <a:p>
                      <a:pPr algn="ctr">
                        <a:spcBef>
                          <a:spcPts val="1800"/>
                        </a:spcBef>
                      </a:pPr>
                      <a:r>
                        <a:rPr lang="pt-PT" sz="1600" b="1">
                          <a:solidFill>
                            <a:schemeClr val="accent1"/>
                          </a:solidFill>
                          <a:latin typeface="+mn-lt"/>
                          <a:cs typeface="Arial" panose="020B0604020202020204" pitchFamily="34" charset="0"/>
                        </a:rPr>
                        <a:t>Mês 36</a:t>
                      </a:r>
                    </a:p>
                  </a:txBody>
                  <a:tcPr marR="457200"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57150"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275684354"/>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gridSpan="4">
                  <a:txBody>
                    <a:bodyPr/>
                    <a:lstStyle/>
                    <a:p>
                      <a:pPr algn="ctr">
                        <a:spcBef>
                          <a:spcPts val="1800"/>
                        </a:spcBef>
                      </a:pPr>
                      <a:r>
                        <a:rPr lang="pt-PT" sz="1600" b="1">
                          <a:solidFill>
                            <a:schemeClr val="accent1"/>
                          </a:solidFill>
                          <a:latin typeface="+mn-lt"/>
                          <a:ea typeface="+mn-ea"/>
                          <a:cs typeface="+mn-cs"/>
                        </a:rPr>
                        <a:t>Infecções persistentes incidentes por HPV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0461">
                <a:tc>
                  <a:txBody>
                    <a:bodyPr/>
                    <a:lstStyle/>
                    <a:p>
                      <a:pPr algn="l">
                        <a:spcBef>
                          <a:spcPts val="0"/>
                        </a:spcBef>
                      </a:pPr>
                      <a:r>
                        <a:rPr lang="pt-PT" sz="1600" b="1" dirty="0">
                          <a:solidFill>
                            <a:schemeClr val="bg1"/>
                          </a:solidFill>
                        </a:rPr>
                        <a:t>Atraso na vacinação</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473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72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Referências</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19365949"/>
                  </a:ext>
                </a:extLst>
              </a:tr>
              <a:tr h="323766">
                <a:tc>
                  <a:txBody>
                    <a:bodyPr/>
                    <a:lstStyle/>
                    <a:p>
                      <a:pPr algn="l">
                        <a:spcBef>
                          <a:spcPts val="0"/>
                        </a:spcBef>
                      </a:pPr>
                      <a:r>
                        <a:rPr lang="pt-PT" sz="1600" b="1" dirty="0">
                          <a:solidFill>
                            <a:schemeClr val="bg1"/>
                          </a:solidFill>
                        </a:rPr>
                        <a:t>Dose única de </a:t>
                      </a:r>
                      <a:r>
                        <a:rPr lang="pt-PT" sz="1600" b="1" dirty="0">
                          <a:solidFill>
                            <a:schemeClr val="tx1"/>
                          </a:solidFill>
                        </a:rPr>
                        <a:t>HPV2 (GSK)</a:t>
                      </a:r>
                      <a:r>
                        <a:rPr lang="pt-PT" sz="1600" b="1" dirty="0">
                          <a:solidFill>
                            <a:schemeClr val="bg1"/>
                          </a:solidFill>
                        </a:rPr>
                        <a:t>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489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1">
                          <a:solidFill>
                            <a:schemeClr val="accent1"/>
                          </a:solidFill>
                        </a:rPr>
                        <a:t>97,5%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90,0; 99,4</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337925472"/>
                  </a:ext>
                </a:extLst>
              </a:tr>
              <a:tr h="485068">
                <a:tc>
                  <a:txBody>
                    <a:bodyPr/>
                    <a:lstStyle/>
                    <a:p>
                      <a:pPr algn="l">
                        <a:spcBef>
                          <a:spcPts val="0"/>
                        </a:spcBef>
                      </a:pPr>
                      <a:r>
                        <a:rPr lang="pt-PT" sz="1600" b="1" dirty="0">
                          <a:solidFill>
                            <a:schemeClr val="bg1"/>
                          </a:solidFill>
                        </a:rPr>
                        <a:t>Dose única de </a:t>
                      </a:r>
                      <a:r>
                        <a:rPr lang="pt-PT" sz="1600" b="1" dirty="0">
                          <a:solidFill>
                            <a:schemeClr val="tx1"/>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496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pt-PT" sz="1600" b="0">
                          <a:solidFill>
                            <a:schemeClr val="accent1"/>
                          </a:solidFill>
                        </a:rPr>
                        <a:t>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pt-PT" sz="1600" b="1">
                          <a:solidFill>
                            <a:schemeClr val="accent1"/>
                          </a:solidFill>
                        </a:rPr>
                        <a:t>98,8%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Bef>
                          <a:spcPts val="0"/>
                        </a:spcBef>
                      </a:pPr>
                      <a:r>
                        <a:rPr lang="pt-PT" sz="1600" b="0">
                          <a:solidFill>
                            <a:schemeClr val="accent1"/>
                          </a:solidFill>
                        </a:rPr>
                        <a:t>91,3; 99,8</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2998604"/>
                  </a:ext>
                </a:extLst>
              </a:tr>
              <a:tr h="385267">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gridSpan="4">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1600" b="1">
                          <a:solidFill>
                            <a:schemeClr val="accent1"/>
                          </a:solidFill>
                          <a:latin typeface="+mn-lt"/>
                          <a:ea typeface="+mn-ea"/>
                          <a:cs typeface="+mn-cs"/>
                        </a:rPr>
                        <a:t>Infecções persistentes incidentes por HPV 16/18/31/33/45/52/58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354757">
                <a:tc>
                  <a:txBody>
                    <a:bodyPr/>
                    <a:lstStyle/>
                    <a:p>
                      <a:pPr algn="l">
                        <a:spcBef>
                          <a:spcPts val="0"/>
                        </a:spcBef>
                      </a:pPr>
                      <a:r>
                        <a:rPr lang="pt-PT" sz="1600" b="1">
                          <a:solidFill>
                            <a:schemeClr val="bg1"/>
                          </a:solidFill>
                        </a:rPr>
                        <a:t>Atraso na vacinação</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290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84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rPr>
                        <a:t>Referências</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291968">
                <a:tc>
                  <a:txBody>
                    <a:bodyPr/>
                    <a:lstStyle/>
                    <a:p>
                      <a:pPr algn="l">
                        <a:spcBef>
                          <a:spcPts val="0"/>
                        </a:spcBef>
                      </a:pPr>
                      <a:r>
                        <a:rPr lang="pt-PT" sz="1600" b="1">
                          <a:solidFill>
                            <a:schemeClr val="bg1"/>
                          </a:solidFill>
                        </a:rPr>
                        <a:t>Dose única de </a:t>
                      </a:r>
                      <a:r>
                        <a:rPr lang="pt-PT" sz="1600" b="1">
                          <a:solidFill>
                            <a:schemeClr val="tx1"/>
                          </a:solidFill>
                        </a:rPr>
                        <a:t>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325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1">
                          <a:solidFill>
                            <a:schemeClr val="accent1"/>
                          </a:solidFill>
                          <a:latin typeface="+mn-lt"/>
                          <a:cs typeface="Arial" panose="020B0604020202020204" pitchFamily="34" charset="0"/>
                        </a:rPr>
                        <a:t>95,5%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dirty="0">
                          <a:solidFill>
                            <a:schemeClr val="accent1"/>
                          </a:solidFill>
                          <a:latin typeface="+mn-lt"/>
                          <a:cs typeface="Arial" panose="020B0604020202020204" pitchFamily="34" charset="0"/>
                        </a:rPr>
                        <a:t>89,0; 98,2</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D1777EBB-839D-4C19-81B6-7DADA7B90D65}"/>
              </a:ext>
            </a:extLst>
          </p:cNvPr>
          <p:cNvSpPr txBox="1"/>
          <p:nvPr/>
        </p:nvSpPr>
        <p:spPr>
          <a:xfrm>
            <a:off x="646814" y="4277832"/>
            <a:ext cx="8302633" cy="230832"/>
          </a:xfrm>
          <a:prstGeom prst="rect">
            <a:avLst/>
          </a:prstGeom>
          <a:noFill/>
        </p:spPr>
        <p:txBody>
          <a:bodyPr wrap="square" numCol="1" rtlCol="0">
            <a:spAutoFit/>
          </a:bodyPr>
          <a:lstStyle/>
          <a:p>
            <a:r>
              <a:rPr lang="pt-PT" sz="900" dirty="0"/>
              <a:t>Abreviaturas: IC: intervalo de confiança; KEN SHE: KENya Eficácia da vacina de dose única contra o HPV; mITT: análise modificada de intenção de tratar; VE: eficácia da vacina</a:t>
            </a:r>
          </a:p>
        </p:txBody>
      </p:sp>
      <p:sp>
        <p:nvSpPr>
          <p:cNvPr id="6" name="TextBox 5">
            <a:extLst>
              <a:ext uri="{FF2B5EF4-FFF2-40B4-BE49-F238E27FC236}">
                <a16:creationId xmlns:a16="http://schemas.microsoft.com/office/drawing/2014/main" id="{BAC2BB28-ACEB-41F2-9254-800B5579C7FD}"/>
              </a:ext>
            </a:extLst>
          </p:cNvPr>
          <p:cNvSpPr txBox="1"/>
          <p:nvPr/>
        </p:nvSpPr>
        <p:spPr>
          <a:xfrm>
            <a:off x="415778" y="6172210"/>
            <a:ext cx="10509398" cy="215444"/>
          </a:xfrm>
          <a:prstGeom prst="rect">
            <a:avLst/>
          </a:prstGeom>
        </p:spPr>
        <p:txBody>
          <a:bodyPr vert="horz" wrap="square" lIns="0" tIns="0" rIns="0" bIns="0" rtlCol="0" anchor="b"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indent="0" defTabSz="914400" eaLnBrk="1" hangingPunct="1">
              <a:spcBef>
                <a:spcPts val="0"/>
              </a:spcBef>
              <a:spcAft>
                <a:spcPts val="0"/>
              </a:spcAft>
              <a:defRPr/>
            </a:pPr>
            <a:r>
              <a:rPr kumimoji="0" lang="pt-PT" sz="700" b="0" u="none" strike="noStrike" cap="none" normalizeH="0" baseline="0" noProof="0">
                <a:ln>
                  <a:noFill/>
                </a:ln>
                <a:solidFill>
                  <a:schemeClr val="tx1">
                    <a:lumMod val="65000"/>
                    <a:lumOff val="35000"/>
                  </a:schemeClr>
                </a:solidFill>
                <a:effectLst/>
                <a:uLnTx/>
                <a:uFillTx/>
              </a:rPr>
              <a:t>Barnabas RV, Brown ER, Onono MA, et al. Durability of single-dose HPV vaccination in young Kenyan women: Randomized controlled trial 3-year results. </a:t>
            </a:r>
            <a:r>
              <a:rPr kumimoji="0" lang="pt-PT" sz="700" b="0" i="1" u="none" strike="noStrike" cap="none" normalizeH="0" baseline="0" noProof="0">
                <a:ln>
                  <a:noFill/>
                </a:ln>
                <a:solidFill>
                  <a:schemeClr val="tx1">
                    <a:lumMod val="65000"/>
                    <a:lumOff val="35000"/>
                  </a:schemeClr>
                </a:solidFill>
                <a:effectLst/>
                <a:uLnTx/>
                <a:uFillTx/>
              </a:rPr>
              <a:t>Nature Medicine</a:t>
            </a:r>
            <a:r>
              <a:rPr kumimoji="0" lang="pt-PT" sz="700" b="0" u="none" strike="noStrike" cap="none" normalizeH="0" baseline="0" noProof="0">
                <a:ln>
                  <a:noFill/>
                </a:ln>
                <a:solidFill>
                  <a:schemeClr val="tx1">
                    <a:lumMod val="65000"/>
                    <a:lumOff val="35000"/>
                  </a:schemeClr>
                </a:solidFill>
                <a:effectLst/>
                <a:uLnTx/>
                <a:uFillTx/>
              </a:rPr>
              <a:t>. 2023; 29(12):3224-3232.</a:t>
            </a:r>
          </a:p>
          <a:p>
            <a:pPr marL="0" indent="0" defTabSz="914400" eaLnBrk="1" hangingPunct="1">
              <a:spcBef>
                <a:spcPts val="0"/>
              </a:spcBef>
              <a:spcAft>
                <a:spcPts val="0"/>
              </a:spcAft>
              <a:defRPr/>
            </a:pPr>
            <a:r>
              <a:rPr lang="pt-PT" sz="700">
                <a:solidFill>
                  <a:schemeClr val="tx1">
                    <a:lumMod val="65000"/>
                    <a:lumOff val="35000"/>
                  </a:schemeClr>
                </a:solidFill>
              </a:rPr>
              <a:t>Barnabas R, Mugo N, Onono M, et al. A randomized crossover trial of single-dose HPV vaccination efficacy among young women: Durability and vaccine efficacy after 54 months. Resumo apresentado na Conferência da Sociedade Internacional do Papilomavírus 2024. </a:t>
            </a:r>
          </a:p>
        </p:txBody>
      </p:sp>
      <p:sp>
        <p:nvSpPr>
          <p:cNvPr id="3" name="TextBox 2">
            <a:extLst>
              <a:ext uri="{FF2B5EF4-FFF2-40B4-BE49-F238E27FC236}">
                <a16:creationId xmlns:a16="http://schemas.microsoft.com/office/drawing/2014/main" id="{7D840598-3F3A-41AC-A66C-BD53DC02D34B}"/>
              </a:ext>
            </a:extLst>
          </p:cNvPr>
          <p:cNvSpPr txBox="1"/>
          <p:nvPr/>
        </p:nvSpPr>
        <p:spPr>
          <a:xfrm>
            <a:off x="759590" y="4632988"/>
            <a:ext cx="10165586" cy="307777"/>
          </a:xfrm>
          <a:prstGeom prst="rect">
            <a:avLst/>
          </a:prstGeom>
          <a:noFill/>
        </p:spPr>
        <p:txBody>
          <a:bodyPr wrap="square" rtlCol="0">
            <a:spAutoFit/>
          </a:bodyPr>
          <a:lstStyle/>
          <a:p>
            <a:r>
              <a:rPr lang="pt-PT" sz="1400" dirty="0"/>
              <a:t>mITT: seronegativa na base de referência e HPV-ADN negativa na base de referência e mês 3 para os tipos considerados na análise.</a:t>
            </a:r>
          </a:p>
        </p:txBody>
      </p:sp>
      <p:sp>
        <p:nvSpPr>
          <p:cNvPr id="4" name="Rectangle: Rounded Corners 4">
            <a:extLst>
              <a:ext uri="{FF2B5EF4-FFF2-40B4-BE49-F238E27FC236}">
                <a16:creationId xmlns:a16="http://schemas.microsoft.com/office/drawing/2014/main" id="{410D41DD-EDE0-815E-FC81-C59FD7C3C2B6}"/>
              </a:ext>
            </a:extLst>
          </p:cNvPr>
          <p:cNvSpPr txBox="1"/>
          <p:nvPr/>
        </p:nvSpPr>
        <p:spPr>
          <a:xfrm>
            <a:off x="982679" y="4984180"/>
            <a:ext cx="10079198" cy="883486"/>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sz="1600" b="1">
                <a:solidFill>
                  <a:schemeClr val="accent1"/>
                </a:solidFill>
                <a:cs typeface="Arial" panose="020B0604020202020204" pitchFamily="34" charset="0"/>
              </a:rPr>
              <a:t>VE em função do tempo (períodos inicial + cruzado)</a:t>
            </a:r>
          </a:p>
          <a:p>
            <a:pPr marL="0" lvl="0" indent="0" defTabSz="1911350">
              <a:spcBef>
                <a:spcPct val="0"/>
              </a:spcBef>
              <a:buNone/>
            </a:pPr>
            <a:r>
              <a:rPr lang="pt-PT" sz="1600" b="0" i="0" u="sng" baseline="0">
                <a:solidFill>
                  <a:srgbClr val="000000"/>
                </a:solidFill>
                <a:latin typeface="Arial" panose="020B0604020202020204" pitchFamily="34" charset="0"/>
                <a:cs typeface="Arial" panose="020B0604020202020204" pitchFamily="34" charset="0"/>
              </a:rPr>
              <a:t>HPV-16/18</a:t>
            </a:r>
            <a:r>
              <a:rPr lang="pt-PT" sz="1600" b="1" i="0" u="none" baseline="0">
                <a:solidFill>
                  <a:schemeClr val="accent1"/>
                </a:solidFill>
                <a:latin typeface="Arial" panose="020B0604020202020204" pitchFamily="34" charset="0"/>
                <a:cs typeface="Arial" panose="020B0604020202020204" pitchFamily="34" charset="0"/>
              </a:rPr>
              <a:t>: </a:t>
            </a:r>
            <a:r>
              <a:rPr lang="pt-PT" sz="1600" b="0" i="0" u="none" strike="noStrike" baseline="0">
                <a:solidFill>
                  <a:srgbClr val="000000"/>
                </a:solidFill>
                <a:latin typeface="Arial" panose="020B0604020202020204" pitchFamily="34" charset="0"/>
                <a:cs typeface="Arial" panose="020B0604020202020204" pitchFamily="34" charset="0"/>
              </a:rPr>
              <a:t>96,5% (95% IC 92,1-98,5) no mês 6 e 99,6% (95% IC 98,0-99,9) no mês 54</a:t>
            </a:r>
          </a:p>
          <a:p>
            <a:pPr marL="0" lvl="0" indent="0" defTabSz="1911350">
              <a:spcBef>
                <a:spcPct val="0"/>
              </a:spcBef>
              <a:buNone/>
            </a:pPr>
            <a:r>
              <a:rPr lang="pt-PT" sz="1600" b="0" i="0" u="sng" strike="noStrike" baseline="0">
                <a:solidFill>
                  <a:srgbClr val="000000"/>
                </a:solidFill>
                <a:latin typeface="Arial" panose="020B0604020202020204" pitchFamily="34" charset="0"/>
              </a:rPr>
              <a:t>HPV-16/18/31/33/45/52/58</a:t>
            </a:r>
            <a:r>
              <a:rPr lang="pt-PT" sz="1600" b="0" i="0" strike="noStrike" baseline="0">
                <a:solidFill>
                  <a:srgbClr val="000000"/>
                </a:solidFill>
                <a:latin typeface="Arial" panose="020B0604020202020204" pitchFamily="34" charset="0"/>
              </a:rPr>
              <a:t>: 93,5% (95% IC 86,2-96,9) no mês 6 e 99,1% (95% IC 96,4-99,8) no mês 54</a:t>
            </a:r>
          </a:p>
        </p:txBody>
      </p:sp>
    </p:spTree>
    <p:extLst>
      <p:ext uri="{BB962C8B-B14F-4D97-AF65-F5344CB8AC3E}">
        <p14:creationId xmlns:p14="http://schemas.microsoft.com/office/powerpoint/2010/main" val="1540721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000" y="114300"/>
            <a:ext cx="11747582" cy="584775"/>
          </a:xfrm>
          <a:prstGeom prst="rect">
            <a:avLst/>
          </a:prstGeom>
        </p:spPr>
        <p:txBody>
          <a:bodyPr wrap="square">
            <a:spAutoFit/>
          </a:bodyPr>
          <a:lstStyle/>
          <a:p>
            <a:r>
              <a:rPr lang="pt-PT" sz="3200">
                <a:solidFill>
                  <a:schemeClr val="accent1"/>
                </a:solidFill>
                <a:latin typeface="+mj-lt"/>
              </a:rPr>
              <a:t>Ensaio KEN SHE: Conclusões</a:t>
            </a:r>
          </a:p>
        </p:txBody>
      </p:sp>
      <p:sp>
        <p:nvSpPr>
          <p:cNvPr id="2" name="TextBox 1">
            <a:extLst>
              <a:ext uri="{FF2B5EF4-FFF2-40B4-BE49-F238E27FC236}">
                <a16:creationId xmlns:a16="http://schemas.microsoft.com/office/drawing/2014/main" id="{6878ECDD-2344-4A5E-81BF-92F32D377DB2}"/>
              </a:ext>
            </a:extLst>
          </p:cNvPr>
          <p:cNvSpPr txBox="1"/>
          <p:nvPr/>
        </p:nvSpPr>
        <p:spPr>
          <a:xfrm>
            <a:off x="525553" y="699075"/>
            <a:ext cx="9748158" cy="4401205"/>
          </a:xfrm>
          <a:prstGeom prst="rect">
            <a:avLst/>
          </a:prstGeom>
          <a:noFill/>
        </p:spPr>
        <p:txBody>
          <a:bodyPr wrap="square" rtlCol="0">
            <a:spAutoFit/>
          </a:bodyPr>
          <a:lstStyle/>
          <a:p>
            <a:pPr algn="l"/>
            <a:r>
              <a:rPr lang="pt-PT" sz="2800" b="0" i="0" u="none" strike="noStrike" baseline="0" dirty="0">
                <a:latin typeface="+mj-lt"/>
                <a:cs typeface="Calibri" panose="020F0502020204030204" pitchFamily="34" charset="0"/>
              </a:rPr>
              <a:t>As doses únicas de </a:t>
            </a:r>
            <a:r>
              <a:rPr lang="pt-PT" sz="2800" dirty="0">
                <a:latin typeface="+mj-lt"/>
                <a:cs typeface="Calibri" panose="020F0502020204030204" pitchFamily="34" charset="0"/>
              </a:rPr>
              <a:t>HPV2</a:t>
            </a:r>
            <a:r>
              <a:rPr lang="pt-PT" sz="2800" i="0" u="none" strike="noStrike" baseline="0" dirty="0">
                <a:latin typeface="+mj-lt"/>
                <a:cs typeface="Calibri" panose="020F0502020204030204" pitchFamily="34" charset="0"/>
              </a:rPr>
              <a:t> da GSK e de HPV9 da MSD foram </a:t>
            </a:r>
            <a:r>
              <a:rPr lang="pt-PT" sz="2800" b="1" i="0" u="none" strike="noStrike" baseline="0" dirty="0">
                <a:latin typeface="+mj-lt"/>
                <a:cs typeface="Calibri" panose="020F0502020204030204" pitchFamily="34" charset="0"/>
              </a:rPr>
              <a:t>altamente eficazes</a:t>
            </a:r>
            <a:r>
              <a:rPr lang="pt-PT" sz="2800" i="0" u="none" strike="noStrike" baseline="0" dirty="0">
                <a:latin typeface="+mj-lt"/>
                <a:cs typeface="Calibri" panose="020F0502020204030204" pitchFamily="34" charset="0"/>
              </a:rPr>
              <a:t> na prevenção de infecções oncogénicas incidentais-persistentes por HPV entre adolescentes e mulheres jovens africanas.</a:t>
            </a:r>
          </a:p>
          <a:p>
            <a:pPr algn="l"/>
            <a:endParaRPr lang="en-US" sz="2800" dirty="0">
              <a:cs typeface="Calibri" panose="020F0502020204030204" pitchFamily="34" charset="0"/>
            </a:endParaRPr>
          </a:p>
          <a:p>
            <a:pPr algn="l"/>
            <a:r>
              <a:rPr lang="pt-PT" sz="2800" b="1" i="0" u="none" strike="noStrike" baseline="0" dirty="0">
                <a:latin typeface="+mj-lt"/>
                <a:cs typeface="Calibri" panose="020F0502020204030204" pitchFamily="34" charset="0"/>
              </a:rPr>
              <a:t>A eficácia registada </a:t>
            </a:r>
            <a:r>
              <a:rPr lang="pt-PT" sz="2800" b="1" dirty="0">
                <a:latin typeface="+mj-lt"/>
                <a:cs typeface="Calibri" panose="020F0502020204030204" pitchFamily="34" charset="0"/>
              </a:rPr>
              <a:t>neste ensaio clínico aleatorizado de dose única aparenta ser </a:t>
            </a:r>
            <a:r>
              <a:rPr lang="pt-PT" sz="2800" b="1" i="0" u="none" strike="noStrike" baseline="0" dirty="0">
                <a:latin typeface="+mj-lt"/>
                <a:cs typeface="Calibri" panose="020F0502020204030204" pitchFamily="34" charset="0"/>
              </a:rPr>
              <a:t>semelhante em magnitude à dos regimes de doses múltiplas.</a:t>
            </a:r>
          </a:p>
          <a:p>
            <a:pPr algn="l"/>
            <a:endParaRPr lang="en-US" sz="2800" b="1" dirty="0">
              <a:latin typeface="+mj-lt"/>
              <a:cs typeface="Calibri" panose="020F0502020204030204" pitchFamily="34" charset="0"/>
            </a:endParaRPr>
          </a:p>
          <a:p>
            <a:pPr algn="l"/>
            <a:r>
              <a:rPr lang="pt-PT" sz="2800" dirty="0">
                <a:latin typeface="+mj-lt"/>
                <a:cs typeface="Calibri" panose="020F0502020204030204" pitchFamily="34" charset="0"/>
              </a:rPr>
              <a:t>Uma vacinação de dose única contra o HPV foi altamente eficaz </a:t>
            </a:r>
            <a:r>
              <a:rPr lang="pt-PT" sz="2800" b="1" i="0" u="none" baseline="0" dirty="0">
                <a:latin typeface="+mj-lt"/>
                <a:cs typeface="Calibri" panose="020F0502020204030204" pitchFamily="34" charset="0"/>
              </a:rPr>
              <a:t>durante 54 meses, sem evidência de diminuição da imunidade. Estes resultados apoiam a durabilidade da vacinação de dose única contra o HPV.</a:t>
            </a:r>
          </a:p>
        </p:txBody>
      </p:sp>
    </p:spTree>
    <p:extLst>
      <p:ext uri="{BB962C8B-B14F-4D97-AF65-F5344CB8AC3E}">
        <p14:creationId xmlns:p14="http://schemas.microsoft.com/office/powerpoint/2010/main" val="1467347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F12FB-817F-37D6-7CC1-71FDDC1B1685}"/>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ACA9931D-4CF6-FE67-EE0E-FE2559935572}"/>
              </a:ext>
            </a:extLst>
          </p:cNvPr>
          <p:cNvSpPr/>
          <p:nvPr/>
        </p:nvSpPr>
        <p:spPr>
          <a:xfrm>
            <a:off x="374609" y="62818"/>
            <a:ext cx="11747582" cy="584775"/>
          </a:xfrm>
          <a:prstGeom prst="rect">
            <a:avLst/>
          </a:prstGeom>
        </p:spPr>
        <p:txBody>
          <a:bodyPr wrap="square">
            <a:spAutoFit/>
          </a:bodyPr>
          <a:lstStyle/>
          <a:p>
            <a:r>
              <a:rPr lang="pt-PT" sz="3200">
                <a:solidFill>
                  <a:schemeClr val="tx2"/>
                </a:solidFill>
                <a:latin typeface="+mj-lt"/>
              </a:rPr>
              <a:t>Ensaio ESCUDDO - Esquema do estudo</a:t>
            </a:r>
          </a:p>
        </p:txBody>
      </p:sp>
      <p:grpSp>
        <p:nvGrpSpPr>
          <p:cNvPr id="41" name="Group 40">
            <a:extLst>
              <a:ext uri="{FF2B5EF4-FFF2-40B4-BE49-F238E27FC236}">
                <a16:creationId xmlns:a16="http://schemas.microsoft.com/office/drawing/2014/main" id="{DCE0CC27-D9ED-2057-D08B-CF38FC9C0B7C}"/>
              </a:ext>
            </a:extLst>
          </p:cNvPr>
          <p:cNvGrpSpPr/>
          <p:nvPr/>
        </p:nvGrpSpPr>
        <p:grpSpPr>
          <a:xfrm>
            <a:off x="2606040" y="1227593"/>
            <a:ext cx="6225138" cy="494307"/>
            <a:chOff x="50525" y="2325687"/>
            <a:chExt cx="3024220" cy="767291"/>
          </a:xfrm>
        </p:grpSpPr>
        <p:sp>
          <p:nvSpPr>
            <p:cNvPr id="42" name="Rectangle: Rounded Corners 41">
              <a:extLst>
                <a:ext uri="{FF2B5EF4-FFF2-40B4-BE49-F238E27FC236}">
                  <a16:creationId xmlns:a16="http://schemas.microsoft.com/office/drawing/2014/main" id="{B10EBF23-2024-0D87-D9B8-EFA13828500E}"/>
                </a:ext>
              </a:extLst>
            </p:cNvPr>
            <p:cNvSpPr/>
            <p:nvPr/>
          </p:nvSpPr>
          <p:spPr>
            <a:xfrm>
              <a:off x="50525" y="2325687"/>
              <a:ext cx="3024220" cy="767291"/>
            </a:xfrm>
            <a:prstGeom prst="roundRect">
              <a:avLst>
                <a:gd name="adj" fmla="val 10000"/>
              </a:avLst>
            </a:prstGeom>
            <a:solidFill>
              <a:schemeClr val="accent3">
                <a:lumMod val="20000"/>
                <a:lumOff val="80000"/>
                <a:alpha val="90000"/>
              </a:schemeClr>
            </a:solidFill>
            <a:ln>
              <a:solidFill>
                <a:schemeClr val="accent1">
                  <a:alpha val="90000"/>
                </a:schemeClr>
              </a:solid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3" name="Rectangle: Rounded Corners 4">
              <a:extLst>
                <a:ext uri="{FF2B5EF4-FFF2-40B4-BE49-F238E27FC236}">
                  <a16:creationId xmlns:a16="http://schemas.microsoft.com/office/drawing/2014/main" id="{5DD1F0AB-2131-6C9A-7B24-FAF9468D58D1}"/>
                </a:ext>
              </a:extLst>
            </p:cNvPr>
            <p:cNvSpPr txBox="1"/>
            <p:nvPr/>
          </p:nvSpPr>
          <p:spPr>
            <a:xfrm>
              <a:off x="50525" y="2334597"/>
              <a:ext cx="3024220" cy="72234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a:solidFill>
                    <a:schemeClr val="accent1"/>
                  </a:solidFill>
                  <a:cs typeface="Arial" panose="020B0604020202020204" pitchFamily="34" charset="0"/>
                </a:rPr>
                <a:t>20 330 raparigas 12-16 anos aleatoriamente</a:t>
              </a:r>
            </a:p>
          </p:txBody>
        </p:sp>
      </p:grpSp>
      <p:sp>
        <p:nvSpPr>
          <p:cNvPr id="40" name="TextBox 39">
            <a:extLst>
              <a:ext uri="{FF2B5EF4-FFF2-40B4-BE49-F238E27FC236}">
                <a16:creationId xmlns:a16="http://schemas.microsoft.com/office/drawing/2014/main" id="{C4880631-AA8F-CC62-BFAC-37582FEF7120}"/>
              </a:ext>
            </a:extLst>
          </p:cNvPr>
          <p:cNvSpPr txBox="1"/>
          <p:nvPr/>
        </p:nvSpPr>
        <p:spPr>
          <a:xfrm>
            <a:off x="419793" y="6222885"/>
            <a:ext cx="7132774" cy="230832"/>
          </a:xfrm>
          <a:prstGeom prst="rect">
            <a:avLst/>
          </a:prstGeom>
          <a:noFill/>
        </p:spPr>
        <p:txBody>
          <a:bodyPr wrap="square" rtlCol="0">
            <a:spAutoFit/>
          </a:bodyPr>
          <a:lstStyle/>
          <a:p>
            <a:r>
              <a:rPr lang="pt-PT" sz="900"/>
              <a:t>N: número de participantes </a:t>
            </a:r>
          </a:p>
        </p:txBody>
      </p:sp>
      <p:sp>
        <p:nvSpPr>
          <p:cNvPr id="2" name="Arrow: Down 1">
            <a:extLst>
              <a:ext uri="{FF2B5EF4-FFF2-40B4-BE49-F238E27FC236}">
                <a16:creationId xmlns:a16="http://schemas.microsoft.com/office/drawing/2014/main" id="{7DCBC0EF-C2F8-0D3B-6779-F53FD041DBD8}"/>
              </a:ext>
            </a:extLst>
          </p:cNvPr>
          <p:cNvSpPr/>
          <p:nvPr/>
        </p:nvSpPr>
        <p:spPr>
          <a:xfrm>
            <a:off x="3570343" y="201074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84ED8F9-20BD-2A96-F6C2-3FBB38E3E41D}"/>
              </a:ext>
            </a:extLst>
          </p:cNvPr>
          <p:cNvSpPr/>
          <p:nvPr/>
        </p:nvSpPr>
        <p:spPr>
          <a:xfrm>
            <a:off x="5666883" y="1712756"/>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6FCE3692-57CD-C3AD-7051-397AA67B6158}"/>
              </a:ext>
            </a:extLst>
          </p:cNvPr>
          <p:cNvSpPr/>
          <p:nvPr/>
        </p:nvSpPr>
        <p:spPr>
          <a:xfrm>
            <a:off x="7502532" y="2023842"/>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7F928A7-E8C9-00D7-BE1A-FE973F573AEC}"/>
              </a:ext>
            </a:extLst>
          </p:cNvPr>
          <p:cNvSpPr/>
          <p:nvPr/>
        </p:nvSpPr>
        <p:spPr>
          <a:xfrm>
            <a:off x="3621513" y="1935640"/>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FC3807B2-6B7A-42EE-95EF-0C1EA30FF861}"/>
              </a:ext>
            </a:extLst>
          </p:cNvPr>
          <p:cNvSpPr/>
          <p:nvPr/>
        </p:nvSpPr>
        <p:spPr>
          <a:xfrm>
            <a:off x="1232194" y="3006806"/>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C5A25E7-79F6-4ABC-4B01-F526522F979C}"/>
              </a:ext>
            </a:extLst>
          </p:cNvPr>
          <p:cNvSpPr/>
          <p:nvPr/>
        </p:nvSpPr>
        <p:spPr>
          <a:xfrm>
            <a:off x="3328734" y="2705925"/>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2C52427F-D181-23AF-73A1-7C68699B275B}"/>
              </a:ext>
            </a:extLst>
          </p:cNvPr>
          <p:cNvSpPr/>
          <p:nvPr/>
        </p:nvSpPr>
        <p:spPr>
          <a:xfrm>
            <a:off x="5164383" y="3019899"/>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77E6F52-7E84-B98D-6737-8B9E27F6E73A}"/>
              </a:ext>
            </a:extLst>
          </p:cNvPr>
          <p:cNvSpPr/>
          <p:nvPr/>
        </p:nvSpPr>
        <p:spPr>
          <a:xfrm>
            <a:off x="1283364" y="2931697"/>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BD5FC3A0-DDE6-D201-8A67-36C9CBED6812}"/>
              </a:ext>
            </a:extLst>
          </p:cNvPr>
          <p:cNvGrpSpPr/>
          <p:nvPr/>
        </p:nvGrpSpPr>
        <p:grpSpPr>
          <a:xfrm>
            <a:off x="186916" y="3215270"/>
            <a:ext cx="2608761" cy="604093"/>
            <a:chOff x="5579" y="2325687"/>
            <a:chExt cx="3069166" cy="767291"/>
          </a:xfrm>
          <a:solidFill>
            <a:schemeClr val="accent3">
              <a:lumMod val="60000"/>
              <a:lumOff val="40000"/>
            </a:schemeClr>
          </a:solidFill>
        </p:grpSpPr>
        <p:sp>
          <p:nvSpPr>
            <p:cNvPr id="21" name="Rectangle: Rounded Corners 20">
              <a:extLst>
                <a:ext uri="{FF2B5EF4-FFF2-40B4-BE49-F238E27FC236}">
                  <a16:creationId xmlns:a16="http://schemas.microsoft.com/office/drawing/2014/main" id="{83C433ED-7C10-B0B1-89FE-A4155907510A}"/>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2" name="Rectangle: Rounded Corners 4">
              <a:extLst>
                <a:ext uri="{FF2B5EF4-FFF2-40B4-BE49-F238E27FC236}">
                  <a16:creationId xmlns:a16="http://schemas.microsoft.com/office/drawing/2014/main" id="{16638250-438F-DA3A-FE63-D277EE52E596}"/>
                </a:ext>
              </a:extLst>
            </p:cNvPr>
            <p:cNvSpPr txBox="1"/>
            <p:nvPr/>
          </p:nvSpPr>
          <p:spPr>
            <a:xfrm>
              <a:off x="148621" y="2375821"/>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1 dose de HPV2 (GSK)</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4.880</a:t>
              </a:r>
            </a:p>
          </p:txBody>
        </p:sp>
      </p:grpSp>
      <p:grpSp>
        <p:nvGrpSpPr>
          <p:cNvPr id="23" name="Group 22">
            <a:extLst>
              <a:ext uri="{FF2B5EF4-FFF2-40B4-BE49-F238E27FC236}">
                <a16:creationId xmlns:a16="http://schemas.microsoft.com/office/drawing/2014/main" id="{FCB1DF8D-52B2-986C-D31E-5A60116619B9}"/>
              </a:ext>
            </a:extLst>
          </p:cNvPr>
          <p:cNvGrpSpPr/>
          <p:nvPr/>
        </p:nvGrpSpPr>
        <p:grpSpPr>
          <a:xfrm>
            <a:off x="3250486" y="3220237"/>
            <a:ext cx="2608761" cy="594070"/>
            <a:chOff x="5579" y="2325687"/>
            <a:chExt cx="3069166" cy="767291"/>
          </a:xfrm>
          <a:solidFill>
            <a:schemeClr val="accent3">
              <a:lumMod val="60000"/>
              <a:lumOff val="40000"/>
            </a:schemeClr>
          </a:solidFill>
        </p:grpSpPr>
        <p:sp>
          <p:nvSpPr>
            <p:cNvPr id="24" name="Rectangle: Rounded Corners 23">
              <a:extLst>
                <a:ext uri="{FF2B5EF4-FFF2-40B4-BE49-F238E27FC236}">
                  <a16:creationId xmlns:a16="http://schemas.microsoft.com/office/drawing/2014/main" id="{73769FC0-7197-B573-B35C-06DBBCD13FC6}"/>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5" name="Rectangle: Rounded Corners 4">
              <a:extLst>
                <a:ext uri="{FF2B5EF4-FFF2-40B4-BE49-F238E27FC236}">
                  <a16:creationId xmlns:a16="http://schemas.microsoft.com/office/drawing/2014/main" id="{02EC3AC5-7B72-DB99-38A9-726767C71CE0}"/>
                </a:ext>
              </a:extLst>
            </p:cNvPr>
            <p:cNvSpPr txBox="1"/>
            <p:nvPr/>
          </p:nvSpPr>
          <p:spPr>
            <a:xfrm>
              <a:off x="28051"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2 doses de HPV2 (GSK)</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4.880</a:t>
              </a:r>
            </a:p>
          </p:txBody>
        </p:sp>
      </p:grpSp>
      <p:sp>
        <p:nvSpPr>
          <p:cNvPr id="36" name="Arrow: Down 35">
            <a:extLst>
              <a:ext uri="{FF2B5EF4-FFF2-40B4-BE49-F238E27FC236}">
                <a16:creationId xmlns:a16="http://schemas.microsoft.com/office/drawing/2014/main" id="{A5BE7A0A-3F66-D5AA-AA6E-BF649BD56ED2}"/>
              </a:ext>
            </a:extLst>
          </p:cNvPr>
          <p:cNvSpPr/>
          <p:nvPr/>
        </p:nvSpPr>
        <p:spPr>
          <a:xfrm>
            <a:off x="7256018" y="3002790"/>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29FE4CFA-A841-E9C5-B960-5238EBE3CA4E}"/>
              </a:ext>
            </a:extLst>
          </p:cNvPr>
          <p:cNvSpPr/>
          <p:nvPr/>
        </p:nvSpPr>
        <p:spPr>
          <a:xfrm>
            <a:off x="9352558" y="2701909"/>
            <a:ext cx="96253" cy="30088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48">
            <a:extLst>
              <a:ext uri="{FF2B5EF4-FFF2-40B4-BE49-F238E27FC236}">
                <a16:creationId xmlns:a16="http://schemas.microsoft.com/office/drawing/2014/main" id="{CC79C54D-A2FD-9809-D110-168401CA97C6}"/>
              </a:ext>
            </a:extLst>
          </p:cNvPr>
          <p:cNvSpPr/>
          <p:nvPr/>
        </p:nvSpPr>
        <p:spPr>
          <a:xfrm>
            <a:off x="11188207" y="3015883"/>
            <a:ext cx="198040" cy="402322"/>
          </a:xfrm>
          <a:prstGeom prst="downArrow">
            <a:avLst/>
          </a:prstGeom>
          <a:solidFill>
            <a:schemeClr val="bg1">
              <a:lumMod val="85000"/>
            </a:schemeClr>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F905C97C-9822-F5B7-3DAA-49C370874DEF}"/>
              </a:ext>
            </a:extLst>
          </p:cNvPr>
          <p:cNvSpPr/>
          <p:nvPr/>
        </p:nvSpPr>
        <p:spPr>
          <a:xfrm>
            <a:off x="7307188" y="2927681"/>
            <a:ext cx="4030931" cy="79411"/>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6C0C39B0-4DDF-EC14-5992-E59104878423}"/>
              </a:ext>
            </a:extLst>
          </p:cNvPr>
          <p:cNvGrpSpPr/>
          <p:nvPr/>
        </p:nvGrpSpPr>
        <p:grpSpPr>
          <a:xfrm>
            <a:off x="6222417" y="3215269"/>
            <a:ext cx="2608761" cy="599037"/>
            <a:chOff x="5579" y="2325687"/>
            <a:chExt cx="3069166" cy="767291"/>
          </a:xfrm>
          <a:solidFill>
            <a:schemeClr val="accent2"/>
          </a:solidFill>
        </p:grpSpPr>
        <p:sp>
          <p:nvSpPr>
            <p:cNvPr id="52" name="Rectangle: Rounded Corners 51">
              <a:extLst>
                <a:ext uri="{FF2B5EF4-FFF2-40B4-BE49-F238E27FC236}">
                  <a16:creationId xmlns:a16="http://schemas.microsoft.com/office/drawing/2014/main" id="{D6E13CC7-89F1-DA46-2B71-2EA08C36089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3" name="Rectangle: Rounded Corners 4">
              <a:extLst>
                <a:ext uri="{FF2B5EF4-FFF2-40B4-BE49-F238E27FC236}">
                  <a16:creationId xmlns:a16="http://schemas.microsoft.com/office/drawing/2014/main" id="{3D3C4559-9BF4-21E7-4908-5028DB9F9E4C}"/>
                </a:ext>
              </a:extLst>
            </p:cNvPr>
            <p:cNvSpPr txBox="1"/>
            <p:nvPr/>
          </p:nvSpPr>
          <p:spPr>
            <a:xfrm>
              <a:off x="28051" y="2339825"/>
              <a:ext cx="3005998" cy="666113"/>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1 dose de HPV9 (MSD)</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4.851</a:t>
              </a:r>
            </a:p>
          </p:txBody>
        </p:sp>
      </p:grpSp>
      <p:grpSp>
        <p:nvGrpSpPr>
          <p:cNvPr id="54" name="Group 53">
            <a:extLst>
              <a:ext uri="{FF2B5EF4-FFF2-40B4-BE49-F238E27FC236}">
                <a16:creationId xmlns:a16="http://schemas.microsoft.com/office/drawing/2014/main" id="{787B32F6-2A4F-2A72-AC5B-B76F1779CA02}"/>
              </a:ext>
            </a:extLst>
          </p:cNvPr>
          <p:cNvGrpSpPr/>
          <p:nvPr/>
        </p:nvGrpSpPr>
        <p:grpSpPr>
          <a:xfrm>
            <a:off x="9306528" y="3173071"/>
            <a:ext cx="2608761" cy="641235"/>
            <a:chOff x="5579" y="2325687"/>
            <a:chExt cx="3069166" cy="767291"/>
          </a:xfrm>
          <a:solidFill>
            <a:schemeClr val="accent2"/>
          </a:solidFill>
        </p:grpSpPr>
        <p:sp>
          <p:nvSpPr>
            <p:cNvPr id="55" name="Rectangle: Rounded Corners 54">
              <a:extLst>
                <a:ext uri="{FF2B5EF4-FFF2-40B4-BE49-F238E27FC236}">
                  <a16:creationId xmlns:a16="http://schemas.microsoft.com/office/drawing/2014/main" id="{2EF1E712-8E86-C780-BC1C-C126E9E86403}"/>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6" name="Rectangle: Rounded Corners 4">
              <a:extLst>
                <a:ext uri="{FF2B5EF4-FFF2-40B4-BE49-F238E27FC236}">
                  <a16:creationId xmlns:a16="http://schemas.microsoft.com/office/drawing/2014/main" id="{7D84FD69-BA8C-F6D1-36C8-90C3802A479B}"/>
                </a:ext>
              </a:extLst>
            </p:cNvPr>
            <p:cNvSpPr txBox="1"/>
            <p:nvPr/>
          </p:nvSpPr>
          <p:spPr>
            <a:xfrm>
              <a:off x="28051" y="2339825"/>
              <a:ext cx="2922091"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2 doses de HPV9 (MSD)</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4.851</a:t>
              </a:r>
            </a:p>
          </p:txBody>
        </p:sp>
      </p:grpSp>
      <p:sp>
        <p:nvSpPr>
          <p:cNvPr id="58" name="Rectangle: Rounded Corners 4">
            <a:extLst>
              <a:ext uri="{FF2B5EF4-FFF2-40B4-BE49-F238E27FC236}">
                <a16:creationId xmlns:a16="http://schemas.microsoft.com/office/drawing/2014/main" id="{6F26C1B7-EFB5-4CB2-9814-AD6D7E5E2A57}"/>
              </a:ext>
            </a:extLst>
          </p:cNvPr>
          <p:cNvSpPr txBox="1"/>
          <p:nvPr/>
        </p:nvSpPr>
        <p:spPr>
          <a:xfrm>
            <a:off x="842985" y="5864930"/>
            <a:ext cx="10543262" cy="327316"/>
          </a:xfrm>
          <a:prstGeom prst="rect">
            <a:avLst/>
          </a:prstGeom>
          <a:solidFill>
            <a:srgbClr val="FFC000"/>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spcAft>
                <a:spcPct val="35000"/>
              </a:spcAft>
              <a:buNone/>
            </a:pPr>
            <a:r>
              <a:rPr lang="pt-PT" sz="2000" b="1">
                <a:solidFill>
                  <a:schemeClr val="accent1"/>
                </a:solidFill>
                <a:cs typeface="Arial" panose="020B0604020202020204" pitchFamily="34" charset="0"/>
              </a:rPr>
              <a:t>Participaram no inquérito do estudo (controlos) 2 990 mulheres não vacinadas</a:t>
            </a:r>
          </a:p>
        </p:txBody>
      </p:sp>
      <p:grpSp>
        <p:nvGrpSpPr>
          <p:cNvPr id="59" name="Group 58">
            <a:extLst>
              <a:ext uri="{FF2B5EF4-FFF2-40B4-BE49-F238E27FC236}">
                <a16:creationId xmlns:a16="http://schemas.microsoft.com/office/drawing/2014/main" id="{10E1CD6E-E410-D26B-BAA8-85507D51C436}"/>
              </a:ext>
            </a:extLst>
          </p:cNvPr>
          <p:cNvGrpSpPr/>
          <p:nvPr/>
        </p:nvGrpSpPr>
        <p:grpSpPr>
          <a:xfrm>
            <a:off x="229719" y="5230204"/>
            <a:ext cx="2608761" cy="525544"/>
            <a:chOff x="5579" y="2325687"/>
            <a:chExt cx="3069166" cy="767291"/>
          </a:xfrm>
          <a:solidFill>
            <a:schemeClr val="accent3">
              <a:lumMod val="60000"/>
              <a:lumOff val="40000"/>
            </a:schemeClr>
          </a:solidFill>
        </p:grpSpPr>
        <p:sp>
          <p:nvSpPr>
            <p:cNvPr id="60" name="Rectangle: Rounded Corners 59">
              <a:extLst>
                <a:ext uri="{FF2B5EF4-FFF2-40B4-BE49-F238E27FC236}">
                  <a16:creationId xmlns:a16="http://schemas.microsoft.com/office/drawing/2014/main" id="{ECFD134A-107E-8359-8E41-D60E69655ACF}"/>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1" name="Rectangle: Rounded Corners 4">
              <a:extLst>
                <a:ext uri="{FF2B5EF4-FFF2-40B4-BE49-F238E27FC236}">
                  <a16:creationId xmlns:a16="http://schemas.microsoft.com/office/drawing/2014/main" id="{6D9D7887-76F0-D68D-F233-67ECFB5FBCF9}"/>
                </a:ext>
              </a:extLst>
            </p:cNvPr>
            <p:cNvSpPr txBox="1"/>
            <p:nvPr/>
          </p:nvSpPr>
          <p:spPr>
            <a:xfrm>
              <a:off x="28052" y="2339825"/>
              <a:ext cx="25292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a:solidFill>
                    <a:schemeClr val="accent1"/>
                  </a:solidFill>
                  <a:cs typeface="Arial" panose="020B0604020202020204" pitchFamily="34" charset="0"/>
                </a:rPr>
                <a:t>1 dose de HPV2 (GSK)</a:t>
              </a:r>
            </a:p>
            <a:p>
              <a:pPr marL="0" lvl="0" indent="0" algn="ctr" defTabSz="1911350">
                <a:lnSpc>
                  <a:spcPct val="90000"/>
                </a:lnSpc>
                <a:spcBef>
                  <a:spcPct val="0"/>
                </a:spcBef>
                <a:buNone/>
              </a:pPr>
              <a:r>
                <a:rPr lang="pt-PT" b="1">
                  <a:solidFill>
                    <a:schemeClr val="accent1"/>
                  </a:solidFill>
                  <a:cs typeface="Arial" panose="020B0604020202020204" pitchFamily="34" charset="0"/>
                </a:rPr>
                <a:t>N = 4.068</a:t>
              </a:r>
            </a:p>
          </p:txBody>
        </p:sp>
      </p:grpSp>
      <p:grpSp>
        <p:nvGrpSpPr>
          <p:cNvPr id="62" name="Group 61">
            <a:extLst>
              <a:ext uri="{FF2B5EF4-FFF2-40B4-BE49-F238E27FC236}">
                <a16:creationId xmlns:a16="http://schemas.microsoft.com/office/drawing/2014/main" id="{7168439D-4E98-274A-C747-6BA373862A2B}"/>
              </a:ext>
            </a:extLst>
          </p:cNvPr>
          <p:cNvGrpSpPr/>
          <p:nvPr/>
        </p:nvGrpSpPr>
        <p:grpSpPr>
          <a:xfrm>
            <a:off x="3288800" y="5239347"/>
            <a:ext cx="2627862" cy="515853"/>
            <a:chOff x="5579" y="2325687"/>
            <a:chExt cx="3091638" cy="767291"/>
          </a:xfrm>
          <a:solidFill>
            <a:schemeClr val="accent3">
              <a:lumMod val="60000"/>
              <a:lumOff val="40000"/>
            </a:schemeClr>
          </a:solidFill>
        </p:grpSpPr>
        <p:sp>
          <p:nvSpPr>
            <p:cNvPr id="63" name="Rectangle: Rounded Corners 62">
              <a:extLst>
                <a:ext uri="{FF2B5EF4-FFF2-40B4-BE49-F238E27FC236}">
                  <a16:creationId xmlns:a16="http://schemas.microsoft.com/office/drawing/2014/main" id="{185C5253-A2AB-3E94-78E6-46BDF3DA3712}"/>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4" name="Rectangle: Rounded Corners 4">
              <a:extLst>
                <a:ext uri="{FF2B5EF4-FFF2-40B4-BE49-F238E27FC236}">
                  <a16:creationId xmlns:a16="http://schemas.microsoft.com/office/drawing/2014/main" id="{40CF8E67-B85D-E86C-6010-9184680E3E4C}"/>
                </a:ext>
              </a:extLst>
            </p:cNvPr>
            <p:cNvSpPr txBox="1"/>
            <p:nvPr/>
          </p:nvSpPr>
          <p:spPr>
            <a:xfrm>
              <a:off x="28052" y="2339825"/>
              <a:ext cx="3069165"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2 doses de HPV2 (GSK)</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4.040</a:t>
              </a:r>
            </a:p>
          </p:txBody>
        </p:sp>
      </p:grpSp>
      <p:grpSp>
        <p:nvGrpSpPr>
          <p:cNvPr id="65" name="Group 64">
            <a:extLst>
              <a:ext uri="{FF2B5EF4-FFF2-40B4-BE49-F238E27FC236}">
                <a16:creationId xmlns:a16="http://schemas.microsoft.com/office/drawing/2014/main" id="{85DE672E-6AF0-222C-B546-A78BD42F9E4A}"/>
              </a:ext>
            </a:extLst>
          </p:cNvPr>
          <p:cNvGrpSpPr/>
          <p:nvPr/>
        </p:nvGrpSpPr>
        <p:grpSpPr>
          <a:xfrm>
            <a:off x="6248575" y="5221419"/>
            <a:ext cx="2608761" cy="533781"/>
            <a:chOff x="5579" y="2325687"/>
            <a:chExt cx="3069166" cy="767291"/>
          </a:xfrm>
          <a:solidFill>
            <a:schemeClr val="accent2"/>
          </a:solidFill>
        </p:grpSpPr>
        <p:sp>
          <p:nvSpPr>
            <p:cNvPr id="66" name="Rectangle: Rounded Corners 65">
              <a:extLst>
                <a:ext uri="{FF2B5EF4-FFF2-40B4-BE49-F238E27FC236}">
                  <a16:creationId xmlns:a16="http://schemas.microsoft.com/office/drawing/2014/main" id="{36F203A8-F34B-86E7-09A8-D8F9E03F17CB}"/>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67" name="Rectangle: Rounded Corners 4">
              <a:extLst>
                <a:ext uri="{FF2B5EF4-FFF2-40B4-BE49-F238E27FC236}">
                  <a16:creationId xmlns:a16="http://schemas.microsoft.com/office/drawing/2014/main" id="{121E4729-8200-BCC7-5CB0-B2A0A78307F9}"/>
                </a:ext>
              </a:extLst>
            </p:cNvPr>
            <p:cNvSpPr txBox="1"/>
            <p:nvPr/>
          </p:nvSpPr>
          <p:spPr>
            <a:xfrm>
              <a:off x="28051" y="2339824"/>
              <a:ext cx="3015918"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1 dose de HPV9 (MSD)</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4.109</a:t>
              </a:r>
            </a:p>
          </p:txBody>
        </p:sp>
      </p:grpSp>
      <p:grpSp>
        <p:nvGrpSpPr>
          <p:cNvPr id="68" name="Group 67">
            <a:extLst>
              <a:ext uri="{FF2B5EF4-FFF2-40B4-BE49-F238E27FC236}">
                <a16:creationId xmlns:a16="http://schemas.microsoft.com/office/drawing/2014/main" id="{5709341D-B6CB-5677-5B44-9B297824668B}"/>
              </a:ext>
            </a:extLst>
          </p:cNvPr>
          <p:cNvGrpSpPr/>
          <p:nvPr/>
        </p:nvGrpSpPr>
        <p:grpSpPr>
          <a:xfrm>
            <a:off x="9294336" y="5174822"/>
            <a:ext cx="2608761" cy="519827"/>
            <a:chOff x="5579" y="2325687"/>
            <a:chExt cx="3069166" cy="767291"/>
          </a:xfrm>
          <a:solidFill>
            <a:schemeClr val="accent2"/>
          </a:solidFill>
        </p:grpSpPr>
        <p:sp>
          <p:nvSpPr>
            <p:cNvPr id="69" name="Rectangle: Rounded Corners 68">
              <a:extLst>
                <a:ext uri="{FF2B5EF4-FFF2-40B4-BE49-F238E27FC236}">
                  <a16:creationId xmlns:a16="http://schemas.microsoft.com/office/drawing/2014/main" id="{149C8869-38F4-B3A6-799D-4988C047829C}"/>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0" name="Rectangle: Rounded Corners 4">
              <a:extLst>
                <a:ext uri="{FF2B5EF4-FFF2-40B4-BE49-F238E27FC236}">
                  <a16:creationId xmlns:a16="http://schemas.microsoft.com/office/drawing/2014/main" id="{B23636F4-323D-487E-5235-B670B759E394}"/>
                </a:ext>
              </a:extLst>
            </p:cNvPr>
            <p:cNvSpPr txBox="1"/>
            <p:nvPr/>
          </p:nvSpPr>
          <p:spPr>
            <a:xfrm>
              <a:off x="28052" y="2339825"/>
              <a:ext cx="2936434"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dirty="0">
                  <a:solidFill>
                    <a:schemeClr val="accent1"/>
                  </a:solidFill>
                  <a:cs typeface="Arial" panose="020B0604020202020204" pitchFamily="34" charset="0"/>
                </a:rPr>
                <a:t>2 doses de HPV9 (MSD)</a:t>
              </a:r>
            </a:p>
            <a:p>
              <a:pPr marL="0" lvl="0" indent="0" algn="ctr" defTabSz="1911350">
                <a:lnSpc>
                  <a:spcPct val="90000"/>
                </a:lnSpc>
                <a:spcBef>
                  <a:spcPct val="0"/>
                </a:spcBef>
                <a:buNone/>
              </a:pPr>
              <a:r>
                <a:rPr lang="pt-PT" b="1" dirty="0">
                  <a:solidFill>
                    <a:schemeClr val="accent1"/>
                  </a:solidFill>
                  <a:cs typeface="Arial" panose="020B0604020202020204" pitchFamily="34" charset="0"/>
                </a:rPr>
                <a:t>N = 4.083</a:t>
              </a:r>
            </a:p>
          </p:txBody>
        </p:sp>
      </p:grpSp>
      <p:sp>
        <p:nvSpPr>
          <p:cNvPr id="71" name="Rectangle: Rounded Corners 70">
            <a:extLst>
              <a:ext uri="{FF2B5EF4-FFF2-40B4-BE49-F238E27FC236}">
                <a16:creationId xmlns:a16="http://schemas.microsoft.com/office/drawing/2014/main" id="{3DA0B48A-0E03-4565-7B17-4602D518176C}"/>
              </a:ext>
            </a:extLst>
          </p:cNvPr>
          <p:cNvSpPr/>
          <p:nvPr/>
        </p:nvSpPr>
        <p:spPr>
          <a:xfrm>
            <a:off x="2487168" y="4626864"/>
            <a:ext cx="644652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a:t>Avaliação da eficácia da vacina</a:t>
            </a:r>
          </a:p>
        </p:txBody>
      </p:sp>
      <p:sp>
        <p:nvSpPr>
          <p:cNvPr id="72" name="Rectangle: Rounded Corners 71">
            <a:extLst>
              <a:ext uri="{FF2B5EF4-FFF2-40B4-BE49-F238E27FC236}">
                <a16:creationId xmlns:a16="http://schemas.microsoft.com/office/drawing/2014/main" id="{BDC5BF67-0AF9-FCDB-79CC-BE95567868A9}"/>
              </a:ext>
            </a:extLst>
          </p:cNvPr>
          <p:cNvSpPr/>
          <p:nvPr/>
        </p:nvSpPr>
        <p:spPr>
          <a:xfrm>
            <a:off x="2074044" y="619004"/>
            <a:ext cx="7289130" cy="4760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PT" dirty="0"/>
              <a:t>Avaliação de não-inferioridade dos regimes de 1 dose </a:t>
            </a:r>
            <a:r>
              <a:rPr lang="pt-PT" b="0" i="1" u="none" baseline="0" dirty="0"/>
              <a:t>versus</a:t>
            </a:r>
            <a:r>
              <a:rPr lang="pt-PT" dirty="0"/>
              <a:t> os de 2 doses</a:t>
            </a:r>
          </a:p>
        </p:txBody>
      </p:sp>
      <p:grpSp>
        <p:nvGrpSpPr>
          <p:cNvPr id="10" name="Group 9">
            <a:extLst>
              <a:ext uri="{FF2B5EF4-FFF2-40B4-BE49-F238E27FC236}">
                <a16:creationId xmlns:a16="http://schemas.microsoft.com/office/drawing/2014/main" id="{31C1E0BC-E240-2653-C3F0-C71327365CC6}"/>
              </a:ext>
            </a:extLst>
          </p:cNvPr>
          <p:cNvGrpSpPr/>
          <p:nvPr/>
        </p:nvGrpSpPr>
        <p:grpSpPr>
          <a:xfrm>
            <a:off x="1726618" y="2217311"/>
            <a:ext cx="3253562" cy="537704"/>
            <a:chOff x="5579" y="2325687"/>
            <a:chExt cx="3069166" cy="767291"/>
          </a:xfrm>
          <a:solidFill>
            <a:schemeClr val="accent3">
              <a:lumMod val="60000"/>
              <a:lumOff val="40000"/>
            </a:schemeClr>
          </a:solidFill>
        </p:grpSpPr>
        <p:sp>
          <p:nvSpPr>
            <p:cNvPr id="11" name="Rectangle: Rounded Corners 10">
              <a:extLst>
                <a:ext uri="{FF2B5EF4-FFF2-40B4-BE49-F238E27FC236}">
                  <a16:creationId xmlns:a16="http://schemas.microsoft.com/office/drawing/2014/main" id="{15586330-C215-E24F-1DFD-E99C8E4E18F8}"/>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2" name="Rectangle: Rounded Corners 4">
              <a:extLst>
                <a:ext uri="{FF2B5EF4-FFF2-40B4-BE49-F238E27FC236}">
                  <a16:creationId xmlns:a16="http://schemas.microsoft.com/office/drawing/2014/main" id="{FB39F590-4A89-691F-9BFE-B8270F61BCF2}"/>
                </a:ext>
              </a:extLst>
            </p:cNvPr>
            <p:cNvSpPr txBox="1"/>
            <p:nvPr/>
          </p:nvSpPr>
          <p:spPr>
            <a:xfrm>
              <a:off x="28052" y="2480455"/>
              <a:ext cx="3046693" cy="52548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a:solidFill>
                    <a:schemeClr val="accent1"/>
                  </a:solidFill>
                  <a:cs typeface="Arial" panose="020B0604020202020204" pitchFamily="34" charset="0"/>
                </a:rPr>
                <a:t>HPV2 (GSK)</a:t>
              </a:r>
            </a:p>
            <a:p>
              <a:pPr marL="0" lvl="0" indent="0" algn="ctr" defTabSz="1911350">
                <a:lnSpc>
                  <a:spcPct val="90000"/>
                </a:lnSpc>
                <a:spcBef>
                  <a:spcPct val="0"/>
                </a:spcBef>
                <a:buNone/>
              </a:pPr>
              <a:r>
                <a:rPr lang="pt-PT" b="1">
                  <a:solidFill>
                    <a:schemeClr val="accent1"/>
                  </a:solidFill>
                  <a:cs typeface="Arial" panose="020B0604020202020204" pitchFamily="34" charset="0"/>
                </a:rPr>
                <a:t>N = 10.174</a:t>
              </a:r>
            </a:p>
          </p:txBody>
        </p:sp>
      </p:grpSp>
      <p:grpSp>
        <p:nvGrpSpPr>
          <p:cNvPr id="15" name="Group 14">
            <a:extLst>
              <a:ext uri="{FF2B5EF4-FFF2-40B4-BE49-F238E27FC236}">
                <a16:creationId xmlns:a16="http://schemas.microsoft.com/office/drawing/2014/main" id="{0C807A01-5C08-D6A1-18DD-0C8EEDFE1AF0}"/>
              </a:ext>
            </a:extLst>
          </p:cNvPr>
          <p:cNvGrpSpPr/>
          <p:nvPr/>
        </p:nvGrpSpPr>
        <p:grpSpPr>
          <a:xfrm>
            <a:off x="6868125" y="2217311"/>
            <a:ext cx="3253562" cy="537704"/>
            <a:chOff x="5579" y="2325687"/>
            <a:chExt cx="3069166" cy="767291"/>
          </a:xfrm>
          <a:solidFill>
            <a:schemeClr val="accent2"/>
          </a:solidFill>
        </p:grpSpPr>
        <p:sp>
          <p:nvSpPr>
            <p:cNvPr id="16" name="Rectangle: Rounded Corners 15">
              <a:extLst>
                <a:ext uri="{FF2B5EF4-FFF2-40B4-BE49-F238E27FC236}">
                  <a16:creationId xmlns:a16="http://schemas.microsoft.com/office/drawing/2014/main" id="{D77B9D00-4533-4FA3-4B6E-0CA63029EAB5}"/>
                </a:ext>
              </a:extLst>
            </p:cNvPr>
            <p:cNvSpPr/>
            <p:nvPr/>
          </p:nvSpPr>
          <p:spPr>
            <a:xfrm>
              <a:off x="5579" y="2325687"/>
              <a:ext cx="3069166" cy="767291"/>
            </a:xfrm>
            <a:prstGeom prst="roundRect">
              <a:avLst>
                <a:gd name="adj" fmla="val 10000"/>
              </a:avLst>
            </a:prstGeom>
            <a:grpFill/>
            <a:ln>
              <a:noFill/>
            </a:ln>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7" name="Rectangle: Rounded Corners 4">
              <a:extLst>
                <a:ext uri="{FF2B5EF4-FFF2-40B4-BE49-F238E27FC236}">
                  <a16:creationId xmlns:a16="http://schemas.microsoft.com/office/drawing/2014/main" id="{F0ACD4FD-AA10-95DB-D496-5EE113215E8A}"/>
                </a:ext>
              </a:extLst>
            </p:cNvPr>
            <p:cNvSpPr txBox="1"/>
            <p:nvPr/>
          </p:nvSpPr>
          <p:spPr>
            <a:xfrm>
              <a:off x="28052" y="2339825"/>
              <a:ext cx="3046693" cy="666114"/>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54610" tIns="54610" rIns="54610" bIns="54610" numCol="1" spcCol="1270" anchor="ctr" anchorCtr="0">
              <a:noAutofit/>
            </a:bodyPr>
            <a:lstStyle/>
            <a:p>
              <a:pPr marL="0" lvl="0" indent="0" algn="ctr" defTabSz="1911350">
                <a:lnSpc>
                  <a:spcPct val="90000"/>
                </a:lnSpc>
                <a:spcBef>
                  <a:spcPct val="0"/>
                </a:spcBef>
                <a:buNone/>
              </a:pPr>
              <a:r>
                <a:rPr lang="pt-PT">
                  <a:solidFill>
                    <a:schemeClr val="accent1"/>
                  </a:solidFill>
                  <a:cs typeface="Arial" panose="020B0604020202020204" pitchFamily="34" charset="0"/>
                </a:rPr>
                <a:t>HPV9 (MSD)</a:t>
              </a:r>
            </a:p>
            <a:p>
              <a:pPr marL="0" lvl="0" indent="0" algn="ctr" defTabSz="1911350">
                <a:lnSpc>
                  <a:spcPct val="90000"/>
                </a:lnSpc>
                <a:spcBef>
                  <a:spcPct val="0"/>
                </a:spcBef>
                <a:buNone/>
              </a:pPr>
              <a:r>
                <a:rPr lang="pt-PT" b="1">
                  <a:solidFill>
                    <a:schemeClr val="accent1"/>
                  </a:solidFill>
                  <a:cs typeface="Arial" panose="020B0604020202020204" pitchFamily="34" charset="0"/>
                </a:rPr>
                <a:t>N = 10.156</a:t>
              </a:r>
            </a:p>
          </p:txBody>
        </p:sp>
      </p:grpSp>
      <p:sp>
        <p:nvSpPr>
          <p:cNvPr id="74" name="TextBox 73">
            <a:extLst>
              <a:ext uri="{FF2B5EF4-FFF2-40B4-BE49-F238E27FC236}">
                <a16:creationId xmlns:a16="http://schemas.microsoft.com/office/drawing/2014/main" id="{98A7A4C4-2391-8017-6978-500F84579B55}"/>
              </a:ext>
            </a:extLst>
          </p:cNvPr>
          <p:cNvSpPr txBox="1"/>
          <p:nvPr/>
        </p:nvSpPr>
        <p:spPr>
          <a:xfrm>
            <a:off x="1133856" y="3995928"/>
            <a:ext cx="9774936" cy="369332"/>
          </a:xfrm>
          <a:prstGeom prst="rect">
            <a:avLst/>
          </a:prstGeom>
          <a:noFill/>
        </p:spPr>
        <p:txBody>
          <a:bodyPr wrap="square" rtlCol="0">
            <a:spAutoFit/>
          </a:bodyPr>
          <a:lstStyle/>
          <a:p>
            <a:r>
              <a:rPr lang="pt-PT"/>
              <a:t>Citologias de 6 em 6 meses (mês 12 – Mês 60) em mulheres com idade igual ou superior a 15 anos</a:t>
            </a:r>
          </a:p>
        </p:txBody>
      </p:sp>
    </p:spTree>
    <p:extLst>
      <p:ext uri="{BB962C8B-B14F-4D97-AF65-F5344CB8AC3E}">
        <p14:creationId xmlns:p14="http://schemas.microsoft.com/office/powerpoint/2010/main" val="143820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9B5F0-1986-FDAB-E577-3B8C1C502AA4}"/>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E0EC072-D6CE-1124-EEA3-C74FD1C06C59}"/>
              </a:ext>
            </a:extLst>
          </p:cNvPr>
          <p:cNvSpPr/>
          <p:nvPr/>
        </p:nvSpPr>
        <p:spPr>
          <a:xfrm>
            <a:off x="321607" y="196424"/>
            <a:ext cx="11747582" cy="584775"/>
          </a:xfrm>
          <a:prstGeom prst="rect">
            <a:avLst/>
          </a:prstGeom>
        </p:spPr>
        <p:txBody>
          <a:bodyPr wrap="square">
            <a:spAutoFit/>
          </a:bodyPr>
          <a:lstStyle/>
          <a:p>
            <a:pPr algn="ctr"/>
            <a:r>
              <a:rPr lang="pt-PT" sz="3200">
                <a:solidFill>
                  <a:schemeClr val="accent1"/>
                </a:solidFill>
                <a:latin typeface="+mj-lt"/>
              </a:rPr>
              <a:t>ESCUDDO: avaliação de não-inferioridade PPP</a:t>
            </a:r>
          </a:p>
        </p:txBody>
      </p:sp>
      <p:graphicFrame>
        <p:nvGraphicFramePr>
          <p:cNvPr id="2" name="Table 2">
            <a:extLst>
              <a:ext uri="{FF2B5EF4-FFF2-40B4-BE49-F238E27FC236}">
                <a16:creationId xmlns:a16="http://schemas.microsoft.com/office/drawing/2014/main" id="{33BD98DF-708D-0DD0-16B5-51387C666101}"/>
              </a:ext>
            </a:extLst>
          </p:cNvPr>
          <p:cNvGraphicFramePr>
            <a:graphicFrameLocks noGrp="1"/>
          </p:cNvGraphicFramePr>
          <p:nvPr>
            <p:extLst>
              <p:ext uri="{D42A27DB-BD31-4B8C-83A1-F6EECF244321}">
                <p14:modId xmlns:p14="http://schemas.microsoft.com/office/powerpoint/2010/main" val="1225210755"/>
              </p:ext>
            </p:extLst>
          </p:nvPr>
        </p:nvGraphicFramePr>
        <p:xfrm>
          <a:off x="723014" y="1066311"/>
          <a:ext cx="9737722" cy="3456868"/>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a:t>Número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Número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Taxa de evento cumulativa/</a:t>
                      </a:r>
                    </a:p>
                    <a:p>
                      <a:pPr algn="ctr"/>
                      <a:r>
                        <a:rPr lang="pt-PT" sz="1600"/>
                        <a:t>100 participantes</a:t>
                      </a:r>
                    </a:p>
                    <a:p>
                      <a:pPr algn="ctr"/>
                      <a:r>
                        <a:rPr lang="pt-PT" sz="1600"/>
                        <a:t>(95% IC)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800" b="0" i="0" u="none" strike="noStrike" baseline="0">
                          <a:solidFill>
                            <a:schemeClr val="bg1"/>
                          </a:solidFill>
                          <a:latin typeface="+mn-lt"/>
                          <a:ea typeface="+mn-ea"/>
                          <a:cs typeface="+mn-cs"/>
                        </a:rPr>
                        <a:t>Diferença na taxa</a:t>
                      </a:r>
                    </a:p>
                    <a:p>
                      <a:pPr algn="ctr"/>
                      <a:r>
                        <a:rPr lang="pt-PT" sz="1800" b="0" i="0" u="none" strike="noStrike" baseline="0">
                          <a:solidFill>
                            <a:schemeClr val="bg1"/>
                          </a:solidFill>
                          <a:latin typeface="+mn-lt"/>
                          <a:ea typeface="+mn-ea"/>
                          <a:cs typeface="+mn-cs"/>
                        </a:rPr>
                        <a:t>(95% IC)</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pt-PT" sz="1600" b="1">
                          <a:solidFill>
                            <a:schemeClr val="accent1"/>
                          </a:solidFill>
                          <a:latin typeface="+mn-lt"/>
                          <a:ea typeface="+mn-ea"/>
                          <a:cs typeface="+mn-cs"/>
                        </a:rPr>
                        <a:t>Infecções persistentes por HPV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pt-PT" sz="1600" b="1">
                          <a:solidFill>
                            <a:schemeClr val="bg1"/>
                          </a:solidFill>
                        </a:rPr>
                        <a:t>Uma dose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14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rPr>
                        <a:t>0,29 (0,15 a 0,52)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pt-PT" sz="1600" b="1">
                          <a:solidFill>
                            <a:schemeClr val="accent1"/>
                          </a:solidFill>
                          <a:latin typeface="+mn-lt"/>
                          <a:cs typeface="Arial" panose="020B0604020202020204" pitchFamily="34" charset="0"/>
                        </a:rPr>
                        <a:t>-0,13 </a:t>
                      </a:r>
                    </a:p>
                    <a:p>
                      <a:pPr algn="ctr">
                        <a:spcBef>
                          <a:spcPts val="0"/>
                        </a:spcBef>
                      </a:pPr>
                      <a:r>
                        <a:rPr lang="pt-PT" sz="1600" b="1">
                          <a:solidFill>
                            <a:schemeClr val="accent1"/>
                          </a:solidFill>
                          <a:latin typeface="+mn-lt"/>
                          <a:cs typeface="Arial" panose="020B0604020202020204" pitchFamily="34" charset="0"/>
                        </a:rPr>
                        <a:t>(–0,45 a 0,15)</a:t>
                      </a:r>
                    </a:p>
                    <a:p>
                      <a:pPr algn="ctr">
                        <a:spcBef>
                          <a:spcPts val="0"/>
                        </a:spcBef>
                      </a:pPr>
                      <a:r>
                        <a:rPr lang="pt-PT"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r h="494212">
                <a:tc>
                  <a:txBody>
                    <a:bodyPr/>
                    <a:lstStyle/>
                    <a:p>
                      <a:pPr algn="l">
                        <a:spcBef>
                          <a:spcPts val="0"/>
                        </a:spcBef>
                      </a:pPr>
                      <a:r>
                        <a:rPr lang="pt-PT" sz="1600" b="1">
                          <a:solidFill>
                            <a:schemeClr val="bg1"/>
                          </a:solidFill>
                        </a:rPr>
                        <a:t>Duas doses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4880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rPr>
                        <a:t>0,42 (0,23 a 0,71)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pt-PT" sz="1600" b="1">
                          <a:solidFill>
                            <a:schemeClr val="accent1"/>
                          </a:solidFill>
                          <a:latin typeface="+mn-lt"/>
                          <a:ea typeface="+mn-ea"/>
                          <a:cs typeface="+mn-cs"/>
                        </a:rPr>
                        <a:t>Infecções persistentes por HPV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pt-PT" sz="1600" b="1">
                          <a:solidFill>
                            <a:schemeClr val="bg1"/>
                          </a:solidFill>
                        </a:rPr>
                        <a:t>Uma dose de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4851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rPr>
                        <a:t>0,48 (0,28 a 0,75)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pt-PT" sz="1600" b="1">
                          <a:solidFill>
                            <a:schemeClr val="accent1"/>
                          </a:solidFill>
                          <a:latin typeface="+mn-lt"/>
                          <a:ea typeface="+mn-ea"/>
                          <a:cs typeface="+mn-cs"/>
                        </a:rPr>
                        <a:t>0,21 </a:t>
                      </a:r>
                    </a:p>
                    <a:p>
                      <a:pPr algn="ctr">
                        <a:spcBef>
                          <a:spcPts val="0"/>
                        </a:spcBef>
                      </a:pPr>
                      <a:r>
                        <a:rPr lang="pt-PT" sz="1600" b="1">
                          <a:solidFill>
                            <a:schemeClr val="accent1"/>
                          </a:solidFill>
                          <a:latin typeface="+mn-lt"/>
                          <a:ea typeface="+mn-ea"/>
                          <a:cs typeface="+mn-cs"/>
                        </a:rPr>
                        <a:t>(–0,09 a 0,51)</a:t>
                      </a:r>
                    </a:p>
                    <a:p>
                      <a:pPr algn="ctr">
                        <a:spcBef>
                          <a:spcPts val="0"/>
                        </a:spcBef>
                      </a:pPr>
                      <a:r>
                        <a:rPr lang="pt-PT"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384048">
                <a:tc>
                  <a:txBody>
                    <a:bodyPr/>
                    <a:lstStyle/>
                    <a:p>
                      <a:pPr algn="l">
                        <a:spcBef>
                          <a:spcPts val="0"/>
                        </a:spcBef>
                      </a:pPr>
                      <a:r>
                        <a:rPr lang="pt-PT" sz="1600" b="1">
                          <a:solidFill>
                            <a:schemeClr val="bg1"/>
                          </a:solidFill>
                        </a:rPr>
                        <a:t>Duas doses de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4849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13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0,27 (0,12 a 0,51)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5AC7105E-BCED-C8DD-3181-71A034B5C868}"/>
              </a:ext>
            </a:extLst>
          </p:cNvPr>
          <p:cNvSpPr txBox="1"/>
          <p:nvPr/>
        </p:nvSpPr>
        <p:spPr>
          <a:xfrm>
            <a:off x="582806" y="4526732"/>
            <a:ext cx="6811261" cy="230832"/>
          </a:xfrm>
          <a:prstGeom prst="rect">
            <a:avLst/>
          </a:prstGeom>
          <a:noFill/>
        </p:spPr>
        <p:txBody>
          <a:bodyPr wrap="square" numCol="1" rtlCol="0">
            <a:spAutoFit/>
          </a:bodyPr>
          <a:lstStyle/>
          <a:p>
            <a:r>
              <a:rPr lang="pt-PT" sz="900" dirty="0"/>
              <a:t>Abreviaturas: IC: Intervalo de confiança; PPP: por população do protocolo</a:t>
            </a:r>
          </a:p>
        </p:txBody>
      </p:sp>
      <p:sp>
        <p:nvSpPr>
          <p:cNvPr id="3" name="TextBox 2">
            <a:extLst>
              <a:ext uri="{FF2B5EF4-FFF2-40B4-BE49-F238E27FC236}">
                <a16:creationId xmlns:a16="http://schemas.microsoft.com/office/drawing/2014/main" id="{70FF6348-2E20-E3CC-995E-6BA85200D511}"/>
              </a:ext>
            </a:extLst>
          </p:cNvPr>
          <p:cNvSpPr txBox="1"/>
          <p:nvPr/>
        </p:nvSpPr>
        <p:spPr>
          <a:xfrm>
            <a:off x="321607" y="5724939"/>
            <a:ext cx="11501983" cy="338554"/>
          </a:xfrm>
          <a:prstGeom prst="rect">
            <a:avLst/>
          </a:prstGeom>
          <a:noFill/>
        </p:spPr>
        <p:txBody>
          <a:bodyPr wrap="square" rtlCol="0">
            <a:spAutoFit/>
          </a:bodyPr>
          <a:lstStyle/>
          <a:p>
            <a:r>
              <a:rPr lang="pt-PT" sz="800">
                <a:solidFill>
                  <a:schemeClr val="tx1">
                    <a:lumMod val="65000"/>
                    <a:lumOff val="35000"/>
                  </a:schemeClr>
                </a:solidFill>
                <a:cs typeface="Arial"/>
              </a:rPr>
              <a:t>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10.1056/NEJMoa2506765. Epub antes da impressão. PMID: 41337735.</a:t>
            </a:r>
          </a:p>
        </p:txBody>
      </p:sp>
      <p:sp>
        <p:nvSpPr>
          <p:cNvPr id="6" name="TextBox 2">
            <a:extLst>
              <a:ext uri="{FF2B5EF4-FFF2-40B4-BE49-F238E27FC236}">
                <a16:creationId xmlns:a16="http://schemas.microsoft.com/office/drawing/2014/main" id="{C5721839-39ED-4F05-4505-AF8BE10BB530}"/>
              </a:ext>
            </a:extLst>
          </p:cNvPr>
          <p:cNvSpPr txBox="1"/>
          <p:nvPr/>
        </p:nvSpPr>
        <p:spPr>
          <a:xfrm>
            <a:off x="552276" y="5087363"/>
            <a:ext cx="10079198" cy="307777"/>
          </a:xfrm>
          <a:prstGeom prst="rect">
            <a:avLst/>
          </a:prstGeom>
          <a:noFill/>
        </p:spPr>
        <p:txBody>
          <a:bodyPr wrap="square" rtlCol="0">
            <a:spAutoFit/>
          </a:bodyPr>
          <a:lstStyle/>
          <a:p>
            <a:r>
              <a:rPr lang="pt-PT" sz="1400" dirty="0"/>
              <a:t>PPP: por população do protocolo – sob o regime de dosagem completa e sem desvios significativos do protocolo</a:t>
            </a:r>
          </a:p>
        </p:txBody>
      </p:sp>
    </p:spTree>
    <p:extLst>
      <p:ext uri="{BB962C8B-B14F-4D97-AF65-F5344CB8AC3E}">
        <p14:creationId xmlns:p14="http://schemas.microsoft.com/office/powerpoint/2010/main" val="38725584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566C8-A0A0-B486-D496-BED15DD8513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54F0EC4-44E7-48C8-6932-888BA5110ABD}"/>
              </a:ext>
            </a:extLst>
          </p:cNvPr>
          <p:cNvSpPr/>
          <p:nvPr/>
        </p:nvSpPr>
        <p:spPr>
          <a:xfrm>
            <a:off x="425302" y="0"/>
            <a:ext cx="11747582" cy="584775"/>
          </a:xfrm>
          <a:prstGeom prst="rect">
            <a:avLst/>
          </a:prstGeom>
        </p:spPr>
        <p:txBody>
          <a:bodyPr wrap="square">
            <a:spAutoFit/>
          </a:bodyPr>
          <a:lstStyle/>
          <a:p>
            <a:pPr algn="ctr"/>
            <a:r>
              <a:rPr lang="pt-PT" sz="3200">
                <a:solidFill>
                  <a:schemeClr val="accent1"/>
                </a:solidFill>
                <a:latin typeface="+mj-lt"/>
              </a:rPr>
              <a:t>ESCUDDO: Eficácia da vacina PPP</a:t>
            </a:r>
          </a:p>
        </p:txBody>
      </p:sp>
      <p:graphicFrame>
        <p:nvGraphicFramePr>
          <p:cNvPr id="2" name="Table 2">
            <a:extLst>
              <a:ext uri="{FF2B5EF4-FFF2-40B4-BE49-F238E27FC236}">
                <a16:creationId xmlns:a16="http://schemas.microsoft.com/office/drawing/2014/main" id="{FC62EB98-2E73-2FE2-4E69-FFEC8E9980A4}"/>
              </a:ext>
            </a:extLst>
          </p:cNvPr>
          <p:cNvGraphicFramePr>
            <a:graphicFrameLocks noGrp="1"/>
          </p:cNvGraphicFramePr>
          <p:nvPr>
            <p:extLst>
              <p:ext uri="{D42A27DB-BD31-4B8C-83A1-F6EECF244321}">
                <p14:modId xmlns:p14="http://schemas.microsoft.com/office/powerpoint/2010/main" val="4011017947"/>
              </p:ext>
            </p:extLst>
          </p:nvPr>
        </p:nvGraphicFramePr>
        <p:xfrm>
          <a:off x="804389" y="673832"/>
          <a:ext cx="9737722" cy="4486656"/>
        </p:xfrm>
        <a:graphic>
          <a:graphicData uri="http://schemas.openxmlformats.org/drawingml/2006/table">
            <a:tbl>
              <a:tblPr firstRow="1" bandRow="1">
                <a:tableStyleId>{69012ECD-51FC-41F1-AA8D-1B2483CD663E}</a:tableStyleId>
              </a:tblPr>
              <a:tblGrid>
                <a:gridCol w="2896562">
                  <a:extLst>
                    <a:ext uri="{9D8B030D-6E8A-4147-A177-3AD203B41FA5}">
                      <a16:colId xmlns:a16="http://schemas.microsoft.com/office/drawing/2014/main" val="775955045"/>
                    </a:ext>
                  </a:extLst>
                </a:gridCol>
                <a:gridCol w="1429304">
                  <a:extLst>
                    <a:ext uri="{9D8B030D-6E8A-4147-A177-3AD203B41FA5}">
                      <a16:colId xmlns:a16="http://schemas.microsoft.com/office/drawing/2014/main" val="2603563049"/>
                    </a:ext>
                  </a:extLst>
                </a:gridCol>
                <a:gridCol w="1429304">
                  <a:extLst>
                    <a:ext uri="{9D8B030D-6E8A-4147-A177-3AD203B41FA5}">
                      <a16:colId xmlns:a16="http://schemas.microsoft.com/office/drawing/2014/main" val="1036013797"/>
                    </a:ext>
                  </a:extLst>
                </a:gridCol>
                <a:gridCol w="2217423">
                  <a:extLst>
                    <a:ext uri="{9D8B030D-6E8A-4147-A177-3AD203B41FA5}">
                      <a16:colId xmlns:a16="http://schemas.microsoft.com/office/drawing/2014/main" val="1906708921"/>
                    </a:ext>
                  </a:extLst>
                </a:gridCol>
                <a:gridCol w="1765129">
                  <a:extLst>
                    <a:ext uri="{9D8B030D-6E8A-4147-A177-3AD203B41FA5}">
                      <a16:colId xmlns:a16="http://schemas.microsoft.com/office/drawing/2014/main" val="2378203913"/>
                    </a:ext>
                  </a:extLst>
                </a:gridCol>
              </a:tblGrid>
              <a:tr h="472296">
                <a:tc>
                  <a:txBody>
                    <a:bodyPr/>
                    <a:lstStyle/>
                    <a:p>
                      <a:endParaRPr lang="en-US" sz="1600" dirty="0">
                        <a:latin typeface="Arial" panose="020B0604020202020204" pitchFamily="34" charset="0"/>
                        <a:cs typeface="Arial" panose="020B0604020202020204" pitchFamily="34" charset="0"/>
                      </a:endParaRPr>
                    </a:p>
                  </a:txBody>
                  <a:tcPr>
                    <a:lnL w="76200" cap="flat" cmpd="sng" algn="ctr">
                      <a:solidFill>
                        <a:schemeClr val="bg1"/>
                      </a:solidFill>
                      <a:prstDash val="solid"/>
                      <a:round/>
                      <a:headEnd type="none" w="med" len="med"/>
                      <a:tailEnd type="none" w="med" len="med"/>
                    </a:lnL>
                    <a:lnR w="3175" cap="flat" cmpd="sng" algn="ctr">
                      <a:solidFill>
                        <a:schemeClr val="tx1"/>
                      </a:solidFill>
                      <a:prstDash val="solid"/>
                      <a:round/>
                      <a:headEnd type="none" w="med" len="med"/>
                      <a:tailEnd type="none" w="med" len="med"/>
                    </a:lnR>
                    <a:lnT w="76200" cap="flat" cmpd="sng" algn="ctr">
                      <a:solidFill>
                        <a:schemeClr val="bg1"/>
                      </a:solidFill>
                      <a:prstDash val="solid"/>
                      <a:round/>
                      <a:headEnd type="none" w="med" len="med"/>
                      <a:tailEnd type="none" w="med" len="med"/>
                    </a:lnT>
                    <a:lnB w="57150" cap="flat" cmpd="sng" algn="ctr">
                      <a:no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a:t>Número de participantes</a:t>
                      </a:r>
                    </a:p>
                  </a:txBody>
                  <a:tcPr anchor="b">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Número de eventos</a:t>
                      </a:r>
                    </a:p>
                  </a:txBody>
                  <a:tcPr anchor="b">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600"/>
                        <a:t>Taxa de evento/100 participantes</a:t>
                      </a:r>
                    </a:p>
                    <a:p>
                      <a:pPr algn="ctr"/>
                      <a:r>
                        <a:rPr lang="pt-PT" sz="1600"/>
                        <a:t>(95% IC) </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r>
                        <a:rPr lang="pt-PT" sz="1800" b="1" i="0" u="none" strike="noStrike" baseline="0">
                          <a:solidFill>
                            <a:schemeClr val="bg1"/>
                          </a:solidFill>
                          <a:latin typeface="+mn-lt"/>
                          <a:ea typeface="+mn-ea"/>
                          <a:cs typeface="+mn-cs"/>
                        </a:rPr>
                        <a:t>Eficácia</a:t>
                      </a:r>
                    </a:p>
                    <a:p>
                      <a:pPr algn="ctr"/>
                      <a:r>
                        <a:rPr lang="pt-PT" sz="1800" b="1" i="0" u="none" strike="noStrike" baseline="0">
                          <a:solidFill>
                            <a:schemeClr val="bg1"/>
                          </a:solidFill>
                          <a:latin typeface="+mn-lt"/>
                          <a:ea typeface="+mn-ea"/>
                          <a:cs typeface="+mn-cs"/>
                        </a:rPr>
                        <a:t>(95% IC)</a:t>
                      </a:r>
                    </a:p>
                  </a:txBody>
                  <a:tcPr anchor="b">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16732">
                <a:tc>
                  <a:txBody>
                    <a:bodyPr/>
                    <a:lstStyle/>
                    <a:p>
                      <a:pPr algn="l" rtl="0"/>
                      <a:endParaRPr lang="en-US" sz="1600" b="1" dirty="0">
                        <a:solidFill>
                          <a:schemeClr val="bg1"/>
                        </a:solidFill>
                        <a:latin typeface="+mn-lt"/>
                        <a:cs typeface="Arial" panose="020B0604020202020204" pitchFamily="34" charset="0"/>
                      </a:endParaRPr>
                    </a:p>
                  </a:txBody>
                  <a:tcPr>
                    <a:lnL w="6350"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algn="ctr">
                        <a:spcBef>
                          <a:spcPts val="1800"/>
                        </a:spcBef>
                      </a:pPr>
                      <a:r>
                        <a:rPr lang="pt-PT" sz="1600" b="1">
                          <a:solidFill>
                            <a:schemeClr val="accent1"/>
                          </a:solidFill>
                          <a:latin typeface="+mn-lt"/>
                          <a:ea typeface="+mn-ea"/>
                          <a:cs typeface="+mn-cs"/>
                        </a:rPr>
                        <a:t>Infecções persistentes por HPV 16/18 </a:t>
                      </a:r>
                    </a:p>
                  </a:txBody>
                  <a:tcPr anchor="ct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40000"/>
                        <a:lumOff val="60000"/>
                      </a:schemeClr>
                    </a:solidFill>
                  </a:tcPr>
                </a:tc>
                <a:tc hMerge="1">
                  <a:txBody>
                    <a:bodyPr/>
                    <a:lstStyle/>
                    <a:p>
                      <a:endParaRPr dirty="0"/>
                    </a:p>
                  </a:txBody>
                  <a:tcPr anchor="ctr">
                    <a:lnL w="3175" cap="flat" cmpd="sng" algn="ctr">
                      <a:solidFill>
                        <a:schemeClr val="tx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97555193"/>
                  </a:ext>
                </a:extLst>
              </a:tr>
              <a:tr h="323766">
                <a:tc>
                  <a:txBody>
                    <a:bodyPr/>
                    <a:lstStyle/>
                    <a:p>
                      <a:pPr algn="l">
                        <a:spcBef>
                          <a:spcPts val="0"/>
                        </a:spcBef>
                      </a:pPr>
                      <a:r>
                        <a:rPr lang="pt-PT" sz="1600" b="1">
                          <a:solidFill>
                            <a:schemeClr val="bg1"/>
                          </a:solidFill>
                        </a:rPr>
                        <a:t>Não vacinados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5,37 (4,55–6,17)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pt-PT" sz="1600" b="1">
                          <a:solidFill>
                            <a:schemeClr val="accent1"/>
                          </a:solidFill>
                          <a:latin typeface="+mn-lt"/>
                          <a:cs typeface="Arial" panose="020B0604020202020204" pitchFamily="34" charset="0"/>
                        </a:rPr>
                        <a:t>98,2 (96,1–99,6)</a:t>
                      </a:r>
                    </a:p>
                    <a:p>
                      <a:pPr algn="ctr">
                        <a:spcBef>
                          <a:spcPts val="0"/>
                        </a:spcBef>
                      </a:pPr>
                      <a:r>
                        <a:rPr lang="pt-PT"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07072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600" b="1">
                          <a:solidFill>
                            <a:schemeClr val="bg1"/>
                          </a:solidFill>
                        </a:rPr>
                        <a:t>Uma dose de HPV2 (GSK)</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no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latin typeface="+mn-lt"/>
                          <a:cs typeface="Arial" panose="020B0604020202020204" pitchFamily="34" charset="0"/>
                        </a:rPr>
                        <a:t>4068</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0,10 (0,02–0,21)</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vMerge="1">
                  <a:txBody>
                    <a:bodyPr/>
                    <a:lstStyle/>
                    <a:p>
                      <a:pPr algn="l" rtl="0">
                        <a:spcBef>
                          <a:spcPts val="0"/>
                        </a:spcBef>
                      </a:pPr>
                      <a:endParaRPr lang="en-US" sz="1600" b="1" dirty="0">
                        <a:solidFill>
                          <a:schemeClr val="accent1"/>
                        </a:solidFill>
                        <a:highlight>
                          <a:srgbClr val="00FF00"/>
                        </a:highlight>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104548"/>
                  </a:ext>
                </a:extLst>
              </a:tr>
              <a:tr h="323766">
                <a:tc>
                  <a:txBody>
                    <a:bodyPr/>
                    <a:lstStyle/>
                    <a:p>
                      <a:pPr algn="l">
                        <a:spcBef>
                          <a:spcPts val="0"/>
                        </a:spcBef>
                      </a:pPr>
                      <a:r>
                        <a:rPr lang="pt-PT" sz="1600" b="1">
                          <a:solidFill>
                            <a:schemeClr val="bg1"/>
                          </a:solidFill>
                        </a:rPr>
                        <a:t>Não vacinados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latin typeface="+mn-lt"/>
                          <a:cs typeface="Arial" panose="020B0604020202020204" pitchFamily="34" charset="0"/>
                        </a:rPr>
                        <a:t>162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ctr">
                        <a:spcBef>
                          <a:spcPts val="0"/>
                        </a:spcBef>
                      </a:pPr>
                      <a:r>
                        <a:rPr lang="pt-PT" sz="1600" b="0">
                          <a:solidFill>
                            <a:schemeClr val="accent1"/>
                          </a:solidFill>
                        </a:rPr>
                        <a:t>5,43 (4,56–6,24)</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rowSpan="2">
                  <a:txBody>
                    <a:bodyPr/>
                    <a:lstStyle/>
                    <a:p>
                      <a:pPr algn="ctr">
                        <a:spcBef>
                          <a:spcPts val="0"/>
                        </a:spcBef>
                      </a:pPr>
                      <a:r>
                        <a:rPr lang="pt-PT" sz="1600" b="1">
                          <a:solidFill>
                            <a:schemeClr val="accent1"/>
                          </a:solidFill>
                          <a:latin typeface="+mn-lt"/>
                          <a:cs typeface="Arial" panose="020B0604020202020204" pitchFamily="34" charset="0"/>
                        </a:rPr>
                        <a:t>97,8 (95,6–99,3)</a:t>
                      </a:r>
                    </a:p>
                    <a:p>
                      <a:pPr algn="ctr">
                        <a:spcBef>
                          <a:spcPts val="0"/>
                        </a:spcBef>
                      </a:pPr>
                      <a:r>
                        <a:rPr lang="pt-PT" sz="1600" b="1">
                          <a:solidFill>
                            <a:schemeClr val="accent1"/>
                          </a:solidFill>
                          <a:latin typeface="+mn-lt"/>
                          <a:cs typeface="Arial" panose="020B0604020202020204" pitchFamily="34" charset="0"/>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37925472"/>
                  </a:ext>
                </a:extLst>
              </a:tr>
              <a:tr h="307803">
                <a:tc>
                  <a:txBody>
                    <a:bodyPr/>
                    <a:lstStyle/>
                    <a:p>
                      <a:pPr algn="l">
                        <a:spcBef>
                          <a:spcPts val="0"/>
                        </a:spcBef>
                      </a:pPr>
                      <a:r>
                        <a:rPr lang="pt-PT" sz="1600" b="1">
                          <a:solidFill>
                            <a:schemeClr val="bg1"/>
                          </a:solidFill>
                        </a:rPr>
                        <a:t>Duas doses de HPV2 (GSK)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4040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pt-PT" sz="1600" b="0">
                          <a:solidFill>
                            <a:schemeClr val="accent1"/>
                          </a:solidFill>
                        </a:rPr>
                        <a:t>5</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pt-PT" sz="1600" b="0">
                          <a:solidFill>
                            <a:schemeClr val="accent1"/>
                          </a:solidFill>
                        </a:rPr>
                        <a:t>0,12 (0,03–0,23)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62998604"/>
                  </a:ext>
                </a:extLst>
              </a:tr>
              <a:tr h="365760">
                <a:tc>
                  <a:txBody>
                    <a:bodyPr/>
                    <a:lstStyle/>
                    <a:p>
                      <a:pPr algn="l" rtl="0">
                        <a:spcBef>
                          <a:spcPts val="0"/>
                        </a:spcBef>
                      </a:pPr>
                      <a:endParaRPr lang="en-US" sz="1600" b="1" dirty="0">
                        <a:solidFill>
                          <a:schemeClr val="bg1"/>
                        </a:solidFill>
                        <a:latin typeface="+mn-lt"/>
                        <a:cs typeface="Arial" panose="020B0604020202020204" pitchFamily="34" charset="0"/>
                      </a:endParaRP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solidFill>
                  </a:tcPr>
                </a:tc>
                <a:tc gridSpan="4">
                  <a:txBody>
                    <a:bodyPr/>
                    <a:lstStyle/>
                    <a:p>
                      <a:pPr algn="ctr">
                        <a:spcBef>
                          <a:spcPts val="1800"/>
                        </a:spcBef>
                      </a:pPr>
                      <a:r>
                        <a:rPr lang="pt-PT" sz="1600" b="1">
                          <a:solidFill>
                            <a:schemeClr val="accent1"/>
                          </a:solidFill>
                          <a:latin typeface="+mn-lt"/>
                          <a:ea typeface="+mn-ea"/>
                          <a:cs typeface="+mn-cs"/>
                        </a:rPr>
                        <a:t>Infecções persistentes por HPV 16/18 </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40000"/>
                        <a:lumOff val="60000"/>
                      </a:schemeClr>
                    </a:solidFill>
                  </a:tcPr>
                </a:tc>
                <a:tc hMerge="1">
                  <a:txBody>
                    <a:bodyPr/>
                    <a:lstStyle/>
                    <a:p>
                      <a:endParaRPr dirty="0"/>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hMerge="1">
                  <a:txBody>
                    <a:bodyPr/>
                    <a:lstStyle/>
                    <a:p>
                      <a:pPr algn="l" rtl="0"/>
                      <a:endParaRPr lang="en-US" sz="1800" b="0" dirty="0">
                        <a:solidFill>
                          <a:schemeClr val="accent1"/>
                        </a:solidFill>
                        <a:latin typeface="+mn-lt"/>
                        <a:cs typeface="Arial" panose="020B0604020202020204" pitchFamily="34" charset="0"/>
                      </a:endParaRP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960212245"/>
                  </a:ext>
                </a:extLst>
              </a:tr>
              <a:tr h="475488">
                <a:tc>
                  <a:txBody>
                    <a:bodyPr/>
                    <a:lstStyle/>
                    <a:p>
                      <a:pPr algn="l">
                        <a:spcBef>
                          <a:spcPts val="0"/>
                        </a:spcBef>
                      </a:pPr>
                      <a:r>
                        <a:rPr lang="pt-PT" sz="1600" b="1">
                          <a:solidFill>
                            <a:schemeClr val="bg1"/>
                          </a:solidFill>
                        </a:rPr>
                        <a:t>Não vacinados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159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latin typeface="+mn-lt"/>
                          <a:cs typeface="Arial" panose="020B0604020202020204" pitchFamily="34" charset="0"/>
                        </a:rPr>
                        <a:t>5,32 (4,49–6,17)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pt-PT" sz="1600" b="1">
                          <a:solidFill>
                            <a:schemeClr val="accent1"/>
                          </a:solidFill>
                          <a:latin typeface="+mn-lt"/>
                          <a:ea typeface="+mn-ea"/>
                          <a:cs typeface="+mn-cs"/>
                        </a:rPr>
                        <a:t>97,0 (94,3–99,1)</a:t>
                      </a:r>
                    </a:p>
                    <a:p>
                      <a:pPr algn="ctr">
                        <a:spcBef>
                          <a:spcPts val="0"/>
                        </a:spcBef>
                      </a:pPr>
                      <a:r>
                        <a:rPr lang="pt-PT"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59438677"/>
                  </a:ext>
                </a:extLst>
              </a:tr>
              <a:tr h="150402">
                <a:tc>
                  <a:txBody>
                    <a:bodyPr/>
                    <a:lstStyle/>
                    <a:p>
                      <a:pPr algn="l">
                        <a:spcBef>
                          <a:spcPts val="0"/>
                        </a:spcBef>
                      </a:pPr>
                      <a:r>
                        <a:rPr lang="pt-PT" sz="1600" b="1">
                          <a:solidFill>
                            <a:schemeClr val="bg1"/>
                          </a:solidFill>
                        </a:rPr>
                        <a:t>Uma dose de HPV9 (MSD)</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4109</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7</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latin typeface="+mn-lt"/>
                          <a:cs typeface="Arial" panose="020B0604020202020204" pitchFamily="34" charset="0"/>
                        </a:rPr>
                        <a:t>0,16 (0,05–0,30)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vMerge="1">
                  <a:txBody>
                    <a:bodyPr/>
                    <a:lstStyle/>
                    <a:p>
                      <a:pPr algn="l" rtl="0">
                        <a:spcBef>
                          <a:spcPts val="0"/>
                        </a:spcBef>
                      </a:pPr>
                      <a:endParaRPr lang="en-US" sz="1600" b="1" kern="1200" dirty="0">
                        <a:solidFill>
                          <a:schemeClr val="accent1"/>
                        </a:solidFill>
                        <a:latin typeface="+mn-lt"/>
                        <a:ea typeface="+mn-ea"/>
                        <a:cs typeface="+mn-cs"/>
                      </a:endParaRP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31532152"/>
                  </a:ext>
                </a:extLst>
              </a:tr>
              <a:tr h="475488">
                <a:tc>
                  <a:txBody>
                    <a:bodyPr/>
                    <a:lstStyle/>
                    <a:p>
                      <a:pPr algn="l">
                        <a:spcBef>
                          <a:spcPts val="0"/>
                        </a:spcBef>
                      </a:pPr>
                      <a:r>
                        <a:rPr lang="pt-PT" sz="1600" b="1">
                          <a:solidFill>
                            <a:schemeClr val="bg1"/>
                          </a:solidFill>
                        </a:rPr>
                        <a:t>Não vacinados</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2990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algn="ctr" defTabSz="914400" rtl="0" eaLnBrk="1" latinLnBrk="0" hangingPunct="1">
                        <a:spcBef>
                          <a:spcPts val="0"/>
                        </a:spcBef>
                      </a:pPr>
                      <a:r>
                        <a:rPr lang="pt-PT" sz="1600" b="0">
                          <a:solidFill>
                            <a:schemeClr val="accent1"/>
                          </a:solidFill>
                          <a:latin typeface="+mn-lt"/>
                          <a:ea typeface="+mn-ea"/>
                          <a:cs typeface="Arial" panose="020B0604020202020204" pitchFamily="34" charset="0"/>
                        </a:rPr>
                        <a:t>160</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600" b="0">
                          <a:solidFill>
                            <a:schemeClr val="accent1"/>
                          </a:solidFill>
                          <a:latin typeface="+mn-lt"/>
                          <a:ea typeface="+mn-ea"/>
                          <a:cs typeface="Arial" panose="020B0604020202020204" pitchFamily="34" charset="0"/>
                        </a:rPr>
                        <a:t>5,35 (4,54–6,22)</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rowSpan="2">
                  <a:txBody>
                    <a:bodyPr/>
                    <a:lstStyle/>
                    <a:p>
                      <a:pPr algn="ctr">
                        <a:spcBef>
                          <a:spcPts val="0"/>
                        </a:spcBef>
                      </a:pPr>
                      <a:r>
                        <a:rPr lang="pt-PT" sz="1600" b="1">
                          <a:solidFill>
                            <a:schemeClr val="accent1"/>
                          </a:solidFill>
                          <a:latin typeface="+mn-lt"/>
                          <a:ea typeface="+mn-ea"/>
                          <a:cs typeface="+mn-cs"/>
                        </a:rPr>
                        <a:t>98,5 (96,7–99,7)</a:t>
                      </a:r>
                    </a:p>
                    <a:p>
                      <a:pPr algn="ctr">
                        <a:spcBef>
                          <a:spcPts val="0"/>
                        </a:spcBef>
                      </a:pPr>
                      <a:r>
                        <a:rPr lang="pt-PT" sz="1600" b="1">
                          <a:solidFill>
                            <a:schemeClr val="accent1"/>
                          </a:solidFill>
                          <a:latin typeface="+mn-lt"/>
                          <a:ea typeface="+mn-ea"/>
                          <a:cs typeface="+mn-cs"/>
                        </a:rPr>
                        <a:t>p &lt; 0,001</a:t>
                      </a:r>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498747210"/>
                  </a:ext>
                </a:extLst>
              </a:tr>
              <a:tr h="188384">
                <a:tc>
                  <a:txBody>
                    <a:bodyPr/>
                    <a:lstStyle/>
                    <a:p>
                      <a:pPr algn="l">
                        <a:spcBef>
                          <a:spcPts val="0"/>
                        </a:spcBef>
                      </a:pPr>
                      <a:r>
                        <a:rPr lang="pt-PT" sz="1600" b="1">
                          <a:solidFill>
                            <a:schemeClr val="bg1"/>
                          </a:solidFill>
                        </a:rPr>
                        <a:t>Duas doses de HPV9 (MSD) </a:t>
                      </a:r>
                    </a:p>
                  </a:txBody>
                  <a:tcP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accent2">
                        <a:lumMod val="75000"/>
                      </a:schemeClr>
                    </a:solidFill>
                  </a:tcPr>
                </a:tc>
                <a:tc>
                  <a:txBody>
                    <a:bodyPr/>
                    <a:lstStyle/>
                    <a:p>
                      <a:pPr algn="ctr">
                        <a:spcBef>
                          <a:spcPts val="0"/>
                        </a:spcBef>
                      </a:pPr>
                      <a:r>
                        <a:rPr lang="pt-PT" sz="1600" b="0">
                          <a:solidFill>
                            <a:schemeClr val="accent1"/>
                          </a:solidFill>
                          <a:latin typeface="+mn-lt"/>
                          <a:cs typeface="Arial" panose="020B0604020202020204" pitchFamily="34" charset="0"/>
                        </a:rPr>
                        <a:t>4083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3</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a:spcBef>
                          <a:spcPts val="0"/>
                        </a:spcBef>
                      </a:pPr>
                      <a:r>
                        <a:rPr lang="pt-PT" sz="1600" b="0">
                          <a:solidFill>
                            <a:schemeClr val="accent1"/>
                          </a:solidFill>
                          <a:latin typeface="+mn-lt"/>
                          <a:cs typeface="Arial" panose="020B0604020202020204" pitchFamily="34" charset="0"/>
                        </a:rPr>
                        <a:t>0,08 (0,01–0,16)</a:t>
                      </a:r>
                    </a:p>
                  </a:txBody>
                  <a:tcPr anchor="ctr">
                    <a:lnL w="6350" cap="flat" cmpd="sng" algn="ctr">
                      <a:solidFill>
                        <a:schemeClr val="accent1"/>
                      </a:solidFill>
                      <a:prstDash val="solid"/>
                      <a:round/>
                      <a:headEnd type="none" w="med" len="med"/>
                      <a:tailEnd type="none" w="med" len="med"/>
                    </a:lnL>
                    <a:lnR w="6350" cap="flat" cmpd="sng" algn="ctr">
                      <a:solidFill>
                        <a:schemeClr val="accent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vMerge="1">
                  <a:txBody>
                    <a:bodyPr/>
                    <a:lstStyle/>
                    <a:p>
                      <a:endParaRPr dirty="0"/>
                    </a:p>
                  </a:txBody>
                  <a:tcPr anchor="ctr">
                    <a:lnL w="6350" cap="flat" cmpd="sng" algn="ctr">
                      <a:solidFill>
                        <a:schemeClr val="accent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93982629"/>
                  </a:ext>
                </a:extLst>
              </a:tr>
            </a:tbl>
          </a:graphicData>
        </a:graphic>
      </p:graphicFrame>
      <p:sp>
        <p:nvSpPr>
          <p:cNvPr id="5" name="TextBox 4">
            <a:extLst>
              <a:ext uri="{FF2B5EF4-FFF2-40B4-BE49-F238E27FC236}">
                <a16:creationId xmlns:a16="http://schemas.microsoft.com/office/drawing/2014/main" id="{482F2ED3-C493-1BB9-C2BF-C8869A09E395}"/>
              </a:ext>
            </a:extLst>
          </p:cNvPr>
          <p:cNvSpPr txBox="1"/>
          <p:nvPr/>
        </p:nvSpPr>
        <p:spPr>
          <a:xfrm>
            <a:off x="425302" y="5178712"/>
            <a:ext cx="6811261" cy="230832"/>
          </a:xfrm>
          <a:prstGeom prst="rect">
            <a:avLst/>
          </a:prstGeom>
          <a:noFill/>
        </p:spPr>
        <p:txBody>
          <a:bodyPr wrap="square" numCol="1" rtlCol="0">
            <a:spAutoFit/>
          </a:bodyPr>
          <a:lstStyle/>
          <a:p>
            <a:r>
              <a:rPr lang="pt-PT" sz="900"/>
              <a:t>Abreviaturas: IC: Intervalo de confiança; PPP: por população do protocolo</a:t>
            </a:r>
          </a:p>
        </p:txBody>
      </p:sp>
      <p:sp>
        <p:nvSpPr>
          <p:cNvPr id="3" name="TextBox 2">
            <a:extLst>
              <a:ext uri="{FF2B5EF4-FFF2-40B4-BE49-F238E27FC236}">
                <a16:creationId xmlns:a16="http://schemas.microsoft.com/office/drawing/2014/main" id="{6745E5FE-3E7C-E3B8-C303-73307CD8F114}"/>
              </a:ext>
            </a:extLst>
          </p:cNvPr>
          <p:cNvSpPr txBox="1"/>
          <p:nvPr/>
        </p:nvSpPr>
        <p:spPr>
          <a:xfrm>
            <a:off x="415778" y="5409544"/>
            <a:ext cx="10079198" cy="307777"/>
          </a:xfrm>
          <a:prstGeom prst="rect">
            <a:avLst/>
          </a:prstGeom>
          <a:noFill/>
        </p:spPr>
        <p:txBody>
          <a:bodyPr wrap="square" rtlCol="0">
            <a:spAutoFit/>
          </a:bodyPr>
          <a:lstStyle/>
          <a:p>
            <a:r>
              <a:rPr lang="pt-PT" sz="1400" dirty="0"/>
              <a:t>PPP: por população do protocolo – sob o regime de dosagem completa e sem desvios significativos do protocolo</a:t>
            </a:r>
          </a:p>
        </p:txBody>
      </p:sp>
      <p:sp>
        <p:nvSpPr>
          <p:cNvPr id="4" name="TextBox 3">
            <a:extLst>
              <a:ext uri="{FF2B5EF4-FFF2-40B4-BE49-F238E27FC236}">
                <a16:creationId xmlns:a16="http://schemas.microsoft.com/office/drawing/2014/main" id="{EAD6ADE5-0CD2-658F-F918-D9878B536823}"/>
              </a:ext>
            </a:extLst>
          </p:cNvPr>
          <p:cNvSpPr txBox="1"/>
          <p:nvPr/>
        </p:nvSpPr>
        <p:spPr>
          <a:xfrm>
            <a:off x="415779" y="5948153"/>
            <a:ext cx="11264688" cy="338554"/>
          </a:xfrm>
          <a:prstGeom prst="rect">
            <a:avLst/>
          </a:prstGeom>
          <a:noFill/>
        </p:spPr>
        <p:txBody>
          <a:bodyPr wrap="square" rtlCol="0">
            <a:spAutoFit/>
          </a:bodyPr>
          <a:lstStyle/>
          <a:p>
            <a:r>
              <a:rPr lang="pt-PT" sz="800">
                <a:solidFill>
                  <a:schemeClr val="tx1">
                    <a:lumMod val="65000"/>
                    <a:lumOff val="35000"/>
                  </a:schemeClr>
                </a:solidFill>
                <a:cs typeface="Arial"/>
              </a:rPr>
              <a:t>. Kreimer AR, Porras C, Liu D, Hildesheim A, Carvajal LJ, Ocampo R, Romero B, Gail MH, Cortes B, Sierra MS, Coronado K, Sampson J, Coto C, Dagnall CL, Mora D, Kemp TJ, Zuniga M, Pinto LA, Barrientos G, Schussler J, Estrada Y, Montero C, Avila C, Ruggieri D, Cyr JT, Chanock S, Lowy DR, Schiller JT, Herrero R. Noninferiority of One HPV Vaccine Dose to Two Doses. N Engl J Med. 2025 Dec 3. doi: 10.1056/NEJMoa2506765. Epub antes da impressão. PMID: 41337735.</a:t>
            </a:r>
          </a:p>
        </p:txBody>
      </p:sp>
    </p:spTree>
    <p:extLst>
      <p:ext uri="{BB962C8B-B14F-4D97-AF65-F5344CB8AC3E}">
        <p14:creationId xmlns:p14="http://schemas.microsoft.com/office/powerpoint/2010/main" val="280943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662D61-0647-FEBF-AD23-28A10721760A}"/>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FA1C1EA-F52C-17C9-E733-B8722B8408FD}"/>
              </a:ext>
            </a:extLst>
          </p:cNvPr>
          <p:cNvSpPr/>
          <p:nvPr/>
        </p:nvSpPr>
        <p:spPr>
          <a:xfrm>
            <a:off x="444418" y="246276"/>
            <a:ext cx="11747582" cy="584775"/>
          </a:xfrm>
          <a:prstGeom prst="rect">
            <a:avLst/>
          </a:prstGeom>
        </p:spPr>
        <p:txBody>
          <a:bodyPr wrap="square">
            <a:spAutoFit/>
          </a:bodyPr>
          <a:lstStyle/>
          <a:p>
            <a:r>
              <a:rPr lang="pt-PT" sz="3200">
                <a:solidFill>
                  <a:schemeClr val="accent1"/>
                </a:solidFill>
                <a:latin typeface="+mj-lt"/>
              </a:rPr>
              <a:t>ESCUDDO: Conclusões</a:t>
            </a:r>
          </a:p>
        </p:txBody>
      </p:sp>
      <p:sp>
        <p:nvSpPr>
          <p:cNvPr id="2" name="TextBox 1">
            <a:extLst>
              <a:ext uri="{FF2B5EF4-FFF2-40B4-BE49-F238E27FC236}">
                <a16:creationId xmlns:a16="http://schemas.microsoft.com/office/drawing/2014/main" id="{E8525D80-6498-280B-6434-2BD3B6F4BF01}"/>
              </a:ext>
            </a:extLst>
          </p:cNvPr>
          <p:cNvSpPr txBox="1"/>
          <p:nvPr/>
        </p:nvSpPr>
        <p:spPr>
          <a:xfrm>
            <a:off x="554736" y="1117410"/>
            <a:ext cx="9748158" cy="3970318"/>
          </a:xfrm>
          <a:prstGeom prst="rect">
            <a:avLst/>
          </a:prstGeom>
          <a:noFill/>
        </p:spPr>
        <p:txBody>
          <a:bodyPr wrap="square" rtlCol="0">
            <a:spAutoFit/>
          </a:bodyPr>
          <a:lstStyle/>
          <a:p>
            <a:pPr algn="l"/>
            <a:r>
              <a:rPr lang="pt-PT" sz="2800" b="0" i="0" u="none" strike="noStrike" baseline="0">
                <a:cs typeface="Calibri" panose="020F0502020204030204" pitchFamily="34" charset="0"/>
              </a:rPr>
              <a:t>As doses únicas de </a:t>
            </a:r>
            <a:r>
              <a:rPr lang="pt-PT" sz="2800">
                <a:cs typeface="Calibri" panose="020F0502020204030204" pitchFamily="34" charset="0"/>
              </a:rPr>
              <a:t>HPV2</a:t>
            </a:r>
            <a:r>
              <a:rPr lang="pt-PT" sz="2800" b="0" i="0" u="none" strike="noStrike" baseline="0">
                <a:cs typeface="Calibri" panose="020F0502020204030204" pitchFamily="34" charset="0"/>
              </a:rPr>
              <a:t> da GSK ou de HPV9 da MSD proporcionaram protecção semelhante à das duas doses na prevenção de infecções oncogénicas persistentes por HPV em raparigas adolescentes.</a:t>
            </a:r>
          </a:p>
          <a:p>
            <a:pPr algn="l"/>
            <a:endParaRPr lang="en-US" sz="2800" b="0" i="0" u="none" strike="noStrike" baseline="0" dirty="0">
              <a:cs typeface="Calibri" panose="020F0502020204030204" pitchFamily="34" charset="0"/>
            </a:endParaRPr>
          </a:p>
          <a:p>
            <a:pPr algn="l"/>
            <a:r>
              <a:rPr lang="pt-PT" sz="2800">
                <a:cs typeface="Calibri" panose="020F0502020204030204" pitchFamily="34" charset="0"/>
              </a:rPr>
              <a:t>A protecção persistiu ao longo do período do ensaio (5 anos).</a:t>
            </a:r>
          </a:p>
          <a:p>
            <a:pPr algn="l"/>
            <a:endParaRPr lang="en-US" sz="2800" b="0" i="0" u="none" strike="noStrike" baseline="0" dirty="0">
              <a:cs typeface="Calibri" panose="020F0502020204030204" pitchFamily="34" charset="0"/>
            </a:endParaRPr>
          </a:p>
          <a:p>
            <a:pPr algn="l"/>
            <a:r>
              <a:rPr lang="pt-PT" sz="2800">
                <a:latin typeface="+mj-lt"/>
                <a:cs typeface="Calibri" panose="020F0502020204030204" pitchFamily="34" charset="0"/>
              </a:rPr>
              <a:t>A eficácia da vacinação de dose única contra a infecção por HPV 16 ou HPV 18 foi de, pelo menos, 97%.</a:t>
            </a:r>
          </a:p>
        </p:txBody>
      </p:sp>
    </p:spTree>
    <p:extLst>
      <p:ext uri="{BB962C8B-B14F-4D97-AF65-F5344CB8AC3E}">
        <p14:creationId xmlns:p14="http://schemas.microsoft.com/office/powerpoint/2010/main" val="24758331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0"/>
            <a:ext cx="12026899" cy="869909"/>
          </a:xfrm>
        </p:spPr>
        <p:txBody>
          <a:bodyPr lIns="91440" tIns="45720" rIns="91440" bIns="45720" anchor="t"/>
          <a:lstStyle/>
          <a:p>
            <a:r>
              <a:rPr lang="pt-PT" sz="4000" b="1" dirty="0"/>
              <a:t>Principais tópicos e perguntas para a vacinação de dose única contra o HPV</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rPr>
              <a:t>Nível de protecção da dose única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ea typeface="+mn-lt"/>
                <a:cs typeface="+mn-lt"/>
              </a:rPr>
              <a:t>Plausibilidade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706302"/>
            <a:ext cx="11137392" cy="1557338"/>
          </a:xfrm>
          <a:prstGeom prst="rect">
            <a:avLst/>
          </a:prstGeom>
          <a:solidFill>
            <a:schemeClr val="tx2">
              <a:lumMod val="60000"/>
              <a:lumOff val="40000"/>
            </a:schemeClr>
          </a:solidFill>
          <a:ln w="63500">
            <a:solidFill>
              <a:schemeClr val="tx2">
                <a:lumMod val="60000"/>
                <a:lumOff val="40000"/>
              </a:schemeClr>
            </a:solidFill>
          </a:ln>
        </p:spPr>
        <p:txBody>
          <a:bodyPr wrap="square" lIns="182880" tIns="45720" rtlCol="0" anchor="ctr" anchorCtr="0">
            <a:noAutofit/>
          </a:bodyPr>
          <a:lstStyle/>
          <a:p>
            <a:r>
              <a:rPr lang="pt-PT" sz="2500">
                <a:solidFill>
                  <a:schemeClr val="accent1"/>
                </a:solidFill>
              </a:rPr>
              <a:t>Um regime de dose única seria aplicável a diferentes populações?</a:t>
            </a:r>
          </a:p>
          <a:p>
            <a:pPr marL="285750" indent="-285750">
              <a:buFont typeface="Arial" panose="020B0604020202020204" pitchFamily="34" charset="0"/>
              <a:buChar char="•"/>
            </a:pPr>
            <a:r>
              <a:rPr lang="pt-PT" sz="2000">
                <a:solidFill>
                  <a:schemeClr val="accent1"/>
                </a:solidFill>
              </a:rPr>
              <a:t>Em várias áreas geográficas (dados gerados em diferentes continentes) </a:t>
            </a:r>
          </a:p>
          <a:p>
            <a:pPr marL="285750" indent="-285750">
              <a:buFont typeface="Arial" panose="020B0604020202020204" pitchFamily="34" charset="0"/>
              <a:buChar char="•"/>
            </a:pPr>
            <a:r>
              <a:rPr lang="pt-PT" sz="2000">
                <a:solidFill>
                  <a:schemeClr val="accent1"/>
                </a:solidFill>
              </a:rPr>
              <a:t>Em todos os grupos etários</a:t>
            </a:r>
          </a:p>
          <a:p>
            <a:pPr marL="285750" indent="-285750">
              <a:buFont typeface="Arial" panose="020B0604020202020204" pitchFamily="34" charset="0"/>
              <a:buChar char="•"/>
            </a:pPr>
            <a:r>
              <a:rPr lang="pt-PT" sz="2000">
                <a:solidFill>
                  <a:schemeClr val="accent1"/>
                </a:solidFill>
              </a:rPr>
              <a:t>Homens</a:t>
            </a:r>
          </a:p>
          <a:p>
            <a:pPr marL="285750" indent="-285750">
              <a:buFont typeface="Arial" panose="020B0604020202020204" pitchFamily="34" charset="0"/>
              <a:buChar char="•"/>
            </a:pPr>
            <a:r>
              <a:rPr lang="pt-PT" sz="2000">
                <a:solidFill>
                  <a:schemeClr val="accent1"/>
                </a:solidFill>
              </a:rPr>
              <a:t>Indivíduos seropositivos</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r>
              <a:rPr lang="pt-PT" sz="2600" b="1">
                <a:solidFill>
                  <a:schemeClr val="accent1"/>
                </a:solidFill>
                <a:ea typeface="+mn-lt"/>
                <a:cs typeface="+mn-lt"/>
              </a:rPr>
              <a:t>A protecção da dose única é semelhante aos regimes de dose múltipla?</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34623"/>
            <a:ext cx="11137392" cy="731520"/>
          </a:xfrm>
          <a:prstGeom prst="rect">
            <a:avLst/>
          </a:prstGeom>
          <a:solidFill>
            <a:schemeClr val="accent4"/>
          </a:solidFill>
          <a:ln w="57150">
            <a:solidFill>
              <a:schemeClr val="accent2"/>
            </a:solidFill>
          </a:ln>
        </p:spPr>
        <p:txBody>
          <a:bodyPr wrap="square" lIns="182880" tIns="45720" rIns="91440" bIns="45720" rtlCol="0" anchor="ctr" anchorCtr="0">
            <a:noAutofit/>
          </a:bodyPr>
          <a:lstStyle/>
          <a:p>
            <a:endParaRPr lang="en-US" sz="2600" b="1" dirty="0">
              <a:solidFill>
                <a:schemeClr val="accent1"/>
              </a:solidFill>
              <a:ea typeface="+mn-lt"/>
              <a:cs typeface="+mn-lt"/>
            </a:endParaRPr>
          </a:p>
          <a:p>
            <a:r>
              <a:rPr lang="pt-PT" sz="2600" b="1">
                <a:solidFill>
                  <a:schemeClr val="accent1"/>
                </a:solidFill>
                <a:ea typeface="+mn-lt"/>
                <a:cs typeface="+mn-lt"/>
              </a:rPr>
              <a:t>Durabilidade da protecção após uma dose única </a:t>
            </a:r>
          </a:p>
          <a:p>
            <a:endParaRPr lang="en-US" sz="2600" b="1" dirty="0">
              <a:solidFill>
                <a:schemeClr val="accent1"/>
              </a:solidFill>
            </a:endParaRPr>
          </a:p>
        </p:txBody>
      </p:sp>
    </p:spTree>
    <p:extLst>
      <p:ext uri="{BB962C8B-B14F-4D97-AF65-F5344CB8AC3E}">
        <p14:creationId xmlns:p14="http://schemas.microsoft.com/office/powerpoint/2010/main" val="2862443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pt-PT" sz="4000"/>
              <a:t>Mensagens principais da Vacinação de dose única </a:t>
            </a:r>
            <a:br>
              <a:rPr lang="pt-PT" sz="4000"/>
            </a:br>
            <a:r>
              <a:rPr lang="pt-PT" sz="4000"/>
              <a:t>contra o HPV</a:t>
            </a:r>
          </a:p>
        </p:txBody>
      </p:sp>
    </p:spTree>
    <p:extLst>
      <p:ext uri="{BB962C8B-B14F-4D97-AF65-F5344CB8AC3E}">
        <p14:creationId xmlns:p14="http://schemas.microsoft.com/office/powerpoint/2010/main" val="786416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1534636632"/>
              </p:ext>
            </p:extLst>
          </p:nvPr>
        </p:nvGraphicFramePr>
        <p:xfrm>
          <a:off x="414793" y="699076"/>
          <a:ext cx="11150472" cy="5090160"/>
        </p:xfrm>
        <a:graphic>
          <a:graphicData uri="http://schemas.openxmlformats.org/drawingml/2006/table">
            <a:tbl>
              <a:tblPr firstRow="1" bandRow="1">
                <a:tableStyleId>{5C22544A-7EE6-4342-B048-85BDC9FD1C3A}</a:tableStyleId>
              </a:tblPr>
              <a:tblGrid>
                <a:gridCol w="4609694">
                  <a:extLst>
                    <a:ext uri="{9D8B030D-6E8A-4147-A177-3AD203B41FA5}">
                      <a16:colId xmlns:a16="http://schemas.microsoft.com/office/drawing/2014/main" val="4230516322"/>
                    </a:ext>
                  </a:extLst>
                </a:gridCol>
                <a:gridCol w="6540778">
                  <a:extLst>
                    <a:ext uri="{9D8B030D-6E8A-4147-A177-3AD203B41FA5}">
                      <a16:colId xmlns:a16="http://schemas.microsoft.com/office/drawing/2014/main" val="3653219934"/>
                    </a:ext>
                  </a:extLst>
                </a:gridCol>
              </a:tblGrid>
              <a:tr h="384343">
                <a:tc>
                  <a:txBody>
                    <a:bodyPr/>
                    <a:lstStyle/>
                    <a:p>
                      <a:r>
                        <a:rPr lang="pt-PT" sz="2000">
                          <a:solidFill>
                            <a:schemeClr val="bg1"/>
                          </a:solidFill>
                        </a:rPr>
                        <a:t>Estudo/desenho</a:t>
                      </a:r>
                    </a:p>
                  </a:txBody>
                  <a:tcPr>
                    <a:lnB w="9525" cap="flat" cmpd="sng" algn="ctr">
                      <a:solidFill>
                        <a:schemeClr val="accent1"/>
                      </a:solidFill>
                      <a:prstDash val="solid"/>
                      <a:round/>
                      <a:headEnd type="none" w="med" len="med"/>
                      <a:tailEnd type="none" w="med" len="med"/>
                    </a:lnB>
                  </a:tcPr>
                </a:tc>
                <a:tc>
                  <a:txBody>
                    <a:bodyPr/>
                    <a:lstStyle/>
                    <a:p>
                      <a:r>
                        <a:rPr lang="pt-PT" sz="2000" b="1">
                          <a:solidFill>
                            <a:schemeClr val="bg1"/>
                          </a:solidFill>
                        </a:rPr>
                        <a:t>Objectivos primários/calendários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345540">
                <a:tc rowSpan="2">
                  <a:txBody>
                    <a:bodyPr/>
                    <a:lstStyle/>
                    <a:p>
                      <a:r>
                        <a:rPr lang="pt-PT" sz="2000" b="1" i="0" u="none" baseline="0" dirty="0">
                          <a:solidFill>
                            <a:schemeClr val="tx1"/>
                          </a:solidFill>
                        </a:rPr>
                        <a:t>Ensaio ESCUDDO</a:t>
                      </a:r>
                      <a:r>
                        <a:rPr lang="pt-PT" sz="2000" dirty="0">
                          <a:solidFill>
                            <a:schemeClr val="tx1"/>
                          </a:solidFill>
                        </a:rPr>
                        <a:t>, Costa Rica</a:t>
                      </a:r>
                    </a:p>
                    <a:p>
                      <a:pPr marL="0" marR="0" lvl="0" indent="0" algn="l" rtl="0" eaLnBrk="1" fontAlgn="auto" latinLnBrk="0" hangingPunct="1">
                        <a:lnSpc>
                          <a:spcPct val="100000"/>
                        </a:lnSpc>
                        <a:spcBef>
                          <a:spcPts val="0"/>
                        </a:spcBef>
                        <a:spcAft>
                          <a:spcPts val="0"/>
                        </a:spcAft>
                        <a:buClrTx/>
                        <a:buSzTx/>
                        <a:buFontTx/>
                        <a:buNone/>
                      </a:pPr>
                      <a:r>
                        <a:rPr lang="pt-PT" sz="1800" dirty="0">
                          <a:solidFill>
                            <a:schemeClr val="tx1"/>
                          </a:solidFill>
                        </a:rPr>
                        <a:t>Ensaio aleatorizado, em dupla ocultação, controlado, de não-inferioridade sobre a eficácia de 1 ou 2 doses em mulheres vacinadas dos 12–16 anos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solidFill>
                            <a:schemeClr val="tx1"/>
                          </a:solidFill>
                        </a:rPr>
                        <a:t>4 braços: N ~4 850/braço</a:t>
                      </a:r>
                    </a:p>
                    <a:p>
                      <a:pPr marL="0" marR="0" lvl="0" indent="0" algn="l" rtl="0" eaLnBrk="1" fontAlgn="auto" latinLnBrk="0" hangingPunct="1">
                        <a:lnSpc>
                          <a:spcPct val="100000"/>
                        </a:lnSpc>
                        <a:spcBef>
                          <a:spcPts val="0"/>
                        </a:spcBef>
                        <a:spcAft>
                          <a:spcPts val="0"/>
                        </a:spcAft>
                        <a:buClrTx/>
                        <a:buSzTx/>
                        <a:buFontTx/>
                        <a:buNone/>
                      </a:pPr>
                      <a:r>
                        <a:rPr lang="pt-PT" sz="1800" dirty="0">
                          <a:solidFill>
                            <a:schemeClr val="tx1"/>
                          </a:solidFill>
                        </a:rPr>
                        <a:t>1 ou 2 doses de HPV2 (GSK); </a:t>
                      </a:r>
                    </a:p>
                    <a:p>
                      <a:pPr marL="0" marR="0" lvl="0" indent="0" algn="l" rtl="0" eaLnBrk="1" fontAlgn="auto" latinLnBrk="0" hangingPunct="1">
                        <a:lnSpc>
                          <a:spcPct val="100000"/>
                        </a:lnSpc>
                        <a:spcBef>
                          <a:spcPts val="0"/>
                        </a:spcBef>
                        <a:spcAft>
                          <a:spcPts val="0"/>
                        </a:spcAft>
                        <a:buClrTx/>
                        <a:buSzTx/>
                        <a:buFontTx/>
                        <a:buNone/>
                      </a:pPr>
                      <a:r>
                        <a:rPr lang="pt-PT" sz="1800" dirty="0">
                          <a:solidFill>
                            <a:schemeClr val="tx1"/>
                          </a:solidFill>
                        </a:rPr>
                        <a:t>1 ou 2 doses de HPV9 (MSD); </a:t>
                      </a:r>
                    </a:p>
                    <a:p>
                      <a:pPr marL="0" marR="0" lvl="0" indent="0" algn="l" rtl="0" eaLnBrk="1" fontAlgn="auto" latinLnBrk="0" hangingPunct="1">
                        <a:lnSpc>
                          <a:spcPct val="100000"/>
                        </a:lnSpc>
                        <a:spcBef>
                          <a:spcPts val="0"/>
                        </a:spcBef>
                        <a:spcAft>
                          <a:spcPts val="0"/>
                        </a:spcAft>
                        <a:buClrTx/>
                        <a:buSzTx/>
                        <a:buFontTx/>
                        <a:buNone/>
                      </a:pPr>
                      <a:r>
                        <a:rPr lang="pt-PT" sz="1800" dirty="0">
                          <a:solidFill>
                            <a:schemeClr val="tx1"/>
                          </a:solidFill>
                        </a:rPr>
                        <a:t>Inquérito PAI: 3005 mulheres dos 17 aos 20 anos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r>
                        <a:rPr lang="pt-PT" sz="2000" b="0">
                          <a:solidFill>
                            <a:schemeClr val="accent1"/>
                          </a:solidFill>
                        </a:rPr>
                        <a:t>Parâmetro: Infecções persistentes por HPV-16/18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45828436"/>
                  </a:ext>
                </a:extLst>
              </a:tr>
              <a:tr h="1280526">
                <a:tc vMerge="1">
                  <a:txBody>
                    <a:bodyPr/>
                    <a:lstStyle/>
                    <a:p>
                      <a:r>
                        <a:rPr lang="pt-PT" sz="2000" b="1"/>
                        <a:t>Índia-IARC</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2000">
                          <a:solidFill>
                            <a:schemeClr val="tx1"/>
                          </a:solidFill>
                        </a:rPr>
                        <a:t>Seguimento do ECA de 2 vs. 3 doses após suspensão de Gardasil®</a:t>
                      </a:r>
                    </a:p>
                    <a:p>
                      <a:r>
                        <a:rPr lang="pt-PT" sz="2000" b="0"/>
                        <a:t>Mulheres dos 10 aos 18 anos (~5 000 que receberam DU)</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Não-inferioridade da eficácia dos regimes de 1 a 2 doses (infecções persistentes por HPV-16/18)</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Eficácia da vacina em cada braço do estudo em comparação com não vacinados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dirty="0"/>
                        <a:t>Análise final aos 5 anos após a vacinação</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2122699"/>
                  </a:ext>
                </a:extLst>
              </a:tr>
              <a:tr h="4266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b="1" i="0" u="none" strike="noStrike" cap="none" normalizeH="0" baseline="0" noProof="0" dirty="0">
                          <a:ln>
                            <a:noFill/>
                          </a:ln>
                          <a:solidFill>
                            <a:srgbClr val="FFFFFF"/>
                          </a:solidFill>
                          <a:effectLst/>
                          <a:uLnTx/>
                          <a:uFillTx/>
                          <a:latin typeface="+mn-lt"/>
                          <a:ea typeface="+mn-ea"/>
                          <a:cs typeface="+mn-cs"/>
                        </a:rPr>
                        <a:t>IARC</a:t>
                      </a:r>
                      <a:r>
                        <a:rPr kumimoji="0" lang="pt-PT" sz="2400" b="0" i="0" u="none" strike="noStrike" cap="none" normalizeH="0" baseline="0" noProof="0" dirty="0">
                          <a:ln>
                            <a:noFill/>
                          </a:ln>
                          <a:solidFill>
                            <a:srgbClr val="FFFFFF"/>
                          </a:solidFill>
                          <a:effectLst/>
                          <a:uLnTx/>
                          <a:uFillTx/>
                          <a:latin typeface="+mn-lt"/>
                          <a:ea typeface="+mn-ea"/>
                          <a:cs typeface="+mn-cs"/>
                        </a:rPr>
                        <a:t>, Índia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dirty="0">
                          <a:ln>
                            <a:noFill/>
                          </a:ln>
                          <a:solidFill>
                            <a:prstClr val="black"/>
                          </a:solidFill>
                          <a:effectLst/>
                          <a:uLnTx/>
                          <a:uFillTx/>
                          <a:latin typeface="+mn-lt"/>
                          <a:ea typeface="+mn-ea"/>
                          <a:cs typeface="+mn-cs"/>
                        </a:rPr>
                        <a:t>Seguimento do ECA de 2 </a:t>
                      </a:r>
                      <a:r>
                        <a:rPr kumimoji="0" lang="pt-PT" sz="1800" b="0" i="1" u="none" strike="noStrike" cap="none" normalizeH="0" baseline="0" noProof="0" dirty="0">
                          <a:ln>
                            <a:noFill/>
                          </a:ln>
                          <a:solidFill>
                            <a:prstClr val="black"/>
                          </a:solidFill>
                          <a:effectLst/>
                          <a:uLnTx/>
                          <a:uFillTx/>
                          <a:latin typeface="+mn-lt"/>
                          <a:ea typeface="+mn-ea"/>
                          <a:cs typeface="+mn-cs"/>
                        </a:rPr>
                        <a:t>vs.</a:t>
                      </a:r>
                      <a:r>
                        <a:rPr kumimoji="0" lang="pt-PT" sz="1800" b="0" i="0" u="none" strike="noStrike" cap="none" normalizeH="0" baseline="0" noProof="0" dirty="0">
                          <a:ln>
                            <a:noFill/>
                          </a:ln>
                          <a:solidFill>
                            <a:prstClr val="black"/>
                          </a:solidFill>
                          <a:effectLst/>
                          <a:uLnTx/>
                          <a:uFillTx/>
                          <a:latin typeface="+mn-lt"/>
                          <a:ea typeface="+mn-ea"/>
                          <a:cs typeface="+mn-cs"/>
                        </a:rPr>
                        <a:t> 3 doses (após a decisão do Ministério da Saúde indiano de suspender a vacinação contra o HPV em todos os ensaios); HPV4 (MSD); mulheres de 10 a 18 anos (~5 000 que receberam DU)</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rPr>
                        <a:t>Parâmetro: Infecções persistentes por HPV-16/18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pt-PT" b="1" i="0" u="none" baseline="0"/>
                        <a:t>Ensaio de extensão do CVT</a:t>
                      </a:r>
                      <a:r>
                        <a:rPr lang="pt-PT"/>
                        <a:t>, Costa Rica</a:t>
                      </a:r>
                    </a:p>
                    <a:p>
                      <a:r>
                        <a:rPr lang="pt-PT" b="0"/>
                        <a:t>Mulheres dos 18 aos 25 anos; Cervarix®</a:t>
                      </a:r>
                    </a:p>
                    <a:p>
                      <a:r>
                        <a:rPr lang="pt-PT" b="0"/>
                        <a:t>N = 3 727 (196 DU)</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pt-PT" sz="1800" dirty="0"/>
                        <a:t>Eficácia da vacina na prevenção de infecções persistentes até 12 anos após a vacinação com regimes de 1, 2 e 3 doses</a:t>
                      </a:r>
                    </a:p>
                    <a:p>
                      <a:pPr lvl="0"/>
                      <a:r>
                        <a:rPr lang="pt-PT" sz="1800" dirty="0"/>
                        <a:t>O acompanhamento até 15 anos após a vacinação está em curso </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4" name="TextBox 3">
            <a:extLst>
              <a:ext uri="{FF2B5EF4-FFF2-40B4-BE49-F238E27FC236}">
                <a16:creationId xmlns:a16="http://schemas.microsoft.com/office/drawing/2014/main" id="{CD00B525-60AA-41E7-B327-17FA04B75AA1}"/>
              </a:ext>
            </a:extLst>
          </p:cNvPr>
          <p:cNvSpPr txBox="1"/>
          <p:nvPr/>
        </p:nvSpPr>
        <p:spPr>
          <a:xfrm>
            <a:off x="381000" y="5972116"/>
            <a:ext cx="10938530" cy="507831"/>
          </a:xfrm>
          <a:prstGeom prst="rect">
            <a:avLst/>
          </a:prstGeom>
          <a:noFill/>
        </p:spPr>
        <p:txBody>
          <a:bodyPr wrap="square" lIns="91440" tIns="45720" rIns="91440" bIns="45720" rtlCol="0" anchor="t">
            <a:spAutoFit/>
          </a:bodyPr>
          <a:lstStyle/>
          <a:p>
            <a:r>
              <a:rPr lang="pt-PT" sz="900"/>
              <a:t> Abreviaturas: : ESCUDDO: Estudio de Comparacion de Una y Dos Dosis de Vacunas Contra el Virus de Papiloma Humano; IARC: Agência Internacional de Investigação do Cancro; N: número de participantes; ECA: ensaio de controlo aleatorizado; DU: dose única </a:t>
            </a:r>
          </a:p>
          <a:p>
            <a:pPr algn="r"/>
            <a:endParaRPr lang="en-US" sz="900" dirty="0"/>
          </a:p>
        </p:txBody>
      </p:sp>
      <p:sp>
        <p:nvSpPr>
          <p:cNvPr id="5" name="Rectangle 4">
            <a:extLst>
              <a:ext uri="{FF2B5EF4-FFF2-40B4-BE49-F238E27FC236}">
                <a16:creationId xmlns:a16="http://schemas.microsoft.com/office/drawing/2014/main" id="{779ABED3-129C-4698-8F79-ABACB8E64801}"/>
              </a:ext>
            </a:extLst>
          </p:cNvPr>
          <p:cNvSpPr/>
          <p:nvPr/>
        </p:nvSpPr>
        <p:spPr>
          <a:xfrm>
            <a:off x="381000" y="114300"/>
            <a:ext cx="12047454" cy="584775"/>
          </a:xfrm>
          <a:prstGeom prst="rect">
            <a:avLst/>
          </a:prstGeom>
        </p:spPr>
        <p:txBody>
          <a:bodyPr wrap="square">
            <a:spAutoFit/>
          </a:bodyPr>
          <a:lstStyle/>
          <a:p>
            <a:r>
              <a:rPr lang="pt-PT" sz="3200">
                <a:solidFill>
                  <a:schemeClr val="accent1"/>
                </a:solidFill>
                <a:latin typeface="+mj-lt"/>
              </a:rPr>
              <a:t>Eficácia/Eficiência com base em estudos com dados disponíveis </a:t>
            </a:r>
          </a:p>
        </p:txBody>
      </p:sp>
    </p:spTree>
    <p:extLst>
      <p:ext uri="{BB962C8B-B14F-4D97-AF65-F5344CB8AC3E}">
        <p14:creationId xmlns:p14="http://schemas.microsoft.com/office/powerpoint/2010/main" val="13759856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9057F-064F-123B-BC62-840D64E5010D}"/>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F2081017-7F69-2364-6EDA-87CCB15A5EEF}"/>
              </a:ext>
            </a:extLst>
          </p:cNvPr>
          <p:cNvGraphicFramePr>
            <a:graphicFrameLocks noGrp="1"/>
          </p:cNvGraphicFramePr>
          <p:nvPr>
            <p:extLst>
              <p:ext uri="{D42A27DB-BD31-4B8C-83A1-F6EECF244321}">
                <p14:modId xmlns:p14="http://schemas.microsoft.com/office/powerpoint/2010/main" val="1143616591"/>
              </p:ext>
            </p:extLst>
          </p:nvPr>
        </p:nvGraphicFramePr>
        <p:xfrm>
          <a:off x="414793" y="699076"/>
          <a:ext cx="11150472" cy="4053840"/>
        </p:xfrm>
        <a:graphic>
          <a:graphicData uri="http://schemas.openxmlformats.org/drawingml/2006/table">
            <a:tbl>
              <a:tblPr firstRow="1" bandRow="1">
                <a:tableStyleId>{5C22544A-7EE6-4342-B048-85BDC9FD1C3A}</a:tableStyleId>
              </a:tblPr>
              <a:tblGrid>
                <a:gridCol w="5100790">
                  <a:extLst>
                    <a:ext uri="{9D8B030D-6E8A-4147-A177-3AD203B41FA5}">
                      <a16:colId xmlns:a16="http://schemas.microsoft.com/office/drawing/2014/main" val="4230516322"/>
                    </a:ext>
                  </a:extLst>
                </a:gridCol>
                <a:gridCol w="6049682">
                  <a:extLst>
                    <a:ext uri="{9D8B030D-6E8A-4147-A177-3AD203B41FA5}">
                      <a16:colId xmlns:a16="http://schemas.microsoft.com/office/drawing/2014/main" val="3653219934"/>
                    </a:ext>
                  </a:extLst>
                </a:gridCol>
              </a:tblGrid>
              <a:tr h="384343">
                <a:tc>
                  <a:txBody>
                    <a:bodyPr/>
                    <a:lstStyle/>
                    <a:p>
                      <a:r>
                        <a:rPr lang="pt-PT" sz="2000">
                          <a:solidFill>
                            <a:schemeClr val="bg1"/>
                          </a:solidFill>
                        </a:rPr>
                        <a:t>Estudo/desenho</a:t>
                      </a:r>
                    </a:p>
                  </a:txBody>
                  <a:tcPr>
                    <a:lnB w="9525" cap="flat" cmpd="sng" algn="ctr">
                      <a:solidFill>
                        <a:schemeClr val="accent1"/>
                      </a:solidFill>
                      <a:prstDash val="solid"/>
                      <a:round/>
                      <a:headEnd type="none" w="med" len="med"/>
                      <a:tailEnd type="none" w="med" len="med"/>
                    </a:lnB>
                  </a:tcPr>
                </a:tc>
                <a:tc>
                  <a:txBody>
                    <a:bodyPr/>
                    <a:lstStyle/>
                    <a:p>
                      <a:r>
                        <a:rPr lang="pt-PT" sz="2000" b="1">
                          <a:solidFill>
                            <a:schemeClr val="bg1"/>
                          </a:solidFill>
                        </a:rPr>
                        <a:t>Objectivos primários/calendários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426681">
                <a:tc rowSpan="2">
                  <a:txBody>
                    <a:bodyPr/>
                    <a:lstStyle/>
                    <a:p>
                      <a:r>
                        <a:rPr lang="pt-PT" sz="2400" b="1" i="0" u="none" baseline="0">
                          <a:solidFill>
                            <a:schemeClr val="bg1"/>
                          </a:solidFill>
                        </a:rPr>
                        <a:t>Ensaio de extensão do CVT</a:t>
                      </a:r>
                      <a:r>
                        <a:rPr lang="pt-PT" sz="2400">
                          <a:solidFill>
                            <a:schemeClr val="bg1"/>
                          </a:solidFill>
                        </a:rPr>
                        <a:t>, Costa Rica</a:t>
                      </a:r>
                    </a:p>
                    <a:p>
                      <a:r>
                        <a:rPr lang="pt-PT" sz="2000">
                          <a:solidFill>
                            <a:schemeClr val="tx1"/>
                          </a:solidFill>
                        </a:rPr>
                        <a:t>Acompanhamento a longo prazo de participantes vacinadas em ECA que avalia a eficácia do HPV2; m</a:t>
                      </a:r>
                      <a:r>
                        <a:rPr lang="pt-PT" sz="2000"/>
                        <a:t>ulheres dos 18 aos 25 anos</a:t>
                      </a:r>
                      <a:r>
                        <a:rPr lang="pt-PT" sz="2000">
                          <a:solidFill>
                            <a:schemeClr val="tx1"/>
                          </a:solidFill>
                          <a:latin typeface="+mn-lt"/>
                          <a:ea typeface="+mn-ea"/>
                          <a:cs typeface="+mn-cs"/>
                        </a:rPr>
                        <a:t>; </a:t>
                      </a:r>
                      <a:r>
                        <a:rPr lang="pt-PT" sz="2000"/>
                        <a:t>N=3727 (196 DU)</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rPr>
                        <a:t>Parâmetro: Infecções prevalentes por HPV-16/18</a:t>
                      </a:r>
                    </a:p>
                  </a:txBody>
                  <a:tcPr marL="51435" marR="51435" marT="25718" marB="25718"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97112307"/>
                  </a:ext>
                </a:extLst>
              </a:tr>
              <a:tr h="1199384">
                <a:tc vMerge="1">
                  <a:txBody>
                    <a:bodyPr/>
                    <a:lstStyle/>
                    <a:p>
                      <a:r>
                        <a:rPr lang="pt-PT" b="1" i="0" u="none" baseline="0"/>
                        <a:t>Ensaio de extensão do CVT</a:t>
                      </a:r>
                      <a:r>
                        <a:rPr lang="pt-PT"/>
                        <a:t>, Costa Rica</a:t>
                      </a:r>
                    </a:p>
                    <a:p>
                      <a:r>
                        <a:rPr lang="pt-PT" b="0"/>
                        <a:t>Mulheres dos 18 aos 25 anos; Cervarix®</a:t>
                      </a:r>
                    </a:p>
                    <a:p>
                      <a:r>
                        <a:rPr lang="pt-PT" b="0"/>
                        <a:t>N = 3 727 (196 DU)</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lvl="0"/>
                      <a:r>
                        <a:rPr lang="pt-PT" sz="2000"/>
                        <a:t>Eficácia na prevenção de </a:t>
                      </a:r>
                      <a:r>
                        <a:rPr lang="pt-PT" sz="2000" b="1"/>
                        <a:t>infecções prevalentes </a:t>
                      </a:r>
                      <a:r>
                        <a:rPr lang="pt-PT" sz="2000"/>
                        <a:t>aos 9 e 11 anos de idade (1, 2 e 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r h="384343">
                <a:tc rowSpan="2">
                  <a:txBody>
                    <a:bodyPr/>
                    <a:lstStyle/>
                    <a:p>
                      <a:pPr marL="0" algn="l" defTabSz="914400" rtl="0" eaLnBrk="1" latinLnBrk="0" hangingPunct="1"/>
                      <a:r>
                        <a:rPr lang="pt-PT" sz="2400" b="1">
                          <a:solidFill>
                            <a:schemeClr val="bg1"/>
                          </a:solidFill>
                          <a:latin typeface="+mn-lt"/>
                          <a:ea typeface="+mn-ea"/>
                          <a:cs typeface="+mn-cs"/>
                        </a:rPr>
                        <a:t>Ensaio de impacto na Tailândia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2000">
                          <a:solidFill>
                            <a:schemeClr val="tx1"/>
                          </a:solidFill>
                          <a:latin typeface="+mn-lt"/>
                          <a:ea typeface="+mn-ea"/>
                          <a:cs typeface="+mn-cs"/>
                        </a:rPr>
                        <a:t>Inquéritos transversais a raparigas do 10.º ano/EP Ano 1 (N=~2 600) e do 12º ano/EP Ano 2 (N=~2 000); mulheres com menos de 15 anos de idade; vacina HPV2 (GSK) contra o HPV de 1 ou 2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rPr>
                        <a:t>Parâmetro: Infecções prevalentes por HPV-16/18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778860377"/>
                  </a:ext>
                </a:extLst>
              </a:tr>
              <a:tr h="1359895">
                <a:tc vMerge="1">
                  <a:txBody>
                    <a:bodyPr/>
                    <a:lstStyle/>
                    <a:p>
                      <a:endParaRPr lang="en-US" sz="2000" b="0" dirty="0">
                        <a:latin typeface="Calibri" panose="020F0502020204030204" pitchFamily="34" charset="0"/>
                        <a:cs typeface="Calibri" panose="020F050202020403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28575"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r>
                        <a:rPr lang="pt-PT" sz="2000">
                          <a:solidFill>
                            <a:schemeClr val="dk1"/>
                          </a:solidFill>
                          <a:latin typeface="+mn-lt"/>
                          <a:ea typeface="+mn-ea"/>
                          <a:cs typeface="+mn-cs"/>
                        </a:rPr>
                        <a:t>Eficácia dos regimes de dose única em comparação com os regimes de 2 doses em termos de redução da prevalência do tipo de </a:t>
                      </a:r>
                      <a:r>
                        <a:rPr lang="pt-PT" sz="2000" b="1">
                          <a:solidFill>
                            <a:schemeClr val="dk1"/>
                          </a:solidFill>
                          <a:latin typeface="+mn-lt"/>
                          <a:ea typeface="+mn-ea"/>
                          <a:cs typeface="+mn-cs"/>
                        </a:rPr>
                        <a:t>vacina no </a:t>
                      </a:r>
                      <a:r>
                        <a:rPr lang="pt-PT" sz="2000">
                          <a:solidFill>
                            <a:schemeClr val="dk1"/>
                          </a:solidFill>
                          <a:latin typeface="+mn-lt"/>
                          <a:ea typeface="+mn-ea"/>
                          <a:cs typeface="+mn-cs"/>
                        </a:rPr>
                        <a:t>Ano 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596361269"/>
                  </a:ext>
                </a:extLst>
              </a:tr>
            </a:tbl>
          </a:graphicData>
        </a:graphic>
      </p:graphicFrame>
      <p:sp>
        <p:nvSpPr>
          <p:cNvPr id="4" name="TextBox 3">
            <a:extLst>
              <a:ext uri="{FF2B5EF4-FFF2-40B4-BE49-F238E27FC236}">
                <a16:creationId xmlns:a16="http://schemas.microsoft.com/office/drawing/2014/main" id="{79F409AA-6A3F-A37F-476B-F51E6CB5D68A}"/>
              </a:ext>
            </a:extLst>
          </p:cNvPr>
          <p:cNvSpPr txBox="1"/>
          <p:nvPr/>
        </p:nvSpPr>
        <p:spPr>
          <a:xfrm>
            <a:off x="0" y="6197837"/>
            <a:ext cx="10938530" cy="369332"/>
          </a:xfrm>
          <a:prstGeom prst="rect">
            <a:avLst/>
          </a:prstGeom>
          <a:noFill/>
        </p:spPr>
        <p:txBody>
          <a:bodyPr wrap="square" lIns="91440" tIns="45720" rIns="91440" bIns="45720" rtlCol="0" anchor="t">
            <a:spAutoFit/>
          </a:bodyPr>
          <a:lstStyle/>
          <a:p>
            <a:r>
              <a:rPr lang="pt-PT" sz="900"/>
              <a:t> Abreviaturas: CVT: Ensaio de vacinas na Costa Rica; N: número de participantes; ECA: ensaio de controlo aleatorizado; DU: dose única </a:t>
            </a:r>
          </a:p>
          <a:p>
            <a:pPr algn="r"/>
            <a:endParaRPr lang="en-US" sz="900" dirty="0"/>
          </a:p>
        </p:txBody>
      </p:sp>
      <p:sp>
        <p:nvSpPr>
          <p:cNvPr id="5" name="Rectangle 4">
            <a:extLst>
              <a:ext uri="{FF2B5EF4-FFF2-40B4-BE49-F238E27FC236}">
                <a16:creationId xmlns:a16="http://schemas.microsoft.com/office/drawing/2014/main" id="{68EE93CA-BB5A-C741-7766-733BFBF83AF9}"/>
              </a:ext>
            </a:extLst>
          </p:cNvPr>
          <p:cNvSpPr/>
          <p:nvPr/>
        </p:nvSpPr>
        <p:spPr>
          <a:xfrm>
            <a:off x="381000" y="114300"/>
            <a:ext cx="12047454" cy="584775"/>
          </a:xfrm>
          <a:prstGeom prst="rect">
            <a:avLst/>
          </a:prstGeom>
        </p:spPr>
        <p:txBody>
          <a:bodyPr wrap="square">
            <a:spAutoFit/>
          </a:bodyPr>
          <a:lstStyle/>
          <a:p>
            <a:r>
              <a:rPr lang="pt-PT" sz="3200">
                <a:solidFill>
                  <a:schemeClr val="accent1"/>
                </a:solidFill>
                <a:latin typeface="+mj-lt"/>
              </a:rPr>
              <a:t>Eficácia/Eficiência com base em estudos com dados disponíveis </a:t>
            </a:r>
          </a:p>
        </p:txBody>
      </p:sp>
    </p:spTree>
    <p:extLst>
      <p:ext uri="{BB962C8B-B14F-4D97-AF65-F5344CB8AC3E}">
        <p14:creationId xmlns:p14="http://schemas.microsoft.com/office/powerpoint/2010/main" val="30003942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2E1E4-FE6E-FAC9-F84E-78BDDE3614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AD64268-1DFA-7CB9-CE22-704E7F9BBADC}"/>
              </a:ext>
            </a:extLst>
          </p:cNvPr>
          <p:cNvSpPr/>
          <p:nvPr/>
        </p:nvSpPr>
        <p:spPr>
          <a:xfrm>
            <a:off x="397539" y="105744"/>
            <a:ext cx="11447720" cy="584775"/>
          </a:xfrm>
          <a:prstGeom prst="rect">
            <a:avLst/>
          </a:prstGeom>
        </p:spPr>
        <p:txBody>
          <a:bodyPr wrap="square">
            <a:spAutoFit/>
          </a:bodyPr>
          <a:lstStyle/>
          <a:p>
            <a:r>
              <a:rPr lang="pt-PT" sz="3200">
                <a:solidFill>
                  <a:schemeClr val="accent1"/>
                </a:solidFill>
                <a:latin typeface="+mj-lt"/>
              </a:rPr>
              <a:t>IARC, Índia: eficácia da vacina superior a 12 anos (HPV4, MSD)</a:t>
            </a:r>
          </a:p>
        </p:txBody>
      </p:sp>
      <p:graphicFrame>
        <p:nvGraphicFramePr>
          <p:cNvPr id="2" name="Table 2">
            <a:extLst>
              <a:ext uri="{FF2B5EF4-FFF2-40B4-BE49-F238E27FC236}">
                <a16:creationId xmlns:a16="http://schemas.microsoft.com/office/drawing/2014/main" id="{7C63974C-4E5F-1331-0317-C379E0907869}"/>
              </a:ext>
            </a:extLst>
          </p:cNvPr>
          <p:cNvGraphicFramePr>
            <a:graphicFrameLocks noGrp="1"/>
          </p:cNvGraphicFramePr>
          <p:nvPr>
            <p:extLst>
              <p:ext uri="{D42A27DB-BD31-4B8C-83A1-F6EECF244321}">
                <p14:modId xmlns:p14="http://schemas.microsoft.com/office/powerpoint/2010/main" val="2578339885"/>
              </p:ext>
            </p:extLst>
          </p:nvPr>
        </p:nvGraphicFramePr>
        <p:xfrm>
          <a:off x="863600" y="1188452"/>
          <a:ext cx="10515598" cy="3266590"/>
        </p:xfrm>
        <a:graphic>
          <a:graphicData uri="http://schemas.openxmlformats.org/drawingml/2006/table">
            <a:tbl>
              <a:tblPr firstRow="1" bandRow="1">
                <a:tableStyleId>{5C22544A-7EE6-4342-B048-85BDC9FD1C3A}</a:tableStyleId>
              </a:tblPr>
              <a:tblGrid>
                <a:gridCol w="2092251">
                  <a:extLst>
                    <a:ext uri="{9D8B030D-6E8A-4147-A177-3AD203B41FA5}">
                      <a16:colId xmlns:a16="http://schemas.microsoft.com/office/drawing/2014/main" val="775955045"/>
                    </a:ext>
                  </a:extLst>
                </a:gridCol>
                <a:gridCol w="1775637">
                  <a:extLst>
                    <a:ext uri="{9D8B030D-6E8A-4147-A177-3AD203B41FA5}">
                      <a16:colId xmlns:a16="http://schemas.microsoft.com/office/drawing/2014/main" val="1036013797"/>
                    </a:ext>
                  </a:extLst>
                </a:gridCol>
                <a:gridCol w="1435290">
                  <a:extLst>
                    <a:ext uri="{9D8B030D-6E8A-4147-A177-3AD203B41FA5}">
                      <a16:colId xmlns:a16="http://schemas.microsoft.com/office/drawing/2014/main" val="1906708921"/>
                    </a:ext>
                  </a:extLst>
                </a:gridCol>
                <a:gridCol w="1707221">
                  <a:extLst>
                    <a:ext uri="{9D8B030D-6E8A-4147-A177-3AD203B41FA5}">
                      <a16:colId xmlns:a16="http://schemas.microsoft.com/office/drawing/2014/main" val="2378203913"/>
                    </a:ext>
                  </a:extLst>
                </a:gridCol>
                <a:gridCol w="1829033">
                  <a:extLst>
                    <a:ext uri="{9D8B030D-6E8A-4147-A177-3AD203B41FA5}">
                      <a16:colId xmlns:a16="http://schemas.microsoft.com/office/drawing/2014/main" val="2060908422"/>
                    </a:ext>
                  </a:extLst>
                </a:gridCol>
                <a:gridCol w="1676166">
                  <a:extLst>
                    <a:ext uri="{9D8B030D-6E8A-4147-A177-3AD203B41FA5}">
                      <a16:colId xmlns:a16="http://schemas.microsoft.com/office/drawing/2014/main" val="367718201"/>
                    </a:ext>
                  </a:extLst>
                </a:gridCol>
              </a:tblGrid>
              <a:tr h="738301">
                <a:tc>
                  <a:txBody>
                    <a:bodyPr/>
                    <a:lstStyle/>
                    <a:p>
                      <a:endParaRPr lang="en-US" dirty="0">
                        <a:latin typeface="Arial" panose="020B0604020202020204" pitchFamily="34" charset="0"/>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a:latin typeface="+mn-lt"/>
                          <a:cs typeface="Arial" panose="020B0604020202020204" pitchFamily="34" charset="0"/>
                        </a:rPr>
                        <a:t>Número de mulheres avaliadas</a:t>
                      </a:r>
                    </a:p>
                  </a:txBody>
                  <a:tcPr anchor="b">
                    <a:lnB w="9525" cap="flat" cmpd="sng" algn="ctr">
                      <a:solidFill>
                        <a:schemeClr val="accent1"/>
                      </a:solidFill>
                      <a:prstDash val="solid"/>
                      <a:round/>
                      <a:headEnd type="none" w="med" len="med"/>
                      <a:tailEnd type="none" w="med" len="med"/>
                    </a:lnB>
                  </a:tcPr>
                </a:tc>
                <a:tc>
                  <a:txBody>
                    <a:bodyPr/>
                    <a:lstStyle/>
                    <a:p>
                      <a:pPr algn="ctr"/>
                      <a:r>
                        <a:rPr lang="pt-PT">
                          <a:latin typeface="+mn-lt"/>
                          <a:cs typeface="Arial" panose="020B0604020202020204" pitchFamily="34" charset="0"/>
                        </a:rPr>
                        <a:t>Número de eventos</a:t>
                      </a:r>
                    </a:p>
                  </a:txBody>
                  <a:tcPr anchor="b">
                    <a:lnB w="9525" cap="flat" cmpd="sng" algn="ctr">
                      <a:solidFill>
                        <a:schemeClr val="accent1"/>
                      </a:solidFill>
                      <a:prstDash val="solid"/>
                      <a:round/>
                      <a:headEnd type="none" w="med" len="med"/>
                      <a:tailEnd type="none" w="med" len="med"/>
                    </a:lnB>
                  </a:tcPr>
                </a:tc>
                <a:tc>
                  <a:txBody>
                    <a:bodyPr/>
                    <a:lstStyle/>
                    <a:p>
                      <a:pPr algn="ctr"/>
                      <a:r>
                        <a:rPr lang="pt-PT">
                          <a:latin typeface="+mn-lt"/>
                          <a:cs typeface="Arial" panose="020B0604020202020204" pitchFamily="34" charset="0"/>
                        </a:rPr>
                        <a:t>Taxas de ataque brutas (%)</a:t>
                      </a:r>
                    </a:p>
                  </a:txBody>
                  <a:tcPr anchor="b">
                    <a:lnB w="9525" cap="flat" cmpd="sng" algn="ctr">
                      <a:solidFill>
                        <a:schemeClr val="accent1"/>
                      </a:solidFill>
                      <a:prstDash val="solid"/>
                      <a:round/>
                      <a:headEnd type="none" w="med" len="med"/>
                      <a:tailEnd type="none" w="med" len="med"/>
                    </a:lnB>
                  </a:tcPr>
                </a:tc>
                <a:tc>
                  <a:txBody>
                    <a:bodyPr/>
                    <a:lstStyle/>
                    <a:p>
                      <a:pPr algn="ctr"/>
                      <a:r>
                        <a:rPr lang="pt-PT">
                          <a:latin typeface="+mn-lt"/>
                          <a:cs typeface="Arial" panose="020B0604020202020204" pitchFamily="34" charset="0"/>
                        </a:rPr>
                        <a:t>Estimativa pontual de VE ajustada</a:t>
                      </a:r>
                    </a:p>
                  </a:txBody>
                  <a:tcPr anchor="b">
                    <a:lnB w="9525" cap="flat" cmpd="sng" algn="ctr">
                      <a:solidFill>
                        <a:schemeClr val="accent1"/>
                      </a:solidFill>
                      <a:prstDash val="solid"/>
                      <a:round/>
                      <a:headEnd type="none" w="med" len="med"/>
                      <a:tailEnd type="none" w="med" len="med"/>
                    </a:lnB>
                  </a:tcPr>
                </a:tc>
                <a:tc>
                  <a:txBody>
                    <a:bodyPr/>
                    <a:lstStyle/>
                    <a:p>
                      <a:pPr algn="ctr"/>
                      <a:r>
                        <a:rPr lang="pt-PT">
                          <a:latin typeface="+mn-lt"/>
                          <a:cs typeface="Arial" panose="020B0604020202020204" pitchFamily="34" charset="0"/>
                        </a:rPr>
                        <a:t>IC da VE ajustada 95%</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625061">
                <a:tc>
                  <a:txBody>
                    <a:bodyPr/>
                    <a:lstStyle/>
                    <a:p>
                      <a:pPr algn="r"/>
                      <a:r>
                        <a:rPr lang="pt-PT" sz="2000" b="1">
                          <a:solidFill>
                            <a:schemeClr val="bg1"/>
                          </a:solidFill>
                          <a:latin typeface="+mn-lt"/>
                          <a:cs typeface="Arial" panose="020B0604020202020204" pitchFamily="34" charset="0"/>
                        </a:rPr>
                        <a:t>Não vacinados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400" b="0">
                          <a:solidFill>
                            <a:schemeClr val="accent1"/>
                          </a:solidFill>
                          <a:latin typeface="+mn-lt"/>
                          <a:cs typeface="Arial" panose="020B0604020202020204" pitchFamily="34" charset="0"/>
                        </a:rPr>
                        <a:t>1.273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35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2,7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Referências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l" rtl="0"/>
                      <a:endParaRPr lang="en-US" sz="24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531628">
                <a:tc>
                  <a:txBody>
                    <a:bodyPr/>
                    <a:lstStyle/>
                    <a:p>
                      <a:pPr algn="r"/>
                      <a:r>
                        <a:rPr lang="pt-PT" sz="2000" b="1">
                          <a:solidFill>
                            <a:schemeClr val="bg1"/>
                          </a:solidFill>
                          <a:latin typeface="+mn-lt"/>
                          <a:cs typeface="Arial" panose="020B0604020202020204" pitchFamily="34" charset="0"/>
                        </a:rPr>
                        <a:t>Dose única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400" b="0">
                          <a:solidFill>
                            <a:schemeClr val="accent1"/>
                          </a:solidFill>
                          <a:latin typeface="+mn-lt"/>
                          <a:cs typeface="Arial" panose="020B0604020202020204" pitchFamily="34" charset="0"/>
                        </a:rPr>
                        <a:t>3.022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92,0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87,0; 95,0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738301">
                <a:tc>
                  <a:txBody>
                    <a:bodyPr/>
                    <a:lstStyle/>
                    <a:p>
                      <a:pPr algn="r"/>
                      <a:r>
                        <a:rPr lang="pt-PT" sz="2000" b="1">
                          <a:solidFill>
                            <a:schemeClr val="bg1"/>
                          </a:solidFill>
                          <a:latin typeface="+mn-lt"/>
                          <a:cs typeface="Arial" panose="020B0604020202020204" pitchFamily="34" charset="0"/>
                        </a:rPr>
                        <a:t>2 doses </a:t>
                      </a:r>
                      <a:br>
                        <a:rPr lang="pt-PT" sz="2000" b="1">
                          <a:solidFill>
                            <a:schemeClr val="bg1"/>
                          </a:solidFill>
                          <a:latin typeface="+mn-lt"/>
                          <a:cs typeface="Arial" panose="020B0604020202020204" pitchFamily="34" charset="0"/>
                        </a:rPr>
                      </a:br>
                      <a:r>
                        <a:rPr lang="pt-PT" sz="2000" b="1">
                          <a:solidFill>
                            <a:schemeClr val="bg1"/>
                          </a:solidFill>
                          <a:latin typeface="+mn-lt"/>
                          <a:cs typeface="Arial" panose="020B0604020202020204" pitchFamily="34" charset="0"/>
                        </a:rPr>
                        <a:t>(0,6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400" b="0">
                          <a:solidFill>
                            <a:schemeClr val="accent1"/>
                          </a:solidFill>
                          <a:latin typeface="+mn-lt"/>
                          <a:cs typeface="Arial" panose="020B0604020202020204" pitchFamily="34" charset="0"/>
                        </a:rPr>
                        <a:t>2.311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94,8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400" b="0">
                          <a:solidFill>
                            <a:schemeClr val="accent1"/>
                          </a:solidFill>
                          <a:latin typeface="+mn-lt"/>
                          <a:cs typeface="Arial" panose="020B0604020202020204" pitchFamily="34" charset="0"/>
                        </a:rPr>
                        <a:t>90,0; 97,3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440977">
                <a:tc>
                  <a:txBody>
                    <a:bodyPr/>
                    <a:lstStyle/>
                    <a:p>
                      <a:pPr algn="r"/>
                      <a:r>
                        <a:rPr lang="pt-PT" sz="2000" b="1">
                          <a:solidFill>
                            <a:schemeClr val="bg1"/>
                          </a:solidFill>
                          <a:latin typeface="+mn-lt"/>
                          <a:cs typeface="Arial" panose="020B0604020202020204" pitchFamily="34" charset="0"/>
                        </a:rPr>
                        <a:t>3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400" b="0">
                          <a:solidFill>
                            <a:schemeClr val="accent1"/>
                          </a:solidFill>
                          <a:latin typeface="+mn-lt"/>
                          <a:cs typeface="Arial" panose="020B0604020202020204" pitchFamily="34" charset="0"/>
                        </a:rPr>
                        <a:t>2.172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0,1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95,3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400" b="0">
                          <a:solidFill>
                            <a:schemeClr val="accent1"/>
                          </a:solidFill>
                          <a:latin typeface="+mn-lt"/>
                          <a:cs typeface="Arial" panose="020B0604020202020204" pitchFamily="34" charset="0"/>
                        </a:rPr>
                        <a:t>90,9; 97,5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4" name="TextBox 3">
            <a:extLst>
              <a:ext uri="{FF2B5EF4-FFF2-40B4-BE49-F238E27FC236}">
                <a16:creationId xmlns:a16="http://schemas.microsoft.com/office/drawing/2014/main" id="{F6374E33-3C91-3D96-E28A-E9193D676925}"/>
              </a:ext>
            </a:extLst>
          </p:cNvPr>
          <p:cNvSpPr txBox="1"/>
          <p:nvPr/>
        </p:nvSpPr>
        <p:spPr>
          <a:xfrm>
            <a:off x="5358956" y="4455042"/>
            <a:ext cx="6126568" cy="230832"/>
          </a:xfrm>
          <a:prstGeom prst="rect">
            <a:avLst/>
          </a:prstGeom>
          <a:noFill/>
        </p:spPr>
        <p:txBody>
          <a:bodyPr wrap="square" numCol="1" rtlCol="0">
            <a:spAutoFit/>
          </a:bodyPr>
          <a:lstStyle/>
          <a:p>
            <a:pPr algn="r"/>
            <a:r>
              <a:rPr lang="pt-PT" sz="900" dirty="0"/>
              <a:t>Abreviaturas: IC: intervalo de confiança; VE: eficácia da vacina</a:t>
            </a:r>
          </a:p>
        </p:txBody>
      </p:sp>
      <p:sp>
        <p:nvSpPr>
          <p:cNvPr id="8" name="TextBox 7">
            <a:extLst>
              <a:ext uri="{FF2B5EF4-FFF2-40B4-BE49-F238E27FC236}">
                <a16:creationId xmlns:a16="http://schemas.microsoft.com/office/drawing/2014/main" id="{D06BC9EB-DF86-F41F-4F9D-C20EA44A329C}"/>
              </a:ext>
            </a:extLst>
          </p:cNvPr>
          <p:cNvSpPr txBox="1"/>
          <p:nvPr/>
        </p:nvSpPr>
        <p:spPr>
          <a:xfrm>
            <a:off x="397539" y="6034450"/>
            <a:ext cx="9393441" cy="307777"/>
          </a:xfrm>
          <a:prstGeom prst="rect">
            <a:avLst/>
          </a:prstGeom>
          <a:noFill/>
        </p:spPr>
        <p:txBody>
          <a:bodyPr wrap="square">
            <a:spAutoFit/>
          </a:bodyPr>
          <a:lstStyle/>
          <a:p>
            <a:pPr>
              <a:tabLst>
                <a:tab pos="0" algn="l"/>
              </a:tabLst>
            </a:pPr>
            <a:r>
              <a:rPr lang="pt-PT" sz="700">
                <a:effectLst/>
              </a:rPr>
              <a:t>Malvi SG, Esmy PO, Muwonge R, et al. A prospective cohort study comparing efficacy of 1 dose of quadrivalent human papillomavirus vaccine to 2 and 3 doses at an average follow-up of 12 years postvaccination.</a:t>
            </a:r>
            <a:r>
              <a:rPr lang="pt-PT" sz="700" b="0" i="1" u="none" baseline="0">
                <a:effectLst/>
              </a:rPr>
              <a:t> Journal of the National Cancer Institute. Monographs.</a:t>
            </a:r>
            <a:r>
              <a:rPr lang="pt-PT" sz="700">
                <a:effectLst/>
              </a:rPr>
              <a:t> 2024; 2024(67):317–328. doi:10.1093/jncimonographs/lgae042.  Basu et al. Vaccine Efficacy of a single-dose versus Two or Three Doses of the HPV Vaccine, 15 years after Vaccination IPVC abstract O057/ #956</a:t>
            </a:r>
          </a:p>
        </p:txBody>
      </p:sp>
      <p:sp>
        <p:nvSpPr>
          <p:cNvPr id="5" name="TextBox 4">
            <a:extLst>
              <a:ext uri="{FF2B5EF4-FFF2-40B4-BE49-F238E27FC236}">
                <a16:creationId xmlns:a16="http://schemas.microsoft.com/office/drawing/2014/main" id="{6BF0DCD5-4FD5-CB2D-D84C-0C0F9DB3D4AD}"/>
              </a:ext>
            </a:extLst>
          </p:cNvPr>
          <p:cNvSpPr txBox="1"/>
          <p:nvPr/>
        </p:nvSpPr>
        <p:spPr>
          <a:xfrm>
            <a:off x="3356836" y="743891"/>
            <a:ext cx="7441011" cy="461665"/>
          </a:xfrm>
          <a:prstGeom prst="rect">
            <a:avLst/>
          </a:prstGeom>
          <a:noFill/>
        </p:spPr>
        <p:txBody>
          <a:bodyPr wrap="none" rtlCol="0">
            <a:spAutoFit/>
          </a:bodyPr>
          <a:lstStyle/>
          <a:p>
            <a:r>
              <a:rPr lang="pt-PT" sz="2400" b="1">
                <a:solidFill>
                  <a:schemeClr val="accent1"/>
                </a:solidFill>
                <a:latin typeface="+mj-lt"/>
              </a:rPr>
              <a:t>Infecções persistentes por HPV 16/18 – 12 anos de dados</a:t>
            </a:r>
          </a:p>
        </p:txBody>
      </p:sp>
      <p:sp>
        <p:nvSpPr>
          <p:cNvPr id="6" name="TextBox 5">
            <a:extLst>
              <a:ext uri="{FF2B5EF4-FFF2-40B4-BE49-F238E27FC236}">
                <a16:creationId xmlns:a16="http://schemas.microsoft.com/office/drawing/2014/main" id="{757DB999-6F5F-AEFA-A313-6822FC83C127}"/>
              </a:ext>
            </a:extLst>
          </p:cNvPr>
          <p:cNvSpPr txBox="1"/>
          <p:nvPr/>
        </p:nvSpPr>
        <p:spPr>
          <a:xfrm>
            <a:off x="970742" y="4610301"/>
            <a:ext cx="10742428" cy="1200329"/>
          </a:xfrm>
          <a:prstGeom prst="rect">
            <a:avLst/>
          </a:prstGeom>
          <a:noFill/>
        </p:spPr>
        <p:txBody>
          <a:bodyPr wrap="square" rtlCol="0">
            <a:spAutoFit/>
          </a:bodyPr>
          <a:lstStyle/>
          <a:p>
            <a:r>
              <a:rPr lang="pt-PT" sz="2400" dirty="0"/>
              <a:t>Até 14 anos após a vacinação, não se registaram lesões cervicais de alto grau causadas pelo HPV-16/18 nas coortes vacinadas</a:t>
            </a:r>
          </a:p>
          <a:p>
            <a:r>
              <a:rPr lang="pt-PT" sz="2400" dirty="0"/>
              <a:t>Eficácia da vacina de dose única aos 14 anos: 92,4% (87,7; 95,3)</a:t>
            </a:r>
          </a:p>
        </p:txBody>
      </p:sp>
      <p:sp>
        <p:nvSpPr>
          <p:cNvPr id="3" name="TextBox 2">
            <a:extLst>
              <a:ext uri="{FF2B5EF4-FFF2-40B4-BE49-F238E27FC236}">
                <a16:creationId xmlns:a16="http://schemas.microsoft.com/office/drawing/2014/main" id="{948244C0-7B90-F6FA-1408-3AE26D075995}"/>
              </a:ext>
            </a:extLst>
          </p:cNvPr>
          <p:cNvSpPr txBox="1"/>
          <p:nvPr/>
        </p:nvSpPr>
        <p:spPr>
          <a:xfrm>
            <a:off x="863600" y="5845746"/>
            <a:ext cx="8394751" cy="230832"/>
          </a:xfrm>
          <a:prstGeom prst="rect">
            <a:avLst/>
          </a:prstGeom>
          <a:noFill/>
        </p:spPr>
        <p:txBody>
          <a:bodyPr wrap="square" numCol="1" rtlCol="0">
            <a:spAutoFit/>
          </a:bodyPr>
          <a:lstStyle/>
          <a:p>
            <a:r>
              <a:rPr lang="pt-PT" sz="900"/>
              <a:t>Abreviaturas: IARC: Agência Internacional de Investigação do Cancro; VE: eficácia da vacina; IC: intervalo de confiança</a:t>
            </a:r>
          </a:p>
        </p:txBody>
      </p:sp>
    </p:spTree>
    <p:extLst>
      <p:ext uri="{BB962C8B-B14F-4D97-AF65-F5344CB8AC3E}">
        <p14:creationId xmlns:p14="http://schemas.microsoft.com/office/powerpoint/2010/main" val="1644558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1235" y="103997"/>
            <a:ext cx="11747582" cy="1077218"/>
          </a:xfrm>
          <a:prstGeom prst="rect">
            <a:avLst/>
          </a:prstGeom>
        </p:spPr>
        <p:txBody>
          <a:bodyPr wrap="square">
            <a:spAutoFit/>
          </a:bodyPr>
          <a:lstStyle/>
          <a:p>
            <a:r>
              <a:rPr lang="pt-PT" sz="3200">
                <a:solidFill>
                  <a:schemeClr val="accent1"/>
                </a:solidFill>
                <a:latin typeface="+mj-lt"/>
              </a:rPr>
              <a:t>Ensaio da vacina contra o HPV, Costa Rica: eficácia (final) HPV2 (GSK)</a:t>
            </a:r>
          </a:p>
          <a:p>
            <a:r>
              <a:rPr lang="pt-PT" sz="3200">
                <a:solidFill>
                  <a:schemeClr val="accent1"/>
                </a:solidFill>
                <a:latin typeface="+mj-lt"/>
              </a:rPr>
              <a:t>Infecções prevalentes &gt;10 anos após a vacinação (TVC)</a:t>
            </a:r>
          </a:p>
        </p:txBody>
      </p:sp>
      <p:grpSp>
        <p:nvGrpSpPr>
          <p:cNvPr id="3" name="Group 2">
            <a:extLst>
              <a:ext uri="{FF2B5EF4-FFF2-40B4-BE49-F238E27FC236}">
                <a16:creationId xmlns:a16="http://schemas.microsoft.com/office/drawing/2014/main" id="{4C5BB9CA-D235-4483-BE80-C0DA4D738983}"/>
              </a:ext>
            </a:extLst>
          </p:cNvPr>
          <p:cNvGrpSpPr/>
          <p:nvPr/>
        </p:nvGrpSpPr>
        <p:grpSpPr>
          <a:xfrm>
            <a:off x="2624514" y="1181215"/>
            <a:ext cx="6265014" cy="4502886"/>
            <a:chOff x="1358045" y="1371600"/>
            <a:chExt cx="6983633" cy="5311585"/>
          </a:xfrm>
        </p:grpSpPr>
        <p:grpSp>
          <p:nvGrpSpPr>
            <p:cNvPr id="4" name="Group 3">
              <a:extLst>
                <a:ext uri="{FF2B5EF4-FFF2-40B4-BE49-F238E27FC236}">
                  <a16:creationId xmlns:a16="http://schemas.microsoft.com/office/drawing/2014/main" id="{9B75F7E1-E4C8-4F04-AFA6-CC21E8A655B2}"/>
                </a:ext>
              </a:extLst>
            </p:cNvPr>
            <p:cNvGrpSpPr/>
            <p:nvPr/>
          </p:nvGrpSpPr>
          <p:grpSpPr>
            <a:xfrm>
              <a:off x="1788478" y="1371600"/>
              <a:ext cx="6553200" cy="5311585"/>
              <a:chOff x="1350887" y="734335"/>
              <a:chExt cx="6553200" cy="5311585"/>
            </a:xfrm>
          </p:grpSpPr>
          <p:pic>
            <p:nvPicPr>
              <p:cNvPr id="9" name="Picture 8">
                <a:extLst>
                  <a:ext uri="{FF2B5EF4-FFF2-40B4-BE49-F238E27FC236}">
                    <a16:creationId xmlns:a16="http://schemas.microsoft.com/office/drawing/2014/main" id="{EE087A33-AA04-4D66-90F4-36955885BE4A}"/>
                  </a:ext>
                </a:extLst>
              </p:cNvPr>
              <p:cNvPicPr>
                <a:picLocks noChangeAspect="1"/>
              </p:cNvPicPr>
              <p:nvPr/>
            </p:nvPicPr>
            <p:blipFill rotWithShape="1">
              <a:blip r:embed="rId3"/>
              <a:srcRect r="63824" b="13238"/>
              <a:stretch/>
            </p:blipFill>
            <p:spPr>
              <a:xfrm>
                <a:off x="1410818" y="734335"/>
                <a:ext cx="3389782" cy="4675865"/>
              </a:xfrm>
              <a:prstGeom prst="rect">
                <a:avLst/>
              </a:prstGeom>
            </p:spPr>
          </p:pic>
          <p:pic>
            <p:nvPicPr>
              <p:cNvPr id="10" name="Picture 9">
                <a:extLst>
                  <a:ext uri="{FF2B5EF4-FFF2-40B4-BE49-F238E27FC236}">
                    <a16:creationId xmlns:a16="http://schemas.microsoft.com/office/drawing/2014/main" id="{2CECBBC4-B70F-4566-A66F-342182D610A4}"/>
                  </a:ext>
                </a:extLst>
              </p:cNvPr>
              <p:cNvPicPr>
                <a:picLocks noChangeAspect="1"/>
              </p:cNvPicPr>
              <p:nvPr/>
            </p:nvPicPr>
            <p:blipFill rotWithShape="1">
              <a:blip r:embed="rId3"/>
              <a:srcRect l="67077" b="13238"/>
              <a:stretch/>
            </p:blipFill>
            <p:spPr>
              <a:xfrm>
                <a:off x="4553509" y="734335"/>
                <a:ext cx="3084982" cy="4675867"/>
              </a:xfrm>
              <a:prstGeom prst="rect">
                <a:avLst/>
              </a:prstGeom>
            </p:spPr>
          </p:pic>
          <p:pic>
            <p:nvPicPr>
              <p:cNvPr id="11" name="Picture 10">
                <a:extLst>
                  <a:ext uri="{FF2B5EF4-FFF2-40B4-BE49-F238E27FC236}">
                    <a16:creationId xmlns:a16="http://schemas.microsoft.com/office/drawing/2014/main" id="{39C8D8F2-094C-4F5B-98D9-CCF188C8F29B}"/>
                  </a:ext>
                </a:extLst>
              </p:cNvPr>
              <p:cNvPicPr>
                <a:picLocks noChangeAspect="1"/>
              </p:cNvPicPr>
              <p:nvPr/>
            </p:nvPicPr>
            <p:blipFill rotWithShape="1">
              <a:blip r:embed="rId3"/>
              <a:srcRect l="12593" t="89589" r="6901"/>
              <a:stretch/>
            </p:blipFill>
            <p:spPr>
              <a:xfrm>
                <a:off x="1350887" y="5484855"/>
                <a:ext cx="6553200" cy="561065"/>
              </a:xfrm>
              <a:prstGeom prst="rect">
                <a:avLst/>
              </a:prstGeom>
            </p:spPr>
          </p:pic>
        </p:grpSp>
        <p:sp>
          <p:nvSpPr>
            <p:cNvPr id="5" name="TextBox 4">
              <a:extLst>
                <a:ext uri="{FF2B5EF4-FFF2-40B4-BE49-F238E27FC236}">
                  <a16:creationId xmlns:a16="http://schemas.microsoft.com/office/drawing/2014/main" id="{2AB13377-1015-403E-A99D-8EB7B99A8FB6}"/>
                </a:ext>
              </a:extLst>
            </p:cNvPr>
            <p:cNvSpPr txBox="1"/>
            <p:nvPr/>
          </p:nvSpPr>
          <p:spPr>
            <a:xfrm rot="16200000">
              <a:off x="63535" y="3525270"/>
              <a:ext cx="3103640" cy="514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2400" i="0" u="none" strike="noStrike" cap="none" normalizeH="0" baseline="0" noProof="0">
                  <a:ln>
                    <a:noFill/>
                  </a:ln>
                  <a:solidFill>
                    <a:prstClr val="black"/>
                  </a:solidFill>
                  <a:effectLst/>
                  <a:uLnTx/>
                  <a:uFillTx/>
                  <a:latin typeface="+mj-lt"/>
                  <a:ea typeface="+mn-ea"/>
                  <a:cs typeface="+mn-cs"/>
                </a:rPr>
                <a:t>Eficácia da vacina (%)</a:t>
              </a:r>
            </a:p>
          </p:txBody>
        </p:sp>
        <p:sp>
          <p:nvSpPr>
            <p:cNvPr id="6" name="Rectangle 5">
              <a:extLst>
                <a:ext uri="{FF2B5EF4-FFF2-40B4-BE49-F238E27FC236}">
                  <a16:creationId xmlns:a16="http://schemas.microsoft.com/office/drawing/2014/main" id="{F4C12127-48DD-4380-8F5F-5DEE15919FCE}"/>
                </a:ext>
              </a:extLst>
            </p:cNvPr>
            <p:cNvSpPr/>
            <p:nvPr/>
          </p:nvSpPr>
          <p:spPr>
            <a:xfrm>
              <a:off x="3294265" y="5766013"/>
              <a:ext cx="1301201" cy="399357"/>
            </a:xfrm>
            <a:prstGeom prst="rect">
              <a:avLst/>
            </a:prstGeom>
          </p:spPr>
          <p:txBody>
            <a:bodyPr wrap="none">
              <a:spAutoFit/>
            </a:bodyPr>
            <a:lstStyle/>
            <a:p>
              <a:r>
                <a:rPr lang="pt-PT" sz="1600">
                  <a:latin typeface="+mj-lt"/>
                  <a:cs typeface="Arial" panose="020B0604020202020204" pitchFamily="34" charset="0"/>
                </a:rPr>
                <a:t>(N = 1 365)</a:t>
              </a:r>
            </a:p>
          </p:txBody>
        </p:sp>
        <p:sp>
          <p:nvSpPr>
            <p:cNvPr id="8" name="Rectangle 7">
              <a:extLst>
                <a:ext uri="{FF2B5EF4-FFF2-40B4-BE49-F238E27FC236}">
                  <a16:creationId xmlns:a16="http://schemas.microsoft.com/office/drawing/2014/main" id="{C71C51E6-87C4-4DC6-AEC8-EDB4730A483F}"/>
                </a:ext>
              </a:extLst>
            </p:cNvPr>
            <p:cNvSpPr/>
            <p:nvPr/>
          </p:nvSpPr>
          <p:spPr>
            <a:xfrm>
              <a:off x="5981701" y="5766013"/>
              <a:ext cx="1136809" cy="399357"/>
            </a:xfrm>
            <a:prstGeom prst="rect">
              <a:avLst/>
            </a:prstGeom>
          </p:spPr>
          <p:txBody>
            <a:bodyPr wrap="none">
              <a:spAutoFit/>
            </a:bodyPr>
            <a:lstStyle/>
            <a:p>
              <a:r>
                <a:rPr lang="pt-PT" sz="1600">
                  <a:latin typeface="+mj-lt"/>
                  <a:cs typeface="Arial" panose="020B0604020202020204" pitchFamily="34" charset="0"/>
                </a:rPr>
                <a:t>(N = 112)</a:t>
              </a:r>
            </a:p>
          </p:txBody>
        </p:sp>
      </p:grpSp>
      <p:sp>
        <p:nvSpPr>
          <p:cNvPr id="2" name="TextBox 1">
            <a:extLst>
              <a:ext uri="{FF2B5EF4-FFF2-40B4-BE49-F238E27FC236}">
                <a16:creationId xmlns:a16="http://schemas.microsoft.com/office/drawing/2014/main" id="{9179CEDC-250A-4448-BBEC-38AB16A1D230}"/>
              </a:ext>
            </a:extLst>
          </p:cNvPr>
          <p:cNvSpPr txBox="1"/>
          <p:nvPr/>
        </p:nvSpPr>
        <p:spPr>
          <a:xfrm>
            <a:off x="5019675" y="5684101"/>
            <a:ext cx="3780987" cy="230832"/>
          </a:xfrm>
          <a:prstGeom prst="rect">
            <a:avLst/>
          </a:prstGeom>
          <a:noFill/>
        </p:spPr>
        <p:txBody>
          <a:bodyPr wrap="square" rtlCol="0">
            <a:spAutoFit/>
          </a:bodyPr>
          <a:lstStyle/>
          <a:p>
            <a:pPr algn="r"/>
            <a:r>
              <a:rPr lang="pt-PT" sz="900"/>
              <a:t>Abreviaturas: N: número de participantes; TVC: coorte total vacinada  </a:t>
            </a:r>
          </a:p>
        </p:txBody>
      </p:sp>
      <p:sp>
        <p:nvSpPr>
          <p:cNvPr id="12" name="TextBox 11">
            <a:extLst>
              <a:ext uri="{FF2B5EF4-FFF2-40B4-BE49-F238E27FC236}">
                <a16:creationId xmlns:a16="http://schemas.microsoft.com/office/drawing/2014/main" id="{04649204-E4CB-42AC-9E56-95EC946FD9D8}"/>
              </a:ext>
            </a:extLst>
          </p:cNvPr>
          <p:cNvSpPr txBox="1"/>
          <p:nvPr/>
        </p:nvSpPr>
        <p:spPr>
          <a:xfrm>
            <a:off x="381000" y="6108832"/>
            <a:ext cx="10711434" cy="307777"/>
          </a:xfrm>
          <a:prstGeom prst="rect">
            <a:avLst/>
          </a:prstGeom>
          <a:noFill/>
        </p:spPr>
        <p:txBody>
          <a:bodyPr wrap="square" rtlCol="0">
            <a:spAutoFit/>
          </a:bodyPr>
          <a:lstStyle/>
          <a:p>
            <a:r>
              <a:rPr kumimoji="0" lang="pt-PT" sz="700" strike="noStrike" normalizeH="0" noProof="0">
                <a:ln>
                  <a:noFill/>
                </a:ln>
                <a:solidFill>
                  <a:schemeClr val="tx1">
                    <a:lumMod val="65000"/>
                    <a:lumOff val="35000"/>
                  </a:schemeClr>
                </a:solidFill>
                <a:effectLst/>
                <a:uLnTx/>
                <a:uFillTx/>
                <a:cs typeface="Arial" panose="020B0604020202020204" pitchFamily="34" charset="0"/>
              </a:rPr>
              <a:t>1. Kreimer AR, Sampson JN, Porras C, et al. Evaluation of durability of a single dose of the bivalent HPV vaccine: The CVT trial. Journal of the National Cancer Institute. 2020; 112(10):1038–1046. doi:10.1093/jnci/djaa011</a:t>
            </a:r>
          </a:p>
          <a:p>
            <a:r>
              <a:rPr kumimoji="0" lang="pt-PT" sz="700" strike="noStrike" normalizeH="0" noProof="0">
                <a:ln>
                  <a:noFill/>
                </a:ln>
                <a:solidFill>
                  <a:schemeClr val="tx1">
                    <a:lumMod val="65000"/>
                    <a:lumOff val="35000"/>
                  </a:schemeClr>
                </a:solidFill>
                <a:effectLst/>
                <a:uLnTx/>
                <a:uFillTx/>
                <a:cs typeface="Arial" panose="020B0604020202020204" pitchFamily="34" charset="0"/>
              </a:rPr>
              <a:t>2. </a:t>
            </a:r>
            <a:r>
              <a:rPr lang="pt-PT" sz="700">
                <a:solidFill>
                  <a:schemeClr val="tx1">
                    <a:lumMod val="65000"/>
                    <a:lumOff val="35000"/>
                  </a:schemeClr>
                </a:solidFill>
                <a:effectLst/>
                <a:cs typeface="Arial" panose="020B0604020202020204" pitchFamily="34" charset="0"/>
              </a:rPr>
              <a:t>Tsang SH, Sampson JN, Schussler J, et al. Durability of cross-protection by different schedules of the bivalent HPV vaccine: The CVT trial. </a:t>
            </a:r>
            <a:r>
              <a:rPr kumimoji="0" lang="pt-PT" sz="700" b="0" i="1" u="none" strike="noStrike" normalizeH="0" baseline="0" noProof="0">
                <a:ln>
                  <a:noFill/>
                </a:ln>
                <a:solidFill>
                  <a:schemeClr val="tx1">
                    <a:lumMod val="65000"/>
                    <a:lumOff val="35000"/>
                  </a:schemeClr>
                </a:solidFill>
                <a:effectLst/>
                <a:uLnTx/>
                <a:uFillTx/>
                <a:cs typeface="Arial" panose="020B0604020202020204" pitchFamily="34" charset="0"/>
              </a:rPr>
              <a:t>Journal of the National Cancer Institute</a:t>
            </a:r>
            <a:r>
              <a:rPr lang="pt-PT" sz="700">
                <a:solidFill>
                  <a:schemeClr val="tx1">
                    <a:lumMod val="65000"/>
                    <a:lumOff val="35000"/>
                  </a:schemeClr>
                </a:solidFill>
                <a:effectLst/>
                <a:cs typeface="Arial" panose="020B0604020202020204" pitchFamily="34" charset="0"/>
              </a:rPr>
              <a:t>. 2020; 112(10):1030</a:t>
            </a:r>
            <a:r>
              <a:rPr kumimoji="0" lang="pt-PT" sz="700" strike="noStrike" normalizeH="0" noProof="0">
                <a:ln>
                  <a:noFill/>
                </a:ln>
                <a:solidFill>
                  <a:schemeClr val="tx1">
                    <a:lumMod val="65000"/>
                    <a:lumOff val="35000"/>
                  </a:schemeClr>
                </a:solidFill>
                <a:effectLst/>
                <a:uLnTx/>
                <a:uFillTx/>
                <a:cs typeface="Arial" panose="020B0604020202020204" pitchFamily="34" charset="0"/>
              </a:rPr>
              <a:t>–</a:t>
            </a:r>
            <a:r>
              <a:rPr lang="pt-PT" sz="700">
                <a:solidFill>
                  <a:schemeClr val="tx1">
                    <a:lumMod val="65000"/>
                    <a:lumOff val="35000"/>
                  </a:schemeClr>
                </a:solidFill>
                <a:effectLst/>
                <a:cs typeface="Arial" panose="020B0604020202020204" pitchFamily="34" charset="0"/>
              </a:rPr>
              <a:t>1037. </a:t>
            </a:r>
            <a:r>
              <a:rPr lang="pt-PT" sz="700" u="none" strike="noStrike">
                <a:solidFill>
                  <a:schemeClr val="tx1">
                    <a:lumMod val="65000"/>
                    <a:lumOff val="35000"/>
                  </a:schemeClr>
                </a:solidFill>
                <a:effectLst/>
                <a:cs typeface="Arial" panose="020B0604020202020204" pitchFamily="34" charset="0"/>
              </a:rPr>
              <a:t>doi:10.1093/jnci/djaa010</a:t>
            </a:r>
            <a:r>
              <a:rPr lang="pt-PT" sz="700" b="0" i="0" u="none" strike="noStrike">
                <a:solidFill>
                  <a:schemeClr val="tx1">
                    <a:lumMod val="65000"/>
                    <a:lumOff val="35000"/>
                  </a:schemeClr>
                </a:solidFill>
                <a:effectLst/>
                <a:cs typeface="Arial" panose="020B0604020202020204" pitchFamily="34" charset="0"/>
              </a:rPr>
              <a:t> </a:t>
            </a:r>
          </a:p>
        </p:txBody>
      </p:sp>
      <p:sp>
        <p:nvSpPr>
          <p:cNvPr id="13" name="TextBox 12">
            <a:extLst>
              <a:ext uri="{FF2B5EF4-FFF2-40B4-BE49-F238E27FC236}">
                <a16:creationId xmlns:a16="http://schemas.microsoft.com/office/drawing/2014/main" id="{286CBB93-F738-9B6E-6018-6C8BACB4DBE5}"/>
              </a:ext>
            </a:extLst>
          </p:cNvPr>
          <p:cNvSpPr txBox="1"/>
          <p:nvPr/>
        </p:nvSpPr>
        <p:spPr>
          <a:xfrm flipH="1">
            <a:off x="5528931" y="5195181"/>
            <a:ext cx="175437" cy="246221"/>
          </a:xfrm>
          <a:prstGeom prst="rect">
            <a:avLst/>
          </a:prstGeom>
          <a:noFill/>
        </p:spPr>
        <p:txBody>
          <a:bodyPr wrap="square" rtlCol="0">
            <a:spAutoFit/>
          </a:bodyPr>
          <a:lstStyle/>
          <a:p>
            <a:r>
              <a:rPr lang="pt-PT" sz="1000"/>
              <a:t>1</a:t>
            </a:r>
          </a:p>
        </p:txBody>
      </p:sp>
      <p:sp>
        <p:nvSpPr>
          <p:cNvPr id="14" name="TextBox 13">
            <a:extLst>
              <a:ext uri="{FF2B5EF4-FFF2-40B4-BE49-F238E27FC236}">
                <a16:creationId xmlns:a16="http://schemas.microsoft.com/office/drawing/2014/main" id="{92545658-CB89-B840-538B-114E83BE41A8}"/>
              </a:ext>
            </a:extLst>
          </p:cNvPr>
          <p:cNvSpPr txBox="1"/>
          <p:nvPr/>
        </p:nvSpPr>
        <p:spPr>
          <a:xfrm flipH="1">
            <a:off x="7956705" y="5204044"/>
            <a:ext cx="175437" cy="246221"/>
          </a:xfrm>
          <a:prstGeom prst="rect">
            <a:avLst/>
          </a:prstGeom>
          <a:noFill/>
        </p:spPr>
        <p:txBody>
          <a:bodyPr wrap="square" rtlCol="0">
            <a:spAutoFit/>
          </a:bodyPr>
          <a:lstStyle/>
          <a:p>
            <a:r>
              <a:rPr lang="pt-PT" sz="1000"/>
              <a:t>2</a:t>
            </a:r>
          </a:p>
        </p:txBody>
      </p:sp>
    </p:spTree>
    <p:extLst>
      <p:ext uri="{BB962C8B-B14F-4D97-AF65-F5344CB8AC3E}">
        <p14:creationId xmlns:p14="http://schemas.microsoft.com/office/powerpoint/2010/main" val="334243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43565" y="3939"/>
            <a:ext cx="11447720" cy="1077218"/>
          </a:xfrm>
          <a:prstGeom prst="rect">
            <a:avLst/>
          </a:prstGeom>
        </p:spPr>
        <p:txBody>
          <a:bodyPr wrap="square">
            <a:spAutoFit/>
          </a:bodyPr>
          <a:lstStyle/>
          <a:p>
            <a:r>
              <a:rPr lang="pt-PT" sz="3200">
                <a:solidFill>
                  <a:schemeClr val="accent1"/>
                </a:solidFill>
                <a:latin typeface="+mj-lt"/>
              </a:rPr>
              <a:t>Estudo de eficácia de intervenção comunitária de uma ou duas doses administradas a estudantes do sexo feminino na Tailândia</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142062816"/>
              </p:ext>
            </p:extLst>
          </p:nvPr>
        </p:nvGraphicFramePr>
        <p:xfrm>
          <a:off x="755798" y="2594871"/>
          <a:ext cx="10363651" cy="2590800"/>
        </p:xfrm>
        <a:graphic>
          <a:graphicData uri="http://schemas.openxmlformats.org/drawingml/2006/table">
            <a:tbl>
              <a:tblPr firstRow="1" bandRow="1">
                <a:tableStyleId>{5C22544A-7EE6-4342-B048-85BDC9FD1C3A}</a:tableStyleId>
              </a:tblPr>
              <a:tblGrid>
                <a:gridCol w="1705461">
                  <a:extLst>
                    <a:ext uri="{9D8B030D-6E8A-4147-A177-3AD203B41FA5}">
                      <a16:colId xmlns:a16="http://schemas.microsoft.com/office/drawing/2014/main" val="775955045"/>
                    </a:ext>
                  </a:extLst>
                </a:gridCol>
                <a:gridCol w="1802362">
                  <a:extLst>
                    <a:ext uri="{9D8B030D-6E8A-4147-A177-3AD203B41FA5}">
                      <a16:colId xmlns:a16="http://schemas.microsoft.com/office/drawing/2014/main" val="1036013797"/>
                    </a:ext>
                  </a:extLst>
                </a:gridCol>
                <a:gridCol w="1632783">
                  <a:extLst>
                    <a:ext uri="{9D8B030D-6E8A-4147-A177-3AD203B41FA5}">
                      <a16:colId xmlns:a16="http://schemas.microsoft.com/office/drawing/2014/main" val="3520488675"/>
                    </a:ext>
                  </a:extLst>
                </a:gridCol>
                <a:gridCol w="1741486">
                  <a:extLst>
                    <a:ext uri="{9D8B030D-6E8A-4147-A177-3AD203B41FA5}">
                      <a16:colId xmlns:a16="http://schemas.microsoft.com/office/drawing/2014/main" val="2060908422"/>
                    </a:ext>
                  </a:extLst>
                </a:gridCol>
                <a:gridCol w="1577093">
                  <a:extLst>
                    <a:ext uri="{9D8B030D-6E8A-4147-A177-3AD203B41FA5}">
                      <a16:colId xmlns:a16="http://schemas.microsoft.com/office/drawing/2014/main" val="1015240418"/>
                    </a:ext>
                  </a:extLst>
                </a:gridCol>
                <a:gridCol w="1904466">
                  <a:extLst>
                    <a:ext uri="{9D8B030D-6E8A-4147-A177-3AD203B41FA5}">
                      <a16:colId xmlns:a16="http://schemas.microsoft.com/office/drawing/2014/main" val="395611838"/>
                    </a:ext>
                  </a:extLst>
                </a:gridCol>
              </a:tblGrid>
              <a:tr h="489541">
                <a:tc>
                  <a:txBody>
                    <a:bodyPr/>
                    <a:lstStyle/>
                    <a:p>
                      <a:r>
                        <a:rPr lang="pt-PT" sz="1800" b="1">
                          <a:solidFill>
                            <a:schemeClr val="lt1"/>
                          </a:solidFill>
                          <a:latin typeface="+mn-lt"/>
                          <a:ea typeface="+mn-ea"/>
                          <a:cs typeface="Arial" panose="020B0604020202020204" pitchFamily="34" charset="0"/>
                        </a:rPr>
                        <a:t>Província</a:t>
                      </a:r>
                    </a:p>
                  </a:txBody>
                  <a:tcPr>
                    <a:lnB w="9525" cap="flat" cmpd="sng" algn="ctr">
                      <a:solidFill>
                        <a:schemeClr val="accent1"/>
                      </a:solidFill>
                      <a:prstDash val="solid"/>
                      <a:round/>
                      <a:headEnd type="none" w="med" len="med"/>
                      <a:tailEnd type="none" w="med" len="med"/>
                    </a:lnB>
                    <a:solidFill>
                      <a:schemeClr val="accent1"/>
                    </a:solidFill>
                  </a:tcPr>
                </a:tc>
                <a:tc>
                  <a:txBody>
                    <a:bodyPr/>
                    <a:lstStyle/>
                    <a:p>
                      <a:pPr algn="ctr"/>
                      <a:r>
                        <a:rPr lang="pt-PT" sz="1800">
                          <a:latin typeface="+mn-lt"/>
                          <a:cs typeface="Arial" panose="020B0604020202020204" pitchFamily="34" charset="0"/>
                        </a:rPr>
                        <a:t>n (casos)/   </a:t>
                      </a:r>
                    </a:p>
                    <a:p>
                      <a:pPr algn="ctr"/>
                      <a:r>
                        <a:rPr lang="pt-PT" sz="1800">
                          <a:latin typeface="+mn-lt"/>
                          <a:cs typeface="Arial" panose="020B0604020202020204" pitchFamily="34" charset="0"/>
                        </a:rPr>
                        <a:t> N (participantes)</a:t>
                      </a:r>
                    </a:p>
                    <a:p>
                      <a:pPr algn="ctr"/>
                      <a:r>
                        <a:rPr lang="pt-PT" sz="1800">
                          <a:latin typeface="+mn-lt"/>
                          <a:cs typeface="Arial" panose="020B0604020202020204" pitchFamily="34" charset="0"/>
                        </a:rPr>
                        <a:t>Não vacinados</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n (casos)/   </a:t>
                      </a:r>
                    </a:p>
                    <a:p>
                      <a:pPr algn="ctr"/>
                      <a:r>
                        <a:rPr lang="pt-PT" sz="1800">
                          <a:latin typeface="+mn-lt"/>
                          <a:cs typeface="Arial" panose="020B0604020202020204" pitchFamily="34" charset="0"/>
                        </a:rPr>
                        <a:t> N (participantes)</a:t>
                      </a:r>
                    </a:p>
                    <a:p>
                      <a:pPr algn="ctr"/>
                      <a:r>
                        <a:rPr lang="pt-PT" sz="1800">
                          <a:latin typeface="+mn-lt"/>
                          <a:cs typeface="Arial" panose="020B0604020202020204" pitchFamily="34" charset="0"/>
                        </a:rPr>
                        <a:t>Vacinadas</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Prevalência em crianças não-vacinadas</a:t>
                      </a:r>
                    </a:p>
                    <a:p>
                      <a:pPr algn="ctr"/>
                      <a:r>
                        <a:rPr lang="pt-PT" sz="180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Prevalência</a:t>
                      </a:r>
                    </a:p>
                    <a:p>
                      <a:pPr algn="ctr"/>
                      <a:r>
                        <a:rPr lang="pt-PT" sz="1800">
                          <a:latin typeface="+mn-lt"/>
                          <a:cs typeface="Arial" panose="020B0604020202020204" pitchFamily="34" charset="0"/>
                        </a:rPr>
                        <a:t>em crianças vacinadas</a:t>
                      </a:r>
                    </a:p>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Eficácia da vacina</a:t>
                      </a:r>
                    </a:p>
                    <a:p>
                      <a:pPr algn="ctr"/>
                      <a:r>
                        <a:rPr lang="pt-PT" sz="180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701040">
                <a:tc>
                  <a:txBody>
                    <a:bodyPr/>
                    <a:lstStyle/>
                    <a:p>
                      <a:pPr algn="r"/>
                      <a:r>
                        <a:rPr lang="pt-PT" sz="2000" b="1">
                          <a:solidFill>
                            <a:schemeClr val="bg1"/>
                          </a:solidFill>
                          <a:latin typeface="+mn-lt"/>
                          <a:cs typeface="Arial" panose="020B0604020202020204" pitchFamily="34" charset="0"/>
                        </a:rPr>
                        <a:t>Udon Thani</a:t>
                      </a:r>
                    </a:p>
                    <a:p>
                      <a:pPr algn="r"/>
                      <a:r>
                        <a:rPr lang="pt-PT" sz="2000" b="1">
                          <a:solidFill>
                            <a:schemeClr val="bg1"/>
                          </a:solidFill>
                          <a:latin typeface="+mn-lt"/>
                          <a:cs typeface="Arial" panose="020B0604020202020204" pitchFamily="34" charset="0"/>
                        </a:rPr>
                        <a:t>Dose única</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000" b="0">
                          <a:solidFill>
                            <a:schemeClr val="accent1"/>
                          </a:solidFill>
                          <a:latin typeface="+mn-lt"/>
                          <a:cs typeface="Arial" panose="020B0604020202020204" pitchFamily="34" charset="0"/>
                        </a:rPr>
                        <a:t>83/1.824</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pt-PT" sz="2000" b="0">
                          <a:solidFill>
                            <a:schemeClr val="accent1"/>
                          </a:solidFill>
                          <a:latin typeface="+mn-lt"/>
                          <a:cs typeface="Arial" panose="020B0604020202020204" pitchFamily="34" charset="0"/>
                        </a:rPr>
                        <a:t>8/1.856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pt-PT" sz="1800">
                          <a:solidFill>
                            <a:schemeClr val="tx2"/>
                          </a:solidFill>
                          <a:effectLst/>
                          <a:latin typeface="+mn-lt"/>
                          <a:ea typeface="+mn-ea"/>
                          <a:cs typeface="+mn-cs"/>
                        </a:rPr>
                        <a:t>3,98</a:t>
                      </a:r>
                      <a:br>
                        <a:rPr lang="pt-PT" sz="1800">
                          <a:solidFill>
                            <a:schemeClr val="tx2"/>
                          </a:solidFill>
                          <a:effectLst/>
                          <a:latin typeface="+mn-lt"/>
                          <a:ea typeface="+mn-ea"/>
                          <a:cs typeface="+mn-cs"/>
                        </a:rPr>
                      </a:br>
                      <a:r>
                        <a:rPr lang="pt-PT" sz="1800">
                          <a:solidFill>
                            <a:schemeClr val="tx2"/>
                          </a:solidFill>
                          <a:effectLst/>
                          <a:latin typeface="+mn-lt"/>
                          <a:ea typeface="+mn-ea"/>
                          <a:cs typeface="+mn-cs"/>
                        </a:rPr>
                        <a:t>(3,52, 4,49)</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algn="ctr" defTabSz="914400" rtl="0" eaLnBrk="1" latinLnBrk="1" hangingPunct="1">
                        <a:lnSpc>
                          <a:spcPct val="100000"/>
                        </a:lnSpc>
                        <a:spcBef>
                          <a:spcPts val="0"/>
                        </a:spcBef>
                        <a:spcAft>
                          <a:spcPts val="0"/>
                        </a:spcAft>
                      </a:pPr>
                      <a:r>
                        <a:rPr lang="pt-PT" sz="1800">
                          <a:solidFill>
                            <a:schemeClr val="tx2"/>
                          </a:solidFill>
                          <a:effectLst/>
                          <a:latin typeface="+mn-lt"/>
                          <a:ea typeface="+mn-ea"/>
                          <a:cs typeface="+mn-cs"/>
                        </a:rPr>
                        <a:t>0,37</a:t>
                      </a:r>
                      <a:br>
                        <a:rPr lang="pt-PT" sz="1800">
                          <a:solidFill>
                            <a:schemeClr val="tx2"/>
                          </a:solidFill>
                          <a:effectLst/>
                          <a:latin typeface="+mn-lt"/>
                          <a:ea typeface="+mn-ea"/>
                          <a:cs typeface="+mn-cs"/>
                        </a:rPr>
                      </a:br>
                      <a:r>
                        <a:rPr lang="pt-PT" sz="1800">
                          <a:solidFill>
                            <a:schemeClr val="tx2"/>
                          </a:solidFill>
                          <a:effectLst/>
                          <a:latin typeface="+mn-lt"/>
                          <a:ea typeface="+mn-ea"/>
                          <a:cs typeface="+mn-cs"/>
                        </a:rPr>
                        <a:t>(0,25, 0,56)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pt-PT" sz="1800" b="1">
                          <a:solidFill>
                            <a:schemeClr val="tx2"/>
                          </a:solidFill>
                          <a:effectLst/>
                          <a:latin typeface="+mn-lt"/>
                          <a:ea typeface="+mn-ea"/>
                          <a:cs typeface="+mn-cs"/>
                        </a:rPr>
                        <a:t>90,6 </a:t>
                      </a:r>
                    </a:p>
                    <a:p>
                      <a:pPr marL="0" algn="ctr" defTabSz="914400" rtl="0" eaLnBrk="1" latinLnBrk="1" hangingPunct="1">
                        <a:lnSpc>
                          <a:spcPct val="100000"/>
                        </a:lnSpc>
                        <a:spcBef>
                          <a:spcPts val="0"/>
                        </a:spcBef>
                        <a:spcAft>
                          <a:spcPts val="0"/>
                        </a:spcAft>
                      </a:pPr>
                      <a:r>
                        <a:rPr lang="pt-PT" sz="1800" b="1">
                          <a:solidFill>
                            <a:schemeClr val="tx2"/>
                          </a:solidFill>
                          <a:effectLst/>
                          <a:latin typeface="+mn-lt"/>
                          <a:ea typeface="+mn-ea"/>
                          <a:cs typeface="+mn-cs"/>
                        </a:rPr>
                        <a:t>(86,6, 94,6)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701040">
                <a:tc>
                  <a:txBody>
                    <a:bodyPr/>
                    <a:lstStyle/>
                    <a:p>
                      <a:pPr algn="r"/>
                      <a:r>
                        <a:rPr lang="pt-PT" sz="2000" b="1">
                          <a:solidFill>
                            <a:schemeClr val="bg1"/>
                          </a:solidFill>
                          <a:latin typeface="+mn-lt"/>
                          <a:cs typeface="Arial" panose="020B0604020202020204" pitchFamily="34" charset="0"/>
                        </a:rPr>
                        <a:t>Buri Ram</a:t>
                      </a:r>
                    </a:p>
                    <a:p>
                      <a:pPr algn="r"/>
                      <a:r>
                        <a:rPr lang="pt-PT" sz="2000" b="1">
                          <a:solidFill>
                            <a:schemeClr val="bg1"/>
                          </a:solidFill>
                          <a:latin typeface="+mn-lt"/>
                          <a:cs typeface="Arial" panose="020B0604020202020204" pitchFamily="34" charset="0"/>
                        </a:rPr>
                        <a:t>Duas doses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115/1.717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6/1.798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pt-PT" sz="1800">
                          <a:solidFill>
                            <a:schemeClr val="tx2"/>
                          </a:solidFill>
                          <a:effectLst/>
                          <a:latin typeface="+mn-lt"/>
                          <a:ea typeface="+mn-ea"/>
                          <a:cs typeface="+mn-cs"/>
                        </a:rPr>
                        <a:t>6,13</a:t>
                      </a:r>
                      <a:br>
                        <a:rPr lang="pt-PT" sz="1800">
                          <a:solidFill>
                            <a:schemeClr val="tx2"/>
                          </a:solidFill>
                          <a:effectLst/>
                          <a:latin typeface="+mn-lt"/>
                          <a:ea typeface="+mn-ea"/>
                          <a:cs typeface="+mn-cs"/>
                        </a:rPr>
                      </a:br>
                      <a:r>
                        <a:rPr lang="pt-PT" sz="1800">
                          <a:solidFill>
                            <a:schemeClr val="tx2"/>
                          </a:solidFill>
                          <a:effectLst/>
                          <a:latin typeface="+mn-lt"/>
                          <a:ea typeface="+mn-ea"/>
                          <a:cs typeface="+mn-cs"/>
                        </a:rPr>
                        <a:t>(5,56, 6,75)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algn="ctr" defTabSz="914400" rtl="0" eaLnBrk="1" latinLnBrk="1" hangingPunct="1">
                        <a:lnSpc>
                          <a:spcPct val="100000"/>
                        </a:lnSpc>
                        <a:spcBef>
                          <a:spcPts val="0"/>
                        </a:spcBef>
                        <a:spcAft>
                          <a:spcPts val="0"/>
                        </a:spcAft>
                      </a:pPr>
                      <a:r>
                        <a:rPr lang="pt-PT" sz="1800">
                          <a:solidFill>
                            <a:schemeClr val="tx2"/>
                          </a:solidFill>
                          <a:effectLst/>
                          <a:latin typeface="+mn-lt"/>
                          <a:ea typeface="+mn-ea"/>
                          <a:cs typeface="+mn-cs"/>
                        </a:rPr>
                        <a:t>0,28</a:t>
                      </a:r>
                      <a:br>
                        <a:rPr lang="pt-PT" sz="1800">
                          <a:solidFill>
                            <a:schemeClr val="tx2"/>
                          </a:solidFill>
                          <a:effectLst/>
                          <a:latin typeface="+mn-lt"/>
                          <a:ea typeface="+mn-ea"/>
                          <a:cs typeface="+mn-cs"/>
                        </a:rPr>
                      </a:br>
                      <a:r>
                        <a:rPr lang="pt-PT" sz="1800">
                          <a:solidFill>
                            <a:schemeClr val="tx2"/>
                          </a:solidFill>
                          <a:effectLst/>
                          <a:latin typeface="+mn-lt"/>
                          <a:ea typeface="+mn-ea"/>
                          <a:cs typeface="+mn-cs"/>
                        </a:rPr>
                        <a:t>(0,18, 0,45)</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lvl1pPr marL="0" algn="l" defTabSz="914400" rtl="0" eaLnBrk="1" latinLnBrk="1" hangingPunct="1">
                        <a:defRPr sz="1800" kern="1200">
                          <a:solidFill>
                            <a:schemeClr val="tx1"/>
                          </a:solidFill>
                          <a:latin typeface="Calibri"/>
                        </a:defRPr>
                      </a:lvl1pPr>
                      <a:lvl2pPr marL="457200" algn="l" defTabSz="914400" rtl="0" eaLnBrk="1" latinLnBrk="1" hangingPunct="1">
                        <a:defRPr sz="1800" kern="1200">
                          <a:solidFill>
                            <a:schemeClr val="tx1"/>
                          </a:solidFill>
                          <a:latin typeface="Calibri"/>
                        </a:defRPr>
                      </a:lvl2pPr>
                      <a:lvl3pPr marL="914400" algn="l" defTabSz="914400" rtl="0" eaLnBrk="1" latinLnBrk="1" hangingPunct="1">
                        <a:defRPr sz="1800" kern="1200">
                          <a:solidFill>
                            <a:schemeClr val="tx1"/>
                          </a:solidFill>
                          <a:latin typeface="Calibri"/>
                        </a:defRPr>
                      </a:lvl3pPr>
                      <a:lvl4pPr marL="1371600" algn="l" defTabSz="914400" rtl="0" eaLnBrk="1" latinLnBrk="1" hangingPunct="1">
                        <a:defRPr sz="1800" kern="1200">
                          <a:solidFill>
                            <a:schemeClr val="tx1"/>
                          </a:solidFill>
                          <a:latin typeface="Calibri"/>
                        </a:defRPr>
                      </a:lvl4pPr>
                      <a:lvl5pPr marL="1828800" algn="l" defTabSz="914400" rtl="0" eaLnBrk="1" latinLnBrk="1" hangingPunct="1">
                        <a:defRPr sz="1800" kern="1200">
                          <a:solidFill>
                            <a:schemeClr val="tx1"/>
                          </a:solidFill>
                          <a:latin typeface="Calibri"/>
                        </a:defRPr>
                      </a:lvl5pPr>
                      <a:lvl6pPr marL="2286000" algn="l" defTabSz="914400" rtl="0" eaLnBrk="1" latinLnBrk="1" hangingPunct="1">
                        <a:defRPr sz="1800" kern="1200">
                          <a:solidFill>
                            <a:schemeClr val="tx1"/>
                          </a:solidFill>
                          <a:latin typeface="Calibri"/>
                        </a:defRPr>
                      </a:lvl6pPr>
                      <a:lvl7pPr marL="2743200" algn="l" defTabSz="914400" rtl="0" eaLnBrk="1" latinLnBrk="1" hangingPunct="1">
                        <a:defRPr sz="1800" kern="1200">
                          <a:solidFill>
                            <a:schemeClr val="tx1"/>
                          </a:solidFill>
                          <a:latin typeface="Calibri"/>
                        </a:defRPr>
                      </a:lvl7pPr>
                      <a:lvl8pPr marL="3200400" algn="l" defTabSz="914400" rtl="0" eaLnBrk="1" latinLnBrk="1" hangingPunct="1">
                        <a:defRPr sz="1800" kern="1200">
                          <a:solidFill>
                            <a:schemeClr val="tx1"/>
                          </a:solidFill>
                          <a:latin typeface="Calibri"/>
                        </a:defRPr>
                      </a:lvl8pPr>
                      <a:lvl9pPr marL="3657600" algn="l" defTabSz="914400" rtl="0" eaLnBrk="1" latinLnBrk="1" hangingPunct="1">
                        <a:defRPr sz="1800" kern="1200">
                          <a:solidFill>
                            <a:schemeClr val="tx1"/>
                          </a:solidFill>
                          <a:latin typeface="Calibri"/>
                        </a:defRPr>
                      </a:lvl9pPr>
                    </a:lstStyle>
                    <a:p>
                      <a:pPr marL="0" algn="ctr" defTabSz="914400" rtl="0" eaLnBrk="1" latinLnBrk="1" hangingPunct="1">
                        <a:lnSpc>
                          <a:spcPct val="100000"/>
                        </a:lnSpc>
                        <a:spcBef>
                          <a:spcPts val="0"/>
                        </a:spcBef>
                        <a:spcAft>
                          <a:spcPts val="0"/>
                        </a:spcAft>
                      </a:pPr>
                      <a:r>
                        <a:rPr lang="pt-PT" sz="1800" b="1">
                          <a:solidFill>
                            <a:schemeClr val="tx2"/>
                          </a:solidFill>
                          <a:effectLst/>
                          <a:latin typeface="+mn-lt"/>
                          <a:ea typeface="+mn-ea"/>
                          <a:cs typeface="+mn-cs"/>
                        </a:rPr>
                        <a:t>95,4 </a:t>
                      </a:r>
                    </a:p>
                    <a:p>
                      <a:pPr marL="0" algn="ctr" defTabSz="914400" rtl="0" eaLnBrk="1" latinLnBrk="1" hangingPunct="1">
                        <a:lnSpc>
                          <a:spcPct val="100000"/>
                        </a:lnSpc>
                        <a:spcBef>
                          <a:spcPts val="0"/>
                        </a:spcBef>
                        <a:spcAft>
                          <a:spcPts val="0"/>
                        </a:spcAft>
                      </a:pPr>
                      <a:r>
                        <a:rPr lang="pt-PT" sz="1800" b="1">
                          <a:solidFill>
                            <a:schemeClr val="tx2"/>
                          </a:solidFill>
                          <a:effectLst/>
                          <a:latin typeface="+mn-lt"/>
                          <a:ea typeface="+mn-ea"/>
                          <a:cs typeface="+mn-cs"/>
                        </a:rPr>
                        <a:t>(93,2, 97,6)</a:t>
                      </a:r>
                    </a:p>
                  </a:txBody>
                  <a:tcPr marL="38100" marR="38100" marT="0" marB="0"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566722" y="1085713"/>
            <a:ext cx="11210923" cy="1107996"/>
          </a:xfrm>
          <a:prstGeom prst="rect">
            <a:avLst/>
          </a:prstGeom>
          <a:noFill/>
          <a:ln>
            <a:solidFill>
              <a:srgbClr val="0070C0"/>
            </a:solidFill>
          </a:ln>
        </p:spPr>
        <p:txBody>
          <a:bodyPr wrap="square" lIns="91440" tIns="45720" rIns="91440" bIns="45720" anchor="t">
            <a:spAutoFit/>
          </a:bodyPr>
          <a:lstStyle/>
          <a:p>
            <a:r>
              <a:rPr lang="pt-PT" sz="1600"/>
              <a:t>Estudo da vacina bivalente (GSK) contra o HPV administrada a raparigas com menos de 15 anos, com a atribuição de um regime de dose única a uma província e um regime de duas doses a outra. Eficácia dos regimes de dose única em comparação com os regimes de duas doses em termos de redução da prevalência do HPV-16/18 no Ano 4, avaliada através de inquéritos transversais a coortes imunizadas, relativamente aos dados de prevalência histórica do HPV que dizem respeito a estudantes da mesma idade.</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95784" y="2193152"/>
            <a:ext cx="2567113" cy="400110"/>
          </a:xfrm>
          <a:prstGeom prst="rect">
            <a:avLst/>
          </a:prstGeom>
          <a:noFill/>
        </p:spPr>
        <p:txBody>
          <a:bodyPr wrap="none" rtlCol="0">
            <a:spAutoFit/>
          </a:bodyPr>
          <a:lstStyle/>
          <a:p>
            <a:r>
              <a:rPr lang="pt-PT" sz="2000" b="1">
                <a:solidFill>
                  <a:schemeClr val="accent1"/>
                </a:solidFill>
                <a:latin typeface="+mj-lt"/>
              </a:rPr>
              <a:t>Prevalência do HPV-16/18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848963" y="5317915"/>
            <a:ext cx="10494074" cy="584775"/>
          </a:xfrm>
          <a:prstGeom prst="rect">
            <a:avLst/>
          </a:prstGeom>
          <a:solidFill>
            <a:schemeClr val="accent3">
              <a:lumMod val="20000"/>
              <a:lumOff val="80000"/>
            </a:schemeClr>
          </a:solidFill>
          <a:ln w="9525">
            <a:solidFill>
              <a:schemeClr val="tx2"/>
            </a:solidFill>
          </a:ln>
        </p:spPr>
        <p:txBody>
          <a:bodyPr wrap="square" lIns="91440" tIns="45720" rIns="91440" bIns="45720" rtlCol="0" anchor="t">
            <a:spAutoFit/>
          </a:bodyPr>
          <a:lstStyle/>
          <a:p>
            <a:pPr algn="ctr"/>
            <a:r>
              <a:rPr lang="pt-PT" sz="1600" b="1" dirty="0">
                <a:solidFill>
                  <a:schemeClr val="tx2"/>
                </a:solidFill>
              </a:rPr>
              <a:t>Eficácia elevada e a um nível semelhante da vacina contra infecções por HPV prevalentes após uma ou duas doses de vacina; foi demonstrada a não-inferioridade do regime de dose única face ao regime de duas doses.</a:t>
            </a:r>
          </a:p>
        </p:txBody>
      </p:sp>
      <p:sp>
        <p:nvSpPr>
          <p:cNvPr id="3" name="TextBox 2">
            <a:extLst>
              <a:ext uri="{FF2B5EF4-FFF2-40B4-BE49-F238E27FC236}">
                <a16:creationId xmlns:a16="http://schemas.microsoft.com/office/drawing/2014/main" id="{CE02BD2D-E59E-A8F1-9C3A-0DDE3C2B6A31}"/>
              </a:ext>
            </a:extLst>
          </p:cNvPr>
          <p:cNvSpPr txBox="1"/>
          <p:nvPr/>
        </p:nvSpPr>
        <p:spPr>
          <a:xfrm>
            <a:off x="207214" y="6034934"/>
            <a:ext cx="11135823" cy="307777"/>
          </a:xfrm>
          <a:prstGeom prst="rect">
            <a:avLst/>
          </a:prstGeom>
          <a:noFill/>
        </p:spPr>
        <p:txBody>
          <a:bodyPr wrap="square" rtlCol="0">
            <a:spAutoFit/>
          </a:bodyPr>
          <a:lstStyle/>
          <a:p>
            <a:pPr>
              <a:spcBef>
                <a:spcPts val="1800"/>
              </a:spcBef>
            </a:pPr>
            <a:r>
              <a:rPr lang="pt-PT" sz="700" dirty="0">
                <a:effectLst/>
              </a:rPr>
              <a:t>Jiamsiri, S, Rhee C, Ahn HS, et al. Community intervention of a single-dose or 2-dose regimen of bivalent human papillomavirus vaccine in schoolgirls in Thailand: Vaccine effectiveness 2 years and 4 years after vaccination. </a:t>
            </a:r>
            <a:r>
              <a:rPr lang="pt-PT" sz="700" b="0" i="1" u="none" baseline="0" dirty="0">
                <a:effectLst/>
              </a:rPr>
              <a:t>Journal of the National Cancer Institute. Monographs.</a:t>
            </a:r>
            <a:r>
              <a:rPr lang="pt-PT" sz="700" dirty="0">
                <a:effectLst/>
              </a:rPr>
              <a:t> 2024; 2024 (67):346–357. doi:10.1093/jncimonographs/lgae036.</a:t>
            </a:r>
          </a:p>
        </p:txBody>
      </p:sp>
    </p:spTree>
    <p:extLst>
      <p:ext uri="{BB962C8B-B14F-4D97-AF65-F5344CB8AC3E}">
        <p14:creationId xmlns:p14="http://schemas.microsoft.com/office/powerpoint/2010/main" val="4981436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E6FB37E-4DD6-0F4E-8677-CF7C7751744D}"/>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5AB866C7-C3F9-47FD-AC51-EFFD8B039B53}"/>
              </a:ext>
            </a:extLst>
          </p:cNvPr>
          <p:cNvSpPr/>
          <p:nvPr/>
        </p:nvSpPr>
        <p:spPr>
          <a:xfrm>
            <a:off x="381000" y="98835"/>
            <a:ext cx="11747582" cy="1077218"/>
          </a:xfrm>
          <a:prstGeom prst="rect">
            <a:avLst/>
          </a:prstGeom>
        </p:spPr>
        <p:txBody>
          <a:bodyPr wrap="square">
            <a:spAutoFit/>
          </a:bodyPr>
          <a:lstStyle/>
          <a:p>
            <a:r>
              <a:rPr lang="pt-PT" sz="3200" dirty="0">
                <a:solidFill>
                  <a:schemeClr val="tx2"/>
                </a:solidFill>
              </a:rPr>
              <a:t>Níveis estáveis de anticorpos contra o HPV-16 e HPV-18 durante mais de uma década após a vacinação, várias vezes superiores à imunidade natural</a:t>
            </a:r>
          </a:p>
        </p:txBody>
      </p:sp>
      <p:sp>
        <p:nvSpPr>
          <p:cNvPr id="10" name="TextBox 9">
            <a:extLst>
              <a:ext uri="{FF2B5EF4-FFF2-40B4-BE49-F238E27FC236}">
                <a16:creationId xmlns:a16="http://schemas.microsoft.com/office/drawing/2014/main" id="{B4ECA41F-8C4F-4E27-A199-6915E8EE3F8C}"/>
              </a:ext>
            </a:extLst>
          </p:cNvPr>
          <p:cNvSpPr txBox="1"/>
          <p:nvPr/>
        </p:nvSpPr>
        <p:spPr>
          <a:xfrm>
            <a:off x="381000" y="6025287"/>
            <a:ext cx="10501885" cy="446276"/>
          </a:xfrm>
          <a:prstGeom prst="rect">
            <a:avLst/>
          </a:prstGeom>
          <a:noFill/>
        </p:spPr>
        <p:txBody>
          <a:bodyPr wrap="square" rtlCol="0">
            <a:spAutoFit/>
          </a:bodyPr>
          <a:lstStyle/>
          <a:p>
            <a:r>
              <a:rPr kumimoji="0" lang="pt-PT" sz="700" strike="noStrike" normalizeH="0" noProof="0">
                <a:ln>
                  <a:noFill/>
                </a:ln>
                <a:solidFill>
                  <a:schemeClr val="tx1">
                    <a:lumMod val="65000"/>
                    <a:lumOff val="35000"/>
                  </a:schemeClr>
                </a:solidFill>
                <a:effectLst/>
                <a:uLnTx/>
                <a:uFillTx/>
                <a:latin typeface="+mj-lt"/>
                <a:cs typeface="Arial" panose="020B0604020202020204" pitchFamily="34" charset="0"/>
              </a:rPr>
              <a:t>1. Joshi S, Anantharaman D, Muwonge R, et al. Evaluation of immune response to single dose of quadrivalent HPV vaccine at 10-year post-vaccination. </a:t>
            </a:r>
            <a:r>
              <a:rPr kumimoji="0" lang="pt-PT" sz="700" b="0" i="1" u="none" strike="noStrike" normalizeH="0" baseline="0" noProof="0">
                <a:ln>
                  <a:noFill/>
                </a:ln>
                <a:solidFill>
                  <a:schemeClr val="tx1">
                    <a:lumMod val="65000"/>
                    <a:lumOff val="35000"/>
                  </a:schemeClr>
                </a:solidFill>
                <a:effectLst/>
                <a:uLnTx/>
                <a:uFillTx/>
                <a:latin typeface="+mj-lt"/>
                <a:cs typeface="Arial" panose="020B0604020202020204" pitchFamily="34" charset="0"/>
              </a:rPr>
              <a:t>Vaccine.</a:t>
            </a:r>
            <a:r>
              <a:rPr kumimoji="0" lang="pt-PT" sz="700" strike="noStrike" normalizeH="0" noProof="0">
                <a:ln>
                  <a:noFill/>
                </a:ln>
                <a:solidFill>
                  <a:schemeClr val="tx1">
                    <a:lumMod val="65000"/>
                    <a:lumOff val="35000"/>
                  </a:schemeClr>
                </a:solidFill>
                <a:effectLst/>
                <a:uLnTx/>
                <a:uFillTx/>
                <a:latin typeface="+mj-lt"/>
                <a:cs typeface="Arial" panose="020B0604020202020204" pitchFamily="34" charset="0"/>
              </a:rPr>
              <a:t> 2023; 41(1):236-245. doi:10.1016/j.vaccine.2022.11.044</a:t>
            </a:r>
          </a:p>
          <a:p>
            <a:r>
              <a:rPr kumimoji="0" lang="pt-PT" sz="700" strike="noStrike" normalizeH="0" noProof="0">
                <a:ln>
                  <a:noFill/>
                </a:ln>
                <a:solidFill>
                  <a:schemeClr val="tx1">
                    <a:lumMod val="65000"/>
                    <a:lumOff val="35000"/>
                  </a:schemeClr>
                </a:solidFill>
                <a:effectLst/>
                <a:uLnTx/>
                <a:uFillTx/>
                <a:latin typeface="+mj-lt"/>
                <a:cs typeface="Arial" panose="020B0604020202020204" pitchFamily="34" charset="0"/>
              </a:rPr>
              <a:t>2. </a:t>
            </a:r>
            <a:r>
              <a:rPr lang="pt-PT" sz="700">
                <a:effectLst/>
                <a:latin typeface="+mj-lt"/>
                <a:cs typeface="Arial" panose="020B0604020202020204" pitchFamily="34" charset="0"/>
              </a:rPr>
              <a:t>Porras, C, Romero B, Kemp T, et al. HPV16/18 antibodies 16-years after single dose of bivalent HPV vaccination: Costa Rica HPV Vaccine Trial. </a:t>
            </a:r>
            <a:r>
              <a:rPr lang="pt-PT" sz="700" b="0" i="1" u="none" baseline="0">
                <a:effectLst/>
                <a:latin typeface="+mj-lt"/>
                <a:cs typeface="Arial" panose="020B0604020202020204" pitchFamily="34" charset="0"/>
              </a:rPr>
              <a:t>JNCI Monographs.</a:t>
            </a:r>
            <a:r>
              <a:rPr lang="pt-PT" sz="700">
                <a:effectLst/>
                <a:latin typeface="+mj-lt"/>
                <a:cs typeface="Arial" panose="020B0604020202020204" pitchFamily="34" charset="0"/>
              </a:rPr>
              <a:t> 2024; 2024 (67): 329–336. doi:10.1093/jncimonographs/lgae032</a:t>
            </a:r>
          </a:p>
          <a:p>
            <a:endParaRPr lang="en-US" sz="900" i="1" dirty="0">
              <a:solidFill>
                <a:schemeClr val="tx1">
                  <a:lumMod val="65000"/>
                  <a:lumOff val="35000"/>
                </a:schemeClr>
              </a:solidFill>
              <a:highlight>
                <a:srgbClr val="FFFF00"/>
              </a:highlight>
              <a:latin typeface="+mj-lt"/>
              <a:cs typeface="Arial" panose="020B0604020202020204" pitchFamily="34" charset="0"/>
            </a:endParaRPr>
          </a:p>
        </p:txBody>
      </p:sp>
      <p:sp>
        <p:nvSpPr>
          <p:cNvPr id="6" name="TextBox 5">
            <a:extLst>
              <a:ext uri="{FF2B5EF4-FFF2-40B4-BE49-F238E27FC236}">
                <a16:creationId xmlns:a16="http://schemas.microsoft.com/office/drawing/2014/main" id="{71E4F7A0-2C93-20A7-7E95-0DED12CF1FAD}"/>
              </a:ext>
            </a:extLst>
          </p:cNvPr>
          <p:cNvSpPr txBox="1"/>
          <p:nvPr/>
        </p:nvSpPr>
        <p:spPr>
          <a:xfrm>
            <a:off x="5710770" y="1173987"/>
            <a:ext cx="6633630" cy="2677656"/>
          </a:xfrm>
          <a:prstGeom prst="rect">
            <a:avLst/>
          </a:prstGeom>
          <a:solidFill>
            <a:schemeClr val="tx2">
              <a:lumMod val="40000"/>
              <a:lumOff val="60000"/>
            </a:schemeClr>
          </a:solidFill>
        </p:spPr>
        <p:txBody>
          <a:bodyPr wrap="square" rtlCol="0">
            <a:spAutoFit/>
          </a:bodyPr>
          <a:lstStyle/>
          <a:p>
            <a:r>
              <a:rPr lang="pt-PT" sz="2400" b="1" dirty="0">
                <a:solidFill>
                  <a:schemeClr val="bg1"/>
                </a:solidFill>
              </a:rPr>
              <a:t>CVT – </a:t>
            </a:r>
            <a:r>
              <a:rPr lang="pt-PT" sz="2400" b="1" dirty="0"/>
              <a:t>HPV2 (GSK)</a:t>
            </a:r>
          </a:p>
          <a:p>
            <a:r>
              <a:rPr lang="pt-PT" sz="2400" b="1" dirty="0">
                <a:solidFill>
                  <a:schemeClr val="bg1"/>
                </a:solidFill>
              </a:rPr>
              <a:t>Imunogenicidade a 11 anos, mantida a um </a:t>
            </a:r>
          </a:p>
          <a:p>
            <a:r>
              <a:rPr lang="pt-PT" sz="2400" b="1" dirty="0">
                <a:solidFill>
                  <a:schemeClr val="bg1"/>
                </a:solidFill>
              </a:rPr>
              <a:t>nível semelhante até 16 anos após a vacinação</a:t>
            </a:r>
            <a:r>
              <a:rPr lang="pt-PT" sz="2400" b="1" i="0" u="none" baseline="30000" dirty="0">
                <a:solidFill>
                  <a:schemeClr val="bg1"/>
                </a:solidFill>
              </a:rPr>
              <a:t>2</a:t>
            </a:r>
          </a:p>
          <a:p>
            <a:endParaRPr lang="en-US" sz="2400" b="1" dirty="0">
              <a:highlight>
                <a:srgbClr val="FFFF00"/>
              </a:highlight>
            </a:endParaRPr>
          </a:p>
          <a:p>
            <a:r>
              <a:rPr lang="pt-PT" sz="2400" b="1" dirty="0">
                <a:highlight>
                  <a:srgbClr val="FFFF00"/>
                </a:highlight>
              </a:rPr>
              <a:t>Cinética semelhante até 16 anos</a:t>
            </a:r>
          </a:p>
          <a:p>
            <a:endParaRPr lang="en-US" sz="2400" b="1" dirty="0">
              <a:highlight>
                <a:srgbClr val="FFFF00"/>
              </a:highlight>
            </a:endParaRPr>
          </a:p>
          <a:p>
            <a:r>
              <a:rPr lang="pt-PT" sz="2400" b="1" dirty="0">
                <a:highlight>
                  <a:srgbClr val="FFFF00"/>
                </a:highlight>
              </a:rPr>
              <a:t>Pós-vacinação</a:t>
            </a:r>
          </a:p>
        </p:txBody>
      </p:sp>
      <p:pic>
        <p:nvPicPr>
          <p:cNvPr id="14" name="Picture 13">
            <a:extLst>
              <a:ext uri="{FF2B5EF4-FFF2-40B4-BE49-F238E27FC236}">
                <a16:creationId xmlns:a16="http://schemas.microsoft.com/office/drawing/2014/main" id="{A33A808C-BE17-0946-042F-28049DB249AF}"/>
              </a:ext>
            </a:extLst>
          </p:cNvPr>
          <p:cNvPicPr>
            <a:picLocks noChangeAspect="1"/>
          </p:cNvPicPr>
          <p:nvPr/>
        </p:nvPicPr>
        <p:blipFill>
          <a:blip r:embed="rId3"/>
          <a:stretch>
            <a:fillRect/>
          </a:stretch>
        </p:blipFill>
        <p:spPr>
          <a:xfrm>
            <a:off x="95360" y="2386234"/>
            <a:ext cx="4962525" cy="3257550"/>
          </a:xfrm>
          <a:prstGeom prst="rect">
            <a:avLst/>
          </a:prstGeom>
        </p:spPr>
      </p:pic>
      <p:sp>
        <p:nvSpPr>
          <p:cNvPr id="19" name="TextBox 18">
            <a:extLst>
              <a:ext uri="{FF2B5EF4-FFF2-40B4-BE49-F238E27FC236}">
                <a16:creationId xmlns:a16="http://schemas.microsoft.com/office/drawing/2014/main" id="{0C75DACC-10DB-CEA4-780E-FC6A9C4E82D3}"/>
              </a:ext>
            </a:extLst>
          </p:cNvPr>
          <p:cNvSpPr txBox="1"/>
          <p:nvPr/>
        </p:nvSpPr>
        <p:spPr>
          <a:xfrm>
            <a:off x="1055688" y="1555237"/>
            <a:ext cx="3905418" cy="830997"/>
          </a:xfrm>
          <a:prstGeom prst="rect">
            <a:avLst/>
          </a:prstGeom>
          <a:solidFill>
            <a:schemeClr val="tx2">
              <a:lumMod val="40000"/>
              <a:lumOff val="60000"/>
            </a:schemeClr>
          </a:solidFill>
        </p:spPr>
        <p:txBody>
          <a:bodyPr wrap="square" rtlCol="0">
            <a:spAutoFit/>
          </a:bodyPr>
          <a:lstStyle/>
          <a:p>
            <a:r>
              <a:rPr lang="pt-PT" sz="2400" b="1" dirty="0">
                <a:solidFill>
                  <a:schemeClr val="bg1"/>
                </a:solidFill>
              </a:rPr>
              <a:t>Ensaio da IARC – </a:t>
            </a:r>
            <a:r>
              <a:rPr lang="pt-PT" sz="2400" b="1" dirty="0"/>
              <a:t>HPV4 (MSD)</a:t>
            </a:r>
          </a:p>
          <a:p>
            <a:r>
              <a:rPr lang="pt-PT" sz="2400" b="1" dirty="0">
                <a:solidFill>
                  <a:schemeClr val="bg1"/>
                </a:solidFill>
              </a:rPr>
              <a:t>Imunogenicidade a 10 anos</a:t>
            </a:r>
          </a:p>
        </p:txBody>
      </p:sp>
      <p:grpSp>
        <p:nvGrpSpPr>
          <p:cNvPr id="3" name="Group 2">
            <a:extLst>
              <a:ext uri="{FF2B5EF4-FFF2-40B4-BE49-F238E27FC236}">
                <a16:creationId xmlns:a16="http://schemas.microsoft.com/office/drawing/2014/main" id="{3B9AC5F6-4725-529C-4258-85E1941DAC66}"/>
              </a:ext>
            </a:extLst>
          </p:cNvPr>
          <p:cNvGrpSpPr/>
          <p:nvPr/>
        </p:nvGrpSpPr>
        <p:grpSpPr>
          <a:xfrm>
            <a:off x="5144494" y="2579316"/>
            <a:ext cx="6952146" cy="3064467"/>
            <a:chOff x="2428938" y="1941447"/>
            <a:chExt cx="7334124" cy="2975106"/>
          </a:xfrm>
        </p:grpSpPr>
        <p:pic>
          <p:nvPicPr>
            <p:cNvPr id="4" name="Picture 3">
              <a:extLst>
                <a:ext uri="{FF2B5EF4-FFF2-40B4-BE49-F238E27FC236}">
                  <a16:creationId xmlns:a16="http://schemas.microsoft.com/office/drawing/2014/main" id="{0B5DB0EC-E53B-0E6C-9683-80412EEB4DD2}"/>
                </a:ext>
              </a:extLst>
            </p:cNvPr>
            <p:cNvPicPr>
              <a:picLocks noChangeAspect="1"/>
            </p:cNvPicPr>
            <p:nvPr/>
          </p:nvPicPr>
          <p:blipFill>
            <a:blip r:embed="rId4"/>
            <a:stretch>
              <a:fillRect/>
            </a:stretch>
          </p:blipFill>
          <p:spPr>
            <a:xfrm>
              <a:off x="2428938" y="1941447"/>
              <a:ext cx="7334124" cy="2975106"/>
            </a:xfrm>
            <a:prstGeom prst="rect">
              <a:avLst/>
            </a:prstGeom>
          </p:spPr>
        </p:pic>
        <p:cxnSp>
          <p:nvCxnSpPr>
            <p:cNvPr id="7" name="Straight Connector 6">
              <a:extLst>
                <a:ext uri="{FF2B5EF4-FFF2-40B4-BE49-F238E27FC236}">
                  <a16:creationId xmlns:a16="http://schemas.microsoft.com/office/drawing/2014/main" id="{85B3E559-5777-97FE-622B-FF57DA92BDED}"/>
                </a:ext>
              </a:extLst>
            </p:cNvPr>
            <p:cNvCxnSpPr>
              <a:cxnSpLocks/>
            </p:cNvCxnSpPr>
            <p:nvPr/>
          </p:nvCxnSpPr>
          <p:spPr>
            <a:xfrm>
              <a:off x="3377192" y="4561367"/>
              <a:ext cx="4797549" cy="0"/>
            </a:xfrm>
            <a:prstGeom prst="line">
              <a:avLst/>
            </a:prstGeom>
            <a:ln w="50800">
              <a:solidFill>
                <a:schemeClr val="accent5"/>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2742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66B0-71CD-606F-762D-4B36081C524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9905E1C-CE01-02B8-0F86-43F0CEAAF5EA}"/>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07D0822-80F5-E5F9-0490-DE31361A65EF}"/>
              </a:ext>
            </a:extLst>
          </p:cNvPr>
          <p:cNvSpPr/>
          <p:nvPr/>
        </p:nvSpPr>
        <p:spPr>
          <a:xfrm>
            <a:off x="29714" y="98835"/>
            <a:ext cx="11946386" cy="1077218"/>
          </a:xfrm>
          <a:prstGeom prst="rect">
            <a:avLst/>
          </a:prstGeom>
        </p:spPr>
        <p:txBody>
          <a:bodyPr wrap="square">
            <a:spAutoFit/>
          </a:bodyPr>
          <a:lstStyle/>
          <a:p>
            <a:r>
              <a:rPr lang="pt-PT" sz="3200">
                <a:solidFill>
                  <a:schemeClr val="tx2"/>
                </a:solidFill>
              </a:rPr>
              <a:t>Níveis estáveis de anticorpos cinco anos após uma dose única de HPV2 (GSK) e HPV9 (MSD) – Ensaio DoRIS</a:t>
            </a:r>
          </a:p>
        </p:txBody>
      </p:sp>
      <p:sp>
        <p:nvSpPr>
          <p:cNvPr id="10" name="TextBox 9">
            <a:extLst>
              <a:ext uri="{FF2B5EF4-FFF2-40B4-BE49-F238E27FC236}">
                <a16:creationId xmlns:a16="http://schemas.microsoft.com/office/drawing/2014/main" id="{58FD20C6-9669-5050-31E2-372B258A1454}"/>
              </a:ext>
            </a:extLst>
          </p:cNvPr>
          <p:cNvSpPr txBox="1"/>
          <p:nvPr/>
        </p:nvSpPr>
        <p:spPr>
          <a:xfrm>
            <a:off x="29714" y="6292723"/>
            <a:ext cx="10797171" cy="415498"/>
          </a:xfrm>
          <a:prstGeom prst="rect">
            <a:avLst/>
          </a:prstGeom>
          <a:noFill/>
        </p:spPr>
        <p:txBody>
          <a:bodyPr wrap="square" rtlCol="0">
            <a:spAutoFit/>
          </a:bodyPr>
          <a:lstStyle/>
          <a:p>
            <a:r>
              <a:rPr lang="pt-PT" sz="700" dirty="0">
                <a:latin typeface="Segoe UI" panose="020B0502040204020203" pitchFamily="34" charset="0"/>
              </a:rPr>
              <a:t>Watson-Jones D, Changlucha J, Maxwell C et al. “Durability of immunogenicity at 5 years after a single dose of human papillomavirus vaccine compared with two doses in Tanzanian girls aged 9–14 years: results of the long-term extension of the DoRIS randomised trial.” </a:t>
            </a:r>
            <a:r>
              <a:rPr lang="pt-PT" sz="700" b="0" i="1" u="none" baseline="0" dirty="0">
                <a:latin typeface="Segoe UI" panose="020B0502040204020203" pitchFamily="34" charset="0"/>
              </a:rPr>
              <a:t>The Lancet Global Health</a:t>
            </a:r>
            <a:r>
              <a:rPr lang="pt-PT" sz="700" dirty="0">
                <a:latin typeface="Segoe UI" panose="020B0502040204020203" pitchFamily="34" charset="0"/>
              </a:rPr>
              <a:t>. 2025 Jan 29; 13(2):e319–e328. doi: 10.1016/S2214-109X(24)00477-7  </a:t>
            </a:r>
          </a:p>
          <a:p>
            <a:endParaRPr lang="en-US" sz="700" i="1" dirty="0">
              <a:solidFill>
                <a:schemeClr val="tx1">
                  <a:lumMod val="65000"/>
                  <a:lumOff val="35000"/>
                </a:schemeClr>
              </a:solidFill>
              <a:highlight>
                <a:srgbClr val="FFFF00"/>
              </a:highlight>
              <a:latin typeface="+mj-lt"/>
              <a:cs typeface="Arial" panose="020B0604020202020204" pitchFamily="34" charset="0"/>
            </a:endParaRPr>
          </a:p>
        </p:txBody>
      </p:sp>
      <p:pic>
        <p:nvPicPr>
          <p:cNvPr id="6" name="Picture 5">
            <a:extLst>
              <a:ext uri="{FF2B5EF4-FFF2-40B4-BE49-F238E27FC236}">
                <a16:creationId xmlns:a16="http://schemas.microsoft.com/office/drawing/2014/main" id="{51834291-649E-492C-6868-B1D13430D2F2}"/>
              </a:ext>
            </a:extLst>
          </p:cNvPr>
          <p:cNvPicPr>
            <a:picLocks noChangeAspect="1"/>
          </p:cNvPicPr>
          <p:nvPr/>
        </p:nvPicPr>
        <p:blipFill>
          <a:blip r:embed="rId3"/>
          <a:stretch>
            <a:fillRect/>
          </a:stretch>
        </p:blipFill>
        <p:spPr>
          <a:xfrm>
            <a:off x="507551" y="1176053"/>
            <a:ext cx="10990711" cy="2543363"/>
          </a:xfrm>
          <a:prstGeom prst="rect">
            <a:avLst/>
          </a:prstGeom>
        </p:spPr>
      </p:pic>
      <p:pic>
        <p:nvPicPr>
          <p:cNvPr id="9" name="Picture 8">
            <a:extLst>
              <a:ext uri="{FF2B5EF4-FFF2-40B4-BE49-F238E27FC236}">
                <a16:creationId xmlns:a16="http://schemas.microsoft.com/office/drawing/2014/main" id="{BC715802-D9DE-5661-9DA7-8D34C02F934C}"/>
              </a:ext>
            </a:extLst>
          </p:cNvPr>
          <p:cNvPicPr>
            <a:picLocks noChangeAspect="1"/>
          </p:cNvPicPr>
          <p:nvPr/>
        </p:nvPicPr>
        <p:blipFill>
          <a:blip r:embed="rId4"/>
          <a:stretch>
            <a:fillRect/>
          </a:stretch>
        </p:blipFill>
        <p:spPr>
          <a:xfrm>
            <a:off x="693738" y="3300544"/>
            <a:ext cx="10722544" cy="2992179"/>
          </a:xfrm>
          <a:prstGeom prst="rect">
            <a:avLst/>
          </a:prstGeom>
        </p:spPr>
      </p:pic>
    </p:spTree>
    <p:extLst>
      <p:ext uri="{BB962C8B-B14F-4D97-AF65-F5344CB8AC3E}">
        <p14:creationId xmlns:p14="http://schemas.microsoft.com/office/powerpoint/2010/main" val="39463623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DB73C-CA16-9FD0-B2F7-E4EBAE06176F}"/>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EF681EED-BBB0-71DA-EBD7-8EDA3C7A1C3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99DD54C-8C0C-F72F-B0DC-0CAD133FA0B0}"/>
              </a:ext>
            </a:extLst>
          </p:cNvPr>
          <p:cNvSpPr/>
          <p:nvPr/>
        </p:nvSpPr>
        <p:spPr>
          <a:xfrm>
            <a:off x="298938" y="136673"/>
            <a:ext cx="11747582" cy="1077218"/>
          </a:xfrm>
          <a:prstGeom prst="rect">
            <a:avLst/>
          </a:prstGeom>
        </p:spPr>
        <p:txBody>
          <a:bodyPr wrap="square">
            <a:spAutoFit/>
          </a:bodyPr>
          <a:lstStyle/>
          <a:p>
            <a:pPr algn="ctr"/>
            <a:r>
              <a:rPr lang="pt-PT" sz="3200">
                <a:solidFill>
                  <a:schemeClr val="tx2"/>
                </a:solidFill>
              </a:rPr>
              <a:t>Eficácia de uma dose única contra lesões do colo do útero (NIC2+)</a:t>
            </a:r>
          </a:p>
          <a:p>
            <a:pPr algn="ctr"/>
            <a:r>
              <a:rPr lang="pt-PT" sz="3200">
                <a:solidFill>
                  <a:schemeClr val="tx2"/>
                </a:solidFill>
              </a:rPr>
              <a:t>num estudo de coorte com base na população na Austrália</a:t>
            </a:r>
          </a:p>
        </p:txBody>
      </p:sp>
      <p:sp>
        <p:nvSpPr>
          <p:cNvPr id="2" name="TextBox 1">
            <a:extLst>
              <a:ext uri="{FF2B5EF4-FFF2-40B4-BE49-F238E27FC236}">
                <a16:creationId xmlns:a16="http://schemas.microsoft.com/office/drawing/2014/main" id="{EA44348A-5ECC-FCC0-DB14-FD4660FA5AEC}"/>
              </a:ext>
            </a:extLst>
          </p:cNvPr>
          <p:cNvSpPr txBox="1"/>
          <p:nvPr/>
        </p:nvSpPr>
        <p:spPr>
          <a:xfrm>
            <a:off x="490538" y="1557867"/>
            <a:ext cx="3038267" cy="2062103"/>
          </a:xfrm>
          <a:prstGeom prst="rect">
            <a:avLst/>
          </a:prstGeom>
          <a:noFill/>
          <a:ln>
            <a:solidFill>
              <a:srgbClr val="0070C0"/>
            </a:solidFill>
          </a:ln>
        </p:spPr>
        <p:txBody>
          <a:bodyPr wrap="square" lIns="91440" tIns="45720" rIns="91440" bIns="45720" anchor="t">
            <a:spAutoFit/>
          </a:bodyPr>
          <a:lstStyle/>
          <a:p>
            <a:r>
              <a:rPr lang="pt-PT" sz="1600" dirty="0"/>
              <a:t>Estudo nacional de ligação de dados que avalia a eficácia da 4vHPV (MSD) contra lesões do colo do útero de alto grau (todos os tipos de HPV) por número de doses em mulheres vacinadas antes dos 15 anos de idade (até sete anos antes) na Austrália</a:t>
            </a:r>
          </a:p>
        </p:txBody>
      </p:sp>
      <p:pic>
        <p:nvPicPr>
          <p:cNvPr id="3" name="Picture 2">
            <a:extLst>
              <a:ext uri="{FF2B5EF4-FFF2-40B4-BE49-F238E27FC236}">
                <a16:creationId xmlns:a16="http://schemas.microsoft.com/office/drawing/2014/main" id="{FBA44154-C3B5-CA69-BE50-C211F8734582}"/>
              </a:ext>
            </a:extLst>
          </p:cNvPr>
          <p:cNvPicPr>
            <a:picLocks noChangeAspect="1"/>
          </p:cNvPicPr>
          <p:nvPr/>
        </p:nvPicPr>
        <p:blipFill>
          <a:blip r:embed="rId3"/>
          <a:stretch>
            <a:fillRect/>
          </a:stretch>
        </p:blipFill>
        <p:spPr>
          <a:xfrm>
            <a:off x="3833138" y="1688763"/>
            <a:ext cx="5593743" cy="3804587"/>
          </a:xfrm>
          <a:prstGeom prst="rect">
            <a:avLst/>
          </a:prstGeom>
        </p:spPr>
      </p:pic>
      <p:sp>
        <p:nvSpPr>
          <p:cNvPr id="7" name="TextBox 6">
            <a:extLst>
              <a:ext uri="{FF2B5EF4-FFF2-40B4-BE49-F238E27FC236}">
                <a16:creationId xmlns:a16="http://schemas.microsoft.com/office/drawing/2014/main" id="{3EF2655F-88F4-ED17-4039-1B3DC2763754}"/>
              </a:ext>
            </a:extLst>
          </p:cNvPr>
          <p:cNvSpPr txBox="1"/>
          <p:nvPr/>
        </p:nvSpPr>
        <p:spPr>
          <a:xfrm>
            <a:off x="280415" y="6238179"/>
            <a:ext cx="9298087" cy="200055"/>
          </a:xfrm>
          <a:prstGeom prst="rect">
            <a:avLst/>
          </a:prstGeom>
          <a:noFill/>
        </p:spPr>
        <p:txBody>
          <a:bodyPr wrap="square" rtlCol="0">
            <a:spAutoFit/>
          </a:bodyPr>
          <a:lstStyle/>
          <a:p>
            <a:r>
              <a:rPr lang="pt-PT" sz="700" b="0">
                <a:solidFill>
                  <a:schemeClr val="tx1">
                    <a:lumMod val="65000"/>
                    <a:lumOff val="35000"/>
                  </a:schemeClr>
                </a:solidFill>
                <a:effectLst/>
                <a:latin typeface="+mj-lt"/>
                <a:cs typeface="Arial" panose="020B0604020202020204" pitchFamily="34" charset="0"/>
              </a:rPr>
              <a:t>Brotherton JM, Budd A, Rompotis C, et al. Is one dose of human papillomavirus vaccine as effective as three?: A national cohort analysis. </a:t>
            </a:r>
            <a:r>
              <a:rPr lang="pt-PT" sz="700" b="0" i="1" u="none" baseline="0">
                <a:solidFill>
                  <a:schemeClr val="tx1">
                    <a:lumMod val="65000"/>
                    <a:lumOff val="35000"/>
                  </a:schemeClr>
                </a:solidFill>
                <a:effectLst/>
                <a:latin typeface="+mj-lt"/>
                <a:cs typeface="Arial" panose="020B0604020202020204" pitchFamily="34" charset="0"/>
              </a:rPr>
              <a:t>Papillomavirus Research</a:t>
            </a:r>
            <a:r>
              <a:rPr lang="pt-PT" sz="700" b="0">
                <a:solidFill>
                  <a:schemeClr val="tx1">
                    <a:lumMod val="65000"/>
                    <a:lumOff val="35000"/>
                  </a:schemeClr>
                </a:solidFill>
                <a:effectLst/>
                <a:latin typeface="+mj-lt"/>
                <a:cs typeface="Arial" panose="020B0604020202020204" pitchFamily="34" charset="0"/>
              </a:rPr>
              <a:t>. 2019; 8:100177. doi:</a:t>
            </a:r>
            <a:r>
              <a:rPr lang="pt-PT" sz="700" b="0" u="none" strike="noStrike">
                <a:solidFill>
                  <a:schemeClr val="tx1">
                    <a:lumMod val="65000"/>
                    <a:lumOff val="35000"/>
                  </a:schemeClr>
                </a:solidFill>
                <a:effectLst/>
                <a:latin typeface="+mj-lt"/>
                <a:cs typeface="Arial" panose="020B0604020202020204" pitchFamily="34" charset="0"/>
              </a:rPr>
              <a:t>10.1016/j.pvr.2019.100177</a:t>
            </a:r>
            <a:r>
              <a:rPr lang="pt-PT" sz="700" b="0">
                <a:solidFill>
                  <a:schemeClr val="tx1">
                    <a:lumMod val="65000"/>
                    <a:lumOff val="35000"/>
                  </a:schemeClr>
                </a:solidFill>
                <a:effectLst/>
                <a:latin typeface="+mj-lt"/>
                <a:cs typeface="Arial" panose="020B0604020202020204" pitchFamily="34" charset="0"/>
              </a:rPr>
              <a:t>  </a:t>
            </a:r>
          </a:p>
        </p:txBody>
      </p:sp>
      <p:sp>
        <p:nvSpPr>
          <p:cNvPr id="12" name="TextBox 11">
            <a:extLst>
              <a:ext uri="{FF2B5EF4-FFF2-40B4-BE49-F238E27FC236}">
                <a16:creationId xmlns:a16="http://schemas.microsoft.com/office/drawing/2014/main" id="{CD0412D3-DE00-58F5-59B7-D099311F3E5B}"/>
              </a:ext>
            </a:extLst>
          </p:cNvPr>
          <p:cNvSpPr txBox="1"/>
          <p:nvPr/>
        </p:nvSpPr>
        <p:spPr>
          <a:xfrm>
            <a:off x="175098" y="5541936"/>
            <a:ext cx="11950506" cy="523220"/>
          </a:xfrm>
          <a:prstGeom prst="rect">
            <a:avLst/>
          </a:prstGeom>
          <a:solidFill>
            <a:schemeClr val="accent3">
              <a:lumMod val="20000"/>
              <a:lumOff val="80000"/>
            </a:schemeClr>
          </a:solidFill>
          <a:ln w="9525">
            <a:solidFill>
              <a:schemeClr val="tx2"/>
            </a:solidFill>
          </a:ln>
        </p:spPr>
        <p:txBody>
          <a:bodyPr wrap="square" rtlCol="0">
            <a:spAutoFit/>
          </a:bodyPr>
          <a:lstStyle/>
          <a:p>
            <a:r>
              <a:rPr lang="pt-PT" sz="1400" b="1" dirty="0">
                <a:solidFill>
                  <a:schemeClr val="tx2"/>
                </a:solidFill>
              </a:rPr>
              <a:t>Uma dose teve uma eficácia comparável à de duas ou três doses na prevenção da doença de alto grau num contexto de elevada cobertura em mulheres vacinadas ≤ 15 anos</a:t>
            </a:r>
          </a:p>
        </p:txBody>
      </p:sp>
      <p:sp>
        <p:nvSpPr>
          <p:cNvPr id="13" name="Rectangle 12">
            <a:extLst>
              <a:ext uri="{FF2B5EF4-FFF2-40B4-BE49-F238E27FC236}">
                <a16:creationId xmlns:a16="http://schemas.microsoft.com/office/drawing/2014/main" id="{3F5FBC07-0C3C-AEDF-529C-03D82F65EE2B}"/>
              </a:ext>
            </a:extLst>
          </p:cNvPr>
          <p:cNvSpPr/>
          <p:nvPr/>
        </p:nvSpPr>
        <p:spPr>
          <a:xfrm>
            <a:off x="3680427" y="1250090"/>
            <a:ext cx="8445177" cy="307777"/>
          </a:xfrm>
          <a:prstGeom prst="rect">
            <a:avLst/>
          </a:prstGeom>
          <a:solidFill>
            <a:schemeClr val="accent3">
              <a:lumMod val="20000"/>
              <a:lumOff val="80000"/>
            </a:schemeClr>
          </a:solidFill>
          <a:ln>
            <a:solidFill>
              <a:schemeClr val="tx2"/>
            </a:solidFill>
          </a:ln>
        </p:spPr>
        <p:txBody>
          <a:bodyPr wrap="square">
            <a:spAutoFit/>
          </a:bodyPr>
          <a:lstStyle/>
          <a:p>
            <a:pPr algn="ctr"/>
            <a:r>
              <a:rPr lang="pt-PT" sz="1400" b="1" i="0" u="none" strike="noStrike" baseline="0">
                <a:solidFill>
                  <a:schemeClr val="tx2"/>
                </a:solidFill>
              </a:rPr>
              <a:t>Gráfico de probabilidade cumulativa de insucesso para NIC2/AIS+ entre as 250 648 mulheres rastreadas</a:t>
            </a:r>
          </a:p>
        </p:txBody>
      </p:sp>
      <p:sp>
        <p:nvSpPr>
          <p:cNvPr id="14" name="Rectangle 13">
            <a:extLst>
              <a:ext uri="{FF2B5EF4-FFF2-40B4-BE49-F238E27FC236}">
                <a16:creationId xmlns:a16="http://schemas.microsoft.com/office/drawing/2014/main" id="{85AD86B8-7B29-2A5A-EC50-EA09BCCF2300}"/>
              </a:ext>
            </a:extLst>
          </p:cNvPr>
          <p:cNvSpPr/>
          <p:nvPr/>
        </p:nvSpPr>
        <p:spPr>
          <a:xfrm>
            <a:off x="9578503" y="2911908"/>
            <a:ext cx="1912145" cy="1077218"/>
          </a:xfrm>
          <a:prstGeom prst="rect">
            <a:avLst/>
          </a:prstGeom>
        </p:spPr>
        <p:txBody>
          <a:bodyPr wrap="square">
            <a:spAutoFit/>
          </a:bodyPr>
          <a:lstStyle/>
          <a:p>
            <a:pPr algn="l"/>
            <a:r>
              <a:rPr lang="pt-PT" sz="1600" i="0" u="none" strike="noStrike" baseline="0"/>
              <a:t>Rácio de risco para </a:t>
            </a:r>
            <a:br>
              <a:rPr lang="pt-PT" sz="1600" i="0" u="none" strike="noStrike" baseline="0"/>
            </a:br>
            <a:r>
              <a:rPr lang="pt-PT" sz="1600" i="0" u="none" strike="noStrike" baseline="0"/>
              <a:t>1 dose em comparação com 3 doses: 1,01 </a:t>
            </a:r>
            <a:br>
              <a:rPr lang="pt-PT" sz="1600" i="0" u="none" strike="noStrike" baseline="0"/>
            </a:br>
            <a:r>
              <a:rPr lang="pt-PT" sz="1600" i="0" u="none" strike="noStrike" baseline="0"/>
              <a:t>(95% IC 0,81–1,26)</a:t>
            </a:r>
          </a:p>
        </p:txBody>
      </p:sp>
      <p:sp>
        <p:nvSpPr>
          <p:cNvPr id="15" name="TextBox 14">
            <a:extLst>
              <a:ext uri="{FF2B5EF4-FFF2-40B4-BE49-F238E27FC236}">
                <a16:creationId xmlns:a16="http://schemas.microsoft.com/office/drawing/2014/main" id="{CF0970DA-8716-E7B4-87A5-57AC5D8E0204}"/>
              </a:ext>
            </a:extLst>
          </p:cNvPr>
          <p:cNvSpPr txBox="1"/>
          <p:nvPr/>
        </p:nvSpPr>
        <p:spPr>
          <a:xfrm>
            <a:off x="280415" y="6065156"/>
            <a:ext cx="6707527" cy="230832"/>
          </a:xfrm>
          <a:prstGeom prst="rect">
            <a:avLst/>
          </a:prstGeom>
          <a:noFill/>
        </p:spPr>
        <p:txBody>
          <a:bodyPr wrap="square" rtlCol="0">
            <a:spAutoFit/>
          </a:bodyPr>
          <a:lstStyle/>
          <a:p>
            <a:r>
              <a:rPr lang="pt-PT" sz="900" dirty="0"/>
              <a:t>Abreviaturas: AIS: adenocarcinoma </a:t>
            </a:r>
            <a:r>
              <a:rPr lang="pt-PT" sz="900" b="0" i="1" u="none" baseline="0" dirty="0"/>
              <a:t>in situ</a:t>
            </a:r>
            <a:r>
              <a:rPr lang="pt-PT" sz="900" dirty="0"/>
              <a:t>; IC: intervalo de confiança; NIC: neoplasia intraepitelial cervical</a:t>
            </a:r>
          </a:p>
        </p:txBody>
      </p:sp>
    </p:spTree>
    <p:extLst>
      <p:ext uri="{BB962C8B-B14F-4D97-AF65-F5344CB8AC3E}">
        <p14:creationId xmlns:p14="http://schemas.microsoft.com/office/powerpoint/2010/main" val="3009598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C9E0-A6DA-9A2B-BD0E-FC6F6F28A45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B37F53E-499E-7B82-E8D7-1F4291BA6D95}"/>
              </a:ext>
            </a:extLst>
          </p:cNvPr>
          <p:cNvSpPr/>
          <p:nvPr/>
        </p:nvSpPr>
        <p:spPr bwMode="auto">
          <a:xfrm>
            <a:off x="4724400" y="1090781"/>
            <a:ext cx="2590800" cy="24622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839DF28-884F-4FD2-F768-3CE986501ED9}"/>
              </a:ext>
            </a:extLst>
          </p:cNvPr>
          <p:cNvSpPr/>
          <p:nvPr/>
        </p:nvSpPr>
        <p:spPr>
          <a:xfrm>
            <a:off x="298938" y="136673"/>
            <a:ext cx="11747582" cy="1077218"/>
          </a:xfrm>
          <a:prstGeom prst="rect">
            <a:avLst/>
          </a:prstGeom>
        </p:spPr>
        <p:txBody>
          <a:bodyPr wrap="square">
            <a:spAutoFit/>
          </a:bodyPr>
          <a:lstStyle/>
          <a:p>
            <a:pPr algn="ctr"/>
            <a:r>
              <a:rPr lang="pt-PT" sz="3200">
                <a:solidFill>
                  <a:schemeClr val="tx2"/>
                </a:solidFill>
              </a:rPr>
              <a:t>Eficácia de uma dose única contra lesões do colo do útero (NIC2+)</a:t>
            </a:r>
          </a:p>
          <a:p>
            <a:pPr algn="ctr"/>
            <a:r>
              <a:rPr lang="pt-PT" sz="3200">
                <a:solidFill>
                  <a:schemeClr val="tx2"/>
                </a:solidFill>
              </a:rPr>
              <a:t>num estudo de coorte com base na população na Suécia</a:t>
            </a:r>
          </a:p>
        </p:txBody>
      </p:sp>
      <p:sp>
        <p:nvSpPr>
          <p:cNvPr id="10" name="TextBox 9">
            <a:extLst>
              <a:ext uri="{FF2B5EF4-FFF2-40B4-BE49-F238E27FC236}">
                <a16:creationId xmlns:a16="http://schemas.microsoft.com/office/drawing/2014/main" id="{7FC360DE-9D25-906D-9C9A-549A7E9A28AC}"/>
              </a:ext>
            </a:extLst>
          </p:cNvPr>
          <p:cNvSpPr txBox="1"/>
          <p:nvPr/>
        </p:nvSpPr>
        <p:spPr>
          <a:xfrm>
            <a:off x="560393" y="5848350"/>
            <a:ext cx="5289424" cy="542270"/>
          </a:xfrm>
          <a:prstGeom prst="rect">
            <a:avLst/>
          </a:prstGeom>
          <a:noFill/>
        </p:spPr>
        <p:txBody>
          <a:bodyPr wrap="square" rtlCol="0">
            <a:spAutoFit/>
          </a:bodyPr>
          <a:lstStyle/>
          <a:p>
            <a:r>
              <a:rPr lang="pt-PT" sz="700">
                <a:effectLst/>
                <a:latin typeface="Segoe UI" panose="020B0502040204020203" pitchFamily="34" charset="0"/>
              </a:rPr>
              <a:t>Wu S, Ploner A, Astorga Alsina AM, et al. Effectiveness of quadrivalent human papillomavirus vaccination against high-grade cervical lesions by age and doses: A population-based cohort study. </a:t>
            </a:r>
            <a:r>
              <a:rPr lang="pt-PT" sz="700" b="0" i="1" u="none" baseline="0">
                <a:effectLst/>
                <a:latin typeface="Segoe UI" panose="020B0502040204020203" pitchFamily="34" charset="0"/>
              </a:rPr>
              <a:t>The Lancet Regional Health – Europe.</a:t>
            </a:r>
            <a:r>
              <a:rPr lang="pt-PT" sz="700">
                <a:effectLst/>
                <a:latin typeface="Segoe UI" panose="020B0502040204020203" pitchFamily="34" charset="0"/>
              </a:rPr>
              <a:t> 2025; 49:101178. doi:10.1016/j.lanepe.2024.101178    </a:t>
            </a:r>
          </a:p>
          <a:p>
            <a:endParaRPr lang="en-US" sz="700" i="1" dirty="0">
              <a:solidFill>
                <a:schemeClr val="tx1">
                  <a:lumMod val="65000"/>
                  <a:lumOff val="35000"/>
                </a:schemeClr>
              </a:solidFill>
              <a:highlight>
                <a:srgbClr val="00FF00"/>
              </a:highlight>
              <a:latin typeface="+mj-lt"/>
              <a:cs typeface="Arial" panose="020B0604020202020204" pitchFamily="34" charset="0"/>
            </a:endParaRPr>
          </a:p>
        </p:txBody>
      </p:sp>
      <p:sp>
        <p:nvSpPr>
          <p:cNvPr id="2" name="TextBox 1">
            <a:extLst>
              <a:ext uri="{FF2B5EF4-FFF2-40B4-BE49-F238E27FC236}">
                <a16:creationId xmlns:a16="http://schemas.microsoft.com/office/drawing/2014/main" id="{BE669E44-3B9D-E740-7A8B-36A5778115FF}"/>
              </a:ext>
            </a:extLst>
          </p:cNvPr>
          <p:cNvSpPr txBox="1"/>
          <p:nvPr/>
        </p:nvSpPr>
        <p:spPr>
          <a:xfrm>
            <a:off x="567267" y="1213891"/>
            <a:ext cx="11210923" cy="615553"/>
          </a:xfrm>
          <a:prstGeom prst="rect">
            <a:avLst/>
          </a:prstGeom>
          <a:noFill/>
          <a:ln>
            <a:solidFill>
              <a:srgbClr val="0070C0"/>
            </a:solidFill>
          </a:ln>
        </p:spPr>
        <p:txBody>
          <a:bodyPr wrap="square" lIns="91440" tIns="45720" rIns="91440" bIns="45720" anchor="t">
            <a:spAutoFit/>
          </a:bodyPr>
          <a:lstStyle/>
          <a:p>
            <a:r>
              <a:rPr lang="pt-PT"/>
              <a:t>Estudo de </a:t>
            </a:r>
            <a:r>
              <a:rPr lang="pt-PT" sz="1600"/>
              <a:t>coorte baseado em registos que avalia a eficácia da 4vHPV (MSD) contra lesões do colo do útero de alto grau (por idade à data da vacinação e número de doses) 17 anos após a introdução da vacinação contra o HPV na Suécia</a:t>
            </a:r>
          </a:p>
        </p:txBody>
      </p:sp>
      <p:pic>
        <p:nvPicPr>
          <p:cNvPr id="4" name="Picture 3">
            <a:extLst>
              <a:ext uri="{FF2B5EF4-FFF2-40B4-BE49-F238E27FC236}">
                <a16:creationId xmlns:a16="http://schemas.microsoft.com/office/drawing/2014/main" id="{EE61B63F-C4F6-1352-1381-B369678A9455}"/>
              </a:ext>
            </a:extLst>
          </p:cNvPr>
          <p:cNvPicPr>
            <a:picLocks noChangeAspect="1"/>
          </p:cNvPicPr>
          <p:nvPr/>
        </p:nvPicPr>
        <p:blipFill>
          <a:blip r:embed="rId3"/>
          <a:stretch>
            <a:fillRect/>
          </a:stretch>
        </p:blipFill>
        <p:spPr>
          <a:xfrm>
            <a:off x="6342184" y="1857681"/>
            <a:ext cx="4911970" cy="4207539"/>
          </a:xfrm>
          <a:prstGeom prst="rect">
            <a:avLst/>
          </a:prstGeom>
        </p:spPr>
      </p:pic>
      <p:sp>
        <p:nvSpPr>
          <p:cNvPr id="6" name="Rectangle: Rounded Corners 5">
            <a:extLst>
              <a:ext uri="{FF2B5EF4-FFF2-40B4-BE49-F238E27FC236}">
                <a16:creationId xmlns:a16="http://schemas.microsoft.com/office/drawing/2014/main" id="{B1858436-6DF8-58C3-A218-CE5E894ED2D4}"/>
              </a:ext>
            </a:extLst>
          </p:cNvPr>
          <p:cNvSpPr/>
          <p:nvPr/>
        </p:nvSpPr>
        <p:spPr>
          <a:xfrm>
            <a:off x="6553200" y="1850194"/>
            <a:ext cx="4560277" cy="22443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FDAAACC8-91E2-3055-4547-F808F56FBEE9}"/>
              </a:ext>
            </a:extLst>
          </p:cNvPr>
          <p:cNvSpPr txBox="1"/>
          <p:nvPr/>
        </p:nvSpPr>
        <p:spPr>
          <a:xfrm>
            <a:off x="730376" y="2021082"/>
            <a:ext cx="5289424" cy="3447098"/>
          </a:xfrm>
          <a:prstGeom prst="rect">
            <a:avLst/>
          </a:prstGeom>
          <a:noFill/>
        </p:spPr>
        <p:txBody>
          <a:bodyPr wrap="square" rtlCol="0">
            <a:spAutoFit/>
          </a:bodyPr>
          <a:lstStyle/>
          <a:p>
            <a:pPr marL="285750" indent="-285750">
              <a:spcAft>
                <a:spcPts val="600"/>
              </a:spcAft>
              <a:buSzPct val="75000"/>
              <a:buFontTx/>
              <a:buChar char="●"/>
            </a:pPr>
            <a:r>
              <a:rPr lang="pt-PT"/>
              <a:t>A eficácia diminuiu para todos os regimes de dosagem com o aumento da idade da vacinação</a:t>
            </a:r>
          </a:p>
          <a:p>
            <a:pPr marL="285750" indent="-285750">
              <a:spcAft>
                <a:spcPts val="600"/>
              </a:spcAft>
              <a:buSzPct val="75000"/>
              <a:buFontTx/>
              <a:buChar char="●"/>
            </a:pPr>
            <a:r>
              <a:rPr lang="pt-PT"/>
              <a:t>Foi utilizado um período tampão de 12 meses para excluir resultados relacionados com infecções pré-existentes no momento da vacinação</a:t>
            </a:r>
          </a:p>
          <a:p>
            <a:pPr marL="285750" indent="-285750">
              <a:spcAft>
                <a:spcPts val="600"/>
              </a:spcAft>
              <a:buSzPct val="75000"/>
              <a:buFontTx/>
              <a:buChar char="●"/>
            </a:pPr>
            <a:endParaRPr lang="en-US" dirty="0"/>
          </a:p>
          <a:p>
            <a:pPr marL="285750" indent="-285750">
              <a:spcAft>
                <a:spcPts val="600"/>
              </a:spcAft>
              <a:buSzPct val="75000"/>
              <a:buFontTx/>
              <a:buChar char="●"/>
            </a:pPr>
            <a:r>
              <a:rPr lang="pt-PT" b="1"/>
              <a:t>Elevada eficácia na prevenção de lesões do colo do útero de alto grau até 1 ano após a introdução da vacina</a:t>
            </a:r>
          </a:p>
          <a:p>
            <a:pPr marL="285750" indent="-285750">
              <a:spcAft>
                <a:spcPts val="600"/>
              </a:spcAft>
              <a:buSzPct val="75000"/>
              <a:buFontTx/>
              <a:buChar char="●"/>
            </a:pPr>
            <a:r>
              <a:rPr lang="pt-PT" b="1"/>
              <a:t>Os regimes de uma e duas doses antes dos 17 anos mostram uma eficácia comparável à de 2 ou 3 doses</a:t>
            </a:r>
          </a:p>
        </p:txBody>
      </p:sp>
      <p:sp>
        <p:nvSpPr>
          <p:cNvPr id="9" name="TextBox 8">
            <a:extLst>
              <a:ext uri="{FF2B5EF4-FFF2-40B4-BE49-F238E27FC236}">
                <a16:creationId xmlns:a16="http://schemas.microsoft.com/office/drawing/2014/main" id="{14C8F4BA-218A-66C9-CC90-1690C51D86F8}"/>
              </a:ext>
            </a:extLst>
          </p:cNvPr>
          <p:cNvSpPr txBox="1"/>
          <p:nvPr/>
        </p:nvSpPr>
        <p:spPr>
          <a:xfrm>
            <a:off x="5849817" y="6010638"/>
            <a:ext cx="5133201" cy="246221"/>
          </a:xfrm>
          <a:prstGeom prst="rect">
            <a:avLst/>
          </a:prstGeom>
          <a:noFill/>
        </p:spPr>
        <p:txBody>
          <a:bodyPr wrap="square" rtlCol="0">
            <a:spAutoFit/>
          </a:bodyPr>
          <a:lstStyle/>
          <a:p>
            <a:r>
              <a:rPr lang="pt-PT" sz="1000"/>
              <a:t>As análises foram ajustadas para a idade, o ano civil, o distrito de residência e as características parentais</a:t>
            </a:r>
          </a:p>
        </p:txBody>
      </p:sp>
    </p:spTree>
    <p:extLst>
      <p:ext uri="{BB962C8B-B14F-4D97-AF65-F5344CB8AC3E}">
        <p14:creationId xmlns:p14="http://schemas.microsoft.com/office/powerpoint/2010/main" val="1926274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79301" y="90982"/>
            <a:ext cx="12026899" cy="869909"/>
          </a:xfrm>
        </p:spPr>
        <p:txBody>
          <a:bodyPr lIns="91440" tIns="45720" rIns="91440" bIns="45720" anchor="t"/>
          <a:lstStyle/>
          <a:p>
            <a:r>
              <a:rPr lang="pt-PT" sz="4000" b="1" dirty="0"/>
              <a:t>Principais tópicos e perguntas para a vacinação de dose única contra o HPV</a:t>
            </a:r>
          </a:p>
        </p:txBody>
      </p:sp>
      <p:sp>
        <p:nvSpPr>
          <p:cNvPr id="10" name="TextBox 9">
            <a:extLst>
              <a:ext uri="{FF2B5EF4-FFF2-40B4-BE49-F238E27FC236}">
                <a16:creationId xmlns:a16="http://schemas.microsoft.com/office/drawing/2014/main" id="{7B04939D-6AAA-30D8-ABDD-B6AF09DA397E}"/>
              </a:ext>
            </a:extLst>
          </p:cNvPr>
          <p:cNvSpPr txBox="1"/>
          <p:nvPr/>
        </p:nvSpPr>
        <p:spPr>
          <a:xfrm>
            <a:off x="524055" y="2062406"/>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rPr>
              <a:t>Nível de protecção da dose única  </a:t>
            </a:r>
          </a:p>
        </p:txBody>
      </p:sp>
      <p:sp>
        <p:nvSpPr>
          <p:cNvPr id="4" name="TextBox 3">
            <a:extLst>
              <a:ext uri="{FF2B5EF4-FFF2-40B4-BE49-F238E27FC236}">
                <a16:creationId xmlns:a16="http://schemas.microsoft.com/office/drawing/2014/main" id="{AA95D224-9401-AA8A-6E01-09DB4E25A91E}"/>
              </a:ext>
            </a:extLst>
          </p:cNvPr>
          <p:cNvSpPr txBox="1"/>
          <p:nvPr/>
        </p:nvSpPr>
        <p:spPr>
          <a:xfrm>
            <a:off x="495299" y="115663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ea typeface="+mn-lt"/>
                <a:cs typeface="+mn-lt"/>
              </a:rPr>
              <a:t>Plausibilidade biológica </a:t>
            </a:r>
          </a:p>
        </p:txBody>
      </p:sp>
      <p:sp>
        <p:nvSpPr>
          <p:cNvPr id="7" name="TextBox 6">
            <a:extLst>
              <a:ext uri="{FF2B5EF4-FFF2-40B4-BE49-F238E27FC236}">
                <a16:creationId xmlns:a16="http://schemas.microsoft.com/office/drawing/2014/main" id="{A48501CF-4612-EB84-A55E-97EFF78D1278}"/>
              </a:ext>
            </a:extLst>
          </p:cNvPr>
          <p:cNvSpPr txBox="1"/>
          <p:nvPr/>
        </p:nvSpPr>
        <p:spPr>
          <a:xfrm>
            <a:off x="524055" y="4697158"/>
            <a:ext cx="11137392" cy="1557338"/>
          </a:xfrm>
          <a:prstGeom prst="rect">
            <a:avLst/>
          </a:prstGeom>
          <a:solidFill>
            <a:schemeClr val="accent4"/>
          </a:solidFill>
          <a:ln w="63500">
            <a:solidFill>
              <a:schemeClr val="accent2"/>
            </a:solidFill>
          </a:ln>
        </p:spPr>
        <p:txBody>
          <a:bodyPr wrap="square" lIns="182880" tIns="45720" rtlCol="0" anchor="ctr" anchorCtr="0">
            <a:noAutofit/>
          </a:bodyPr>
          <a:lstStyle/>
          <a:p>
            <a:r>
              <a:rPr lang="pt-PT" sz="2500" b="1">
                <a:solidFill>
                  <a:schemeClr val="accent1"/>
                </a:solidFill>
              </a:rPr>
              <a:t>Um regime de dose única seria aplicável a diferentes populações?</a:t>
            </a:r>
          </a:p>
          <a:p>
            <a:pPr marL="285750" indent="-285750">
              <a:buFont typeface="Arial" panose="020B0604020202020204" pitchFamily="34" charset="0"/>
              <a:buChar char="•"/>
            </a:pPr>
            <a:r>
              <a:rPr lang="pt-PT" sz="2000">
                <a:solidFill>
                  <a:schemeClr val="accent1"/>
                </a:solidFill>
              </a:rPr>
              <a:t>Em várias áreas geográficas (dados gerados em diferentes continentes) </a:t>
            </a:r>
          </a:p>
          <a:p>
            <a:pPr marL="285750" indent="-285750">
              <a:buFont typeface="Arial" panose="020B0604020202020204" pitchFamily="34" charset="0"/>
              <a:buChar char="•"/>
            </a:pPr>
            <a:r>
              <a:rPr lang="pt-PT" sz="2000">
                <a:solidFill>
                  <a:schemeClr val="accent1"/>
                </a:solidFill>
              </a:rPr>
              <a:t>Em todos os grupos etários</a:t>
            </a:r>
          </a:p>
          <a:p>
            <a:pPr marL="285750" indent="-285750">
              <a:buFont typeface="Arial" panose="020B0604020202020204" pitchFamily="34" charset="0"/>
              <a:buChar char="•"/>
            </a:pPr>
            <a:r>
              <a:rPr lang="pt-PT" sz="2000">
                <a:solidFill>
                  <a:schemeClr val="accent1"/>
                </a:solidFill>
              </a:rPr>
              <a:t>Homens</a:t>
            </a:r>
          </a:p>
          <a:p>
            <a:pPr marL="285750" indent="-285750">
              <a:buFont typeface="Arial" panose="020B0604020202020204" pitchFamily="34" charset="0"/>
              <a:buChar char="•"/>
            </a:pPr>
            <a:r>
              <a:rPr lang="pt-PT" sz="2000">
                <a:solidFill>
                  <a:schemeClr val="accent1"/>
                </a:solidFill>
              </a:rPr>
              <a:t>Indivíduos seropositivos</a:t>
            </a:r>
          </a:p>
        </p:txBody>
      </p:sp>
      <p:sp>
        <p:nvSpPr>
          <p:cNvPr id="9" name="TextBox 8">
            <a:extLst>
              <a:ext uri="{FF2B5EF4-FFF2-40B4-BE49-F238E27FC236}">
                <a16:creationId xmlns:a16="http://schemas.microsoft.com/office/drawing/2014/main" id="{D89C3C48-08BB-4C06-9109-F4CB01B4DEC4}"/>
              </a:ext>
            </a:extLst>
          </p:cNvPr>
          <p:cNvSpPr txBox="1"/>
          <p:nvPr/>
        </p:nvSpPr>
        <p:spPr>
          <a:xfrm>
            <a:off x="495300" y="2953802"/>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r>
              <a:rPr lang="pt-PT" sz="2600">
                <a:solidFill>
                  <a:schemeClr val="accent1"/>
                </a:solidFill>
                <a:ea typeface="+mn-lt"/>
                <a:cs typeface="+mn-lt"/>
              </a:rPr>
              <a:t>A protecção da dose única é semelhante aos regimes de dose múltipla?</a:t>
            </a:r>
          </a:p>
        </p:txBody>
      </p:sp>
      <p:sp>
        <p:nvSpPr>
          <p:cNvPr id="12" name="TextBox 11">
            <a:extLst>
              <a:ext uri="{FF2B5EF4-FFF2-40B4-BE49-F238E27FC236}">
                <a16:creationId xmlns:a16="http://schemas.microsoft.com/office/drawing/2014/main" id="{494C2B81-D2B2-08A8-9863-09F408309EC9}"/>
              </a:ext>
            </a:extLst>
          </p:cNvPr>
          <p:cNvSpPr txBox="1"/>
          <p:nvPr/>
        </p:nvSpPr>
        <p:spPr>
          <a:xfrm>
            <a:off x="495300" y="3825479"/>
            <a:ext cx="11137392" cy="731520"/>
          </a:xfrm>
          <a:prstGeom prst="rect">
            <a:avLst/>
          </a:prstGeom>
          <a:solidFill>
            <a:schemeClr val="accent1">
              <a:lumMod val="60000"/>
              <a:lumOff val="40000"/>
            </a:schemeClr>
          </a:solidFill>
        </p:spPr>
        <p:txBody>
          <a:bodyPr wrap="square" lIns="182880" tIns="45720" rIns="91440" bIns="45720" rtlCol="0" anchor="ctr" anchorCtr="0">
            <a:noAutofit/>
          </a:bodyPr>
          <a:lstStyle/>
          <a:p>
            <a:endParaRPr lang="en-US" sz="2600" dirty="0">
              <a:solidFill>
                <a:schemeClr val="accent1"/>
              </a:solidFill>
              <a:ea typeface="+mn-lt"/>
              <a:cs typeface="+mn-lt"/>
            </a:endParaRPr>
          </a:p>
          <a:p>
            <a:r>
              <a:rPr lang="pt-PT" sz="2600">
                <a:solidFill>
                  <a:schemeClr val="accent1"/>
                </a:solidFill>
                <a:ea typeface="+mn-lt"/>
                <a:cs typeface="+mn-lt"/>
              </a:rPr>
              <a:t>Durabilidade da protecção após uma dose única </a:t>
            </a:r>
          </a:p>
          <a:p>
            <a:endParaRPr lang="en-US" sz="2600" dirty="0">
              <a:solidFill>
                <a:schemeClr val="accent1"/>
              </a:solidFill>
            </a:endParaRPr>
          </a:p>
        </p:txBody>
      </p:sp>
    </p:spTree>
    <p:extLst>
      <p:ext uri="{BB962C8B-B14F-4D97-AF65-F5344CB8AC3E}">
        <p14:creationId xmlns:p14="http://schemas.microsoft.com/office/powerpoint/2010/main" val="18565902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98B1BCE-9F3A-0F73-794B-3DF9815A87DA}"/>
              </a:ext>
            </a:extLst>
          </p:cNvPr>
          <p:cNvSpPr>
            <a:spLocks noGrp="1"/>
          </p:cNvSpPr>
          <p:nvPr>
            <p:ph type="body" sz="quarter" idx="14"/>
          </p:nvPr>
        </p:nvSpPr>
        <p:spPr/>
        <p:txBody>
          <a:bodyPr/>
          <a:lstStyle/>
          <a:p>
            <a:pPr marL="0" indent="0">
              <a:buNone/>
            </a:pPr>
            <a:r>
              <a:rPr lang="pt-PT"/>
              <a:t>Resumo Executivo</a:t>
            </a:r>
          </a:p>
        </p:txBody>
      </p:sp>
      <p:sp>
        <p:nvSpPr>
          <p:cNvPr id="4" name="Rectangle: Rounded Corners 3">
            <a:extLst>
              <a:ext uri="{FF2B5EF4-FFF2-40B4-BE49-F238E27FC236}">
                <a16:creationId xmlns:a16="http://schemas.microsoft.com/office/drawing/2014/main" id="{793E966C-C621-A470-E591-2C4C604F0FFE}"/>
              </a:ext>
            </a:extLst>
          </p:cNvPr>
          <p:cNvSpPr>
            <a:spLocks/>
          </p:cNvSpPr>
          <p:nvPr/>
        </p:nvSpPr>
        <p:spPr>
          <a:xfrm>
            <a:off x="4361387" y="1498484"/>
            <a:ext cx="3469533" cy="4500796"/>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angle: Rounded Corners 4">
            <a:extLst>
              <a:ext uri="{FF2B5EF4-FFF2-40B4-BE49-F238E27FC236}">
                <a16:creationId xmlns:a16="http://schemas.microsoft.com/office/drawing/2014/main" id="{64CC17EA-1DF6-5E84-BAE6-F4255C72BB03}"/>
              </a:ext>
            </a:extLst>
          </p:cNvPr>
          <p:cNvSpPr>
            <a:spLocks/>
          </p:cNvSpPr>
          <p:nvPr/>
        </p:nvSpPr>
        <p:spPr>
          <a:xfrm>
            <a:off x="525646" y="1475241"/>
            <a:ext cx="3434392" cy="4524039"/>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0021BD4C-0893-5369-A6FA-399CE8993A0B}"/>
              </a:ext>
            </a:extLst>
          </p:cNvPr>
          <p:cNvSpPr>
            <a:spLocks/>
          </p:cNvSpPr>
          <p:nvPr/>
        </p:nvSpPr>
        <p:spPr>
          <a:xfrm>
            <a:off x="8244656" y="1498484"/>
            <a:ext cx="3469533" cy="4524038"/>
          </a:xfrm>
          <a:prstGeom prst="roundRect">
            <a:avLst/>
          </a:prstGeom>
          <a:solidFill>
            <a:schemeClr val="bg1">
              <a:lumMod val="95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08B015A6-8690-7387-9AAA-9BBB3CA9A199}"/>
              </a:ext>
            </a:extLst>
          </p:cNvPr>
          <p:cNvSpPr/>
          <p:nvPr/>
        </p:nvSpPr>
        <p:spPr>
          <a:xfrm>
            <a:off x="133422"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cap="none" normalizeH="0" baseline="0" noProof="0">
                <a:ln>
                  <a:noFill/>
                </a:ln>
                <a:solidFill>
                  <a:schemeClr val="bg1"/>
                </a:solidFill>
                <a:effectLst/>
                <a:uLnTx/>
                <a:uFillTx/>
                <a:latin typeface="Arial"/>
                <a:ea typeface="+mn-ea"/>
                <a:cs typeface="+mn-cs"/>
              </a:rPr>
              <a:t>Definição do problema</a:t>
            </a:r>
            <a:r>
              <a:rPr kumimoji="0" lang="pt-PT" sz="2000" b="1" i="0" u="none" strike="noStrike" cap="none" normalizeH="0" noProof="0">
                <a:ln>
                  <a:noFill/>
                </a:ln>
                <a:solidFill>
                  <a:schemeClr val="bg1"/>
                </a:solidFill>
                <a:effectLst/>
                <a:uLnTx/>
                <a:uFillTx/>
                <a:latin typeface="Arial"/>
                <a:ea typeface="+mn-ea"/>
                <a:cs typeface="+mn-cs"/>
              </a:rPr>
              <a:t> </a:t>
            </a:r>
          </a:p>
        </p:txBody>
      </p:sp>
      <p:sp>
        <p:nvSpPr>
          <p:cNvPr id="8" name="Right Triangle 7">
            <a:extLst>
              <a:ext uri="{FF2B5EF4-FFF2-40B4-BE49-F238E27FC236}">
                <a16:creationId xmlns:a16="http://schemas.microsoft.com/office/drawing/2014/main" id="{01F87A07-A23D-8485-C67A-4EC9A3C3A263}"/>
              </a:ext>
            </a:extLst>
          </p:cNvPr>
          <p:cNvSpPr/>
          <p:nvPr/>
        </p:nvSpPr>
        <p:spPr>
          <a:xfrm flipH="1" flipV="1">
            <a:off x="133422"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2CFBB5F6-6A5F-AEAC-D792-B176AF6F3FBD}"/>
              </a:ext>
            </a:extLst>
          </p:cNvPr>
          <p:cNvSpPr/>
          <p:nvPr/>
        </p:nvSpPr>
        <p:spPr>
          <a:xfrm>
            <a:off x="8229095" y="1687294"/>
            <a:ext cx="3826615"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eaLnBrk="1" fontAlgn="auto" hangingPunct="1">
              <a:spcBef>
                <a:spcPts val="0"/>
              </a:spcBef>
              <a:spcAft>
                <a:spcPts val="0"/>
              </a:spcAft>
              <a:defRPr/>
            </a:pPr>
            <a:r>
              <a:rPr lang="pt-PT" sz="2000" b="1">
                <a:solidFill>
                  <a:schemeClr val="bg1"/>
                </a:solidFill>
                <a:latin typeface="Arial"/>
              </a:rPr>
              <a:t>O panorama geral do </a:t>
            </a:r>
            <a:br>
              <a:rPr lang="pt-PT" sz="2000" b="1">
                <a:solidFill>
                  <a:schemeClr val="bg1"/>
                </a:solidFill>
                <a:latin typeface="Arial"/>
              </a:rPr>
            </a:br>
            <a:r>
              <a:rPr lang="pt-PT" sz="2000" b="1">
                <a:solidFill>
                  <a:schemeClr val="bg1"/>
                </a:solidFill>
                <a:latin typeface="Arial"/>
              </a:rPr>
              <a:t>regime de dose única </a:t>
            </a:r>
          </a:p>
        </p:txBody>
      </p:sp>
      <p:sp>
        <p:nvSpPr>
          <p:cNvPr id="10" name="Right Triangle 9">
            <a:extLst>
              <a:ext uri="{FF2B5EF4-FFF2-40B4-BE49-F238E27FC236}">
                <a16:creationId xmlns:a16="http://schemas.microsoft.com/office/drawing/2014/main" id="{AF9795C1-BF00-D672-4FF7-5D349F0A3793}"/>
              </a:ext>
            </a:extLst>
          </p:cNvPr>
          <p:cNvSpPr/>
          <p:nvPr/>
        </p:nvSpPr>
        <p:spPr>
          <a:xfrm flipV="1">
            <a:off x="11711630"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ight Triangle 10">
            <a:extLst>
              <a:ext uri="{FF2B5EF4-FFF2-40B4-BE49-F238E27FC236}">
                <a16:creationId xmlns:a16="http://schemas.microsoft.com/office/drawing/2014/main" id="{72D2D753-E222-24C7-0343-C647F5275C3D}"/>
              </a:ext>
            </a:extLst>
          </p:cNvPr>
          <p:cNvSpPr/>
          <p:nvPr/>
        </p:nvSpPr>
        <p:spPr>
          <a:xfrm flipH="1" flipV="1">
            <a:off x="402907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2" name="Right Triangle 11">
            <a:extLst>
              <a:ext uri="{FF2B5EF4-FFF2-40B4-BE49-F238E27FC236}">
                <a16:creationId xmlns:a16="http://schemas.microsoft.com/office/drawing/2014/main" id="{0E5F2FFF-A8DD-05AE-1C81-C74E71EB4C80}"/>
              </a:ext>
            </a:extLst>
          </p:cNvPr>
          <p:cNvSpPr/>
          <p:nvPr/>
        </p:nvSpPr>
        <p:spPr>
          <a:xfrm flipV="1">
            <a:off x="7830615" y="2301769"/>
            <a:ext cx="332312" cy="435481"/>
          </a:xfrm>
          <a:prstGeom prst="r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E5E69104-2700-F5BE-624D-C39B0AC10E5B}"/>
              </a:ext>
            </a:extLst>
          </p:cNvPr>
          <p:cNvSpPr/>
          <p:nvPr/>
        </p:nvSpPr>
        <p:spPr>
          <a:xfrm>
            <a:off x="4029075" y="1687295"/>
            <a:ext cx="4133852" cy="614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1" i="0" u="none" strike="noStrike" cap="none" normalizeH="0" baseline="0" noProof="0">
                <a:ln>
                  <a:noFill/>
                </a:ln>
                <a:solidFill>
                  <a:schemeClr val="bg1"/>
                </a:solidFill>
                <a:effectLst/>
                <a:uLnTx/>
                <a:uFillTx/>
                <a:latin typeface="Arial"/>
                <a:ea typeface="+mn-ea"/>
                <a:cs typeface="+mn-cs"/>
              </a:rPr>
              <a:t>Potencial solução</a:t>
            </a:r>
          </a:p>
        </p:txBody>
      </p:sp>
      <p:sp>
        <p:nvSpPr>
          <p:cNvPr id="14" name="TextBox 13">
            <a:extLst>
              <a:ext uri="{FF2B5EF4-FFF2-40B4-BE49-F238E27FC236}">
                <a16:creationId xmlns:a16="http://schemas.microsoft.com/office/drawing/2014/main" id="{FBF5A5B5-75CE-C4DC-5198-FEB95937DA46}"/>
              </a:ext>
            </a:extLst>
          </p:cNvPr>
          <p:cNvSpPr txBox="1">
            <a:spLocks/>
          </p:cNvSpPr>
          <p:nvPr/>
        </p:nvSpPr>
        <p:spPr>
          <a:xfrm>
            <a:off x="525646" y="2792377"/>
            <a:ext cx="3343039" cy="193899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O HPV é a causa de quase todos os casos de cancro do colo do útero,</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e a incidência é desproporcional. Aproximadamente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90% das mortes causadas por cancro do colo do útero ocorrem em países de rendimento médio-baixo (PRMB</a:t>
            </a:r>
            <a:r>
              <a:rPr kumimoji="0" lang="pt-PT" b="0" i="0" u="none" strike="noStrike" cap="none" normalizeH="0" baseline="30000" noProof="0" dirty="0">
                <a:ln>
                  <a:noFill/>
                </a:ln>
                <a:solidFill>
                  <a:srgbClr val="000000"/>
                </a:solidFill>
                <a:effectLst/>
                <a:uLnTx/>
                <a:uFillTx/>
                <a:latin typeface="Arial"/>
                <a:ea typeface="+mn-ea"/>
                <a:cs typeface="Arial" panose="020B0604020202020204" pitchFamily="34" charset="0"/>
              </a:rPr>
              <a:t>)</a:t>
            </a:r>
            <a:r>
              <a:rPr kumimoji="0" lang="pt-PT" b="1" i="0" u="none" strike="noStrike" cap="none" normalizeH="0" baseline="30000" noProof="0" dirty="0">
                <a:ln>
                  <a:noFill/>
                </a:ln>
                <a:solidFill>
                  <a:srgbClr val="000000"/>
                </a:solidFill>
                <a:effectLst/>
                <a:uLnTx/>
                <a:uFillTx/>
                <a:latin typeface="Arial"/>
                <a:ea typeface="+mn-ea"/>
                <a:cs typeface="Arial" panose="020B0604020202020204" pitchFamily="34" charset="0"/>
              </a:rPr>
              <a:t>.</a:t>
            </a:r>
            <a:r>
              <a:rPr kumimoji="0" lang="pt-PT" b="0" i="0" u="none" strike="noStrike" cap="none" normalizeH="0" baseline="30000" noProof="0" dirty="0">
                <a:ln>
                  <a:noFill/>
                </a:ln>
                <a:solidFill>
                  <a:srgbClr val="000000"/>
                </a:solidFill>
                <a:effectLst/>
                <a:uLnTx/>
                <a:uFillTx/>
                <a:latin typeface="Arial"/>
                <a:ea typeface="+mn-ea"/>
                <a:cs typeface="Arial" panose="020B0604020202020204" pitchFamily="34" charset="0"/>
              </a:rPr>
              <a:t>1</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 </a:t>
            </a:r>
            <a:r>
              <a:rPr lang="pt-PT" dirty="0">
                <a:solidFill>
                  <a:srgbClr val="000000"/>
                </a:solidFill>
                <a:latin typeface="Arial"/>
                <a:ea typeface="+mn-ea"/>
                <a:cs typeface="Arial" panose="020B0604020202020204" pitchFamily="34" charset="0"/>
              </a:rPr>
              <a:t>Além disso, </a:t>
            </a:r>
            <a:r>
              <a:rPr lang="pt-PT" b="1" i="0" u="none" baseline="0" dirty="0">
                <a:solidFill>
                  <a:srgbClr val="000000"/>
                </a:solidFill>
                <a:latin typeface="Arial"/>
                <a:ea typeface="+mn-ea"/>
                <a:cs typeface="Arial" panose="020B0604020202020204" pitchFamily="34" charset="0"/>
              </a:rPr>
              <a:t>a cobertura da vacinação contra o HPV a nível global em raparigas abaixo dos 15 anos de idade é de apenas 30%.</a:t>
            </a:r>
            <a:r>
              <a:rPr lang="pt-PT" b="0" i="0" u="none" baseline="30000" dirty="0">
                <a:solidFill>
                  <a:srgbClr val="000000"/>
                </a:solidFill>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32F52E62-D18C-E6D5-B478-5F3B11C3B8DC}"/>
              </a:ext>
            </a:extLst>
          </p:cNvPr>
          <p:cNvSpPr txBox="1">
            <a:spLocks/>
          </p:cNvSpPr>
          <p:nvPr/>
        </p:nvSpPr>
        <p:spPr>
          <a:xfrm>
            <a:off x="4473639" y="2816723"/>
            <a:ext cx="3244721" cy="1292662"/>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Estudos clínicos apresentam dados de alta qualidade que indicam uma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eficácia</a:t>
            </a:r>
            <a:r>
              <a:rPr kumimoji="0" lang="pt-PT" b="1" i="0" u="none" strike="noStrike" cap="none" normalizeH="0" baseline="30000" noProof="0" dirty="0">
                <a:ln>
                  <a:noFill/>
                </a:ln>
                <a:solidFill>
                  <a:srgbClr val="000000"/>
                </a:solidFill>
                <a:effectLst/>
                <a:uLnTx/>
                <a:uFillTx/>
                <a:latin typeface="Arial"/>
                <a:ea typeface="+mn-ea"/>
                <a:cs typeface="Arial" panose="020B0604020202020204" pitchFamily="34" charset="0"/>
              </a:rPr>
              <a:t>3</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&gt;</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95% </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e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uma protecção duradoura </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no que diz respeito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ao regime de dose única</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Existem fortes evidências de que as vacinas de dose única contra o HPV poderiam reduzir substancialmente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a incidência de pré-cancro e cancro do colo do útero atribuíveis ao HPV</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B56120E2-EE4C-5D78-3E68-51433AFF215B}"/>
              </a:ext>
            </a:extLst>
          </p:cNvPr>
          <p:cNvSpPr txBox="1">
            <a:spLocks/>
          </p:cNvSpPr>
          <p:nvPr/>
        </p:nvSpPr>
        <p:spPr>
          <a:xfrm>
            <a:off x="8357061" y="2816723"/>
            <a:ext cx="3244721" cy="1508105"/>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pt-PT" dirty="0">
                <a:solidFill>
                  <a:srgbClr val="000000"/>
                </a:solidFill>
                <a:latin typeface="Arial"/>
                <a:ea typeface="+mn-ea"/>
                <a:cs typeface="Arial" panose="020B0604020202020204" pitchFamily="34" charset="0"/>
              </a:rPr>
              <a:t>A adopção de um </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regime de dose única já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aumentou a adesão à vacina</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a:t>
            </a:r>
            <a:r>
              <a:rPr kumimoji="0" lang="pt-PT" b="0" i="0" u="none" strike="noStrike" cap="none" normalizeH="0" baseline="30000" noProof="0" dirty="0">
                <a:ln>
                  <a:noFill/>
                </a:ln>
                <a:solidFill>
                  <a:srgbClr val="000000"/>
                </a:solidFill>
                <a:effectLst/>
                <a:uLnTx/>
                <a:uFillTx/>
                <a:latin typeface="Arial"/>
                <a:ea typeface="+mn-ea"/>
                <a:cs typeface="Arial" panose="020B0604020202020204" pitchFamily="34" charset="0"/>
              </a:rPr>
              <a:t>2</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a:t>
            </a:r>
            <a:r>
              <a:rPr lang="pt-PT" dirty="0">
                <a:solidFill>
                  <a:srgbClr val="000000"/>
                </a:solidFill>
                <a:latin typeface="Arial"/>
                <a:ea typeface="+mn-ea"/>
                <a:cs typeface="Arial" panose="020B0604020202020204" pitchFamily="34" charset="0"/>
              </a:rPr>
              <a:t>Em última análise, é provável que tal contribua para a </a:t>
            </a:r>
            <a:r>
              <a:rPr kumimoji="0" lang="pt-PT" b="1" i="0" u="none" strike="noStrike" cap="none" normalizeH="0" baseline="0" noProof="0" dirty="0">
                <a:ln>
                  <a:noFill/>
                </a:ln>
                <a:solidFill>
                  <a:srgbClr val="000000"/>
                </a:solidFill>
                <a:effectLst/>
                <a:uLnTx/>
                <a:uFillTx/>
                <a:latin typeface="Arial"/>
                <a:ea typeface="+mn-ea"/>
                <a:cs typeface="Arial" panose="020B0604020202020204" pitchFamily="34" charset="0"/>
              </a:rPr>
              <a:t>redução da incidência de cancro do colo do útero e da mortalidade do cancro do colo do útero</a:t>
            </a:r>
            <a:r>
              <a:rPr kumimoji="0" lang="pt-PT" b="0" i="0" u="none" strike="noStrike" cap="none" normalizeH="0" baseline="30000" noProof="0" dirty="0">
                <a:ln>
                  <a:noFill/>
                </a:ln>
                <a:solidFill>
                  <a:srgbClr val="000000"/>
                </a:solidFill>
                <a:effectLst/>
                <a:uLnTx/>
                <a:uFillTx/>
                <a:latin typeface="Arial"/>
                <a:ea typeface="+mn-ea"/>
                <a:cs typeface="Arial" panose="020B0604020202020204" pitchFamily="34" charset="0"/>
              </a:rPr>
              <a:t>4</a:t>
            </a:r>
            <a:r>
              <a:rPr kumimoji="0" lang="pt-PT" i="0" u="none" strike="noStrike" cap="none" normalizeH="0" noProof="0" dirty="0">
                <a:ln>
                  <a:noFill/>
                </a:ln>
                <a:solidFill>
                  <a:srgbClr val="000000"/>
                </a:solidFill>
                <a:effectLst/>
                <a:uLnTx/>
                <a:uFillTx/>
                <a:latin typeface="Arial"/>
                <a:ea typeface="+mn-ea"/>
                <a:cs typeface="Arial" panose="020B0604020202020204" pitchFamily="34" charset="0"/>
              </a:rPr>
              <a:t> em regiões de elevada incidência e de baixo rendimento.</a:t>
            </a:r>
            <a:r>
              <a:rPr kumimoji="0" lang="pt-PT" b="0" i="0" u="none" strike="noStrike" cap="none" normalizeH="0" baseline="0" noProof="0" dirty="0">
                <a:ln>
                  <a:noFill/>
                </a:ln>
                <a:solidFill>
                  <a:srgbClr val="000000"/>
                </a:solidFill>
                <a:effectLst/>
                <a:uLnTx/>
                <a:uFillTx/>
                <a:latin typeface="Arial"/>
                <a:ea typeface="+mn-ea"/>
                <a:cs typeface="Arial" panose="020B0604020202020204" pitchFamily="34" charset="0"/>
              </a:rPr>
              <a:t> </a:t>
            </a:r>
          </a:p>
        </p:txBody>
      </p:sp>
      <p:sp>
        <p:nvSpPr>
          <p:cNvPr id="17" name="4. Footnote">
            <a:extLst>
              <a:ext uri="{FF2B5EF4-FFF2-40B4-BE49-F238E27FC236}">
                <a16:creationId xmlns:a16="http://schemas.microsoft.com/office/drawing/2014/main" id="{4E149B51-F2E2-15E7-EE82-5665A7AEDA76}"/>
              </a:ext>
            </a:extLst>
          </p:cNvPr>
          <p:cNvSpPr txBox="1">
            <a:spLocks/>
          </p:cNvSpPr>
          <p:nvPr>
            <p:custDataLst>
              <p:tags r:id="rId1"/>
            </p:custDataLst>
          </p:nvPr>
        </p:nvSpPr>
        <p:spPr>
          <a:xfrm>
            <a:off x="76272" y="5892653"/>
            <a:ext cx="11800127" cy="646331"/>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defTabSz="914400" eaLnBrk="1" hangingPunct="1">
              <a:buNone/>
              <a:defRPr/>
            </a:pPr>
            <a:r>
              <a:rPr lang="pt-PT" sz="700" dirty="0">
                <a:solidFill>
                  <a:srgbClr val="000000"/>
                </a:solidFill>
                <a:latin typeface="Gill Sans Std Light"/>
              </a:rPr>
              <a:t>1. Organização Mundial de Saúde. </a:t>
            </a:r>
            <a:r>
              <a:rPr lang="pt-PT" sz="700" b="0" i="0" u="sng" baseline="0" dirty="0">
                <a:solidFill>
                  <a:srgbClr val="000000"/>
                </a:solidFill>
                <a:latin typeface="Gill Sans Std Light"/>
                <a:hlinkClick r:id="rId4"/>
              </a:rPr>
              <a:t>Cervical Cancer Elimination Initiative</a:t>
            </a:r>
            <a:r>
              <a:rPr lang="pt-PT" sz="700" dirty="0">
                <a:solidFill>
                  <a:srgbClr val="000000"/>
                </a:solidFill>
                <a:latin typeface="Gill Sans Std Light"/>
              </a:rPr>
              <a:t>. Consultado dia 26 de Novembro de 2025. https://www.who.int/initiatives/cervical-cancer-elimination-initiative</a:t>
            </a:r>
          </a:p>
          <a:p>
            <a:pPr marL="0" indent="0">
              <a:buNone/>
              <a:defRPr/>
            </a:pPr>
            <a:r>
              <a:rPr lang="pt-PT" sz="700" dirty="0">
                <a:latin typeface="Gill Sans Std Light"/>
                <a:ea typeface="+mn-lt"/>
                <a:cs typeface="Arial"/>
              </a:rPr>
              <a:t>2. </a:t>
            </a:r>
            <a:r>
              <a:rPr lang="pt-PT" sz="700" dirty="0">
                <a:latin typeface="Gill Sans Std Light"/>
                <a:ea typeface="+mn-lt"/>
                <a:cs typeface="+mn-lt"/>
              </a:rPr>
              <a:t>Stuart R, Theopold N, Miall N, Kobayashi E, Vernam S, Taskin T, Dull PM. The role of HPV single-dose vaccination in expanding access in GAVI-supported countries during a period of supply constraints. Vaccine. 2026 Jan 22; 75:128187. doi: 10.1016/j.vaccine.2025.128187. Epub antes da impressão. PMID: 41576708.</a:t>
            </a:r>
          </a:p>
          <a:p>
            <a:pPr marL="0" indent="0">
              <a:buNone/>
              <a:defRPr/>
            </a:pPr>
            <a:r>
              <a:rPr lang="pt-PT" sz="700" dirty="0">
                <a:solidFill>
                  <a:srgbClr val="000000"/>
                </a:solidFill>
                <a:latin typeface="Gill Sans Std Light"/>
                <a:ea typeface="+mn-lt"/>
              </a:rPr>
              <a:t>3. Barnabas RV, Mugo N, Onono M, et al. A randomized crossover trial of single-dose HPV vaccination efficacy among young women: Durability and vaccine efficacy after 54 months. Resumo apresentado na 36.ª Conferência Internacional sobre Papilomavírus, Novembro de 2024; Reino Unido.  </a:t>
            </a:r>
          </a:p>
          <a:p>
            <a:pPr marL="0" indent="0">
              <a:buNone/>
              <a:defRPr/>
            </a:pPr>
            <a:r>
              <a:rPr kumimoji="0" lang="pt-PT" sz="700" b="0" i="0" u="none" strike="noStrike" cap="none" normalizeH="0" baseline="0" noProof="0" dirty="0">
                <a:ln>
                  <a:noFill/>
                </a:ln>
                <a:solidFill>
                  <a:srgbClr val="000000"/>
                </a:solidFill>
                <a:effectLst/>
                <a:uLnTx/>
                <a:uFillTx/>
                <a:latin typeface="Gill Sans Std Light"/>
              </a:rPr>
              <a:t> Porras et al. A Randomized, double-blind, controlled Non-Inferiority Trial of One versus Two doses of HPV Vaccines: The ESCUDDO trial  IPV 2025 Abstract O017/ #1208.</a:t>
            </a:r>
          </a:p>
          <a:p>
            <a:pPr marL="0" indent="0">
              <a:buNone/>
              <a:defRPr/>
            </a:pPr>
            <a:r>
              <a:rPr lang="pt-PT" sz="700" dirty="0">
                <a:ea typeface="Times New Roman" panose="02020603050405020304" pitchFamily="18" charset="0"/>
              </a:rPr>
              <a:t>4. Kreimer AR, Watson-Jones D, Kim JJ, Dull P. Single-dose human papillomavirus vaccination: Uma actualização. </a:t>
            </a:r>
            <a:r>
              <a:rPr lang="pt-PT" sz="700" b="0" i="1" u="none" baseline="0" dirty="0">
                <a:ea typeface="Times New Roman" panose="02020603050405020304" pitchFamily="18" charset="0"/>
              </a:rPr>
              <a:t>JNCI Monographs.</a:t>
            </a:r>
            <a:r>
              <a:rPr lang="pt-PT" sz="700" dirty="0">
                <a:ea typeface="Times New Roman" panose="02020603050405020304" pitchFamily="18" charset="0"/>
              </a:rPr>
              <a:t> 2024. 2024(67):313–316. doi:10.1093/jncimonographs/lgae030</a:t>
            </a:r>
          </a:p>
          <a:p>
            <a:pPr marL="0" indent="0" defTabSz="914400" eaLnBrk="1" hangingPunct="1">
              <a:buNone/>
              <a:defRPr/>
            </a:pPr>
            <a:endParaRPr lang="en-US" sz="700" b="0" i="0" u="none" strike="noStrike" kern="1200" cap="none" spc="0" normalizeH="0" baseline="0" noProof="0" dirty="0">
              <a:ln>
                <a:noFill/>
              </a:ln>
              <a:solidFill>
                <a:srgbClr val="000000"/>
              </a:solidFill>
              <a:effectLst/>
              <a:uLnTx/>
              <a:uFillTx/>
              <a:latin typeface="Gill Sans Std Light"/>
            </a:endParaRPr>
          </a:p>
        </p:txBody>
      </p:sp>
    </p:spTree>
    <p:extLst>
      <p:ext uri="{BB962C8B-B14F-4D97-AF65-F5344CB8AC3E}">
        <p14:creationId xmlns:p14="http://schemas.microsoft.com/office/powerpoint/2010/main" val="1592929712"/>
      </p:ext>
    </p:extLst>
  </p:cSld>
  <p:clrMapOvr>
    <a:masterClrMapping/>
  </p:clrMapOvr>
  <p:transition spd="med">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2F27882-89B6-4A57-906E-0C544CF913D2}"/>
              </a:ext>
            </a:extLst>
          </p:cNvPr>
          <p:cNvGraphicFramePr>
            <a:graphicFrameLocks noGrp="1"/>
          </p:cNvGraphicFramePr>
          <p:nvPr>
            <p:extLst>
              <p:ext uri="{D42A27DB-BD31-4B8C-83A1-F6EECF244321}">
                <p14:modId xmlns:p14="http://schemas.microsoft.com/office/powerpoint/2010/main" val="2880975221"/>
              </p:ext>
            </p:extLst>
          </p:nvPr>
        </p:nvGraphicFramePr>
        <p:xfrm>
          <a:off x="5885882" y="891857"/>
          <a:ext cx="4347341" cy="3445697"/>
        </p:xfrm>
        <a:graphic>
          <a:graphicData uri="http://schemas.openxmlformats.org/drawingml/2006/table">
            <a:tbl>
              <a:tblPr firstRow="1" bandRow="1">
                <a:tableStyleId>{00A15C55-8517-42AA-B614-E9B94910E393}</a:tableStyleId>
              </a:tblPr>
              <a:tblGrid>
                <a:gridCol w="4347341">
                  <a:extLst>
                    <a:ext uri="{9D8B030D-6E8A-4147-A177-3AD203B41FA5}">
                      <a16:colId xmlns:a16="http://schemas.microsoft.com/office/drawing/2014/main" val="1780736538"/>
                    </a:ext>
                  </a:extLst>
                </a:gridCol>
              </a:tblGrid>
              <a:tr h="476834">
                <a:tc>
                  <a:txBody>
                    <a:bodyPr/>
                    <a:lstStyle/>
                    <a:p>
                      <a:pPr algn="l"/>
                      <a:r>
                        <a:rPr lang="pt-PT" sz="1600">
                          <a:solidFill>
                            <a:schemeClr val="bg1"/>
                          </a:solidFill>
                        </a:rPr>
                        <a:t> População de eficácia</a:t>
                      </a:r>
                    </a:p>
                  </a:txBody>
                  <a:tcPr anchor="ctr">
                    <a:solidFill>
                      <a:schemeClr val="tx2"/>
                    </a:solidFill>
                  </a:tcPr>
                </a:tc>
                <a:extLst>
                  <a:ext uri="{0D108BD9-81ED-4DB2-BD59-A6C34878D82A}">
                    <a16:rowId xmlns:a16="http://schemas.microsoft.com/office/drawing/2014/main" val="3843877383"/>
                  </a:ext>
                </a:extLst>
              </a:tr>
              <a:tr h="372848">
                <a:tc>
                  <a:txBody>
                    <a:bodyPr/>
                    <a:lstStyle/>
                    <a:p>
                      <a:pPr algn="l"/>
                      <a:r>
                        <a:rPr lang="pt-PT" sz="1600" b="1">
                          <a:solidFill>
                            <a:schemeClr val="accent1"/>
                          </a:solidFill>
                        </a:rPr>
                        <a:t> Costa Rica - CVT</a:t>
                      </a:r>
                    </a:p>
                  </a:txBody>
                  <a:tcPr anchor="ctr">
                    <a:solidFill>
                      <a:schemeClr val="accent3"/>
                    </a:solidFill>
                  </a:tcPr>
                </a:tc>
                <a:extLst>
                  <a:ext uri="{0D108BD9-81ED-4DB2-BD59-A6C34878D82A}">
                    <a16:rowId xmlns:a16="http://schemas.microsoft.com/office/drawing/2014/main" val="1776253583"/>
                  </a:ext>
                </a:extLst>
              </a:tr>
              <a:tr h="504704">
                <a:tc>
                  <a:txBody>
                    <a:bodyPr/>
                    <a:lstStyle/>
                    <a:p>
                      <a:pPr algn="l"/>
                      <a:r>
                        <a:rPr lang="pt-PT" sz="1600">
                          <a:solidFill>
                            <a:schemeClr val="accent1"/>
                          </a:solidFill>
                        </a:rPr>
                        <a:t> HPV2 (GSK): 18 </a:t>
                      </a:r>
                      <a:r>
                        <a:rPr lang="pt-PT" sz="1600"/>
                        <a:t>aos</a:t>
                      </a:r>
                      <a:r>
                        <a:rPr lang="pt-PT" sz="1600">
                          <a:solidFill>
                            <a:schemeClr val="accent1"/>
                          </a:solidFill>
                        </a:rPr>
                        <a:t> 25 anos</a:t>
                      </a:r>
                    </a:p>
                  </a:txBody>
                  <a:tcPr anchor="ctr">
                    <a:solidFill>
                      <a:schemeClr val="accent3">
                        <a:lumMod val="20000"/>
                        <a:lumOff val="80000"/>
                      </a:schemeClr>
                    </a:solidFill>
                  </a:tcPr>
                </a:tc>
                <a:extLst>
                  <a:ext uri="{0D108BD9-81ED-4DB2-BD59-A6C34878D82A}">
                    <a16:rowId xmlns:a16="http://schemas.microsoft.com/office/drawing/2014/main" val="4260182775"/>
                  </a:ext>
                </a:extLst>
              </a:tr>
              <a:tr h="371374">
                <a:tc>
                  <a:txBody>
                    <a:bodyPr/>
                    <a:lstStyle/>
                    <a:p>
                      <a:pPr algn="l"/>
                      <a:r>
                        <a:rPr lang="pt-PT" sz="1600" b="1">
                          <a:solidFill>
                            <a:schemeClr val="accent1"/>
                          </a:solidFill>
                        </a:rPr>
                        <a:t> Índia - IARC</a:t>
                      </a:r>
                    </a:p>
                  </a:txBody>
                  <a:tcPr anchor="ctr">
                    <a:solidFill>
                      <a:schemeClr val="accent3"/>
                    </a:solidFill>
                  </a:tcPr>
                </a:tc>
                <a:extLst>
                  <a:ext uri="{0D108BD9-81ED-4DB2-BD59-A6C34878D82A}">
                    <a16:rowId xmlns:a16="http://schemas.microsoft.com/office/drawing/2014/main" val="926934576"/>
                  </a:ext>
                </a:extLst>
              </a:tr>
              <a:tr h="521013">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pt-PT" sz="1600">
                          <a:solidFill>
                            <a:schemeClr val="accent1"/>
                          </a:solidFill>
                        </a:rPr>
                        <a:t> HPV4 (MSD): 10 </a:t>
                      </a:r>
                      <a:r>
                        <a:rPr lang="pt-PT" sz="1600"/>
                        <a:t>aos</a:t>
                      </a:r>
                      <a:r>
                        <a:rPr lang="pt-PT" sz="1600">
                          <a:solidFill>
                            <a:schemeClr val="accent1"/>
                          </a:solidFill>
                        </a:rPr>
                        <a:t> 18 anos</a:t>
                      </a:r>
                    </a:p>
                  </a:txBody>
                  <a:tcPr anchor="ctr">
                    <a:solidFill>
                      <a:schemeClr val="accent3">
                        <a:lumMod val="20000"/>
                        <a:lumOff val="80000"/>
                      </a:schemeClr>
                    </a:solidFill>
                  </a:tcPr>
                </a:tc>
                <a:extLst>
                  <a:ext uri="{0D108BD9-81ED-4DB2-BD59-A6C34878D82A}">
                    <a16:rowId xmlns:a16="http://schemas.microsoft.com/office/drawing/2014/main" val="1603126248"/>
                  </a:ext>
                </a:extLst>
              </a:tr>
              <a:tr h="375964">
                <a:tc>
                  <a:txBody>
                    <a:bodyPr/>
                    <a:lstStyle/>
                    <a:p>
                      <a:pPr algn="l"/>
                      <a:r>
                        <a:rPr lang="pt-PT" sz="1600" b="1">
                          <a:solidFill>
                            <a:schemeClr val="accent1"/>
                          </a:solidFill>
                        </a:rPr>
                        <a:t> Quénia - KEN SHE </a:t>
                      </a:r>
                    </a:p>
                  </a:txBody>
                  <a:tcPr anchor="ctr">
                    <a:solidFill>
                      <a:schemeClr val="accent3"/>
                    </a:solidFill>
                  </a:tcPr>
                </a:tc>
                <a:extLst>
                  <a:ext uri="{0D108BD9-81ED-4DB2-BD59-A6C34878D82A}">
                    <a16:rowId xmlns:a16="http://schemas.microsoft.com/office/drawing/2014/main" val="1048724760"/>
                  </a:ext>
                </a:extLst>
              </a:tr>
              <a:tr h="593930">
                <a:tc>
                  <a:txBody>
                    <a:bodyPr/>
                    <a:lstStyle/>
                    <a:p>
                      <a:pPr algn="l"/>
                      <a:r>
                        <a:rPr lang="pt-PT" sz="1600">
                          <a:solidFill>
                            <a:schemeClr val="accent1"/>
                          </a:solidFill>
                        </a:rPr>
                        <a:t> HPV2 (GSK): 15 </a:t>
                      </a:r>
                      <a:r>
                        <a:rPr lang="pt-PT" sz="1600"/>
                        <a:t>aos</a:t>
                      </a:r>
                      <a:r>
                        <a:rPr lang="pt-PT" sz="1600">
                          <a:solidFill>
                            <a:schemeClr val="accent1"/>
                          </a:solidFill>
                        </a:rPr>
                        <a:t> 20 anos</a:t>
                      </a:r>
                    </a:p>
                    <a:p>
                      <a:pPr algn="l" rtl="0"/>
                      <a:endParaRPr lang="en-US" sz="1600" dirty="0">
                        <a:solidFill>
                          <a:schemeClr val="accent1"/>
                        </a:solidFill>
                      </a:endParaRPr>
                    </a:p>
                    <a:p>
                      <a:pPr algn="l"/>
                      <a:r>
                        <a:rPr lang="pt-PT" sz="1600">
                          <a:solidFill>
                            <a:schemeClr val="accent1"/>
                          </a:solidFill>
                          <a:latin typeface="+mn-lt"/>
                          <a:cs typeface="Calibri" panose="020F0502020204030204" pitchFamily="34" charset="0"/>
                        </a:rPr>
                        <a:t> HPV9 (MSD)</a:t>
                      </a:r>
                      <a:r>
                        <a:rPr lang="pt-PT" sz="1600">
                          <a:solidFill>
                            <a:schemeClr val="accent1"/>
                          </a:solidFill>
                        </a:rPr>
                        <a:t>: 15 </a:t>
                      </a:r>
                      <a:r>
                        <a:rPr lang="pt-PT" sz="1600"/>
                        <a:t>aos</a:t>
                      </a:r>
                      <a:r>
                        <a:rPr lang="pt-PT" sz="1600">
                          <a:solidFill>
                            <a:schemeClr val="accent1"/>
                          </a:solidFill>
                        </a:rPr>
                        <a:t> 20 anos</a:t>
                      </a:r>
                    </a:p>
                  </a:txBody>
                  <a:tcPr anchor="ctr">
                    <a:solidFill>
                      <a:schemeClr val="accent3">
                        <a:lumMod val="20000"/>
                        <a:lumOff val="80000"/>
                      </a:schemeClr>
                    </a:solidFill>
                  </a:tcPr>
                </a:tc>
                <a:extLst>
                  <a:ext uri="{0D108BD9-81ED-4DB2-BD59-A6C34878D82A}">
                    <a16:rowId xmlns:a16="http://schemas.microsoft.com/office/drawing/2014/main" val="258532072"/>
                  </a:ext>
                </a:extLst>
              </a:tr>
            </a:tbl>
          </a:graphicData>
        </a:graphic>
      </p:graphicFrame>
      <p:graphicFrame>
        <p:nvGraphicFramePr>
          <p:cNvPr id="6" name="Table 5">
            <a:extLst>
              <a:ext uri="{FF2B5EF4-FFF2-40B4-BE49-F238E27FC236}">
                <a16:creationId xmlns:a16="http://schemas.microsoft.com/office/drawing/2014/main" id="{3682FBC2-D24E-417C-9EDC-E4C64D5BC932}"/>
              </a:ext>
            </a:extLst>
          </p:cNvPr>
          <p:cNvGraphicFramePr>
            <a:graphicFrameLocks noGrp="1"/>
          </p:cNvGraphicFramePr>
          <p:nvPr>
            <p:extLst>
              <p:ext uri="{D42A27DB-BD31-4B8C-83A1-F6EECF244321}">
                <p14:modId xmlns:p14="http://schemas.microsoft.com/office/powerpoint/2010/main" val="3463242884"/>
              </p:ext>
            </p:extLst>
          </p:nvPr>
        </p:nvGraphicFramePr>
        <p:xfrm>
          <a:off x="420494" y="1051368"/>
          <a:ext cx="3992138" cy="2486058"/>
        </p:xfrm>
        <a:graphic>
          <a:graphicData uri="http://schemas.openxmlformats.org/drawingml/2006/table">
            <a:tbl>
              <a:tblPr firstRow="1" bandRow="1">
                <a:tableStyleId>{00A15C55-8517-42AA-B614-E9B94910E393}</a:tableStyleId>
              </a:tblPr>
              <a:tblGrid>
                <a:gridCol w="3992138">
                  <a:extLst>
                    <a:ext uri="{9D8B030D-6E8A-4147-A177-3AD203B41FA5}">
                      <a16:colId xmlns:a16="http://schemas.microsoft.com/office/drawing/2014/main" val="3520676417"/>
                    </a:ext>
                  </a:extLst>
                </a:gridCol>
              </a:tblGrid>
              <a:tr h="428658">
                <a:tc>
                  <a:txBody>
                    <a:bodyPr/>
                    <a:lstStyle/>
                    <a:p>
                      <a:pPr algn="l"/>
                      <a:r>
                        <a:rPr lang="pt-PT" sz="1600" i="0">
                          <a:solidFill>
                            <a:schemeClr val="bg1"/>
                          </a:solidFill>
                        </a:rPr>
                        <a:t>População do immunobridging</a:t>
                      </a:r>
                    </a:p>
                  </a:txBody>
                  <a:tcPr anchor="ctr">
                    <a:solidFill>
                      <a:schemeClr val="tx2"/>
                    </a:solidFill>
                  </a:tcPr>
                </a:tc>
                <a:extLst>
                  <a:ext uri="{0D108BD9-81ED-4DB2-BD59-A6C34878D82A}">
                    <a16:rowId xmlns:a16="http://schemas.microsoft.com/office/drawing/2014/main" val="3843877383"/>
                  </a:ext>
                </a:extLst>
              </a:tr>
              <a:tr h="267533">
                <a:tc>
                  <a:txBody>
                    <a:bodyPr/>
                    <a:lstStyle/>
                    <a:p>
                      <a:r>
                        <a:rPr lang="pt-PT" sz="1600" b="1">
                          <a:solidFill>
                            <a:schemeClr val="accent1"/>
                          </a:solidFill>
                        </a:rPr>
                        <a:t>Tanzânia - DoRIS</a:t>
                      </a:r>
                    </a:p>
                  </a:txBody>
                  <a:tcPr>
                    <a:solidFill>
                      <a:schemeClr val="accent3"/>
                    </a:solidFill>
                  </a:tcPr>
                </a:tc>
                <a:extLst>
                  <a:ext uri="{0D108BD9-81ED-4DB2-BD59-A6C34878D82A}">
                    <a16:rowId xmlns:a16="http://schemas.microsoft.com/office/drawing/2014/main" val="1710993905"/>
                  </a:ext>
                </a:extLst>
              </a:tr>
              <a:tr h="1103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600" dirty="0"/>
                        <a:t>HPV2 (GSK): 9 aos 14 anos</a:t>
                      </a:r>
                    </a:p>
                    <a:p>
                      <a:endParaRPr lang="en-US" sz="1600" dirty="0"/>
                    </a:p>
                    <a:p>
                      <a:endParaRPr lang="en-US" sz="1600" dirty="0"/>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dirty="0">
                          <a:solidFill>
                            <a:schemeClr val="tx1"/>
                          </a:solidFill>
                          <a:latin typeface="+mn-lt"/>
                          <a:cs typeface="Calibri" panose="020F0502020204030204" pitchFamily="34" charset="0"/>
                        </a:rPr>
                        <a:t>HPV9 (MSD)</a:t>
                      </a:r>
                      <a:r>
                        <a:rPr lang="pt-PT" sz="1600" dirty="0"/>
                        <a:t>: 9 aos 14 anos</a:t>
                      </a:r>
                    </a:p>
                    <a:p>
                      <a:endParaRPr lang="en-US" sz="1600" dirty="0">
                        <a:solidFill>
                          <a:schemeClr val="accent6"/>
                        </a:solidFill>
                      </a:endParaRPr>
                    </a:p>
                    <a:p>
                      <a:endParaRPr lang="en-US" sz="1600" dirty="0">
                        <a:solidFill>
                          <a:schemeClr val="accent6"/>
                        </a:solidFill>
                      </a:endParaRPr>
                    </a:p>
                  </a:txBody>
                  <a:tcPr>
                    <a:solidFill>
                      <a:schemeClr val="accent3">
                        <a:lumMod val="20000"/>
                        <a:lumOff val="80000"/>
                      </a:schemeClr>
                    </a:solidFill>
                  </a:tcPr>
                </a:tc>
                <a:extLst>
                  <a:ext uri="{0D108BD9-81ED-4DB2-BD59-A6C34878D82A}">
                    <a16:rowId xmlns:a16="http://schemas.microsoft.com/office/drawing/2014/main" val="4260182775"/>
                  </a:ext>
                </a:extLst>
              </a:tr>
            </a:tbl>
          </a:graphicData>
        </a:graphic>
      </p:graphicFrame>
      <p:cxnSp>
        <p:nvCxnSpPr>
          <p:cNvPr id="7" name="Straight Arrow Connector 6">
            <a:extLst>
              <a:ext uri="{FF2B5EF4-FFF2-40B4-BE49-F238E27FC236}">
                <a16:creationId xmlns:a16="http://schemas.microsoft.com/office/drawing/2014/main" id="{2CD42774-15E4-4AD2-A825-F5E67139DEC2}"/>
              </a:ext>
            </a:extLst>
          </p:cNvPr>
          <p:cNvCxnSpPr>
            <a:cxnSpLocks/>
          </p:cNvCxnSpPr>
          <p:nvPr/>
        </p:nvCxnSpPr>
        <p:spPr>
          <a:xfrm>
            <a:off x="2733472" y="2008357"/>
            <a:ext cx="3260057"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8" name="Straight Arrow Connector 7">
            <a:extLst>
              <a:ext uri="{FF2B5EF4-FFF2-40B4-BE49-F238E27FC236}">
                <a16:creationId xmlns:a16="http://schemas.microsoft.com/office/drawing/2014/main" id="{8EFB86ED-AD4B-4602-BC48-FD76049150D4}"/>
              </a:ext>
            </a:extLst>
          </p:cNvPr>
          <p:cNvCxnSpPr>
            <a:cxnSpLocks/>
          </p:cNvCxnSpPr>
          <p:nvPr/>
        </p:nvCxnSpPr>
        <p:spPr>
          <a:xfrm>
            <a:off x="2811294" y="2886209"/>
            <a:ext cx="3182235" cy="0"/>
          </a:xfrm>
          <a:prstGeom prst="straightConnector1">
            <a:avLst/>
          </a:prstGeom>
          <a:ln w="57150">
            <a:solidFill>
              <a:schemeClr val="accent5"/>
            </a:solidFill>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47AE9D4C-6DC7-4A84-8564-9F978BBC0002}"/>
              </a:ext>
            </a:extLst>
          </p:cNvPr>
          <p:cNvCxnSpPr>
            <a:cxnSpLocks/>
          </p:cNvCxnSpPr>
          <p:nvPr/>
        </p:nvCxnSpPr>
        <p:spPr>
          <a:xfrm>
            <a:off x="2733472" y="2140085"/>
            <a:ext cx="3260057" cy="1574959"/>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8B2F43E0-DD6C-49B3-8820-A51A6ABD6902}"/>
              </a:ext>
            </a:extLst>
          </p:cNvPr>
          <p:cNvCxnSpPr>
            <a:cxnSpLocks/>
          </p:cNvCxnSpPr>
          <p:nvPr/>
        </p:nvCxnSpPr>
        <p:spPr>
          <a:xfrm>
            <a:off x="2811294" y="3015574"/>
            <a:ext cx="3182235" cy="1173688"/>
          </a:xfrm>
          <a:prstGeom prst="straightConnector1">
            <a:avLst/>
          </a:prstGeom>
          <a:ln w="57150">
            <a:solidFill>
              <a:schemeClr val="accent3"/>
            </a:solidFill>
            <a:prstDash val="solid"/>
            <a:tailEnd type="triangle"/>
          </a:ln>
        </p:spPr>
        <p:style>
          <a:lnRef idx="1">
            <a:schemeClr val="accent6"/>
          </a:lnRef>
          <a:fillRef idx="0">
            <a:schemeClr val="accent6"/>
          </a:fillRef>
          <a:effectRef idx="0">
            <a:schemeClr val="accent6"/>
          </a:effectRef>
          <a:fontRef idx="minor">
            <a:schemeClr val="tx1"/>
          </a:fontRef>
        </p:style>
      </p:cxnSp>
      <p:sp>
        <p:nvSpPr>
          <p:cNvPr id="15" name="Rectangle 14">
            <a:extLst>
              <a:ext uri="{FF2B5EF4-FFF2-40B4-BE49-F238E27FC236}">
                <a16:creationId xmlns:a16="http://schemas.microsoft.com/office/drawing/2014/main" id="{E02CEA20-F93C-4404-8FF3-5E5B0DB51B2A}"/>
              </a:ext>
            </a:extLst>
          </p:cNvPr>
          <p:cNvSpPr/>
          <p:nvPr/>
        </p:nvSpPr>
        <p:spPr>
          <a:xfrm>
            <a:off x="381000" y="81507"/>
            <a:ext cx="11747582" cy="584775"/>
          </a:xfrm>
          <a:prstGeom prst="rect">
            <a:avLst/>
          </a:prstGeom>
        </p:spPr>
        <p:txBody>
          <a:bodyPr wrap="square">
            <a:spAutoFit/>
          </a:bodyPr>
          <a:lstStyle/>
          <a:p>
            <a:r>
              <a:rPr lang="pt-PT" sz="3200">
                <a:solidFill>
                  <a:schemeClr val="accent1"/>
                </a:solidFill>
                <a:latin typeface="+mj-lt"/>
              </a:rPr>
              <a:t>Ensaio DoRIS: Immunobridging</a:t>
            </a:r>
          </a:p>
        </p:txBody>
      </p:sp>
      <p:sp>
        <p:nvSpPr>
          <p:cNvPr id="17" name="TextBox 16">
            <a:extLst>
              <a:ext uri="{FF2B5EF4-FFF2-40B4-BE49-F238E27FC236}">
                <a16:creationId xmlns:a16="http://schemas.microsoft.com/office/drawing/2014/main" id="{54314361-CADE-4600-95F0-B6AFE926DC48}"/>
              </a:ext>
            </a:extLst>
          </p:cNvPr>
          <p:cNvSpPr txBox="1"/>
          <p:nvPr/>
        </p:nvSpPr>
        <p:spPr>
          <a:xfrm>
            <a:off x="380999" y="6071240"/>
            <a:ext cx="11219873" cy="369332"/>
          </a:xfrm>
          <a:prstGeom prst="rect">
            <a:avLst/>
          </a:prstGeom>
          <a:noFill/>
        </p:spPr>
        <p:txBody>
          <a:bodyPr wrap="square" rtlCol="0">
            <a:spAutoFit/>
          </a:bodyPr>
          <a:lstStyle/>
          <a:p>
            <a:r>
              <a:rPr lang="pt-PT" sz="900"/>
              <a:t>Abreviaturas: CVT: Ensaio de vacinas na Costa Rica; DoRIS: Immunobridging de Redução de Dose e Segurança; GMC: concentrações médias geométricas; IARC: Agência Internacional de Investigação do Cancro; KEN SHE: KENya Eficácia da vacina de dose única contra o HPV; NI: não-inferioridade  </a:t>
            </a:r>
          </a:p>
        </p:txBody>
      </p:sp>
      <p:sp>
        <p:nvSpPr>
          <p:cNvPr id="2" name="TextBox 1">
            <a:extLst>
              <a:ext uri="{FF2B5EF4-FFF2-40B4-BE49-F238E27FC236}">
                <a16:creationId xmlns:a16="http://schemas.microsoft.com/office/drawing/2014/main" id="{90A0B0F5-9B7C-46DB-B745-E88810DE05B1}"/>
              </a:ext>
            </a:extLst>
          </p:cNvPr>
          <p:cNvSpPr txBox="1"/>
          <p:nvPr/>
        </p:nvSpPr>
        <p:spPr>
          <a:xfrm>
            <a:off x="381000" y="4788412"/>
            <a:ext cx="10252475" cy="646331"/>
          </a:xfrm>
          <a:prstGeom prst="rect">
            <a:avLst/>
          </a:prstGeom>
          <a:solidFill>
            <a:schemeClr val="accent3">
              <a:lumMod val="20000"/>
              <a:lumOff val="80000"/>
            </a:schemeClr>
          </a:solidFill>
          <a:ln>
            <a:solidFill>
              <a:schemeClr val="accent1"/>
            </a:solidFill>
          </a:ln>
        </p:spPr>
        <p:txBody>
          <a:bodyPr wrap="square" lIns="91440" tIns="45720" rIns="91440" bIns="45720" rtlCol="0" anchor="ctr" anchorCtr="0">
            <a:spAutoFit/>
          </a:bodyPr>
          <a:lstStyle/>
          <a:p>
            <a:r>
              <a:rPr lang="pt-PT">
                <a:solidFill>
                  <a:schemeClr val="accent1"/>
                </a:solidFill>
              </a:rPr>
              <a:t>Objectivo primário de immunobridging: Não-inferioridade de GMC contra o HPV-16/18 no mês 24</a:t>
            </a:r>
          </a:p>
          <a:p>
            <a:r>
              <a:rPr lang="pt-PT">
                <a:solidFill>
                  <a:schemeClr val="accent1"/>
                </a:solidFill>
              </a:rPr>
              <a:t>Objectivo secundário de immunobridging: Não-inferioridade da seropositividade de HPV-16/18 no mês 24</a:t>
            </a:r>
          </a:p>
        </p:txBody>
      </p:sp>
    </p:spTree>
    <p:extLst>
      <p:ext uri="{BB962C8B-B14F-4D97-AF65-F5344CB8AC3E}">
        <p14:creationId xmlns:p14="http://schemas.microsoft.com/office/powerpoint/2010/main" val="14196137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829" t="2008" r="1088" b="2238"/>
          <a:stretch/>
        </p:blipFill>
        <p:spPr>
          <a:xfrm>
            <a:off x="180393" y="1287580"/>
            <a:ext cx="5559845" cy="4651858"/>
          </a:xfrm>
          <a:prstGeom prst="rect">
            <a:avLst/>
          </a:prstGeom>
        </p:spPr>
      </p:pic>
      <p:sp>
        <p:nvSpPr>
          <p:cNvPr id="5" name="Rectangle 4"/>
          <p:cNvSpPr/>
          <p:nvPr/>
        </p:nvSpPr>
        <p:spPr>
          <a:xfrm>
            <a:off x="932163" y="1438993"/>
            <a:ext cx="2323101" cy="3642573"/>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p:cNvSpPr/>
          <p:nvPr/>
        </p:nvSpPr>
        <p:spPr>
          <a:xfrm>
            <a:off x="3523045" y="1438994"/>
            <a:ext cx="1999931" cy="3642572"/>
          </a:xfrm>
          <a:prstGeom prst="rect">
            <a:avLst/>
          </a:prstGeom>
          <a:noFill/>
          <a:ln w="412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p:cNvSpPr/>
          <p:nvPr/>
        </p:nvSpPr>
        <p:spPr>
          <a:xfrm>
            <a:off x="1332720" y="5808633"/>
            <a:ext cx="6562725" cy="261610"/>
          </a:xfrm>
          <a:prstGeom prst="rect">
            <a:avLst/>
          </a:prstGeom>
        </p:spPr>
        <p:txBody>
          <a:bodyPr wrap="square">
            <a:spAutoFit/>
          </a:bodyPr>
          <a:lstStyle/>
          <a:p>
            <a:pPr>
              <a:spcAft>
                <a:spcPts val="600"/>
              </a:spcAft>
              <a:buSzPct val="110000"/>
              <a:defRPr/>
            </a:pPr>
            <a:r>
              <a:rPr lang="pt-PT" sz="1100">
                <a:solidFill>
                  <a:prstClr val="black"/>
                </a:solidFill>
                <a:ea typeface="Tahoma" panose="020B0604030504040204" pitchFamily="34" charset="0"/>
                <a:cs typeface="Tahoma" panose="020B0604030504040204" pitchFamily="34" charset="0"/>
              </a:rPr>
              <a:t>As barras horizontais pretas são os títulos medianos de anticorpos</a:t>
            </a:r>
          </a:p>
        </p:txBody>
      </p:sp>
      <p:sp>
        <p:nvSpPr>
          <p:cNvPr id="11" name="Rectangle 10">
            <a:extLst>
              <a:ext uri="{FF2B5EF4-FFF2-40B4-BE49-F238E27FC236}">
                <a16:creationId xmlns:a16="http://schemas.microsoft.com/office/drawing/2014/main" id="{4C419598-328F-4EEC-8796-0023E66100EB}"/>
              </a:ext>
            </a:extLst>
          </p:cNvPr>
          <p:cNvSpPr/>
          <p:nvPr/>
        </p:nvSpPr>
        <p:spPr>
          <a:xfrm>
            <a:off x="7939534" y="126279"/>
            <a:ext cx="2200939" cy="1022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11">
            <a:extLst>
              <a:ext uri="{FF2B5EF4-FFF2-40B4-BE49-F238E27FC236}">
                <a16:creationId xmlns:a16="http://schemas.microsoft.com/office/drawing/2014/main" id="{A6C789E0-C078-45ED-9783-5334C1E3907A}"/>
              </a:ext>
            </a:extLst>
          </p:cNvPr>
          <p:cNvSpPr/>
          <p:nvPr/>
        </p:nvSpPr>
        <p:spPr>
          <a:xfrm>
            <a:off x="0" y="98918"/>
            <a:ext cx="12295762" cy="1077218"/>
          </a:xfrm>
          <a:prstGeom prst="rect">
            <a:avLst/>
          </a:prstGeom>
        </p:spPr>
        <p:txBody>
          <a:bodyPr wrap="square">
            <a:spAutoFit/>
          </a:bodyPr>
          <a:lstStyle/>
          <a:p>
            <a:r>
              <a:rPr lang="pt-PT" sz="3200" dirty="0">
                <a:solidFill>
                  <a:schemeClr val="tx2"/>
                </a:solidFill>
                <a:latin typeface="+mj-lt"/>
              </a:rPr>
              <a:t>Ensaio DoRIS: Immunobridging com os ensaios CVT, IARC Índia e KEN SHE </a:t>
            </a:r>
          </a:p>
          <a:p>
            <a:r>
              <a:rPr lang="pt-PT" sz="3200" dirty="0">
                <a:solidFill>
                  <a:schemeClr val="tx2"/>
                </a:solidFill>
                <a:latin typeface="+mj-lt"/>
              </a:rPr>
              <a:t>Não-inferioridade cumprida no mês 24</a:t>
            </a:r>
          </a:p>
        </p:txBody>
      </p:sp>
      <p:sp>
        <p:nvSpPr>
          <p:cNvPr id="14" name="TextBox 13">
            <a:extLst>
              <a:ext uri="{FF2B5EF4-FFF2-40B4-BE49-F238E27FC236}">
                <a16:creationId xmlns:a16="http://schemas.microsoft.com/office/drawing/2014/main" id="{6478713C-1D12-477D-9575-CA1CE9310A30}"/>
              </a:ext>
            </a:extLst>
          </p:cNvPr>
          <p:cNvSpPr txBox="1"/>
          <p:nvPr/>
        </p:nvSpPr>
        <p:spPr>
          <a:xfrm>
            <a:off x="380998" y="5993528"/>
            <a:ext cx="10980908" cy="230832"/>
          </a:xfrm>
          <a:prstGeom prst="rect">
            <a:avLst/>
          </a:prstGeom>
          <a:noFill/>
        </p:spPr>
        <p:txBody>
          <a:bodyPr wrap="square" rtlCol="0">
            <a:spAutoFit/>
          </a:bodyPr>
          <a:lstStyle/>
          <a:p>
            <a:r>
              <a:rPr lang="pt-PT" sz="900" dirty="0"/>
              <a:t>Abreviaturas: CVT: Ensaio de vacinas na Costa Rica; DoRIS: Immunobridging de Redução de Dose e Segurança; IARC: Agência Internacional de Investigação do Cancro; KEN SHE: KENya Eficácia da vacina de dose única contra o HPV</a:t>
            </a:r>
          </a:p>
        </p:txBody>
      </p:sp>
      <p:sp>
        <p:nvSpPr>
          <p:cNvPr id="15" name="TextBox 14">
            <a:extLst>
              <a:ext uri="{FF2B5EF4-FFF2-40B4-BE49-F238E27FC236}">
                <a16:creationId xmlns:a16="http://schemas.microsoft.com/office/drawing/2014/main" id="{F2E94360-0330-43DE-86D5-1036075234DE}"/>
              </a:ext>
            </a:extLst>
          </p:cNvPr>
          <p:cNvSpPr txBox="1"/>
          <p:nvPr/>
        </p:nvSpPr>
        <p:spPr>
          <a:xfrm>
            <a:off x="380999" y="6166963"/>
            <a:ext cx="11747581" cy="307777"/>
          </a:xfrm>
          <a:prstGeom prst="rect">
            <a:avLst/>
          </a:prstGeom>
          <a:noFill/>
        </p:spPr>
        <p:txBody>
          <a:bodyPr wrap="square">
            <a:spAutoFit/>
          </a:bodyPr>
          <a:lstStyle/>
          <a:p>
            <a:r>
              <a:rPr lang="pt-PT" sz="700">
                <a:solidFill>
                  <a:schemeClr val="tx1">
                    <a:lumMod val="65000"/>
                    <a:lumOff val="35000"/>
                  </a:schemeClr>
                </a:solidFill>
                <a:latin typeface="+mj-lt"/>
                <a:cs typeface="Arial"/>
              </a:rPr>
              <a:t>Baisley K, Kemp TJ, Kreimer AR, et al. Comparing one dose of HPV vaccine in girls aged 9-14 years in Tanzania (DoRIS) with one dose of HPV vaccine in historical cohorts: An immunobridging analysis of a randomised controlled trial. </a:t>
            </a:r>
            <a:r>
              <a:rPr lang="pt-PT" sz="700" b="0" i="1" u="none" baseline="0">
                <a:solidFill>
                  <a:schemeClr val="tx1">
                    <a:lumMod val="65000"/>
                    <a:lumOff val="35000"/>
                  </a:schemeClr>
                </a:solidFill>
                <a:latin typeface="+mj-lt"/>
                <a:cs typeface="Arial"/>
              </a:rPr>
              <a:t>Lancet Global Health</a:t>
            </a:r>
            <a:r>
              <a:rPr lang="pt-PT" sz="700">
                <a:solidFill>
                  <a:schemeClr val="tx1">
                    <a:lumMod val="65000"/>
                    <a:lumOff val="35000"/>
                  </a:schemeClr>
                </a:solidFill>
                <a:latin typeface="+mj-lt"/>
                <a:cs typeface="Arial"/>
              </a:rPr>
              <a:t>. 2022; 10(10):e1485–e1493. </a:t>
            </a:r>
            <a:r>
              <a:rPr lang="pt-PT" sz="700">
                <a:solidFill>
                  <a:schemeClr val="tx1">
                    <a:lumMod val="65000"/>
                    <a:lumOff val="35000"/>
                  </a:schemeClr>
                </a:solidFill>
                <a:latin typeface="Calibri" panose="020F0502020204030204" pitchFamily="34" charset="0"/>
                <a:cs typeface="Calibri" panose="020F0502020204030204" pitchFamily="34" charset="0"/>
              </a:rPr>
              <a:t>│</a:t>
            </a:r>
            <a:r>
              <a:rPr lang="pt-PT" sz="700">
                <a:solidFill>
                  <a:schemeClr val="tx1">
                    <a:lumMod val="65000"/>
                    <a:lumOff val="35000"/>
                  </a:schemeClr>
                </a:solidFill>
                <a:latin typeface="+mj-lt"/>
                <a:cs typeface="Arial"/>
              </a:rPr>
              <a:t> Baisley K, Kemp TJ, Mugo NR, et al.</a:t>
            </a:r>
            <a:r>
              <a:rPr lang="pt-PT" sz="700">
                <a:solidFill>
                  <a:schemeClr val="tx1">
                    <a:lumMod val="65000"/>
                    <a:lumOff val="35000"/>
                  </a:schemeClr>
                </a:solidFill>
                <a:latin typeface="+mj-lt"/>
                <a:cs typeface="Arial" panose="020B0604020202020204" pitchFamily="34" charset="0"/>
              </a:rPr>
              <a:t> Comparing one dose of HPV vaccine in girls aged 9-14 years in Tanzania (DoRIS) with one dose in young women aged 15-20 years in Kenya (KEN SHE): An immunobridging analysis of randomised controlled trials. </a:t>
            </a:r>
            <a:r>
              <a:rPr lang="pt-PT" sz="700" b="0" i="1" u="none" baseline="0">
                <a:solidFill>
                  <a:schemeClr val="tx1">
                    <a:lumMod val="65000"/>
                    <a:lumOff val="35000"/>
                  </a:schemeClr>
                </a:solidFill>
                <a:latin typeface="+mj-lt"/>
                <a:cs typeface="Arial" panose="020B0604020202020204" pitchFamily="34" charset="0"/>
              </a:rPr>
              <a:t>Lancet Global Health. </a:t>
            </a:r>
            <a:r>
              <a:rPr lang="pt-PT" sz="700">
                <a:solidFill>
                  <a:schemeClr val="tx1">
                    <a:lumMod val="65000"/>
                    <a:lumOff val="35000"/>
                  </a:schemeClr>
                </a:solidFill>
                <a:latin typeface="+mj-lt"/>
                <a:cs typeface="Arial" panose="020B0604020202020204" pitchFamily="34" charset="0"/>
              </a:rPr>
              <a:t>2024;12(3):e491-e499.</a:t>
            </a:r>
          </a:p>
        </p:txBody>
      </p:sp>
      <p:pic>
        <p:nvPicPr>
          <p:cNvPr id="3" name="Picture 2">
            <a:extLst>
              <a:ext uri="{FF2B5EF4-FFF2-40B4-BE49-F238E27FC236}">
                <a16:creationId xmlns:a16="http://schemas.microsoft.com/office/drawing/2014/main" id="{D5437EBF-E72D-55EE-3A36-2FBDCA3A8EB5}"/>
              </a:ext>
            </a:extLst>
          </p:cNvPr>
          <p:cNvPicPr>
            <a:picLocks noChangeAspect="1"/>
          </p:cNvPicPr>
          <p:nvPr/>
        </p:nvPicPr>
        <p:blipFill>
          <a:blip r:embed="rId4"/>
          <a:stretch>
            <a:fillRect/>
          </a:stretch>
        </p:blipFill>
        <p:spPr>
          <a:xfrm>
            <a:off x="5898389" y="1146199"/>
            <a:ext cx="6066196" cy="4321059"/>
          </a:xfrm>
          <a:prstGeom prst="rect">
            <a:avLst/>
          </a:prstGeom>
        </p:spPr>
      </p:pic>
      <p:sp>
        <p:nvSpPr>
          <p:cNvPr id="7" name="Rectangle 6">
            <a:extLst>
              <a:ext uri="{FF2B5EF4-FFF2-40B4-BE49-F238E27FC236}">
                <a16:creationId xmlns:a16="http://schemas.microsoft.com/office/drawing/2014/main" id="{50780E88-825E-C9AA-AB88-5B2A83822FBE}"/>
              </a:ext>
            </a:extLst>
          </p:cNvPr>
          <p:cNvSpPr/>
          <p:nvPr/>
        </p:nvSpPr>
        <p:spPr>
          <a:xfrm>
            <a:off x="6552675" y="1438993"/>
            <a:ext cx="2627901" cy="3721821"/>
          </a:xfrm>
          <a:prstGeom prst="rect">
            <a:avLst/>
          </a:prstGeom>
          <a:noFill/>
          <a:ln w="412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7">
            <a:extLst>
              <a:ext uri="{FF2B5EF4-FFF2-40B4-BE49-F238E27FC236}">
                <a16:creationId xmlns:a16="http://schemas.microsoft.com/office/drawing/2014/main" id="{7E394102-C006-C724-5049-F9242C702111}"/>
              </a:ext>
            </a:extLst>
          </p:cNvPr>
          <p:cNvSpPr/>
          <p:nvPr/>
        </p:nvSpPr>
        <p:spPr>
          <a:xfrm>
            <a:off x="9353869" y="1438993"/>
            <a:ext cx="2627901" cy="3721821"/>
          </a:xfrm>
          <a:prstGeom prst="rect">
            <a:avLst/>
          </a:prstGeom>
          <a:noFill/>
          <a:ln w="412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9793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2140" y="202115"/>
            <a:ext cx="11447720" cy="584775"/>
          </a:xfrm>
          <a:prstGeom prst="rect">
            <a:avLst/>
          </a:prstGeom>
        </p:spPr>
        <p:txBody>
          <a:bodyPr wrap="square">
            <a:spAutoFit/>
          </a:bodyPr>
          <a:lstStyle/>
          <a:p>
            <a:pPr algn="ctr"/>
            <a:r>
              <a:rPr lang="pt-PT" sz="3200">
                <a:solidFill>
                  <a:schemeClr val="accent1"/>
                </a:solidFill>
                <a:latin typeface="+mj-lt"/>
              </a:rPr>
              <a:t>DEBS: imunogenicidade do reforço tardio da vacina 9vHPV</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2052748962"/>
              </p:ext>
            </p:extLst>
          </p:nvPr>
        </p:nvGraphicFramePr>
        <p:xfrm>
          <a:off x="755798" y="1988011"/>
          <a:ext cx="10680404" cy="3237854"/>
        </p:xfrm>
        <a:graphic>
          <a:graphicData uri="http://schemas.openxmlformats.org/drawingml/2006/table">
            <a:tbl>
              <a:tblPr firstRow="1" bandRow="1">
                <a:tableStyleId>{5C22544A-7EE6-4342-B048-85BDC9FD1C3A}</a:tableStyleId>
              </a:tblPr>
              <a:tblGrid>
                <a:gridCol w="1482120">
                  <a:extLst>
                    <a:ext uri="{9D8B030D-6E8A-4147-A177-3AD203B41FA5}">
                      <a16:colId xmlns:a16="http://schemas.microsoft.com/office/drawing/2014/main" val="775955045"/>
                    </a:ext>
                  </a:extLst>
                </a:gridCol>
                <a:gridCol w="1350725">
                  <a:extLst>
                    <a:ext uri="{9D8B030D-6E8A-4147-A177-3AD203B41FA5}">
                      <a16:colId xmlns:a16="http://schemas.microsoft.com/office/drawing/2014/main" val="1036013797"/>
                    </a:ext>
                  </a:extLst>
                </a:gridCol>
                <a:gridCol w="1634566">
                  <a:extLst>
                    <a:ext uri="{9D8B030D-6E8A-4147-A177-3AD203B41FA5}">
                      <a16:colId xmlns:a16="http://schemas.microsoft.com/office/drawing/2014/main" val="3520488675"/>
                    </a:ext>
                  </a:extLst>
                </a:gridCol>
                <a:gridCol w="1673939">
                  <a:extLst>
                    <a:ext uri="{9D8B030D-6E8A-4147-A177-3AD203B41FA5}">
                      <a16:colId xmlns:a16="http://schemas.microsoft.com/office/drawing/2014/main" val="1292358903"/>
                    </a:ext>
                  </a:extLst>
                </a:gridCol>
                <a:gridCol w="1402662">
                  <a:extLst>
                    <a:ext uri="{9D8B030D-6E8A-4147-A177-3AD203B41FA5}">
                      <a16:colId xmlns:a16="http://schemas.microsoft.com/office/drawing/2014/main" val="2060908422"/>
                    </a:ext>
                  </a:extLst>
                </a:gridCol>
                <a:gridCol w="1481328">
                  <a:extLst>
                    <a:ext uri="{9D8B030D-6E8A-4147-A177-3AD203B41FA5}">
                      <a16:colId xmlns:a16="http://schemas.microsoft.com/office/drawing/2014/main" val="1015240418"/>
                    </a:ext>
                  </a:extLst>
                </a:gridCol>
                <a:gridCol w="1655064">
                  <a:extLst>
                    <a:ext uri="{9D8B030D-6E8A-4147-A177-3AD203B41FA5}">
                      <a16:colId xmlns:a16="http://schemas.microsoft.com/office/drawing/2014/main" val="395611838"/>
                    </a:ext>
                  </a:extLst>
                </a:gridCol>
              </a:tblGrid>
              <a:tr h="489541">
                <a:tc>
                  <a:txBody>
                    <a:bodyPr/>
                    <a:lstStyle/>
                    <a:p>
                      <a:endParaRPr lang="en-US" sz="20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sz="2000">
                          <a:latin typeface="+mn-lt"/>
                          <a:cs typeface="Arial" panose="020B0604020202020204" pitchFamily="34" charset="0"/>
                        </a:rPr>
                        <a:t>N</a:t>
                      </a:r>
                    </a:p>
                  </a:txBody>
                  <a:tcPr anchor="b">
                    <a:lnB w="9525" cap="flat" cmpd="sng" algn="ctr">
                      <a:solidFill>
                        <a:schemeClr val="accent1"/>
                      </a:solidFill>
                      <a:prstDash val="solid"/>
                      <a:round/>
                      <a:headEnd type="none" w="med" len="med"/>
                      <a:tailEnd type="none" w="med" len="med"/>
                    </a:lnB>
                  </a:tcPr>
                </a:tc>
                <a:tc>
                  <a:txBody>
                    <a:bodyPr/>
                    <a:lstStyle/>
                    <a:p>
                      <a:pPr algn="ctr"/>
                      <a:r>
                        <a:rPr lang="pt-PT" sz="2000">
                          <a:latin typeface="+mn-lt"/>
                          <a:cs typeface="Arial" panose="020B0604020202020204" pitchFamily="34" charset="0"/>
                        </a:rPr>
                        <a:t>GMC</a:t>
                      </a:r>
                    </a:p>
                  </a:txBody>
                  <a:tcPr anchor="b">
                    <a:lnB w="9525" cap="flat" cmpd="sng" algn="ctr">
                      <a:solidFill>
                        <a:schemeClr val="accent1"/>
                      </a:solidFill>
                      <a:prstDash val="solid"/>
                      <a:round/>
                      <a:headEnd type="none" w="med" len="med"/>
                      <a:tailEnd type="none" w="med" len="med"/>
                    </a:lnB>
                  </a:tcPr>
                </a:tc>
                <a:tc>
                  <a:txBody>
                    <a:bodyPr/>
                    <a:lstStyle/>
                    <a:p>
                      <a:pPr algn="ctr"/>
                      <a:r>
                        <a:rPr lang="pt-PT" sz="2000">
                          <a:latin typeface="+mn-lt"/>
                          <a:cs typeface="Arial" panose="020B0604020202020204" pitchFamily="34" charset="0"/>
                        </a:rPr>
                        <a:t>95% IC</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pt-PT" sz="2000">
                          <a:latin typeface="+mn-lt"/>
                          <a:cs typeface="Arial" panose="020B0604020202020204" pitchFamily="34" charset="0"/>
                        </a:rPr>
                        <a:t>N</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pt-PT" sz="2000">
                          <a:latin typeface="+mn-lt"/>
                          <a:cs typeface="Arial" panose="020B0604020202020204" pitchFamily="34" charset="0"/>
                        </a:rPr>
                        <a:t>GMC</a:t>
                      </a:r>
                    </a:p>
                  </a:txBody>
                  <a:tcPr anchor="b">
                    <a:lnB w="9525" cap="flat" cmpd="sng" algn="ctr">
                      <a:solidFill>
                        <a:schemeClr val="accent1"/>
                      </a:solidFill>
                      <a:prstDash val="solid"/>
                      <a:round/>
                      <a:headEnd type="none" w="med" len="med"/>
                      <a:tailEnd type="none" w="med" len="med"/>
                    </a:lnB>
                  </a:tcPr>
                </a:tc>
                <a:tc>
                  <a:txBody>
                    <a:bodyPr/>
                    <a:lstStyle/>
                    <a:p>
                      <a:pPr algn="ctr"/>
                      <a:r>
                        <a:rPr lang="pt-PT" sz="200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74904">
                <a:tc>
                  <a:txBody>
                    <a:bodyPr/>
                    <a:lstStyle/>
                    <a:p>
                      <a:pPr algn="l" rtl="0"/>
                      <a:endParaRPr lang="en-US" sz="20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pt-PT" sz="2000" b="1">
                          <a:solidFill>
                            <a:schemeClr val="accent1"/>
                          </a:solidFill>
                          <a:latin typeface="+mn-lt"/>
                          <a:cs typeface="Arial" panose="020B0604020202020204" pitchFamily="34" charset="0"/>
                        </a:rPr>
                        <a:t>Raparigas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pt-PT" sz="2000" b="1">
                          <a:solidFill>
                            <a:schemeClr val="accent1"/>
                          </a:solidFill>
                          <a:latin typeface="+mn-lt"/>
                          <a:cs typeface="Arial" panose="020B0604020202020204" pitchFamily="34" charset="0"/>
                        </a:rPr>
                        <a:t>Rapazes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463296">
                <a:tc>
                  <a:txBody>
                    <a:bodyPr/>
                    <a:lstStyle/>
                    <a:p>
                      <a:pPr algn="r"/>
                      <a:r>
                        <a:rPr lang="pt-PT" sz="2000" b="1">
                          <a:solidFill>
                            <a:schemeClr val="bg1"/>
                          </a:solidFill>
                          <a:latin typeface="+mn-lt"/>
                          <a:cs typeface="Arial" panose="020B0604020202020204" pitchFamily="34" charset="0"/>
                        </a:rPr>
                        <a:t>Linha de base</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2000" b="0">
                          <a:solidFill>
                            <a:schemeClr val="accent1"/>
                          </a:solidFill>
                          <a:latin typeface="+mn-lt"/>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pt-PT" sz="2000" b="0">
                          <a:solidFill>
                            <a:schemeClr val="accent1"/>
                          </a:solidFill>
                          <a:latin typeface="+mn-lt"/>
                          <a:cs typeface="Arial" panose="020B0604020202020204" pitchFamily="34" charset="0"/>
                        </a:rPr>
                        <a:t>0,72</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pt-PT" sz="2000" b="0">
                          <a:solidFill>
                            <a:schemeClr val="accent1"/>
                          </a:solidFill>
                          <a:latin typeface="+mn-lt"/>
                          <a:cs typeface="Arial" panose="020B0604020202020204" pitchFamily="34" charset="0"/>
                        </a:rPr>
                        <a:t>0,68; 0,77</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000" b="0">
                          <a:solidFill>
                            <a:schemeClr val="accent1"/>
                          </a:solidFill>
                          <a:latin typeface="+mn-lt"/>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000" b="0">
                          <a:solidFill>
                            <a:schemeClr val="accent1"/>
                          </a:solidFill>
                          <a:latin typeface="+mn-lt"/>
                          <a:cs typeface="Arial" panose="020B0604020202020204" pitchFamily="34" charset="0"/>
                        </a:rPr>
                        <a:t>0,75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2000" b="0">
                          <a:solidFill>
                            <a:schemeClr val="accent1"/>
                          </a:solidFill>
                          <a:latin typeface="+mn-lt"/>
                          <a:cs typeface="Arial" panose="020B0604020202020204" pitchFamily="34" charset="0"/>
                        </a:rPr>
                        <a:t>0,65; 0,87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402336">
                <a:tc>
                  <a:txBody>
                    <a:bodyPr/>
                    <a:lstStyle/>
                    <a:p>
                      <a:pPr algn="r"/>
                      <a:r>
                        <a:rPr lang="pt-PT" sz="2000" b="1">
                          <a:solidFill>
                            <a:schemeClr val="bg1"/>
                          </a:solidFill>
                          <a:latin typeface="+mn-lt"/>
                          <a:cs typeface="Arial" panose="020B0604020202020204" pitchFamily="34" charset="0"/>
                        </a:rPr>
                        <a:t>6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25,28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21,66; 29,49</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latin typeface="+mn-lt"/>
                          <a:cs typeface="Arial" panose="020B0604020202020204" pitchFamily="34" charset="0"/>
                        </a:rPr>
                        <a:t>24,99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latin typeface="+mn-lt"/>
                          <a:cs typeface="Arial" panose="020B0604020202020204" pitchFamily="34" charset="0"/>
                        </a:rPr>
                        <a:t>19,91; 31,36</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r h="411480">
                <a:tc>
                  <a:txBody>
                    <a:bodyPr/>
                    <a:lstStyle/>
                    <a:p>
                      <a:pPr algn="r"/>
                      <a:r>
                        <a:rPr lang="pt-PT" sz="2000" b="1">
                          <a:solidFill>
                            <a:schemeClr val="bg1"/>
                          </a:solidFill>
                          <a:latin typeface="+mn-lt"/>
                          <a:cs typeface="Arial" panose="020B0604020202020204" pitchFamily="34" charset="0"/>
                        </a:rPr>
                        <a:t>12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15,59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13,25; 18,35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latin typeface="+mn-lt"/>
                          <a:cs typeface="Arial" panose="020B0604020202020204" pitchFamily="34" charset="0"/>
                        </a:rPr>
                        <a:t>12,07</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8,96; 16,25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962998604"/>
                  </a:ext>
                </a:extLst>
              </a:tr>
              <a:tr h="365760">
                <a:tc>
                  <a:txBody>
                    <a:bodyPr/>
                    <a:lstStyle/>
                    <a:p>
                      <a:pPr algn="r"/>
                      <a:r>
                        <a:rPr lang="pt-PT" sz="2000" b="1">
                          <a:solidFill>
                            <a:schemeClr val="bg1"/>
                          </a:solidFill>
                          <a:latin typeface="+mn-lt"/>
                          <a:cs typeface="Arial" panose="020B0604020202020204" pitchFamily="34" charset="0"/>
                        </a:rPr>
                        <a:t>18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15,91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13,35; 18,95</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49</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2000" b="0">
                          <a:solidFill>
                            <a:schemeClr val="accent1"/>
                          </a:solidFill>
                          <a:latin typeface="+mn-lt"/>
                          <a:cs typeface="Arial" panose="020B0604020202020204" pitchFamily="34" charset="0"/>
                        </a:rPr>
                        <a:t>12,88</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8,67; 19,13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26170675"/>
                  </a:ext>
                </a:extLst>
              </a:tr>
              <a:tr h="440977">
                <a:tc>
                  <a:txBody>
                    <a:bodyPr/>
                    <a:lstStyle/>
                    <a:p>
                      <a:pPr algn="r"/>
                      <a:r>
                        <a:rPr lang="pt-PT" sz="2000" b="1">
                          <a:solidFill>
                            <a:schemeClr val="bg1"/>
                          </a:solidFill>
                          <a:latin typeface="+mn-lt"/>
                          <a:cs typeface="Arial" panose="020B0604020202020204" pitchFamily="34" charset="0"/>
                        </a:rPr>
                        <a:t>24 meses</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2000" b="0" i="0" u="none" strike="noStrike" cap="none" normalizeH="0" baseline="0" noProof="0">
                          <a:ln>
                            <a:noFill/>
                          </a:ln>
                          <a:solidFill>
                            <a:srgbClr val="3D5567"/>
                          </a:solidFill>
                          <a:effectLst/>
                          <a:uLnTx/>
                          <a:uFillTx/>
                          <a:latin typeface="+mn-lt"/>
                          <a:ea typeface="+mn-ea"/>
                          <a:cs typeface="Arial" panose="020B0604020202020204" pitchFamily="34" charset="0"/>
                        </a:rPr>
                        <a:t>130</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15,73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2000" b="0">
                          <a:solidFill>
                            <a:schemeClr val="accent1"/>
                          </a:solidFill>
                          <a:latin typeface="+mn-lt"/>
                          <a:cs typeface="Arial" panose="020B0604020202020204" pitchFamily="34" charset="0"/>
                        </a:rPr>
                        <a:t>13,08; 18,91</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000" b="0">
                          <a:solidFill>
                            <a:schemeClr val="accent1"/>
                          </a:solidFill>
                          <a:latin typeface="+mn-lt"/>
                          <a:cs typeface="Arial" panose="020B0604020202020204" pitchFamily="34" charset="0"/>
                        </a:rPr>
                        <a:t>50</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000" b="0">
                          <a:solidFill>
                            <a:schemeClr val="accent1"/>
                          </a:solidFill>
                          <a:latin typeface="+mn-lt"/>
                          <a:cs typeface="Arial" panose="020B0604020202020204" pitchFamily="34" charset="0"/>
                        </a:rPr>
                        <a:t>13,41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algn="ctr"/>
                      <a:r>
                        <a:rPr lang="pt-PT" sz="2000" b="0">
                          <a:solidFill>
                            <a:schemeClr val="accent1"/>
                          </a:solidFill>
                          <a:latin typeface="+mn-lt"/>
                          <a:cs typeface="Arial" panose="020B0604020202020204" pitchFamily="34" charset="0"/>
                        </a:rPr>
                        <a:t>9,16; 19,63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093533494"/>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768498" y="972845"/>
            <a:ext cx="10515598" cy="646331"/>
          </a:xfrm>
          <a:prstGeom prst="rect">
            <a:avLst/>
          </a:prstGeom>
          <a:noFill/>
          <a:ln>
            <a:solidFill>
              <a:srgbClr val="0070C0"/>
            </a:solidFill>
          </a:ln>
        </p:spPr>
        <p:txBody>
          <a:bodyPr wrap="square">
            <a:spAutoFit/>
          </a:bodyPr>
          <a:lstStyle/>
          <a:p>
            <a:r>
              <a:rPr lang="pt-PT"/>
              <a:t>Ensaio prospectivo, de braço único e aberto que avalia a persistência de anticorpos até 24 meses após uma dose única de HPV9 (MSD) em raparigas (N=143) e rapazes (N = 58) saudáveis dos 9 aos 11 anos. </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248159" y="1661525"/>
            <a:ext cx="4408771" cy="400110"/>
          </a:xfrm>
          <a:prstGeom prst="rect">
            <a:avLst/>
          </a:prstGeom>
          <a:noFill/>
        </p:spPr>
        <p:txBody>
          <a:bodyPr wrap="none" rtlCol="0">
            <a:spAutoFit/>
          </a:bodyPr>
          <a:lstStyle/>
          <a:p>
            <a:r>
              <a:rPr lang="pt-PT" sz="2000" b="1">
                <a:solidFill>
                  <a:schemeClr val="accent1"/>
                </a:solidFill>
                <a:latin typeface="+mj-lt"/>
              </a:rPr>
              <a:t>GMC de anticorpos IgG contra o HPV-16</a:t>
            </a:r>
          </a:p>
        </p:txBody>
      </p:sp>
      <p:sp>
        <p:nvSpPr>
          <p:cNvPr id="12" name="TextBox 11">
            <a:extLst>
              <a:ext uri="{FF2B5EF4-FFF2-40B4-BE49-F238E27FC236}">
                <a16:creationId xmlns:a16="http://schemas.microsoft.com/office/drawing/2014/main" id="{C82656F8-6F1B-4002-8D5E-3FB5CC448AC3}"/>
              </a:ext>
            </a:extLst>
          </p:cNvPr>
          <p:cNvSpPr txBox="1"/>
          <p:nvPr/>
        </p:nvSpPr>
        <p:spPr>
          <a:xfrm>
            <a:off x="755798" y="5485045"/>
            <a:ext cx="10494074" cy="400110"/>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pt-PT" sz="2000" b="1" dirty="0">
                <a:solidFill>
                  <a:schemeClr val="tx2"/>
                </a:solidFill>
              </a:rPr>
              <a:t>Uma dose tem uma imunogenicidade comparável em raparigas e rapazes com 9 a 11 anos</a:t>
            </a:r>
          </a:p>
        </p:txBody>
      </p:sp>
      <p:sp>
        <p:nvSpPr>
          <p:cNvPr id="13" name="TextBox 12">
            <a:extLst>
              <a:ext uri="{FF2B5EF4-FFF2-40B4-BE49-F238E27FC236}">
                <a16:creationId xmlns:a16="http://schemas.microsoft.com/office/drawing/2014/main" id="{7A493A98-1FD4-9B87-8C61-9EE2955BB76B}"/>
              </a:ext>
            </a:extLst>
          </p:cNvPr>
          <p:cNvSpPr txBox="1"/>
          <p:nvPr/>
        </p:nvSpPr>
        <p:spPr>
          <a:xfrm>
            <a:off x="773988" y="6004576"/>
            <a:ext cx="7520926" cy="230832"/>
          </a:xfrm>
          <a:prstGeom prst="rect">
            <a:avLst/>
          </a:prstGeom>
          <a:noFill/>
        </p:spPr>
        <p:txBody>
          <a:bodyPr wrap="square" rtlCol="0">
            <a:spAutoFit/>
          </a:bodyPr>
          <a:lstStyle/>
          <a:p>
            <a:pPr>
              <a:spcBef>
                <a:spcPts val="1800"/>
              </a:spcBef>
            </a:pPr>
            <a:r>
              <a:rPr lang="pt-PT" sz="900"/>
              <a:t>Zeng Y, Moscicki A-B, Woo H, et al. HPV16/18 antibody responses after a single dose of nonavalent HPV vaccine. </a:t>
            </a:r>
            <a:r>
              <a:rPr lang="pt-PT" sz="900" i="1"/>
              <a:t>Pediatrics</a:t>
            </a:r>
            <a:r>
              <a:rPr lang="pt-PT" sz="900"/>
              <a:t>. 2023;152(1):e2022060301.</a:t>
            </a:r>
          </a:p>
        </p:txBody>
      </p:sp>
      <p:sp>
        <p:nvSpPr>
          <p:cNvPr id="14" name="TextBox 13">
            <a:extLst>
              <a:ext uri="{FF2B5EF4-FFF2-40B4-BE49-F238E27FC236}">
                <a16:creationId xmlns:a16="http://schemas.microsoft.com/office/drawing/2014/main" id="{906C4537-13D1-FACC-3121-2732C4037836}"/>
              </a:ext>
            </a:extLst>
          </p:cNvPr>
          <p:cNvSpPr txBox="1"/>
          <p:nvPr/>
        </p:nvSpPr>
        <p:spPr>
          <a:xfrm>
            <a:off x="3320031" y="5196475"/>
            <a:ext cx="8116171" cy="261610"/>
          </a:xfrm>
          <a:prstGeom prst="rect">
            <a:avLst/>
          </a:prstGeom>
          <a:noFill/>
        </p:spPr>
        <p:txBody>
          <a:bodyPr wrap="square" rtlCol="0">
            <a:spAutoFit/>
          </a:bodyPr>
          <a:lstStyle/>
          <a:p>
            <a:pPr algn="r"/>
            <a:r>
              <a:rPr lang="pt-PT" sz="1100" dirty="0"/>
              <a:t>Abreviaturas: IC: intervalo de confiança; GMC: concentrações médias geométricas; IgG: imunoglobulina G; N: número de participantes</a:t>
            </a:r>
          </a:p>
        </p:txBody>
      </p:sp>
    </p:spTree>
    <p:extLst>
      <p:ext uri="{BB962C8B-B14F-4D97-AF65-F5344CB8AC3E}">
        <p14:creationId xmlns:p14="http://schemas.microsoft.com/office/powerpoint/2010/main" val="1049945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0" y="-18262"/>
            <a:ext cx="12003932" cy="523220"/>
          </a:xfrm>
          <a:prstGeom prst="rect">
            <a:avLst/>
          </a:prstGeom>
        </p:spPr>
        <p:txBody>
          <a:bodyPr wrap="square">
            <a:spAutoFit/>
          </a:bodyPr>
          <a:lstStyle/>
          <a:p>
            <a:pPr algn="ctr"/>
            <a:r>
              <a:rPr lang="pt-PT" sz="2800" dirty="0">
                <a:solidFill>
                  <a:schemeClr val="accent1"/>
                </a:solidFill>
                <a:latin typeface="+mj-lt"/>
              </a:rPr>
              <a:t>Estudo HOPE: Estudo de eficácia populacional de uma e duas doses contra o HPV </a:t>
            </a:r>
          </a:p>
        </p:txBody>
      </p:sp>
      <p:graphicFrame>
        <p:nvGraphicFramePr>
          <p:cNvPr id="2" name="Table 2">
            <a:extLst>
              <a:ext uri="{FF2B5EF4-FFF2-40B4-BE49-F238E27FC236}">
                <a16:creationId xmlns:a16="http://schemas.microsoft.com/office/drawing/2014/main" id="{9499A7E8-1207-4584-ABA7-83A04CA576AA}"/>
              </a:ext>
            </a:extLst>
          </p:cNvPr>
          <p:cNvGraphicFramePr>
            <a:graphicFrameLocks noGrp="1"/>
          </p:cNvGraphicFramePr>
          <p:nvPr>
            <p:extLst>
              <p:ext uri="{D42A27DB-BD31-4B8C-83A1-F6EECF244321}">
                <p14:modId xmlns:p14="http://schemas.microsoft.com/office/powerpoint/2010/main" val="3272593460"/>
              </p:ext>
            </p:extLst>
          </p:nvPr>
        </p:nvGraphicFramePr>
        <p:xfrm>
          <a:off x="457200" y="1578538"/>
          <a:ext cx="10710154" cy="2248606"/>
        </p:xfrm>
        <a:graphic>
          <a:graphicData uri="http://schemas.openxmlformats.org/drawingml/2006/table">
            <a:tbl>
              <a:tblPr firstRow="1" bandRow="1">
                <a:tableStyleId>{5C22544A-7EE6-4342-B048-85BDC9FD1C3A}</a:tableStyleId>
              </a:tblPr>
              <a:tblGrid>
                <a:gridCol w="1486248">
                  <a:extLst>
                    <a:ext uri="{9D8B030D-6E8A-4147-A177-3AD203B41FA5}">
                      <a16:colId xmlns:a16="http://schemas.microsoft.com/office/drawing/2014/main" val="775955045"/>
                    </a:ext>
                  </a:extLst>
                </a:gridCol>
                <a:gridCol w="1354487">
                  <a:extLst>
                    <a:ext uri="{9D8B030D-6E8A-4147-A177-3AD203B41FA5}">
                      <a16:colId xmlns:a16="http://schemas.microsoft.com/office/drawing/2014/main" val="1036013797"/>
                    </a:ext>
                  </a:extLst>
                </a:gridCol>
                <a:gridCol w="1639119">
                  <a:extLst>
                    <a:ext uri="{9D8B030D-6E8A-4147-A177-3AD203B41FA5}">
                      <a16:colId xmlns:a16="http://schemas.microsoft.com/office/drawing/2014/main" val="3520488675"/>
                    </a:ext>
                  </a:extLst>
                </a:gridCol>
                <a:gridCol w="1678602">
                  <a:extLst>
                    <a:ext uri="{9D8B030D-6E8A-4147-A177-3AD203B41FA5}">
                      <a16:colId xmlns:a16="http://schemas.microsoft.com/office/drawing/2014/main" val="1292358903"/>
                    </a:ext>
                  </a:extLst>
                </a:gridCol>
                <a:gridCol w="1406569">
                  <a:extLst>
                    <a:ext uri="{9D8B030D-6E8A-4147-A177-3AD203B41FA5}">
                      <a16:colId xmlns:a16="http://schemas.microsoft.com/office/drawing/2014/main" val="2060908422"/>
                    </a:ext>
                  </a:extLst>
                </a:gridCol>
                <a:gridCol w="1485454">
                  <a:extLst>
                    <a:ext uri="{9D8B030D-6E8A-4147-A177-3AD203B41FA5}">
                      <a16:colId xmlns:a16="http://schemas.microsoft.com/office/drawing/2014/main" val="1015240418"/>
                    </a:ext>
                  </a:extLst>
                </a:gridCol>
                <a:gridCol w="1659675">
                  <a:extLst>
                    <a:ext uri="{9D8B030D-6E8A-4147-A177-3AD203B41FA5}">
                      <a16:colId xmlns:a16="http://schemas.microsoft.com/office/drawing/2014/main" val="395611838"/>
                    </a:ext>
                  </a:extLst>
                </a:gridCol>
              </a:tblGrid>
              <a:tr h="450950">
                <a:tc>
                  <a:txBody>
                    <a:bodyPr/>
                    <a:lstStyle/>
                    <a:p>
                      <a:endParaRPr lang="en-US" sz="18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sz="1800">
                          <a:latin typeface="+mn-lt"/>
                          <a:cs typeface="Arial" panose="020B0604020202020204" pitchFamily="34" charset="0"/>
                        </a:rPr>
                        <a:t>Casos</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Prevalência</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aPR (95% IC)</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Casos</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Prevalência</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aPR (95%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088373692"/>
                  </a:ext>
                </a:extLst>
              </a:tr>
              <a:tr h="332404">
                <a:tc>
                  <a:txBody>
                    <a:bodyPr/>
                    <a:lstStyle/>
                    <a:p>
                      <a:pPr algn="l" rtl="0"/>
                      <a:endParaRPr lang="en-US" sz="1800" b="1" dirty="0">
                        <a:solidFill>
                          <a:schemeClr val="bg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gridSpan="3">
                  <a:txBody>
                    <a:bodyPr/>
                    <a:lstStyle/>
                    <a:p>
                      <a:pPr algn="ctr">
                        <a:spcBef>
                          <a:spcPts val="1800"/>
                        </a:spcBef>
                      </a:pPr>
                      <a:r>
                        <a:rPr lang="pt-PT" sz="1800" b="1">
                          <a:solidFill>
                            <a:schemeClr val="accent1"/>
                          </a:solidFill>
                          <a:latin typeface="+mn-lt"/>
                          <a:cs typeface="Arial" panose="020B0604020202020204" pitchFamily="34" charset="0"/>
                        </a:rPr>
                        <a:t>Indivíduos não seropositivos</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gridSpan="3">
                  <a:txBody>
                    <a:bodyPr/>
                    <a:lstStyle/>
                    <a:p>
                      <a:pPr algn="ctr"/>
                      <a:r>
                        <a:rPr lang="pt-PT" sz="1800" b="1">
                          <a:solidFill>
                            <a:schemeClr val="accent1"/>
                          </a:solidFill>
                          <a:latin typeface="+mn-lt"/>
                          <a:cs typeface="Arial" panose="020B0604020202020204" pitchFamily="34" charset="0"/>
                        </a:rPr>
                        <a:t>Indivíduos seropositivos</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lnL w="9525" cap="flat" cmpd="sng" algn="ctr">
                      <a:solidFill>
                        <a:schemeClr val="accent1"/>
                      </a:solidFill>
                      <a:prstDash val="solid"/>
                      <a:round/>
                      <a:headEnd type="none" w="med" len="med"/>
                      <a:tailEnd type="none" w="med" len="med"/>
                    </a:lnL>
                    <a:lnT w="9525"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1266304839"/>
                  </a:ext>
                </a:extLst>
              </a:tr>
              <a:tr h="588100">
                <a:tc>
                  <a:txBody>
                    <a:bodyPr/>
                    <a:lstStyle/>
                    <a:p>
                      <a:pPr algn="l"/>
                      <a:r>
                        <a:rPr lang="pt-PT" sz="1600" b="1" dirty="0">
                          <a:solidFill>
                            <a:schemeClr val="bg1"/>
                          </a:solidFill>
                          <a:latin typeface="+mn-lt"/>
                          <a:cs typeface="Arial" panose="020B0604020202020204" pitchFamily="34" charset="0"/>
                        </a:rPr>
                        <a:t>Pré-inquérito</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lgn="ctr">
                        <a:spcBef>
                          <a:spcPts val="1800"/>
                        </a:spcBef>
                      </a:pPr>
                      <a:r>
                        <a:rPr lang="pt-PT" sz="1800" b="0">
                          <a:solidFill>
                            <a:schemeClr val="accent1"/>
                          </a:solidFill>
                          <a:latin typeface="+mn-lt"/>
                          <a:cs typeface="Arial" panose="020B0604020202020204" pitchFamily="34" charset="0"/>
                        </a:rPr>
                        <a:t>65/349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spcBef>
                          <a:spcPts val="1800"/>
                        </a:spcBef>
                      </a:pPr>
                      <a:r>
                        <a:rPr lang="pt-PT" sz="1800" b="0">
                          <a:solidFill>
                            <a:schemeClr val="accent1"/>
                          </a:solidFill>
                          <a:latin typeface="+mn-lt"/>
                          <a:cs typeface="Arial" panose="020B0604020202020204" pitchFamily="34" charset="0"/>
                        </a:rPr>
                        <a:t>19%</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pt-PT" sz="1800" b="0">
                          <a:solidFill>
                            <a:schemeClr val="accent1"/>
                          </a:solidFill>
                          <a:latin typeface="+mn-lt"/>
                          <a:cs typeface="Arial" panose="020B0604020202020204" pitchFamily="34" charset="0"/>
                        </a:rPr>
                        <a:t>0,62</a:t>
                      </a:r>
                    </a:p>
                    <a:p>
                      <a:pPr algn="ctr">
                        <a:spcBef>
                          <a:spcPts val="0"/>
                        </a:spcBef>
                      </a:pPr>
                      <a:r>
                        <a:rPr lang="pt-PT" sz="1800" b="0">
                          <a:solidFill>
                            <a:schemeClr val="accent1"/>
                          </a:solidFill>
                          <a:latin typeface="+mn-lt"/>
                          <a:cs typeface="Arial" panose="020B0604020202020204" pitchFamily="34" charset="0"/>
                        </a:rPr>
                        <a:t>(0,46; 0,83)</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1800" b="0">
                          <a:solidFill>
                            <a:schemeClr val="accent1"/>
                          </a:solidFill>
                          <a:latin typeface="+mn-lt"/>
                          <a:cs typeface="Arial" panose="020B0604020202020204" pitchFamily="34" charset="0"/>
                        </a:rPr>
                        <a:t>52/157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a:txBody>
                    <a:bodyPr/>
                    <a:lstStyle/>
                    <a:p>
                      <a:pPr algn="ctr"/>
                      <a:r>
                        <a:rPr lang="pt-PT" sz="1800" b="0">
                          <a:solidFill>
                            <a:schemeClr val="accent1"/>
                          </a:solidFill>
                          <a:latin typeface="+mn-lt"/>
                          <a:cs typeface="Arial" panose="020B0604020202020204" pitchFamily="34" charset="0"/>
                        </a:rPr>
                        <a:t>33%</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tc rowSpan="2">
                  <a:txBody>
                    <a:bodyPr/>
                    <a:lstStyle/>
                    <a:p>
                      <a:pPr algn="ctr">
                        <a:spcBef>
                          <a:spcPts val="1800"/>
                        </a:spcBef>
                      </a:pPr>
                      <a:r>
                        <a:rPr lang="pt-PT" sz="1800" b="0">
                          <a:solidFill>
                            <a:schemeClr val="accent1"/>
                          </a:solidFill>
                          <a:latin typeface="+mn-lt"/>
                          <a:cs typeface="Arial" panose="020B0604020202020204" pitchFamily="34" charset="0"/>
                        </a:rPr>
                        <a:t>0,63</a:t>
                      </a:r>
                    </a:p>
                    <a:p>
                      <a:pPr algn="ctr">
                        <a:spcBef>
                          <a:spcPts val="0"/>
                        </a:spcBef>
                      </a:pPr>
                      <a:r>
                        <a:rPr lang="pt-PT" sz="1800" b="0">
                          <a:solidFill>
                            <a:schemeClr val="accent1"/>
                          </a:solidFill>
                          <a:latin typeface="+mn-lt"/>
                          <a:cs typeface="Arial" panose="020B0604020202020204" pitchFamily="34" charset="0"/>
                        </a:rPr>
                        <a:t>(0,41; 0,95)</a:t>
                      </a:r>
                    </a:p>
                    <a:p>
                      <a:pPr algn="l" rtl="0"/>
                      <a:endParaRPr lang="en-US" sz="1800" b="0" dirty="0">
                        <a:solidFill>
                          <a:schemeClr val="accent1"/>
                        </a:solidFill>
                        <a:latin typeface="+mn-lt"/>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6350" cap="flat" cmpd="sng" algn="ctr">
                      <a:solidFill>
                        <a:schemeClr val="tx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319365949"/>
                  </a:ext>
                </a:extLst>
              </a:tr>
              <a:tr h="843796">
                <a:tc>
                  <a:txBody>
                    <a:bodyPr/>
                    <a:lstStyle/>
                    <a:p>
                      <a:pPr algn="l"/>
                      <a:r>
                        <a:rPr lang="pt-PT" sz="1600" b="1" dirty="0">
                          <a:solidFill>
                            <a:schemeClr val="bg1"/>
                          </a:solidFill>
                          <a:latin typeface="+mn-lt"/>
                          <a:cs typeface="Arial" panose="020B0604020202020204" pitchFamily="34" charset="0"/>
                        </a:rPr>
                        <a:t>Dois anos </a:t>
                      </a:r>
                      <a:br>
                        <a:rPr lang="pt-PT" sz="1600" b="1" dirty="0">
                          <a:solidFill>
                            <a:schemeClr val="bg1"/>
                          </a:solidFill>
                          <a:latin typeface="+mn-lt"/>
                          <a:cs typeface="Arial" panose="020B0604020202020204" pitchFamily="34" charset="0"/>
                        </a:rPr>
                      </a:br>
                      <a:r>
                        <a:rPr lang="pt-PT" sz="1600" b="1" dirty="0">
                          <a:solidFill>
                            <a:schemeClr val="bg1"/>
                          </a:solidFill>
                          <a:latin typeface="+mn-lt"/>
                          <a:cs typeface="Arial" panose="020B0604020202020204" pitchFamily="34" charset="0"/>
                        </a:rPr>
                        <a:t>após o inquérito</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kumimoji="0" lang="pt-PT" sz="1800" b="0" i="0" u="none" strike="noStrike" cap="none" normalizeH="0" baseline="0" noProof="0">
                          <a:ln>
                            <a:noFill/>
                          </a:ln>
                          <a:solidFill>
                            <a:srgbClr val="3D5567"/>
                          </a:solidFill>
                          <a:effectLst/>
                          <a:uLnTx/>
                          <a:uFillTx/>
                          <a:latin typeface="+mn-lt"/>
                          <a:ea typeface="+mn-ea"/>
                          <a:cs typeface="Arial" panose="020B0604020202020204" pitchFamily="34" charset="0"/>
                        </a:rPr>
                        <a:t>84/775</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1800"/>
                        </a:spcBef>
                        <a:spcAft>
                          <a:spcPts val="0"/>
                        </a:spcAft>
                        <a:buClrTx/>
                        <a:buSzTx/>
                        <a:buFontTx/>
                        <a:buNone/>
                        <a:tabLst/>
                        <a:defRPr/>
                      </a:pPr>
                      <a:r>
                        <a:rPr lang="pt-PT" sz="1800" b="0">
                          <a:solidFill>
                            <a:schemeClr val="accent1"/>
                          </a:solidFill>
                          <a:latin typeface="+mn-lt"/>
                          <a:cs typeface="Arial" panose="020B0604020202020204" pitchFamily="34" charset="0"/>
                        </a:rPr>
                        <a:t>11%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algn="ctr">
                        <a:spcBef>
                          <a:spcPts val="1800"/>
                        </a:spcBef>
                      </a:pPr>
                      <a:r>
                        <a:rPr lang="pt-PT" sz="2000" b="0">
                          <a:solidFill>
                            <a:schemeClr val="accent1"/>
                          </a:solidFill>
                          <a:latin typeface="+mn-lt"/>
                          <a:cs typeface="Arial" panose="020B0604020202020204" pitchFamily="34" charset="0"/>
                        </a:rPr>
                        <a:t>0,49</a:t>
                      </a:r>
                    </a:p>
                    <a:p>
                      <a:pPr algn="ctr">
                        <a:spcBef>
                          <a:spcPts val="0"/>
                        </a:spcBef>
                      </a:pPr>
                      <a:r>
                        <a:rPr lang="pt-PT" sz="2000" b="0">
                          <a:solidFill>
                            <a:schemeClr val="accent1"/>
                          </a:solidFill>
                          <a:latin typeface="+mn-lt"/>
                          <a:cs typeface="Arial" panose="020B0604020202020204" pitchFamily="34" charset="0"/>
                        </a:rPr>
                        <a:t>(0,39; 0,62</a:t>
                      </a:r>
                    </a:p>
                  </a:txBody>
                  <a:tcPr anchor="ctr">
                    <a:lnL w="9525" cap="flat" cmpd="sng" algn="ctr">
                      <a:solidFill>
                        <a:schemeClr val="accent1"/>
                      </a:solidFill>
                      <a:prstDash val="solid"/>
                      <a:round/>
                      <a:headEnd type="none" w="med" len="med"/>
                      <a:tailEnd type="none" w="med" len="med"/>
                    </a:lnL>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PT" sz="1800" b="0" i="0" u="none" strike="noStrike" cap="none" normalizeH="0" baseline="0" noProof="0">
                          <a:ln>
                            <a:noFill/>
                          </a:ln>
                          <a:solidFill>
                            <a:srgbClr val="3D5567"/>
                          </a:solidFill>
                          <a:effectLst/>
                          <a:uLnTx/>
                          <a:uFillTx/>
                          <a:latin typeface="+mn-lt"/>
                          <a:ea typeface="+mn-ea"/>
                          <a:cs typeface="Arial" panose="020B0604020202020204" pitchFamily="34" charset="0"/>
                        </a:rPr>
                        <a:t>24/117</a:t>
                      </a:r>
                    </a:p>
                  </a:txBody>
                  <a:tcPr anchor="ctr">
                    <a:lnL w="28575" cap="flat" cmpd="sng" algn="ctr">
                      <a:solidFill>
                        <a:schemeClr val="tx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PT" sz="1800" b="0" dirty="0">
                          <a:solidFill>
                            <a:schemeClr val="accent1"/>
                          </a:solidFill>
                          <a:latin typeface="+mn-lt"/>
                          <a:cs typeface="Arial" panose="020B0604020202020204" pitchFamily="34" charset="0"/>
                        </a:rPr>
                        <a:t>21%</a:t>
                      </a: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D5567"/>
                        </a:solidFill>
                        <a:effectLst/>
                        <a:uLnTx/>
                        <a:uFillTx/>
                        <a:latin typeface="+mn-lt"/>
                        <a:ea typeface="+mn-ea"/>
                        <a:cs typeface="Arial" panose="020B0604020202020204" pitchFamily="34" charset="0"/>
                      </a:endParaRPr>
                    </a:p>
                  </a:txBody>
                  <a:tcPr anchor="ct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337925472"/>
                  </a:ext>
                </a:extLst>
              </a:tr>
            </a:tbl>
          </a:graphicData>
        </a:graphic>
      </p:graphicFrame>
      <p:sp>
        <p:nvSpPr>
          <p:cNvPr id="9" name="TextBox 8">
            <a:extLst>
              <a:ext uri="{FF2B5EF4-FFF2-40B4-BE49-F238E27FC236}">
                <a16:creationId xmlns:a16="http://schemas.microsoft.com/office/drawing/2014/main" id="{A7433A5E-17B9-B5B6-110D-4AAB43810B69}"/>
              </a:ext>
            </a:extLst>
          </p:cNvPr>
          <p:cNvSpPr txBox="1"/>
          <p:nvPr/>
        </p:nvSpPr>
        <p:spPr>
          <a:xfrm>
            <a:off x="188068" y="455076"/>
            <a:ext cx="12003932" cy="830997"/>
          </a:xfrm>
          <a:prstGeom prst="rect">
            <a:avLst/>
          </a:prstGeom>
          <a:noFill/>
          <a:ln>
            <a:solidFill>
              <a:srgbClr val="0070C0"/>
            </a:solidFill>
          </a:ln>
        </p:spPr>
        <p:txBody>
          <a:bodyPr wrap="square" lIns="91440" tIns="45720" rIns="91440" bIns="45720" anchor="t">
            <a:spAutoFit/>
          </a:bodyPr>
          <a:lstStyle/>
          <a:p>
            <a:r>
              <a:rPr lang="pt-PT" sz="1600" dirty="0"/>
              <a:t>Num programa de recuperação num distrito sul-africano em raparigas adolescentes dos 15 aos 16 anos de idade; o impacto de uma dose única da vacina bivalente da GSK na prevalência do HPV-16/18 foi avaliado através de inquéritos transversais repetidos; a cobertura global da vacina foi de 20%.</a:t>
            </a:r>
          </a:p>
        </p:txBody>
      </p:sp>
      <p:sp>
        <p:nvSpPr>
          <p:cNvPr id="11" name="TextBox 10">
            <a:extLst>
              <a:ext uri="{FF2B5EF4-FFF2-40B4-BE49-F238E27FC236}">
                <a16:creationId xmlns:a16="http://schemas.microsoft.com/office/drawing/2014/main" id="{A9336317-3FE5-FDA2-B2C8-FB928B20F711}"/>
              </a:ext>
            </a:extLst>
          </p:cNvPr>
          <p:cNvSpPr txBox="1"/>
          <p:nvPr/>
        </p:nvSpPr>
        <p:spPr>
          <a:xfrm>
            <a:off x="4880115" y="1234843"/>
            <a:ext cx="2567113" cy="400110"/>
          </a:xfrm>
          <a:prstGeom prst="rect">
            <a:avLst/>
          </a:prstGeom>
          <a:noFill/>
        </p:spPr>
        <p:txBody>
          <a:bodyPr wrap="none" rtlCol="0">
            <a:spAutoFit/>
          </a:bodyPr>
          <a:lstStyle/>
          <a:p>
            <a:r>
              <a:rPr lang="pt-PT" sz="2000" b="1" dirty="0">
                <a:solidFill>
                  <a:schemeClr val="accent1"/>
                </a:solidFill>
                <a:latin typeface="+mj-lt"/>
              </a:rPr>
              <a:t>Prevalência do HPV-16/18</a:t>
            </a:r>
          </a:p>
        </p:txBody>
      </p:sp>
      <p:sp>
        <p:nvSpPr>
          <p:cNvPr id="12" name="TextBox 11">
            <a:extLst>
              <a:ext uri="{FF2B5EF4-FFF2-40B4-BE49-F238E27FC236}">
                <a16:creationId xmlns:a16="http://schemas.microsoft.com/office/drawing/2014/main" id="{C82656F8-6F1B-4002-8D5E-3FB5CC448AC3}"/>
              </a:ext>
            </a:extLst>
          </p:cNvPr>
          <p:cNvSpPr txBox="1"/>
          <p:nvPr/>
        </p:nvSpPr>
        <p:spPr>
          <a:xfrm>
            <a:off x="94034" y="5518910"/>
            <a:ext cx="12003932" cy="646331"/>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pt-PT" b="1" dirty="0">
                <a:solidFill>
                  <a:schemeClr val="tx2"/>
                </a:solidFill>
              </a:rPr>
              <a:t>Provas do impacto a nível populacional de uma vacina de dose única contra o HPV na prevalência do </a:t>
            </a:r>
            <a:br>
              <a:rPr lang="pt-PT" b="1" dirty="0">
                <a:solidFill>
                  <a:schemeClr val="tx2"/>
                </a:solidFill>
              </a:rPr>
            </a:br>
            <a:r>
              <a:rPr lang="pt-PT" b="1" dirty="0">
                <a:solidFill>
                  <a:schemeClr val="tx2"/>
                </a:solidFill>
              </a:rPr>
              <a:t>HPV 16/18, independentemente do estado do HPV</a:t>
            </a:r>
          </a:p>
        </p:txBody>
      </p:sp>
      <p:sp>
        <p:nvSpPr>
          <p:cNvPr id="3" name="TextBox 2">
            <a:extLst>
              <a:ext uri="{FF2B5EF4-FFF2-40B4-BE49-F238E27FC236}">
                <a16:creationId xmlns:a16="http://schemas.microsoft.com/office/drawing/2014/main" id="{CE02BD2D-E59E-A8F1-9C3A-0DDE3C2B6A31}"/>
              </a:ext>
            </a:extLst>
          </p:cNvPr>
          <p:cNvSpPr txBox="1"/>
          <p:nvPr/>
        </p:nvSpPr>
        <p:spPr>
          <a:xfrm>
            <a:off x="628650" y="6147446"/>
            <a:ext cx="6581776" cy="307777"/>
          </a:xfrm>
          <a:prstGeom prst="rect">
            <a:avLst/>
          </a:prstGeom>
          <a:noFill/>
        </p:spPr>
        <p:txBody>
          <a:bodyPr wrap="square" rtlCol="0">
            <a:spAutoFit/>
          </a:bodyPr>
          <a:lstStyle/>
          <a:p>
            <a:pPr>
              <a:spcBef>
                <a:spcPts val="1800"/>
              </a:spcBef>
            </a:pPr>
            <a:r>
              <a:rPr lang="pt-PT" sz="700">
                <a:effectLst/>
              </a:rPr>
              <a:t>Delany-Moretlwe, S, Machalek DA, Travill D, et al. Impact of single-dose HPV vaccination on HPV 16 and 18 prevalence in South African adolescent girls with and without HIV. </a:t>
            </a:r>
            <a:r>
              <a:rPr lang="pt-PT" sz="700" b="0" i="1" u="none" baseline="0">
                <a:effectLst/>
              </a:rPr>
              <a:t>JNCI Monographs.</a:t>
            </a:r>
            <a:r>
              <a:rPr lang="pt-PT" sz="700">
                <a:effectLst/>
              </a:rPr>
              <a:t> 2024; 2024(67):337–345. doi:10.1093/jncimonographs/lgae041</a:t>
            </a:r>
          </a:p>
        </p:txBody>
      </p:sp>
      <p:sp>
        <p:nvSpPr>
          <p:cNvPr id="4" name="TextBox 3">
            <a:extLst>
              <a:ext uri="{FF2B5EF4-FFF2-40B4-BE49-F238E27FC236}">
                <a16:creationId xmlns:a16="http://schemas.microsoft.com/office/drawing/2014/main" id="{6F3EAF28-4349-9325-7C05-DE3B85BDFAF3}"/>
              </a:ext>
            </a:extLst>
          </p:cNvPr>
          <p:cNvSpPr txBox="1"/>
          <p:nvPr/>
        </p:nvSpPr>
        <p:spPr>
          <a:xfrm>
            <a:off x="7394498" y="6157877"/>
            <a:ext cx="4609434" cy="261610"/>
          </a:xfrm>
          <a:prstGeom prst="rect">
            <a:avLst/>
          </a:prstGeom>
          <a:noFill/>
        </p:spPr>
        <p:txBody>
          <a:bodyPr wrap="square" rtlCol="0">
            <a:spAutoFit/>
          </a:bodyPr>
          <a:lstStyle/>
          <a:p>
            <a:r>
              <a:rPr lang="pt-PT" sz="1100" dirty="0"/>
              <a:t>Abreviaturas: aPR: rácio ajustado de prevalência; IC: intervalo de confiança</a:t>
            </a:r>
          </a:p>
        </p:txBody>
      </p:sp>
      <p:graphicFrame>
        <p:nvGraphicFramePr>
          <p:cNvPr id="5" name="Table 2">
            <a:extLst>
              <a:ext uri="{FF2B5EF4-FFF2-40B4-BE49-F238E27FC236}">
                <a16:creationId xmlns:a16="http://schemas.microsoft.com/office/drawing/2014/main" id="{162656FB-F413-F2F1-3AEF-00D67D314129}"/>
              </a:ext>
            </a:extLst>
          </p:cNvPr>
          <p:cNvGraphicFramePr>
            <a:graphicFrameLocks noGrp="1"/>
          </p:cNvGraphicFramePr>
          <p:nvPr>
            <p:extLst>
              <p:ext uri="{D42A27DB-BD31-4B8C-83A1-F6EECF244321}">
                <p14:modId xmlns:p14="http://schemas.microsoft.com/office/powerpoint/2010/main" val="3088475468"/>
              </p:ext>
            </p:extLst>
          </p:nvPr>
        </p:nvGraphicFramePr>
        <p:xfrm>
          <a:off x="457200" y="4138254"/>
          <a:ext cx="10710154" cy="1374109"/>
        </p:xfrm>
        <a:graphic>
          <a:graphicData uri="http://schemas.openxmlformats.org/drawingml/2006/table">
            <a:tbl>
              <a:tblPr firstRow="1" bandRow="1">
                <a:tableStyleId>{5C22544A-7EE6-4342-B048-85BDC9FD1C3A}</a:tableStyleId>
              </a:tblPr>
              <a:tblGrid>
                <a:gridCol w="1779379">
                  <a:extLst>
                    <a:ext uri="{9D8B030D-6E8A-4147-A177-3AD203B41FA5}">
                      <a16:colId xmlns:a16="http://schemas.microsoft.com/office/drawing/2014/main" val="775955045"/>
                    </a:ext>
                  </a:extLst>
                </a:gridCol>
                <a:gridCol w="1547809">
                  <a:extLst>
                    <a:ext uri="{9D8B030D-6E8A-4147-A177-3AD203B41FA5}">
                      <a16:colId xmlns:a16="http://schemas.microsoft.com/office/drawing/2014/main" val="1036013797"/>
                    </a:ext>
                  </a:extLst>
                </a:gridCol>
                <a:gridCol w="1612562">
                  <a:extLst>
                    <a:ext uri="{9D8B030D-6E8A-4147-A177-3AD203B41FA5}">
                      <a16:colId xmlns:a16="http://schemas.microsoft.com/office/drawing/2014/main" val="3520488675"/>
                    </a:ext>
                  </a:extLst>
                </a:gridCol>
                <a:gridCol w="1854973">
                  <a:extLst>
                    <a:ext uri="{9D8B030D-6E8A-4147-A177-3AD203B41FA5}">
                      <a16:colId xmlns:a16="http://schemas.microsoft.com/office/drawing/2014/main" val="1292358903"/>
                    </a:ext>
                  </a:extLst>
                </a:gridCol>
                <a:gridCol w="2358462">
                  <a:extLst>
                    <a:ext uri="{9D8B030D-6E8A-4147-A177-3AD203B41FA5}">
                      <a16:colId xmlns:a16="http://schemas.microsoft.com/office/drawing/2014/main" val="2060908422"/>
                    </a:ext>
                  </a:extLst>
                </a:gridCol>
                <a:gridCol w="1556969">
                  <a:extLst>
                    <a:ext uri="{9D8B030D-6E8A-4147-A177-3AD203B41FA5}">
                      <a16:colId xmlns:a16="http://schemas.microsoft.com/office/drawing/2014/main" val="395611838"/>
                    </a:ext>
                  </a:extLst>
                </a:gridCol>
              </a:tblGrid>
              <a:tr h="607321">
                <a:tc>
                  <a:txBody>
                    <a:bodyPr/>
                    <a:lstStyle/>
                    <a:p>
                      <a:endParaRPr lang="en-US" sz="1800" dirty="0">
                        <a:latin typeface="+mn-lt"/>
                        <a:cs typeface="Arial" panose="020B0604020202020204" pitchFamily="34" charset="0"/>
                      </a:endParaRPr>
                    </a:p>
                  </a:txBody>
                  <a:tcPr>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sz="1800" dirty="0">
                          <a:latin typeface="+mn-lt"/>
                          <a:cs typeface="Arial" panose="020B0604020202020204" pitchFamily="34" charset="0"/>
                        </a:rPr>
                        <a:t>N (mulheres)</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n (casos)</a:t>
                      </a:r>
                    </a:p>
                  </a:txBody>
                  <a:tcPr anchor="b">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 (95% IC)</a:t>
                      </a:r>
                    </a:p>
                  </a:txBody>
                  <a:tcPr anchor="b">
                    <a:lnR w="28575" cap="flat" cmpd="sng" algn="ctr">
                      <a:solidFill>
                        <a:schemeClr val="tx1"/>
                      </a:solidFill>
                      <a:prstDash val="solid"/>
                      <a:round/>
                      <a:headEnd type="none" w="med" len="med"/>
                      <a:tailEnd type="none" w="med" len="med"/>
                    </a:lnR>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Eficácia da vacina </a:t>
                      </a:r>
                    </a:p>
                  </a:txBody>
                  <a:tcPr anchor="b">
                    <a:lnL w="28575" cap="flat" cmpd="sng" algn="ctr">
                      <a:solidFill>
                        <a:schemeClr val="tx1"/>
                      </a:solidFill>
                      <a:prstDash val="solid"/>
                      <a:round/>
                      <a:headEnd type="none" w="med" len="med"/>
                      <a:tailEnd type="none" w="med" len="med"/>
                    </a:lnL>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95% IC</a:t>
                      </a:r>
                    </a:p>
                  </a:txBody>
                  <a:tcPr anchor="b">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25625659"/>
                  </a:ext>
                </a:extLst>
              </a:tr>
              <a:tr h="401028">
                <a:tc>
                  <a:txBody>
                    <a:bodyPr/>
                    <a:lstStyle/>
                    <a:p>
                      <a:r>
                        <a:rPr lang="pt-PT" sz="1600" dirty="0">
                          <a:latin typeface="+mn-lt"/>
                          <a:cs typeface="Arial" panose="020B0604020202020204" pitchFamily="34" charset="0"/>
                        </a:rPr>
                        <a:t>Sem vacinação</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sz="1800">
                          <a:latin typeface="+mn-lt"/>
                          <a:cs typeface="Arial" panose="020B0604020202020204" pitchFamily="34" charset="0"/>
                        </a:rPr>
                        <a:t>717</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99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14 (12; 17)</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pt-PT" sz="1800">
                          <a:latin typeface="+mn-lt"/>
                          <a:cs typeface="Arial" panose="020B0604020202020204" pitchFamily="34" charset="0"/>
                        </a:rPr>
                        <a:t>64%</a:t>
                      </a:r>
                    </a:p>
                  </a:txBody>
                  <a:tcPr anchor="ctr">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rowSpan="2">
                  <a:txBody>
                    <a:bodyPr/>
                    <a:lstStyle/>
                    <a:p>
                      <a:pPr algn="ctr"/>
                      <a:r>
                        <a:rPr lang="pt-PT" sz="1800" dirty="0">
                          <a:latin typeface="+mn-lt"/>
                          <a:cs typeface="Arial" panose="020B0604020202020204" pitchFamily="34" charset="0"/>
                        </a:rPr>
                        <a:t>30; 81</a:t>
                      </a:r>
                    </a:p>
                  </a:txBody>
                  <a:tcPr anchor="ct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639217029"/>
                  </a:ext>
                </a:extLst>
              </a:tr>
              <a:tr h="359513">
                <a:tc>
                  <a:txBody>
                    <a:bodyPr/>
                    <a:lstStyle/>
                    <a:p>
                      <a:r>
                        <a:rPr lang="pt-PT" sz="1600" dirty="0">
                          <a:latin typeface="+mn-lt"/>
                          <a:cs typeface="Arial" panose="020B0604020202020204" pitchFamily="34" charset="0"/>
                        </a:rPr>
                        <a:t>Dose única </a:t>
                      </a:r>
                    </a:p>
                  </a:txBody>
                  <a:tcPr>
                    <a:lnL w="12700"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bg1"/>
                    </a:solidFill>
                  </a:tcPr>
                </a:tc>
                <a:tc>
                  <a:txBody>
                    <a:bodyPr/>
                    <a:lstStyle/>
                    <a:p>
                      <a:pPr algn="ctr"/>
                      <a:r>
                        <a:rPr lang="pt-PT" sz="1800">
                          <a:latin typeface="+mn-lt"/>
                          <a:cs typeface="Arial" panose="020B0604020202020204" pitchFamily="34" charset="0"/>
                        </a:rPr>
                        <a:t>175</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pt-PT" sz="1800">
                          <a:latin typeface="+mn-lt"/>
                          <a:cs typeface="Arial" panose="020B0604020202020204" pitchFamily="34" charset="0"/>
                        </a:rPr>
                        <a:t>9</a:t>
                      </a: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a:txBody>
                    <a:bodyPr/>
                    <a:lstStyle/>
                    <a:p>
                      <a:pPr algn="ctr"/>
                      <a:r>
                        <a:rPr lang="pt-PT" sz="1800" dirty="0">
                          <a:latin typeface="+mn-lt"/>
                          <a:cs typeface="Arial" panose="020B0604020202020204" pitchFamily="34" charset="0"/>
                        </a:rPr>
                        <a:t>5 (3; 10)</a:t>
                      </a:r>
                    </a:p>
                  </a:txBody>
                  <a:tcPr anchor="b">
                    <a:lnR w="28575" cap="flat" cmpd="sng" algn="ctr">
                      <a:solidFill>
                        <a:schemeClr val="tx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L w="28575" cap="flat" cmpd="sng" algn="ctr">
                      <a:solidFill>
                        <a:schemeClr val="tx1"/>
                      </a:solidFill>
                      <a:prstDash val="solid"/>
                      <a:round/>
                      <a:headEnd type="none" w="med" len="med"/>
                      <a:tailEnd type="none" w="med" len="med"/>
                    </a:lnL>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tc vMerge="1">
                  <a:txBody>
                    <a:bodyPr/>
                    <a:lstStyle/>
                    <a:p>
                      <a:pPr algn="l" rtl="0"/>
                      <a:endParaRPr lang="en-US" sz="2000" dirty="0">
                        <a:latin typeface="+mn-lt"/>
                        <a:cs typeface="Arial" panose="020B0604020202020204" pitchFamily="34" charset="0"/>
                      </a:endParaRPr>
                    </a:p>
                  </a:txBody>
                  <a:tcPr anchor="b">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809014304"/>
                  </a:ext>
                </a:extLst>
              </a:tr>
            </a:tbl>
          </a:graphicData>
        </a:graphic>
      </p:graphicFrame>
      <p:sp>
        <p:nvSpPr>
          <p:cNvPr id="6" name="TextBox 5">
            <a:extLst>
              <a:ext uri="{FF2B5EF4-FFF2-40B4-BE49-F238E27FC236}">
                <a16:creationId xmlns:a16="http://schemas.microsoft.com/office/drawing/2014/main" id="{DD87FE27-9B1E-746F-1138-E82CE34AF54E}"/>
              </a:ext>
            </a:extLst>
          </p:cNvPr>
          <p:cNvSpPr txBox="1"/>
          <p:nvPr/>
        </p:nvSpPr>
        <p:spPr>
          <a:xfrm>
            <a:off x="2923625" y="3827144"/>
            <a:ext cx="6344750" cy="400110"/>
          </a:xfrm>
          <a:prstGeom prst="rect">
            <a:avLst/>
          </a:prstGeom>
          <a:noFill/>
        </p:spPr>
        <p:txBody>
          <a:bodyPr wrap="none" rtlCol="0">
            <a:spAutoFit/>
          </a:bodyPr>
          <a:lstStyle/>
          <a:p>
            <a:r>
              <a:rPr lang="pt-PT" sz="2000" b="1" dirty="0">
                <a:solidFill>
                  <a:schemeClr val="accent1"/>
                </a:solidFill>
                <a:latin typeface="+mj-lt"/>
              </a:rPr>
              <a:t>Eficácia da vacina de dose única (prevalência do HPV-16/18)</a:t>
            </a:r>
          </a:p>
        </p:txBody>
      </p:sp>
    </p:spTree>
    <p:extLst>
      <p:ext uri="{BB962C8B-B14F-4D97-AF65-F5344CB8AC3E}">
        <p14:creationId xmlns:p14="http://schemas.microsoft.com/office/powerpoint/2010/main" val="301006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0" y="70862"/>
            <a:ext cx="12013660" cy="553998"/>
          </a:xfrm>
          <a:prstGeom prst="rect">
            <a:avLst/>
          </a:prstGeom>
        </p:spPr>
        <p:txBody>
          <a:bodyPr wrap="square" lIns="91440" tIns="45720" rIns="91440" bIns="45720" anchor="t">
            <a:spAutoFit/>
          </a:bodyPr>
          <a:lstStyle/>
          <a:p>
            <a:r>
              <a:rPr lang="pt-PT" sz="3000" dirty="0">
                <a:solidFill>
                  <a:schemeClr val="accent1"/>
                </a:solidFill>
                <a:latin typeface="+mj-lt"/>
              </a:rPr>
              <a:t>Estudo CHOISE: Comparação de opções de produtos de vacina contra o HPV</a:t>
            </a:r>
          </a:p>
        </p:txBody>
      </p:sp>
      <p:sp>
        <p:nvSpPr>
          <p:cNvPr id="9" name="TextBox 8">
            <a:extLst>
              <a:ext uri="{FF2B5EF4-FFF2-40B4-BE49-F238E27FC236}">
                <a16:creationId xmlns:a16="http://schemas.microsoft.com/office/drawing/2014/main" id="{A7433A5E-17B9-B5B6-110D-4AAB43810B69}"/>
              </a:ext>
            </a:extLst>
          </p:cNvPr>
          <p:cNvSpPr txBox="1"/>
          <p:nvPr/>
        </p:nvSpPr>
        <p:spPr>
          <a:xfrm>
            <a:off x="178340" y="624860"/>
            <a:ext cx="11374294" cy="646331"/>
          </a:xfrm>
          <a:prstGeom prst="rect">
            <a:avLst/>
          </a:prstGeom>
          <a:noFill/>
          <a:ln>
            <a:solidFill>
              <a:srgbClr val="0070C0"/>
            </a:solidFill>
          </a:ln>
        </p:spPr>
        <p:txBody>
          <a:bodyPr wrap="square">
            <a:spAutoFit/>
          </a:bodyPr>
          <a:lstStyle/>
          <a:p>
            <a:r>
              <a:rPr lang="pt-PT" dirty="0"/>
              <a:t>Ensaio de Fase 3 aleatorizado, com comparador activo e aberto para avaliar a segurança e a imunogenicidade de uma e duas doses de 2vHPV (Innovax) em raparigas dos 9 aos 14 anos de idade em PRMB, em comparação com 4vHPV (MSD)</a:t>
            </a:r>
          </a:p>
        </p:txBody>
      </p:sp>
      <p:sp>
        <p:nvSpPr>
          <p:cNvPr id="13" name="TextBox 12">
            <a:extLst>
              <a:ext uri="{FF2B5EF4-FFF2-40B4-BE49-F238E27FC236}">
                <a16:creationId xmlns:a16="http://schemas.microsoft.com/office/drawing/2014/main" id="{7A493A98-1FD4-9B87-8C61-9EE2955BB76B}"/>
              </a:ext>
            </a:extLst>
          </p:cNvPr>
          <p:cNvSpPr txBox="1"/>
          <p:nvPr/>
        </p:nvSpPr>
        <p:spPr>
          <a:xfrm>
            <a:off x="238397" y="6109016"/>
            <a:ext cx="11314237" cy="369332"/>
          </a:xfrm>
          <a:prstGeom prst="rect">
            <a:avLst/>
          </a:prstGeom>
          <a:noFill/>
        </p:spPr>
        <p:txBody>
          <a:bodyPr wrap="square" rtlCol="0">
            <a:spAutoFit/>
          </a:bodyPr>
          <a:lstStyle/>
          <a:p>
            <a:pPr>
              <a:spcBef>
                <a:spcPts val="1800"/>
              </a:spcBef>
            </a:pPr>
            <a:r>
              <a:rPr lang="pt-PT" sz="900"/>
              <a:t>Agbenyega T, Schuind AE, Adjei S, et al. 2025 Immunogenicity and safety of an Escherichia coli-produced bivalent human papillomavirus vaccine (Cecolin) in girls aged 9–14 years in Ghana and Bangladesh: A randomised, controlled, open-label, non-inferiority, phase 3 trial. </a:t>
            </a:r>
            <a:r>
              <a:rPr lang="pt-PT" sz="900" b="0" i="1" u="none" baseline="0"/>
              <a:t>Lancet Infectious Diseases.</a:t>
            </a:r>
            <a:r>
              <a:rPr lang="pt-PT" sz="900"/>
              <a:t> 2025; S1473-3099(25)00031-3. doi:10.1016/S1473-3099(25)00031-3</a:t>
            </a:r>
          </a:p>
        </p:txBody>
      </p:sp>
      <p:pic>
        <p:nvPicPr>
          <p:cNvPr id="21" name="Picture 20">
            <a:extLst>
              <a:ext uri="{FF2B5EF4-FFF2-40B4-BE49-F238E27FC236}">
                <a16:creationId xmlns:a16="http://schemas.microsoft.com/office/drawing/2014/main" id="{63A2713B-7791-A641-5800-EFFC578DBA52}"/>
              </a:ext>
            </a:extLst>
          </p:cNvPr>
          <p:cNvPicPr>
            <a:picLocks noChangeAspect="1"/>
          </p:cNvPicPr>
          <p:nvPr/>
        </p:nvPicPr>
        <p:blipFill>
          <a:blip r:embed="rId3"/>
          <a:stretch>
            <a:fillRect/>
          </a:stretch>
        </p:blipFill>
        <p:spPr>
          <a:xfrm>
            <a:off x="1293779" y="1682707"/>
            <a:ext cx="6498077" cy="4347398"/>
          </a:xfrm>
          <a:prstGeom prst="rect">
            <a:avLst/>
          </a:prstGeom>
        </p:spPr>
      </p:pic>
      <p:sp>
        <p:nvSpPr>
          <p:cNvPr id="22" name="TextBox 21">
            <a:extLst>
              <a:ext uri="{FF2B5EF4-FFF2-40B4-BE49-F238E27FC236}">
                <a16:creationId xmlns:a16="http://schemas.microsoft.com/office/drawing/2014/main" id="{A70510F7-CB04-EABE-CED5-E78FACA84787}"/>
              </a:ext>
            </a:extLst>
          </p:cNvPr>
          <p:cNvSpPr txBox="1"/>
          <p:nvPr/>
        </p:nvSpPr>
        <p:spPr>
          <a:xfrm>
            <a:off x="1293779" y="1281828"/>
            <a:ext cx="8025319" cy="523220"/>
          </a:xfrm>
          <a:prstGeom prst="rect">
            <a:avLst/>
          </a:prstGeom>
          <a:noFill/>
        </p:spPr>
        <p:txBody>
          <a:bodyPr wrap="square" rtlCol="0">
            <a:spAutoFit/>
          </a:bodyPr>
          <a:lstStyle/>
          <a:p>
            <a:r>
              <a:rPr lang="pt-PT" sz="1400" b="1" dirty="0"/>
              <a:t>Concentrações médias geométricas de HPV-16 e HPV-18 IgG (ELISA) e rácios (2vHPV/4vHPV)</a:t>
            </a:r>
          </a:p>
          <a:p>
            <a:r>
              <a:rPr lang="pt-PT" sz="1400" b="1" dirty="0"/>
              <a:t>após uma dose (por população do protocolo)</a:t>
            </a:r>
          </a:p>
        </p:txBody>
      </p:sp>
      <p:sp>
        <p:nvSpPr>
          <p:cNvPr id="23" name="TextBox 22">
            <a:extLst>
              <a:ext uri="{FF2B5EF4-FFF2-40B4-BE49-F238E27FC236}">
                <a16:creationId xmlns:a16="http://schemas.microsoft.com/office/drawing/2014/main" id="{9F9CB9B5-EDC5-AF76-8C3D-146631F10990}"/>
              </a:ext>
            </a:extLst>
          </p:cNvPr>
          <p:cNvSpPr txBox="1"/>
          <p:nvPr/>
        </p:nvSpPr>
        <p:spPr>
          <a:xfrm>
            <a:off x="8268509" y="1815685"/>
            <a:ext cx="3599235" cy="3759474"/>
          </a:xfrm>
          <a:prstGeom prst="rect">
            <a:avLst/>
          </a:prstGeom>
          <a:solidFill>
            <a:schemeClr val="accent3">
              <a:lumMod val="20000"/>
              <a:lumOff val="80000"/>
            </a:schemeClr>
          </a:solidFill>
          <a:ln w="9525">
            <a:solidFill>
              <a:schemeClr val="tx2"/>
            </a:solidFill>
          </a:ln>
        </p:spPr>
        <p:txBody>
          <a:bodyPr wrap="square" rtlCol="0">
            <a:spAutoFit/>
          </a:bodyPr>
          <a:lstStyle/>
          <a:p>
            <a:pPr algn="ctr"/>
            <a:r>
              <a:rPr lang="pt-PT" sz="2000" b="1" dirty="0">
                <a:solidFill>
                  <a:schemeClr val="tx2"/>
                </a:solidFill>
              </a:rPr>
              <a:t>A imunogenicidade após uma dose de 2vHPV (Innovax) foi comparável à do 4vHPV (MSD) até 24 meses </a:t>
            </a:r>
          </a:p>
          <a:p>
            <a:pPr algn="ctr"/>
            <a:endParaRPr lang="en-US" sz="2000" b="1" dirty="0">
              <a:solidFill>
                <a:schemeClr val="tx2"/>
              </a:solidFill>
            </a:endParaRPr>
          </a:p>
          <a:p>
            <a:pPr algn="ctr"/>
            <a:r>
              <a:rPr lang="pt-PT" sz="2000" b="1" dirty="0">
                <a:solidFill>
                  <a:schemeClr val="tx2"/>
                </a:solidFill>
              </a:rPr>
              <a:t>Uma vez que a eficácia de dose única foi estabelecida para a vacina de referência, a imunogenicidade comparável sugere a adequação do 2vHPV (Innovax) para utilização em dose única</a:t>
            </a:r>
          </a:p>
        </p:txBody>
      </p:sp>
    </p:spTree>
    <p:extLst>
      <p:ext uri="{BB962C8B-B14F-4D97-AF65-F5344CB8AC3E}">
        <p14:creationId xmlns:p14="http://schemas.microsoft.com/office/powerpoint/2010/main" val="38692212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88434"/>
            <a:ext cx="8200480" cy="2523280"/>
          </a:xfrm>
        </p:spPr>
        <p:txBody>
          <a:bodyPr/>
          <a:lstStyle/>
          <a:p>
            <a:r>
              <a:rPr lang="pt-PT" sz="4000" b="1"/>
              <a:t>Resumo das provas actuais dos ensaios clínicos que apoiam a vacinação de dose única contra o HPV</a:t>
            </a:r>
          </a:p>
        </p:txBody>
      </p:sp>
    </p:spTree>
    <p:extLst>
      <p:ext uri="{BB962C8B-B14F-4D97-AF65-F5344CB8AC3E}">
        <p14:creationId xmlns:p14="http://schemas.microsoft.com/office/powerpoint/2010/main" val="3223642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pt-PT" sz="3200">
                <a:solidFill>
                  <a:schemeClr val="accent1"/>
                </a:solidFill>
                <a:latin typeface="+mj-lt"/>
              </a:rPr>
              <a:t>Conclusões a partir dos dados disponíveis dos ensaios clínicos</a:t>
            </a:r>
          </a:p>
        </p:txBody>
      </p:sp>
      <p:sp>
        <p:nvSpPr>
          <p:cNvPr id="3" name="TextBox 2">
            <a:extLst>
              <a:ext uri="{FF2B5EF4-FFF2-40B4-BE49-F238E27FC236}">
                <a16:creationId xmlns:a16="http://schemas.microsoft.com/office/drawing/2014/main" id="{5745C179-302E-4DCD-843E-879A3649401E}"/>
              </a:ext>
            </a:extLst>
          </p:cNvPr>
          <p:cNvSpPr txBox="1"/>
          <p:nvPr/>
        </p:nvSpPr>
        <p:spPr>
          <a:xfrm>
            <a:off x="374608" y="688031"/>
            <a:ext cx="11220761" cy="6578211"/>
          </a:xfrm>
          <a:prstGeom prst="rect">
            <a:avLst/>
          </a:prstGeom>
          <a:noFill/>
        </p:spPr>
        <p:txBody>
          <a:bodyPr wrap="square" rtlCol="0">
            <a:spAutoFit/>
          </a:bodyPr>
          <a:lstStyle/>
          <a:p>
            <a:pPr marL="342900" indent="-342900">
              <a:spcAft>
                <a:spcPts val="800"/>
              </a:spcAft>
              <a:buFont typeface="Arial" panose="020B0604020202020204" pitchFamily="34" charset="0"/>
              <a:buChar char="•"/>
            </a:pPr>
            <a:r>
              <a:rPr lang="pt-PT" b="0" i="0" u="none" strike="noStrike" baseline="0" dirty="0">
                <a:cs typeface="Calibri" panose="020F0502020204030204" pitchFamily="34" charset="0"/>
              </a:rPr>
              <a:t>Num ensaio de controlo aleatorizado, que avaliou a vacinação de dose única </a:t>
            </a:r>
            <a:r>
              <a:rPr lang="pt-PT" b="0" i="1" u="none" strike="noStrike" baseline="0" dirty="0">
                <a:cs typeface="Calibri" panose="020F0502020204030204" pitchFamily="34" charset="0"/>
              </a:rPr>
              <a:t>versus</a:t>
            </a:r>
            <a:r>
              <a:rPr lang="pt-PT" b="0" i="0" u="none" strike="noStrike" baseline="0" dirty="0">
                <a:cs typeface="Calibri" panose="020F0502020204030204" pitchFamily="34" charset="0"/>
              </a:rPr>
              <a:t> a ausência de vacinação, uma dose demonstrou ser altamente eficaz na prevenção de infecções oncogénicas persistentes </a:t>
            </a:r>
            <a:r>
              <a:rPr lang="pt-PT" dirty="0"/>
              <a:t>por HPV relacionadas com o tipo de vacina durante, pelo menos, 54 meses após a vacinação.</a:t>
            </a:r>
          </a:p>
          <a:p>
            <a:pPr marL="342900" marR="0" lvl="0" indent="-342900">
              <a:spcAft>
                <a:spcPts val="800"/>
              </a:spcAft>
              <a:buFont typeface="Arial" panose="020B0604020202020204" pitchFamily="34" charset="0"/>
              <a:buChar char="•"/>
            </a:pPr>
            <a:r>
              <a:rPr lang="pt-PT" dirty="0"/>
              <a:t>Uma dose única ofereceu um nível de protecção semelhante ao de um esquema de vacinação de duas ou três doses na prevenção de infecções por HPV-16/18; o nível de protecção manteve-se até 14</a:t>
            </a:r>
            <a:r>
              <a:rPr lang="pt-PT" strike="sngStrike" dirty="0"/>
              <a:t> </a:t>
            </a:r>
            <a:r>
              <a:rPr lang="pt-PT" dirty="0"/>
              <a:t>anos após a vacinação.</a:t>
            </a:r>
          </a:p>
          <a:p>
            <a:pPr marL="342900" indent="-342900">
              <a:spcAft>
                <a:spcPts val="800"/>
              </a:spcAft>
              <a:buFont typeface="Arial" panose="020B0604020202020204" pitchFamily="34" charset="0"/>
              <a:buChar char="•"/>
            </a:pPr>
            <a:r>
              <a:rPr lang="pt-PT" dirty="0"/>
              <a:t>Eficácia elevada e a um nível semelhante da vacina contra infecções por HPV prevalentes após uma ou duas doses de vacina (dados reais). </a:t>
            </a:r>
          </a:p>
          <a:p>
            <a:pPr marL="342900" marR="0" lvl="0" indent="-342900">
              <a:lnSpc>
                <a:spcPct val="115000"/>
              </a:lnSpc>
              <a:spcAft>
                <a:spcPts val="800"/>
              </a:spcAft>
              <a:buFont typeface="Arial" panose="020B0604020202020204" pitchFamily="34" charset="0"/>
              <a:buChar char="•"/>
              <a:tabLst>
                <a:tab pos="457200" algn="l"/>
              </a:tabLst>
            </a:pPr>
            <a:r>
              <a:rPr lang="pt-PT" sz="1800" dirty="0"/>
              <a:t>A vacinação de dose única contra o HPV em raparigas dos 9 aos 14 anos não foi inferior à vacinação de dose única em coortes históricas aos 24 meses após a vacinação (demonstrado para a HPV2 [GSK] em raparigas dos 18 </a:t>
            </a:r>
            <a:r>
              <a:rPr lang="pt-PT" sz="1800" dirty="0">
                <a:solidFill>
                  <a:schemeClr val="tx2"/>
                </a:solidFill>
              </a:rPr>
              <a:t>aos</a:t>
            </a:r>
            <a:r>
              <a:rPr lang="pt-PT" sz="1800" dirty="0"/>
              <a:t> 25 anos no CVT e em raparigas dos 15 </a:t>
            </a:r>
            <a:r>
              <a:rPr lang="pt-PT" sz="1800" dirty="0">
                <a:solidFill>
                  <a:schemeClr val="tx2"/>
                </a:solidFill>
              </a:rPr>
              <a:t>aos</a:t>
            </a:r>
            <a:r>
              <a:rPr lang="pt-PT" sz="1800" dirty="0"/>
              <a:t> 20 anos no KEN SHE; demonstrado para a HPV4 [MSD] em raparigas dos 10 </a:t>
            </a:r>
            <a:r>
              <a:rPr lang="pt-PT" sz="1800" dirty="0">
                <a:solidFill>
                  <a:schemeClr val="tx2"/>
                </a:solidFill>
              </a:rPr>
              <a:t>aos</a:t>
            </a:r>
            <a:r>
              <a:rPr lang="pt-PT" sz="1800" dirty="0"/>
              <a:t> 18 anos no IARC; e demonstrado para a HPV9 [MSD] em raparigas dos 15 aos 20 anos de idade no KEN SHE).</a:t>
            </a:r>
          </a:p>
          <a:p>
            <a:pPr marL="342900" indent="-342900">
              <a:spcAft>
                <a:spcPts val="800"/>
              </a:spcAft>
              <a:buFont typeface="Arial" panose="020B0604020202020204" pitchFamily="34" charset="0"/>
              <a:buChar char="•"/>
            </a:pPr>
            <a:r>
              <a:rPr lang="pt-PT" dirty="0"/>
              <a:t>A resposta imunitária após uma dose única de </a:t>
            </a:r>
            <a:r>
              <a:rPr lang="pt-PT" b="0" i="0" u="none" strike="noStrike" baseline="0" dirty="0">
                <a:cs typeface="Calibri" panose="020F0502020204030204" pitchFamily="34" charset="0"/>
              </a:rPr>
              <a:t>vacinas contra o HPV</a:t>
            </a:r>
            <a:r>
              <a:rPr lang="pt-PT" dirty="0"/>
              <a:t> é mais baixa do que após regimes de doses múltiplas, mas mantém-se estável até, pelo menos, 16 anos após a vacinação.</a:t>
            </a:r>
          </a:p>
          <a:p>
            <a:pPr marL="342900" indent="-342900">
              <a:spcAft>
                <a:spcPts val="800"/>
              </a:spcAft>
              <a:buFont typeface="Arial" panose="020B0604020202020204" pitchFamily="34" charset="0"/>
              <a:buChar char="•"/>
            </a:pPr>
            <a:r>
              <a:rPr lang="pt-PT" b="0" i="0" u="none" strike="noStrike" baseline="0" dirty="0">
                <a:cs typeface="Calibri" panose="020F0502020204030204" pitchFamily="34" charset="0"/>
              </a:rPr>
              <a:t>Após uma dose, a imunogenicidade </a:t>
            </a:r>
            <a:r>
              <a:rPr lang="pt-PT" dirty="0"/>
              <a:t>é comparável </a:t>
            </a:r>
            <a:r>
              <a:rPr lang="pt-PT" b="0" i="0" u="none" strike="noStrike" baseline="0" dirty="0">
                <a:cs typeface="Calibri" panose="020F0502020204030204" pitchFamily="34" charset="0"/>
              </a:rPr>
              <a:t>em raparigas e rapazes dos 9 aos 11 anos.</a:t>
            </a:r>
          </a:p>
          <a:p>
            <a:pPr marL="342900" indent="-342900">
              <a:spcAft>
                <a:spcPts val="800"/>
              </a:spcAft>
              <a:buFont typeface="Arial" panose="020B0604020202020204" pitchFamily="34" charset="0"/>
              <a:buChar char="•"/>
            </a:pPr>
            <a:r>
              <a:rPr lang="pt-PT" dirty="0"/>
              <a:t>Provas do impacto a nível populacional de uma vacina de dose única contra o HPV na prevalência do HPV 16/18, independentemente do estado do HPV.</a:t>
            </a:r>
          </a:p>
          <a:p>
            <a:pPr marL="342900" indent="-342900">
              <a:spcAft>
                <a:spcPts val="1200"/>
              </a:spcAft>
              <a:buFont typeface="Arial" panose="020B0604020202020204" pitchFamily="34" charset="0"/>
              <a:buChar char="•"/>
            </a:pPr>
            <a:r>
              <a:rPr lang="pt-PT" dirty="0"/>
              <a:t>Foram gerados dados relativos à dose única em diferentes regiões geográficas.</a:t>
            </a:r>
          </a:p>
          <a:p>
            <a:pPr marL="342900" indent="-342900">
              <a:spcAft>
                <a:spcPts val="1200"/>
              </a:spcAft>
              <a:buFont typeface="Arial" panose="020B0604020202020204" pitchFamily="34" charset="0"/>
              <a:buChar char="•"/>
            </a:pPr>
            <a:endParaRPr lang="en-US" dirty="0"/>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Tree>
    <p:extLst>
      <p:ext uri="{BB962C8B-B14F-4D97-AF65-F5344CB8AC3E}">
        <p14:creationId xmlns:p14="http://schemas.microsoft.com/office/powerpoint/2010/main" val="17212779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2193586" y="2268098"/>
            <a:ext cx="7086601" cy="2523280"/>
          </a:xfrm>
        </p:spPr>
        <p:txBody>
          <a:bodyPr/>
          <a:lstStyle/>
          <a:p>
            <a:r>
              <a:rPr lang="pt-PT" sz="4000" b="1" dirty="0"/>
              <a:t>Provas futuras de ensaios clínicos em curso</a:t>
            </a:r>
          </a:p>
        </p:txBody>
      </p:sp>
    </p:spTree>
    <p:extLst>
      <p:ext uri="{BB962C8B-B14F-4D97-AF65-F5344CB8AC3E}">
        <p14:creationId xmlns:p14="http://schemas.microsoft.com/office/powerpoint/2010/main" val="1815599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4BA4ED5-4086-524C-115D-57DA3DCA2466}"/>
              </a:ext>
            </a:extLst>
          </p:cNvPr>
          <p:cNvGraphicFramePr>
            <a:graphicFrameLocks noGrp="1"/>
          </p:cNvGraphicFramePr>
          <p:nvPr>
            <p:extLst>
              <p:ext uri="{D42A27DB-BD31-4B8C-83A1-F6EECF244321}">
                <p14:modId xmlns:p14="http://schemas.microsoft.com/office/powerpoint/2010/main" val="4265864889"/>
              </p:ext>
            </p:extLst>
          </p:nvPr>
        </p:nvGraphicFramePr>
        <p:xfrm>
          <a:off x="499985" y="1070290"/>
          <a:ext cx="11076624" cy="4907280"/>
        </p:xfrm>
        <a:graphic>
          <a:graphicData uri="http://schemas.openxmlformats.org/drawingml/2006/table">
            <a:tbl>
              <a:tblPr firstRow="1" bandRow="1">
                <a:tableStyleId>{5C22544A-7EE6-4342-B048-85BDC9FD1C3A}</a:tableStyleId>
              </a:tblPr>
              <a:tblGrid>
                <a:gridCol w="4346310">
                  <a:extLst>
                    <a:ext uri="{9D8B030D-6E8A-4147-A177-3AD203B41FA5}">
                      <a16:colId xmlns:a16="http://schemas.microsoft.com/office/drawing/2014/main" val="213046488"/>
                    </a:ext>
                  </a:extLst>
                </a:gridCol>
                <a:gridCol w="6730314">
                  <a:extLst>
                    <a:ext uri="{9D8B030D-6E8A-4147-A177-3AD203B41FA5}">
                      <a16:colId xmlns:a16="http://schemas.microsoft.com/office/drawing/2014/main" val="3898586834"/>
                    </a:ext>
                  </a:extLst>
                </a:gridCol>
              </a:tblGrid>
              <a:tr h="1270387">
                <a:tc>
                  <a:txBody>
                    <a:bodyPr/>
                    <a:lstStyle/>
                    <a:p>
                      <a:r>
                        <a:rPr lang="pt-PT" sz="1600" b="1">
                          <a:solidFill>
                            <a:schemeClr val="bg1"/>
                          </a:solidFill>
                        </a:rPr>
                        <a:t>Ensaio IARC</a:t>
                      </a:r>
                      <a:r>
                        <a:rPr lang="pt-PT" sz="1600" b="0">
                          <a:solidFill>
                            <a:schemeClr val="bg1"/>
                          </a:solidFill>
                        </a:rPr>
                        <a:t>, Índia</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a:solidFill>
                            <a:schemeClr val="tx2"/>
                          </a:solidFill>
                          <a:latin typeface="+mn-lt"/>
                          <a:ea typeface="+mn-ea"/>
                          <a:cs typeface="+mn-cs"/>
                        </a:rPr>
                        <a:t>Seguimento do ECA de 2 </a:t>
                      </a:r>
                      <a:r>
                        <a:rPr lang="pt-PT" sz="1600" b="0" i="1" u="none" baseline="0">
                          <a:solidFill>
                            <a:schemeClr val="tx2"/>
                          </a:solidFill>
                          <a:latin typeface="+mn-lt"/>
                          <a:ea typeface="+mn-ea"/>
                          <a:cs typeface="+mn-cs"/>
                        </a:rPr>
                        <a:t>vs.</a:t>
                      </a:r>
                      <a:r>
                        <a:rPr lang="pt-PT" sz="1600">
                          <a:solidFill>
                            <a:schemeClr val="tx2"/>
                          </a:solidFill>
                          <a:latin typeface="+mn-lt"/>
                          <a:ea typeface="+mn-ea"/>
                          <a:cs typeface="+mn-cs"/>
                        </a:rPr>
                        <a:t> 3 doses após suspensão da HPV4 (MSD)</a:t>
                      </a:r>
                    </a:p>
                    <a:p>
                      <a:pPr marL="0" algn="l" defTabSz="914400" rtl="0" eaLnBrk="1" latinLnBrk="0" hangingPunct="1"/>
                      <a:r>
                        <a:rPr lang="pt-PT" sz="1600" b="0">
                          <a:solidFill>
                            <a:schemeClr val="tx2"/>
                          </a:solidFill>
                          <a:latin typeface="+mn-lt"/>
                          <a:ea typeface="+mn-ea"/>
                          <a:cs typeface="+mn-cs"/>
                        </a:rPr>
                        <a:t>Mulheres dos 10 aos 18 anos (~5 000 que receberam DU)</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pt-PT" sz="1600" b="0">
                          <a:solidFill>
                            <a:schemeClr val="tx2"/>
                          </a:solidFill>
                          <a:latin typeface="+mn-lt"/>
                          <a:ea typeface="+mn-ea"/>
                          <a:cs typeface="+mn-cs"/>
                        </a:rPr>
                        <a:t>Eficácia da vacina (parâmetros virológicos e histopatológicos) para regimes de 1, 2 e 3 doses até 15 anos após a vacinação</a:t>
                      </a:r>
                    </a:p>
                    <a:p>
                      <a:pPr marL="0" marR="0" lvl="0" algn="l" defTabSz="914400" rtl="0" eaLnBrk="1" latinLnBrk="0" hangingPunct="1">
                        <a:buNone/>
                      </a:pPr>
                      <a:r>
                        <a:rPr lang="pt-PT" sz="1600" b="0" u="sng">
                          <a:solidFill>
                            <a:schemeClr val="tx2"/>
                          </a:solidFill>
                          <a:latin typeface="+mn-lt"/>
                          <a:ea typeface="+mn-ea"/>
                          <a:cs typeface="+mn-cs"/>
                        </a:rPr>
                        <a:t>Dados previstos</a:t>
                      </a:r>
                      <a:r>
                        <a:rPr lang="pt-PT" sz="1600" b="0">
                          <a:solidFill>
                            <a:schemeClr val="tx2"/>
                          </a:solidFill>
                          <a:latin typeface="+mn-lt"/>
                          <a:ea typeface="+mn-ea"/>
                          <a:cs typeface="+mn-cs"/>
                        </a:rPr>
                        <a:t>: </a:t>
                      </a:r>
                      <a:r>
                        <a:rPr lang="pt-PT" sz="1600" b="1">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631207119"/>
                  </a:ext>
                </a:extLst>
              </a:tr>
              <a:tr h="1970290">
                <a:tc>
                  <a:txBody>
                    <a:bodyPr/>
                    <a:lstStyle/>
                    <a:p>
                      <a:pPr marL="0" marR="0">
                        <a:buNone/>
                      </a:pPr>
                      <a:r>
                        <a:rPr lang="pt-PT" sz="1600" b="1" i="0" u="none" baseline="0" dirty="0">
                          <a:solidFill>
                            <a:schemeClr val="bg1"/>
                          </a:solidFill>
                          <a:effectLst/>
                          <a:latin typeface="+mn-lt"/>
                          <a:ea typeface="Aptos" panose="020B0004020202020204" pitchFamily="34" charset="0"/>
                          <a:cs typeface="Aptos" panose="020B0004020202020204" pitchFamily="34" charset="0"/>
                        </a:rPr>
                        <a:t>HOPE II</a:t>
                      </a:r>
                      <a:r>
                        <a:rPr lang="pt-PT" sz="1600" dirty="0">
                          <a:solidFill>
                            <a:schemeClr val="bg1"/>
                          </a:solidFill>
                          <a:effectLst/>
                          <a:latin typeface="+mn-lt"/>
                          <a:ea typeface="Aptos" panose="020B0004020202020204" pitchFamily="34" charset="0"/>
                          <a:cs typeface="Aptos" panose="020B0004020202020204" pitchFamily="34" charset="0"/>
                        </a:rPr>
                        <a:t>, Botsuana, Ruanda, África do Sul</a:t>
                      </a:r>
                    </a:p>
                    <a:p>
                      <a:pPr marL="0" marR="0">
                        <a:buNone/>
                      </a:pPr>
                      <a:r>
                        <a:rPr lang="pt-PT" sz="1600" b="1" dirty="0">
                          <a:solidFill>
                            <a:schemeClr val="tx2"/>
                          </a:solidFill>
                          <a:latin typeface="+mn-lt"/>
                          <a:ea typeface="+mn-ea"/>
                          <a:cs typeface="+mn-cs"/>
                        </a:rPr>
                        <a:t>Dose única de vacina contra o HPV antes do diagnóstico de HPV</a:t>
                      </a:r>
                    </a:p>
                    <a:p>
                      <a:pPr marL="0" marR="0">
                        <a:buNone/>
                      </a:pPr>
                      <a:r>
                        <a:rPr lang="pt-PT" sz="1600" b="0" dirty="0">
                          <a:solidFill>
                            <a:schemeClr val="tx2"/>
                          </a:solidFill>
                          <a:latin typeface="+mn-lt"/>
                          <a:ea typeface="+mn-ea"/>
                          <a:cs typeface="+mn-cs"/>
                        </a:rPr>
                        <a:t>ECA em dupla ocultação; Mulheres ≥16 anos</a:t>
                      </a:r>
                    </a:p>
                    <a:p>
                      <a:pPr marL="0" marR="0">
                        <a:buNone/>
                      </a:pPr>
                      <a:r>
                        <a:rPr lang="pt-PT" sz="1600" b="0" dirty="0">
                          <a:solidFill>
                            <a:schemeClr val="tx2"/>
                          </a:solidFill>
                          <a:latin typeface="+mn-lt"/>
                          <a:ea typeface="+mn-ea"/>
                          <a:cs typeface="+mn-cs"/>
                        </a:rPr>
                        <a:t>2 braços: 1 dose de 9vHPV (MSD); 1 dose de vacina meningocócica (vacinação atrasada contra o HPV aos 18 Mo)</a:t>
                      </a:r>
                    </a:p>
                    <a:p>
                      <a:pPr marL="0" marR="0">
                        <a:buNone/>
                      </a:pPr>
                      <a:r>
                        <a:rPr lang="pt-PT" sz="1600" b="0" dirty="0">
                          <a:solidFill>
                            <a:schemeClr val="tx2"/>
                          </a:solidFill>
                          <a:latin typeface="+mn-lt"/>
                          <a:ea typeface="+mn-ea"/>
                          <a:cs typeface="+mn-cs"/>
                        </a:rPr>
                        <a:t>N total = 750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pt-PT" sz="1600" b="0">
                          <a:solidFill>
                            <a:schemeClr val="tx2"/>
                          </a:solidFill>
                          <a:latin typeface="+mn-lt"/>
                          <a:ea typeface="+mn-ea"/>
                          <a:cs typeface="+mn-cs"/>
                        </a:rPr>
                        <a:t>Eficácia da vacina contra o HPV 16/18 em termos de infecções persistentes por HPV quando a vacinação é efectuada antes do diagnóstico de HPV </a:t>
                      </a:r>
                    </a:p>
                    <a:p>
                      <a:pPr marL="0" marR="0">
                        <a:buNone/>
                      </a:pPr>
                      <a:r>
                        <a:rPr lang="pt-PT" sz="1600" b="0" u="sng">
                          <a:solidFill>
                            <a:schemeClr val="tx2"/>
                          </a:solidFill>
                          <a:latin typeface="+mn-lt"/>
                          <a:ea typeface="+mn-ea"/>
                          <a:cs typeface="+mn-cs"/>
                        </a:rPr>
                        <a:t>Dados previstos</a:t>
                      </a:r>
                      <a:r>
                        <a:rPr lang="pt-PT" sz="1600" b="0">
                          <a:solidFill>
                            <a:schemeClr val="tx2"/>
                          </a:solidFill>
                          <a:latin typeface="+mn-lt"/>
                          <a:ea typeface="+mn-ea"/>
                          <a:cs typeface="+mn-cs"/>
                        </a:rPr>
                        <a:t>: </a:t>
                      </a:r>
                      <a:r>
                        <a:rPr lang="pt-PT" sz="1600" b="1">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722107047"/>
                  </a:ext>
                </a:extLst>
              </a:tr>
              <a:tr h="1476742">
                <a:tc>
                  <a:txBody>
                    <a:bodyPr/>
                    <a:lstStyle/>
                    <a:p>
                      <a:pPr marL="0" marR="0">
                        <a:buNone/>
                      </a:pPr>
                      <a:r>
                        <a:rPr lang="pt-PT" sz="1600" b="1" i="0" u="none" baseline="0">
                          <a:solidFill>
                            <a:schemeClr val="bg1"/>
                          </a:solidFill>
                          <a:effectLst/>
                          <a:latin typeface="+mn-lt"/>
                          <a:ea typeface="Aptos" panose="020B0004020202020204" pitchFamily="34" charset="0"/>
                          <a:cs typeface="Aptos" panose="020B0004020202020204" pitchFamily="34" charset="0"/>
                        </a:rPr>
                        <a:t>Ensaio PRISMA-ESCUDDO</a:t>
                      </a:r>
                      <a:r>
                        <a:rPr lang="pt-PT" sz="1600">
                          <a:solidFill>
                            <a:schemeClr val="bg1"/>
                          </a:solidFill>
                          <a:effectLst/>
                          <a:latin typeface="+mn-lt"/>
                          <a:ea typeface="Aptos" panose="020B0004020202020204" pitchFamily="34" charset="0"/>
                          <a:cs typeface="Aptos" panose="020B0004020202020204" pitchFamily="34" charset="0"/>
                        </a:rPr>
                        <a:t>, Costa Rica</a:t>
                      </a:r>
                    </a:p>
                    <a:p>
                      <a:pPr marL="0" marR="0">
                        <a:buNone/>
                      </a:pPr>
                      <a:r>
                        <a:rPr lang="pt-PT" sz="1600" b="1">
                          <a:solidFill>
                            <a:schemeClr val="tx2"/>
                          </a:solidFill>
                          <a:latin typeface="+mn-lt"/>
                          <a:ea typeface="+mn-ea"/>
                          <a:cs typeface="+mn-cs"/>
                        </a:rPr>
                        <a:t>Ensaio sobre a eficácia da DU em mulheres dos 18 aos 30 anos </a:t>
                      </a:r>
                    </a:p>
                    <a:p>
                      <a:pPr marL="0" marR="0">
                        <a:buNone/>
                      </a:pPr>
                      <a:r>
                        <a:rPr lang="pt-PT" sz="1600">
                          <a:solidFill>
                            <a:schemeClr val="tx2"/>
                          </a:solidFill>
                          <a:latin typeface="+mn-lt"/>
                          <a:ea typeface="+mn-ea"/>
                          <a:cs typeface="+mn-cs"/>
                        </a:rPr>
                        <a:t>ECA; 3 braços: 1 dose de HPV2 (GSK); 1 dose de 9vHPV (MSD); 1 dose de dTaP (controlo) (N = aprox. 1 650/braço)</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a:spcAft>
                          <a:spcPts val="600"/>
                        </a:spcAft>
                        <a:buNone/>
                      </a:pPr>
                      <a:r>
                        <a:rPr lang="pt-PT" sz="1600" dirty="0">
                          <a:solidFill>
                            <a:schemeClr val="tx2"/>
                          </a:solidFill>
                          <a:latin typeface="+mn-lt"/>
                          <a:ea typeface="+mn-ea"/>
                          <a:cs typeface="+mn-cs"/>
                        </a:rPr>
                        <a:t>Eficácia da vacina em comparação com os não vacinados em termos de infecções persistentes por HPV-16/18 </a:t>
                      </a:r>
                    </a:p>
                    <a:p>
                      <a:pPr marL="0" marR="0">
                        <a:buNone/>
                      </a:pPr>
                      <a:r>
                        <a:rPr lang="pt-PT" sz="1600" b="0" i="0" u="sng" baseline="0" dirty="0">
                          <a:solidFill>
                            <a:schemeClr val="tx2"/>
                          </a:solidFill>
                          <a:latin typeface="+mn-lt"/>
                          <a:ea typeface="+mn-ea"/>
                          <a:cs typeface="+mn-cs"/>
                        </a:rPr>
                        <a:t>Dados previstos (Ano 4): </a:t>
                      </a:r>
                      <a:r>
                        <a:rPr lang="pt-PT" sz="1600" dirty="0">
                          <a:solidFill>
                            <a:schemeClr val="tx2"/>
                          </a:solidFill>
                          <a:latin typeface="+mn-lt"/>
                          <a:ea typeface="+mn-ea"/>
                          <a:cs typeface="+mn-cs"/>
                        </a:rPr>
                        <a:t>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975538819"/>
                  </a:ext>
                </a:extLst>
              </a:tr>
            </a:tbl>
          </a:graphicData>
        </a:graphic>
      </p:graphicFrame>
      <p:sp>
        <p:nvSpPr>
          <p:cNvPr id="3" name="Rectangle 2">
            <a:extLst>
              <a:ext uri="{FF2B5EF4-FFF2-40B4-BE49-F238E27FC236}">
                <a16:creationId xmlns:a16="http://schemas.microsoft.com/office/drawing/2014/main" id="{768CB180-CDD7-178E-A89E-12765C3F39C2}"/>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pt-PT" sz="3200">
                <a:solidFill>
                  <a:schemeClr val="tx2"/>
                </a:solidFill>
                <a:latin typeface="+mj-lt"/>
              </a:rPr>
              <a:t>Eficácia contra infecções persistentes por HPV: Estudos em curso </a:t>
            </a:r>
          </a:p>
        </p:txBody>
      </p:sp>
      <p:sp>
        <p:nvSpPr>
          <p:cNvPr id="4" name="TextBox 3">
            <a:extLst>
              <a:ext uri="{FF2B5EF4-FFF2-40B4-BE49-F238E27FC236}">
                <a16:creationId xmlns:a16="http://schemas.microsoft.com/office/drawing/2014/main" id="{0F8F2074-6A35-764F-7A7F-DD5AD5BA63CB}"/>
              </a:ext>
            </a:extLst>
          </p:cNvPr>
          <p:cNvSpPr txBox="1"/>
          <p:nvPr/>
        </p:nvSpPr>
        <p:spPr>
          <a:xfrm>
            <a:off x="381000" y="6117953"/>
            <a:ext cx="11314595" cy="369332"/>
          </a:xfrm>
          <a:prstGeom prst="rect">
            <a:avLst/>
          </a:prstGeom>
          <a:noFill/>
        </p:spPr>
        <p:txBody>
          <a:bodyPr wrap="square" rtlCol="0">
            <a:spAutoFit/>
          </a:bodyPr>
          <a:lstStyle/>
          <a:p>
            <a:r>
              <a:rPr lang="pt-PT" sz="900" dirty="0"/>
              <a:t>Abreviaturas: Agência Internacional de Investigação do Cancro; HOPE: Human Papillomavirus One and Two Dose Population Effectiveness (Eficácia populacional de uma e duas doses contra o vírus do papiloma humano); ECA: ensaio clínico aleatorizado; DU: dose única; N: número de participantes no estudo</a:t>
            </a:r>
          </a:p>
        </p:txBody>
      </p:sp>
    </p:spTree>
    <p:extLst>
      <p:ext uri="{BB962C8B-B14F-4D97-AF65-F5344CB8AC3E}">
        <p14:creationId xmlns:p14="http://schemas.microsoft.com/office/powerpoint/2010/main" val="41348471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AFA5D-B43E-855B-643B-A6F82AEADD52}"/>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1895E7D-AD13-D2B2-12DF-DECBCFF143A8}"/>
              </a:ext>
            </a:extLst>
          </p:cNvPr>
          <p:cNvSpPr/>
          <p:nvPr/>
        </p:nvSpPr>
        <p:spPr>
          <a:xfrm>
            <a:off x="381000" y="114300"/>
            <a:ext cx="11348767" cy="584775"/>
          </a:xfrm>
          <a:prstGeom prst="rect">
            <a:avLst/>
          </a:prstGeom>
        </p:spPr>
        <p:txBody>
          <a:bodyPr wrap="square" lIns="91440" tIns="45720" rIns="91440" bIns="45720" anchor="t">
            <a:spAutoFit/>
          </a:bodyPr>
          <a:lstStyle/>
          <a:p>
            <a:pPr algn="ctr"/>
            <a:r>
              <a:rPr lang="pt-PT" sz="3200">
                <a:solidFill>
                  <a:schemeClr val="tx2"/>
                </a:solidFill>
                <a:latin typeface="+mj-lt"/>
              </a:rPr>
              <a:t>Estudos de impacto em curso</a:t>
            </a:r>
          </a:p>
        </p:txBody>
      </p:sp>
      <p:graphicFrame>
        <p:nvGraphicFramePr>
          <p:cNvPr id="3" name="Table 3">
            <a:extLst>
              <a:ext uri="{FF2B5EF4-FFF2-40B4-BE49-F238E27FC236}">
                <a16:creationId xmlns:a16="http://schemas.microsoft.com/office/drawing/2014/main" id="{E959BE09-A822-D7B9-956D-37610E0262FB}"/>
              </a:ext>
            </a:extLst>
          </p:cNvPr>
          <p:cNvGraphicFramePr>
            <a:graphicFrameLocks noGrp="1"/>
          </p:cNvGraphicFramePr>
          <p:nvPr>
            <p:extLst>
              <p:ext uri="{D42A27DB-BD31-4B8C-83A1-F6EECF244321}">
                <p14:modId xmlns:p14="http://schemas.microsoft.com/office/powerpoint/2010/main" val="1045340450"/>
              </p:ext>
            </p:extLst>
          </p:nvPr>
        </p:nvGraphicFramePr>
        <p:xfrm>
          <a:off x="581025" y="841424"/>
          <a:ext cx="11195802" cy="3002280"/>
        </p:xfrm>
        <a:graphic>
          <a:graphicData uri="http://schemas.openxmlformats.org/drawingml/2006/table">
            <a:tbl>
              <a:tblPr firstRow="1" bandRow="1">
                <a:tableStyleId>{5C22544A-7EE6-4342-B048-85BDC9FD1C3A}</a:tableStyleId>
              </a:tblPr>
              <a:tblGrid>
                <a:gridCol w="4447476">
                  <a:extLst>
                    <a:ext uri="{9D8B030D-6E8A-4147-A177-3AD203B41FA5}">
                      <a16:colId xmlns:a16="http://schemas.microsoft.com/office/drawing/2014/main" val="4230516322"/>
                    </a:ext>
                  </a:extLst>
                </a:gridCol>
                <a:gridCol w="6748326">
                  <a:extLst>
                    <a:ext uri="{9D8B030D-6E8A-4147-A177-3AD203B41FA5}">
                      <a16:colId xmlns:a16="http://schemas.microsoft.com/office/drawing/2014/main" val="3653219934"/>
                    </a:ext>
                  </a:extLst>
                </a:gridCol>
              </a:tblGrid>
              <a:tr h="388135">
                <a:tc>
                  <a:txBody>
                    <a:bodyPr/>
                    <a:lstStyle/>
                    <a:p>
                      <a:r>
                        <a:rPr lang="pt-PT" sz="2000">
                          <a:solidFill>
                            <a:schemeClr val="bg1"/>
                          </a:solidFill>
                        </a:rPr>
                        <a:t>Estudo / desenho</a:t>
                      </a:r>
                    </a:p>
                  </a:txBody>
                  <a:tcPr>
                    <a:lnB w="9525" cap="flat" cmpd="sng" algn="ctr">
                      <a:solidFill>
                        <a:schemeClr val="accent1"/>
                      </a:solidFill>
                      <a:prstDash val="solid"/>
                      <a:round/>
                      <a:headEnd type="none" w="med" len="med"/>
                      <a:tailEnd type="none" w="med" len="med"/>
                    </a:lnB>
                  </a:tcPr>
                </a:tc>
                <a:tc>
                  <a:txBody>
                    <a:bodyPr/>
                    <a:lstStyle/>
                    <a:p>
                      <a:r>
                        <a:rPr lang="pt-PT" sz="2000" b="1">
                          <a:solidFill>
                            <a:schemeClr val="bg1"/>
                          </a:solidFill>
                        </a:rPr>
                        <a:t>Objectivos primários/calendários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584577">
                <a:tc>
                  <a:txBody>
                    <a:bodyPr/>
                    <a:lstStyle/>
                    <a:p>
                      <a:r>
                        <a:rPr lang="pt-PT" sz="2000" b="1">
                          <a:solidFill>
                            <a:schemeClr val="bg1"/>
                          </a:solidFill>
                        </a:rPr>
                        <a:t>ADD-VACC</a:t>
                      </a:r>
                      <a:r>
                        <a:rPr lang="pt-PT" sz="2000" b="0">
                          <a:solidFill>
                            <a:schemeClr val="bg1"/>
                          </a:solidFill>
                        </a:rPr>
                        <a:t>, Tanzânia</a:t>
                      </a:r>
                    </a:p>
                    <a:p>
                      <a:r>
                        <a:rPr lang="pt-PT" sz="2000">
                          <a:solidFill>
                            <a:schemeClr val="tx2"/>
                          </a:solidFill>
                        </a:rPr>
                        <a:t>Ensaio aleatorizado de grupo, apenas raparigas (9 anos) ou mulheres (9 anos) + rapazes (14 aos 18 anos)</a:t>
                      </a:r>
                    </a:p>
                    <a:p>
                      <a:r>
                        <a:rPr lang="pt-PT" sz="2000">
                          <a:solidFill>
                            <a:schemeClr val="tx2"/>
                          </a:solidFill>
                        </a:rPr>
                        <a:t>1 dose de HPV4 (MSD)</a:t>
                      </a:r>
                    </a:p>
                    <a:p>
                      <a:r>
                        <a:rPr lang="pt-PT" sz="2000">
                          <a:solidFill>
                            <a:schemeClr val="tx2"/>
                          </a:solidFill>
                        </a:rPr>
                        <a:t>N~9 000 rapazes </a:t>
                      </a:r>
                    </a:p>
                    <a:p>
                      <a:r>
                        <a:rPr lang="pt-PT" sz="2000">
                          <a:solidFill>
                            <a:schemeClr val="tx2"/>
                          </a:solidFill>
                        </a:rPr>
                        <a:t>Inquérito antes e três anos após a vacinação</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pt-PT" sz="2000">
                          <a:solidFill>
                            <a:schemeClr val="tx2"/>
                          </a:solidFill>
                        </a:rPr>
                        <a:t>Impacto da adição de uma estratégia de vacinação masculina de dose única contra o HPV ao programa nacional (raparigas de 14 anos de idade). </a:t>
                      </a:r>
                    </a:p>
                    <a:p>
                      <a:r>
                        <a:rPr lang="pt-PT" sz="2000">
                          <a:solidFill>
                            <a:schemeClr val="tx2"/>
                          </a:solidFill>
                        </a:rPr>
                        <a:t>Impacto na prevalência do HPV na comunidade 36 meses após a vacinação.</a:t>
                      </a:r>
                    </a:p>
                    <a:p>
                      <a:pPr>
                        <a:spcAft>
                          <a:spcPts val="600"/>
                        </a:spcAft>
                      </a:pPr>
                      <a:r>
                        <a:rPr lang="pt-PT" sz="2000">
                          <a:solidFill>
                            <a:schemeClr val="tx2"/>
                          </a:solidFill>
                        </a:rPr>
                        <a:t>Imunogenicidade num subgrupo até ao Mês 24</a:t>
                      </a:r>
                    </a:p>
                    <a:p>
                      <a:r>
                        <a:rPr lang="pt-PT" sz="2000" b="0" i="0" u="sng" baseline="0">
                          <a:solidFill>
                            <a:schemeClr val="tx2"/>
                          </a:solidFill>
                        </a:rPr>
                        <a:t>Dados previstos</a:t>
                      </a:r>
                      <a:r>
                        <a:rPr lang="pt-PT" sz="2000">
                          <a:solidFill>
                            <a:schemeClr val="tx2"/>
                          </a:solidFill>
                        </a:rPr>
                        <a:t>: </a:t>
                      </a:r>
                      <a:r>
                        <a:rPr lang="pt-PT" sz="2000">
                          <a:solidFill>
                            <a:schemeClr val="tx2"/>
                          </a:solidFill>
                          <a:latin typeface="+mn-lt"/>
                          <a:ea typeface="+mn-ea"/>
                          <a:cs typeface="+mn-cs"/>
                        </a:rPr>
                        <a:t>impacto na prevalência do HPV na comunidade em </a:t>
                      </a:r>
                      <a:r>
                        <a:rPr lang="pt-PT" sz="2000" b="1" i="0" u="none" baseline="0">
                          <a:solidFill>
                            <a:schemeClr val="tx2"/>
                          </a:solidFill>
                          <a:latin typeface="+mn-lt"/>
                          <a:ea typeface="+mn-ea"/>
                          <a:cs typeface="+mn-cs"/>
                        </a:rPr>
                        <a:t>2027</a:t>
                      </a:r>
                      <a:r>
                        <a:rPr lang="pt-PT" sz="2000">
                          <a:solidFill>
                            <a:schemeClr val="tx2"/>
                          </a:solidFill>
                          <a:latin typeface="+mn-lt"/>
                          <a:ea typeface="+mn-ea"/>
                          <a:cs typeface="+mn-cs"/>
                        </a:rPr>
                        <a:t>; eficácia da DU nos homens: </a:t>
                      </a:r>
                      <a:r>
                        <a:rPr lang="pt-PT" sz="2000" b="1" i="0" u="none" baseline="0">
                          <a:solidFill>
                            <a:schemeClr val="tx2"/>
                          </a:solidFill>
                          <a:latin typeface="+mn-lt"/>
                          <a:ea typeface="+mn-ea"/>
                          <a:cs typeface="+mn-cs"/>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3667028387"/>
                  </a:ext>
                </a:extLst>
              </a:tr>
            </a:tbl>
          </a:graphicData>
        </a:graphic>
      </p:graphicFrame>
      <p:sp>
        <p:nvSpPr>
          <p:cNvPr id="5" name="TextBox 4">
            <a:extLst>
              <a:ext uri="{FF2B5EF4-FFF2-40B4-BE49-F238E27FC236}">
                <a16:creationId xmlns:a16="http://schemas.microsoft.com/office/drawing/2014/main" id="{C4CD6B76-4605-7F01-3CA8-A63EF5AAD369}"/>
              </a:ext>
            </a:extLst>
          </p:cNvPr>
          <p:cNvSpPr txBox="1"/>
          <p:nvPr/>
        </p:nvSpPr>
        <p:spPr>
          <a:xfrm>
            <a:off x="581025" y="6003827"/>
            <a:ext cx="11361655" cy="230832"/>
          </a:xfrm>
          <a:prstGeom prst="rect">
            <a:avLst/>
          </a:prstGeom>
          <a:noFill/>
        </p:spPr>
        <p:txBody>
          <a:bodyPr wrap="square" numCol="1" rtlCol="0">
            <a:spAutoFit/>
          </a:bodyPr>
          <a:lstStyle/>
          <a:p>
            <a:r>
              <a:rPr lang="pt-PT" sz="900"/>
              <a:t>ADD-VACC: Adding Male Single Dose HPV Vaccination to Female HPV Vaccination in Tanzania (Adicionar a vacinação de dose única contra o HPV nos homens à vacinação contra o HPV nas mulheres na Tanzânia); N: número de participantes; DU: dose única</a:t>
            </a:r>
          </a:p>
        </p:txBody>
      </p:sp>
    </p:spTree>
    <p:extLst>
      <p:ext uri="{BB962C8B-B14F-4D97-AF65-F5344CB8AC3E}">
        <p14:creationId xmlns:p14="http://schemas.microsoft.com/office/powerpoint/2010/main" val="270484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240469-CA91-4ECA-9BE3-730B5DE58944}"/>
              </a:ext>
            </a:extLst>
          </p:cNvPr>
          <p:cNvCxnSpPr>
            <a:cxnSpLocks/>
          </p:cNvCxnSpPr>
          <p:nvPr/>
        </p:nvCxnSpPr>
        <p:spPr>
          <a:xfrm>
            <a:off x="2681681"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0302B09-CFAD-494A-ACDD-B971FF2F6778}"/>
              </a:ext>
            </a:extLst>
          </p:cNvPr>
          <p:cNvCxnSpPr>
            <a:cxnSpLocks/>
          </p:cNvCxnSpPr>
          <p:nvPr/>
        </p:nvCxnSpPr>
        <p:spPr>
          <a:xfrm>
            <a:off x="5483257"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F456C91-A747-4243-8751-E93596D3010E}"/>
              </a:ext>
            </a:extLst>
          </p:cNvPr>
          <p:cNvCxnSpPr>
            <a:cxnSpLocks/>
          </p:cNvCxnSpPr>
          <p:nvPr/>
        </p:nvCxnSpPr>
        <p:spPr>
          <a:xfrm>
            <a:off x="4597598" y="2063079"/>
            <a:ext cx="1771319"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C9DDCDA-EBD3-4CDA-9BBD-9BE0AF67712F}"/>
              </a:ext>
            </a:extLst>
          </p:cNvPr>
          <p:cNvSpPr txBox="1">
            <a:spLocks/>
          </p:cNvSpPr>
          <p:nvPr/>
        </p:nvSpPr>
        <p:spPr>
          <a:xfrm>
            <a:off x="450118" y="3976483"/>
            <a:ext cx="2102773"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Redução do custo das operações e dos frascos de vacinas</a:t>
            </a:r>
          </a:p>
        </p:txBody>
      </p:sp>
      <p:sp>
        <p:nvSpPr>
          <p:cNvPr id="8" name="TextBox 7">
            <a:extLst>
              <a:ext uri="{FF2B5EF4-FFF2-40B4-BE49-F238E27FC236}">
                <a16:creationId xmlns:a16="http://schemas.microsoft.com/office/drawing/2014/main" id="{C44DC1D6-CE2D-4B21-825B-4AA5E25C8D49}"/>
              </a:ext>
            </a:extLst>
          </p:cNvPr>
          <p:cNvSpPr txBox="1">
            <a:spLocks/>
          </p:cNvSpPr>
          <p:nvPr/>
        </p:nvSpPr>
        <p:spPr>
          <a:xfrm>
            <a:off x="5791060" y="3976483"/>
            <a:ext cx="2144995" cy="646331"/>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Mais palatável e mais fácil para as pessoas planearem logisticamente e suportarem financeiramente </a:t>
            </a:r>
          </a:p>
        </p:txBody>
      </p:sp>
      <p:cxnSp>
        <p:nvCxnSpPr>
          <p:cNvPr id="9" name="Straight Connector 8">
            <a:extLst>
              <a:ext uri="{FF2B5EF4-FFF2-40B4-BE49-F238E27FC236}">
                <a16:creationId xmlns:a16="http://schemas.microsoft.com/office/drawing/2014/main" id="{6A75BCED-C0B0-47CD-9A2C-81691CB4BC6A}"/>
              </a:ext>
            </a:extLst>
          </p:cNvPr>
          <p:cNvCxnSpPr>
            <a:cxnSpLocks/>
          </p:cNvCxnSpPr>
          <p:nvPr/>
        </p:nvCxnSpPr>
        <p:spPr>
          <a:xfrm>
            <a:off x="1661927" y="2063079"/>
            <a:ext cx="2039507"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F8398E5-4BC8-4819-B613-D16C7CF1C542}"/>
              </a:ext>
            </a:extLst>
          </p:cNvPr>
          <p:cNvSpPr txBox="1">
            <a:spLocks/>
          </p:cNvSpPr>
          <p:nvPr/>
        </p:nvSpPr>
        <p:spPr>
          <a:xfrm>
            <a:off x="1641301" y="1571798"/>
            <a:ext cx="2101306"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Menos marcações </a:t>
            </a:r>
            <a:br>
              <a:rPr lang="pt-PT" sz="1400"/>
            </a:br>
            <a:r>
              <a:rPr lang="pt-PT" sz="1400">
                <a:solidFill>
                  <a:schemeClr val="tx2"/>
                </a:solidFill>
                <a:cs typeface="Arial"/>
              </a:rPr>
              <a:t>para agendar e atender</a:t>
            </a:r>
          </a:p>
        </p:txBody>
      </p:sp>
      <p:sp>
        <p:nvSpPr>
          <p:cNvPr id="11" name="TextBox 10">
            <a:extLst>
              <a:ext uri="{FF2B5EF4-FFF2-40B4-BE49-F238E27FC236}">
                <a16:creationId xmlns:a16="http://schemas.microsoft.com/office/drawing/2014/main" id="{177B3F40-5BBE-43A3-B807-E379BD1BAB58}"/>
              </a:ext>
            </a:extLst>
          </p:cNvPr>
          <p:cNvSpPr txBox="1">
            <a:spLocks/>
          </p:cNvSpPr>
          <p:nvPr/>
        </p:nvSpPr>
        <p:spPr>
          <a:xfrm>
            <a:off x="4597598" y="1571798"/>
            <a:ext cx="1771319"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Coordenação de campanhas simplificada</a:t>
            </a:r>
          </a:p>
        </p:txBody>
      </p:sp>
      <p:cxnSp>
        <p:nvCxnSpPr>
          <p:cNvPr id="12" name="Straight Connector 11">
            <a:extLst>
              <a:ext uri="{FF2B5EF4-FFF2-40B4-BE49-F238E27FC236}">
                <a16:creationId xmlns:a16="http://schemas.microsoft.com/office/drawing/2014/main" id="{E74D65D8-E80C-4E4D-A936-0011E992BC78}"/>
              </a:ext>
            </a:extLst>
          </p:cNvPr>
          <p:cNvCxnSpPr>
            <a:cxnSpLocks/>
          </p:cNvCxnSpPr>
          <p:nvPr/>
        </p:nvCxnSpPr>
        <p:spPr>
          <a:xfrm>
            <a:off x="8236402" y="2063079"/>
            <a:ext cx="0" cy="294536"/>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E92F53B-85FB-4DB0-80F1-C8786DD25BC7}"/>
              </a:ext>
            </a:extLst>
          </p:cNvPr>
          <p:cNvCxnSpPr>
            <a:cxnSpLocks/>
          </p:cNvCxnSpPr>
          <p:nvPr/>
        </p:nvCxnSpPr>
        <p:spPr>
          <a:xfrm>
            <a:off x="7216547" y="2063079"/>
            <a:ext cx="2039710" cy="0"/>
          </a:xfrm>
          <a:prstGeom prst="line">
            <a:avLst/>
          </a:prstGeom>
          <a:ln w="19050" cap="flat">
            <a:solidFill>
              <a:schemeClr val="accent3">
                <a:lumMod val="40000"/>
                <a:lumOff val="60000"/>
              </a:schemeClr>
            </a:solidFill>
            <a:miter lim="800000"/>
            <a:tailEnd type="non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43F25DB-49A1-43D6-A097-0E602D73E133}"/>
              </a:ext>
            </a:extLst>
          </p:cNvPr>
          <p:cNvSpPr txBox="1">
            <a:spLocks/>
          </p:cNvSpPr>
          <p:nvPr/>
        </p:nvSpPr>
        <p:spPr>
          <a:xfrm>
            <a:off x="6863557" y="1578878"/>
            <a:ext cx="2764500" cy="43088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dirty="0">
                <a:solidFill>
                  <a:schemeClr val="tx2"/>
                </a:solidFill>
                <a:cs typeface="Arial"/>
              </a:rPr>
              <a:t>Não há necessidade de programar </a:t>
            </a:r>
            <a:br>
              <a:rPr lang="pt-PT" sz="1400" dirty="0"/>
            </a:br>
            <a:r>
              <a:rPr lang="pt-PT" sz="1400" dirty="0">
                <a:solidFill>
                  <a:schemeClr val="tx2"/>
                </a:solidFill>
                <a:cs typeface="Arial"/>
              </a:rPr>
              <a:t>e de controlar os acompanhamentos</a:t>
            </a:r>
          </a:p>
        </p:txBody>
      </p:sp>
      <p:sp>
        <p:nvSpPr>
          <p:cNvPr id="15" name="TextBox 14">
            <a:extLst>
              <a:ext uri="{FF2B5EF4-FFF2-40B4-BE49-F238E27FC236}">
                <a16:creationId xmlns:a16="http://schemas.microsoft.com/office/drawing/2014/main" id="{24726DE6-6E2C-471C-8E6B-64E645D3C32F}"/>
              </a:ext>
            </a:extLst>
          </p:cNvPr>
          <p:cNvSpPr txBox="1">
            <a:spLocks/>
          </p:cNvSpPr>
          <p:nvPr/>
        </p:nvSpPr>
        <p:spPr>
          <a:xfrm>
            <a:off x="8367462" y="3976483"/>
            <a:ext cx="2142520"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Menos inventário e menos entregas necessárias</a:t>
            </a:r>
            <a:r>
              <a:rPr lang="pt-PT" sz="1400">
                <a:cs typeface="Arial"/>
              </a:rPr>
              <a:t> </a:t>
            </a:r>
          </a:p>
        </p:txBody>
      </p:sp>
      <p:cxnSp>
        <p:nvCxnSpPr>
          <p:cNvPr id="16" name="Straight Connector 15">
            <a:extLst>
              <a:ext uri="{FF2B5EF4-FFF2-40B4-BE49-F238E27FC236}">
                <a16:creationId xmlns:a16="http://schemas.microsoft.com/office/drawing/2014/main" id="{077E67B5-197B-4F20-95CC-62458E8D8A7D}"/>
              </a:ext>
            </a:extLst>
          </p:cNvPr>
          <p:cNvCxnSpPr>
            <a:cxnSpLocks/>
          </p:cNvCxnSpPr>
          <p:nvPr/>
        </p:nvCxnSpPr>
        <p:spPr>
          <a:xfrm>
            <a:off x="443070" y="3907163"/>
            <a:ext cx="2102773"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9796D4C-DD63-4DD1-862B-A17A084EA38C}"/>
              </a:ext>
            </a:extLst>
          </p:cNvPr>
          <p:cNvCxnSpPr>
            <a:cxnSpLocks/>
          </p:cNvCxnSpPr>
          <p:nvPr/>
        </p:nvCxnSpPr>
        <p:spPr>
          <a:xfrm>
            <a:off x="6835870"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4943AB9-E648-406E-993C-067FE5F4049B}"/>
              </a:ext>
            </a:extLst>
          </p:cNvPr>
          <p:cNvCxnSpPr>
            <a:cxnSpLocks/>
          </p:cNvCxnSpPr>
          <p:nvPr/>
        </p:nvCxnSpPr>
        <p:spPr>
          <a:xfrm>
            <a:off x="4096123"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C7383A6-FEEA-4B27-92DA-43A136790AEA}"/>
              </a:ext>
            </a:extLst>
          </p:cNvPr>
          <p:cNvCxnSpPr>
            <a:cxnSpLocks/>
          </p:cNvCxnSpPr>
          <p:nvPr/>
        </p:nvCxnSpPr>
        <p:spPr>
          <a:xfrm>
            <a:off x="1324367"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FFA612D-B84A-436C-9CDE-F8338586582C}"/>
              </a:ext>
            </a:extLst>
          </p:cNvPr>
          <p:cNvCxnSpPr>
            <a:cxnSpLocks/>
          </p:cNvCxnSpPr>
          <p:nvPr/>
        </p:nvCxnSpPr>
        <p:spPr>
          <a:xfrm>
            <a:off x="9626798" y="3629696"/>
            <a:ext cx="0" cy="277467"/>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31AEF5-BAB5-4C84-BDEF-15A2110A9234}"/>
              </a:ext>
            </a:extLst>
          </p:cNvPr>
          <p:cNvCxnSpPr>
            <a:cxnSpLocks/>
          </p:cNvCxnSpPr>
          <p:nvPr/>
        </p:nvCxnSpPr>
        <p:spPr>
          <a:xfrm>
            <a:off x="8367462" y="3907163"/>
            <a:ext cx="2142520"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D33BB49-56EC-4813-B911-A043C3E4E7BD}"/>
              </a:ext>
            </a:extLst>
          </p:cNvPr>
          <p:cNvCxnSpPr>
            <a:cxnSpLocks/>
          </p:cNvCxnSpPr>
          <p:nvPr/>
        </p:nvCxnSpPr>
        <p:spPr>
          <a:xfrm>
            <a:off x="5753650" y="3907163"/>
            <a:ext cx="218240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9AA523A-7CB4-4771-B97B-1DA003567362}"/>
              </a:ext>
            </a:extLst>
          </p:cNvPr>
          <p:cNvCxnSpPr>
            <a:cxnSpLocks/>
          </p:cNvCxnSpPr>
          <p:nvPr/>
        </p:nvCxnSpPr>
        <p:spPr>
          <a:xfrm>
            <a:off x="3021857" y="3907163"/>
            <a:ext cx="2144995" cy="0"/>
          </a:xfrm>
          <a:prstGeom prst="line">
            <a:avLst/>
          </a:prstGeom>
          <a:ln w="19050" cap="flat">
            <a:solidFill>
              <a:schemeClr val="accent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BF0C935-DF75-4948-9865-5B51FC03768B}"/>
              </a:ext>
            </a:extLst>
          </p:cNvPr>
          <p:cNvSpPr txBox="1">
            <a:spLocks/>
          </p:cNvSpPr>
          <p:nvPr/>
        </p:nvSpPr>
        <p:spPr>
          <a:xfrm>
            <a:off x="3021857" y="3976483"/>
            <a:ext cx="2144995" cy="669073"/>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sz="1400">
                <a:solidFill>
                  <a:schemeClr val="tx2"/>
                </a:solidFill>
                <a:cs typeface="Arial"/>
              </a:rPr>
              <a:t>Menor oferta de vacinas necessárias para uma determinada população</a:t>
            </a:r>
          </a:p>
        </p:txBody>
      </p:sp>
      <p:sp>
        <p:nvSpPr>
          <p:cNvPr id="25" name="TextBox 24">
            <a:extLst>
              <a:ext uri="{FF2B5EF4-FFF2-40B4-BE49-F238E27FC236}">
                <a16:creationId xmlns:a16="http://schemas.microsoft.com/office/drawing/2014/main" id="{1B5F3D93-3562-4211-855C-818EE422A046}"/>
              </a:ext>
            </a:extLst>
          </p:cNvPr>
          <p:cNvSpPr txBox="1"/>
          <p:nvPr/>
        </p:nvSpPr>
        <p:spPr>
          <a:xfrm>
            <a:off x="11261255" y="2543326"/>
            <a:ext cx="790153" cy="30777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PT" sz="1000" dirty="0"/>
              <a:t>É provável que haja alguma melhoria</a:t>
            </a:r>
          </a:p>
        </p:txBody>
      </p:sp>
      <p:sp>
        <p:nvSpPr>
          <p:cNvPr id="26" name="Oval 25">
            <a:extLst>
              <a:ext uri="{FF2B5EF4-FFF2-40B4-BE49-F238E27FC236}">
                <a16:creationId xmlns:a16="http://schemas.microsoft.com/office/drawing/2014/main" id="{2AA3E8C1-09E6-458D-A74A-6E90EA8EF4E1}"/>
              </a:ext>
            </a:extLst>
          </p:cNvPr>
          <p:cNvSpPr/>
          <p:nvPr/>
        </p:nvSpPr>
        <p:spPr>
          <a:xfrm>
            <a:off x="10934307" y="2564599"/>
            <a:ext cx="218890" cy="218890"/>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7" name="TextBox 26">
            <a:extLst>
              <a:ext uri="{FF2B5EF4-FFF2-40B4-BE49-F238E27FC236}">
                <a16:creationId xmlns:a16="http://schemas.microsoft.com/office/drawing/2014/main" id="{D051789D-0119-4DCF-AE00-59C13892CCB8}"/>
              </a:ext>
            </a:extLst>
          </p:cNvPr>
          <p:cNvSpPr txBox="1"/>
          <p:nvPr/>
        </p:nvSpPr>
        <p:spPr>
          <a:xfrm>
            <a:off x="11261266" y="3215280"/>
            <a:ext cx="733865" cy="461665"/>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pt-PT" sz="1000" dirty="0"/>
              <a:t>Melhoria significativa provável</a:t>
            </a:r>
          </a:p>
        </p:txBody>
      </p:sp>
      <p:sp>
        <p:nvSpPr>
          <p:cNvPr id="28" name="Oval 27">
            <a:extLst>
              <a:ext uri="{FF2B5EF4-FFF2-40B4-BE49-F238E27FC236}">
                <a16:creationId xmlns:a16="http://schemas.microsoft.com/office/drawing/2014/main" id="{B5F56ECD-0961-4BBA-87CA-F9E9E5BD13ED}"/>
              </a:ext>
            </a:extLst>
          </p:cNvPr>
          <p:cNvSpPr/>
          <p:nvPr/>
        </p:nvSpPr>
        <p:spPr>
          <a:xfrm>
            <a:off x="10934307" y="3356377"/>
            <a:ext cx="218890" cy="218890"/>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dirty="0">
              <a:solidFill>
                <a:schemeClr val="tx1"/>
              </a:solidFill>
            </a:endParaRPr>
          </a:p>
        </p:txBody>
      </p:sp>
      <p:sp>
        <p:nvSpPr>
          <p:cNvPr id="29" name="TextBox 28">
            <a:extLst>
              <a:ext uri="{FF2B5EF4-FFF2-40B4-BE49-F238E27FC236}">
                <a16:creationId xmlns:a16="http://schemas.microsoft.com/office/drawing/2014/main" id="{0420CCBD-4D03-47B7-9A2F-E8ABE81043EA}"/>
              </a:ext>
            </a:extLst>
          </p:cNvPr>
          <p:cNvSpPr txBox="1">
            <a:spLocks/>
          </p:cNvSpPr>
          <p:nvPr/>
        </p:nvSpPr>
        <p:spPr>
          <a:xfrm>
            <a:off x="204280" y="4891571"/>
            <a:ext cx="11790851" cy="740083"/>
          </a:xfrm>
          <a:prstGeom prst="rect">
            <a:avLst/>
          </a:prstGeom>
          <a:solidFill>
            <a:schemeClr val="accent3"/>
          </a:solidFill>
          <a:ln w="57150">
            <a:noFill/>
          </a:ln>
        </p:spPr>
        <p:txBody>
          <a:bodyPr vert="horz" wrap="square" lIns="182880" tIns="182880" rIns="182880" bIns="182880" rtlCol="0" anchor="ctr"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buClr>
                <a:srgbClr val="FFFFFF"/>
              </a:buClr>
            </a:pPr>
            <a:r>
              <a:rPr lang="pt-PT" sz="1800" b="1" dirty="0">
                <a:solidFill>
                  <a:schemeClr val="accent1"/>
                </a:solidFill>
              </a:rPr>
              <a:t>Um regime de dose única resolve vários obstáculos que afectam desproporcionadamente os países de baixo rendimento </a:t>
            </a:r>
            <a:br>
              <a:rPr lang="pt-PT" sz="1800" b="1" dirty="0">
                <a:solidFill>
                  <a:schemeClr val="accent1"/>
                </a:solidFill>
              </a:rPr>
            </a:br>
            <a:r>
              <a:rPr lang="pt-PT" sz="1500" dirty="0">
                <a:solidFill>
                  <a:schemeClr val="accent1"/>
                </a:solidFill>
                <a:latin typeface="+mj-lt"/>
              </a:rPr>
              <a:t>ao reduzir a quantidade de doses a adquirir e, subsequentemente, a distribuir, armazenar, acompanhar e administrar</a:t>
            </a:r>
          </a:p>
        </p:txBody>
      </p:sp>
      <p:sp>
        <p:nvSpPr>
          <p:cNvPr id="30" name="TextBox 29">
            <a:extLst>
              <a:ext uri="{FF2B5EF4-FFF2-40B4-BE49-F238E27FC236}">
                <a16:creationId xmlns:a16="http://schemas.microsoft.com/office/drawing/2014/main" id="{438155B8-A4CE-4A4B-A99B-EF3E9E527B02}"/>
              </a:ext>
            </a:extLst>
          </p:cNvPr>
          <p:cNvSpPr txBox="1">
            <a:spLocks/>
          </p:cNvSpPr>
          <p:nvPr/>
        </p:nvSpPr>
        <p:spPr>
          <a:xfrm>
            <a:off x="3210463"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tx2"/>
                </a:solidFill>
              </a:rPr>
              <a:t>Fornecimento</a:t>
            </a:r>
          </a:p>
        </p:txBody>
      </p:sp>
      <p:sp>
        <p:nvSpPr>
          <p:cNvPr id="31" name="TextBox 30">
            <a:extLst>
              <a:ext uri="{FF2B5EF4-FFF2-40B4-BE49-F238E27FC236}">
                <a16:creationId xmlns:a16="http://schemas.microsoft.com/office/drawing/2014/main" id="{84A78E9B-E82D-40D3-A81E-31F801AB9C58}"/>
              </a:ext>
            </a:extLst>
          </p:cNvPr>
          <p:cNvSpPr txBox="1">
            <a:spLocks/>
          </p:cNvSpPr>
          <p:nvPr/>
        </p:nvSpPr>
        <p:spPr>
          <a:xfrm>
            <a:off x="4597598" y="2372394"/>
            <a:ext cx="1771319"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accent3">
                    <a:lumMod val="75000"/>
                  </a:schemeClr>
                </a:solidFill>
              </a:rPr>
              <a:t>Governança</a:t>
            </a:r>
          </a:p>
        </p:txBody>
      </p:sp>
      <p:sp>
        <p:nvSpPr>
          <p:cNvPr id="32" name="TextBox 31">
            <a:extLst>
              <a:ext uri="{FF2B5EF4-FFF2-40B4-BE49-F238E27FC236}">
                <a16:creationId xmlns:a16="http://schemas.microsoft.com/office/drawing/2014/main" id="{28C92CB2-1FB2-4AC7-9FFD-434D11707386}"/>
              </a:ext>
            </a:extLst>
          </p:cNvPr>
          <p:cNvSpPr txBox="1">
            <a:spLocks/>
          </p:cNvSpPr>
          <p:nvPr/>
        </p:nvSpPr>
        <p:spPr>
          <a:xfrm>
            <a:off x="8694698" y="3323003"/>
            <a:ext cx="1864200" cy="24622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tx2"/>
                </a:solidFill>
              </a:rPr>
              <a:t>Instalações/entrega </a:t>
            </a:r>
          </a:p>
        </p:txBody>
      </p:sp>
      <p:sp>
        <p:nvSpPr>
          <p:cNvPr id="33" name="TextBox 32">
            <a:extLst>
              <a:ext uri="{FF2B5EF4-FFF2-40B4-BE49-F238E27FC236}">
                <a16:creationId xmlns:a16="http://schemas.microsoft.com/office/drawing/2014/main" id="{66C6FAB4-588C-44AF-9399-5398169185D6}"/>
              </a:ext>
            </a:extLst>
          </p:cNvPr>
          <p:cNvSpPr txBox="1">
            <a:spLocks/>
          </p:cNvSpPr>
          <p:nvPr/>
        </p:nvSpPr>
        <p:spPr>
          <a:xfrm>
            <a:off x="7350743" y="2372394"/>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accent3">
                    <a:lumMod val="75000"/>
                  </a:schemeClr>
                </a:solidFill>
              </a:rPr>
              <a:t>Dados e digital</a:t>
            </a:r>
          </a:p>
        </p:txBody>
      </p:sp>
      <p:sp>
        <p:nvSpPr>
          <p:cNvPr id="34" name="TextBox 33">
            <a:extLst>
              <a:ext uri="{FF2B5EF4-FFF2-40B4-BE49-F238E27FC236}">
                <a16:creationId xmlns:a16="http://schemas.microsoft.com/office/drawing/2014/main" id="{B65812AC-841F-4813-875D-C3697A024A76}"/>
              </a:ext>
            </a:extLst>
          </p:cNvPr>
          <p:cNvSpPr txBox="1">
            <a:spLocks/>
          </p:cNvSpPr>
          <p:nvPr/>
        </p:nvSpPr>
        <p:spPr>
          <a:xfrm>
            <a:off x="450117"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tx2"/>
                </a:solidFill>
              </a:rPr>
              <a:t>Finanças</a:t>
            </a:r>
          </a:p>
        </p:txBody>
      </p:sp>
      <p:sp>
        <p:nvSpPr>
          <p:cNvPr id="35" name="TextBox 34">
            <a:extLst>
              <a:ext uri="{FF2B5EF4-FFF2-40B4-BE49-F238E27FC236}">
                <a16:creationId xmlns:a16="http://schemas.microsoft.com/office/drawing/2014/main" id="{79CC859D-4240-4418-994F-599D17D32E47}"/>
              </a:ext>
            </a:extLst>
          </p:cNvPr>
          <p:cNvSpPr txBox="1">
            <a:spLocks/>
          </p:cNvSpPr>
          <p:nvPr/>
        </p:nvSpPr>
        <p:spPr>
          <a:xfrm>
            <a:off x="5950210" y="3323003"/>
            <a:ext cx="1771319" cy="246221"/>
          </a:xfrm>
          <a:prstGeom prst="rect">
            <a:avLst/>
          </a:prstGeom>
          <a:ln>
            <a:noFill/>
          </a:ln>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tx2"/>
                </a:solidFill>
              </a:rPr>
              <a:t>Pedido</a:t>
            </a:r>
          </a:p>
        </p:txBody>
      </p:sp>
      <p:sp>
        <p:nvSpPr>
          <p:cNvPr id="36" name="TextBox 35">
            <a:extLst>
              <a:ext uri="{FF2B5EF4-FFF2-40B4-BE49-F238E27FC236}">
                <a16:creationId xmlns:a16="http://schemas.microsoft.com/office/drawing/2014/main" id="{050619A1-EB59-4889-8E4C-CE5B0B030E1A}"/>
              </a:ext>
            </a:extLst>
          </p:cNvPr>
          <p:cNvSpPr txBox="1">
            <a:spLocks/>
          </p:cNvSpPr>
          <p:nvPr/>
        </p:nvSpPr>
        <p:spPr>
          <a:xfrm>
            <a:off x="1442496" y="2366005"/>
            <a:ext cx="2478368" cy="246221"/>
          </a:xfrm>
          <a:prstGeom prst="rect">
            <a:avLst/>
          </a:prstGeom>
          <a:ln>
            <a:noFill/>
          </a:ln>
        </p:spPr>
        <p:txBody>
          <a:bodyPr vert="horz" wrap="squar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lgn="ctr"/>
            <a:r>
              <a:rPr lang="pt-PT" b="1">
                <a:solidFill>
                  <a:schemeClr val="accent3">
                    <a:lumMod val="75000"/>
                  </a:schemeClr>
                </a:solidFill>
              </a:rPr>
              <a:t>Recursos humanos</a:t>
            </a:r>
          </a:p>
        </p:txBody>
      </p:sp>
      <p:cxnSp>
        <p:nvCxnSpPr>
          <p:cNvPr id="37" name="Straight Connector 36">
            <a:extLst>
              <a:ext uri="{FF2B5EF4-FFF2-40B4-BE49-F238E27FC236}">
                <a16:creationId xmlns:a16="http://schemas.microsoft.com/office/drawing/2014/main" id="{37CA84A1-AC41-4DD0-97DF-7DD31F5C228C}"/>
              </a:ext>
            </a:extLst>
          </p:cNvPr>
          <p:cNvCxnSpPr>
            <a:cxnSpLocks/>
          </p:cNvCxnSpPr>
          <p:nvPr/>
        </p:nvCxnSpPr>
        <p:spPr>
          <a:xfrm>
            <a:off x="450118" y="2972090"/>
            <a:ext cx="10009502" cy="0"/>
          </a:xfrm>
          <a:prstGeom prst="line">
            <a:avLst/>
          </a:prstGeom>
          <a:ln w="57150" cap="flat">
            <a:solidFill>
              <a:schemeClr val="tx1"/>
            </a:solidFill>
            <a:miter lim="800000"/>
            <a:tailEnd type="none"/>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F567BAD-BBAC-4341-BEDE-88065BD2534F}"/>
              </a:ext>
            </a:extLst>
          </p:cNvPr>
          <p:cNvSpPr/>
          <p:nvPr/>
        </p:nvSpPr>
        <p:spPr>
          <a:xfrm>
            <a:off x="10423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39" name="Graphic 38">
            <a:extLst>
              <a:ext uri="{FF2B5EF4-FFF2-40B4-BE49-F238E27FC236}">
                <a16:creationId xmlns:a16="http://schemas.microsoft.com/office/drawing/2014/main" id="{C5652720-78BC-4183-85FA-876DC80746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8215" y="2814411"/>
            <a:ext cx="315122" cy="315356"/>
          </a:xfrm>
          <a:prstGeom prst="rect">
            <a:avLst/>
          </a:prstGeom>
        </p:spPr>
      </p:pic>
      <p:sp>
        <p:nvSpPr>
          <p:cNvPr id="40" name="Oval 39">
            <a:extLst>
              <a:ext uri="{FF2B5EF4-FFF2-40B4-BE49-F238E27FC236}">
                <a16:creationId xmlns:a16="http://schemas.microsoft.com/office/drawing/2014/main" id="{7CECC1EA-0134-4C40-86CC-73E42E145BD1}"/>
              </a:ext>
            </a:extLst>
          </p:cNvPr>
          <p:cNvSpPr/>
          <p:nvPr/>
        </p:nvSpPr>
        <p:spPr>
          <a:xfrm>
            <a:off x="379202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1" name="Graphic 40">
            <a:extLst>
              <a:ext uri="{FF2B5EF4-FFF2-40B4-BE49-F238E27FC236}">
                <a16:creationId xmlns:a16="http://schemas.microsoft.com/office/drawing/2014/main" id="{BB968BD2-E0CC-4E13-9CE2-FB97E5D380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927865" y="2814411"/>
            <a:ext cx="315122" cy="315356"/>
          </a:xfrm>
          <a:prstGeom prst="rect">
            <a:avLst/>
          </a:prstGeom>
        </p:spPr>
      </p:pic>
      <p:sp>
        <p:nvSpPr>
          <p:cNvPr id="42" name="Oval 41">
            <a:extLst>
              <a:ext uri="{FF2B5EF4-FFF2-40B4-BE49-F238E27FC236}">
                <a16:creationId xmlns:a16="http://schemas.microsoft.com/office/drawing/2014/main" id="{14D2A168-6F93-4C30-A67B-6F87BFEACA0F}"/>
              </a:ext>
            </a:extLst>
          </p:cNvPr>
          <p:cNvSpPr/>
          <p:nvPr/>
        </p:nvSpPr>
        <p:spPr>
          <a:xfrm>
            <a:off x="516685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3" name="CustomIcon">
            <a:extLst>
              <a:ext uri="{FF2B5EF4-FFF2-40B4-BE49-F238E27FC236}">
                <a16:creationId xmlns:a16="http://schemas.microsoft.com/office/drawing/2014/main" id="{C4DD5381-62B1-4B25-B5F3-801F392C291B}"/>
              </a:ext>
            </a:extLst>
          </p:cNvPr>
          <p:cNvPicPr>
            <a:picLocks/>
          </p:cNvPicPr>
          <p:nvPr>
            <p:custDataLst>
              <p:tags r:id="rId1"/>
            </p:custDataLst>
          </p:nvPr>
        </p:nvPicPr>
        <p:blipFill>
          <a:blip r:embed="rId11">
            <a:extLst>
              <a:ext uri="{96DAC541-7B7A-43D3-8B79-37D633B846F1}">
                <asvg:svgBlip xmlns:asvg="http://schemas.microsoft.com/office/drawing/2016/SVG/main" r:embed="rId12"/>
              </a:ext>
            </a:extLst>
          </a:blip>
          <a:stretch>
            <a:fillRect/>
          </a:stretch>
        </p:blipFill>
        <p:spPr>
          <a:xfrm>
            <a:off x="5302690" y="2814411"/>
            <a:ext cx="315122" cy="315356"/>
          </a:xfrm>
          <a:prstGeom prst="rect">
            <a:avLst/>
          </a:prstGeom>
        </p:spPr>
      </p:pic>
      <p:sp>
        <p:nvSpPr>
          <p:cNvPr id="44" name="Oval 43">
            <a:extLst>
              <a:ext uri="{FF2B5EF4-FFF2-40B4-BE49-F238E27FC236}">
                <a16:creationId xmlns:a16="http://schemas.microsoft.com/office/drawing/2014/main" id="{2623F45B-9F6C-4EBD-97D4-CA9D72CB81B5}"/>
              </a:ext>
            </a:extLst>
          </p:cNvPr>
          <p:cNvSpPr/>
          <p:nvPr/>
        </p:nvSpPr>
        <p:spPr>
          <a:xfrm>
            <a:off x="6541677"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5" name="CustomIcon">
            <a:extLst>
              <a:ext uri="{FF2B5EF4-FFF2-40B4-BE49-F238E27FC236}">
                <a16:creationId xmlns:a16="http://schemas.microsoft.com/office/drawing/2014/main" id="{CEF9BA74-2589-40D8-8F40-FDACC4CEBA37}"/>
              </a:ext>
            </a:extLst>
          </p:cNvPr>
          <p:cNvPicPr>
            <a:picLocks/>
          </p:cNvPicPr>
          <p:nvPr>
            <p:custDataLst>
              <p:tags r:id="rId2"/>
            </p:custDataLst>
          </p:nvPr>
        </p:nvPicPr>
        <p:blipFill>
          <a:blip r:embed="rId13">
            <a:extLst>
              <a:ext uri="{96DAC541-7B7A-43D3-8B79-37D633B846F1}">
                <asvg:svgBlip xmlns:asvg="http://schemas.microsoft.com/office/drawing/2016/SVG/main" r:embed="rId14"/>
              </a:ext>
            </a:extLst>
          </a:blip>
          <a:stretch>
            <a:fillRect/>
          </a:stretch>
        </p:blipFill>
        <p:spPr>
          <a:xfrm>
            <a:off x="6677515" y="2814411"/>
            <a:ext cx="315122" cy="315356"/>
          </a:xfrm>
          <a:prstGeom prst="rect">
            <a:avLst/>
          </a:prstGeom>
        </p:spPr>
      </p:pic>
      <p:sp>
        <p:nvSpPr>
          <p:cNvPr id="46" name="Oval 45">
            <a:extLst>
              <a:ext uri="{FF2B5EF4-FFF2-40B4-BE49-F238E27FC236}">
                <a16:creationId xmlns:a16="http://schemas.microsoft.com/office/drawing/2014/main" id="{6A068839-7DFB-4FAB-94AA-398835FD65F3}"/>
              </a:ext>
            </a:extLst>
          </p:cNvPr>
          <p:cNvSpPr/>
          <p:nvPr/>
        </p:nvSpPr>
        <p:spPr>
          <a:xfrm>
            <a:off x="24172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7" name="CustomIcon">
            <a:extLst>
              <a:ext uri="{FF2B5EF4-FFF2-40B4-BE49-F238E27FC236}">
                <a16:creationId xmlns:a16="http://schemas.microsoft.com/office/drawing/2014/main" id="{98AD6506-BDBB-4F6E-8CF3-B54303F20988}"/>
              </a:ext>
            </a:extLst>
          </p:cNvPr>
          <p:cNvPicPr>
            <a:picLocks/>
          </p:cNvPicPr>
          <p:nvPr>
            <p:custDataLst>
              <p:tags r:id="rId3"/>
            </p:custDataLst>
          </p:nvPr>
        </p:nvPicPr>
        <p:blipFill>
          <a:blip r:embed="rId15">
            <a:extLst>
              <a:ext uri="{96DAC541-7B7A-43D3-8B79-37D633B846F1}">
                <asvg:svgBlip xmlns:asvg="http://schemas.microsoft.com/office/drawing/2016/SVG/main" r:embed="rId16"/>
              </a:ext>
            </a:extLst>
          </a:blip>
          <a:stretch>
            <a:fillRect/>
          </a:stretch>
        </p:blipFill>
        <p:spPr>
          <a:xfrm>
            <a:off x="2553040" y="2809973"/>
            <a:ext cx="315122" cy="315356"/>
          </a:xfrm>
          <a:prstGeom prst="rect">
            <a:avLst/>
          </a:prstGeom>
        </p:spPr>
      </p:pic>
      <p:sp>
        <p:nvSpPr>
          <p:cNvPr id="48" name="Oval 47">
            <a:extLst>
              <a:ext uri="{FF2B5EF4-FFF2-40B4-BE49-F238E27FC236}">
                <a16:creationId xmlns:a16="http://schemas.microsoft.com/office/drawing/2014/main" id="{28239264-171C-49E1-9CDA-9DA91D9E1A73}"/>
              </a:ext>
            </a:extLst>
          </p:cNvPr>
          <p:cNvSpPr/>
          <p:nvPr/>
        </p:nvSpPr>
        <p:spPr>
          <a:xfrm>
            <a:off x="9291328" y="2678472"/>
            <a:ext cx="586798" cy="587235"/>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49" name="Graphic 48">
            <a:extLst>
              <a:ext uri="{FF2B5EF4-FFF2-40B4-BE49-F238E27FC236}">
                <a16:creationId xmlns:a16="http://schemas.microsoft.com/office/drawing/2014/main" id="{119F873C-0EE9-4C4A-BF58-8E3577D3D3B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459485" y="2814411"/>
            <a:ext cx="315122" cy="315356"/>
          </a:xfrm>
          <a:prstGeom prst="rect">
            <a:avLst/>
          </a:prstGeom>
        </p:spPr>
      </p:pic>
      <p:sp>
        <p:nvSpPr>
          <p:cNvPr id="50" name="Oval 49">
            <a:extLst>
              <a:ext uri="{FF2B5EF4-FFF2-40B4-BE49-F238E27FC236}">
                <a16:creationId xmlns:a16="http://schemas.microsoft.com/office/drawing/2014/main" id="{6CA10705-93FB-48DC-96E2-6791C7109EFF}"/>
              </a:ext>
            </a:extLst>
          </p:cNvPr>
          <p:cNvSpPr/>
          <p:nvPr/>
        </p:nvSpPr>
        <p:spPr>
          <a:xfrm>
            <a:off x="7916502" y="2678472"/>
            <a:ext cx="586798" cy="587235"/>
          </a:xfrm>
          <a:prstGeom prst="ellipse">
            <a:avLst/>
          </a:prstGeom>
          <a:solidFill>
            <a:schemeClr val="accent3">
              <a:lumMod val="40000"/>
              <a:lumOff val="60000"/>
            </a:schemeClr>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050" dirty="0">
              <a:solidFill>
                <a:schemeClr val="tx1"/>
              </a:solidFill>
            </a:endParaRPr>
          </a:p>
        </p:txBody>
      </p:sp>
      <p:pic>
        <p:nvPicPr>
          <p:cNvPr id="51" name="CustomIcon">
            <a:extLst>
              <a:ext uri="{FF2B5EF4-FFF2-40B4-BE49-F238E27FC236}">
                <a16:creationId xmlns:a16="http://schemas.microsoft.com/office/drawing/2014/main" id="{D986361F-6231-4375-B019-3B8CDBFB6B40}"/>
              </a:ext>
            </a:extLst>
          </p:cNvPr>
          <p:cNvPicPr>
            <a:picLocks/>
          </p:cNvPicPr>
          <p:nvPr>
            <p:custDataLst>
              <p:tags r:id="rId4"/>
            </p:custDataLst>
          </p:nvPr>
        </p:nvPicPr>
        <p:blipFill>
          <a:blip r:embed="rId19">
            <a:extLst>
              <a:ext uri="{96DAC541-7B7A-43D3-8B79-37D633B846F1}">
                <asvg:svgBlip xmlns:asvg="http://schemas.microsoft.com/office/drawing/2016/SVG/main" r:embed="rId20"/>
              </a:ext>
            </a:extLst>
          </a:blip>
          <a:stretch>
            <a:fillRect/>
          </a:stretch>
        </p:blipFill>
        <p:spPr>
          <a:xfrm>
            <a:off x="8052340" y="2814411"/>
            <a:ext cx="315122" cy="315356"/>
          </a:xfrm>
          <a:prstGeom prst="rect">
            <a:avLst/>
          </a:prstGeom>
        </p:spPr>
      </p:pic>
      <p:sp>
        <p:nvSpPr>
          <p:cNvPr id="52" name="Title 1">
            <a:extLst>
              <a:ext uri="{FF2B5EF4-FFF2-40B4-BE49-F238E27FC236}">
                <a16:creationId xmlns:a16="http://schemas.microsoft.com/office/drawing/2014/main" id="{CAD0658B-2997-66E5-A378-5FA10C070CEF}"/>
              </a:ext>
            </a:extLst>
          </p:cNvPr>
          <p:cNvSpPr txBox="1">
            <a:spLocks/>
          </p:cNvSpPr>
          <p:nvPr/>
        </p:nvSpPr>
        <p:spPr>
          <a:xfrm>
            <a:off x="-81398" y="294630"/>
            <a:ext cx="12552258" cy="86990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dirty="0">
                <a:solidFill>
                  <a:schemeClr val="accent1"/>
                </a:solidFill>
                <a:ea typeface="+mn-ea"/>
                <a:cs typeface="+mn-cs"/>
              </a:rPr>
              <a:t>Um regime de dose única poderia resolver os desafios de implementação</a:t>
            </a:r>
            <a:r>
              <a:rPr lang="pt-PT" sz="2400" b="0" i="0" u="none" baseline="30000" dirty="0">
                <a:solidFill>
                  <a:schemeClr val="accent1"/>
                </a:solidFill>
                <a:ea typeface="+mn-ea"/>
                <a:cs typeface="+mn-cs"/>
              </a:rPr>
              <a:t>1</a:t>
            </a:r>
          </a:p>
        </p:txBody>
      </p:sp>
      <p:sp>
        <p:nvSpPr>
          <p:cNvPr id="2" name="TextBox 1">
            <a:extLst>
              <a:ext uri="{FF2B5EF4-FFF2-40B4-BE49-F238E27FC236}">
                <a16:creationId xmlns:a16="http://schemas.microsoft.com/office/drawing/2014/main" id="{4A629514-1CB2-73D4-90C2-933C6F763A79}"/>
              </a:ext>
            </a:extLst>
          </p:cNvPr>
          <p:cNvSpPr txBox="1"/>
          <p:nvPr/>
        </p:nvSpPr>
        <p:spPr>
          <a:xfrm>
            <a:off x="58686" y="5941214"/>
            <a:ext cx="11928104" cy="382470"/>
          </a:xfrm>
          <a:prstGeom prst="rect">
            <a:avLst/>
          </a:prstGeom>
          <a:noFill/>
        </p:spPr>
        <p:txBody>
          <a:bodyPr wrap="square" rtlCol="0">
            <a:spAutoFit/>
          </a:bodyPr>
          <a:lstStyle/>
          <a:p>
            <a:r>
              <a:rPr lang="pt-PT" sz="900" dirty="0"/>
              <a:t>1. Project Brief: Insights from Seven Low- and Middle-Income Countries on Reaching Out-of-School Girls with HPV Vaccination. PATH, on behalf of the HAPPI Consortium. Consultado em Novembro de 2025. </a:t>
            </a:r>
            <a:r>
              <a:rPr lang="pt-PT" sz="900" b="0" i="0" u="sng" baseline="0" dirty="0">
                <a:hlinkClick r:id="rId21"/>
              </a:rPr>
              <a:t>https://www.path.org/our-impact/resources/project-brief-insights-from-seven-low-and-middle-income-countries-on-reaching-out-of-school-girls-with-hpv-vaccination/</a:t>
            </a:r>
            <a:r>
              <a:rPr lang="pt-PT" sz="900" b="0" i="0" u="sng" baseline="0" dirty="0"/>
              <a:t>.</a:t>
            </a:r>
            <a:r>
              <a:rPr lang="pt-PT" sz="900" dirty="0"/>
              <a:t> </a:t>
            </a:r>
          </a:p>
        </p:txBody>
      </p:sp>
    </p:spTree>
    <p:extLst>
      <p:ext uri="{BB962C8B-B14F-4D97-AF65-F5344CB8AC3E}">
        <p14:creationId xmlns:p14="http://schemas.microsoft.com/office/powerpoint/2010/main" val="425945555"/>
      </p:ext>
    </p:extLst>
  </p:cSld>
  <p:clrMapOvr>
    <a:masterClrMapping/>
  </p:clrMapOvr>
  <p:transition spd="med">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89679" y="61531"/>
            <a:ext cx="11747582" cy="584775"/>
          </a:xfrm>
          <a:prstGeom prst="rect">
            <a:avLst/>
          </a:prstGeom>
        </p:spPr>
        <p:txBody>
          <a:bodyPr wrap="square">
            <a:spAutoFit/>
          </a:bodyPr>
          <a:lstStyle/>
          <a:p>
            <a:pPr algn="ctr"/>
            <a:r>
              <a:rPr lang="pt-PT" sz="3200">
                <a:solidFill>
                  <a:schemeClr val="tx2"/>
                </a:solidFill>
                <a:latin typeface="+mj-lt"/>
              </a:rPr>
              <a:t>Ensaios sobre imunogenicidade em curso</a:t>
            </a:r>
          </a:p>
        </p:txBody>
      </p:sp>
      <p:graphicFrame>
        <p:nvGraphicFramePr>
          <p:cNvPr id="3" name="Table 3">
            <a:extLst>
              <a:ext uri="{FF2B5EF4-FFF2-40B4-BE49-F238E27FC236}">
                <a16:creationId xmlns:a16="http://schemas.microsoft.com/office/drawing/2014/main" id="{0F3542DF-218A-4BEE-9E37-E13DBCFD76B6}"/>
              </a:ext>
            </a:extLst>
          </p:cNvPr>
          <p:cNvGraphicFramePr>
            <a:graphicFrameLocks noGrp="1"/>
          </p:cNvGraphicFramePr>
          <p:nvPr>
            <p:extLst>
              <p:ext uri="{D42A27DB-BD31-4B8C-83A1-F6EECF244321}">
                <p14:modId xmlns:p14="http://schemas.microsoft.com/office/powerpoint/2010/main" val="3119428928"/>
              </p:ext>
            </p:extLst>
          </p:nvPr>
        </p:nvGraphicFramePr>
        <p:xfrm>
          <a:off x="126460" y="573931"/>
          <a:ext cx="12010801" cy="5784577"/>
        </p:xfrm>
        <a:graphic>
          <a:graphicData uri="http://schemas.openxmlformats.org/drawingml/2006/table">
            <a:tbl>
              <a:tblPr firstRow="1" bandRow="1">
                <a:tableStyleId>{5C22544A-7EE6-4342-B048-85BDC9FD1C3A}</a:tableStyleId>
              </a:tblPr>
              <a:tblGrid>
                <a:gridCol w="4598585">
                  <a:extLst>
                    <a:ext uri="{9D8B030D-6E8A-4147-A177-3AD203B41FA5}">
                      <a16:colId xmlns:a16="http://schemas.microsoft.com/office/drawing/2014/main" val="4230516322"/>
                    </a:ext>
                  </a:extLst>
                </a:gridCol>
                <a:gridCol w="7412216">
                  <a:extLst>
                    <a:ext uri="{9D8B030D-6E8A-4147-A177-3AD203B41FA5}">
                      <a16:colId xmlns:a16="http://schemas.microsoft.com/office/drawing/2014/main" val="3653219934"/>
                    </a:ext>
                  </a:extLst>
                </a:gridCol>
              </a:tblGrid>
              <a:tr h="327813">
                <a:tc>
                  <a:txBody>
                    <a:bodyPr/>
                    <a:lstStyle/>
                    <a:p>
                      <a:r>
                        <a:rPr lang="pt-PT" sz="1600">
                          <a:solidFill>
                            <a:schemeClr val="bg1"/>
                          </a:solidFill>
                        </a:rPr>
                        <a:t>Estudo/desenho</a:t>
                      </a:r>
                    </a:p>
                  </a:txBody>
                  <a:tcPr>
                    <a:lnB w="9525" cap="flat" cmpd="sng" algn="ctr">
                      <a:solidFill>
                        <a:schemeClr val="accent1"/>
                      </a:solidFill>
                      <a:prstDash val="solid"/>
                      <a:round/>
                      <a:headEnd type="none" w="med" len="med"/>
                      <a:tailEnd type="none" w="med" len="med"/>
                    </a:lnB>
                  </a:tcPr>
                </a:tc>
                <a:tc>
                  <a:txBody>
                    <a:bodyPr/>
                    <a:lstStyle/>
                    <a:p>
                      <a:r>
                        <a:rPr lang="pt-PT" sz="1600" b="1">
                          <a:solidFill>
                            <a:schemeClr val="bg1"/>
                          </a:solidFill>
                        </a:rPr>
                        <a:t>Objectivos primários/calendários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658619">
                <a:tc>
                  <a:txBody>
                    <a:bodyPr/>
                    <a:lstStyle/>
                    <a:p>
                      <a:r>
                        <a:rPr lang="pt-PT" sz="1600" b="1" i="0" u="none" strike="noStrike" baseline="0">
                          <a:solidFill>
                            <a:schemeClr val="bg1"/>
                          </a:solidFill>
                        </a:rPr>
                        <a:t>Ensaio DoRIS</a:t>
                      </a:r>
                      <a:r>
                        <a:rPr lang="pt-PT" sz="1600" strike="noStrike">
                          <a:solidFill>
                            <a:schemeClr val="bg1"/>
                          </a:solidFill>
                        </a:rPr>
                        <a:t>, Tanzânia</a:t>
                      </a:r>
                    </a:p>
                    <a:p>
                      <a:r>
                        <a:rPr lang="pt-PT" sz="1600" strike="noStrike">
                          <a:solidFill>
                            <a:schemeClr val="tx2"/>
                          </a:solidFill>
                        </a:rPr>
                        <a:t>Aleatorizado, aberto </a:t>
                      </a:r>
                    </a:p>
                    <a:p>
                      <a:r>
                        <a:rPr lang="pt-PT" sz="1600" b="0" strike="noStrike">
                          <a:solidFill>
                            <a:schemeClr val="tx2"/>
                          </a:solidFill>
                        </a:rPr>
                        <a:t>Mulheres dos 9 aos 14 anos; </a:t>
                      </a:r>
                    </a:p>
                    <a:p>
                      <a:r>
                        <a:rPr lang="pt-PT" sz="1600" b="0" strike="noStrike">
                          <a:solidFill>
                            <a:schemeClr val="tx2"/>
                          </a:solidFill>
                        </a:rPr>
                        <a:t>N=930 em 6 braços: 1, 2, 3, doses de HPV2 (GSK) ou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600" strike="noStrike" dirty="0">
                          <a:solidFill>
                            <a:schemeClr val="tx2">
                              <a:lumMod val="60000"/>
                              <a:lumOff val="40000"/>
                            </a:schemeClr>
                          </a:solidFill>
                        </a:rPr>
                        <a:t>Não-inferioridade imunológica de 1 dose </a:t>
                      </a:r>
                      <a:r>
                        <a:rPr lang="pt-PT" sz="1600" b="0" i="1" u="none" strike="noStrike" baseline="0" dirty="0">
                          <a:solidFill>
                            <a:schemeClr val="tx2">
                              <a:lumMod val="60000"/>
                              <a:lumOff val="40000"/>
                            </a:schemeClr>
                          </a:solidFill>
                        </a:rPr>
                        <a:t>vs.</a:t>
                      </a:r>
                      <a:r>
                        <a:rPr lang="pt-PT" sz="1600" strike="noStrike" dirty="0">
                          <a:solidFill>
                            <a:schemeClr val="tx2">
                              <a:lumMod val="60000"/>
                              <a:lumOff val="40000"/>
                            </a:schemeClr>
                          </a:solidFill>
                        </a:rPr>
                        <a:t> 2 a 3 doses (seropositividade) no Mês 24 </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strike="noStrike" dirty="0">
                          <a:solidFill>
                            <a:schemeClr val="tx2">
                              <a:lumMod val="60000"/>
                              <a:lumOff val="40000"/>
                            </a:schemeClr>
                          </a:solidFill>
                        </a:rPr>
                        <a:t>Não-inferioridade de 1 dose </a:t>
                      </a:r>
                      <a:r>
                        <a:rPr lang="pt-PT" sz="1600" b="0" i="1" u="none" strike="noStrike" baseline="0" dirty="0">
                          <a:solidFill>
                            <a:schemeClr val="tx2">
                              <a:lumMod val="60000"/>
                              <a:lumOff val="40000"/>
                            </a:schemeClr>
                          </a:solidFill>
                        </a:rPr>
                        <a:t>vs.</a:t>
                      </a:r>
                      <a:r>
                        <a:rPr lang="pt-PT" sz="1600" strike="noStrike" dirty="0">
                          <a:solidFill>
                            <a:schemeClr val="tx2">
                              <a:lumMod val="60000"/>
                              <a:lumOff val="40000"/>
                            </a:schemeClr>
                          </a:solidFill>
                        </a:rPr>
                        <a:t> controlos históricos dos 10 aos 25 anos (GMT) no Mês 24 (immunobridging com CVT, IARC Índia e KEN SHE)</a:t>
                      </a:r>
                    </a:p>
                    <a:p>
                      <a:pPr marL="0" marR="0" lvl="0" indent="0" algn="l" defTabSz="914400" rtl="0" eaLnBrk="1" fontAlgn="auto" latinLnBrk="0" hangingPunct="1">
                        <a:lnSpc>
                          <a:spcPct val="100000"/>
                        </a:lnSpc>
                        <a:spcBef>
                          <a:spcPts val="0"/>
                        </a:spcBef>
                        <a:spcAft>
                          <a:spcPts val="300"/>
                        </a:spcAft>
                        <a:buClrTx/>
                        <a:buSzTx/>
                        <a:buFontTx/>
                        <a:buNone/>
                        <a:tabLst/>
                        <a:defRPr/>
                      </a:pPr>
                      <a:r>
                        <a:rPr lang="pt-PT" sz="1600" strike="noStrike" dirty="0">
                          <a:solidFill>
                            <a:schemeClr val="tx2"/>
                          </a:solidFill>
                        </a:rPr>
                        <a:t>Imunopersistência de 9 anos após a vacinação para os regimes de 1 e 2 doses</a:t>
                      </a:r>
                    </a:p>
                    <a:p>
                      <a:pPr lvl="0">
                        <a:buNone/>
                      </a:pPr>
                      <a:r>
                        <a:rPr lang="pt-PT" sz="1600" u="sng" strike="noStrike" dirty="0">
                          <a:solidFill>
                            <a:schemeClr val="tx2"/>
                          </a:solidFill>
                        </a:rPr>
                        <a:t>Dados previstos</a:t>
                      </a:r>
                      <a:r>
                        <a:rPr lang="pt-PT" sz="1600" strike="noStrike" dirty="0">
                          <a:solidFill>
                            <a:schemeClr val="tx2"/>
                          </a:solidFill>
                        </a:rPr>
                        <a:t>: </a:t>
                      </a:r>
                      <a:r>
                        <a:rPr lang="pt-PT" sz="1600" b="1" strike="noStrike" dirty="0">
                          <a:solidFill>
                            <a:schemeClr val="tx2"/>
                          </a:solidFill>
                        </a:rPr>
                        <a:t>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04632">
                <a:tc>
                  <a:txBody>
                    <a:bodyPr/>
                    <a:lstStyle/>
                    <a:p>
                      <a:r>
                        <a:rPr lang="pt-PT" sz="1600" b="1">
                          <a:solidFill>
                            <a:schemeClr val="bg1"/>
                          </a:solidFill>
                        </a:rPr>
                        <a:t>Ensaio de extensão do CVT</a:t>
                      </a:r>
                      <a:r>
                        <a:rPr lang="pt-PT" sz="1600" b="0">
                          <a:solidFill>
                            <a:schemeClr val="bg1"/>
                          </a:solidFill>
                        </a:rPr>
                        <a:t>, Costa Rica</a:t>
                      </a:r>
                    </a:p>
                    <a:p>
                      <a:r>
                        <a:rPr lang="pt-PT" sz="1600" b="0">
                          <a:solidFill>
                            <a:schemeClr val="tx2"/>
                          </a:solidFill>
                        </a:rPr>
                        <a:t>Mulheres dos 18 aos 25 anos; 2vHPV (GSK)</a:t>
                      </a:r>
                    </a:p>
                    <a:p>
                      <a:r>
                        <a:rPr lang="pt-PT" sz="1600" b="0">
                          <a:solidFill>
                            <a:schemeClr val="tx2"/>
                          </a:solidFill>
                        </a:rPr>
                        <a:t>N=3 727 (196 DU)</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pt-PT" sz="1600">
                          <a:solidFill>
                            <a:schemeClr val="tx2"/>
                          </a:solidFill>
                        </a:rPr>
                        <a:t>Imunopersistência até 20 anos após a vacinação (1, 2 e 3 doses)</a:t>
                      </a:r>
                    </a:p>
                    <a:p>
                      <a:pPr lvl="0">
                        <a:buNone/>
                      </a:pPr>
                      <a:r>
                        <a:rPr lang="pt-PT" sz="1600" b="0" i="0" u="sng" baseline="0">
                          <a:solidFill>
                            <a:schemeClr val="tx2"/>
                          </a:solidFill>
                        </a:rPr>
                        <a:t>Dados previstos</a:t>
                      </a:r>
                      <a:r>
                        <a:rPr lang="pt-PT" sz="1600" b="1" i="0" u="none" baseline="0">
                          <a:solidFill>
                            <a:schemeClr val="tx2"/>
                          </a:solidFill>
                        </a:rPr>
                        <a:t>: Ano 20: 2026</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1657078">
                <a:tc>
                  <a:txBody>
                    <a:bodyPr/>
                    <a:lstStyle/>
                    <a:p>
                      <a:pPr marL="0" algn="l" defTabSz="914400" rtl="0" eaLnBrk="1" latinLnBrk="0" hangingPunct="1"/>
                      <a:r>
                        <a:rPr lang="pt-PT" sz="1600" b="1" i="0" u="none" baseline="0">
                          <a:solidFill>
                            <a:schemeClr val="bg1"/>
                          </a:solidFill>
                        </a:rPr>
                        <a:t>Ensaio HANDS</a:t>
                      </a:r>
                      <a:r>
                        <a:rPr lang="pt-PT" sz="1600">
                          <a:solidFill>
                            <a:schemeClr val="bg1"/>
                          </a:solidFill>
                          <a:latin typeface="+mn-lt"/>
                          <a:ea typeface="+mn-ea"/>
                          <a:cs typeface="+mn-cs"/>
                        </a:rPr>
                        <a:t>, *Gâmbia</a:t>
                      </a:r>
                    </a:p>
                    <a:p>
                      <a:r>
                        <a:rPr lang="pt-PT" sz="1600">
                          <a:solidFill>
                            <a:schemeClr val="tx2"/>
                          </a:solidFill>
                        </a:rPr>
                        <a:t>Mulheres; HPV9 (MSD)</a:t>
                      </a:r>
                    </a:p>
                    <a:p>
                      <a:r>
                        <a:rPr lang="pt-PT" sz="1600">
                          <a:solidFill>
                            <a:schemeClr val="tx2"/>
                          </a:solidFill>
                        </a:rPr>
                        <a:t>5 grupos (N=344 cada): 1 ou 2 doses dos 4 aos 8 anos; 1 ou 2 doses dos 9 aos 14 anos; 3 doses dos 15 aos 26 anos</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r>
                        <a:rPr lang="pt-PT" sz="1600">
                          <a:solidFill>
                            <a:schemeClr val="tx2"/>
                          </a:solidFill>
                        </a:rPr>
                        <a:t>Não-inferioridade de 2 doses dos 4 aos 8 anos em relação a 3 doses dos 15 aos 26 anos (GMT) </a:t>
                      </a:r>
                    </a:p>
                    <a:p>
                      <a:r>
                        <a:rPr lang="pt-PT" sz="1600">
                          <a:solidFill>
                            <a:schemeClr val="tx2"/>
                          </a:solidFill>
                        </a:rPr>
                        <a:t>Comparação de 1 dose dos 4 aos 8 anos em relação a 3 doses dos 15 aos 26 anos (GMT)</a:t>
                      </a:r>
                    </a:p>
                    <a:p>
                      <a:pPr>
                        <a:spcAft>
                          <a:spcPts val="600"/>
                        </a:spcAft>
                      </a:pPr>
                      <a:r>
                        <a:rPr lang="pt-PT" sz="1600">
                          <a:solidFill>
                            <a:schemeClr val="tx2"/>
                          </a:solidFill>
                        </a:rPr>
                        <a:t>Não-inferioridade de 2 doses dos 9 aos 14 anos em relação a 3 doses dos 15 aos 26 anos (GMT)</a:t>
                      </a:r>
                    </a:p>
                    <a:p>
                      <a:pPr lvl="0">
                        <a:buNone/>
                      </a:pPr>
                      <a:r>
                        <a:rPr lang="pt-PT" sz="1600" u="sng">
                          <a:solidFill>
                            <a:schemeClr val="tx2"/>
                          </a:solidFill>
                        </a:rPr>
                        <a:t>Dados previstos</a:t>
                      </a:r>
                      <a:r>
                        <a:rPr lang="pt-PT" sz="1600">
                          <a:solidFill>
                            <a:schemeClr val="tx2"/>
                          </a:solidFill>
                        </a:rPr>
                        <a:t>: </a:t>
                      </a:r>
                      <a:r>
                        <a:rPr lang="pt-PT" sz="1600" b="1">
                          <a:solidFill>
                            <a:schemeClr val="tx2"/>
                          </a:solidFill>
                          <a:effectLst/>
                        </a:rPr>
                        <a:t>2025</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r h="1281450">
                <a:tc>
                  <a:txBody>
                    <a:bodyPr/>
                    <a:lstStyle/>
                    <a:p>
                      <a:pPr marL="0" algn="l" defTabSz="914400" rtl="0" eaLnBrk="1" latinLnBrk="0" hangingPunct="1"/>
                      <a:r>
                        <a:rPr lang="pt-PT" sz="1600" b="1" i="0" u="none" baseline="0">
                          <a:solidFill>
                            <a:schemeClr val="bg1"/>
                          </a:solidFill>
                          <a:latin typeface="+mn-lt"/>
                          <a:ea typeface="+mn-ea"/>
                          <a:cs typeface="+mn-cs"/>
                        </a:rPr>
                        <a:t>Ensaio SHINE</a:t>
                      </a:r>
                      <a:r>
                        <a:rPr lang="pt-PT" sz="1600">
                          <a:solidFill>
                            <a:schemeClr val="bg1"/>
                          </a:solidFill>
                          <a:latin typeface="+mn-lt"/>
                          <a:ea typeface="+mn-ea"/>
                          <a:cs typeface="+mn-cs"/>
                        </a:rPr>
                        <a:t>, Filipinas e Gana</a:t>
                      </a:r>
                    </a:p>
                    <a:p>
                      <a:r>
                        <a:rPr lang="pt-PT" sz="1600">
                          <a:solidFill>
                            <a:schemeClr val="tx2"/>
                          </a:solidFill>
                        </a:rPr>
                        <a:t>Aleatorizado, em dupla ocultação </a:t>
                      </a:r>
                    </a:p>
                    <a:p>
                      <a:r>
                        <a:rPr lang="pt-PT" sz="1600" b="0">
                          <a:solidFill>
                            <a:schemeClr val="tx2"/>
                          </a:solidFill>
                        </a:rPr>
                        <a:t>Mulheres dos 9 aos 14 anos (N=600) e dos 15 aos 20 anos (N=660); 1 dose de HPV9 (Innovax) ou HPV9 (MSD)</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pt-PT" sz="1600" strike="noStrike" dirty="0">
                          <a:solidFill>
                            <a:schemeClr val="tx2"/>
                          </a:solidFill>
                        </a:rPr>
                        <a:t>Não-inferioridade</a:t>
                      </a:r>
                      <a:r>
                        <a:rPr lang="pt-PT" sz="1600" dirty="0">
                          <a:solidFill>
                            <a:schemeClr val="tx2"/>
                          </a:solidFill>
                        </a:rPr>
                        <a:t> imunológica no Mês 24 em duas coortes etárias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600" u="sng" dirty="0">
                          <a:solidFill>
                            <a:schemeClr val="tx2"/>
                          </a:solidFill>
                        </a:rPr>
                        <a:t>Dados previstos</a:t>
                      </a:r>
                      <a:r>
                        <a:rPr lang="pt-PT" sz="1600" dirty="0">
                          <a:solidFill>
                            <a:schemeClr val="tx2"/>
                          </a:solidFill>
                        </a:rPr>
                        <a:t>: </a:t>
                      </a:r>
                      <a:r>
                        <a:rPr lang="pt-PT" sz="1600" b="1" dirty="0">
                          <a:solidFill>
                            <a:schemeClr val="tx2"/>
                          </a:solidFill>
                        </a:rPr>
                        <a:t>1Q2028</a:t>
                      </a:r>
                    </a:p>
                    <a:p>
                      <a:pPr lvl="0" algn="l" rtl="0">
                        <a:buNone/>
                      </a:pPr>
                      <a:endParaRPr lang="en-GB" sz="1600" dirty="0">
                        <a:solidFill>
                          <a:schemeClr val="tx2"/>
                        </a:solidFill>
                        <a:latin typeface="Calibri"/>
                        <a:cs typeface="Calibri"/>
                      </a:endParaRP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2551318906"/>
                  </a:ext>
                </a:extLst>
              </a:tr>
            </a:tbl>
          </a:graphicData>
        </a:graphic>
      </p:graphicFrame>
      <p:sp>
        <p:nvSpPr>
          <p:cNvPr id="4" name="TextBox 3">
            <a:extLst>
              <a:ext uri="{FF2B5EF4-FFF2-40B4-BE49-F238E27FC236}">
                <a16:creationId xmlns:a16="http://schemas.microsoft.com/office/drawing/2014/main" id="{218F4B3A-B214-4E3C-826C-9BC067794692}"/>
              </a:ext>
            </a:extLst>
          </p:cNvPr>
          <p:cNvSpPr txBox="1"/>
          <p:nvPr/>
        </p:nvSpPr>
        <p:spPr>
          <a:xfrm>
            <a:off x="838384" y="6363077"/>
            <a:ext cx="8644341" cy="507831"/>
          </a:xfrm>
          <a:prstGeom prst="rect">
            <a:avLst/>
          </a:prstGeom>
          <a:noFill/>
        </p:spPr>
        <p:txBody>
          <a:bodyPr wrap="square" rtlCol="0">
            <a:spAutoFit/>
          </a:bodyPr>
          <a:lstStyle/>
          <a:p>
            <a:r>
              <a:rPr lang="pt-PT" sz="900" dirty="0"/>
              <a:t>Abreviaturas: DoRIS: Immunobridging de Redução de Dose e Segurança; CVT: Ensaio de vacinas na Costa Rica; IARC: Agência Internacional de Investigação do Cancro; KEN SHE: KENya Eficácia da vacina de dose única contra o HPV; GMT: título médio geométrico; N: número de participantes; NI: não-inferioridade; DU: Dose única; SHINE: Estudo de immunobridging de dose única contra o HPV com novas vacinas.</a:t>
            </a:r>
          </a:p>
        </p:txBody>
      </p:sp>
    </p:spTree>
    <p:extLst>
      <p:ext uri="{BB962C8B-B14F-4D97-AF65-F5344CB8AC3E}">
        <p14:creationId xmlns:p14="http://schemas.microsoft.com/office/powerpoint/2010/main" val="2486055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6C1CD-D353-139F-BCD3-6444B673B986}"/>
            </a:ext>
          </a:extLst>
        </p:cNvPr>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D6042770-00F2-0D7D-3788-271C17E8957F}"/>
              </a:ext>
            </a:extLst>
          </p:cNvPr>
          <p:cNvGraphicFramePr>
            <a:graphicFrameLocks noGrp="1"/>
          </p:cNvGraphicFramePr>
          <p:nvPr>
            <p:extLst>
              <p:ext uri="{D42A27DB-BD31-4B8C-83A1-F6EECF244321}">
                <p14:modId xmlns:p14="http://schemas.microsoft.com/office/powerpoint/2010/main" val="3675150488"/>
              </p:ext>
            </p:extLst>
          </p:nvPr>
        </p:nvGraphicFramePr>
        <p:xfrm>
          <a:off x="145915" y="646306"/>
          <a:ext cx="11877472" cy="5447725"/>
        </p:xfrm>
        <a:graphic>
          <a:graphicData uri="http://schemas.openxmlformats.org/drawingml/2006/table">
            <a:tbl>
              <a:tblPr firstRow="1" bandRow="1">
                <a:tableStyleId>{5C22544A-7EE6-4342-B048-85BDC9FD1C3A}</a:tableStyleId>
              </a:tblPr>
              <a:tblGrid>
                <a:gridCol w="4921946">
                  <a:extLst>
                    <a:ext uri="{9D8B030D-6E8A-4147-A177-3AD203B41FA5}">
                      <a16:colId xmlns:a16="http://schemas.microsoft.com/office/drawing/2014/main" val="4230516322"/>
                    </a:ext>
                  </a:extLst>
                </a:gridCol>
                <a:gridCol w="6955526">
                  <a:extLst>
                    <a:ext uri="{9D8B030D-6E8A-4147-A177-3AD203B41FA5}">
                      <a16:colId xmlns:a16="http://schemas.microsoft.com/office/drawing/2014/main" val="3653219934"/>
                    </a:ext>
                  </a:extLst>
                </a:gridCol>
              </a:tblGrid>
              <a:tr h="433765">
                <a:tc>
                  <a:txBody>
                    <a:bodyPr/>
                    <a:lstStyle/>
                    <a:p>
                      <a:r>
                        <a:rPr lang="pt-PT">
                          <a:solidFill>
                            <a:schemeClr val="bg1"/>
                          </a:solidFill>
                        </a:rPr>
                        <a:t>Estudo/desenho</a:t>
                      </a:r>
                    </a:p>
                  </a:txBody>
                  <a:tcPr>
                    <a:lnB w="9525" cap="flat" cmpd="sng" algn="ctr">
                      <a:solidFill>
                        <a:schemeClr val="accent1"/>
                      </a:solidFill>
                      <a:prstDash val="solid"/>
                      <a:round/>
                      <a:headEnd type="none" w="med" len="med"/>
                      <a:tailEnd type="none" w="med" len="med"/>
                    </a:lnB>
                  </a:tcPr>
                </a:tc>
                <a:tc>
                  <a:txBody>
                    <a:bodyPr/>
                    <a:lstStyle/>
                    <a:p>
                      <a:r>
                        <a:rPr lang="pt-PT" sz="1800" b="1">
                          <a:solidFill>
                            <a:schemeClr val="bg1"/>
                          </a:solidFill>
                        </a:rPr>
                        <a:t>Objectivos primários/calendários</a:t>
                      </a:r>
                    </a:p>
                  </a:txBody>
                  <a:tcPr marL="51435" marR="51435" marT="25718" marB="25718">
                    <a:lnB w="9525"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553324100"/>
                  </a:ext>
                </a:extLst>
              </a:tr>
              <a:tr h="1432907">
                <a:tc>
                  <a:txBody>
                    <a:bodyPr/>
                    <a:lstStyle/>
                    <a:p>
                      <a:r>
                        <a:rPr lang="pt-PT" b="1" i="0" u="none" strike="noStrike" baseline="0">
                          <a:solidFill>
                            <a:schemeClr val="bg1"/>
                          </a:solidFill>
                        </a:rPr>
                        <a:t>SHIELD, </a:t>
                      </a:r>
                      <a:r>
                        <a:rPr lang="pt-PT" strike="noStrike">
                          <a:solidFill>
                            <a:schemeClr val="bg1"/>
                          </a:solidFill>
                        </a:rPr>
                        <a:t>Gana</a:t>
                      </a:r>
                    </a:p>
                    <a:p>
                      <a:r>
                        <a:rPr lang="pt-PT" sz="1800" b="1" strike="noStrike">
                          <a:solidFill>
                            <a:schemeClr val="tx2"/>
                          </a:solidFill>
                        </a:rPr>
                        <a:t>Segurança e imunidade numa população pediátrica</a:t>
                      </a:r>
                    </a:p>
                    <a:p>
                      <a:r>
                        <a:rPr lang="pt-PT" sz="1800" strike="noStrike">
                          <a:solidFill>
                            <a:schemeClr val="tx2"/>
                          </a:solidFill>
                        </a:rPr>
                        <a:t>ECA com ocultação do observador; </a:t>
                      </a:r>
                      <a:r>
                        <a:rPr lang="pt-PT" strike="noStrike">
                          <a:solidFill>
                            <a:schemeClr val="tx2"/>
                          </a:solidFill>
                        </a:rPr>
                        <a:t>HPV2 (Innovax) N= 81 – 1 dose dos 2 aos 5 anos; 1 dose aos 15 meses; 2 doses aos 9 meses; 1 dose dos 15 aos 20 anos; </a:t>
                      </a:r>
                      <a:r>
                        <a:rPr lang="pt-PT" strike="noStrike">
                          <a:solidFill>
                            <a:schemeClr val="tx2"/>
                          </a:solidFill>
                          <a:latin typeface="Calibri" panose="020F0502020204030204" pitchFamily="34" charset="0"/>
                          <a:cs typeface="Calibri" panose="020F0502020204030204" pitchFamily="34" charset="0"/>
                        </a:rPr>
                        <a:t>Placebo N= 34, 1 dose; Vacina contra o sarampo-rubéola (MR) concomitante (ou não)</a:t>
                      </a:r>
                      <a:r>
                        <a:rPr lang="pt-PT" b="0" strike="noStrike">
                          <a:solidFill>
                            <a:schemeClr val="tx2"/>
                          </a:solidFill>
                          <a:latin typeface="Calibri" panose="020F0502020204030204" pitchFamily="34" charset="0"/>
                          <a:cs typeface="Calibri" panose="020F0502020204030204" pitchFamily="34" charset="0"/>
                        </a:rPr>
                        <a:t> </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strike="noStrike">
                          <a:solidFill>
                            <a:schemeClr val="tx2"/>
                          </a:solidFill>
                        </a:rPr>
                        <a:t>Segurança de 2vHPV (Innovax) concomitante com a vacina MR em bebés/crianças pequenas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strike="noStrike">
                          <a:solidFill>
                            <a:schemeClr val="tx2"/>
                          </a:solidFill>
                        </a:rPr>
                        <a:t>Imunidade de MR concomitante com 2vHPV em bebés/crianças pequenas</a:t>
                      </a:r>
                    </a:p>
                    <a:p>
                      <a:pPr marL="0" marR="0" lvl="0" indent="0" algn="l" defTabSz="914400" rtl="0" eaLnBrk="1" fontAlgn="auto" latinLnBrk="0" hangingPunct="1">
                        <a:lnSpc>
                          <a:spcPct val="100000"/>
                        </a:lnSpc>
                        <a:spcBef>
                          <a:spcPts val="0"/>
                        </a:spcBef>
                        <a:spcAft>
                          <a:spcPts val="0"/>
                        </a:spcAft>
                        <a:buClrTx/>
                        <a:buSzTx/>
                        <a:buFontTx/>
                        <a:buNone/>
                        <a:tabLst/>
                        <a:defRPr/>
                      </a:pPr>
                      <a:r>
                        <a:rPr lang="pt-PT" sz="1800" strike="noStrike">
                          <a:solidFill>
                            <a:schemeClr val="tx2"/>
                          </a:solidFill>
                        </a:rPr>
                        <a:t>Imunidade de 1 ou 2 doses de 2vHPV aos 9 e 15 meses em comparação com imunidade após 1 dose dos 15 aos 20 anos</a:t>
                      </a:r>
                    </a:p>
                    <a:p>
                      <a:pPr marL="0" marR="0" lvl="0" indent="0" algn="l" defTabSz="914400" rtl="0" eaLnBrk="1" fontAlgn="auto" latinLnBrk="0" hangingPunct="1">
                        <a:lnSpc>
                          <a:spcPct val="100000"/>
                        </a:lnSpc>
                        <a:spcBef>
                          <a:spcPts val="0"/>
                        </a:spcBef>
                        <a:spcAft>
                          <a:spcPts val="600"/>
                        </a:spcAft>
                        <a:buClrTx/>
                        <a:buSzTx/>
                        <a:buFontTx/>
                        <a:buNone/>
                        <a:tabLst/>
                        <a:defRPr/>
                      </a:pPr>
                      <a:r>
                        <a:rPr lang="pt-PT" sz="1800" strike="noStrike">
                          <a:solidFill>
                            <a:schemeClr val="tx2"/>
                          </a:solidFill>
                        </a:rPr>
                        <a:t>Avaliação de aceitabilidade qualitativa.</a:t>
                      </a:r>
                    </a:p>
                    <a:p>
                      <a:pPr lvl="0">
                        <a:buNone/>
                      </a:pPr>
                      <a:r>
                        <a:rPr lang="pt-PT" sz="1800" b="0" i="0" u="sng" strike="noStrike" baseline="0">
                          <a:solidFill>
                            <a:schemeClr val="tx2"/>
                          </a:solidFill>
                        </a:rPr>
                        <a:t>Dados previstos</a:t>
                      </a:r>
                      <a:r>
                        <a:rPr lang="pt-PT" sz="1800" strike="noStrike">
                          <a:solidFill>
                            <a:schemeClr val="tx2"/>
                          </a:solidFill>
                        </a:rPr>
                        <a:t>: último acompanhamento no </a:t>
                      </a:r>
                      <a:r>
                        <a:rPr lang="pt-PT" sz="1800" b="1" i="0" u="none" strike="noStrike" baseline="0">
                          <a:solidFill>
                            <a:schemeClr val="tx2"/>
                          </a:solidFill>
                        </a:rPr>
                        <a:t>2.º Trim. 2028</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00670364"/>
                  </a:ext>
                </a:extLst>
              </a:tr>
              <a:tr h="833811">
                <a:tc>
                  <a:txBody>
                    <a:bodyPr/>
                    <a:lstStyle/>
                    <a:p>
                      <a:r>
                        <a:rPr lang="pt-PT" b="1" i="0" u="none" baseline="0">
                          <a:solidFill>
                            <a:schemeClr val="bg1"/>
                          </a:solidFill>
                        </a:rPr>
                        <a:t>Estudo de dose única Cervavac, </a:t>
                      </a:r>
                      <a:r>
                        <a:rPr lang="pt-PT">
                          <a:solidFill>
                            <a:schemeClr val="bg1"/>
                          </a:solidFill>
                        </a:rPr>
                        <a:t>Índia</a:t>
                      </a:r>
                    </a:p>
                    <a:p>
                      <a:r>
                        <a:rPr lang="pt-PT" b="1">
                          <a:solidFill>
                            <a:schemeClr val="tx2"/>
                          </a:solidFill>
                        </a:rPr>
                        <a:t>Estudo de immunobridging com 4vHPV (MSD) </a:t>
                      </a:r>
                    </a:p>
                    <a:p>
                      <a:r>
                        <a:rPr lang="pt-PT" b="0">
                          <a:solidFill>
                            <a:schemeClr val="tx2"/>
                          </a:solidFill>
                        </a:rPr>
                        <a:t>Raparigas dos 9 aos 14 anos; HPV4 (SII) e HPV4 (MSD); </a:t>
                      </a:r>
                    </a:p>
                    <a:p>
                      <a:r>
                        <a:rPr lang="pt-PT" b="0">
                          <a:solidFill>
                            <a:schemeClr val="tx2"/>
                          </a:solidFill>
                        </a:rPr>
                        <a:t>N= 504</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lvl="0">
                        <a:spcAft>
                          <a:spcPts val="600"/>
                        </a:spcAft>
                      </a:pPr>
                      <a:r>
                        <a:rPr lang="pt-PT" sz="1800">
                          <a:solidFill>
                            <a:schemeClr val="tx2"/>
                          </a:solidFill>
                        </a:rPr>
                        <a:t>Não-inferioridade imunológica contra o HPV 16/18 no Mês 24 </a:t>
                      </a:r>
                    </a:p>
                    <a:p>
                      <a:pPr lvl="0">
                        <a:spcAft>
                          <a:spcPts val="600"/>
                        </a:spcAft>
                      </a:pPr>
                      <a:r>
                        <a:rPr lang="pt-PT" sz="1800" u="sng">
                          <a:solidFill>
                            <a:schemeClr val="tx2"/>
                          </a:solidFill>
                        </a:rPr>
                        <a:t>Dados previstos</a:t>
                      </a:r>
                      <a:r>
                        <a:rPr lang="pt-PT" sz="1800" b="1">
                          <a:solidFill>
                            <a:schemeClr val="tx2"/>
                          </a:solidFill>
                        </a:rPr>
                        <a:t>: </a:t>
                      </a:r>
                      <a:r>
                        <a:rPr lang="pt-PT" sz="1800" b="1">
                          <a:solidFill>
                            <a:schemeClr val="tx2"/>
                          </a:solidFill>
                          <a:effectLst/>
                        </a:rPr>
                        <a:t>4Q2027</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094033999"/>
                  </a:ext>
                </a:extLst>
              </a:tr>
              <a:tr h="48342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PT" sz="1800" b="1" i="0" u="none" baseline="0">
                          <a:solidFill>
                            <a:schemeClr val="bg1"/>
                          </a:solidFill>
                          <a:latin typeface="+mn-lt"/>
                          <a:ea typeface="+mn-ea"/>
                          <a:cs typeface="+mn-cs"/>
                        </a:rPr>
                        <a:t>CIRN-HPV-ONE, </a:t>
                      </a:r>
                      <a:r>
                        <a:rPr lang="pt-PT" sz="1800">
                          <a:solidFill>
                            <a:schemeClr val="bg1"/>
                          </a:solidFill>
                          <a:latin typeface="+mn-lt"/>
                          <a:ea typeface="+mn-ea"/>
                          <a:cs typeface="+mn-cs"/>
                        </a:rPr>
                        <a:t>Canadá</a:t>
                      </a:r>
                    </a:p>
                    <a:p>
                      <a:pPr marL="0" algn="l" defTabSz="914400" rtl="0" eaLnBrk="1" latinLnBrk="0" hangingPunct="1"/>
                      <a:r>
                        <a:rPr lang="pt-PT" sz="1800" b="1">
                          <a:solidFill>
                            <a:schemeClr val="tx2"/>
                          </a:solidFill>
                          <a:latin typeface="+mn-lt"/>
                          <a:ea typeface="+mn-ea"/>
                          <a:cs typeface="+mn-cs"/>
                        </a:rPr>
                        <a:t>Imunopersistência 6 anos após uma dose</a:t>
                      </a:r>
                    </a:p>
                    <a:p>
                      <a:pPr marL="0" algn="l" defTabSz="914400" rtl="0" eaLnBrk="1" latinLnBrk="0" hangingPunct="1"/>
                      <a:r>
                        <a:rPr lang="pt-PT">
                          <a:solidFill>
                            <a:schemeClr val="tx2"/>
                          </a:solidFill>
                        </a:rPr>
                        <a:t>Rapazes e raparigas dos 9 aos 11 anos; HPV9 (MSD) </a:t>
                      </a:r>
                      <a:r>
                        <a:rPr lang="pt-PT">
                          <a:solidFill>
                            <a:schemeClr val="tx2"/>
                          </a:solidFill>
                          <a:latin typeface="Calibri" panose="020F0502020204030204" pitchFamily="34" charset="0"/>
                          <a:cs typeface="Calibri" panose="020F0502020204030204" pitchFamily="34" charset="0"/>
                        </a:rPr>
                        <a:t>N=300</a:t>
                      </a:r>
                    </a:p>
                  </a:txBody>
                  <a:tcPr>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solidFill>
                      <a:schemeClr val="accent3"/>
                    </a:solidFill>
                  </a:tcPr>
                </a:tc>
                <a:tc>
                  <a:txBody>
                    <a:bodyPr/>
                    <a:lstStyle/>
                    <a:p>
                      <a:pPr>
                        <a:spcAft>
                          <a:spcPts val="600"/>
                        </a:spcAft>
                      </a:pPr>
                      <a:r>
                        <a:rPr lang="pt-PT" sz="1800" dirty="0">
                          <a:solidFill>
                            <a:schemeClr val="tx2"/>
                          </a:solidFill>
                        </a:rPr>
                        <a:t>Persistência de anticorpos até 6 anos </a:t>
                      </a:r>
                    </a:p>
                    <a:p>
                      <a:pPr lvl="0">
                        <a:buNone/>
                      </a:pPr>
                      <a:r>
                        <a:rPr lang="pt-PT" sz="1800" b="0" i="0" u="sng" baseline="0" dirty="0">
                          <a:solidFill>
                            <a:schemeClr val="tx2"/>
                          </a:solidFill>
                        </a:rPr>
                        <a:t>Dados previstos</a:t>
                      </a:r>
                      <a:r>
                        <a:rPr lang="pt-PT" sz="1800" dirty="0">
                          <a:solidFill>
                            <a:schemeClr val="tx2"/>
                          </a:solidFill>
                        </a:rPr>
                        <a:t>: dada de conclusão primária </a:t>
                      </a:r>
                      <a:r>
                        <a:rPr lang="pt-PT" sz="1800" b="1" i="0" u="none" baseline="0" dirty="0">
                          <a:solidFill>
                            <a:schemeClr val="tx2"/>
                          </a:solidFill>
                        </a:rPr>
                        <a:t>1.º Trim. 2026</a:t>
                      </a:r>
                    </a:p>
                  </a:txBody>
                  <a:tcPr marL="51435" marR="51435" marT="25718" marB="25718">
                    <a:lnL w="9525" cap="flat" cmpd="sng" algn="ctr">
                      <a:solidFill>
                        <a:schemeClr val="accent1"/>
                      </a:solidFill>
                      <a:prstDash val="solid"/>
                      <a:round/>
                      <a:headEnd type="none" w="med" len="med"/>
                      <a:tailEnd type="none" w="med" len="med"/>
                    </a:lnL>
                    <a:lnR w="9525" cap="flat" cmpd="sng" algn="ctr">
                      <a:solidFill>
                        <a:schemeClr val="accent1"/>
                      </a:solidFill>
                      <a:prstDash val="solid"/>
                      <a:round/>
                      <a:headEnd type="none" w="med" len="med"/>
                      <a:tailEnd type="none" w="med" len="med"/>
                    </a:lnR>
                    <a:lnT w="9525" cap="flat" cmpd="sng" algn="ctr">
                      <a:solidFill>
                        <a:schemeClr val="accent1"/>
                      </a:solidFill>
                      <a:prstDash val="solid"/>
                      <a:round/>
                      <a:headEnd type="none" w="med" len="med"/>
                      <a:tailEnd type="none" w="med" len="med"/>
                    </a:lnT>
                    <a:lnB w="9525"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141570905"/>
                  </a:ext>
                </a:extLst>
              </a:tr>
            </a:tbl>
          </a:graphicData>
        </a:graphic>
      </p:graphicFrame>
      <p:sp>
        <p:nvSpPr>
          <p:cNvPr id="4" name="TextBox 3">
            <a:extLst>
              <a:ext uri="{FF2B5EF4-FFF2-40B4-BE49-F238E27FC236}">
                <a16:creationId xmlns:a16="http://schemas.microsoft.com/office/drawing/2014/main" id="{D2DBD041-B16B-690F-0816-461460556008}"/>
              </a:ext>
            </a:extLst>
          </p:cNvPr>
          <p:cNvSpPr txBox="1"/>
          <p:nvPr/>
        </p:nvSpPr>
        <p:spPr>
          <a:xfrm>
            <a:off x="251748" y="6094031"/>
            <a:ext cx="11747581" cy="369332"/>
          </a:xfrm>
          <a:prstGeom prst="rect">
            <a:avLst/>
          </a:prstGeom>
          <a:noFill/>
        </p:spPr>
        <p:txBody>
          <a:bodyPr wrap="square" rtlCol="0">
            <a:spAutoFit/>
          </a:bodyPr>
          <a:lstStyle/>
          <a:p>
            <a:r>
              <a:rPr lang="pt-PT" sz="900" dirty="0"/>
              <a:t>Abreviaturas: SHIELD, Strengthening HPV Immunization through EPI Leveraged Delivery [Fortalecer a imunização contra o HPV através da promoção alavancada de PAI (Programa Alargado de Imunização)]; CIRN: Canadian Immunization Research Network (Rede de investigação sobre imunização do Canadá); N: número de participantes; MR: vacina contra o sarampo-rubéola</a:t>
            </a:r>
          </a:p>
        </p:txBody>
      </p:sp>
      <p:sp>
        <p:nvSpPr>
          <p:cNvPr id="2" name="Rectangle 1">
            <a:extLst>
              <a:ext uri="{FF2B5EF4-FFF2-40B4-BE49-F238E27FC236}">
                <a16:creationId xmlns:a16="http://schemas.microsoft.com/office/drawing/2014/main" id="{7A9C4F50-1D9E-840C-3245-8192BC60639B}"/>
              </a:ext>
            </a:extLst>
          </p:cNvPr>
          <p:cNvSpPr/>
          <p:nvPr/>
        </p:nvSpPr>
        <p:spPr>
          <a:xfrm>
            <a:off x="389679" y="61531"/>
            <a:ext cx="11747582" cy="584775"/>
          </a:xfrm>
          <a:prstGeom prst="rect">
            <a:avLst/>
          </a:prstGeom>
        </p:spPr>
        <p:txBody>
          <a:bodyPr wrap="square">
            <a:spAutoFit/>
          </a:bodyPr>
          <a:lstStyle/>
          <a:p>
            <a:pPr algn="ctr"/>
            <a:r>
              <a:rPr lang="pt-PT" sz="3200">
                <a:solidFill>
                  <a:schemeClr val="tx2"/>
                </a:solidFill>
                <a:latin typeface="+mj-lt"/>
              </a:rPr>
              <a:t>Ensaios sobre imunogenicidade em curso</a:t>
            </a:r>
          </a:p>
        </p:txBody>
      </p:sp>
    </p:spTree>
    <p:extLst>
      <p:ext uri="{BB962C8B-B14F-4D97-AF65-F5344CB8AC3E}">
        <p14:creationId xmlns:p14="http://schemas.microsoft.com/office/powerpoint/2010/main" val="16724024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a:xfrm>
            <a:off x="303323" y="369360"/>
            <a:ext cx="12026899" cy="869909"/>
          </a:xfrm>
        </p:spPr>
        <p:txBody>
          <a:bodyPr/>
          <a:lstStyle/>
          <a:p>
            <a:r>
              <a:rPr lang="pt-PT" sz="4000" b="1"/>
              <a:t>Dose única – Perguntas abertas</a:t>
            </a:r>
          </a:p>
        </p:txBody>
      </p:sp>
      <p:sp>
        <p:nvSpPr>
          <p:cNvPr id="8" name="TextBox 7">
            <a:extLst>
              <a:ext uri="{FF2B5EF4-FFF2-40B4-BE49-F238E27FC236}">
                <a16:creationId xmlns:a16="http://schemas.microsoft.com/office/drawing/2014/main" id="{F8D1A5D5-DFE8-1E49-8F4F-7209FE0A3415}"/>
              </a:ext>
            </a:extLst>
          </p:cNvPr>
          <p:cNvSpPr txBox="1"/>
          <p:nvPr/>
        </p:nvSpPr>
        <p:spPr>
          <a:xfrm>
            <a:off x="413004" y="3991290"/>
            <a:ext cx="11137392" cy="1961322"/>
          </a:xfrm>
          <a:prstGeom prst="rect">
            <a:avLst/>
          </a:prstGeom>
          <a:solidFill>
            <a:schemeClr val="accent4"/>
          </a:solidFill>
          <a:ln w="63500">
            <a:noFill/>
          </a:ln>
        </p:spPr>
        <p:txBody>
          <a:bodyPr wrap="square" lIns="182880" tIns="45720" rtlCol="0" anchor="ctr" anchorCtr="0">
            <a:noAutofit/>
          </a:bodyPr>
          <a:lstStyle/>
          <a:p>
            <a:pPr lvl="1"/>
            <a:r>
              <a:rPr lang="pt-PT" sz="2600">
                <a:solidFill>
                  <a:schemeClr val="accent1"/>
                </a:solidFill>
              </a:rPr>
              <a:t>Não existem dados sobre doenças não cervicais (infecções vulvares/vaginais, infecções orais) após a vacinação de dose única; o cancro do colo do útero é o cancro com incidência mais elevada no cancro relacionado com o HPV nos PRMB</a:t>
            </a:r>
          </a:p>
        </p:txBody>
      </p:sp>
      <p:sp>
        <p:nvSpPr>
          <p:cNvPr id="9" name="TextBox 8">
            <a:extLst>
              <a:ext uri="{FF2B5EF4-FFF2-40B4-BE49-F238E27FC236}">
                <a16:creationId xmlns:a16="http://schemas.microsoft.com/office/drawing/2014/main" id="{FA3DEE6A-0C2C-3632-02B1-D2C35752A3F0}"/>
              </a:ext>
            </a:extLst>
          </p:cNvPr>
          <p:cNvSpPr txBox="1"/>
          <p:nvPr/>
        </p:nvSpPr>
        <p:spPr>
          <a:xfrm>
            <a:off x="413004" y="1266701"/>
            <a:ext cx="11137392" cy="2349511"/>
          </a:xfrm>
          <a:prstGeom prst="rect">
            <a:avLst/>
          </a:prstGeom>
          <a:solidFill>
            <a:schemeClr val="accent4"/>
          </a:solidFill>
          <a:ln w="63500">
            <a:noFill/>
          </a:ln>
        </p:spPr>
        <p:txBody>
          <a:bodyPr wrap="square" lIns="182880" tIns="45720" rIns="91440" bIns="45720" rtlCol="0" anchor="ctr" anchorCtr="0">
            <a:noAutofit/>
          </a:bodyPr>
          <a:lstStyle/>
          <a:p>
            <a:endParaRPr lang="en-US" dirty="0"/>
          </a:p>
          <a:p>
            <a:r>
              <a:rPr lang="pt-PT" sz="2600" dirty="0">
                <a:solidFill>
                  <a:schemeClr val="accent1"/>
                </a:solidFill>
              </a:rPr>
              <a:t>Para novas vacinas L1 VLP, deve ser considerado um esquema de dose única para os produtos com dados disponíveis sobre a eficácia ou sobre o immunobridging para vacinas com eficácia comprovada de dose única [ou seja, actualmente HPV2 (GSK), HPV4 e HPV9 (MSD)]</a:t>
            </a:r>
            <a:r>
              <a:rPr lang="pt-PT" sz="2600" b="0" i="0" u="none" baseline="30000" dirty="0">
                <a:solidFill>
                  <a:schemeClr val="accent1"/>
                </a:solidFill>
              </a:rPr>
              <a:t>1</a:t>
            </a:r>
          </a:p>
        </p:txBody>
      </p:sp>
      <p:sp>
        <p:nvSpPr>
          <p:cNvPr id="3" name="TextBox 2">
            <a:extLst>
              <a:ext uri="{FF2B5EF4-FFF2-40B4-BE49-F238E27FC236}">
                <a16:creationId xmlns:a16="http://schemas.microsoft.com/office/drawing/2014/main" id="{5A98305A-6023-ABE3-B1C9-132B2D77A812}"/>
              </a:ext>
            </a:extLst>
          </p:cNvPr>
          <p:cNvSpPr txBox="1"/>
          <p:nvPr/>
        </p:nvSpPr>
        <p:spPr>
          <a:xfrm>
            <a:off x="413003" y="6057900"/>
            <a:ext cx="11137391" cy="369332"/>
          </a:xfrm>
          <a:prstGeom prst="rect">
            <a:avLst/>
          </a:prstGeom>
          <a:noFill/>
        </p:spPr>
        <p:txBody>
          <a:bodyPr wrap="square" rtlCol="0">
            <a:spAutoFit/>
          </a:bodyPr>
          <a:lstStyle/>
          <a:p>
            <a:r>
              <a:rPr lang="pt-PT" sz="900">
                <a:solidFill>
                  <a:schemeClr val="bg1"/>
                </a:solidFill>
              </a:rPr>
              <a:t>1. Organização Mundial de Saúde. Human papillomavirus vaccines: WHO position paper (2022 update). </a:t>
            </a:r>
            <a:r>
              <a:rPr lang="pt-PT" sz="900" b="0" i="1" u="none" baseline="0">
                <a:solidFill>
                  <a:schemeClr val="bg1"/>
                </a:solidFill>
              </a:rPr>
              <a:t>Weekly Epidemiological Record</a:t>
            </a:r>
            <a:r>
              <a:rPr lang="pt-PT" sz="900">
                <a:solidFill>
                  <a:schemeClr val="bg1"/>
                </a:solidFill>
              </a:rPr>
              <a:t>. 2022;97:645-672.  http://apps.who.int/iris/bitstream/handle/10665/365350/WER9750-eng-fre.pdf </a:t>
            </a:r>
          </a:p>
          <a:p>
            <a:endParaRPr lang="en-US" sz="900" dirty="0"/>
          </a:p>
        </p:txBody>
      </p:sp>
    </p:spTree>
    <p:extLst>
      <p:ext uri="{BB962C8B-B14F-4D97-AF65-F5344CB8AC3E}">
        <p14:creationId xmlns:p14="http://schemas.microsoft.com/office/powerpoint/2010/main" val="27780936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pt-PT" sz="4000" b="1"/>
              <a:t>Evidências de apoio de análises de modelação</a:t>
            </a:r>
          </a:p>
        </p:txBody>
      </p:sp>
    </p:spTree>
    <p:extLst>
      <p:ext uri="{BB962C8B-B14F-4D97-AF65-F5344CB8AC3E}">
        <p14:creationId xmlns:p14="http://schemas.microsoft.com/office/powerpoint/2010/main" val="30600497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pt-PT" sz="3200">
                <a:solidFill>
                  <a:schemeClr val="accent1"/>
                </a:solidFill>
                <a:latin typeface="+mj-lt"/>
              </a:rPr>
              <a:t>Porquê utilizar a modelação para compreender o impacto da vacina contra o HPV? </a:t>
            </a:r>
          </a:p>
        </p:txBody>
      </p:sp>
      <p:grpSp>
        <p:nvGrpSpPr>
          <p:cNvPr id="2" name="Group 1">
            <a:extLst>
              <a:ext uri="{FF2B5EF4-FFF2-40B4-BE49-F238E27FC236}">
                <a16:creationId xmlns:a16="http://schemas.microsoft.com/office/drawing/2014/main" id="{1CC96154-76A8-90EE-6288-7C9400DAC5F8}"/>
              </a:ext>
            </a:extLst>
          </p:cNvPr>
          <p:cNvGrpSpPr/>
          <p:nvPr/>
        </p:nvGrpSpPr>
        <p:grpSpPr>
          <a:xfrm>
            <a:off x="1483929" y="1538182"/>
            <a:ext cx="9231104" cy="3776363"/>
            <a:chOff x="395942" y="981727"/>
            <a:chExt cx="8659604" cy="3185813"/>
          </a:xfrm>
        </p:grpSpPr>
        <p:sp>
          <p:nvSpPr>
            <p:cNvPr id="4" name="TextBox 3">
              <a:extLst>
                <a:ext uri="{FF2B5EF4-FFF2-40B4-BE49-F238E27FC236}">
                  <a16:creationId xmlns:a16="http://schemas.microsoft.com/office/drawing/2014/main" id="{6A59ED0A-7C42-F652-390F-25A801086D37}"/>
                </a:ext>
              </a:extLst>
            </p:cNvPr>
            <p:cNvSpPr txBox="1"/>
            <p:nvPr/>
          </p:nvSpPr>
          <p:spPr>
            <a:xfrm>
              <a:off x="395942" y="981727"/>
              <a:ext cx="3528393" cy="1569660"/>
            </a:xfrm>
            <a:prstGeom prst="rect">
              <a:avLst/>
            </a:prstGeom>
            <a:noFill/>
            <a:ln>
              <a:solidFill>
                <a:srgbClr val="000000"/>
              </a:solidFill>
            </a:ln>
          </p:spPr>
          <p:txBody>
            <a:bodyPr wrap="square" rtlCol="0">
              <a:spAutoFit/>
            </a:bodyPr>
            <a:lstStyle/>
            <a:p>
              <a:pPr algn="ctr"/>
              <a:r>
                <a:rPr lang="pt-PT" sz="1600" b="1">
                  <a:solidFill>
                    <a:srgbClr val="000000"/>
                  </a:solidFill>
                </a:rPr>
                <a:t>Dados de ensaios clínicos</a:t>
              </a:r>
            </a:p>
            <a:p>
              <a:pPr marL="285750" indent="-285750">
                <a:buFont typeface="Arial" panose="020B0604020202020204" pitchFamily="34" charset="0"/>
                <a:buChar char="•"/>
              </a:pPr>
              <a:r>
                <a:rPr lang="pt-PT" sz="1600">
                  <a:solidFill>
                    <a:srgbClr val="000000"/>
                  </a:solidFill>
                </a:rPr>
                <a:t>Segurança</a:t>
              </a:r>
            </a:p>
            <a:p>
              <a:pPr marL="285750" indent="-285750">
                <a:buFont typeface="Arial" panose="020B0604020202020204" pitchFamily="34" charset="0"/>
                <a:buChar char="•"/>
              </a:pPr>
              <a:r>
                <a:rPr lang="pt-PT" sz="1600">
                  <a:solidFill>
                    <a:srgbClr val="000000"/>
                  </a:solidFill>
                </a:rPr>
                <a:t>Imunogenicidade</a:t>
              </a:r>
            </a:p>
            <a:p>
              <a:pPr marL="285750" indent="-285750">
                <a:buFont typeface="Arial" panose="020B0604020202020204" pitchFamily="34" charset="0"/>
                <a:buChar char="•"/>
              </a:pPr>
              <a:r>
                <a:rPr lang="pt-PT" sz="1600">
                  <a:solidFill>
                    <a:srgbClr val="000000"/>
                  </a:solidFill>
                </a:rPr>
                <a:t>Eficácia vs. parâmetros diferentes</a:t>
              </a:r>
            </a:p>
            <a:p>
              <a:pPr marL="285750" indent="-285750">
                <a:buFont typeface="Arial" panose="020B0604020202020204" pitchFamily="34" charset="0"/>
                <a:buChar char="•"/>
              </a:pPr>
              <a:r>
                <a:rPr lang="pt-PT" sz="1600">
                  <a:solidFill>
                    <a:srgbClr val="000000"/>
                  </a:solidFill>
                </a:rPr>
                <a:t>Em situação de ensaio, com um período de acompanhamento</a:t>
              </a:r>
            </a:p>
          </p:txBody>
        </p:sp>
        <p:sp>
          <p:nvSpPr>
            <p:cNvPr id="5" name="TextBox 4">
              <a:extLst>
                <a:ext uri="{FF2B5EF4-FFF2-40B4-BE49-F238E27FC236}">
                  <a16:creationId xmlns:a16="http://schemas.microsoft.com/office/drawing/2014/main" id="{0FB52C34-526F-D90C-2446-AF6DF4141A0E}"/>
                </a:ext>
              </a:extLst>
            </p:cNvPr>
            <p:cNvSpPr txBox="1"/>
            <p:nvPr/>
          </p:nvSpPr>
          <p:spPr>
            <a:xfrm>
              <a:off x="4917182" y="987574"/>
              <a:ext cx="4138364" cy="2800767"/>
            </a:xfrm>
            <a:prstGeom prst="rect">
              <a:avLst/>
            </a:prstGeom>
            <a:noFill/>
            <a:ln>
              <a:solidFill>
                <a:srgbClr val="000000"/>
              </a:solidFill>
            </a:ln>
          </p:spPr>
          <p:txBody>
            <a:bodyPr wrap="square" rtlCol="0">
              <a:spAutoFit/>
            </a:bodyPr>
            <a:lstStyle/>
            <a:p>
              <a:pPr algn="ctr"/>
              <a:r>
                <a:rPr lang="pt-PT" sz="1600" b="1">
                  <a:solidFill>
                    <a:srgbClr val="000000"/>
                  </a:solidFill>
                </a:rPr>
                <a:t>Modelo matemático</a:t>
              </a:r>
            </a:p>
            <a:p>
              <a:r>
                <a:rPr lang="pt-PT" sz="1600">
                  <a:solidFill>
                    <a:srgbClr val="000000"/>
                  </a:solidFill>
                </a:rPr>
                <a:t>Integra os dados para disponibilizar uma estrutura formal para responder a questões relacionadas com:</a:t>
              </a:r>
            </a:p>
            <a:p>
              <a:pPr marL="285750" indent="-285750">
                <a:buFont typeface="Arial" panose="020B0604020202020204" pitchFamily="34" charset="0"/>
                <a:buChar char="•"/>
              </a:pPr>
              <a:r>
                <a:rPr lang="pt-PT" sz="1600">
                  <a:solidFill>
                    <a:srgbClr val="000000"/>
                  </a:solidFill>
                </a:rPr>
                <a:t>O impacto em contextos diferentes</a:t>
              </a:r>
            </a:p>
            <a:p>
              <a:pPr marL="285750" indent="-285750">
                <a:buFont typeface="Arial" panose="020B0604020202020204" pitchFamily="34" charset="0"/>
                <a:buChar char="•"/>
              </a:pPr>
              <a:r>
                <a:rPr lang="pt-PT" sz="1600">
                  <a:solidFill>
                    <a:srgbClr val="000000"/>
                  </a:solidFill>
                </a:rPr>
                <a:t>Questões de confundimento em dados observacionais</a:t>
              </a:r>
            </a:p>
            <a:p>
              <a:pPr marL="285750" indent="-285750">
                <a:buFont typeface="Arial" panose="020B0604020202020204" pitchFamily="34" charset="0"/>
                <a:buChar char="•"/>
              </a:pPr>
              <a:r>
                <a:rPr lang="pt-PT" sz="1600">
                  <a:solidFill>
                    <a:srgbClr val="000000"/>
                  </a:solidFill>
                </a:rPr>
                <a:t>Externalidades a nível comunitário (como a protecção de grupo)</a:t>
              </a:r>
            </a:p>
            <a:p>
              <a:pPr marL="285750" indent="-285750">
                <a:buFont typeface="Arial" panose="020B0604020202020204" pitchFamily="34" charset="0"/>
                <a:buChar char="•"/>
              </a:pPr>
              <a:r>
                <a:rPr lang="pt-PT" sz="1600">
                  <a:solidFill>
                    <a:srgbClr val="000000"/>
                  </a:solidFill>
                </a:rPr>
                <a:t>Resultados a longo prazo além do período de acompanhamento </a:t>
              </a:r>
            </a:p>
            <a:p>
              <a:pPr marL="285750" indent="-285750">
                <a:buFont typeface="Arial" panose="020B0604020202020204" pitchFamily="34" charset="0"/>
                <a:buChar char="•"/>
              </a:pPr>
              <a:r>
                <a:rPr lang="pt-PT" sz="1600">
                  <a:solidFill>
                    <a:srgbClr val="000000"/>
                  </a:solidFill>
                </a:rPr>
                <a:t>Combinações/opções cuja exploração em ensaios pode não ser exequível/ética</a:t>
              </a:r>
            </a:p>
          </p:txBody>
        </p:sp>
        <p:sp>
          <p:nvSpPr>
            <p:cNvPr id="6" name="TextBox 5">
              <a:extLst>
                <a:ext uri="{FF2B5EF4-FFF2-40B4-BE49-F238E27FC236}">
                  <a16:creationId xmlns:a16="http://schemas.microsoft.com/office/drawing/2014/main" id="{873C8166-9C46-6010-1DD9-C65E7C99AEEA}"/>
                </a:ext>
              </a:extLst>
            </p:cNvPr>
            <p:cNvSpPr txBox="1"/>
            <p:nvPr/>
          </p:nvSpPr>
          <p:spPr>
            <a:xfrm>
              <a:off x="395942" y="3090322"/>
              <a:ext cx="3528393" cy="1077218"/>
            </a:xfrm>
            <a:prstGeom prst="rect">
              <a:avLst/>
            </a:prstGeom>
            <a:noFill/>
            <a:ln>
              <a:solidFill>
                <a:srgbClr val="000000"/>
              </a:solidFill>
            </a:ln>
          </p:spPr>
          <p:txBody>
            <a:bodyPr wrap="square" rtlCol="0">
              <a:spAutoFit/>
            </a:bodyPr>
            <a:lstStyle/>
            <a:p>
              <a:pPr algn="ctr"/>
              <a:r>
                <a:rPr lang="pt-PT" sz="1600" b="1">
                  <a:solidFill>
                    <a:srgbClr val="000000"/>
                  </a:solidFill>
                </a:rPr>
                <a:t>Dados observacionais/de vigilância</a:t>
              </a:r>
            </a:p>
            <a:p>
              <a:pPr marL="285750" indent="-285750">
                <a:buFont typeface="Arial" panose="020B0604020202020204" pitchFamily="34" charset="0"/>
                <a:buChar char="•"/>
              </a:pPr>
              <a:r>
                <a:rPr lang="pt-PT" sz="1600">
                  <a:solidFill>
                    <a:srgbClr val="000000"/>
                  </a:solidFill>
                </a:rPr>
                <a:t>Contexto de incidência da doença</a:t>
              </a:r>
            </a:p>
            <a:p>
              <a:pPr marL="285750" indent="-285750">
                <a:buFont typeface="Arial" panose="020B0604020202020204" pitchFamily="34" charset="0"/>
                <a:buChar char="•"/>
              </a:pPr>
              <a:r>
                <a:rPr lang="pt-PT" sz="1600">
                  <a:solidFill>
                    <a:srgbClr val="000000"/>
                  </a:solidFill>
                </a:rPr>
                <a:t>Eficácia num determinado contexto</a:t>
              </a:r>
            </a:p>
            <a:p>
              <a:pPr marL="285750" indent="-285750">
                <a:buFont typeface="Arial" panose="020B0604020202020204" pitchFamily="34" charset="0"/>
                <a:buChar char="•"/>
              </a:pPr>
              <a:r>
                <a:rPr lang="pt-PT" sz="1600">
                  <a:solidFill>
                    <a:srgbClr val="000000"/>
                  </a:solidFill>
                </a:rPr>
                <a:t>Impacto num determinado contexto</a:t>
              </a:r>
            </a:p>
          </p:txBody>
        </p:sp>
        <p:cxnSp>
          <p:nvCxnSpPr>
            <p:cNvPr id="8" name="Straight Arrow Connector 7">
              <a:extLst>
                <a:ext uri="{FF2B5EF4-FFF2-40B4-BE49-F238E27FC236}">
                  <a16:creationId xmlns:a16="http://schemas.microsoft.com/office/drawing/2014/main" id="{90AD6A10-D033-1296-47C7-F280F2AAD8E9}"/>
                </a:ext>
              </a:extLst>
            </p:cNvPr>
            <p:cNvCxnSpPr>
              <a:cxnSpLocks/>
              <a:stCxn id="4" idx="3"/>
              <a:endCxn id="5" idx="1"/>
            </p:cNvCxnSpPr>
            <p:nvPr/>
          </p:nvCxnSpPr>
          <p:spPr>
            <a:xfrm>
              <a:off x="3924335" y="1766557"/>
              <a:ext cx="992847" cy="62140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7739363A-B2C4-8103-D19F-7D1E346D22C1}"/>
                </a:ext>
              </a:extLst>
            </p:cNvPr>
            <p:cNvCxnSpPr>
              <a:cxnSpLocks/>
              <a:endCxn id="5" idx="1"/>
            </p:cNvCxnSpPr>
            <p:nvPr/>
          </p:nvCxnSpPr>
          <p:spPr>
            <a:xfrm flipV="1">
              <a:off x="3924334" y="2387958"/>
              <a:ext cx="992848" cy="83008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0" name="TextBox 9">
            <a:extLst>
              <a:ext uri="{FF2B5EF4-FFF2-40B4-BE49-F238E27FC236}">
                <a16:creationId xmlns:a16="http://schemas.microsoft.com/office/drawing/2014/main" id="{7EECE505-7A1C-7AC6-7F59-23CBFA3ADA57}"/>
              </a:ext>
            </a:extLst>
          </p:cNvPr>
          <p:cNvSpPr txBox="1"/>
          <p:nvPr/>
        </p:nvSpPr>
        <p:spPr>
          <a:xfrm>
            <a:off x="222190" y="6178609"/>
            <a:ext cx="8905002" cy="230832"/>
          </a:xfrm>
          <a:prstGeom prst="rect">
            <a:avLst/>
          </a:prstGeom>
          <a:noFill/>
        </p:spPr>
        <p:txBody>
          <a:bodyPr wrap="none" rtlCol="0">
            <a:spAutoFit/>
          </a:bodyPr>
          <a:lstStyle/>
          <a:p>
            <a:r>
              <a:rPr lang="pt-PT" sz="900">
                <a:solidFill>
                  <a:srgbClr val="000000"/>
                </a:solidFill>
                <a:ea typeface="Calibri" panose="020F0502020204030204" pitchFamily="34" charset="0"/>
                <a:cs typeface="Calibri" panose="020F0502020204030204" pitchFamily="34" charset="0"/>
              </a:rPr>
              <a:t>Brennan and Akehurst. Modelling in health economic evaluation. What is its place? What is its value? </a:t>
            </a:r>
            <a:r>
              <a:rPr lang="pt-PT" sz="900" b="0" i="1" u="none" baseline="0">
                <a:solidFill>
                  <a:srgbClr val="000000"/>
                </a:solidFill>
                <a:ea typeface="Calibri" panose="020F0502020204030204" pitchFamily="34" charset="0"/>
                <a:cs typeface="Calibri" panose="020F0502020204030204" pitchFamily="34" charset="0"/>
              </a:rPr>
              <a:t>Pharmacoeconomics</a:t>
            </a:r>
            <a:r>
              <a:rPr lang="pt-PT" sz="900">
                <a:solidFill>
                  <a:srgbClr val="000000"/>
                </a:solidFill>
                <a:ea typeface="Calibri" panose="020F0502020204030204" pitchFamily="34" charset="0"/>
                <a:cs typeface="Calibri" panose="020F0502020204030204" pitchFamily="34" charset="0"/>
              </a:rPr>
              <a:t> 2000; 17(5):445–459. doi:10.2165/00019053-200017050-00004</a:t>
            </a:r>
          </a:p>
        </p:txBody>
      </p:sp>
    </p:spTree>
    <p:extLst>
      <p:ext uri="{BB962C8B-B14F-4D97-AF65-F5344CB8AC3E}">
        <p14:creationId xmlns:p14="http://schemas.microsoft.com/office/powerpoint/2010/main" val="40253677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456077" y="1086998"/>
            <a:ext cx="11584204" cy="40783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549"/>
              </a:spcBef>
              <a:buNone/>
              <a:defRPr/>
            </a:pPr>
            <a:r>
              <a:rPr lang="pt-PT" sz="1800" dirty="0">
                <a:latin typeface="Helvetica" pitchFamily="2" charset="0"/>
                <a:cs typeface="Arial" panose="020B0604020202020204" pitchFamily="34" charset="0"/>
              </a:rPr>
              <a:t>Métodos:</a:t>
            </a:r>
          </a:p>
          <a:p>
            <a:pPr>
              <a:lnSpc>
                <a:spcPct val="100000"/>
              </a:lnSpc>
              <a:spcBef>
                <a:spcPts val="549"/>
              </a:spcBef>
              <a:defRPr/>
            </a:pPr>
            <a:r>
              <a:rPr lang="pt-PT" sz="1600" dirty="0">
                <a:latin typeface="Helvetica" pitchFamily="2" charset="0"/>
                <a:cs typeface="Arial" panose="020B0604020202020204" pitchFamily="34" charset="0"/>
              </a:rPr>
              <a:t>A equipa de estudo modelou 162 estratégias de vacinação, variando as populações-alvo, a idade de vacinação e o número de doses (uma ou duas doses para raparigas/rapazes até aos 20 anos; duas doses para indivíduos com mais de 20 anos).</a:t>
            </a:r>
          </a:p>
          <a:p>
            <a:pPr lvl="1" algn="just">
              <a:lnSpc>
                <a:spcPct val="100000"/>
              </a:lnSpc>
              <a:spcBef>
                <a:spcPts val="549"/>
              </a:spcBef>
              <a:defRPr/>
            </a:pPr>
            <a:endParaRPr lang="en-US" altLang="fr-FR" sz="400" u="sng" dirty="0">
              <a:latin typeface="Helvetica" pitchFamily="2" charset="0"/>
              <a:cs typeface="Arial" panose="020B0604020202020204" pitchFamily="34" charset="0"/>
            </a:endParaRPr>
          </a:p>
          <a:p>
            <a:pPr>
              <a:lnSpc>
                <a:spcPct val="100000"/>
              </a:lnSpc>
              <a:spcBef>
                <a:spcPts val="549"/>
              </a:spcBef>
            </a:pPr>
            <a:r>
              <a:rPr lang="pt-PT" sz="1600" dirty="0">
                <a:latin typeface="Helvetica" pitchFamily="2" charset="0"/>
                <a:cs typeface="Arial" panose="020B0604020202020204" pitchFamily="34" charset="0"/>
              </a:rPr>
              <a:t>A eficácia baseia-se no número de doses necessárias para prevenir um cancro do colo do útero (NNV):</a:t>
            </a:r>
          </a:p>
          <a:p>
            <a:pPr lvl="1">
              <a:lnSpc>
                <a:spcPct val="100000"/>
              </a:lnSpc>
              <a:spcBef>
                <a:spcPts val="549"/>
              </a:spcBef>
            </a:pPr>
            <a:r>
              <a:rPr lang="pt-PT" sz="1200" dirty="0">
                <a:latin typeface="Helvetica" pitchFamily="2" charset="0"/>
                <a:cs typeface="Arial" panose="020B0604020202020204" pitchFamily="34" charset="0"/>
              </a:rPr>
              <a:t>NNV = Número de doses administradas / Número de cancros do colo do útero (CC) evitados ao longo de 100 anos.</a:t>
            </a:r>
          </a:p>
          <a:p>
            <a:pPr lvl="1">
              <a:lnSpc>
                <a:spcPct val="100000"/>
              </a:lnSpc>
              <a:spcBef>
                <a:spcPts val="549"/>
              </a:spcBef>
            </a:pPr>
            <a:r>
              <a:rPr lang="pt-PT" sz="1200" dirty="0">
                <a:latin typeface="Helvetica" pitchFamily="2" charset="0"/>
                <a:cs typeface="Arial" panose="020B0604020202020204" pitchFamily="34" charset="0"/>
              </a:rPr>
              <a:t>Um NNV mais baixo indica uma estratégia mais eficaz.</a:t>
            </a:r>
          </a:p>
          <a:p>
            <a:pPr lvl="1" algn="just">
              <a:lnSpc>
                <a:spcPct val="100000"/>
              </a:lnSpc>
              <a:spcBef>
                <a:spcPts val="549"/>
              </a:spcBef>
            </a:pPr>
            <a:endParaRPr lang="en-US" altLang="fr-FR" sz="400" dirty="0">
              <a:latin typeface="Helvetica" pitchFamily="2" charset="0"/>
              <a:cs typeface="Arial" panose="020B0604020202020204" pitchFamily="34" charset="0"/>
            </a:endParaRPr>
          </a:p>
          <a:p>
            <a:pPr>
              <a:lnSpc>
                <a:spcPct val="100000"/>
              </a:lnSpc>
              <a:spcBef>
                <a:spcPts val="549"/>
              </a:spcBef>
            </a:pPr>
            <a:r>
              <a:rPr lang="pt-PT" sz="1600" dirty="0">
                <a:latin typeface="Helvetica" pitchFamily="2" charset="0"/>
                <a:cs typeface="Arial" panose="020B0604020202020204" pitchFamily="34" charset="0"/>
              </a:rPr>
              <a:t>Classificaram-se todas as estratégias do NNV incremental mais baixo para o mais alto utilizando o seguinte processo:</a:t>
            </a:r>
          </a:p>
          <a:p>
            <a:pPr lvl="1">
              <a:lnSpc>
                <a:spcPct val="100000"/>
              </a:lnSpc>
              <a:spcBef>
                <a:spcPts val="549"/>
              </a:spcBef>
            </a:pPr>
            <a:r>
              <a:rPr lang="pt-PT" sz="1200" dirty="0">
                <a:latin typeface="Helvetica" pitchFamily="2" charset="0"/>
                <a:cs typeface="Arial" panose="020B0604020202020204" pitchFamily="34" charset="0"/>
              </a:rPr>
              <a:t>Estratégia inicial: vacinação de rotina de uma dose em raparigas de nove anos.</a:t>
            </a:r>
            <a:r>
              <a:rPr lang="pt-PT" sz="1200" dirty="0">
                <a:highlight>
                  <a:srgbClr val="FF00FF"/>
                </a:highlight>
                <a:latin typeface="Helvetica" pitchFamily="2" charset="0"/>
                <a:cs typeface="Arial" panose="020B0604020202020204" pitchFamily="34" charset="0"/>
              </a:rPr>
              <a:t> </a:t>
            </a:r>
          </a:p>
          <a:p>
            <a:pPr lvl="1">
              <a:lnSpc>
                <a:spcPct val="100000"/>
              </a:lnSpc>
              <a:spcBef>
                <a:spcPts val="549"/>
              </a:spcBef>
            </a:pPr>
            <a:r>
              <a:rPr lang="pt-PT" sz="1200" dirty="0">
                <a:latin typeface="Helvetica" pitchFamily="2" charset="0"/>
                <a:cs typeface="Arial" panose="020B0604020202020204" pitchFamily="34" charset="0"/>
              </a:rPr>
              <a:t>Estimar os NNV incrementais de todas as estratégias em comparação com a estratégia inicial. </a:t>
            </a:r>
          </a:p>
          <a:p>
            <a:pPr lvl="1">
              <a:lnSpc>
                <a:spcPct val="100000"/>
              </a:lnSpc>
              <a:spcBef>
                <a:spcPts val="549"/>
              </a:spcBef>
            </a:pPr>
            <a:r>
              <a:rPr lang="pt-PT" sz="1200" dirty="0">
                <a:latin typeface="Helvetica" pitchFamily="2" charset="0"/>
                <a:cs typeface="Arial" panose="020B0604020202020204" pitchFamily="34" charset="0"/>
              </a:rPr>
              <a:t>Manteve-se a estratégia com o próximo NNV incremental mais baixo em comparação com a estratégia inicial; esta estratégia tornou-se então o novo comparador.</a:t>
            </a:r>
          </a:p>
          <a:p>
            <a:pPr lvl="1">
              <a:lnSpc>
                <a:spcPct val="100000"/>
              </a:lnSpc>
              <a:spcBef>
                <a:spcPts val="549"/>
              </a:spcBef>
            </a:pPr>
            <a:r>
              <a:rPr lang="pt-PT" sz="1200" dirty="0">
                <a:latin typeface="Helvetica" pitchFamily="2" charset="0"/>
                <a:cs typeface="Arial" panose="020B0604020202020204" pitchFamily="34" charset="0"/>
              </a:rPr>
              <a:t>Estimativa dos NNV incrementais de todas as estratégias em relação a este novo elemento de comparação para identificar a estratégia mais eficiente seguinte.</a:t>
            </a:r>
          </a:p>
          <a:p>
            <a:pPr lvl="1">
              <a:lnSpc>
                <a:spcPct val="100000"/>
              </a:lnSpc>
              <a:spcBef>
                <a:spcPts val="549"/>
              </a:spcBef>
            </a:pPr>
            <a:r>
              <a:rPr lang="pt-PT" sz="1200" dirty="0">
                <a:latin typeface="Helvetica" pitchFamily="2" charset="0"/>
                <a:cs typeface="Arial" panose="020B0604020202020204" pitchFamily="34" charset="0"/>
              </a:rPr>
              <a:t>Repetir este processo.</a:t>
            </a:r>
          </a:p>
          <a:p>
            <a:pPr>
              <a:lnSpc>
                <a:spcPct val="100000"/>
              </a:lnSpc>
              <a:spcBef>
                <a:spcPts val="549"/>
              </a:spcBef>
            </a:pPr>
            <a:endParaRPr lang="en-US" altLang="fr-FR" sz="100" dirty="0">
              <a:latin typeface="Helvetica" pitchFamily="2" charset="0"/>
              <a:cs typeface="Arial" panose="020B0604020202020204" pitchFamily="34" charset="0"/>
            </a:endParaRPr>
          </a:p>
        </p:txBody>
      </p:sp>
      <p:sp>
        <p:nvSpPr>
          <p:cNvPr id="5" name="ZoneTexte 43">
            <a:extLst>
              <a:ext uri="{FF2B5EF4-FFF2-40B4-BE49-F238E27FC236}">
                <a16:creationId xmlns:a16="http://schemas.microsoft.com/office/drawing/2014/main" id="{759A6AA1-4373-0A2C-8EE7-C82CC5D2092C}"/>
              </a:ext>
            </a:extLst>
          </p:cNvPr>
          <p:cNvSpPr txBox="1">
            <a:spLocks noChangeArrowheads="1"/>
          </p:cNvSpPr>
          <p:nvPr/>
        </p:nvSpPr>
        <p:spPr bwMode="auto">
          <a:xfrm>
            <a:off x="298213" y="5809892"/>
            <a:ext cx="11584204" cy="5992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pt-PT" sz="1007">
                <a:solidFill>
                  <a:srgbClr val="C00000"/>
                </a:solidFill>
                <a:latin typeface="Trebuchet MS" panose="020B0603020202020204" pitchFamily="34" charset="0"/>
              </a:rPr>
              <a:t>Note</a:t>
            </a:r>
            <a:r>
              <a:rPr lang="pt-PT" sz="1007">
                <a:latin typeface="Trebuchet MS" panose="020B0603020202020204" pitchFamily="34" charset="0"/>
              </a:rPr>
              <a:t>:</a:t>
            </a:r>
            <a:r>
              <a:rPr lang="pt-PT" sz="1007">
                <a:solidFill>
                  <a:srgbClr val="C00000"/>
                </a:solidFill>
                <a:latin typeface="Trebuchet MS" panose="020B0603020202020204" pitchFamily="34" charset="0"/>
              </a:rPr>
              <a:t> </a:t>
            </a:r>
            <a:r>
              <a:rPr lang="pt-PT" sz="1098"/>
              <a:t>Os investigadores calcularam os NNV incrementais de todos os cenários de vacinação </a:t>
            </a:r>
            <a:r>
              <a:rPr lang="pt-PT" sz="1098" b="0" i="1" u="none" baseline="0"/>
              <a:t>versus</a:t>
            </a:r>
            <a:r>
              <a:rPr lang="pt-PT" sz="1098"/>
              <a:t> o cenário de referência, para cada um dos 50 conjuntos de parâmetros. O algoritmo identificou o cenário de vacinação com o NNV incremental mais baixo para cada um dos 50 conjuntos de parâmetros. O cenário que foi identificado com mais frequência como produzindo o NNV incremental mais baixo nos 50 conjuntos de parâmetros foi escolhido como o cenário mais eficiente.</a:t>
            </a:r>
          </a:p>
        </p:txBody>
      </p:sp>
      <p:sp>
        <p:nvSpPr>
          <p:cNvPr id="6" name="Rectangle 2">
            <a:extLst>
              <a:ext uri="{FF2B5EF4-FFF2-40B4-BE49-F238E27FC236}">
                <a16:creationId xmlns:a16="http://schemas.microsoft.com/office/drawing/2014/main" id="{1C294D49-671F-5FBD-6765-426286AA9786}"/>
              </a:ext>
            </a:extLst>
          </p:cNvPr>
          <p:cNvSpPr txBox="1">
            <a:spLocks noChangeArrowheads="1"/>
          </p:cNvSpPr>
          <p:nvPr/>
        </p:nvSpPr>
        <p:spPr>
          <a:xfrm>
            <a:off x="298213" y="28829"/>
            <a:ext cx="11437710" cy="1058168"/>
          </a:xfrm>
          <a:prstGeom prst="rect">
            <a:avLst/>
          </a:prstGeom>
        </p:spPr>
        <p:txBody>
          <a:bodyPr vert="horz" lIns="83692" tIns="41846" rIns="83692" bIns="41846"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2929" dirty="0">
                <a:solidFill>
                  <a:srgbClr val="2F5597"/>
                </a:solidFill>
                <a:latin typeface="Helvetica" pitchFamily="2" charset="0"/>
                <a:cs typeface="Arial" panose="020B0604020202020204" pitchFamily="34" charset="0"/>
              </a:rPr>
              <a:t>Classificação da eficácia das estratégias de administração de dose única</a:t>
            </a:r>
          </a:p>
        </p:txBody>
      </p:sp>
      <p:sp>
        <p:nvSpPr>
          <p:cNvPr id="4" name="TextBox 3">
            <a:extLst>
              <a:ext uri="{FF2B5EF4-FFF2-40B4-BE49-F238E27FC236}">
                <a16:creationId xmlns:a16="http://schemas.microsoft.com/office/drawing/2014/main" id="{27D77F59-D561-B13D-B89B-91E34F8F3E1A}"/>
              </a:ext>
            </a:extLst>
          </p:cNvPr>
          <p:cNvSpPr txBox="1"/>
          <p:nvPr/>
        </p:nvSpPr>
        <p:spPr>
          <a:xfrm>
            <a:off x="303898" y="5410201"/>
            <a:ext cx="11584204" cy="615553"/>
          </a:xfrm>
          <a:prstGeom prst="rect">
            <a:avLst/>
          </a:prstGeom>
          <a:noFill/>
        </p:spPr>
        <p:txBody>
          <a:bodyPr wrap="square" rtlCol="0">
            <a:spAutoFit/>
          </a:bodyPr>
          <a:lstStyle/>
          <a:p>
            <a:r>
              <a:rPr lang="pt-PT" sz="800" dirty="0">
                <a:latin typeface="Segoe UI" panose="020B0502040204020203" pitchFamily="34" charset="0"/>
              </a:rPr>
              <a:t>Bernard E, Drolet M, Gingras G, et al. Prioritizing HPV vaccination strategies in 67 low- and middle-income countries (LMICs) based on efficiency at preventing cervical cancer: a modeling study. Resumo apresentado na 36.ª Conferência Internacional sobre Papilomavírus, Novembro de 2024; Reino Unido. </a:t>
            </a:r>
          </a:p>
          <a:p>
            <a:endParaRPr lang="en-US" dirty="0"/>
          </a:p>
        </p:txBody>
      </p:sp>
    </p:spTree>
    <p:extLst>
      <p:ext uri="{BB962C8B-B14F-4D97-AF65-F5344CB8AC3E}">
        <p14:creationId xmlns:p14="http://schemas.microsoft.com/office/powerpoint/2010/main" val="374333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2BC29-8B7C-3414-4ACB-E64CA8862372}"/>
            </a:ext>
          </a:extLst>
        </p:cNvPr>
        <p:cNvGrpSpPr/>
        <p:nvPr/>
      </p:nvGrpSpPr>
      <p:grpSpPr>
        <a:xfrm>
          <a:off x="0" y="0"/>
          <a:ext cx="0" cy="0"/>
          <a:chOff x="0" y="0"/>
          <a:chExt cx="0" cy="0"/>
        </a:xfrm>
      </p:grpSpPr>
      <p:sp>
        <p:nvSpPr>
          <p:cNvPr id="2" name="TextBox 18">
            <a:extLst>
              <a:ext uri="{FF2B5EF4-FFF2-40B4-BE49-F238E27FC236}">
                <a16:creationId xmlns:a16="http://schemas.microsoft.com/office/drawing/2014/main" id="{E949B0FC-A3A6-1D94-1120-2383BDC16394}"/>
              </a:ext>
            </a:extLst>
          </p:cNvPr>
          <p:cNvSpPr txBox="1">
            <a:spLocks/>
          </p:cNvSpPr>
          <p:nvPr/>
        </p:nvSpPr>
        <p:spPr>
          <a:xfrm>
            <a:off x="222334" y="2721032"/>
            <a:ext cx="3624457" cy="830997"/>
          </a:xfrm>
          <a:prstGeom prst="rect">
            <a:avLst/>
          </a:prstGeom>
          <a:solidFill>
            <a:schemeClr val="accent2">
              <a:lumMod val="20000"/>
              <a:lumOff val="80000"/>
            </a:schemeClr>
          </a:solidFill>
          <a:ln>
            <a:solidFill>
              <a:schemeClr val="tx1"/>
            </a:solidFill>
          </a:ln>
        </p:spPr>
        <p:txBody>
          <a:bodyPr wrap="square" rtlCol="0">
            <a:spAutoFit/>
          </a:bodyPr>
          <a:lstStyle/>
          <a:p>
            <a:pPr algn="ctr"/>
            <a:r>
              <a:rPr lang="pt-PT" sz="1200" dirty="0">
                <a:latin typeface="Helvetica" pitchFamily="2" charset="0"/>
                <a:ea typeface="Calibri" panose="020F0502020204030204" pitchFamily="34" charset="0"/>
                <a:cs typeface="Arial" panose="020B0604020202020204" pitchFamily="34" charset="0"/>
              </a:rPr>
              <a:t>Adicionar </a:t>
            </a:r>
            <a:r>
              <a:rPr lang="pt-PT" sz="1200" b="1" i="0" u="none" baseline="0" dirty="0">
                <a:latin typeface="Helvetica" pitchFamily="2" charset="0"/>
                <a:ea typeface="Calibri" panose="020F0502020204030204" pitchFamily="34" charset="0"/>
                <a:cs typeface="Arial" panose="020B0604020202020204" pitchFamily="34" charset="0"/>
              </a:rPr>
              <a:t>1 dose em campanhas de vacinação de várias coortes (MAC) para raparigas dos 10 aos 14 anos</a:t>
            </a:r>
          </a:p>
          <a:p>
            <a:pPr algn="ctr"/>
            <a:r>
              <a:rPr lang="pt-PT" sz="1200" b="1" dirty="0">
                <a:latin typeface="Helvetica" pitchFamily="2" charset="0"/>
                <a:ea typeface="Calibri" panose="020F0502020204030204" pitchFamily="34" charset="0"/>
                <a:cs typeface="Arial" panose="020B0604020202020204" pitchFamily="34" charset="0"/>
              </a:rPr>
              <a:t>NNV 48</a:t>
            </a:r>
          </a:p>
        </p:txBody>
      </p:sp>
      <p:sp>
        <p:nvSpPr>
          <p:cNvPr id="3" name="TextBox 19">
            <a:extLst>
              <a:ext uri="{FF2B5EF4-FFF2-40B4-BE49-F238E27FC236}">
                <a16:creationId xmlns:a16="http://schemas.microsoft.com/office/drawing/2014/main" id="{17FD68B1-A30D-D0B9-3A0C-E67BEAE5D22D}"/>
              </a:ext>
            </a:extLst>
          </p:cNvPr>
          <p:cNvSpPr txBox="1">
            <a:spLocks/>
          </p:cNvSpPr>
          <p:nvPr/>
        </p:nvSpPr>
        <p:spPr>
          <a:xfrm>
            <a:off x="222334" y="3729503"/>
            <a:ext cx="3624456" cy="646331"/>
          </a:xfrm>
          <a:prstGeom prst="rect">
            <a:avLst/>
          </a:prstGeom>
          <a:solidFill>
            <a:schemeClr val="accent2">
              <a:lumMod val="40000"/>
              <a:lumOff val="60000"/>
            </a:schemeClr>
          </a:solidFill>
          <a:ln>
            <a:solidFill>
              <a:schemeClr val="tx1"/>
            </a:solidFill>
          </a:ln>
        </p:spPr>
        <p:txBody>
          <a:bodyPr wrap="square" rtlCol="0">
            <a:spAutoFit/>
          </a:bodyPr>
          <a:lstStyle/>
          <a:p>
            <a:pPr algn="ctr"/>
            <a:r>
              <a:rPr lang="pt-PT" sz="1200" dirty="0">
                <a:latin typeface="Helvetica" pitchFamily="2" charset="0"/>
                <a:ea typeface="Calibri" panose="020F0502020204030204" pitchFamily="34" charset="0"/>
                <a:cs typeface="Arial" panose="020B0604020202020204" pitchFamily="34" charset="0"/>
              </a:rPr>
              <a:t>Adicionar </a:t>
            </a:r>
            <a:r>
              <a:rPr lang="pt-PT" sz="1200" b="1" i="0" u="none" baseline="0" dirty="0">
                <a:latin typeface="Helvetica" pitchFamily="2" charset="0"/>
                <a:ea typeface="Calibri" panose="020F0502020204030204" pitchFamily="34" charset="0"/>
                <a:cs typeface="Arial" panose="020B0604020202020204" pitchFamily="34" charset="0"/>
              </a:rPr>
              <a:t>1 dose em campanhas MAC para raparigas dos 15 aos 20 anos</a:t>
            </a:r>
          </a:p>
          <a:p>
            <a:pPr algn="ctr"/>
            <a:r>
              <a:rPr lang="pt-PT" sz="1200" b="1" dirty="0">
                <a:latin typeface="Helvetica" pitchFamily="2" charset="0"/>
                <a:ea typeface="Calibri" panose="020F0502020204030204" pitchFamily="34" charset="0"/>
                <a:cs typeface="Arial" panose="020B0604020202020204" pitchFamily="34" charset="0"/>
              </a:rPr>
              <a:t>NNV 64</a:t>
            </a:r>
          </a:p>
        </p:txBody>
      </p:sp>
      <p:sp>
        <p:nvSpPr>
          <p:cNvPr id="4" name="TextBox 20">
            <a:extLst>
              <a:ext uri="{FF2B5EF4-FFF2-40B4-BE49-F238E27FC236}">
                <a16:creationId xmlns:a16="http://schemas.microsoft.com/office/drawing/2014/main" id="{41B1DE0E-1223-F7E9-0B22-EDFFA78B0CC1}"/>
              </a:ext>
            </a:extLst>
          </p:cNvPr>
          <p:cNvSpPr txBox="1">
            <a:spLocks/>
          </p:cNvSpPr>
          <p:nvPr/>
        </p:nvSpPr>
        <p:spPr>
          <a:xfrm>
            <a:off x="222335" y="4521641"/>
            <a:ext cx="3624454" cy="683649"/>
          </a:xfrm>
          <a:prstGeom prst="rect">
            <a:avLst/>
          </a:prstGeom>
          <a:solidFill>
            <a:schemeClr val="accent2">
              <a:lumMod val="60000"/>
              <a:lumOff val="40000"/>
            </a:schemeClr>
          </a:solidFill>
          <a:ln>
            <a:solidFill>
              <a:schemeClr val="tx1"/>
            </a:solidFill>
          </a:ln>
        </p:spPr>
        <p:txBody>
          <a:bodyPr wrap="square" rtlCol="0">
            <a:spAutoFit/>
          </a:bodyPr>
          <a:lstStyle/>
          <a:p>
            <a:pPr algn="ctr"/>
            <a:r>
              <a:rPr lang="pt-PT" sz="1281" dirty="0">
                <a:latin typeface="Helvetica" pitchFamily="2" charset="0"/>
                <a:ea typeface="Calibri" panose="020F0502020204030204" pitchFamily="34" charset="0"/>
                <a:cs typeface="Arial" panose="020B0604020202020204" pitchFamily="34" charset="0"/>
              </a:rPr>
              <a:t>Adicionar </a:t>
            </a:r>
            <a:r>
              <a:rPr lang="pt-PT" sz="1281" b="1" i="0" u="none" baseline="0" dirty="0">
                <a:latin typeface="Helvetica" pitchFamily="2" charset="0"/>
                <a:ea typeface="Calibri" panose="020F0502020204030204" pitchFamily="34" charset="0"/>
                <a:cs typeface="Arial" panose="020B0604020202020204" pitchFamily="34" charset="0"/>
              </a:rPr>
              <a:t>2 doses em campanhas MAC para mulheres dos 21 aos 25 anos</a:t>
            </a:r>
          </a:p>
          <a:p>
            <a:pPr algn="ctr"/>
            <a:r>
              <a:rPr lang="pt-PT" sz="1281" b="1" dirty="0">
                <a:latin typeface="Helvetica" pitchFamily="2" charset="0"/>
                <a:ea typeface="Calibri" panose="020F0502020204030204" pitchFamily="34" charset="0"/>
                <a:cs typeface="Arial" panose="020B0604020202020204" pitchFamily="34" charset="0"/>
              </a:rPr>
              <a:t>NNV 369</a:t>
            </a:r>
          </a:p>
        </p:txBody>
      </p:sp>
      <p:sp>
        <p:nvSpPr>
          <p:cNvPr id="5" name="TextBox 21">
            <a:extLst>
              <a:ext uri="{FF2B5EF4-FFF2-40B4-BE49-F238E27FC236}">
                <a16:creationId xmlns:a16="http://schemas.microsoft.com/office/drawing/2014/main" id="{1CC06F0D-987C-8CA4-64E2-18AF629E5D75}"/>
              </a:ext>
            </a:extLst>
          </p:cNvPr>
          <p:cNvSpPr txBox="1">
            <a:spLocks/>
          </p:cNvSpPr>
          <p:nvPr/>
        </p:nvSpPr>
        <p:spPr>
          <a:xfrm>
            <a:off x="222334" y="5317757"/>
            <a:ext cx="3624455" cy="683649"/>
          </a:xfrm>
          <a:prstGeom prst="rect">
            <a:avLst/>
          </a:prstGeom>
          <a:solidFill>
            <a:schemeClr val="accent1">
              <a:lumMod val="60000"/>
              <a:lumOff val="40000"/>
            </a:schemeClr>
          </a:solidFill>
          <a:ln>
            <a:solidFill>
              <a:schemeClr val="tx1"/>
            </a:solidFill>
            <a:prstDash val="solid"/>
          </a:ln>
        </p:spPr>
        <p:txBody>
          <a:bodyPr wrap="square" rtlCol="0">
            <a:spAutoFit/>
          </a:bodyPr>
          <a:lstStyle/>
          <a:p>
            <a:pPr algn="ctr"/>
            <a:r>
              <a:rPr lang="pt-PT" sz="1281" dirty="0">
                <a:latin typeface="Helvetica" pitchFamily="2" charset="0"/>
                <a:ea typeface="Calibri" panose="020F0502020204030204" pitchFamily="34" charset="0"/>
                <a:cs typeface="Arial" panose="020B0604020202020204" pitchFamily="34" charset="0"/>
              </a:rPr>
              <a:t>Adicionar </a:t>
            </a:r>
            <a:r>
              <a:rPr lang="pt-PT" sz="1281" b="1" i="0" u="none" baseline="0" dirty="0">
                <a:latin typeface="Helvetica" pitchFamily="2" charset="0"/>
                <a:ea typeface="Calibri" panose="020F0502020204030204" pitchFamily="34" charset="0"/>
                <a:cs typeface="Arial" panose="020B0604020202020204" pitchFamily="34" charset="0"/>
              </a:rPr>
              <a:t>1 dose de rotina para rapazes + MAC dos 10 aos 20 anos</a:t>
            </a:r>
          </a:p>
          <a:p>
            <a:pPr algn="ctr"/>
            <a:r>
              <a:rPr lang="pt-PT" sz="1281" b="1" dirty="0">
                <a:latin typeface="Helvetica" pitchFamily="2" charset="0"/>
                <a:ea typeface="Calibri" panose="020F0502020204030204" pitchFamily="34" charset="0"/>
                <a:cs typeface="Arial" panose="020B0604020202020204" pitchFamily="34" charset="0"/>
              </a:rPr>
              <a:t>NNV 511 </a:t>
            </a:r>
          </a:p>
        </p:txBody>
      </p:sp>
      <p:sp>
        <p:nvSpPr>
          <p:cNvPr id="6" name="ZoneTexte 5">
            <a:extLst>
              <a:ext uri="{FF2B5EF4-FFF2-40B4-BE49-F238E27FC236}">
                <a16:creationId xmlns:a16="http://schemas.microsoft.com/office/drawing/2014/main" id="{B06E97F5-AC2F-AA23-47C8-1609E7DD70C9}"/>
              </a:ext>
            </a:extLst>
          </p:cNvPr>
          <p:cNvSpPr txBox="1">
            <a:spLocks/>
          </p:cNvSpPr>
          <p:nvPr/>
        </p:nvSpPr>
        <p:spPr>
          <a:xfrm>
            <a:off x="222334" y="2064055"/>
            <a:ext cx="3624457" cy="486543"/>
          </a:xfrm>
          <a:prstGeom prst="rect">
            <a:avLst/>
          </a:prstGeom>
          <a:solidFill>
            <a:schemeClr val="bg2"/>
          </a:solidFill>
          <a:ln>
            <a:solidFill>
              <a:schemeClr val="tx1"/>
            </a:solidFill>
          </a:ln>
        </p:spPr>
        <p:txBody>
          <a:bodyPr wrap="square" rtlCol="0">
            <a:spAutoFit/>
          </a:bodyPr>
          <a:lstStyle/>
          <a:p>
            <a:pPr algn="ctr"/>
            <a:r>
              <a:rPr lang="pt-PT" sz="1281" b="1" dirty="0">
                <a:latin typeface="Helvetica" pitchFamily="2" charset="0"/>
                <a:cs typeface="Arial" panose="020B0604020202020204" pitchFamily="34" charset="0"/>
              </a:rPr>
              <a:t>1 dose de rotina para raparigas aos 9 anos</a:t>
            </a:r>
          </a:p>
          <a:p>
            <a:pPr algn="ctr"/>
            <a:r>
              <a:rPr lang="pt-PT" sz="1281" b="1" dirty="0">
                <a:latin typeface="Helvetica" pitchFamily="2" charset="0"/>
                <a:cs typeface="Arial" panose="020B0604020202020204" pitchFamily="34" charset="0"/>
              </a:rPr>
              <a:t>(Referência) </a:t>
            </a:r>
          </a:p>
        </p:txBody>
      </p:sp>
      <p:cxnSp>
        <p:nvCxnSpPr>
          <p:cNvPr id="7" name="Connecteur droit avec flèche 6">
            <a:extLst>
              <a:ext uri="{FF2B5EF4-FFF2-40B4-BE49-F238E27FC236}">
                <a16:creationId xmlns:a16="http://schemas.microsoft.com/office/drawing/2014/main" id="{C60AACEC-ED94-5471-DB6D-C7D4F422BCD2}"/>
              </a:ext>
            </a:extLst>
          </p:cNvPr>
          <p:cNvCxnSpPr>
            <a:cxnSpLocks/>
            <a:stCxn id="6" idx="2"/>
          </p:cNvCxnSpPr>
          <p:nvPr/>
        </p:nvCxnSpPr>
        <p:spPr>
          <a:xfrm>
            <a:off x="2034563" y="2550598"/>
            <a:ext cx="0" cy="1824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Connecteur droit avec flèche 7">
            <a:extLst>
              <a:ext uri="{FF2B5EF4-FFF2-40B4-BE49-F238E27FC236}">
                <a16:creationId xmlns:a16="http://schemas.microsoft.com/office/drawing/2014/main" id="{B7CB31F0-E474-5A7C-AA9A-C03C1E58C41D}"/>
              </a:ext>
            </a:extLst>
          </p:cNvPr>
          <p:cNvCxnSpPr>
            <a:cxnSpLocks/>
            <a:stCxn id="2" idx="2"/>
            <a:endCxn id="3" idx="0"/>
          </p:cNvCxnSpPr>
          <p:nvPr/>
        </p:nvCxnSpPr>
        <p:spPr>
          <a:xfrm flipH="1">
            <a:off x="2034562" y="3552029"/>
            <a:ext cx="1" cy="17747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Connecteur droit avec flèche 8">
            <a:extLst>
              <a:ext uri="{FF2B5EF4-FFF2-40B4-BE49-F238E27FC236}">
                <a16:creationId xmlns:a16="http://schemas.microsoft.com/office/drawing/2014/main" id="{4D5DB8A8-55EF-9FB7-F0FD-1428BD5C3CE7}"/>
              </a:ext>
            </a:extLst>
          </p:cNvPr>
          <p:cNvCxnSpPr>
            <a:cxnSpLocks/>
            <a:stCxn id="3" idx="2"/>
            <a:endCxn id="4" idx="0"/>
          </p:cNvCxnSpPr>
          <p:nvPr/>
        </p:nvCxnSpPr>
        <p:spPr>
          <a:xfrm>
            <a:off x="2034562" y="4375834"/>
            <a:ext cx="0" cy="1458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Connecteur droit avec flèche 9">
            <a:extLst>
              <a:ext uri="{FF2B5EF4-FFF2-40B4-BE49-F238E27FC236}">
                <a16:creationId xmlns:a16="http://schemas.microsoft.com/office/drawing/2014/main" id="{F5B236DA-10AE-7DB8-CE1E-A4181AF84B9E}"/>
              </a:ext>
            </a:extLst>
          </p:cNvPr>
          <p:cNvCxnSpPr>
            <a:cxnSpLocks/>
            <a:stCxn id="4" idx="2"/>
            <a:endCxn id="5" idx="0"/>
          </p:cNvCxnSpPr>
          <p:nvPr/>
        </p:nvCxnSpPr>
        <p:spPr>
          <a:xfrm>
            <a:off x="2034562" y="5205290"/>
            <a:ext cx="0" cy="112467"/>
          </a:xfrm>
          <a:prstGeom prst="straightConnector1">
            <a:avLst/>
          </a:prstGeom>
          <a:ln>
            <a:prstDash val="solid"/>
            <a:tailEnd type="triangle"/>
          </a:ln>
        </p:spPr>
        <p:style>
          <a:lnRef idx="1">
            <a:schemeClr val="dk1"/>
          </a:lnRef>
          <a:fillRef idx="0">
            <a:schemeClr val="dk1"/>
          </a:fillRef>
          <a:effectRef idx="0">
            <a:schemeClr val="dk1"/>
          </a:effectRef>
          <a:fontRef idx="minor">
            <a:schemeClr val="tx1"/>
          </a:fontRef>
        </p:style>
      </p:cxnSp>
      <p:sp>
        <p:nvSpPr>
          <p:cNvPr id="16" name="ZoneTexte 15">
            <a:extLst>
              <a:ext uri="{FF2B5EF4-FFF2-40B4-BE49-F238E27FC236}">
                <a16:creationId xmlns:a16="http://schemas.microsoft.com/office/drawing/2014/main" id="{F8680A91-AF80-1DF7-7743-11675CEFB661}"/>
              </a:ext>
            </a:extLst>
          </p:cNvPr>
          <p:cNvSpPr txBox="1"/>
          <p:nvPr/>
        </p:nvSpPr>
        <p:spPr>
          <a:xfrm>
            <a:off x="4351335" y="5024730"/>
            <a:ext cx="7731807" cy="853119"/>
          </a:xfrm>
          <a:prstGeom prst="rect">
            <a:avLst/>
          </a:prstGeom>
          <a:noFill/>
          <a:ln>
            <a:noFill/>
          </a:ln>
        </p:spPr>
        <p:txBody>
          <a:bodyPr wrap="square" rtlCol="0">
            <a:spAutoFit/>
          </a:bodyPr>
          <a:lstStyle/>
          <a:p>
            <a:r>
              <a:rPr lang="pt-PT" sz="1648" dirty="0">
                <a:solidFill>
                  <a:srgbClr val="2F5597"/>
                </a:solidFill>
                <a:latin typeface="Helvetica" pitchFamily="2" charset="0"/>
              </a:rPr>
              <a:t>Em seguida, </a:t>
            </a:r>
            <a:r>
              <a:rPr lang="pt-PT" sz="1648" b="0" i="0" u="sng" baseline="0" dirty="0">
                <a:solidFill>
                  <a:srgbClr val="2F5597"/>
                </a:solidFill>
                <a:latin typeface="Helvetica" pitchFamily="2" charset="0"/>
              </a:rPr>
              <a:t>adicionar</a:t>
            </a:r>
            <a:r>
              <a:rPr lang="pt-PT" sz="1648" b="1" i="0" u="none" baseline="0" dirty="0">
                <a:solidFill>
                  <a:srgbClr val="2F5597"/>
                </a:solidFill>
                <a:latin typeface="Helvetica" pitchFamily="2" charset="0"/>
              </a:rPr>
              <a:t> a vacinação de rotina de 1 dose para os rapazes de 9 anos e a vacinação MAC de 1 dose para os rapazes dos 10 aos 20 anos de idade</a:t>
            </a:r>
          </a:p>
        </p:txBody>
      </p:sp>
      <p:sp>
        <p:nvSpPr>
          <p:cNvPr id="17" name="Accolade fermante 16">
            <a:extLst>
              <a:ext uri="{FF2B5EF4-FFF2-40B4-BE49-F238E27FC236}">
                <a16:creationId xmlns:a16="http://schemas.microsoft.com/office/drawing/2014/main" id="{32001ED0-CA50-F8A4-A198-928858B47F54}"/>
              </a:ext>
            </a:extLst>
          </p:cNvPr>
          <p:cNvSpPr/>
          <p:nvPr/>
        </p:nvSpPr>
        <p:spPr>
          <a:xfrm>
            <a:off x="3807395" y="4491861"/>
            <a:ext cx="247485" cy="1323979"/>
          </a:xfrm>
          <a:prstGeom prst="rightBrace">
            <a:avLst/>
          </a:prstGeom>
          <a:ln w="22225">
            <a:solidFill>
              <a:srgbClr val="8FAAD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0" name="Accolade fermante 19">
            <a:extLst>
              <a:ext uri="{FF2B5EF4-FFF2-40B4-BE49-F238E27FC236}">
                <a16:creationId xmlns:a16="http://schemas.microsoft.com/office/drawing/2014/main" id="{D0FF158E-0A75-75FE-7627-619F89D5D496}"/>
              </a:ext>
            </a:extLst>
          </p:cNvPr>
          <p:cNvSpPr/>
          <p:nvPr/>
        </p:nvSpPr>
        <p:spPr>
          <a:xfrm>
            <a:off x="3819128" y="2119589"/>
            <a:ext cx="235752" cy="591565"/>
          </a:xfrm>
          <a:prstGeom prst="rightBrac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21" name="ZoneTexte 14">
            <a:extLst>
              <a:ext uri="{FF2B5EF4-FFF2-40B4-BE49-F238E27FC236}">
                <a16:creationId xmlns:a16="http://schemas.microsoft.com/office/drawing/2014/main" id="{7E7DB65A-1E85-3154-F75C-C8B32F4858F4}"/>
              </a:ext>
            </a:extLst>
          </p:cNvPr>
          <p:cNvSpPr txBox="1"/>
          <p:nvPr/>
        </p:nvSpPr>
        <p:spPr>
          <a:xfrm>
            <a:off x="4351335" y="4218161"/>
            <a:ext cx="7731807" cy="853119"/>
          </a:xfrm>
          <a:prstGeom prst="rect">
            <a:avLst/>
          </a:prstGeom>
          <a:noFill/>
          <a:ln>
            <a:noFill/>
          </a:ln>
        </p:spPr>
        <p:txBody>
          <a:bodyPr wrap="square" rtlCol="0">
            <a:spAutoFit/>
          </a:bodyPr>
          <a:lstStyle/>
          <a:p>
            <a:r>
              <a:rPr lang="pt-PT" sz="1648" dirty="0">
                <a:solidFill>
                  <a:srgbClr val="2F5597"/>
                </a:solidFill>
                <a:latin typeface="Helvetica" pitchFamily="2" charset="0"/>
              </a:rPr>
              <a:t>As próximas estratégias mais eficazes são a </a:t>
            </a:r>
            <a:r>
              <a:rPr lang="pt-PT" sz="1648" b="0" i="0" u="sng" baseline="0" dirty="0">
                <a:solidFill>
                  <a:srgbClr val="2F5597"/>
                </a:solidFill>
                <a:latin typeface="Helvetica" pitchFamily="2" charset="0"/>
              </a:rPr>
              <a:t>adição</a:t>
            </a:r>
            <a:r>
              <a:rPr lang="pt-PT" sz="1648" dirty="0">
                <a:solidFill>
                  <a:srgbClr val="2F5597"/>
                </a:solidFill>
                <a:latin typeface="Helvetica" pitchFamily="2" charset="0"/>
              </a:rPr>
              <a:t> </a:t>
            </a:r>
            <a:r>
              <a:rPr lang="pt-PT" sz="1648" b="1" i="0" u="none" baseline="0" dirty="0">
                <a:solidFill>
                  <a:srgbClr val="2F5597"/>
                </a:solidFill>
                <a:latin typeface="Helvetica" pitchFamily="2" charset="0"/>
              </a:rPr>
              <a:t>da vacinação MAC das mulheres com idades compreendidas entre os 21 e os 25 anos de idade, com duas doses.</a:t>
            </a:r>
            <a:r>
              <a:rPr lang="pt-PT" sz="1648" b="1" dirty="0">
                <a:solidFill>
                  <a:srgbClr val="2F5597"/>
                </a:solidFill>
                <a:latin typeface="Helvetica" pitchFamily="2" charset="0"/>
              </a:rPr>
              <a:t> </a:t>
            </a:r>
          </a:p>
        </p:txBody>
      </p:sp>
      <p:sp>
        <p:nvSpPr>
          <p:cNvPr id="26" name="ZoneTexte 12">
            <a:extLst>
              <a:ext uri="{FF2B5EF4-FFF2-40B4-BE49-F238E27FC236}">
                <a16:creationId xmlns:a16="http://schemas.microsoft.com/office/drawing/2014/main" id="{0EAF8880-2172-7D74-1FDD-B8C54FC6016E}"/>
              </a:ext>
            </a:extLst>
          </p:cNvPr>
          <p:cNvSpPr txBox="1"/>
          <p:nvPr/>
        </p:nvSpPr>
        <p:spPr>
          <a:xfrm>
            <a:off x="4368904" y="2024189"/>
            <a:ext cx="6374798" cy="838948"/>
          </a:xfrm>
          <a:prstGeom prst="rect">
            <a:avLst/>
          </a:prstGeom>
          <a:noFill/>
          <a:ln>
            <a:noFill/>
          </a:ln>
        </p:spPr>
        <p:txBody>
          <a:bodyPr wrap="square" rtlCol="0">
            <a:spAutoFit/>
          </a:bodyPr>
          <a:lstStyle/>
          <a:p>
            <a:r>
              <a:rPr lang="pt-PT" sz="1648" b="1" dirty="0">
                <a:solidFill>
                  <a:srgbClr val="2F5597"/>
                </a:solidFill>
                <a:latin typeface="Helvetica" pitchFamily="2" charset="0"/>
              </a:rPr>
              <a:t>A vacinação de rotina de dose única em raparigas de nove anos é a estratégia mais eficaz. </a:t>
            </a:r>
          </a:p>
          <a:p>
            <a:pPr marL="261547" indent="-261547">
              <a:buFont typeface="Arial" panose="020B0604020202020204" pitchFamily="34" charset="0"/>
              <a:buChar char="•"/>
            </a:pPr>
            <a:r>
              <a:rPr lang="pt-PT" sz="1556" dirty="0">
                <a:solidFill>
                  <a:srgbClr val="C00000"/>
                </a:solidFill>
                <a:latin typeface="Helvetica" pitchFamily="2" charset="0"/>
              </a:rPr>
              <a:t>Nota: </a:t>
            </a:r>
            <a:r>
              <a:rPr lang="pt-PT" sz="1556" dirty="0">
                <a:solidFill>
                  <a:srgbClr val="2F5597"/>
                </a:solidFill>
                <a:latin typeface="Helvetica" pitchFamily="2" charset="0"/>
              </a:rPr>
              <a:t>A segunda dose é redundante.</a:t>
            </a:r>
          </a:p>
        </p:txBody>
      </p:sp>
      <p:sp>
        <p:nvSpPr>
          <p:cNvPr id="27" name="ZoneTexte 14">
            <a:extLst>
              <a:ext uri="{FF2B5EF4-FFF2-40B4-BE49-F238E27FC236}">
                <a16:creationId xmlns:a16="http://schemas.microsoft.com/office/drawing/2014/main" id="{82DE69C5-90C8-5B89-5858-EC02ED0D7CA8}"/>
              </a:ext>
            </a:extLst>
          </p:cNvPr>
          <p:cNvSpPr txBox="1"/>
          <p:nvPr/>
        </p:nvSpPr>
        <p:spPr>
          <a:xfrm>
            <a:off x="4351336" y="2954829"/>
            <a:ext cx="7731807" cy="1092543"/>
          </a:xfrm>
          <a:prstGeom prst="rect">
            <a:avLst/>
          </a:prstGeom>
          <a:noFill/>
          <a:ln>
            <a:noFill/>
          </a:ln>
        </p:spPr>
        <p:txBody>
          <a:bodyPr wrap="square" rtlCol="0">
            <a:spAutoFit/>
          </a:bodyPr>
          <a:lstStyle/>
          <a:p>
            <a:r>
              <a:rPr lang="pt-PT" sz="1648" dirty="0">
                <a:solidFill>
                  <a:srgbClr val="2F5597"/>
                </a:solidFill>
                <a:latin typeface="Helvetica" pitchFamily="2" charset="0"/>
              </a:rPr>
              <a:t>As próximas estratégias mais eficazes são a </a:t>
            </a:r>
            <a:r>
              <a:rPr lang="pt-PT" sz="1648" u="sng" dirty="0">
                <a:solidFill>
                  <a:srgbClr val="2F5597"/>
                </a:solidFill>
                <a:latin typeface="Helvetica" pitchFamily="2" charset="0"/>
              </a:rPr>
              <a:t>adição</a:t>
            </a:r>
            <a:r>
              <a:rPr lang="pt-PT" sz="1648" dirty="0">
                <a:solidFill>
                  <a:srgbClr val="2F5597"/>
                </a:solidFill>
                <a:latin typeface="Helvetica" pitchFamily="2" charset="0"/>
              </a:rPr>
              <a:t> </a:t>
            </a:r>
            <a:r>
              <a:rPr lang="pt-PT" sz="1648" b="1" dirty="0">
                <a:solidFill>
                  <a:srgbClr val="2F5597"/>
                </a:solidFill>
                <a:latin typeface="Helvetica" pitchFamily="2" charset="0"/>
              </a:rPr>
              <a:t>da vacinação de coortes de várias idades (MAC) das raparigas até aos 20 anos de idade com uma dose.</a:t>
            </a:r>
          </a:p>
          <a:p>
            <a:pPr marL="261547" indent="-261547">
              <a:buFont typeface="Arial" panose="020B0604020202020204" pitchFamily="34" charset="0"/>
              <a:buChar char="•"/>
            </a:pPr>
            <a:r>
              <a:rPr lang="pt-PT" sz="1556" dirty="0">
                <a:solidFill>
                  <a:srgbClr val="C00000"/>
                </a:solidFill>
                <a:latin typeface="Helvetica" pitchFamily="2" charset="0"/>
              </a:rPr>
              <a:t>Nota:</a:t>
            </a:r>
            <a:r>
              <a:rPr lang="pt-PT" sz="1556" dirty="0">
                <a:solidFill>
                  <a:srgbClr val="2F5597"/>
                </a:solidFill>
                <a:latin typeface="Helvetica" pitchFamily="2" charset="0"/>
              </a:rPr>
              <a:t> No nosso modelo, a vacinação MAC ocorre no primeiro ano do programa.</a:t>
            </a:r>
          </a:p>
        </p:txBody>
      </p:sp>
      <p:sp>
        <p:nvSpPr>
          <p:cNvPr id="28" name="Accolade fermante 13">
            <a:extLst>
              <a:ext uri="{FF2B5EF4-FFF2-40B4-BE49-F238E27FC236}">
                <a16:creationId xmlns:a16="http://schemas.microsoft.com/office/drawing/2014/main" id="{AFB31A23-F3B8-9DD0-30EC-5ECF59D2AA20}"/>
              </a:ext>
            </a:extLst>
          </p:cNvPr>
          <p:cNvSpPr/>
          <p:nvPr/>
        </p:nvSpPr>
        <p:spPr>
          <a:xfrm>
            <a:off x="3806111" y="2863137"/>
            <a:ext cx="312303" cy="1323979"/>
          </a:xfrm>
          <a:prstGeom prst="rightBrace">
            <a:avLst/>
          </a:prstGeom>
          <a:ln w="22225">
            <a:solidFill>
              <a:srgbClr val="F0925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sz="1648" dirty="0">
              <a:latin typeface="Helvetica" pitchFamily="2" charset="0"/>
            </a:endParaRPr>
          </a:p>
        </p:txBody>
      </p:sp>
      <p:sp>
        <p:nvSpPr>
          <p:cNvPr id="15" name="Rectangle 2">
            <a:extLst>
              <a:ext uri="{FF2B5EF4-FFF2-40B4-BE49-F238E27FC236}">
                <a16:creationId xmlns:a16="http://schemas.microsoft.com/office/drawing/2014/main" id="{DA2D7143-8948-0E3D-7FF7-8066E69AB650}"/>
              </a:ext>
            </a:extLst>
          </p:cNvPr>
          <p:cNvSpPr txBox="1">
            <a:spLocks noChangeArrowheads="1"/>
          </p:cNvSpPr>
          <p:nvPr/>
        </p:nvSpPr>
        <p:spPr>
          <a:xfrm>
            <a:off x="298213" y="290553"/>
            <a:ext cx="11784930" cy="1058168"/>
          </a:xfrm>
          <a:prstGeom prst="rect">
            <a:avLst/>
          </a:prstGeom>
        </p:spPr>
        <p:txBody>
          <a:bodyPr vert="horz" lIns="83692" tIns="41846" rIns="83692" bIns="41846" rtlCol="0" anchor="ctr">
            <a:normAutofit fontScale="4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4500">
                <a:solidFill>
                  <a:srgbClr val="2F5597"/>
                </a:solidFill>
                <a:latin typeface="Helvetica" pitchFamily="2" charset="0"/>
                <a:cs typeface="Arial" panose="020B0604020202020204" pitchFamily="34" charset="0"/>
              </a:rPr>
              <a:t>Classificação da eficácia das estratégias de administração de dose única (continuação)</a:t>
            </a:r>
          </a:p>
          <a:p>
            <a:endParaRPr lang="en-CA" altLang="fr-FR" sz="4500" dirty="0">
              <a:solidFill>
                <a:srgbClr val="2F5597"/>
              </a:solidFill>
              <a:highlight>
                <a:srgbClr val="FFFF00"/>
              </a:highlight>
              <a:latin typeface="Helvetica" pitchFamily="2" charset="0"/>
              <a:cs typeface="Arial" panose="020B0604020202020204" pitchFamily="34" charset="0"/>
            </a:endParaRPr>
          </a:p>
          <a:p>
            <a:r>
              <a:rPr lang="pt-PT" sz="4500">
                <a:solidFill>
                  <a:srgbClr val="C00000"/>
                </a:solidFill>
                <a:latin typeface="Helvetica" pitchFamily="2" charset="0"/>
                <a:cs typeface="Arial" panose="020B0604020202020204" pitchFamily="34" charset="0"/>
              </a:rPr>
              <a:t>Cenário: não-inferioridade da vacinação de dose única em relação à vacinação de duas doses</a:t>
            </a:r>
          </a:p>
          <a:p>
            <a:r>
              <a:rPr lang="pt-PT" sz="1831">
                <a:solidFill>
                  <a:schemeClr val="bg1">
                    <a:lumMod val="50000"/>
                  </a:schemeClr>
                </a:solidFill>
                <a:latin typeface="Helvetica" pitchFamily="2" charset="0"/>
                <a:cs typeface="Arial" panose="020B0604020202020204" pitchFamily="34" charset="0"/>
              </a:rPr>
              <a:t>. </a:t>
            </a:r>
          </a:p>
          <a:p>
            <a:endParaRPr lang="en-US" altLang="fr-FR" sz="1831" dirty="0">
              <a:solidFill>
                <a:schemeClr val="bg1">
                  <a:lumMod val="50000"/>
                </a:schemeClr>
              </a:solidFill>
              <a:latin typeface="Helvetica" pitchFamily="2" charset="0"/>
              <a:cs typeface="Arial" panose="020B0604020202020204" pitchFamily="34" charset="0"/>
            </a:endParaRPr>
          </a:p>
          <a:p>
            <a:r>
              <a:rPr lang="pt-PT" sz="1831">
                <a:solidFill>
                  <a:schemeClr val="bg1"/>
                </a:solidFill>
                <a:latin typeface="Helvetica" pitchFamily="2" charset="0"/>
                <a:cs typeface="Arial" panose="020B0604020202020204" pitchFamily="34" charset="0"/>
              </a:rPr>
              <a:t>: Características do país por grupos de países</a:t>
            </a:r>
          </a:p>
        </p:txBody>
      </p:sp>
      <p:sp>
        <p:nvSpPr>
          <p:cNvPr id="12" name="TextBox 11">
            <a:extLst>
              <a:ext uri="{FF2B5EF4-FFF2-40B4-BE49-F238E27FC236}">
                <a16:creationId xmlns:a16="http://schemas.microsoft.com/office/drawing/2014/main" id="{D576C745-F530-585B-FA70-C7BBC93916CE}"/>
              </a:ext>
            </a:extLst>
          </p:cNvPr>
          <p:cNvSpPr txBox="1"/>
          <p:nvPr/>
        </p:nvSpPr>
        <p:spPr>
          <a:xfrm>
            <a:off x="298212" y="1080626"/>
            <a:ext cx="11893787" cy="1200329"/>
          </a:xfrm>
          <a:prstGeom prst="rect">
            <a:avLst/>
          </a:prstGeom>
          <a:noFill/>
        </p:spPr>
        <p:txBody>
          <a:bodyPr wrap="square">
            <a:spAutoFit/>
          </a:bodyPr>
          <a:lstStyle/>
          <a:p>
            <a:r>
              <a:rPr lang="pt-PT" sz="1800" dirty="0">
                <a:solidFill>
                  <a:schemeClr val="bg1">
                    <a:lumMod val="50000"/>
                  </a:schemeClr>
                </a:solidFill>
                <a:latin typeface="Helvetica" pitchFamily="2" charset="0"/>
                <a:cs typeface="Arial" panose="020B0604020202020204" pitchFamily="34" charset="0"/>
              </a:rPr>
              <a:t>Pressupõe uma cobertura de vacinação de 80%, </a:t>
            </a:r>
            <a:r>
              <a:rPr lang="pt-PT" dirty="0">
                <a:solidFill>
                  <a:schemeClr val="bg1">
                    <a:lumMod val="50000"/>
                  </a:schemeClr>
                </a:solidFill>
                <a:latin typeface="Helvetica" pitchFamily="2" charset="0"/>
                <a:cs typeface="Arial" panose="020B0604020202020204" pitchFamily="34" charset="0"/>
              </a:rPr>
              <a:t>eficácia de 1 dose da vacina de </a:t>
            </a:r>
            <a:r>
              <a:rPr lang="pt-PT" sz="1800" dirty="0">
                <a:solidFill>
                  <a:schemeClr val="bg1">
                    <a:lumMod val="50000"/>
                  </a:schemeClr>
                </a:solidFill>
                <a:latin typeface="Helvetica" pitchFamily="2" charset="0"/>
                <a:cs typeface="Arial" panose="020B0604020202020204" pitchFamily="34" charset="0"/>
              </a:rPr>
              <a:t>100% e uma duração vitalícia da protecção. Todos os NNV* são incrementais.</a:t>
            </a:r>
          </a:p>
          <a:p>
            <a:r>
              <a:rPr lang="pt-PT" sz="1800" i="1" dirty="0">
                <a:solidFill>
                  <a:schemeClr val="accent6"/>
                </a:solidFill>
                <a:latin typeface="Helvetica" pitchFamily="2" charset="0"/>
              </a:rPr>
              <a:t>Nota: O mesmo resultado de classificação para um cenário que pressupõe uma duração de protecção de 30 anos.</a:t>
            </a:r>
          </a:p>
          <a:p>
            <a:endParaRPr lang="en-US" dirty="0"/>
          </a:p>
        </p:txBody>
      </p:sp>
      <p:sp>
        <p:nvSpPr>
          <p:cNvPr id="18" name="TextBox 17">
            <a:extLst>
              <a:ext uri="{FF2B5EF4-FFF2-40B4-BE49-F238E27FC236}">
                <a16:creationId xmlns:a16="http://schemas.microsoft.com/office/drawing/2014/main" id="{8A69139F-D307-0C33-7186-026E032452F2}"/>
              </a:ext>
            </a:extLst>
          </p:cNvPr>
          <p:cNvSpPr txBox="1"/>
          <p:nvPr/>
        </p:nvSpPr>
        <p:spPr>
          <a:xfrm>
            <a:off x="4368904" y="5774645"/>
            <a:ext cx="6107313" cy="369332"/>
          </a:xfrm>
          <a:prstGeom prst="rect">
            <a:avLst/>
          </a:prstGeom>
          <a:noFill/>
        </p:spPr>
        <p:txBody>
          <a:bodyPr wrap="none" rtlCol="0">
            <a:spAutoFit/>
          </a:bodyPr>
          <a:lstStyle/>
          <a:p>
            <a:r>
              <a:rPr lang="pt-PT" dirty="0"/>
              <a:t>*NNV=número de doses necessárias para prevenir um cancro do colo do útero.</a:t>
            </a:r>
          </a:p>
        </p:txBody>
      </p:sp>
      <p:sp>
        <p:nvSpPr>
          <p:cNvPr id="29" name="TextBox 28">
            <a:extLst>
              <a:ext uri="{FF2B5EF4-FFF2-40B4-BE49-F238E27FC236}">
                <a16:creationId xmlns:a16="http://schemas.microsoft.com/office/drawing/2014/main" id="{2D464A79-5721-5B15-37A3-0E20182679D2}"/>
              </a:ext>
            </a:extLst>
          </p:cNvPr>
          <p:cNvSpPr txBox="1"/>
          <p:nvPr/>
        </p:nvSpPr>
        <p:spPr>
          <a:xfrm>
            <a:off x="493957" y="6040773"/>
            <a:ext cx="10883400" cy="338554"/>
          </a:xfrm>
          <a:prstGeom prst="rect">
            <a:avLst/>
          </a:prstGeom>
          <a:noFill/>
        </p:spPr>
        <p:txBody>
          <a:bodyPr wrap="square">
            <a:spAutoFit/>
          </a:bodyPr>
          <a:lstStyle/>
          <a:p>
            <a:r>
              <a:rPr lang="pt-PT" sz="800"/>
              <a:t>Bernard E, Drolet M, Gingras G, et al. Prioritizing HPV vaccination strategies in 67 low- and middle-income countries (LMICs) based on efficiency at preventing cervical cancer: a modeling study. Resumo apresentado na 36.ª Conferência Internacional sobre Papilomavírus, Novembro de 2024; Reino Unido. </a:t>
            </a:r>
          </a:p>
        </p:txBody>
      </p:sp>
    </p:spTree>
    <p:extLst>
      <p:ext uri="{BB962C8B-B14F-4D97-AF65-F5344CB8AC3E}">
        <p14:creationId xmlns:p14="http://schemas.microsoft.com/office/powerpoint/2010/main" val="11417743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742AE-385A-B2A2-D0EA-3F224E414AE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1676701-8EAE-444E-6E76-122245F732FA}"/>
              </a:ext>
            </a:extLst>
          </p:cNvPr>
          <p:cNvSpPr/>
          <p:nvPr/>
        </p:nvSpPr>
        <p:spPr>
          <a:xfrm>
            <a:off x="1994718"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1F2E368-A684-B91B-A4CA-9DFD3AF1C2A4}"/>
              </a:ext>
            </a:extLst>
          </p:cNvPr>
          <p:cNvSpPr/>
          <p:nvPr/>
        </p:nvSpPr>
        <p:spPr>
          <a:xfrm>
            <a:off x="4210532" y="1631965"/>
            <a:ext cx="1112108" cy="369250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Chart 2">
            <a:extLst>
              <a:ext uri="{FF2B5EF4-FFF2-40B4-BE49-F238E27FC236}">
                <a16:creationId xmlns:a16="http://schemas.microsoft.com/office/drawing/2014/main" id="{364940AB-0288-B728-D95E-1D4737DE9278}"/>
              </a:ext>
            </a:extLst>
          </p:cNvPr>
          <p:cNvGraphicFramePr>
            <a:graphicFrameLocks/>
          </p:cNvGraphicFramePr>
          <p:nvPr/>
        </p:nvGraphicFramePr>
        <p:xfrm>
          <a:off x="525921" y="1481984"/>
          <a:ext cx="6044562" cy="4220251"/>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23EECA6-D6D8-4965-6CF4-271D72D46519}"/>
              </a:ext>
            </a:extLst>
          </p:cNvPr>
          <p:cNvSpPr>
            <a:spLocks noGrp="1"/>
          </p:cNvSpPr>
          <p:nvPr>
            <p:ph type="title"/>
          </p:nvPr>
        </p:nvSpPr>
        <p:spPr>
          <a:xfrm>
            <a:off x="381000" y="65660"/>
            <a:ext cx="11431043" cy="869909"/>
          </a:xfrm>
        </p:spPr>
        <p:txBody>
          <a:bodyPr/>
          <a:lstStyle/>
          <a:p>
            <a:r>
              <a:rPr lang="pt-PT"/>
              <a:t>Redução dos custos do programa com um regime de vacinação de dose única contra o HPV</a:t>
            </a:r>
          </a:p>
        </p:txBody>
      </p:sp>
      <p:sp>
        <p:nvSpPr>
          <p:cNvPr id="7" name="TextBox 6">
            <a:extLst>
              <a:ext uri="{FF2B5EF4-FFF2-40B4-BE49-F238E27FC236}">
                <a16:creationId xmlns:a16="http://schemas.microsoft.com/office/drawing/2014/main" id="{5A907094-8EF6-854B-87A6-D5561FB1082F}"/>
              </a:ext>
            </a:extLst>
          </p:cNvPr>
          <p:cNvSpPr txBox="1"/>
          <p:nvPr/>
        </p:nvSpPr>
        <p:spPr>
          <a:xfrm>
            <a:off x="6553473" y="622830"/>
            <a:ext cx="5531948" cy="6586418"/>
          </a:xfrm>
          <a:prstGeom prst="rect">
            <a:avLst/>
          </a:prstGeom>
          <a:noFill/>
        </p:spPr>
        <p:txBody>
          <a:bodyPr wrap="square">
            <a:spAutoFit/>
          </a:bodyPr>
          <a:lstStyle/>
          <a:p>
            <a:pPr lvl="0">
              <a:spcAft>
                <a:spcPts val="1200"/>
              </a:spcAft>
              <a:defRPr/>
            </a:pPr>
            <a:r>
              <a:rPr kumimoji="0" lang="pt-PT" sz="1600" b="1" i="0" u="none" strike="noStrike" cap="none" normalizeH="0" baseline="0" noProof="0" dirty="0">
                <a:ln>
                  <a:noFill/>
                </a:ln>
                <a:solidFill>
                  <a:prstClr val="black"/>
                </a:solidFill>
                <a:effectLst/>
                <a:uLnTx/>
                <a:uFillTx/>
                <a:ea typeface="+mn-ea"/>
                <a:cs typeface="+mn-cs"/>
              </a:rPr>
              <a:t>Pergunta: </a:t>
            </a:r>
            <a:r>
              <a:rPr kumimoji="0" lang="pt-PT" sz="1600" b="0" i="0" u="none" strike="noStrike" cap="none" normalizeH="0" baseline="0" noProof="0" dirty="0">
                <a:ln>
                  <a:noFill/>
                </a:ln>
                <a:solidFill>
                  <a:srgbClr val="000000"/>
                </a:solidFill>
                <a:effectLst/>
                <a:uLnTx/>
                <a:uFillTx/>
                <a:ea typeface="+mn-ea"/>
                <a:cs typeface="+mn-cs"/>
              </a:rPr>
              <a:t>Quais são as implicações da administração da </a:t>
            </a:r>
            <a:r>
              <a:rPr lang="pt-PT" sz="1600" dirty="0">
                <a:solidFill>
                  <a:srgbClr val="000000"/>
                </a:solidFill>
              </a:rPr>
              <a:t>vacina </a:t>
            </a:r>
            <a:r>
              <a:rPr kumimoji="0" lang="pt-PT" sz="1600" b="0" i="0" u="none" strike="noStrike" cap="none" normalizeH="0" baseline="0" noProof="0" dirty="0">
                <a:ln>
                  <a:noFill/>
                </a:ln>
                <a:solidFill>
                  <a:srgbClr val="000000"/>
                </a:solidFill>
                <a:effectLst/>
                <a:uLnTx/>
                <a:uFillTx/>
                <a:ea typeface="+mn-ea"/>
                <a:cs typeface="+mn-cs"/>
              </a:rPr>
              <a:t>e dos custos de aquisição de um regime de vacinação contra o HPV de uma dose em comparação com um regime de vacinação contra o HPV de duas doses?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PT" sz="1600" b="1" i="0" u="none" strike="noStrike" cap="none" normalizeH="0" baseline="0" noProof="0" dirty="0">
                <a:ln>
                  <a:noFill/>
                </a:ln>
                <a:solidFill>
                  <a:srgbClr val="000000"/>
                </a:solidFill>
                <a:effectLst/>
                <a:uLnTx/>
                <a:uFillTx/>
                <a:ea typeface="+mn-ea"/>
                <a:cs typeface="+mn-cs"/>
              </a:rPr>
              <a:t>Métodos: </a:t>
            </a:r>
            <a:r>
              <a:rPr kumimoji="0" lang="pt-PT" sz="1600" i="0" u="none" strike="noStrike" cap="none" normalizeH="0" baseline="0" noProof="0" dirty="0">
                <a:ln>
                  <a:noFill/>
                </a:ln>
                <a:solidFill>
                  <a:srgbClr val="000000"/>
                </a:solidFill>
                <a:effectLst/>
                <a:uLnTx/>
                <a:uFillTx/>
                <a:ea typeface="+mn-ea"/>
                <a:cs typeface="+mn-cs"/>
              </a:rPr>
              <a:t>Os custos de um regime de uma dose foram modelados com base em dados primários de um estudo de </a:t>
            </a:r>
            <a:r>
              <a:rPr lang="pt-PT" sz="1600" dirty="0">
                <a:solidFill>
                  <a:srgbClr val="000000"/>
                </a:solidFill>
              </a:rPr>
              <a:t>cinco</a:t>
            </a:r>
            <a:r>
              <a:rPr kumimoji="0" lang="pt-PT" sz="1600" b="0" i="0" u="none" strike="noStrike" cap="none" normalizeH="0" baseline="0" noProof="0" dirty="0">
                <a:ln>
                  <a:noFill/>
                </a:ln>
                <a:solidFill>
                  <a:srgbClr val="000000"/>
                </a:solidFill>
                <a:effectLst/>
                <a:uLnTx/>
                <a:uFillTx/>
                <a:ea typeface="+mn-ea"/>
                <a:cs typeface="+mn-cs"/>
              </a:rPr>
              <a:t> países </a:t>
            </a:r>
            <a:r>
              <a:rPr lang="pt-PT" sz="1600" dirty="0">
                <a:solidFill>
                  <a:srgbClr val="000000"/>
                </a:solidFill>
              </a:rPr>
              <a:t>que</a:t>
            </a:r>
            <a:r>
              <a:rPr kumimoji="0" lang="pt-PT" sz="1600" b="0" i="0" u="none" strike="noStrike" cap="none" normalizeH="0" baseline="0" noProof="0" dirty="0">
                <a:ln>
                  <a:noFill/>
                </a:ln>
                <a:solidFill>
                  <a:srgbClr val="000000"/>
                </a:solidFill>
                <a:effectLst/>
                <a:uLnTx/>
                <a:uFillTx/>
                <a:ea typeface="+mn-ea"/>
                <a:cs typeface="+mn-cs"/>
              </a:rPr>
              <a:t> avaliou os custos de administração da vacina contra o HPV e o contexto operacional de um regime de duas doses.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pt-PT" sz="1600" b="1" i="0" u="none" strike="noStrike" cap="none" normalizeH="0" baseline="0" noProof="0" dirty="0">
                <a:ln>
                  <a:noFill/>
                </a:ln>
                <a:solidFill>
                  <a:srgbClr val="000000"/>
                </a:solidFill>
                <a:effectLst/>
                <a:uLnTx/>
                <a:uFillTx/>
                <a:ea typeface="+mn-ea"/>
                <a:cs typeface="+mn-cs"/>
              </a:rPr>
              <a:t>Mensagens principai</a:t>
            </a:r>
            <a:r>
              <a:rPr lang="pt-PT" sz="1600" b="1" dirty="0">
                <a:solidFill>
                  <a:srgbClr val="000000"/>
                </a:solidFill>
              </a:rPr>
              <a:t>s</a:t>
            </a:r>
            <a:r>
              <a:rPr kumimoji="0" lang="pt-PT" sz="1600" b="1" i="0" u="none" strike="noStrike" cap="none" normalizeH="0" baseline="0" noProof="0" dirty="0">
                <a:ln>
                  <a:noFill/>
                </a:ln>
                <a:solidFill>
                  <a:srgbClr val="000000"/>
                </a:solidFill>
                <a:effectLst/>
                <a:uLnTx/>
                <a:uFillTx/>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t-PT" sz="1600" dirty="0">
                <a:solidFill>
                  <a:srgbClr val="000000"/>
                </a:solidFill>
              </a:rPr>
              <a:t>Em todos os países estudados, um regime de vacinação de uma </a:t>
            </a:r>
            <a:r>
              <a:rPr kumimoji="0" lang="pt-PT" sz="1600" b="0" i="0" u="none" strike="noStrike" cap="none" normalizeH="0" baseline="0" noProof="0" dirty="0">
                <a:ln>
                  <a:noFill/>
                </a:ln>
                <a:solidFill>
                  <a:srgbClr val="000000"/>
                </a:solidFill>
                <a:effectLst/>
                <a:uLnTx/>
                <a:uFillTx/>
                <a:ea typeface="+mn-ea"/>
                <a:cs typeface="+mn-cs"/>
              </a:rPr>
              <a:t>dose contra o HPV poderia proporcionar poupanças nos custos de entrega e aquisição, em comparação com o regime de duas doses.</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pt-PT" sz="1600" dirty="0">
                <a:solidFill>
                  <a:srgbClr val="000000"/>
                </a:solidFill>
              </a:rPr>
              <a:t>Estas poupanças de custos do programa com um esquema de dose única podem variar entre </a:t>
            </a:r>
            <a:r>
              <a:rPr kumimoji="0" lang="pt-PT" sz="1600" b="0" i="0" u="none" strike="noStrike" cap="none" normalizeH="0" baseline="0" noProof="0" dirty="0">
                <a:ln>
                  <a:noFill/>
                </a:ln>
                <a:solidFill>
                  <a:srgbClr val="000000"/>
                </a:solidFill>
                <a:effectLst/>
                <a:uLnTx/>
                <a:uFillTx/>
                <a:ea typeface="+mn-ea"/>
                <a:cs typeface="+mn-cs"/>
              </a:rPr>
              <a:t>40% e 49% por adolescente totalmente vacinado.</a:t>
            </a:r>
          </a:p>
          <a:p>
            <a:pPr marL="285750" indent="-285750">
              <a:spcAft>
                <a:spcPts val="1200"/>
              </a:spcAft>
              <a:buFont typeface="Arial" panose="020B0604020202020204" pitchFamily="34" charset="0"/>
              <a:buChar char="•"/>
              <a:defRPr/>
            </a:pPr>
            <a:r>
              <a:rPr lang="pt-PT" sz="1600" dirty="0">
                <a:solidFill>
                  <a:srgbClr val="000000"/>
                </a:solidFill>
              </a:rPr>
              <a:t>Dependendo do contexto do país, houve diferenças quanto ao facto de estas poupanças poderem ser em grande parte financeiras (despesas monetárias diretas) ou custos de oportunidade (custos de utilização dos recursos existentes). </a:t>
            </a: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Std Light"/>
              <a:ea typeface="+mn-ea"/>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Gill Sans Std Light"/>
              <a:ea typeface="+mn-ea"/>
              <a:cs typeface="+mn-cs"/>
            </a:endParaRPr>
          </a:p>
        </p:txBody>
      </p:sp>
      <p:sp>
        <p:nvSpPr>
          <p:cNvPr id="6" name="TextBox 5">
            <a:extLst>
              <a:ext uri="{FF2B5EF4-FFF2-40B4-BE49-F238E27FC236}">
                <a16:creationId xmlns:a16="http://schemas.microsoft.com/office/drawing/2014/main" id="{A3BBDFA0-E5B5-E603-7424-E0B151A8C57E}"/>
              </a:ext>
            </a:extLst>
          </p:cNvPr>
          <p:cNvSpPr txBox="1"/>
          <p:nvPr/>
        </p:nvSpPr>
        <p:spPr>
          <a:xfrm>
            <a:off x="456790" y="5953068"/>
            <a:ext cx="5859169" cy="349968"/>
          </a:xfrm>
          <a:prstGeom prst="rect">
            <a:avLst/>
          </a:prstGeom>
          <a:noFill/>
        </p:spPr>
        <p:txBody>
          <a:bodyPr wrap="square">
            <a:spAutoFit/>
          </a:bodyPr>
          <a:lstStyle/>
          <a:p>
            <a:pPr marL="0" marR="0">
              <a:lnSpc>
                <a:spcPct val="107000"/>
              </a:lnSpc>
              <a:spcAft>
                <a:spcPts val="800"/>
              </a:spcAft>
            </a:pPr>
            <a:r>
              <a:rPr lang="pt-PT" sz="800">
                <a:solidFill>
                  <a:schemeClr val="bg1">
                    <a:lumMod val="50000"/>
                  </a:schemeClr>
                </a:solidFill>
                <a:ea typeface="Aptos" panose="020B0004020202020204" pitchFamily="34" charset="0"/>
                <a:cs typeface="Times New Roman" panose="02020603050405020304" pitchFamily="18" charset="0"/>
              </a:rPr>
              <a:t>Slavkovsky R, Mvundura M, </a:t>
            </a:r>
            <a:r>
              <a:rPr lang="pt-PT" sz="800" strike="noStrike">
                <a:solidFill>
                  <a:schemeClr val="bg1">
                    <a:lumMod val="50000"/>
                  </a:schemeClr>
                </a:solidFill>
                <a:ea typeface="Aptos" panose="020B0004020202020204" pitchFamily="34" charset="0"/>
                <a:cs typeface="Times New Roman" panose="02020603050405020304" pitchFamily="18" charset="0"/>
              </a:rPr>
              <a:t>Debellut </a:t>
            </a:r>
            <a:r>
              <a:rPr lang="pt-PT" sz="800">
                <a:solidFill>
                  <a:schemeClr val="bg1">
                    <a:lumMod val="50000"/>
                  </a:schemeClr>
                </a:solidFill>
                <a:ea typeface="Aptos" panose="020B0004020202020204" pitchFamily="34" charset="0"/>
                <a:cs typeface="Times New Roman" panose="02020603050405020304" pitchFamily="18" charset="0"/>
              </a:rPr>
              <a:t> F, Naddumba T. Evaluating potential program cost savings with a single-dose HPV vaccination schedule: A modeling study. </a:t>
            </a:r>
            <a:r>
              <a:rPr lang="pt-PT" sz="800" b="0" i="1" u="none" baseline="0">
                <a:solidFill>
                  <a:schemeClr val="bg1">
                    <a:lumMod val="50000"/>
                  </a:schemeClr>
                </a:solidFill>
                <a:ea typeface="Aptos" panose="020B0004020202020204" pitchFamily="34" charset="0"/>
                <a:cs typeface="Times New Roman" panose="02020603050405020304" pitchFamily="18" charset="0"/>
              </a:rPr>
              <a:t>JNCI Monographs.</a:t>
            </a:r>
            <a:r>
              <a:rPr lang="pt-PT" sz="800">
                <a:solidFill>
                  <a:schemeClr val="bg1">
                    <a:lumMod val="50000"/>
                  </a:schemeClr>
                </a:solidFill>
                <a:ea typeface="Aptos" panose="020B0004020202020204" pitchFamily="34" charset="0"/>
                <a:cs typeface="Times New Roman" panose="02020603050405020304" pitchFamily="18" charset="0"/>
              </a:rPr>
              <a:t> 2024; 2024(67):371–378. doi:10.1093/jncimonographs/lgae037</a:t>
            </a:r>
          </a:p>
        </p:txBody>
      </p:sp>
      <p:sp>
        <p:nvSpPr>
          <p:cNvPr id="8" name="TextBox 7">
            <a:extLst>
              <a:ext uri="{FF2B5EF4-FFF2-40B4-BE49-F238E27FC236}">
                <a16:creationId xmlns:a16="http://schemas.microsoft.com/office/drawing/2014/main" id="{BBAAC48A-4E89-F5FB-7808-EE7BF7784F21}"/>
              </a:ext>
            </a:extLst>
          </p:cNvPr>
          <p:cNvSpPr txBox="1"/>
          <p:nvPr/>
        </p:nvSpPr>
        <p:spPr>
          <a:xfrm>
            <a:off x="3828134" y="5644894"/>
            <a:ext cx="227017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000" b="0" i="0" u="none" strike="noStrike" cap="none" normalizeH="0" baseline="0" noProof="0" dirty="0">
                <a:ln>
                  <a:noFill/>
                </a:ln>
                <a:solidFill>
                  <a:schemeClr val="tx2"/>
                </a:solidFill>
                <a:effectLst/>
                <a:uLnTx/>
                <a:uFillTx/>
                <a:latin typeface="Gill Sans Std Light"/>
                <a:ea typeface="+mn-ea"/>
                <a:cs typeface="+mn-cs"/>
              </a:rPr>
              <a:t>f = custos financeiros; o = custos de oportunidade</a:t>
            </a:r>
          </a:p>
        </p:txBody>
      </p:sp>
      <p:sp>
        <p:nvSpPr>
          <p:cNvPr id="9" name="TextBox 8">
            <a:extLst>
              <a:ext uri="{FF2B5EF4-FFF2-40B4-BE49-F238E27FC236}">
                <a16:creationId xmlns:a16="http://schemas.microsoft.com/office/drawing/2014/main" id="{A4F0431D-5CE4-EA47-FAEF-BE3889CCC648}"/>
              </a:ext>
            </a:extLst>
          </p:cNvPr>
          <p:cNvSpPr txBox="1"/>
          <p:nvPr/>
        </p:nvSpPr>
        <p:spPr>
          <a:xfrm>
            <a:off x="525920" y="904932"/>
            <a:ext cx="549780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PT" sz="1600" b="0" i="0" u="none" strike="noStrike" cap="none" normalizeH="0" baseline="0" noProof="0">
                <a:ln>
                  <a:noFill/>
                </a:ln>
                <a:solidFill>
                  <a:prstClr val="black"/>
                </a:solidFill>
                <a:effectLst/>
                <a:uLnTx/>
                <a:uFillTx/>
                <a:latin typeface="Gill Sans Std Light"/>
                <a:ea typeface="+mn-ea"/>
                <a:cs typeface="+mn-cs"/>
              </a:rPr>
              <a:t>Custos de entrega e </a:t>
            </a:r>
            <a:r>
              <a:rPr kumimoji="0" lang="pt-PT" sz="1600" b="0" i="0" u="none" strike="noStrike" cap="none" normalizeH="0" baseline="0" noProof="0">
                <a:ln>
                  <a:noFill/>
                </a:ln>
                <a:solidFill>
                  <a:srgbClr val="000000"/>
                </a:solidFill>
                <a:effectLst/>
                <a:uLnTx/>
                <a:uFillTx/>
                <a:latin typeface="Gill Sans Std Light"/>
                <a:ea typeface="+mn-ea"/>
                <a:cs typeface="+mn-cs"/>
              </a:rPr>
              <a:t>aquisição por adolescente para um regime completo de vacinação contra o HPV</a:t>
            </a:r>
          </a:p>
        </p:txBody>
      </p:sp>
    </p:spTree>
    <p:extLst>
      <p:ext uri="{BB962C8B-B14F-4D97-AF65-F5344CB8AC3E}">
        <p14:creationId xmlns:p14="http://schemas.microsoft.com/office/powerpoint/2010/main" val="37453087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F430776-6E7F-4A2F-A877-49D191DB651E}"/>
              </a:ext>
            </a:extLst>
          </p:cNvPr>
          <p:cNvSpPr/>
          <p:nvPr/>
        </p:nvSpPr>
        <p:spPr>
          <a:xfrm>
            <a:off x="374609" y="114300"/>
            <a:ext cx="11747582" cy="584775"/>
          </a:xfrm>
          <a:prstGeom prst="rect">
            <a:avLst/>
          </a:prstGeom>
        </p:spPr>
        <p:txBody>
          <a:bodyPr wrap="square">
            <a:spAutoFit/>
          </a:bodyPr>
          <a:lstStyle/>
          <a:p>
            <a:r>
              <a:rPr lang="pt-PT" sz="3200" dirty="0">
                <a:solidFill>
                  <a:schemeClr val="accent1"/>
                </a:solidFill>
                <a:latin typeface="+mj-lt"/>
              </a:rPr>
              <a:t>Resumo da literatura de modelação relativa à vacinação de dose única contra o HPV</a:t>
            </a:r>
          </a:p>
        </p:txBody>
      </p:sp>
      <p:sp>
        <p:nvSpPr>
          <p:cNvPr id="3" name="TextBox 2">
            <a:extLst>
              <a:ext uri="{FF2B5EF4-FFF2-40B4-BE49-F238E27FC236}">
                <a16:creationId xmlns:a16="http://schemas.microsoft.com/office/drawing/2014/main" id="{5745C179-302E-4DCD-843E-879A3649401E}"/>
              </a:ext>
            </a:extLst>
          </p:cNvPr>
          <p:cNvSpPr txBox="1"/>
          <p:nvPr/>
        </p:nvSpPr>
        <p:spPr>
          <a:xfrm>
            <a:off x="508851" y="1064871"/>
            <a:ext cx="11479098" cy="5016758"/>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pt-PT" sz="2000" dirty="0"/>
              <a:t>Em comparação com a ausência de vacinação, um esquema de vacinação de dose única contra o HPV produz benefícios substanciais para a saúde e é economicamente rentável.</a:t>
            </a:r>
            <a:r>
              <a:rPr lang="pt-PT" sz="2000" b="0" i="0" u="none" baseline="30000" dirty="0"/>
              <a:t>1,2,3</a:t>
            </a:r>
          </a:p>
          <a:p>
            <a:pPr marL="171450" indent="-171450">
              <a:buFont typeface="Arial" panose="020B0604020202020204" pitchFamily="34" charset="0"/>
              <a:buChar char="•"/>
            </a:pPr>
            <a:r>
              <a:rPr lang="pt-PT" sz="2000" dirty="0"/>
              <a:t>O impacto e a relação custo-eficácia da adição de uma segunda dose são determinados pela duração da protecção de dose única e, possivelmente, pela capacidade de alcançar uma maior cobertura com uma dose </a:t>
            </a:r>
            <a:r>
              <a:rPr lang="pt-PT" sz="2000" b="0" i="1" u="none" baseline="0" dirty="0"/>
              <a:t>versus</a:t>
            </a:r>
            <a:r>
              <a:rPr lang="pt-PT" sz="2000" dirty="0"/>
              <a:t> doses múltiplas.</a:t>
            </a:r>
            <a:r>
              <a:rPr lang="pt-PT" sz="2000" b="0" i="0" u="none" baseline="30000" dirty="0"/>
              <a:t>1,2,3</a:t>
            </a:r>
          </a:p>
          <a:p>
            <a:pPr marL="171450" indent="-171450">
              <a:buFont typeface="Arial" panose="020B0604020202020204" pitchFamily="34" charset="0"/>
              <a:buChar char="•"/>
            </a:pPr>
            <a:r>
              <a:rPr lang="pt-PT" sz="2000" dirty="0"/>
              <a:t>Em diversos contextos, a segunda dose deixa de ser economicamente rentável caso uma dose única consiga fornecer, pelo menos, 20 anos de protecção.</a:t>
            </a:r>
            <a:r>
              <a:rPr lang="pt-PT" sz="2000" b="0" i="0" u="none" baseline="30000" dirty="0"/>
              <a:t>1</a:t>
            </a:r>
          </a:p>
          <a:p>
            <a:pPr marL="171450" indent="-171450">
              <a:buFont typeface="Arial" panose="020B0604020202020204" pitchFamily="34" charset="0"/>
              <a:buChar char="•"/>
            </a:pPr>
            <a:r>
              <a:rPr lang="pt-PT" sz="2000" dirty="0"/>
              <a:t>A maioria dos benefícios para a saúde associados à vacinação de duas doses são alcançados com a vacinação de dose única, ainda que com uma menor eficácia ou duração da protecção.</a:t>
            </a:r>
            <a:r>
              <a:rPr lang="pt-PT" sz="2000" b="0" i="0" u="none" baseline="30000" dirty="0"/>
              <a:t>1</a:t>
            </a:r>
            <a:r>
              <a:rPr lang="pt-PT" sz="2000" dirty="0"/>
              <a:t> </a:t>
            </a:r>
          </a:p>
          <a:p>
            <a:pPr marL="171450" indent="-171450">
              <a:buFont typeface="Arial" panose="020B0604020202020204" pitchFamily="34" charset="0"/>
              <a:buChar char="•"/>
            </a:pPr>
            <a:r>
              <a:rPr lang="pt-PT" sz="2000" dirty="0"/>
              <a:t>A utilização da segunda dose para fins alternativos, como a vacinação de raparigas e mulheres mais velhas ou de rapazes com uma dose única, pode ter um maior impacto e relação custo-eficácia.</a:t>
            </a:r>
            <a:r>
              <a:rPr lang="pt-PT" sz="2000" b="0" i="0" u="none" baseline="30000" dirty="0"/>
              <a:t>3,4</a:t>
            </a:r>
          </a:p>
          <a:p>
            <a:pPr marL="171450" indent="-171450">
              <a:buFont typeface="Arial" panose="020B0604020202020204" pitchFamily="34" charset="0"/>
              <a:buChar char="•"/>
            </a:pPr>
            <a:r>
              <a:rPr lang="pt-PT" sz="2000" dirty="0"/>
              <a:t>A implementação imediata de um esquema de dose única conduz a maiores benefícios para a saúde do que o adiamento da adesão ao mesmo.</a:t>
            </a:r>
            <a:r>
              <a:rPr lang="pt-PT" sz="2000" b="0" i="0" u="none" baseline="30000" dirty="0"/>
              <a:t>5</a:t>
            </a:r>
            <a:r>
              <a:rPr lang="pt-PT" sz="2000" dirty="0"/>
              <a:t> </a:t>
            </a:r>
          </a:p>
          <a:p>
            <a:pPr marL="171450" indent="-171450">
              <a:buFont typeface="Arial" panose="020B0604020202020204" pitchFamily="34" charset="0"/>
              <a:buChar char="•"/>
            </a:pPr>
            <a:r>
              <a:rPr lang="pt-PT" sz="2000" dirty="0"/>
              <a:t>Se o fornecimento for limitado, as estratégias de dose única ou de intervalo prolongado oferecem um maior impacto positivo para a saúde e uma maior eficiência do que as estratégias de duas doses.</a:t>
            </a:r>
            <a:r>
              <a:rPr lang="pt-PT" sz="2000" b="0" i="0" u="none" baseline="30000" dirty="0"/>
              <a:t>6,7</a:t>
            </a:r>
          </a:p>
          <a:p>
            <a:pPr marL="342900" indent="-342900">
              <a:buFont typeface="Arial" panose="020B0604020202020204" pitchFamily="34" charset="0"/>
              <a:buChar char="•"/>
            </a:pPr>
            <a:endParaRPr lang="en-US" sz="2000" b="0" i="0" u="none" strike="noStrike" baseline="0" dirty="0">
              <a:highlight>
                <a:srgbClr val="FFFF00"/>
              </a:highlight>
              <a:cs typeface="Calibri" panose="020F0502020204030204" pitchFamily="34" charset="0"/>
            </a:endParaRPr>
          </a:p>
        </p:txBody>
      </p:sp>
      <p:sp>
        <p:nvSpPr>
          <p:cNvPr id="2" name="TextBox 1">
            <a:extLst>
              <a:ext uri="{FF2B5EF4-FFF2-40B4-BE49-F238E27FC236}">
                <a16:creationId xmlns:a16="http://schemas.microsoft.com/office/drawing/2014/main" id="{F543E293-7D39-C8ED-AF22-F48FCCBAFD6F}"/>
              </a:ext>
            </a:extLst>
          </p:cNvPr>
          <p:cNvSpPr txBox="1"/>
          <p:nvPr/>
        </p:nvSpPr>
        <p:spPr>
          <a:xfrm>
            <a:off x="374609" y="5758464"/>
            <a:ext cx="10826791" cy="646331"/>
          </a:xfrm>
          <a:prstGeom prst="rect">
            <a:avLst/>
          </a:prstGeom>
          <a:noFill/>
        </p:spPr>
        <p:txBody>
          <a:bodyPr wrap="square" rtlCol="0">
            <a:spAutoFit/>
          </a:bodyPr>
          <a:lstStyle/>
          <a:p>
            <a:r>
              <a:rPr lang="pt-PT" sz="900" dirty="0"/>
              <a:t>1. Prem K, Choi YH, Bénard É, et al. </a:t>
            </a:r>
            <a:r>
              <a:rPr lang="pt-PT" sz="900" b="0" i="1" u="none" baseline="0" dirty="0"/>
              <a:t>BMC Med.</a:t>
            </a:r>
            <a:r>
              <a:rPr lang="pt-PT" sz="900" dirty="0"/>
              <a:t> 2023; 21(1):313. doi:10.1186/s12916-023-02988-3. </a:t>
            </a:r>
            <a:r>
              <a:rPr lang="pt-PT" sz="800" dirty="0">
                <a:solidFill>
                  <a:schemeClr val="tx1">
                    <a:lumMod val="65000"/>
                    <a:lumOff val="35000"/>
                  </a:schemeClr>
                </a:solidFill>
                <a:latin typeface="+mj-lt"/>
              </a:rPr>
              <a:t>| </a:t>
            </a:r>
            <a:r>
              <a:rPr lang="pt-PT" sz="900" dirty="0"/>
              <a:t>2. Burger EA, et al. </a:t>
            </a:r>
            <a:r>
              <a:rPr lang="pt-PT" sz="900" b="0" i="1" u="none" baseline="0" dirty="0"/>
              <a:t>Vaccine</a:t>
            </a:r>
            <a:r>
              <a:rPr lang="pt-PT" sz="900" dirty="0"/>
              <a:t>. 2018; 36(32):4823–4829. doi:10.1016/j.vaccine.2018.04.061. </a:t>
            </a:r>
            <a:r>
              <a:rPr lang="pt-PT" sz="800" dirty="0">
                <a:solidFill>
                  <a:schemeClr val="tx1">
                    <a:lumMod val="65000"/>
                    <a:lumOff val="35000"/>
                  </a:schemeClr>
                </a:solidFill>
                <a:latin typeface="+mj-lt"/>
              </a:rPr>
              <a:t>| </a:t>
            </a:r>
            <a:r>
              <a:rPr lang="pt-PT" sz="900" dirty="0"/>
              <a:t>3. Bénard É, et al. </a:t>
            </a:r>
            <a:r>
              <a:rPr lang="pt-PT" sz="900" b="0" i="1" u="none" baseline="0" dirty="0"/>
              <a:t>Lancet Public Health</a:t>
            </a:r>
            <a:r>
              <a:rPr lang="pt-PT" sz="900" dirty="0"/>
              <a:t>. 2023; 8(10):e788–799. doi:10.1016/S2468-2667(23)00180-9. </a:t>
            </a:r>
            <a:r>
              <a:rPr lang="pt-PT" sz="800" dirty="0">
                <a:solidFill>
                  <a:schemeClr val="tx1">
                    <a:lumMod val="65000"/>
                    <a:lumOff val="35000"/>
                  </a:schemeClr>
                </a:solidFill>
                <a:latin typeface="+mj-lt"/>
              </a:rPr>
              <a:t>| </a:t>
            </a:r>
            <a:r>
              <a:rPr lang="pt-PT" sz="900" dirty="0"/>
              <a:t>4. Bénard É, Drolet M, Gingras G, et al. Prioritizing HPV vaccination strategies in 67 low- and middle-income countries (LMICs) based on efficiency at preventing cervical cancer: a modeling study. Resumo apresentado na 36.ª Conferência Internacional sobre Papilomavírus, Novembro de 2024; Reino Unido. 5. Burger EA, et al. </a:t>
            </a:r>
            <a:r>
              <a:rPr lang="pt-PT" sz="900" b="0" i="1" u="none" baseline="0" dirty="0"/>
              <a:t>Int J Cancer</a:t>
            </a:r>
            <a:r>
              <a:rPr lang="pt-PT" sz="900" dirty="0"/>
              <a:t>.2022; 151(10):1804-9. doi:10.1002/ijc.34054. </a:t>
            </a:r>
            <a:r>
              <a:rPr lang="pt-PT" sz="800" dirty="0">
                <a:solidFill>
                  <a:schemeClr val="tx1">
                    <a:lumMod val="65000"/>
                    <a:lumOff val="35000"/>
                  </a:schemeClr>
                </a:solidFill>
                <a:latin typeface="+mj-lt"/>
              </a:rPr>
              <a:t>| </a:t>
            </a:r>
            <a:r>
              <a:rPr lang="pt-PT" sz="900" dirty="0">
                <a:solidFill>
                  <a:schemeClr val="tx1">
                    <a:lumMod val="65000"/>
                    <a:lumOff val="35000"/>
                  </a:schemeClr>
                </a:solidFill>
                <a:latin typeface="+mj-lt"/>
              </a:rPr>
              <a:t>6</a:t>
            </a:r>
            <a:r>
              <a:rPr lang="pt-PT" sz="900" dirty="0"/>
              <a:t>. Bénard É, et al. </a:t>
            </a:r>
            <a:r>
              <a:rPr lang="pt-PT" sz="900" b="0" i="1" u="none" baseline="0" dirty="0"/>
              <a:t>Lancet Global Health</a:t>
            </a:r>
            <a:r>
              <a:rPr lang="pt-PT" sz="900" dirty="0"/>
              <a:t>. 2023; 11(1):e48–58. doi:10.1016/S2214-109X(22)00475-2. </a:t>
            </a:r>
            <a:r>
              <a:rPr lang="pt-PT" sz="800" dirty="0">
                <a:solidFill>
                  <a:schemeClr val="tx1">
                    <a:lumMod val="65000"/>
                    <a:lumOff val="35000"/>
                  </a:schemeClr>
                </a:solidFill>
                <a:latin typeface="+mj-lt"/>
              </a:rPr>
              <a:t>| </a:t>
            </a:r>
            <a:r>
              <a:rPr lang="pt-PT" sz="900" dirty="0">
                <a:solidFill>
                  <a:schemeClr val="tx1">
                    <a:lumMod val="65000"/>
                    <a:lumOff val="35000"/>
                  </a:schemeClr>
                </a:solidFill>
                <a:latin typeface="+mj-lt"/>
              </a:rPr>
              <a:t>7.</a:t>
            </a:r>
            <a:r>
              <a:rPr lang="pt-PT" sz="900" dirty="0"/>
              <a:t> Prem K, et al. </a:t>
            </a:r>
            <a:r>
              <a:rPr lang="pt-PT" sz="900" b="0" i="1" u="none" baseline="0" dirty="0"/>
              <a:t>EClinicalMedicine</a:t>
            </a:r>
            <a:r>
              <a:rPr lang="pt-PT" sz="900" dirty="0"/>
              <a:t> 2024; 74:102735. doi:10.1016/j.eclinm.2024.102735.</a:t>
            </a:r>
          </a:p>
        </p:txBody>
      </p:sp>
    </p:spTree>
    <p:extLst>
      <p:ext uri="{BB962C8B-B14F-4D97-AF65-F5344CB8AC3E}">
        <p14:creationId xmlns:p14="http://schemas.microsoft.com/office/powerpoint/2010/main" val="37468989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D50B-2B64-4CAE-A532-389CB27854A3}"/>
              </a:ext>
            </a:extLst>
          </p:cNvPr>
          <p:cNvSpPr>
            <a:spLocks noGrp="1"/>
          </p:cNvSpPr>
          <p:nvPr>
            <p:ph type="title"/>
          </p:nvPr>
        </p:nvSpPr>
        <p:spPr/>
        <p:txBody>
          <a:bodyPr/>
          <a:lstStyle/>
          <a:p>
            <a:r>
              <a:rPr lang="pt-PT" sz="4000" b="1"/>
              <a:t>Conclusão</a:t>
            </a:r>
          </a:p>
        </p:txBody>
      </p:sp>
    </p:spTree>
    <p:extLst>
      <p:ext uri="{BB962C8B-B14F-4D97-AF65-F5344CB8AC3E}">
        <p14:creationId xmlns:p14="http://schemas.microsoft.com/office/powerpoint/2010/main" val="559851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5C65A96-7FB5-468F-BC88-BDE5BF8ED8DA}"/>
              </a:ext>
            </a:extLst>
          </p:cNvPr>
          <p:cNvSpPr txBox="1">
            <a:spLocks/>
          </p:cNvSpPr>
          <p:nvPr/>
        </p:nvSpPr>
        <p:spPr>
          <a:xfrm>
            <a:off x="381000" y="334868"/>
            <a:ext cx="10972800" cy="77039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a:solidFill>
                  <a:schemeClr val="accent1"/>
                </a:solidFill>
                <a:ea typeface="+mn-ea"/>
                <a:cs typeface="+mn-cs"/>
              </a:rPr>
              <a:t>Esquemas de vacinação contra o HPV</a:t>
            </a:r>
          </a:p>
        </p:txBody>
      </p:sp>
      <p:sp>
        <p:nvSpPr>
          <p:cNvPr id="4" name="Rectangle 3">
            <a:extLst>
              <a:ext uri="{FF2B5EF4-FFF2-40B4-BE49-F238E27FC236}">
                <a16:creationId xmlns:a16="http://schemas.microsoft.com/office/drawing/2014/main" id="{B641D989-EEE4-4EB1-A630-AA1DC835C45A}"/>
              </a:ext>
            </a:extLst>
          </p:cNvPr>
          <p:cNvSpPr/>
          <p:nvPr/>
        </p:nvSpPr>
        <p:spPr>
          <a:xfrm>
            <a:off x="381000" y="1105259"/>
            <a:ext cx="11253216" cy="4616648"/>
          </a:xfrm>
          <a:prstGeom prst="rect">
            <a:avLst/>
          </a:prstGeom>
        </p:spPr>
        <p:txBody>
          <a:bodyPr wrap="square" lIns="91440" tIns="45720" rIns="91440" bIns="45720" anchor="t">
            <a:spAutoFit/>
          </a:bodyPr>
          <a:lstStyle/>
          <a:p>
            <a:pPr>
              <a:spcAft>
                <a:spcPts val="600"/>
              </a:spcAft>
            </a:pPr>
            <a:r>
              <a:rPr lang="pt-PT" sz="2000" dirty="0">
                <a:solidFill>
                  <a:srgbClr val="000000"/>
                </a:solidFill>
                <a:latin typeface="GillSans"/>
              </a:rPr>
              <a:t>Em Dezembro de 2022, a Organização Mundial de Saúde publicou um documento de posição atualizado</a:t>
            </a:r>
            <a:r>
              <a:rPr lang="pt-PT" sz="2000" b="0" i="0" u="none" baseline="30000" dirty="0">
                <a:solidFill>
                  <a:srgbClr val="000000"/>
                </a:solidFill>
                <a:latin typeface="GillSans"/>
              </a:rPr>
              <a:t>1</a:t>
            </a:r>
            <a:r>
              <a:rPr lang="pt-PT" sz="2000" dirty="0">
                <a:solidFill>
                  <a:srgbClr val="000000"/>
                </a:solidFill>
                <a:latin typeface="GillSans"/>
              </a:rPr>
              <a:t> sobre o esquema de vacinação contra o HPV, de acordo com a recomendação do </a:t>
            </a:r>
            <a:r>
              <a:rPr lang="pt-PT" sz="2000" dirty="0"/>
              <a:t>Consultivo Estratégico de Peritos em Imunização da OMS (SAGE da OMS)</a:t>
            </a:r>
            <a:r>
              <a:rPr lang="pt-PT" sz="2000" b="0" i="0" u="none" baseline="30000" dirty="0">
                <a:solidFill>
                  <a:srgbClr val="000000"/>
                </a:solidFill>
                <a:latin typeface="GillSans"/>
              </a:rPr>
              <a:t>2</a:t>
            </a:r>
            <a:r>
              <a:rPr lang="pt-PT" sz="2000" dirty="0">
                <a:solidFill>
                  <a:srgbClr val="000000"/>
                </a:solidFill>
                <a:latin typeface="GillSans"/>
              </a:rPr>
              <a:t>: </a:t>
            </a:r>
          </a:p>
          <a:p>
            <a:pPr marL="182880" indent="-182880">
              <a:buFont typeface="Arial,Sans-Serif" panose="020B0604020202020204" pitchFamily="34" charset="0"/>
              <a:buChar char="•"/>
            </a:pPr>
            <a:r>
              <a:rPr lang="pt-PT" dirty="0">
                <a:solidFill>
                  <a:srgbClr val="000000"/>
                </a:solidFill>
                <a:ea typeface="+mn-lt"/>
                <a:cs typeface="+mn-lt"/>
              </a:rPr>
              <a:t>Esquema de uma ou duas doses dirigido, principalmente, às raparigas dos 9 aos 14 anos</a:t>
            </a:r>
            <a:r>
              <a:rPr lang="pt-PT" strike="sngStrike" dirty="0">
                <a:solidFill>
                  <a:srgbClr val="FF0000"/>
                </a:solidFill>
                <a:ea typeface="+mn-lt"/>
                <a:cs typeface="+mn-lt"/>
              </a:rPr>
              <a:t> </a:t>
            </a:r>
          </a:p>
          <a:p>
            <a:pPr marL="182880" indent="-182880">
              <a:buFont typeface="Arial,Sans-Serif" panose="020B0604020202020204" pitchFamily="34" charset="0"/>
              <a:buChar char="•"/>
            </a:pPr>
            <a:r>
              <a:rPr lang="pt-PT" dirty="0">
                <a:solidFill>
                  <a:srgbClr val="000000"/>
                </a:solidFill>
                <a:ea typeface="+mn-lt"/>
                <a:cs typeface="+mn-lt"/>
              </a:rPr>
              <a:t>Esquema de vacinação de uma ou duas doses dirigido a mulheres jovens dos 15 aos 20 anos</a:t>
            </a:r>
          </a:p>
          <a:p>
            <a:pPr marL="182880" indent="-182880">
              <a:buFont typeface="Arial,Sans-Serif" panose="020B0604020202020204" pitchFamily="34" charset="0"/>
              <a:buChar char="•"/>
            </a:pPr>
            <a:r>
              <a:rPr lang="pt-PT" dirty="0">
                <a:solidFill>
                  <a:srgbClr val="000000"/>
                </a:solidFill>
                <a:ea typeface="+mn-lt"/>
                <a:cs typeface="+mn-lt"/>
              </a:rPr>
              <a:t>Esquema de vacinação de uma ou duas doses dirigido a rapazes/homens dos 9 aos 20 anos</a:t>
            </a:r>
          </a:p>
          <a:p>
            <a:pPr marL="182880" indent="-182880">
              <a:buFont typeface="Arial,Sans-Serif" panose="020B0604020202020204" pitchFamily="34" charset="0"/>
              <a:buChar char="•"/>
            </a:pPr>
            <a:r>
              <a:rPr lang="pt-PT" dirty="0">
                <a:solidFill>
                  <a:srgbClr val="000000"/>
                </a:solidFill>
                <a:ea typeface="+mn-lt"/>
                <a:cs typeface="+mn-lt"/>
              </a:rPr>
              <a:t>Duas doses com um intervalo de 6 meses para mulheres com mais de 21 anos</a:t>
            </a:r>
          </a:p>
          <a:p>
            <a:pPr marL="182880" indent="-182880">
              <a:spcAft>
                <a:spcPts val="600"/>
              </a:spcAft>
              <a:buFont typeface="Arial,Sans-Serif" panose="020B0604020202020204" pitchFamily="34" charset="0"/>
              <a:buChar char="•"/>
            </a:pPr>
            <a:r>
              <a:rPr lang="pt-PT" dirty="0">
                <a:solidFill>
                  <a:srgbClr val="000000"/>
                </a:solidFill>
                <a:ea typeface="+mn-lt"/>
                <a:cs typeface="+mn-lt"/>
              </a:rPr>
              <a:t>Os indivíduos imunocomprometidos, incluindo os portadores de VIH, devem receber três doses, se possível, e se não for possível, pelo menos, duas doses.</a:t>
            </a:r>
          </a:p>
          <a:p>
            <a:pPr>
              <a:spcAft>
                <a:spcPts val="1200"/>
              </a:spcAft>
            </a:pPr>
            <a:r>
              <a:rPr lang="pt-PT" dirty="0">
                <a:solidFill>
                  <a:srgbClr val="000000"/>
                </a:solidFill>
                <a:ea typeface="+mn-lt"/>
                <a:cs typeface="+mn-lt"/>
              </a:rPr>
              <a:t>Alguns dos esquemas acima referidos, incluindo o esquema de dose única, são opções não indicadas.</a:t>
            </a:r>
          </a:p>
          <a:p>
            <a:r>
              <a:rPr lang="pt-PT" sz="2000" dirty="0">
                <a:ea typeface="+mn-lt"/>
                <a:cs typeface="+mn-lt"/>
              </a:rPr>
              <a:t>A OMS insta todos os países a introduzirem a vacina contra o HPV para o grupo-alvo primário de raparigas dos 9</a:t>
            </a:r>
            <a:r>
              <a:rPr lang="pt-PT" sz="2000" dirty="0">
                <a:solidFill>
                  <a:srgbClr val="000000"/>
                </a:solidFill>
                <a:ea typeface="+mn-lt"/>
                <a:cs typeface="+mn-lt"/>
              </a:rPr>
              <a:t> aos </a:t>
            </a:r>
            <a:r>
              <a:rPr lang="pt-PT" sz="2000" dirty="0">
                <a:ea typeface="+mn-lt"/>
                <a:cs typeface="+mn-lt"/>
              </a:rPr>
              <a:t>14 anos e, sempre que possível e acessível, a darem prioridade à recuperação do atraso nas coortes mais velhas e nas raparigas não abrangidas através da vacinação de coortes de várias idades (MAC, na sigla em inglês) até aos 18 anos. </a:t>
            </a:r>
          </a:p>
          <a:p>
            <a:endParaRPr lang="en-US" sz="700" i="1" dirty="0"/>
          </a:p>
        </p:txBody>
      </p:sp>
      <p:sp>
        <p:nvSpPr>
          <p:cNvPr id="5" name="TextBox 4">
            <a:extLst>
              <a:ext uri="{FF2B5EF4-FFF2-40B4-BE49-F238E27FC236}">
                <a16:creationId xmlns:a16="http://schemas.microsoft.com/office/drawing/2014/main" id="{09A044F6-7E78-79D7-25C4-45384C744DC5}"/>
              </a:ext>
            </a:extLst>
          </p:cNvPr>
          <p:cNvSpPr txBox="1"/>
          <p:nvPr/>
        </p:nvSpPr>
        <p:spPr>
          <a:xfrm>
            <a:off x="100584" y="5924550"/>
            <a:ext cx="11253216" cy="307777"/>
          </a:xfrm>
          <a:prstGeom prst="rect">
            <a:avLst/>
          </a:prstGeom>
          <a:noFill/>
        </p:spPr>
        <p:txBody>
          <a:bodyPr wrap="square">
            <a:spAutoFit/>
          </a:bodyPr>
          <a:lstStyle/>
          <a:p>
            <a:pPr marL="0" indent="0" defTabSz="914400" eaLnBrk="1" hangingPunct="1">
              <a:buNone/>
              <a:defRPr/>
            </a:pPr>
            <a:r>
              <a:rPr lang="pt-PT" sz="700">
                <a:solidFill>
                  <a:srgbClr val="000000"/>
                </a:solidFill>
              </a:rPr>
              <a:t>1. Organização Mundial de Saúde. Human papillomavirus vaccines: WHO position paper (2022 update). Weekly Epidemiological Record. 2022; 97:645-672. </a:t>
            </a:r>
            <a:r>
              <a:rPr lang="pt-PT" sz="700" b="0" i="0" u="sng" baseline="0">
                <a:solidFill>
                  <a:srgbClr val="000000"/>
                </a:solidFill>
                <a:hlinkClick r:id="rId3"/>
              </a:rPr>
              <a:t>http://apps.who.int/iris/bitstream/handle/10665/365350/WER9750-eng-fre.pdf</a:t>
            </a:r>
            <a:r>
              <a:rPr lang="pt-PT" sz="700">
                <a:solidFill>
                  <a:srgbClr val="000000"/>
                </a:solidFill>
              </a:rPr>
              <a:t> </a:t>
            </a:r>
          </a:p>
          <a:p>
            <a:pPr marL="0" indent="0" defTabSz="914400" eaLnBrk="1" hangingPunct="1">
              <a:buNone/>
              <a:defRPr/>
            </a:pPr>
            <a:r>
              <a:rPr lang="pt-PT" sz="700">
                <a:solidFill>
                  <a:srgbClr val="000000"/>
                </a:solidFill>
              </a:rPr>
              <a:t>2. One-dose human papillomavirus (HPV) vaccine offers solid protection against cervical cancer. Comunicado de imprensa. OMS; 11 de Abril de 2022. </a:t>
            </a:r>
            <a:r>
              <a:rPr lang="pt-PT" sz="700" b="0" i="0" u="sng" baseline="0">
                <a:solidFill>
                  <a:srgbClr val="000000"/>
                </a:solidFill>
                <a:hlinkClick r:id="rId4"/>
              </a:rPr>
              <a:t>https://www.who.int/news/item/11-04-2022-one-dose-human-papillomavirus-(hpv)-vaccine-offers-solid-protection-against-cervical-cancer</a:t>
            </a:r>
            <a:r>
              <a:rPr lang="pt-PT" sz="700">
                <a:solidFill>
                  <a:srgbClr val="000000"/>
                </a:solidFill>
              </a:rPr>
              <a:t> </a:t>
            </a:r>
          </a:p>
        </p:txBody>
      </p:sp>
    </p:spTree>
    <p:extLst>
      <p:ext uri="{BB962C8B-B14F-4D97-AF65-F5344CB8AC3E}">
        <p14:creationId xmlns:p14="http://schemas.microsoft.com/office/powerpoint/2010/main" val="1074348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24DCB4-3C0F-7C00-9E63-250AC521C097}"/>
              </a:ext>
            </a:extLst>
          </p:cNvPr>
          <p:cNvSpPr>
            <a:spLocks noGrp="1"/>
          </p:cNvSpPr>
          <p:nvPr>
            <p:ph type="body" sz="quarter" idx="14"/>
          </p:nvPr>
        </p:nvSpPr>
        <p:spPr>
          <a:xfrm>
            <a:off x="685718" y="379116"/>
            <a:ext cx="10718800" cy="1095876"/>
          </a:xfrm>
        </p:spPr>
        <p:txBody>
          <a:bodyPr/>
          <a:lstStyle/>
          <a:p>
            <a:pPr marL="0" indent="0">
              <a:buNone/>
            </a:pPr>
            <a:r>
              <a:rPr lang="pt-PT" sz="3200">
                <a:solidFill>
                  <a:schemeClr val="accent1"/>
                </a:solidFill>
                <a:latin typeface="+mj-lt"/>
              </a:rPr>
              <a:t>Evidências substanciais que confirmam os benefícios de um regime de vacinação de dose única contra o HPV</a:t>
            </a:r>
          </a:p>
          <a:p>
            <a:endParaRPr lang="en-US" dirty="0"/>
          </a:p>
        </p:txBody>
      </p:sp>
      <p:sp>
        <p:nvSpPr>
          <p:cNvPr id="4" name="TextBox 3">
            <a:extLst>
              <a:ext uri="{FF2B5EF4-FFF2-40B4-BE49-F238E27FC236}">
                <a16:creationId xmlns:a16="http://schemas.microsoft.com/office/drawing/2014/main" id="{976EA798-EFAD-9167-1229-DB274D2FA6EE}"/>
              </a:ext>
            </a:extLst>
          </p:cNvPr>
          <p:cNvSpPr txBox="1">
            <a:spLocks/>
          </p:cNvSpPr>
          <p:nvPr/>
        </p:nvSpPr>
        <p:spPr>
          <a:xfrm>
            <a:off x="554736" y="1901944"/>
            <a:ext cx="5363464" cy="276999"/>
          </a:xfrm>
          <a:prstGeom prst="rect">
            <a:avLst/>
          </a:prstGeom>
        </p:spPr>
        <p:txBody>
          <a:bodyPr vert="horz" wrap="square" lIns="0" tIns="0" rIns="0" bIns="0" rtlCol="0" anchor="b"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800" b="1" i="0" u="none" strike="noStrike" cap="none" normalizeH="0" baseline="0" noProof="0">
                <a:ln>
                  <a:noFill/>
                </a:ln>
                <a:solidFill>
                  <a:srgbClr val="000000"/>
                </a:solidFill>
                <a:effectLst/>
                <a:uLnTx/>
                <a:uFillTx/>
                <a:latin typeface="Arial"/>
                <a:ea typeface="+mn-ea"/>
                <a:cs typeface="Arial" panose="020B0604020202020204" pitchFamily="34" charset="0"/>
              </a:rPr>
              <a:t>Evidências para uma dose única: </a:t>
            </a:r>
          </a:p>
        </p:txBody>
      </p:sp>
      <p:sp>
        <p:nvSpPr>
          <p:cNvPr id="5" name="Oval 4">
            <a:extLst>
              <a:ext uri="{FF2B5EF4-FFF2-40B4-BE49-F238E27FC236}">
                <a16:creationId xmlns:a16="http://schemas.microsoft.com/office/drawing/2014/main" id="{0C6F59B5-1BA8-E71C-50CD-424F8C132D1B}"/>
              </a:ext>
            </a:extLst>
          </p:cNvPr>
          <p:cNvSpPr>
            <a:spLocks/>
          </p:cNvSpPr>
          <p:nvPr/>
        </p:nvSpPr>
        <p:spPr>
          <a:xfrm>
            <a:off x="554736" y="2490022"/>
            <a:ext cx="661599" cy="661599"/>
          </a:xfrm>
          <a:prstGeom prst="ellipse">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926AF1AA-32C3-FF08-B053-D78D59E15197}"/>
              </a:ext>
            </a:extLst>
          </p:cNvPr>
          <p:cNvSpPr txBox="1">
            <a:spLocks/>
          </p:cNvSpPr>
          <p:nvPr/>
        </p:nvSpPr>
        <p:spPr>
          <a:xfrm>
            <a:off x="1494477" y="2718623"/>
            <a:ext cx="8954952"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400" b="1" i="0" u="none" strike="noStrike" cap="none" normalizeH="0" baseline="0" noProof="0">
                <a:ln>
                  <a:noFill/>
                </a:ln>
                <a:solidFill>
                  <a:srgbClr val="000000"/>
                </a:solidFill>
                <a:effectLst/>
                <a:uLnTx/>
                <a:uFillTx/>
                <a:latin typeface="Arial"/>
                <a:ea typeface="+mn-ea"/>
                <a:cs typeface="Arial" panose="020B0604020202020204" pitchFamily="34" charset="0"/>
              </a:rPr>
              <a:t>Uma dose única proporciona níveis elevados de protecção, semelhantes em magnitude a regimes multidose.</a:t>
            </a:r>
          </a:p>
        </p:txBody>
      </p:sp>
      <p:sp>
        <p:nvSpPr>
          <p:cNvPr id="7" name="Oval 6">
            <a:extLst>
              <a:ext uri="{FF2B5EF4-FFF2-40B4-BE49-F238E27FC236}">
                <a16:creationId xmlns:a16="http://schemas.microsoft.com/office/drawing/2014/main" id="{CD65526F-9078-AE1C-9B20-4763D97DD73E}"/>
              </a:ext>
            </a:extLst>
          </p:cNvPr>
          <p:cNvSpPr>
            <a:spLocks/>
          </p:cNvSpPr>
          <p:nvPr/>
        </p:nvSpPr>
        <p:spPr>
          <a:xfrm>
            <a:off x="554736" y="3368564"/>
            <a:ext cx="661599" cy="661599"/>
          </a:xfrm>
          <a:prstGeom prst="ellipse">
            <a:avLst/>
          </a:prstGeom>
          <a:solidFill>
            <a:schemeClr val="accent3"/>
          </a:solidFill>
          <a:ln w="2540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8" name="Graphic 7">
            <a:extLst>
              <a:ext uri="{FF2B5EF4-FFF2-40B4-BE49-F238E27FC236}">
                <a16:creationId xmlns:a16="http://schemas.microsoft.com/office/drawing/2014/main" id="{E5D7DCD8-EFD6-9040-18C9-E6F11D5E8E83}"/>
              </a:ext>
            </a:extLst>
          </p:cNvPr>
          <p:cNvPicPr>
            <a:picLocks/>
          </p:cNvPicPr>
          <p:nvPr/>
        </p:nvPicPr>
        <p:blipFill>
          <a:blip r:embed="rId5">
            <a:extLst>
              <a:ext uri="{96DAC541-7B7A-43D3-8B79-37D633B846F1}">
                <asvg:svgBlip xmlns:asvg="http://schemas.microsoft.com/office/drawing/2016/SVG/main" r:embed="rId6"/>
              </a:ext>
            </a:extLst>
          </a:blip>
          <a:stretch>
            <a:fillRect/>
          </a:stretch>
        </p:blipFill>
        <p:spPr>
          <a:xfrm>
            <a:off x="702323" y="3516479"/>
            <a:ext cx="366424" cy="365770"/>
          </a:xfrm>
          <a:prstGeom prst="rect">
            <a:avLst/>
          </a:prstGeom>
        </p:spPr>
      </p:pic>
      <p:sp>
        <p:nvSpPr>
          <p:cNvPr id="9" name="TextBox 8">
            <a:extLst>
              <a:ext uri="{FF2B5EF4-FFF2-40B4-BE49-F238E27FC236}">
                <a16:creationId xmlns:a16="http://schemas.microsoft.com/office/drawing/2014/main" id="{3ED9FDEB-CDA1-FCCB-216B-C98B0CC31FE6}"/>
              </a:ext>
            </a:extLst>
          </p:cNvPr>
          <p:cNvSpPr txBox="1">
            <a:spLocks/>
          </p:cNvSpPr>
          <p:nvPr/>
        </p:nvSpPr>
        <p:spPr>
          <a:xfrm>
            <a:off x="1489214" y="3506365"/>
            <a:ext cx="9267019"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400" b="1" i="0" u="none" strike="noStrike" cap="none" normalizeH="0" baseline="0" noProof="0">
                <a:ln>
                  <a:noFill/>
                </a:ln>
                <a:solidFill>
                  <a:srgbClr val="000000"/>
                </a:solidFill>
                <a:effectLst/>
                <a:uLnTx/>
                <a:uFillTx/>
                <a:latin typeface="Arial"/>
                <a:ea typeface="+mn-ea"/>
                <a:cs typeface="Arial" panose="020B0604020202020204" pitchFamily="34" charset="0"/>
              </a:rPr>
              <a:t>Os esquemas de dose única podem reduzir significativamente os custos e facilitar a resolução de desafios relacionados com a distribuição.</a:t>
            </a:r>
          </a:p>
        </p:txBody>
      </p:sp>
      <p:grpSp>
        <p:nvGrpSpPr>
          <p:cNvPr id="10" name="Group 9">
            <a:extLst>
              <a:ext uri="{FF2B5EF4-FFF2-40B4-BE49-F238E27FC236}">
                <a16:creationId xmlns:a16="http://schemas.microsoft.com/office/drawing/2014/main" id="{A61E4F3A-5ACB-5644-CC2B-93CBB326EE0B}"/>
              </a:ext>
            </a:extLst>
          </p:cNvPr>
          <p:cNvGrpSpPr/>
          <p:nvPr/>
        </p:nvGrpSpPr>
        <p:grpSpPr>
          <a:xfrm>
            <a:off x="538131" y="4185744"/>
            <a:ext cx="661599" cy="661599"/>
            <a:chOff x="554736" y="4549555"/>
            <a:chExt cx="661599" cy="661599"/>
          </a:xfrm>
          <a:solidFill>
            <a:schemeClr val="accent3"/>
          </a:solidFill>
        </p:grpSpPr>
        <p:sp>
          <p:nvSpPr>
            <p:cNvPr id="11" name="Oval 10">
              <a:extLst>
                <a:ext uri="{FF2B5EF4-FFF2-40B4-BE49-F238E27FC236}">
                  <a16:creationId xmlns:a16="http://schemas.microsoft.com/office/drawing/2014/main" id="{22FD9303-BB6B-1364-C175-33595066EFFE}"/>
                </a:ext>
              </a:extLst>
            </p:cNvPr>
            <p:cNvSpPr>
              <a:spLocks/>
            </p:cNvSpPr>
            <p:nvPr/>
          </p:nvSpPr>
          <p:spPr>
            <a:xfrm>
              <a:off x="554736" y="4549555"/>
              <a:ext cx="661599" cy="661599"/>
            </a:xfrm>
            <a:prstGeom prst="ellipse">
              <a:avLst/>
            </a:prstGeom>
            <a:solidFill>
              <a:schemeClr val="accent5"/>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CustomIcon">
              <a:extLst>
                <a:ext uri="{FF2B5EF4-FFF2-40B4-BE49-F238E27FC236}">
                  <a16:creationId xmlns:a16="http://schemas.microsoft.com/office/drawing/2014/main" id="{C32D1E96-904E-5540-336E-6572168D2D4B}"/>
                </a:ext>
              </a:extLst>
            </p:cNvPr>
            <p:cNvPicPr>
              <a:picLocks/>
            </p:cNvPicPr>
            <p:nvPr>
              <p:custDataLst>
                <p:tags r:id="rId2"/>
              </p:custDataLst>
            </p:nvPr>
          </p:nvPicPr>
          <p:blipFill>
            <a:blip r:embed="rId7">
              <a:extLst>
                <a:ext uri="{96DAC541-7B7A-43D3-8B79-37D633B846F1}">
                  <asvg:svgBlip xmlns:asvg="http://schemas.microsoft.com/office/drawing/2016/SVG/main" r:embed="rId8"/>
                </a:ext>
              </a:extLst>
            </a:blip>
            <a:stretch>
              <a:fillRect/>
            </a:stretch>
          </p:blipFill>
          <p:spPr>
            <a:xfrm>
              <a:off x="702323" y="4697470"/>
              <a:ext cx="366424" cy="365770"/>
            </a:xfrm>
            <a:prstGeom prst="rect">
              <a:avLst/>
            </a:prstGeom>
          </p:spPr>
        </p:pic>
      </p:grpSp>
      <p:sp>
        <p:nvSpPr>
          <p:cNvPr id="13" name="TextBox 12">
            <a:extLst>
              <a:ext uri="{FF2B5EF4-FFF2-40B4-BE49-F238E27FC236}">
                <a16:creationId xmlns:a16="http://schemas.microsoft.com/office/drawing/2014/main" id="{18E1F765-48E0-39A3-5D2B-DA942B46F934}"/>
              </a:ext>
            </a:extLst>
          </p:cNvPr>
          <p:cNvSpPr txBox="1">
            <a:spLocks/>
          </p:cNvSpPr>
          <p:nvPr/>
        </p:nvSpPr>
        <p:spPr>
          <a:xfrm>
            <a:off x="1543354" y="4343967"/>
            <a:ext cx="8906075" cy="215444"/>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sz="1400" b="1" i="0" u="none" strike="noStrike" cap="none" normalizeH="0" baseline="0" noProof="0">
                <a:ln>
                  <a:noFill/>
                </a:ln>
                <a:solidFill>
                  <a:srgbClr val="000000"/>
                </a:solidFill>
                <a:effectLst/>
                <a:uLnTx/>
                <a:uFillTx/>
                <a:latin typeface="Arial"/>
                <a:ea typeface="+mn-ea"/>
                <a:cs typeface="Arial" panose="020B0604020202020204" pitchFamily="34" charset="0"/>
              </a:rPr>
              <a:t>Os regimes de dose única promovem a equidade na saúde global e contribuem para aumentar o acesso e a adesão.</a:t>
            </a:r>
          </a:p>
        </p:txBody>
      </p:sp>
      <p:sp>
        <p:nvSpPr>
          <p:cNvPr id="14" name="Oval 13">
            <a:extLst>
              <a:ext uri="{FF2B5EF4-FFF2-40B4-BE49-F238E27FC236}">
                <a16:creationId xmlns:a16="http://schemas.microsoft.com/office/drawing/2014/main" id="{AB20139B-4166-BBFC-7DF7-5148879BAE57}"/>
              </a:ext>
            </a:extLst>
          </p:cNvPr>
          <p:cNvSpPr>
            <a:spLocks noGrp="1" noRot="1" noMove="1" noResize="1" noEditPoints="1" noAdjustHandles="1" noChangeArrowheads="1" noChangeShapeType="1"/>
          </p:cNvSpPr>
          <p:nvPr/>
        </p:nvSpPr>
        <p:spPr>
          <a:xfrm>
            <a:off x="554735" y="5111471"/>
            <a:ext cx="661599" cy="661599"/>
          </a:xfrm>
          <a:prstGeom prst="ellipse">
            <a:avLst/>
          </a:prstGeom>
          <a:solidFill>
            <a:schemeClr val="accent2"/>
          </a:solidFill>
          <a:ln w="285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900" b="0" i="0" u="none" strike="noStrike" kern="1200" cap="none" spc="0" normalizeH="0" baseline="0" noProof="0" dirty="0">
              <a:ln>
                <a:noFill/>
              </a:ln>
              <a:solidFill>
                <a:schemeClr val="accent2"/>
              </a:solidFill>
              <a:effectLst/>
              <a:uLnTx/>
              <a:uFillTx/>
              <a:latin typeface="Arial"/>
              <a:ea typeface="+mn-ea"/>
              <a:cs typeface="+mn-cs"/>
            </a:endParaRPr>
          </a:p>
        </p:txBody>
      </p:sp>
      <p:pic>
        <p:nvPicPr>
          <p:cNvPr id="15" name="CustomIcon">
            <a:extLst>
              <a:ext uri="{FF2B5EF4-FFF2-40B4-BE49-F238E27FC236}">
                <a16:creationId xmlns:a16="http://schemas.microsoft.com/office/drawing/2014/main" id="{256F1828-285B-AFDC-B690-9E995746BDBE}"/>
              </a:ext>
            </a:extLst>
          </p:cNvPr>
          <p:cNvPicPr>
            <a:picLocks/>
          </p:cNvPicPr>
          <p:nvPr>
            <p:custDataLst>
              <p:tags r:id="rId1"/>
            </p:custDataLst>
          </p:nvPr>
        </p:nvPicPr>
        <p:blipFill>
          <a:blip r:embed="rId9">
            <a:extLst>
              <a:ext uri="{96DAC541-7B7A-43D3-8B79-37D633B846F1}">
                <asvg:svgBlip xmlns:asvg="http://schemas.microsoft.com/office/drawing/2016/SVG/main" r:embed="rId10"/>
              </a:ext>
            </a:extLst>
          </a:blip>
          <a:stretch>
            <a:fillRect/>
          </a:stretch>
        </p:blipFill>
        <p:spPr>
          <a:xfrm>
            <a:off x="702323" y="5259856"/>
            <a:ext cx="366424" cy="364828"/>
          </a:xfrm>
          <a:prstGeom prst="rect">
            <a:avLst/>
          </a:prstGeom>
        </p:spPr>
      </p:pic>
      <p:sp>
        <p:nvSpPr>
          <p:cNvPr id="16" name="TextBox 15">
            <a:extLst>
              <a:ext uri="{FF2B5EF4-FFF2-40B4-BE49-F238E27FC236}">
                <a16:creationId xmlns:a16="http://schemas.microsoft.com/office/drawing/2014/main" id="{C5C2E3F9-9072-C13D-694F-1FDF54816D97}"/>
              </a:ext>
            </a:extLst>
          </p:cNvPr>
          <p:cNvSpPr txBox="1">
            <a:spLocks/>
          </p:cNvSpPr>
          <p:nvPr/>
        </p:nvSpPr>
        <p:spPr>
          <a:xfrm>
            <a:off x="1543354" y="5226828"/>
            <a:ext cx="8966986" cy="430887"/>
          </a:xfrm>
          <a:prstGeom prst="rect">
            <a:avLst/>
          </a:prstGeom>
        </p:spPr>
        <p:txBody>
          <a:bodyPr vert="horz" wrap="square" lIns="0" tIns="0" rIns="0" bIns="0" rtlCol="0" anchor="t" anchorCtr="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lang="pt-PT" sz="1400" b="1">
                <a:solidFill>
                  <a:srgbClr val="000000"/>
                </a:solidFill>
                <a:latin typeface="Arial"/>
              </a:rPr>
              <a:t>A vacinação de um maior número de raparigas com uma dose única irá prevenir um número muito maior de casos de cancro do colo do útero do que a vacinação de um menor número de raparigas com uma segunda dose.</a:t>
            </a:r>
          </a:p>
        </p:txBody>
      </p:sp>
      <p:pic>
        <p:nvPicPr>
          <p:cNvPr id="17" name="Graphic 16">
            <a:extLst>
              <a:ext uri="{FF2B5EF4-FFF2-40B4-BE49-F238E27FC236}">
                <a16:creationId xmlns:a16="http://schemas.microsoft.com/office/drawing/2014/main" id="{DFE1E514-D81A-3B15-E859-465E6A21B4C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91289" y="2636036"/>
            <a:ext cx="355284" cy="355284"/>
          </a:xfrm>
          <a:prstGeom prst="rect">
            <a:avLst/>
          </a:prstGeom>
        </p:spPr>
      </p:pic>
    </p:spTree>
    <p:extLst>
      <p:ext uri="{BB962C8B-B14F-4D97-AF65-F5344CB8AC3E}">
        <p14:creationId xmlns:p14="http://schemas.microsoft.com/office/powerpoint/2010/main" val="3143326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7AC1-3D04-6B15-2A37-28679B312137}"/>
              </a:ext>
            </a:extLst>
          </p:cNvPr>
          <p:cNvSpPr>
            <a:spLocks noGrp="1"/>
          </p:cNvSpPr>
          <p:nvPr>
            <p:ph type="title"/>
          </p:nvPr>
        </p:nvSpPr>
        <p:spPr/>
        <p:txBody>
          <a:bodyPr/>
          <a:lstStyle/>
          <a:p>
            <a:r>
              <a:rPr lang="pt-PT"/>
              <a:t>Cancro do colo do útero, HPV e vacinas contra o HPV</a:t>
            </a:r>
          </a:p>
        </p:txBody>
      </p:sp>
    </p:spTree>
    <p:extLst>
      <p:ext uri="{BB962C8B-B14F-4D97-AF65-F5344CB8AC3E}">
        <p14:creationId xmlns:p14="http://schemas.microsoft.com/office/powerpoint/2010/main" val="3288161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96D65E9-BFB9-45B8-B6F7-F3DE780CC994}"/>
              </a:ext>
            </a:extLst>
          </p:cNvPr>
          <p:cNvSpPr txBox="1">
            <a:spLocks/>
          </p:cNvSpPr>
          <p:nvPr/>
        </p:nvSpPr>
        <p:spPr>
          <a:xfrm>
            <a:off x="381000" y="114300"/>
            <a:ext cx="10972800" cy="488701"/>
          </a:xfr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PT" sz="3200">
                <a:solidFill>
                  <a:schemeClr val="accent1"/>
                </a:solidFill>
                <a:ea typeface="+mn-ea"/>
                <a:cs typeface="GILL SANS SEMIBOLD" panose="020B0502020104020203" pitchFamily="34" charset="-79"/>
              </a:rPr>
              <a:t>Iniciativa de eliminação do cancro do colo do útero</a:t>
            </a:r>
          </a:p>
        </p:txBody>
      </p:sp>
      <p:pic>
        <p:nvPicPr>
          <p:cNvPr id="9" name="Picture 8">
            <a:extLst>
              <a:ext uri="{FF2B5EF4-FFF2-40B4-BE49-F238E27FC236}">
                <a16:creationId xmlns:a16="http://schemas.microsoft.com/office/drawing/2014/main" id="{46E9B495-9146-4101-B1CE-9CE64594ABB6}"/>
              </a:ext>
            </a:extLst>
          </p:cNvPr>
          <p:cNvPicPr>
            <a:picLocks noChangeAspect="1"/>
          </p:cNvPicPr>
          <p:nvPr/>
        </p:nvPicPr>
        <p:blipFill>
          <a:blip r:embed="rId3"/>
          <a:stretch>
            <a:fillRect/>
          </a:stretch>
        </p:blipFill>
        <p:spPr>
          <a:xfrm>
            <a:off x="1099861" y="2996118"/>
            <a:ext cx="9988418" cy="3272827"/>
          </a:xfrm>
          <a:prstGeom prst="rect">
            <a:avLst/>
          </a:prstGeom>
        </p:spPr>
      </p:pic>
      <p:sp>
        <p:nvSpPr>
          <p:cNvPr id="2" name="Rectangle 1">
            <a:extLst>
              <a:ext uri="{FF2B5EF4-FFF2-40B4-BE49-F238E27FC236}">
                <a16:creationId xmlns:a16="http://schemas.microsoft.com/office/drawing/2014/main" id="{AE051BB0-DAA8-4715-8030-3A9D42A0F641}"/>
              </a:ext>
            </a:extLst>
          </p:cNvPr>
          <p:cNvSpPr/>
          <p:nvPr/>
        </p:nvSpPr>
        <p:spPr>
          <a:xfrm>
            <a:off x="350728" y="738835"/>
            <a:ext cx="5745271" cy="2844625"/>
          </a:xfrm>
          <a:prstGeom prst="rect">
            <a:avLst/>
          </a:prstGeom>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pt-PT" sz="2000" dirty="0">
                <a:ea typeface="Calibri" panose="020F0502020204030204" pitchFamily="34" charset="0"/>
                <a:cs typeface="Times New Roman" panose="02020603050405020304" pitchFamily="18" charset="0"/>
              </a:rPr>
              <a:t>O cancro do colo do útero é uma das principais causas de morte por cancro entre as mulheres em PRMB.</a:t>
            </a:r>
          </a:p>
          <a:p>
            <a:pPr marL="285750" indent="-285750">
              <a:lnSpc>
                <a:spcPct val="107000"/>
              </a:lnSpc>
              <a:spcBef>
                <a:spcPts val="600"/>
              </a:spcBef>
              <a:spcAft>
                <a:spcPts val="600"/>
              </a:spcAft>
              <a:buFont typeface="Arial" panose="020B0604020202020204" pitchFamily="34" charset="0"/>
              <a:buChar char="•"/>
            </a:pPr>
            <a:r>
              <a:rPr lang="pt-PT" sz="2000" dirty="0">
                <a:ea typeface="Calibri" panose="020F0502020204030204" pitchFamily="34" charset="0"/>
                <a:cs typeface="Times New Roman" panose="02020603050405020304" pitchFamily="18" charset="0"/>
              </a:rPr>
              <a:t>Anualmente, são diagnosticados mais de 660 000 novos casos e registadas mais de 350 000 mortes, sendo que mais de 90% das mortes ocorrem em PRMB.</a:t>
            </a:r>
            <a:r>
              <a:rPr lang="pt-PT" sz="2000" b="0" i="0" u="none" baseline="30000" dirty="0">
                <a:ea typeface="Calibri" panose="020F0502020204030204" pitchFamily="34" charset="0"/>
                <a:cs typeface="Times New Roman" panose="02020603050405020304" pitchFamily="18" charset="0"/>
              </a:rPr>
              <a:t>1</a:t>
            </a:r>
            <a:r>
              <a:rPr lang="pt-PT" sz="2000" baseline="30000" dirty="0">
                <a:ea typeface="Calibri" panose="020F0502020204030204" pitchFamily="34" charset="0"/>
                <a:cs typeface="Times New Roman" panose="02020603050405020304" pitchFamily="18" charset="0"/>
              </a:rPr>
              <a:t> </a:t>
            </a: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a:p>
            <a:pPr marL="285750" indent="-285750">
              <a:lnSpc>
                <a:spcPct val="107000"/>
              </a:lnSpc>
              <a:spcBef>
                <a:spcPts val="600"/>
              </a:spcBef>
              <a:spcAft>
                <a:spcPts val="600"/>
              </a:spcAft>
              <a:buFont typeface="Arial" panose="020B0604020202020204" pitchFamily="34" charset="0"/>
              <a:buChar char="•"/>
            </a:pPr>
            <a:endParaRPr lang="en-US" sz="2000" dirty="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0FC579C-2BE7-401C-89CE-312E50069F9D}"/>
              </a:ext>
            </a:extLst>
          </p:cNvPr>
          <p:cNvSpPr txBox="1"/>
          <p:nvPr/>
        </p:nvSpPr>
        <p:spPr>
          <a:xfrm>
            <a:off x="5966565" y="736707"/>
            <a:ext cx="5870846" cy="2536848"/>
          </a:xfrm>
          <a:prstGeom prst="rect">
            <a:avLst/>
          </a:prstGeom>
          <a:noFill/>
        </p:spPr>
        <p:txBody>
          <a:bodyPr wrap="square">
            <a:spAutoFit/>
          </a:bodyPr>
          <a:lstStyle/>
          <a:p>
            <a:pPr marL="285750" indent="-285750">
              <a:lnSpc>
                <a:spcPct val="107000"/>
              </a:lnSpc>
              <a:spcBef>
                <a:spcPts val="600"/>
              </a:spcBef>
              <a:spcAft>
                <a:spcPts val="600"/>
              </a:spcAft>
              <a:buFont typeface="Arial" panose="020B0604020202020204" pitchFamily="34" charset="0"/>
              <a:buChar char="•"/>
            </a:pPr>
            <a:r>
              <a:rPr lang="pt-PT" sz="2000" dirty="0">
                <a:ea typeface="Calibri" panose="020F0502020204030204" pitchFamily="34" charset="0"/>
                <a:cs typeface="Times New Roman" panose="02020603050405020304" pitchFamily="18" charset="0"/>
              </a:rPr>
              <a:t>O HPV está presente em praticamente todos os casos de cancro do colo do útero e é uma causa necessária do cancro do colo do útero. </a:t>
            </a:r>
          </a:p>
          <a:p>
            <a:pPr marL="285750" indent="-285750">
              <a:lnSpc>
                <a:spcPct val="107000"/>
              </a:lnSpc>
              <a:spcBef>
                <a:spcPts val="600"/>
              </a:spcBef>
              <a:spcAft>
                <a:spcPts val="600"/>
              </a:spcAft>
              <a:buFont typeface="Arial" panose="020B0604020202020204" pitchFamily="34" charset="0"/>
              <a:buChar char="•"/>
            </a:pPr>
            <a:r>
              <a:rPr lang="pt-PT" sz="2000" dirty="0"/>
              <a:t>Em Novembro de 2020, a OMS lançou a estratégia global para acelerar a eliminação do cancro do colo do útero como um problema de saúde pública, com os seguintes objectivos até 2030</a:t>
            </a:r>
            <a:r>
              <a:rPr lang="pt-PT" sz="2000" b="0" i="0" u="none" baseline="30000" dirty="0">
                <a:solidFill>
                  <a:srgbClr val="000000"/>
                </a:solidFill>
                <a:latin typeface="Arial"/>
              </a:rPr>
              <a:t>2</a:t>
            </a:r>
            <a:r>
              <a:rPr lang="pt-PT" sz="2000" dirty="0"/>
              <a:t>:</a:t>
            </a:r>
          </a:p>
        </p:txBody>
      </p:sp>
      <p:sp>
        <p:nvSpPr>
          <p:cNvPr id="13" name="TextBox 12">
            <a:extLst>
              <a:ext uri="{FF2B5EF4-FFF2-40B4-BE49-F238E27FC236}">
                <a16:creationId xmlns:a16="http://schemas.microsoft.com/office/drawing/2014/main" id="{69FC1066-C7BB-454C-BF6C-1BCBA14A03DD}"/>
              </a:ext>
            </a:extLst>
          </p:cNvPr>
          <p:cNvSpPr txBox="1"/>
          <p:nvPr/>
        </p:nvSpPr>
        <p:spPr>
          <a:xfrm>
            <a:off x="350728" y="6135478"/>
            <a:ext cx="11782905" cy="415498"/>
          </a:xfrm>
          <a:prstGeom prst="rect">
            <a:avLst/>
          </a:prstGeom>
          <a:noFill/>
        </p:spPr>
        <p:txBody>
          <a:bodyPr wrap="square">
            <a:spAutoFit/>
          </a:bodyPr>
          <a:lstStyle/>
          <a:p>
            <a:r>
              <a:rPr lang="pt-PT" sz="700">
                <a:solidFill>
                  <a:schemeClr val="tx1">
                    <a:lumMod val="65000"/>
                    <a:lumOff val="35000"/>
                  </a:schemeClr>
                </a:solidFill>
              </a:rPr>
              <a:t>1. Observatório Mundial do Cancro. Cervix uteri. Consultado em Janeiro de 2025. </a:t>
            </a:r>
            <a:r>
              <a:rPr lang="pt-PT" sz="700" b="0" i="0" u="sng" baseline="0">
                <a:solidFill>
                  <a:schemeClr val="tx1">
                    <a:lumMod val="65000"/>
                    <a:lumOff val="35000"/>
                  </a:schemeClr>
                </a:solidFill>
                <a:hlinkClick r:id="rId4"/>
              </a:rPr>
              <a:t>https://gco.iarc.who.int/media/globocan/factsheets/cancers/23-cervix-uteri-fact-sheet.pdf</a:t>
            </a:r>
            <a:br>
              <a:rPr lang="pt-PT" sz="700">
                <a:solidFill>
                  <a:schemeClr val="tx1">
                    <a:lumMod val="65000"/>
                    <a:lumOff val="35000"/>
                  </a:schemeClr>
                </a:solidFill>
              </a:rPr>
            </a:br>
            <a:r>
              <a:rPr lang="pt-PT" sz="700">
                <a:solidFill>
                  <a:schemeClr val="tx1">
                    <a:lumMod val="65000"/>
                    <a:lumOff val="35000"/>
                  </a:schemeClr>
                </a:solidFill>
              </a:rPr>
              <a:t> 2. Organização Mundial da Saúde (OMS). </a:t>
            </a:r>
            <a:r>
              <a:rPr lang="pt-PT" sz="700" b="0" i="1" u="none" baseline="0">
                <a:solidFill>
                  <a:schemeClr val="tx1">
                    <a:lumMod val="65000"/>
                    <a:lumOff val="35000"/>
                  </a:schemeClr>
                </a:solidFill>
              </a:rPr>
              <a:t>Global strategy to accelerate the elimination of cervical cancer as a public health problem</a:t>
            </a:r>
            <a:r>
              <a:rPr lang="pt-PT" sz="700">
                <a:solidFill>
                  <a:schemeClr val="tx1">
                    <a:lumMod val="65000"/>
                    <a:lumOff val="35000"/>
                  </a:schemeClr>
                </a:solidFill>
              </a:rPr>
              <a:t>. Geneva: OMS; 2020. </a:t>
            </a:r>
            <a:r>
              <a:rPr lang="pt-PT" sz="700" b="0" i="0" u="sng" baseline="0">
                <a:solidFill>
                  <a:schemeClr val="tx1">
                    <a:lumMod val="65000"/>
                    <a:lumOff val="35000"/>
                  </a:schemeClr>
                </a:solidFill>
                <a:hlinkClick r:id="rId5">
                  <a:extLst>
                    <a:ext uri="{A12FA001-AC4F-418D-AE19-62706E023703}">
                      <ahyp:hlinkClr xmlns:ahyp="http://schemas.microsoft.com/office/drawing/2018/hyperlinkcolor" val="tx"/>
                    </a:ext>
                  </a:extLst>
                </a:hlinkClick>
              </a:rPr>
              <a:t>https://www.who.int/publications/i/item/978924001410</a:t>
            </a:r>
            <a:r>
              <a:rPr lang="pt-PT" sz="700" b="0" i="0" u="sng" baseline="0">
                <a:solidFill>
                  <a:schemeClr val="tx1">
                    <a:lumMod val="65000"/>
                    <a:lumOff val="35000"/>
                  </a:schemeClr>
                </a:solidFill>
                <a:highlight>
                  <a:srgbClr val="00FF00"/>
                </a:highlight>
                <a:hlinkClick r:id="rId5">
                  <a:extLst>
                    <a:ext uri="{A12FA001-AC4F-418D-AE19-62706E023703}">
                      <ahyp:hlinkClr xmlns:ahyp="http://schemas.microsoft.com/office/drawing/2018/hyperlinkcolor" val="tx"/>
                    </a:ext>
                  </a:extLst>
                </a:hlinkClick>
              </a:rPr>
              <a:t>7</a:t>
            </a:r>
            <a:r>
              <a:rPr lang="pt-PT" sz="700">
                <a:solidFill>
                  <a:schemeClr val="tx1">
                    <a:lumMod val="65000"/>
                    <a:lumOff val="35000"/>
                  </a:schemeClr>
                </a:solidFill>
              </a:rPr>
              <a:t> </a:t>
            </a:r>
          </a:p>
          <a:p>
            <a:endParaRPr lang="en-US" sz="700" dirty="0">
              <a:solidFill>
                <a:schemeClr val="tx1">
                  <a:lumMod val="65000"/>
                  <a:lumOff val="35000"/>
                </a:schemeClr>
              </a:solidFill>
              <a:cs typeface="Arial" panose="020B0604020202020204" pitchFamily="34" charset="0"/>
            </a:endParaRPr>
          </a:p>
        </p:txBody>
      </p:sp>
      <p:sp>
        <p:nvSpPr>
          <p:cNvPr id="4" name="Oval 3">
            <a:extLst>
              <a:ext uri="{FF2B5EF4-FFF2-40B4-BE49-F238E27FC236}">
                <a16:creationId xmlns:a16="http://schemas.microsoft.com/office/drawing/2014/main" id="{9AE59EE0-0BFD-165F-EF4F-3FAE7AEF7BE5}"/>
              </a:ext>
            </a:extLst>
          </p:cNvPr>
          <p:cNvSpPr>
            <a:spLocks noChangeAspect="1"/>
          </p:cNvSpPr>
          <p:nvPr/>
        </p:nvSpPr>
        <p:spPr>
          <a:xfrm>
            <a:off x="1413752" y="3166210"/>
            <a:ext cx="2926080" cy="2926080"/>
          </a:xfrm>
          <a:prstGeom prst="ellipse">
            <a:avLst/>
          </a:prstGeom>
          <a:noFill/>
          <a:ln w="1301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773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80604BB3-0BF1-4C6E-95B3-38749485FD80}"/>
              </a:ext>
            </a:extLst>
          </p:cNvPr>
          <p:cNvSpPr/>
          <p:nvPr/>
        </p:nvSpPr>
        <p:spPr>
          <a:xfrm>
            <a:off x="7411453" y="0"/>
            <a:ext cx="4780547"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75172ABE-B4D7-41C4-B3F4-101FE5CF35EF}"/>
              </a:ext>
            </a:extLst>
          </p:cNvPr>
          <p:cNvSpPr>
            <a:spLocks noGrp="1"/>
          </p:cNvSpPr>
          <p:nvPr>
            <p:ph type="body" sz="quarter" idx="16"/>
          </p:nvPr>
        </p:nvSpPr>
        <p:spPr>
          <a:xfrm>
            <a:off x="184977" y="265427"/>
            <a:ext cx="7045693" cy="1014891"/>
          </a:xfrm>
        </p:spPr>
        <p:txBody>
          <a:bodyPr>
            <a:normAutofit fontScale="92500" lnSpcReduction="20000"/>
          </a:bodyPr>
          <a:lstStyle/>
          <a:p>
            <a:pPr marL="0" indent="0">
              <a:buNone/>
            </a:pPr>
            <a:r>
              <a:rPr lang="pt-PT"/>
              <a:t>A infecção por HPV pode progredir para cancro do colo do útero e morte prematura, sobretudo em países de baixo rendimento</a:t>
            </a:r>
          </a:p>
        </p:txBody>
      </p:sp>
      <p:sp>
        <p:nvSpPr>
          <p:cNvPr id="4" name="Text Placeholder 3">
            <a:extLst>
              <a:ext uri="{FF2B5EF4-FFF2-40B4-BE49-F238E27FC236}">
                <a16:creationId xmlns:a16="http://schemas.microsoft.com/office/drawing/2014/main" id="{8AB672CA-02EA-4CEC-9856-3E534D7F3AE1}"/>
              </a:ext>
            </a:extLst>
          </p:cNvPr>
          <p:cNvSpPr>
            <a:spLocks noGrp="1"/>
          </p:cNvSpPr>
          <p:nvPr>
            <p:ph type="body" sz="quarter" idx="17"/>
          </p:nvPr>
        </p:nvSpPr>
        <p:spPr>
          <a:xfrm>
            <a:off x="762001" y="1333459"/>
            <a:ext cx="5891647" cy="3905251"/>
          </a:xfrm>
        </p:spPr>
        <p:txBody>
          <a:bodyPr/>
          <a:lstStyle/>
          <a:p>
            <a:r>
              <a:rPr lang="pt-PT" sz="1800" i="0" u="none" strike="noStrike">
                <a:effectLst/>
                <a:latin typeface="Arial" panose="020B0604020202020204" pitchFamily="34" charset="0"/>
              </a:rPr>
              <a:t>O HPV é uma infecção viral comum, </a:t>
            </a:r>
            <a:r>
              <a:rPr lang="pt-PT" sz="1800" i="0">
                <a:effectLst/>
                <a:latin typeface="Arial" panose="020B0604020202020204" pitchFamily="34" charset="0"/>
              </a:rPr>
              <a:t>​</a:t>
            </a:r>
            <a:r>
              <a:rPr lang="pt-PT" sz="1800" i="0" u="none" strike="noStrike">
                <a:effectLst/>
                <a:latin typeface="Arial" panose="020B0604020202020204" pitchFamily="34" charset="0"/>
              </a:rPr>
              <a:t>à qual </a:t>
            </a:r>
            <a:r>
              <a:rPr lang="pt-PT" sz="1800" b="1" i="0" u="none" strike="noStrike" baseline="0">
                <a:effectLst/>
                <a:latin typeface="Arial" panose="020B0604020202020204" pitchFamily="34" charset="0"/>
              </a:rPr>
              <a:t>podem ser atribuídos quase todos os casos de cancro do colo do útero, sendo a incidência mais elevada nos PRMB*</a:t>
            </a:r>
          </a:p>
          <a:p>
            <a:endParaRPr lang="en-US" dirty="0"/>
          </a:p>
        </p:txBody>
      </p:sp>
      <p:sp>
        <p:nvSpPr>
          <p:cNvPr id="11" name="TextBox 10">
            <a:extLst>
              <a:ext uri="{FF2B5EF4-FFF2-40B4-BE49-F238E27FC236}">
                <a16:creationId xmlns:a16="http://schemas.microsoft.com/office/drawing/2014/main" id="{11EAC69B-3419-452F-8AB3-5988D7821BE7}"/>
              </a:ext>
            </a:extLst>
          </p:cNvPr>
          <p:cNvSpPr txBox="1">
            <a:spLocks/>
          </p:cNvSpPr>
          <p:nvPr/>
        </p:nvSpPr>
        <p:spPr>
          <a:xfrm>
            <a:off x="44598"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pt-PT"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2</a:t>
            </a:r>
            <a:r>
              <a:rPr kumimoji="0" lang="pt-PT" sz="5400" b="1" i="0" u="none" strike="noStrike" cap="none" normalizeH="0" baseline="30000" noProof="0">
                <a:ln>
                  <a:noFill/>
                </a:ln>
                <a:solidFill>
                  <a:schemeClr val="accent2"/>
                </a:solidFill>
                <a:effectLst/>
                <a:uLnTx/>
                <a:uFillTx/>
                <a:latin typeface="Arial"/>
                <a:ea typeface="+mn-ea"/>
                <a:cs typeface="Arial" panose="020B0604020202020204" pitchFamily="34" charset="0"/>
                <a:sym typeface=""/>
              </a:rPr>
              <a:t>.º</a:t>
            </a:r>
          </a:p>
        </p:txBody>
      </p:sp>
      <p:sp>
        <p:nvSpPr>
          <p:cNvPr id="12" name="TextBox 11">
            <a:extLst>
              <a:ext uri="{FF2B5EF4-FFF2-40B4-BE49-F238E27FC236}">
                <a16:creationId xmlns:a16="http://schemas.microsoft.com/office/drawing/2014/main" id="{A7AAF870-598C-4E29-B4DB-47D5A7FECD4A}"/>
              </a:ext>
            </a:extLst>
          </p:cNvPr>
          <p:cNvSpPr txBox="1">
            <a:spLocks/>
          </p:cNvSpPr>
          <p:nvPr/>
        </p:nvSpPr>
        <p:spPr>
          <a:xfrm>
            <a:off x="2472430"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pt-PT" sz="5400" b="1" i="0" u="none" strike="noStrike" cap="none" normalizeH="0" baseline="0" noProof="0">
                <a:ln>
                  <a:noFill/>
                </a:ln>
                <a:solidFill>
                  <a:schemeClr val="accent2"/>
                </a:solidFill>
                <a:effectLst/>
                <a:uLnTx/>
                <a:uFillTx/>
                <a:latin typeface="Arial"/>
                <a:sym typeface=""/>
              </a:rPr>
              <a:t>~35</a:t>
            </a:r>
            <a:r>
              <a:rPr lang="pt-PT" sz="5400" b="1">
                <a:solidFill>
                  <a:schemeClr val="accent2"/>
                </a:solidFill>
                <a:latin typeface="Arial"/>
                <a:sym typeface=""/>
              </a:rPr>
              <a:t>0</a:t>
            </a:r>
            <a:r>
              <a:rPr kumimoji="0" lang="pt-PT" sz="5400" b="1" i="0" u="none" strike="noStrike" cap="none" normalizeH="0" baseline="0" noProof="0">
                <a:ln>
                  <a:noFill/>
                </a:ln>
                <a:solidFill>
                  <a:schemeClr val="accent2"/>
                </a:solidFill>
                <a:effectLst/>
                <a:uLnTx/>
                <a:uFillTx/>
                <a:latin typeface="Arial"/>
                <a:sym typeface=""/>
              </a:rPr>
              <a:t>mil</a:t>
            </a:r>
          </a:p>
        </p:txBody>
      </p:sp>
      <p:sp>
        <p:nvSpPr>
          <p:cNvPr id="13" name="TextBox 12">
            <a:extLst>
              <a:ext uri="{FF2B5EF4-FFF2-40B4-BE49-F238E27FC236}">
                <a16:creationId xmlns:a16="http://schemas.microsoft.com/office/drawing/2014/main" id="{05B6F70C-C44D-490F-A89D-67E411D7FF96}"/>
              </a:ext>
            </a:extLst>
          </p:cNvPr>
          <p:cNvSpPr txBox="1">
            <a:spLocks/>
          </p:cNvSpPr>
          <p:nvPr/>
        </p:nvSpPr>
        <p:spPr>
          <a:xfrm>
            <a:off x="4900263" y="3486120"/>
            <a:ext cx="2112064" cy="830997"/>
          </a:xfrm>
          <a:prstGeom prst="rect">
            <a:avLst/>
          </a:prstGeom>
          <a:noFill/>
          <a:ln w="38100">
            <a:noFill/>
            <a:prstDash val="dash"/>
          </a:ln>
          <a:extLst>
            <a:ext uri="{909E8E84-426E-40DD-AFC4-6F175D3DCCD1}">
              <a14:hiddenFill xmlns:a14="http://schemas.microsoft.com/office/drawing/2010/main">
                <a:solidFill>
                  <a:srgbClr val="FFFFFF"/>
                </a:solidFill>
              </a14:hiddenFill>
            </a:ext>
          </a:extLst>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896200" rtl="0" eaLnBrk="1" fontAlgn="auto" latinLnBrk="0" hangingPunct="1">
              <a:lnSpc>
                <a:spcPct val="100000"/>
              </a:lnSpc>
              <a:spcBef>
                <a:spcPts val="294"/>
              </a:spcBef>
              <a:spcAft>
                <a:spcPts val="294"/>
              </a:spcAft>
              <a:buClr>
                <a:srgbClr val="FFFFFF"/>
              </a:buClr>
              <a:buSzTx/>
              <a:buFont typeface="Segoe UI" panose="020B0502040204020203" pitchFamily="34" charset="0"/>
              <a:buNone/>
              <a:tabLst/>
              <a:defRPr/>
            </a:pPr>
            <a:r>
              <a:rPr kumimoji="0" lang="pt-PT" sz="5400" b="0" i="0" u="none" strike="noStrike" cap="none" normalizeH="0" baseline="0" noProof="0">
                <a:ln>
                  <a:noFill/>
                </a:ln>
                <a:solidFill>
                  <a:schemeClr val="accent3"/>
                </a:solidFill>
                <a:effectLst/>
                <a:uLnTx/>
                <a:uFillTx/>
                <a:latin typeface="Arial"/>
                <a:ea typeface="+mn-ea"/>
                <a:cs typeface="Arial" panose="020B0604020202020204" pitchFamily="34" charset="0"/>
                <a:sym typeface=""/>
              </a:rPr>
              <a:t> </a:t>
            </a:r>
            <a:r>
              <a:rPr kumimoji="0" lang="pt-PT" sz="5400" b="1" i="0" u="none" strike="noStrike" cap="none" normalizeH="0" baseline="0" noProof="0">
                <a:ln>
                  <a:noFill/>
                </a:ln>
                <a:solidFill>
                  <a:schemeClr val="accent2"/>
                </a:solidFill>
                <a:effectLst/>
                <a:uLnTx/>
                <a:uFillTx/>
                <a:latin typeface="Arial"/>
                <a:ea typeface="+mn-ea"/>
                <a:cs typeface="Arial" panose="020B0604020202020204" pitchFamily="34" charset="0"/>
                <a:sym typeface=""/>
              </a:rPr>
              <a:t>~90%</a:t>
            </a:r>
            <a:r>
              <a:rPr kumimoji="0" lang="pt-PT" sz="5400" b="1" i="0" u="none" strike="noStrike" cap="none" normalizeH="0" baseline="0" noProof="0">
                <a:ln>
                  <a:noFill/>
                </a:ln>
                <a:solidFill>
                  <a:schemeClr val="accent5"/>
                </a:solidFill>
                <a:effectLst/>
                <a:uLnTx/>
                <a:uFillTx/>
                <a:latin typeface="Arial"/>
                <a:ea typeface="+mn-ea"/>
                <a:cs typeface="Arial" panose="020B0604020202020204" pitchFamily="34" charset="0"/>
                <a:sym typeface=""/>
              </a:rPr>
              <a:t> </a:t>
            </a:r>
          </a:p>
        </p:txBody>
      </p:sp>
      <p:sp>
        <p:nvSpPr>
          <p:cNvPr id="14" name="TextBox 13">
            <a:extLst>
              <a:ext uri="{FF2B5EF4-FFF2-40B4-BE49-F238E27FC236}">
                <a16:creationId xmlns:a16="http://schemas.microsoft.com/office/drawing/2014/main" id="{0EB1B26A-0D89-4ADF-93F1-9BE8C137CDDF}"/>
              </a:ext>
            </a:extLst>
          </p:cNvPr>
          <p:cNvSpPr txBox="1">
            <a:spLocks/>
          </p:cNvSpPr>
          <p:nvPr/>
        </p:nvSpPr>
        <p:spPr>
          <a:xfrm>
            <a:off x="4900263" y="4435594"/>
            <a:ext cx="2112064" cy="1107996"/>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b="0" i="0" u="none" strike="noStrike" cap="none" normalizeH="0" baseline="0" noProof="0" dirty="0">
                <a:ln>
                  <a:noFill/>
                </a:ln>
                <a:effectLst/>
                <a:uLnTx/>
                <a:uFillTx/>
                <a:latin typeface="Arial"/>
                <a:ea typeface="+mn-ea"/>
                <a:cs typeface="Arial" panose="020B0604020202020204" pitchFamily="34" charset="0"/>
              </a:rPr>
              <a:t>dessas mortes ocorrem nos PRMB</a:t>
            </a:r>
            <a:r>
              <a:rPr lang="pt-PT" b="0" i="0" u="none" baseline="30000" dirty="0">
                <a:latin typeface="Arial"/>
                <a:ea typeface="+mn-ea"/>
                <a:cs typeface="Arial" panose="020B0604020202020204" pitchFamily="34" charset="0"/>
              </a:rPr>
              <a:t>2</a:t>
            </a:r>
          </a:p>
        </p:txBody>
      </p:sp>
      <p:sp>
        <p:nvSpPr>
          <p:cNvPr id="15" name="TextBox 14">
            <a:extLst>
              <a:ext uri="{FF2B5EF4-FFF2-40B4-BE49-F238E27FC236}">
                <a16:creationId xmlns:a16="http://schemas.microsoft.com/office/drawing/2014/main" id="{0D8D2CFB-BCE0-497D-B614-32E98F61E56C}"/>
              </a:ext>
            </a:extLst>
          </p:cNvPr>
          <p:cNvSpPr txBox="1">
            <a:spLocks/>
          </p:cNvSpPr>
          <p:nvPr/>
        </p:nvSpPr>
        <p:spPr>
          <a:xfrm>
            <a:off x="2472430"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b="0" i="0" u="none" strike="noStrike" cap="none" normalizeH="0" baseline="0" noProof="0" dirty="0">
                <a:ln>
                  <a:noFill/>
                </a:ln>
                <a:effectLst/>
                <a:uLnTx/>
                <a:uFillTx/>
                <a:latin typeface="Arial"/>
                <a:ea typeface="+mn-ea"/>
                <a:cs typeface="Arial" panose="020B0604020202020204" pitchFamily="34" charset="0"/>
              </a:rPr>
              <a:t>mortes anuais causadas por cancro do colo do útero</a:t>
            </a:r>
            <a:r>
              <a:rPr lang="pt-PT" baseline="30000" dirty="0">
                <a:latin typeface="Arial"/>
                <a:ea typeface="+mn-ea"/>
                <a:cs typeface="Arial" panose="020B0604020202020204" pitchFamily="34" charset="0"/>
              </a:rPr>
              <a:t>2</a:t>
            </a:r>
            <a:r>
              <a:rPr kumimoji="0" lang="pt-PT" b="0" i="0" u="none" strike="noStrike" cap="none" normalizeH="0" baseline="0" noProof="0" dirty="0">
                <a:ln>
                  <a:noFill/>
                </a:ln>
                <a:effectLst/>
                <a:uLnTx/>
                <a:uFillTx/>
                <a:latin typeface="Arial"/>
                <a:ea typeface="+mn-ea"/>
                <a:cs typeface="Arial" panose="020B0604020202020204" pitchFamily="34" charset="0"/>
              </a:rPr>
              <a:t> </a:t>
            </a:r>
          </a:p>
        </p:txBody>
      </p:sp>
      <p:sp>
        <p:nvSpPr>
          <p:cNvPr id="16" name="TextBox 15">
            <a:extLst>
              <a:ext uri="{FF2B5EF4-FFF2-40B4-BE49-F238E27FC236}">
                <a16:creationId xmlns:a16="http://schemas.microsoft.com/office/drawing/2014/main" id="{8131E95A-E1A1-4C32-B1E6-ABDF2497D3A2}"/>
              </a:ext>
            </a:extLst>
          </p:cNvPr>
          <p:cNvSpPr txBox="1">
            <a:spLocks/>
          </p:cNvSpPr>
          <p:nvPr/>
        </p:nvSpPr>
        <p:spPr>
          <a:xfrm>
            <a:off x="44598" y="4435594"/>
            <a:ext cx="2112064" cy="830997"/>
          </a:xfrm>
          <a:prstGeom prst="rect">
            <a:avLst/>
          </a:prstGeom>
        </p:spPr>
        <p:txBody>
          <a:bodyPr vert="horz" wrap="square" lIns="0" tIns="0" rIns="0" bIns="0" rtlCol="0" anchor="t" anchorCtr="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ctr"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r>
              <a:rPr kumimoji="0" lang="pt-PT" b="0" i="0" u="none" strike="noStrike" cap="none" normalizeH="0" baseline="0" noProof="0" dirty="0">
                <a:ln>
                  <a:noFill/>
                </a:ln>
                <a:effectLst/>
                <a:uLnTx/>
                <a:uFillTx/>
                <a:latin typeface="Arial"/>
                <a:ea typeface="+mn-ea"/>
                <a:cs typeface="Arial" panose="020B0604020202020204" pitchFamily="34" charset="0"/>
              </a:rPr>
              <a:t>cancro mais comum em África e 4.º cancro mais comum entre as mulheres a nível global</a:t>
            </a:r>
            <a:r>
              <a:rPr lang="pt-PT" baseline="30000" dirty="0">
                <a:latin typeface="Arial"/>
                <a:ea typeface="+mn-ea"/>
                <a:cs typeface="Arial" panose="020B0604020202020204" pitchFamily="34" charset="0"/>
              </a:rPr>
              <a:t>1</a:t>
            </a:r>
            <a:r>
              <a:rPr kumimoji="0" lang="pt-PT" b="0" i="0" u="none" strike="noStrike" cap="none" normalizeH="0" baseline="0" noProof="0" dirty="0">
                <a:ln>
                  <a:noFill/>
                </a:ln>
                <a:effectLst/>
                <a:uLnTx/>
                <a:uFillTx/>
                <a:latin typeface="Arial"/>
                <a:ea typeface="+mn-ea"/>
                <a:cs typeface="Arial" panose="020B0604020202020204" pitchFamily="34" charset="0"/>
              </a:rPr>
              <a:t> </a:t>
            </a:r>
          </a:p>
        </p:txBody>
      </p:sp>
      <p:pic>
        <p:nvPicPr>
          <p:cNvPr id="17" name="CustomIcon">
            <a:extLst>
              <a:ext uri="{FF2B5EF4-FFF2-40B4-BE49-F238E27FC236}">
                <a16:creationId xmlns:a16="http://schemas.microsoft.com/office/drawing/2014/main" id="{2097096D-A96E-4FFC-BAA7-62EE77AE2BE7}"/>
              </a:ext>
            </a:extLst>
          </p:cNvPr>
          <p:cNvPicPr>
            <a:picLocks noChangeAspect="1"/>
          </p:cNvPicPr>
          <p:nvPr>
            <p:custDataLst>
              <p:tags r:id="rId1"/>
            </p:custDataLst>
          </p:nvPr>
        </p:nvPicPr>
        <p:blipFill>
          <a:blip r:embed="rId18">
            <a:extLst>
              <a:ext uri="{96DAC541-7B7A-43D3-8B79-37D633B846F1}">
                <asvg:svgBlip xmlns:asvg="http://schemas.microsoft.com/office/drawing/2016/SVG/main" r:embed="rId19"/>
              </a:ext>
            </a:extLst>
          </a:blip>
          <a:stretch>
            <a:fillRect/>
          </a:stretch>
        </p:blipFill>
        <p:spPr>
          <a:xfrm>
            <a:off x="597710" y="2280245"/>
            <a:ext cx="1005840" cy="1005840"/>
          </a:xfrm>
          <a:prstGeom prst="rect">
            <a:avLst/>
          </a:prstGeom>
        </p:spPr>
      </p:pic>
      <p:pic>
        <p:nvPicPr>
          <p:cNvPr id="18" name="CustomIcon">
            <a:extLst>
              <a:ext uri="{FF2B5EF4-FFF2-40B4-BE49-F238E27FC236}">
                <a16:creationId xmlns:a16="http://schemas.microsoft.com/office/drawing/2014/main" id="{5AAF9087-D3E8-42FB-9C34-5A595706A41A}"/>
              </a:ext>
            </a:extLst>
          </p:cNvPr>
          <p:cNvPicPr>
            <a:picLocks noChangeAspect="1"/>
          </p:cNvPicPr>
          <p:nvPr>
            <p:custDataLst>
              <p:tags r:id="rId2"/>
            </p:custDataLst>
          </p:nvPr>
        </p:nvPicPr>
        <p:blipFill>
          <a:blip r:embed="rId20">
            <a:extLst>
              <a:ext uri="{96DAC541-7B7A-43D3-8B79-37D633B846F1}">
                <asvg:svgBlip xmlns:asvg="http://schemas.microsoft.com/office/drawing/2016/SVG/main" r:embed="rId21"/>
              </a:ext>
            </a:extLst>
          </a:blip>
          <a:stretch>
            <a:fillRect/>
          </a:stretch>
        </p:blipFill>
        <p:spPr>
          <a:xfrm>
            <a:off x="3025542" y="2280245"/>
            <a:ext cx="1005840" cy="1005840"/>
          </a:xfrm>
          <a:prstGeom prst="rect">
            <a:avLst/>
          </a:prstGeom>
        </p:spPr>
      </p:pic>
      <p:pic>
        <p:nvPicPr>
          <p:cNvPr id="19" name="CustomIcon">
            <a:extLst>
              <a:ext uri="{FF2B5EF4-FFF2-40B4-BE49-F238E27FC236}">
                <a16:creationId xmlns:a16="http://schemas.microsoft.com/office/drawing/2014/main" id="{D34ABCE1-B335-472E-B70A-09D9120DE09B}"/>
              </a:ext>
            </a:extLst>
          </p:cNvPr>
          <p:cNvPicPr>
            <a:picLocks noChangeAspect="1"/>
          </p:cNvPicPr>
          <p:nvPr>
            <p:custDataLst>
              <p:tags r:id="rId3"/>
            </p:custDataLst>
          </p:nvPr>
        </p:nvPicPr>
        <p:blipFill>
          <a:blip r:embed="rId22">
            <a:extLst>
              <a:ext uri="{96DAC541-7B7A-43D3-8B79-37D633B846F1}">
                <asvg:svgBlip xmlns:asvg="http://schemas.microsoft.com/office/drawing/2016/SVG/main" r:embed="rId23"/>
              </a:ext>
            </a:extLst>
          </a:blip>
          <a:stretch>
            <a:fillRect/>
          </a:stretch>
        </p:blipFill>
        <p:spPr>
          <a:xfrm>
            <a:off x="5453375" y="2280245"/>
            <a:ext cx="1005840" cy="1005840"/>
          </a:xfrm>
          <a:prstGeom prst="rect">
            <a:avLst/>
          </a:prstGeom>
        </p:spPr>
      </p:pic>
      <p:sp>
        <p:nvSpPr>
          <p:cNvPr id="20" name="TextBox 19">
            <a:extLst>
              <a:ext uri="{FF2B5EF4-FFF2-40B4-BE49-F238E27FC236}">
                <a16:creationId xmlns:a16="http://schemas.microsoft.com/office/drawing/2014/main" id="{A1507293-E14D-4A35-B97B-9DC4C0C7FA42}"/>
              </a:ext>
            </a:extLst>
          </p:cNvPr>
          <p:cNvSpPr txBox="1">
            <a:spLocks/>
          </p:cNvSpPr>
          <p:nvPr/>
        </p:nvSpPr>
        <p:spPr>
          <a:xfrm>
            <a:off x="8068873" y="859560"/>
            <a:ext cx="3885392" cy="738664"/>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600" b="1" i="0" u="none" strike="noStrike" cap="none" normalizeH="0" baseline="0" noProof="0">
                <a:ln>
                  <a:noFill/>
                </a:ln>
                <a:solidFill>
                  <a:schemeClr val="accent6"/>
                </a:solidFill>
                <a:effectLst/>
                <a:uLnTx/>
                <a:uFillTx/>
                <a:latin typeface="Arial"/>
                <a:ea typeface="+mn-ea"/>
                <a:cs typeface="Arial" panose="020B0604020202020204" pitchFamily="34" charset="0"/>
              </a:rPr>
              <a:t>Taxa de mortalidade padronizada pela idade (TMP) do cancro do colo do útero em 2021, por áreas de índice sociodemográfico</a:t>
            </a:r>
            <a:r>
              <a:rPr lang="pt-PT" b="1" i="0" u="none" baseline="30000">
                <a:solidFill>
                  <a:schemeClr val="accent6"/>
                </a:solidFill>
                <a:latin typeface="Arial"/>
                <a:ea typeface="+mn-ea"/>
                <a:cs typeface="Arial" panose="020B0604020202020204" pitchFamily="34" charset="0"/>
              </a:rPr>
              <a:t>3</a:t>
            </a:r>
            <a:r>
              <a:rPr kumimoji="0" lang="pt-PT" sz="1600" i="0" u="none" strike="noStrike" cap="none" normalizeH="0" baseline="0" noProof="0">
                <a:ln>
                  <a:noFill/>
                </a:ln>
                <a:solidFill>
                  <a:schemeClr val="accent6"/>
                </a:solidFill>
                <a:effectLst/>
                <a:uLnTx/>
                <a:uFillTx/>
                <a:latin typeface="Arial"/>
                <a:ea typeface="+mn-ea"/>
                <a:cs typeface="Arial" panose="020B0604020202020204" pitchFamily="34" charset="0"/>
              </a:rPr>
              <a:t> </a:t>
            </a:r>
          </a:p>
        </p:txBody>
      </p:sp>
      <p:graphicFrame>
        <p:nvGraphicFramePr>
          <p:cNvPr id="21" name="Chart 20">
            <a:extLst>
              <a:ext uri="{FF2B5EF4-FFF2-40B4-BE49-F238E27FC236}">
                <a16:creationId xmlns:a16="http://schemas.microsoft.com/office/drawing/2014/main" id="{AC22E21E-4329-497D-B414-E8D60A0303F8}"/>
              </a:ext>
            </a:extLst>
          </p:cNvPr>
          <p:cNvGraphicFramePr/>
          <p:nvPr>
            <p:custDataLst>
              <p:tags r:id="rId4"/>
            </p:custDataLst>
            <p:extLst>
              <p:ext uri="{D42A27DB-BD31-4B8C-83A1-F6EECF244321}">
                <p14:modId xmlns:p14="http://schemas.microsoft.com/office/powerpoint/2010/main" val="1039096194"/>
              </p:ext>
            </p:extLst>
          </p:nvPr>
        </p:nvGraphicFramePr>
        <p:xfrm>
          <a:off x="7770132" y="1774443"/>
          <a:ext cx="4184133" cy="4260946"/>
        </p:xfrm>
        <a:graphic>
          <a:graphicData uri="http://schemas.openxmlformats.org/drawingml/2006/chart">
            <c:chart xmlns:c="http://schemas.openxmlformats.org/drawingml/2006/chart" xmlns:r="http://schemas.openxmlformats.org/officeDocument/2006/relationships" r:id="rId24"/>
          </a:graphicData>
        </a:graphic>
      </p:graphicFrame>
      <p:sp>
        <p:nvSpPr>
          <p:cNvPr id="22" name="TextBox 21">
            <a:extLst>
              <a:ext uri="{FF2B5EF4-FFF2-40B4-BE49-F238E27FC236}">
                <a16:creationId xmlns:a16="http://schemas.microsoft.com/office/drawing/2014/main" id="{E02EDC04-FEB1-40AF-AC4D-A880C2D134CD}"/>
              </a:ext>
            </a:extLst>
          </p:cNvPr>
          <p:cNvSpPr txBox="1">
            <a:spLocks/>
          </p:cNvSpPr>
          <p:nvPr/>
        </p:nvSpPr>
        <p:spPr>
          <a:xfrm>
            <a:off x="9329737" y="5520516"/>
            <a:ext cx="1514475" cy="153988"/>
          </a:xfrm>
          <a:prstGeom prst="rect">
            <a:avLst/>
          </a:prstGeom>
        </p:spPr>
        <p:txBody>
          <a:bodyPr vert="horz" wrap="none" lIns="0" tIns="0" rIns="0" bIns="0" rtlCol="0">
            <a:no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000000"/>
              </a:buClr>
              <a:buSzPct val="100000"/>
              <a:buFont typeface="Segoe UI" panose="020B0502040204020203" pitchFamily="34" charset="0"/>
              <a:buChar char="​"/>
              <a:tabLst/>
              <a:defRPr/>
            </a:pPr>
            <a:endParaRPr kumimoji="0" lang="en-US" sz="1000" b="1" i="0" u="none" strike="noStrike" kern="1200" cap="none" spc="0" normalizeH="0" baseline="0" noProof="0" dirty="0">
              <a:ln>
                <a:noFill/>
              </a:ln>
              <a:solidFill>
                <a:srgbClr val="000000"/>
              </a:solidFill>
              <a:effectLst/>
              <a:uLnTx/>
              <a:uFillTx/>
              <a:latin typeface="Arial"/>
              <a:ea typeface="+mn-ea"/>
              <a:cs typeface="Arial" panose="020B0604020202020204" pitchFamily="34" charset="0"/>
            </a:endParaRPr>
          </a:p>
        </p:txBody>
      </p:sp>
      <p:sp>
        <p:nvSpPr>
          <p:cNvPr id="23" name="TextBox 22">
            <a:extLst>
              <a:ext uri="{FF2B5EF4-FFF2-40B4-BE49-F238E27FC236}">
                <a16:creationId xmlns:a16="http://schemas.microsoft.com/office/drawing/2014/main" id="{DD04DB74-DC92-483D-A055-D9EA006C49BD}"/>
              </a:ext>
            </a:extLst>
          </p:cNvPr>
          <p:cNvSpPr txBox="1">
            <a:spLocks/>
          </p:cNvSpPr>
          <p:nvPr/>
        </p:nvSpPr>
        <p:spPr>
          <a:xfrm rot="16200000">
            <a:off x="6670537" y="3619729"/>
            <a:ext cx="233878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Char char="​"/>
              <a:tabLst/>
              <a:defRPr/>
            </a:pPr>
            <a:r>
              <a:rPr kumimoji="0" lang="pt-PT" sz="1400" b="1" i="0" u="none" strike="noStrike" cap="none" normalizeH="0" baseline="0" noProof="0">
                <a:ln>
                  <a:noFill/>
                </a:ln>
                <a:solidFill>
                  <a:schemeClr val="accent6"/>
                </a:solidFill>
                <a:effectLst/>
                <a:uLnTx/>
                <a:uFillTx/>
                <a:latin typeface="Arial"/>
                <a:ea typeface="+mn-ea"/>
                <a:cs typeface="Arial" panose="020B0604020202020204" pitchFamily="34" charset="0"/>
              </a:rPr>
              <a:t>TMP (por 100 000 mulheres)</a:t>
            </a:r>
          </a:p>
        </p:txBody>
      </p:sp>
      <p:sp>
        <p:nvSpPr>
          <p:cNvPr id="24" name="TextBox 23">
            <a:extLst>
              <a:ext uri="{FF2B5EF4-FFF2-40B4-BE49-F238E27FC236}">
                <a16:creationId xmlns:a16="http://schemas.microsoft.com/office/drawing/2014/main" id="{94921ECA-3F9A-4A3D-B39C-BD587B026A74}"/>
              </a:ext>
            </a:extLst>
          </p:cNvPr>
          <p:cNvSpPr txBox="1">
            <a:spLocks/>
          </p:cNvSpPr>
          <p:nvPr/>
        </p:nvSpPr>
        <p:spPr>
          <a:xfrm>
            <a:off x="9442505" y="6428245"/>
            <a:ext cx="1074012" cy="215444"/>
          </a:xfrm>
          <a:prstGeom prst="rect">
            <a:avLst/>
          </a:prstGeom>
        </p:spPr>
        <p:txBody>
          <a:bodyPr vert="horz" wrap="non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8600">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38912" lvl="2" indent="-210312">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4360" lvl="3" indent="-155448">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3816" lvl="4" indent="-146304">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marL="0" marR="0" lvl="0" indent="0" algn="l" defTabSz="914400" rtl="0" eaLnBrk="1" fontAlgn="auto" latinLnBrk="0" hangingPunct="1">
              <a:lnSpc>
                <a:spcPct val="100000"/>
              </a:lnSpc>
              <a:spcBef>
                <a:spcPts val="300"/>
              </a:spcBef>
              <a:spcAft>
                <a:spcPts val="300"/>
              </a:spcAft>
              <a:buClr>
                <a:srgbClr val="FFFFFF"/>
              </a:buClr>
              <a:buSzPct val="100000"/>
              <a:buFont typeface="Segoe UI" panose="020B0502040204020203" pitchFamily="34" charset="0"/>
              <a:buNone/>
              <a:tabLst/>
              <a:defRPr/>
            </a:pPr>
            <a:r>
              <a:rPr kumimoji="0" lang="pt-PT" sz="1400" b="1" i="0" u="none" strike="noStrike" cap="none" normalizeH="0" baseline="0" noProof="0">
                <a:ln>
                  <a:noFill/>
                </a:ln>
                <a:solidFill>
                  <a:schemeClr val="accent6"/>
                </a:solidFill>
                <a:effectLst/>
                <a:uLnTx/>
                <a:uFillTx/>
                <a:latin typeface="Arial"/>
                <a:ea typeface="+mn-ea"/>
                <a:cs typeface="Arial" panose="020B0604020202020204" pitchFamily="34" charset="0"/>
              </a:rPr>
              <a:t>Nível de rendimento</a:t>
            </a:r>
          </a:p>
        </p:txBody>
      </p:sp>
      <p:sp>
        <p:nvSpPr>
          <p:cNvPr id="25" name="Rectangle 24">
            <a:extLst>
              <a:ext uri="{FF2B5EF4-FFF2-40B4-BE49-F238E27FC236}">
                <a16:creationId xmlns:a16="http://schemas.microsoft.com/office/drawing/2014/main" id="{9569D9B4-B953-4C7D-87E4-B7EBDE426F97}"/>
              </a:ext>
            </a:extLst>
          </p:cNvPr>
          <p:cNvSpPr/>
          <p:nvPr>
            <p:custDataLst>
              <p:tags r:id="rId5"/>
            </p:custDataLst>
          </p:nvPr>
        </p:nvSpPr>
        <p:spPr bwMode="auto">
          <a:xfrm>
            <a:off x="9656763" y="3365995"/>
            <a:ext cx="165100" cy="165100"/>
          </a:xfrm>
          <a:prstGeom prst="rect">
            <a:avLst/>
          </a:prstGeom>
          <a:solidFill>
            <a:srgbClr val="E6E6E6"/>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0C9AF4D5-CAAF-4CE9-8A0A-A9053C931484}"/>
              </a:ext>
            </a:extLst>
          </p:cNvPr>
          <p:cNvSpPr/>
          <p:nvPr>
            <p:custDataLst>
              <p:tags r:id="rId6"/>
            </p:custDataLst>
          </p:nvPr>
        </p:nvSpPr>
        <p:spPr bwMode="auto">
          <a:xfrm>
            <a:off x="9656763" y="2372385"/>
            <a:ext cx="165100" cy="165100"/>
          </a:xfrm>
          <a:prstGeom prst="rect">
            <a:avLst/>
          </a:prstGeom>
          <a:solidFill>
            <a:srgbClr val="4D4D4D"/>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86982B53-2945-44B5-8C37-82EC86346B88}"/>
              </a:ext>
            </a:extLst>
          </p:cNvPr>
          <p:cNvSpPr/>
          <p:nvPr>
            <p:custDataLst>
              <p:tags r:id="rId7"/>
            </p:custDataLst>
          </p:nvPr>
        </p:nvSpPr>
        <p:spPr bwMode="auto">
          <a:xfrm>
            <a:off x="9656763" y="2851144"/>
            <a:ext cx="165100" cy="165100"/>
          </a:xfrm>
          <a:prstGeom prst="rect">
            <a:avLst/>
          </a:prstGeom>
          <a:solidFill>
            <a:srgbClr val="B3B3B3"/>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ectangle 27">
            <a:extLst>
              <a:ext uri="{FF2B5EF4-FFF2-40B4-BE49-F238E27FC236}">
                <a16:creationId xmlns:a16="http://schemas.microsoft.com/office/drawing/2014/main" id="{3305A67A-4EFE-431F-8F44-CB79097D092C}"/>
              </a:ext>
            </a:extLst>
          </p:cNvPr>
          <p:cNvSpPr/>
          <p:nvPr>
            <p:custDataLst>
              <p:tags r:id="rId8"/>
            </p:custDataLst>
          </p:nvPr>
        </p:nvSpPr>
        <p:spPr bwMode="auto">
          <a:xfrm>
            <a:off x="9656763" y="2605748"/>
            <a:ext cx="165100" cy="165100"/>
          </a:xfrm>
          <a:prstGeom prst="rect">
            <a:avLst/>
          </a:prstGeom>
          <a:solidFill>
            <a:srgbClr val="7F7F7F"/>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a16="http://schemas.microsoft.com/office/drawing/2014/main" id="{973A2FD1-B951-4E3E-906D-BB736C1B5254}"/>
              </a:ext>
            </a:extLst>
          </p:cNvPr>
          <p:cNvSpPr/>
          <p:nvPr>
            <p:custDataLst>
              <p:tags r:id="rId9"/>
            </p:custDataLst>
          </p:nvPr>
        </p:nvSpPr>
        <p:spPr bwMode="auto">
          <a:xfrm>
            <a:off x="9656763" y="3108571"/>
            <a:ext cx="165100" cy="165100"/>
          </a:xfrm>
          <a:prstGeom prst="rect">
            <a:avLst/>
          </a:prstGeom>
          <a:solidFill>
            <a:srgbClr val="D0D0D0"/>
          </a:solidFill>
          <a:ln w="9525" cap="sq" algn="ctr">
            <a:solidFill>
              <a:schemeClr val="bg1"/>
            </a:solidFill>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300"/>
              </a:spcBef>
              <a:spcAft>
                <a:spcPts val="30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Text Placeholder 4">
            <a:extLst>
              <a:ext uri="{FF2B5EF4-FFF2-40B4-BE49-F238E27FC236}">
                <a16:creationId xmlns:a16="http://schemas.microsoft.com/office/drawing/2014/main" id="{CEDCAA85-47D4-4A4D-89A7-8BA8133C36DC}"/>
              </a:ext>
            </a:extLst>
          </p:cNvPr>
          <p:cNvSpPr>
            <a:spLocks noGrp="1"/>
          </p:cNvSpPr>
          <p:nvPr>
            <p:custDataLst>
              <p:tags r:id="rId10"/>
            </p:custDataLst>
          </p:nvPr>
        </p:nvSpPr>
        <p:spPr bwMode="auto">
          <a:xfrm>
            <a:off x="9872663" y="2837523"/>
            <a:ext cx="44608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650EEA12-C857-43B6-9250-9AFBDC184026}" type="datetime'''''''''''''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1" name="Text Placeholder 4">
            <a:extLst>
              <a:ext uri="{FF2B5EF4-FFF2-40B4-BE49-F238E27FC236}">
                <a16:creationId xmlns:a16="http://schemas.microsoft.com/office/drawing/2014/main" id="{D5E51E83-EE2B-49FC-A05A-502A78A1A1DA}"/>
              </a:ext>
            </a:extLst>
          </p:cNvPr>
          <p:cNvSpPr>
            <a:spLocks noGrp="1"/>
          </p:cNvSpPr>
          <p:nvPr>
            <p:custDataLst>
              <p:tags r:id="rId11"/>
            </p:custDataLst>
          </p:nvPr>
        </p:nvSpPr>
        <p:spPr bwMode="auto">
          <a:xfrm>
            <a:off x="9872663" y="2370798"/>
            <a:ext cx="3540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D70F07F7-9E2F-4BB6-8B0E-06CE1EEC5B11}" type="datetime'''''H''i''''g''''h'''''''' '''''''''''''''''''''''''''">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 </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2" name="Text Placeholder 4">
            <a:extLst>
              <a:ext uri="{FF2B5EF4-FFF2-40B4-BE49-F238E27FC236}">
                <a16:creationId xmlns:a16="http://schemas.microsoft.com/office/drawing/2014/main" id="{B3DE0A66-CF2B-4FF4-B385-7E9F5411AC6F}"/>
              </a:ext>
            </a:extLst>
          </p:cNvPr>
          <p:cNvSpPr>
            <a:spLocks noGrp="1"/>
          </p:cNvSpPr>
          <p:nvPr>
            <p:custDataLst>
              <p:tags r:id="rId12"/>
            </p:custDataLst>
          </p:nvPr>
        </p:nvSpPr>
        <p:spPr bwMode="auto">
          <a:xfrm>
            <a:off x="9872663" y="3106983"/>
            <a:ext cx="774700"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0390689A-CAEA-44EC-ACFD-527F86508490}" type="datetime'''''L''ow-''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3" name="Text Placeholder 4">
            <a:extLst>
              <a:ext uri="{FF2B5EF4-FFF2-40B4-BE49-F238E27FC236}">
                <a16:creationId xmlns:a16="http://schemas.microsoft.com/office/drawing/2014/main" id="{C8DBB377-A20E-4621-9472-69ED33F4E7D8}"/>
              </a:ext>
            </a:extLst>
          </p:cNvPr>
          <p:cNvSpPr>
            <a:spLocks noGrp="1"/>
          </p:cNvSpPr>
          <p:nvPr>
            <p:custDataLst>
              <p:tags r:id="rId13"/>
            </p:custDataLst>
          </p:nvPr>
        </p:nvSpPr>
        <p:spPr bwMode="auto">
          <a:xfrm>
            <a:off x="9872663" y="2604160"/>
            <a:ext cx="808038"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A15DE03A-F651-422F-8040-49E00334A03B}" type="datetime'''''Hig''h-''''''''''''''''''''''mi''''''d''''d''''''''''l''e'">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High-middle</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4" name="Text Placeholder 4">
            <a:extLst>
              <a:ext uri="{FF2B5EF4-FFF2-40B4-BE49-F238E27FC236}">
                <a16:creationId xmlns:a16="http://schemas.microsoft.com/office/drawing/2014/main" id="{08AFCC96-7BA2-4321-8FBB-40F19705B3EE}"/>
              </a:ext>
            </a:extLst>
          </p:cNvPr>
          <p:cNvSpPr>
            <a:spLocks noGrp="1"/>
          </p:cNvSpPr>
          <p:nvPr>
            <p:custDataLst>
              <p:tags r:id="rId14"/>
            </p:custDataLst>
          </p:nvPr>
        </p:nvSpPr>
        <p:spPr bwMode="auto">
          <a:xfrm>
            <a:off x="9872663" y="3340346"/>
            <a:ext cx="277813" cy="182563"/>
          </a:xfrm>
          <a:prstGeom prst="rect">
            <a:avLst/>
          </a:prstGeom>
          <a:noFill/>
          <a:ln>
            <a:noFill/>
          </a:ln>
          <a:effectLst/>
          <a:extLst>
            <a:ext uri="{909E8E84-426E-40DD-AFC4-6F175D3DCCD1}">
              <a14:hiddenFill xmlns:a14="http://schemas.microsoft.com/office/drawing/2010/main">
                <a:solidFill>
                  <a:scrgbClr r="0" g="0" b="0"/>
                </a:solidFill>
              </a14:hiddenFill>
            </a:ext>
          </a:extLst>
        </p:spPr>
        <p:txBody>
          <a:bodyPr vert="horz" wrap="none" lIns="0" tIns="0" rIns="0" bIns="0" numCol="1" spcCol="0" rtlCol="0" anchor="ctr" anchorCtr="0">
            <a:noAutofit/>
          </a:bodyPr>
          <a:lstStyle>
            <a:lvl1pPr marL="0" indent="0" algn="l" defTabSz="914400" rtl="0" eaLnBrk="1" latinLnBrk="0" hangingPunct="1">
              <a:lnSpc>
                <a:spcPct val="100000"/>
              </a:lnSpc>
              <a:spcBef>
                <a:spcPts val="300"/>
              </a:spcBef>
              <a:spcAft>
                <a:spcPts val="300"/>
              </a:spcAft>
              <a:buClr>
                <a:schemeClr val="tx1"/>
              </a:buClr>
              <a:buSzPct val="100000"/>
              <a:buFont typeface="Segoe UI" panose="020B0502040204020203" pitchFamily="34" charset="0"/>
              <a:buChar char="​"/>
              <a:defRPr lang="en-US" sz="1600" kern="1200" dirty="0">
                <a:solidFill>
                  <a:schemeClr val="tx1"/>
                </a:solidFill>
                <a:latin typeface="+mn-lt"/>
                <a:ea typeface="+mn-ea"/>
                <a:cs typeface="Arial" panose="020B0604020202020204" pitchFamily="34" charset="0"/>
              </a:defRPr>
            </a:lvl1pPr>
            <a:lvl2pPr marL="228600" indent="-228600" algn="l" defTabSz="914400" rtl="0" eaLnBrk="1" latinLnBrk="0" hangingPunct="1">
              <a:lnSpc>
                <a:spcPct val="100000"/>
              </a:lnSpc>
              <a:spcBef>
                <a:spcPts val="0"/>
              </a:spcBef>
              <a:spcAft>
                <a:spcPts val="300"/>
              </a:spcAft>
              <a:buClr>
                <a:schemeClr val="tx1"/>
              </a:buClr>
              <a:buSzPct val="110000"/>
              <a:buFont typeface="Wingdings" panose="05000000000000000000" pitchFamily="2" charset="2"/>
              <a:buChar char=""/>
              <a:defRPr lang="en-US" sz="1600" kern="1200" dirty="0">
                <a:solidFill>
                  <a:schemeClr val="tx1"/>
                </a:solidFill>
                <a:latin typeface="+mn-lt"/>
                <a:ea typeface="+mn-ea"/>
                <a:cs typeface="+mn-cs"/>
              </a:defRPr>
            </a:lvl2pPr>
            <a:lvl3pPr marL="438912" indent="-210312" algn="l" defTabSz="914400" rtl="0" eaLnBrk="1" latinLnBrk="0" hangingPunct="1">
              <a:lnSpc>
                <a:spcPct val="100000"/>
              </a:lnSpc>
              <a:spcBef>
                <a:spcPts val="0"/>
              </a:spcBef>
              <a:spcAft>
                <a:spcPts val="300"/>
              </a:spcAft>
              <a:buClr>
                <a:schemeClr val="tx1"/>
              </a:buClr>
              <a:buSzPct val="110000"/>
              <a:buFont typeface="Arial" panose="020B0604020202020204" pitchFamily="34" charset="0"/>
              <a:buChar char="‒"/>
              <a:defRPr lang="en-US" sz="1600" kern="1200" dirty="0">
                <a:solidFill>
                  <a:schemeClr val="tx1"/>
                </a:solidFill>
                <a:latin typeface="+mn-lt"/>
                <a:ea typeface="+mn-ea"/>
                <a:cs typeface="+mn-cs"/>
              </a:defRPr>
            </a:lvl3pPr>
            <a:lvl4pPr marL="594360" indent="-155448"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4pPr>
            <a:lvl5pPr marL="813816" indent="-146304" algn="l" defTabSz="914400" rtl="0" eaLnBrk="1" latinLnBrk="0" hangingPunct="1">
              <a:lnSpc>
                <a:spcPct val="100000"/>
              </a:lnSpc>
              <a:spcBef>
                <a:spcPts val="0"/>
              </a:spcBef>
              <a:spcAft>
                <a:spcPts val="300"/>
              </a:spcAft>
              <a:buClr>
                <a:schemeClr val="tx1"/>
              </a:buClr>
              <a:buSzPct val="100000"/>
              <a:buFont typeface="Arial" panose="020B0604020202020204" pitchFamily="34" charset="0"/>
              <a:buChar char="̶"/>
              <a:defRPr lang="en-US" sz="1600" kern="1200" dirty="0">
                <a:solidFill>
                  <a:schemeClr val="tx1"/>
                </a:solidFill>
                <a:latin typeface="+mn-lt"/>
                <a:ea typeface="+mn-ea"/>
                <a:cs typeface="+mn-cs"/>
              </a:defRPr>
            </a:lvl5pPr>
            <a:lvl6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6pPr>
            <a:lvl7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7pPr>
            <a:lvl8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8pPr>
            <a:lvl9pPr marL="1085850" indent="-171450" algn="l" defTabSz="914400" rtl="0" eaLnBrk="1" latinLnBrk="0" hangingPunct="1">
              <a:lnSpc>
                <a:spcPct val="100000"/>
              </a:lnSpc>
              <a:spcBef>
                <a:spcPts val="0"/>
              </a:spcBef>
              <a:spcAft>
                <a:spcPts val="300"/>
              </a:spcAft>
              <a:buSzPct val="100000"/>
              <a:buFont typeface="Arial" panose="020B0604020202020204" pitchFamily="34" charset="0"/>
              <a:buChar char="▫"/>
              <a:defRPr sz="1600" kern="1200">
                <a:solidFill>
                  <a:schemeClr val="tx1"/>
                </a:solidFill>
                <a:latin typeface="+mn-lt"/>
                <a:ea typeface="+mn-ea"/>
                <a:cs typeface="Arial" panose="020B0604020202020204" pitchFamily="34" charset="0"/>
              </a:defRPr>
            </a:lvl9pPr>
          </a:lstStyle>
          <a:p>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fld id="{779E86BC-8853-4CE4-BAA7-519D81D0E286}" type="datetime'''L''''''''''''''''''o''''''''''''''w'''''''''''''''">
              <a:rPr kumimoji="0" lang="en-US" altLang="en-US" sz="1200" b="0" i="0" u="none" strike="noStrike" kern="1200" cap="none" spc="0" normalizeH="0" baseline="0" noProof="0" smtClean="0">
                <a:ln>
                  <a:noFill/>
                </a:ln>
                <a:solidFill>
                  <a:schemeClr val="accent6"/>
                </a:solidFill>
                <a:effectLst/>
                <a:uLnTx/>
                <a:uFillTx/>
                <a:latin typeface="Arial"/>
                <a:ea typeface="+mn-ea"/>
                <a:cs typeface="Arial" panose="020B0604020202020204" pitchFamily="34" charset="0"/>
              </a:rPr>
              <a:pPr marL="0" marR="0" lvl="0" indent="0" algn="l" defTabSz="914400" rtl="0" eaLnBrk="1" fontAlgn="auto" latinLnBrk="0" hangingPunct="1">
                <a:lnSpc>
                  <a:spcPct val="100000"/>
                </a:lnSpc>
                <a:spcBef>
                  <a:spcPct val="0"/>
                </a:spcBef>
                <a:spcAft>
                  <a:spcPct val="0"/>
                </a:spcAft>
                <a:buClr>
                  <a:srgbClr val="000000"/>
                </a:buClr>
                <a:buSzPct val="100000"/>
                <a:buFont typeface="Segoe UI" panose="020B0502040204020203" pitchFamily="34" charset="0"/>
                <a:buChar char="​"/>
                <a:tabLst/>
                <a:defRPr/>
              </a:pPr>
              <a:t>Low</a:t>
            </a:fld>
            <a:endParaRPr kumimoji="0" lang="en-US" altLang="en-US" sz="1200" b="0" i="0" u="none" strike="noStrike" kern="1200" cap="none" spc="0" normalizeH="0" baseline="0" noProof="0">
              <a:ln>
                <a:noFill/>
              </a:ln>
              <a:solidFill>
                <a:schemeClr val="accent6"/>
              </a:solidFill>
              <a:effectLst/>
              <a:uLnTx/>
              <a:uFillTx/>
              <a:latin typeface="Arial"/>
              <a:ea typeface="+mn-ea"/>
              <a:cs typeface="Arial" panose="020B0604020202020204" pitchFamily="34" charset="0"/>
            </a:endParaRPr>
          </a:p>
        </p:txBody>
      </p:sp>
      <p:sp>
        <p:nvSpPr>
          <p:cNvPr id="37" name="4. Footnote">
            <a:extLst>
              <a:ext uri="{FF2B5EF4-FFF2-40B4-BE49-F238E27FC236}">
                <a16:creationId xmlns:a16="http://schemas.microsoft.com/office/drawing/2014/main" id="{96DCFECA-F60D-46F5-8D37-0610BC8BE3BB}"/>
              </a:ext>
            </a:extLst>
          </p:cNvPr>
          <p:cNvSpPr txBox="1">
            <a:spLocks/>
          </p:cNvSpPr>
          <p:nvPr>
            <p:custDataLst>
              <p:tags r:id="rId15"/>
            </p:custDataLst>
          </p:nvPr>
        </p:nvSpPr>
        <p:spPr>
          <a:xfrm>
            <a:off x="149536" y="5951365"/>
            <a:ext cx="7283726" cy="430887"/>
          </a:xfrm>
          <a:prstGeom prst="rect">
            <a:avLst/>
          </a:prstGeom>
          <a:noFill/>
          <a:ln/>
          <a:extLst>
            <a:ext uri="{909E8E84-426E-40DD-AFC4-6F175D3DCCD1}">
              <a14:hiddenFill xmlns:a14="http://schemas.microsoft.com/office/drawing/2010/main">
                <a:solidFill>
                  <a:srgbClr val="FFFFFF"/>
                </a:solidFill>
              </a14:hiddenFill>
            </a:ext>
          </a:extLst>
        </p:spPr>
        <p:txBody>
          <a:bodyPr wrap="square" lIns="0" tIns="0" rIns="0" bIns="0" rtlCol="0" anchor="b" anchorCtr="0">
            <a:spAutoFit/>
          </a:bodyPr>
          <a:lstStyle>
            <a:defPPr>
              <a:defRPr lang="en-US"/>
            </a:defPPr>
            <a:lvl1pPr marL="203200" marR="0" lvl="0" indent="-212725" fontAlgn="auto">
              <a:lnSpc>
                <a:spcPct val="100000"/>
              </a:lnSpc>
              <a:spcBef>
                <a:spcPts val="0"/>
              </a:spcBef>
              <a:spcAft>
                <a:spcPts val="0"/>
              </a:spcAft>
              <a:buClrTx/>
              <a:buSzTx/>
              <a:buFontTx/>
              <a:buAutoNum type="arabicPeriod"/>
              <a:tabLst/>
              <a:defRPr sz="800">
                <a:cs typeface="Arial" panose="020B0604020202020204" pitchFamily="34" charset="0"/>
              </a:defRPr>
            </a:lvl1pPr>
          </a:lstStyle>
          <a:p>
            <a:pPr marL="0" indent="0">
              <a:buNone/>
              <a:defRPr/>
            </a:pPr>
            <a:r>
              <a:rPr lang="pt-PT" sz="700">
                <a:solidFill>
                  <a:schemeClr val="tx1">
                    <a:lumMod val="65000"/>
                    <a:lumOff val="35000"/>
                  </a:schemeClr>
                </a:solidFill>
              </a:rPr>
              <a:t>1.</a:t>
            </a:r>
            <a:r>
              <a:rPr kumimoji="0" lang="pt-PT"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Sung H, </a:t>
            </a:r>
            <a:r>
              <a:rPr lang="pt-PT" sz="700">
                <a:solidFill>
                  <a:schemeClr val="tx1">
                    <a:lumMod val="65000"/>
                    <a:lumOff val="35000"/>
                  </a:schemeClr>
                </a:solidFill>
              </a:rPr>
              <a:t>Ferlay J, </a:t>
            </a:r>
            <a:r>
              <a:rPr kumimoji="0" lang="pt-PT"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Siegel  </a:t>
            </a:r>
            <a:r>
              <a:rPr lang="pt-PT" sz="700">
                <a:solidFill>
                  <a:schemeClr val="tx1">
                    <a:lumMod val="65000"/>
                    <a:lumOff val="35000"/>
                  </a:schemeClr>
                </a:solidFill>
              </a:rPr>
              <a:t>RL, et al. Global Cancer Statistics 2020: GLOBOCAN Estimates of Incidence and Mortality Worldwide for 36 Cancers in 185 Countries. </a:t>
            </a:r>
            <a:r>
              <a:rPr lang="pt-PT" sz="700" b="0" i="1" u="none" baseline="0">
                <a:solidFill>
                  <a:schemeClr val="tx1">
                    <a:lumMod val="65000"/>
                    <a:lumOff val="35000"/>
                  </a:schemeClr>
                </a:solidFill>
              </a:rPr>
              <a:t>CA: A  Cancer Journal for Clinicians</a:t>
            </a:r>
            <a:r>
              <a:rPr lang="pt-PT" sz="700">
                <a:solidFill>
                  <a:schemeClr val="tx1">
                    <a:lumMod val="65000"/>
                    <a:lumOff val="35000"/>
                  </a:schemeClr>
                </a:solidFill>
              </a:rPr>
              <a:t>. </a:t>
            </a:r>
            <a:r>
              <a:rPr kumimoji="0" lang="pt-PT"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2021; 71(3):209-249. </a:t>
            </a:r>
            <a:r>
              <a:rPr kumimoji="0" lang="pt-PT" sz="700" b="0" i="0" u="sng" strike="noStrike" cap="none" normalizeH="0" baseline="0" noProof="0">
                <a:ln>
                  <a:noFill/>
                </a:ln>
                <a:solidFill>
                  <a:schemeClr val="tx1">
                    <a:lumMod val="65000"/>
                    <a:lumOff val="35000"/>
                  </a:schemeClr>
                </a:solidFill>
                <a:effectLst/>
                <a:uLnTx/>
                <a:uFillTx/>
                <a:ea typeface="+mn-ea"/>
                <a:cs typeface="Arial" panose="020B0604020202020204" pitchFamily="34" charset="0"/>
                <a:hlinkClick r:id="rId25">
                  <a:extLst>
                    <a:ext uri="{A12FA001-AC4F-418D-AE19-62706E023703}">
                      <ahyp:hlinkClr xmlns:ahyp="http://schemas.microsoft.com/office/drawing/2018/hyperlinkcolor" val="tx"/>
                    </a:ext>
                  </a:extLst>
                </a:hlinkClick>
              </a:rPr>
              <a:t>doi:10.3322/caac.21660</a:t>
            </a:r>
            <a:r>
              <a:rPr kumimoji="0" lang="pt-PT"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 2. </a:t>
            </a:r>
            <a:r>
              <a:rPr lang="pt-PT" sz="700">
                <a:solidFill>
                  <a:schemeClr val="tx1">
                    <a:lumMod val="65000"/>
                    <a:lumOff val="35000"/>
                  </a:schemeClr>
                </a:solidFill>
              </a:rPr>
              <a:t>Observatório Mundial do Cancro. Cervix uteri. Consultado em Janeiro de 2025. </a:t>
            </a:r>
            <a:r>
              <a:rPr lang="pt-PT" sz="700" b="0" i="0" u="sng" baseline="0">
                <a:solidFill>
                  <a:schemeClr val="tx1">
                    <a:lumMod val="65000"/>
                    <a:lumOff val="35000"/>
                  </a:schemeClr>
                </a:solidFill>
                <a:cs typeface="Arial" panose="020B0604020202020204" pitchFamily="34" charset="0"/>
                <a:hlinkClick r:id="rId26"/>
              </a:rPr>
              <a:t>https://gco.iarc.who.int/media/globocan/factsheets/cancers/23-cervix-uteri-fact-sheet.pdf</a:t>
            </a:r>
            <a:r>
              <a:rPr lang="pt-PT" sz="700">
                <a:solidFill>
                  <a:schemeClr val="tx1">
                    <a:lumMod val="65000"/>
                    <a:lumOff val="35000"/>
                  </a:schemeClr>
                </a:solidFill>
              </a:rPr>
              <a:t>. </a:t>
            </a:r>
            <a:r>
              <a:rPr kumimoji="0" lang="pt-PT" sz="700" b="0" i="0" u="none" strike="noStrike" cap="none" normalizeH="0" baseline="0" noProof="0">
                <a:ln>
                  <a:noFill/>
                </a:ln>
                <a:solidFill>
                  <a:schemeClr val="tx1">
                    <a:lumMod val="65000"/>
                    <a:lumOff val="35000"/>
                  </a:schemeClr>
                </a:solidFill>
                <a:effectLst/>
                <a:uLnTx/>
                <a:uFillTx/>
                <a:ea typeface="+mn-ea"/>
                <a:cs typeface="Arial" panose="020B0604020202020204" pitchFamily="34" charset="0"/>
              </a:rPr>
              <a:t>3. </a:t>
            </a:r>
            <a:r>
              <a:rPr lang="pt-PT" sz="700">
                <a:solidFill>
                  <a:schemeClr val="tx1">
                    <a:lumMod val="65000"/>
                    <a:lumOff val="35000"/>
                  </a:schemeClr>
                </a:solidFill>
              </a:rPr>
              <a:t>Cheng L, Zhao J, Zou T, Xu Z, Lv Y. Cervical cancer burden and attributable risk factors across different age and regions from 1990 to 2021 and future burden prediction: Results from the Global Burden of Disease study 2021. </a:t>
            </a:r>
            <a:r>
              <a:rPr lang="pt-PT" sz="700" b="0" i="1" u="none" baseline="0">
                <a:solidFill>
                  <a:schemeClr val="tx1">
                    <a:lumMod val="65000"/>
                    <a:lumOff val="35000"/>
                  </a:schemeClr>
                </a:solidFill>
              </a:rPr>
              <a:t>Frontiers in Oncology</a:t>
            </a:r>
            <a:r>
              <a:rPr lang="pt-PT" sz="700">
                <a:solidFill>
                  <a:schemeClr val="tx1">
                    <a:lumMod val="65000"/>
                    <a:lumOff val="35000"/>
                  </a:schemeClr>
                </a:solidFill>
              </a:rPr>
              <a:t>. 2025; 15:1541452. doi:10.3389/fonc.2025.1541452. </a:t>
            </a:r>
          </a:p>
        </p:txBody>
      </p:sp>
      <p:sp>
        <p:nvSpPr>
          <p:cNvPr id="5" name="TextBox 4">
            <a:extLst>
              <a:ext uri="{FF2B5EF4-FFF2-40B4-BE49-F238E27FC236}">
                <a16:creationId xmlns:a16="http://schemas.microsoft.com/office/drawing/2014/main" id="{093ADD69-09EA-05CF-A1A0-67E36524B01A}"/>
              </a:ext>
            </a:extLst>
          </p:cNvPr>
          <p:cNvSpPr txBox="1"/>
          <p:nvPr/>
        </p:nvSpPr>
        <p:spPr>
          <a:xfrm>
            <a:off x="117093" y="5674366"/>
            <a:ext cx="3122217" cy="215444"/>
          </a:xfrm>
          <a:prstGeom prst="rect">
            <a:avLst/>
          </a:prstGeom>
          <a:noFill/>
        </p:spPr>
        <p:txBody>
          <a:bodyPr wrap="square" rtlCol="0">
            <a:spAutoFit/>
          </a:bodyPr>
          <a:lstStyle/>
          <a:p>
            <a:r>
              <a:rPr lang="pt-PT" sz="800" dirty="0"/>
              <a:t>*Os tipos 16 e 18 de HPV são responsáveis por mais de 70% dos casos</a:t>
            </a:r>
          </a:p>
        </p:txBody>
      </p:sp>
    </p:spTree>
    <p:extLst>
      <p:ext uri="{BB962C8B-B14F-4D97-AF65-F5344CB8AC3E}">
        <p14:creationId xmlns:p14="http://schemas.microsoft.com/office/powerpoint/2010/main" val="3004680074"/>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0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10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10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103.xml><?xml version="1.0" encoding="utf-8"?>
<p:tagLst xmlns:a="http://schemas.openxmlformats.org/drawingml/2006/main" xmlns:r="http://schemas.openxmlformats.org/officeDocument/2006/relationships" xmlns:p="http://schemas.openxmlformats.org/presentationml/2006/main">
  <p:tag name="NAME" val="CustomIcon"/>
</p:tagLst>
</file>

<file path=ppt/tags/tag104.xml><?xml version="1.0" encoding="utf-8"?>
<p:tagLst xmlns:a="http://schemas.openxmlformats.org/drawingml/2006/main" xmlns:r="http://schemas.openxmlformats.org/officeDocument/2006/relationships" xmlns:p="http://schemas.openxmlformats.org/presentationml/2006/main">
  <p:tag name="NAME" val="CustomIcon"/>
</p:tagLst>
</file>

<file path=ppt/tags/tag11.xml><?xml version="1.0" encoding="utf-8"?>
<p:tagLst xmlns:a="http://schemas.openxmlformats.org/drawingml/2006/main" xmlns:r="http://schemas.openxmlformats.org/officeDocument/2006/relationships" xmlns:p="http://schemas.openxmlformats.org/presentationml/2006/main">
  <p:tag name="SHAPENAME" val="5. Source"/>
</p:tagLst>
</file>

<file path=ppt/tags/tag12.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1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xNguF4Gw2mJIhuiFXm5tKQ"/>
</p:tagLst>
</file>

<file path=ppt/tags/tag16.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17.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18.xml><?xml version="1.0" encoding="utf-8"?>
<p:tagLst xmlns:a="http://schemas.openxmlformats.org/drawingml/2006/main" xmlns:r="http://schemas.openxmlformats.org/officeDocument/2006/relationships" xmlns:p="http://schemas.openxmlformats.org/presentationml/2006/main">
  <p:tag name="SHAPENAME" val="5. Source"/>
</p:tagLst>
</file>

<file path=ppt/tags/tag19.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20.xml><?xml version="1.0" encoding="utf-8"?>
<p:tagLst xmlns:a="http://schemas.openxmlformats.org/drawingml/2006/main" xmlns:r="http://schemas.openxmlformats.org/officeDocument/2006/relationships" xmlns:p="http://schemas.openxmlformats.org/presentationml/2006/main">
  <p:tag name="SHAPENAME" val="4. Footnote"/>
</p:tagLst>
</file>

<file path=ppt/tags/tag21.xml><?xml version="1.0" encoding="utf-8"?>
<p:tagLst xmlns:a="http://schemas.openxmlformats.org/drawingml/2006/main" xmlns:r="http://schemas.openxmlformats.org/officeDocument/2006/relationships" xmlns:p="http://schemas.openxmlformats.org/presentationml/2006/main">
  <p:tag name="NAME" val="CustomIcon"/>
</p:tagLst>
</file>

<file path=ppt/tags/tag22.xml><?xml version="1.0" encoding="utf-8"?>
<p:tagLst xmlns:a="http://schemas.openxmlformats.org/drawingml/2006/main" xmlns:r="http://schemas.openxmlformats.org/officeDocument/2006/relationships" xmlns:p="http://schemas.openxmlformats.org/presentationml/2006/main">
  <p:tag name="NAME" val="CustomIcon"/>
</p:tagLst>
</file>

<file path=ppt/tags/tag23.xml><?xml version="1.0" encoding="utf-8"?>
<p:tagLst xmlns:a="http://schemas.openxmlformats.org/drawingml/2006/main" xmlns:r="http://schemas.openxmlformats.org/officeDocument/2006/relationships" xmlns:p="http://schemas.openxmlformats.org/presentationml/2006/main">
  <p:tag name="NAME" val="CustomIcon"/>
</p:tagLst>
</file>

<file path=ppt/tags/tag24.xml><?xml version="1.0" encoding="utf-8"?>
<p:tagLst xmlns:a="http://schemas.openxmlformats.org/drawingml/2006/main" xmlns:r="http://schemas.openxmlformats.org/officeDocument/2006/relationships" xmlns:p="http://schemas.openxmlformats.org/presentationml/2006/main">
  <p:tag name="NAME" val="CustomIcon"/>
</p:tagLst>
</file>

<file path=ppt/tags/tag25.xml><?xml version="1.0" encoding="utf-8"?>
<p:tagLst xmlns:a="http://schemas.openxmlformats.org/drawingml/2006/main" xmlns:r="http://schemas.openxmlformats.org/officeDocument/2006/relationships" xmlns:p="http://schemas.openxmlformats.org/presentationml/2006/main">
  <p:tag name="NAME" val="CustomIcon"/>
</p:tagLst>
</file>

<file path=ppt/tags/tag26.xml><?xml version="1.0" encoding="utf-8"?>
<p:tagLst xmlns:a="http://schemas.openxmlformats.org/drawingml/2006/main" xmlns:r="http://schemas.openxmlformats.org/officeDocument/2006/relationships" xmlns:p="http://schemas.openxmlformats.org/presentationml/2006/main">
  <p:tag name="NAME" val="CustomIcon"/>
</p:tagLst>
</file>

<file path=ppt/tags/tag27.xml><?xml version="1.0" encoding="utf-8"?>
<p:tagLst xmlns:a="http://schemas.openxmlformats.org/drawingml/2006/main" xmlns:r="http://schemas.openxmlformats.org/officeDocument/2006/relationships" xmlns:p="http://schemas.openxmlformats.org/presentationml/2006/main">
  <p:tag name="NAME" val="CustomIcon"/>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NY.YDFWRCRoOVqwF05EEF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AEypx.74RUPEOjMTC.IPcg"/>
</p:tagLst>
</file>

<file path=ppt/tags/tag3.xml><?xml version="1.0" encoding="utf-8"?>
<p:tagLst xmlns:a="http://schemas.openxmlformats.org/drawingml/2006/main" xmlns:r="http://schemas.openxmlformats.org/officeDocument/2006/relationships" xmlns:p="http://schemas.openxmlformats.org/presentationml/2006/main">
  <p:tag name="SHAPENAME" val="3. Subtitl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f9_V1EQtOqhN7jjlMq.ld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tBZ7YQ4twG_XOgiSbg_cj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IjN7s1lUyzq7y6tXk9Kf4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Bf7KA9yOmAvupbZUbqiSU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O9f5d9.2ie42SkqfHzMGG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Q0SAVgdpBa5wOSQocmL4o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rd8dQp5xqc7MqSMUKB99.A"/>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2g2Y3x53Ut7JmGAXOxjr7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7dSo3vnG3LbvmAJcmwLgVA"/>
</p:tagLst>
</file>

<file path=ppt/tags/tag39.xml><?xml version="1.0" encoding="utf-8"?>
<p:tagLst xmlns:a="http://schemas.openxmlformats.org/drawingml/2006/main" xmlns:r="http://schemas.openxmlformats.org/officeDocument/2006/relationships" xmlns:p="http://schemas.openxmlformats.org/presentationml/2006/main">
  <p:tag name="SHAPENAME" val="4. Footnote"/>
</p:tagLst>
</file>

<file path=ppt/tags/tag4.xml><?xml version="1.0" encoding="utf-8"?>
<p:tagLst xmlns:a="http://schemas.openxmlformats.org/drawingml/2006/main" xmlns:r="http://schemas.openxmlformats.org/officeDocument/2006/relationships" xmlns:p="http://schemas.openxmlformats.org/presentationml/2006/main">
  <p:tag name="SHAPENAME" val="5. Source"/>
</p:tagLst>
</file>

<file path=ppt/tags/tag40.xml><?xml version="1.0" encoding="utf-8"?>
<p:tagLst xmlns:a="http://schemas.openxmlformats.org/drawingml/2006/main" xmlns:r="http://schemas.openxmlformats.org/officeDocument/2006/relationships" xmlns:p="http://schemas.openxmlformats.org/presentationml/2006/main">
  <p:tag name="SHAPENAME" val="4. Footnote"/>
</p:tagLst>
</file>

<file path=ppt/tags/tag41.xml><?xml version="1.0" encoding="utf-8"?>
<p:tagLst xmlns:a="http://schemas.openxmlformats.org/drawingml/2006/main" xmlns:r="http://schemas.openxmlformats.org/officeDocument/2006/relationships" xmlns:p="http://schemas.openxmlformats.org/presentationml/2006/main">
  <p:tag name="NAME" val="CustomIcon"/>
</p:tagLst>
</file>

<file path=ppt/tags/tag4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3.xml><?xml version="1.0" encoding="utf-8"?>
<p:tagLst xmlns:a="http://schemas.openxmlformats.org/drawingml/2006/main" xmlns:r="http://schemas.openxmlformats.org/officeDocument/2006/relationships" xmlns:p="http://schemas.openxmlformats.org/presentationml/2006/main">
  <p:tag name="NAME" val="CustomIcon"/>
</p:tagLst>
</file>

<file path=ppt/tags/tag4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299.6938"/>
  <p:tag name="HEIGHT" val="70.15315"/>
</p:tagLst>
</file>

<file path=ppt/tags/tag45.xml><?xml version="1.0" encoding="utf-8"?>
<p:tagLst xmlns:a="http://schemas.openxmlformats.org/drawingml/2006/main" xmlns:r="http://schemas.openxmlformats.org/officeDocument/2006/relationships" xmlns:p="http://schemas.openxmlformats.org/presentationml/2006/main">
  <p:tag name="NAME" val="CustomIcon"/>
</p:tagLst>
</file>

<file path=ppt/tags/tag46.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4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4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xml><?xml version="1.0" encoding="utf-8"?>
<p:tagLst xmlns:a="http://schemas.openxmlformats.org/drawingml/2006/main" xmlns:r="http://schemas.openxmlformats.org/officeDocument/2006/relationships" xmlns:p="http://schemas.openxmlformats.org/presentationml/2006/main">
  <p:tag name="SHAPENAME" val="1. On-page tracker"/>
</p:tagLst>
</file>

<file path=ppt/tags/tag5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2.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712.5"/>
  <p:tag name="WIDTH" val="202.5"/>
  <p:tag name="TOP" val="139.3875"/>
  <p:tag name="HEIGHT" val="70.15313"/>
</p:tagLst>
</file>

<file path=ppt/tags/tag5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90"/>
  <p:tag name="WIDTH" val="202.5"/>
  <p:tag name="TOP" val="139.3875"/>
  <p:tag name="HEIGHT" val="70.15313"/>
</p:tagLst>
</file>

<file path=ppt/tags/tag5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6.xml><?xml version="1.0" encoding="utf-8"?>
<p:tagLst xmlns:a="http://schemas.openxmlformats.org/drawingml/2006/main" xmlns:r="http://schemas.openxmlformats.org/officeDocument/2006/relationships" xmlns:p="http://schemas.openxmlformats.org/presentationml/2006/main">
  <p:tag name="NAME" val="CustomIcon"/>
</p:tagLst>
</file>

<file path=ppt/tags/tag57.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45"/>
  <p:tag name="WIDTH" val="202.5"/>
  <p:tag name="TOP" val="139.3875"/>
  <p:tag name="HEIGHT" val="70.15315"/>
</p:tagLst>
</file>

<file path=ppt/tags/tag58.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59.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0.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1.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2.xml><?xml version="1.0" encoding="utf-8"?>
<p:tagLst xmlns:a="http://schemas.openxmlformats.org/drawingml/2006/main" xmlns:r="http://schemas.openxmlformats.org/officeDocument/2006/relationships" xmlns:p="http://schemas.openxmlformats.org/presentationml/2006/main">
  <p:tag name="NAME" val="CustomIcon"/>
</p:tagLst>
</file>

<file path=ppt/tags/tag63.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4.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5.xml><?xml version="1.0" encoding="utf-8"?>
<p:tagLst xmlns:a="http://schemas.openxmlformats.org/drawingml/2006/main" xmlns:r="http://schemas.openxmlformats.org/officeDocument/2006/relationships" xmlns:p="http://schemas.openxmlformats.org/presentationml/2006/main">
  <p:tag name="MTTABLE" val="Cell"/>
  <p:tag name="MTNUMBER" val="0.538752309297562"/>
  <p:tag name="LEFT" val="267.5"/>
  <p:tag name="WIDTH" val="202.5"/>
  <p:tag name="TOP" val="139.3875"/>
  <p:tag name="HEIGHT" val="70.15313"/>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qQWMSe84LrYmr.G2.j3T_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GGGNshMGRt4iqBmiYYiQpg"/>
</p:tagLst>
</file>

<file path=ppt/tags/tag68.xml><?xml version="1.0" encoding="utf-8"?>
<p:tagLst xmlns:a="http://schemas.openxmlformats.org/drawingml/2006/main" xmlns:r="http://schemas.openxmlformats.org/officeDocument/2006/relationships" xmlns:p="http://schemas.openxmlformats.org/presentationml/2006/main">
  <p:tag name="SHAPENAME" val="4. Footnote"/>
</p:tagLst>
</file>

<file path=ppt/tags/tag6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71.xml><?xml version="1.0" encoding="utf-8"?>
<p:tagLst xmlns:a="http://schemas.openxmlformats.org/drawingml/2006/main" xmlns:r="http://schemas.openxmlformats.org/officeDocument/2006/relationships" xmlns:p="http://schemas.openxmlformats.org/presentationml/2006/main">
  <p:tag name="SHAPENAME" val="4. Footnote"/>
</p:tagLst>
</file>

<file path=ppt/tags/tag7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3.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7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7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7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79.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4.oZbb0sXNdu8BCibsgsUw"/>
</p:tagLst>
</file>

<file path=ppt/tags/tag8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1.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8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139.3875"/>
  <p:tag name="HEIGHT" val="52.12254"/>
</p:tagLst>
</file>

<file path=ppt/tags/tag85.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6.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87.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8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90"/>
  <p:tag name="WIDTH" val="425"/>
  <p:tag name="HEIGHT" val="19.38748"/>
  <p:tag name="TOP" val="110"/>
</p:tagLst>
</file>

<file path=ppt/tags/tag89.xml><?xml version="1.0" encoding="utf-8"?>
<p:tagLst xmlns:a="http://schemas.openxmlformats.org/drawingml/2006/main" xmlns:r="http://schemas.openxmlformats.org/officeDocument/2006/relationships" xmlns:p="http://schemas.openxmlformats.org/presentationml/2006/main">
  <p:tag name="SHAPENAME" val="4. Footnote"/>
</p:tagLst>
</file>

<file path=ppt/tags/tag9.xml><?xml version="1.0" encoding="utf-8"?>
<p:tagLst xmlns:a="http://schemas.openxmlformats.org/drawingml/2006/main" xmlns:r="http://schemas.openxmlformats.org/officeDocument/2006/relationships" xmlns:p="http://schemas.openxmlformats.org/presentationml/2006/main">
  <p:tag name="SHAPENAME" val="3. Subtitle"/>
</p:tagLst>
</file>

<file path=ppt/tags/tag90.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1.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2.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3.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HEIGHT" val="19.38748"/>
  <p:tag name="TOP" val="110"/>
</p:tagLst>
</file>

<file path=ppt/tags/tag94.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5.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63.6325"/>
  <p:tag name="HEIGHT" val="52.12254"/>
</p:tagLst>
</file>

<file path=ppt/tags/tag96.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325.7551"/>
  <p:tag name="HEIGHT" val="52.12254"/>
</p:tagLst>
</file>

<file path=ppt/tags/tag97.xml><?xml version="1.0" encoding="utf-8"?>
<p:tagLst xmlns:a="http://schemas.openxmlformats.org/drawingml/2006/main" xmlns:r="http://schemas.openxmlformats.org/officeDocument/2006/relationships" xmlns:p="http://schemas.openxmlformats.org/presentationml/2006/main">
  <p:tag name="1LEVEL" val="4"/>
  <p:tag name="2LEVEL" val="2"/>
  <p:tag name="3LEVEL" val="1"/>
  <p:tag name="4LEVEL" val="0.5"/>
  <p:tag name="5LEVEL" val="0.25"/>
</p:tagLst>
</file>

<file path=ppt/tags/tag98.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ags/tag99.xml><?xml version="1.0" encoding="utf-8"?>
<p:tagLst xmlns:a="http://schemas.openxmlformats.org/drawingml/2006/main" xmlns:r="http://schemas.openxmlformats.org/officeDocument/2006/relationships" xmlns:p="http://schemas.openxmlformats.org/presentationml/2006/main">
  <p:tag name="MTTABLE" val="Cell"/>
  <p:tag name="MTNUMBER" val="0.290609811567985"/>
  <p:tag name="LEFT" val="45"/>
  <p:tag name="WIDTH" val="425"/>
  <p:tag name="TOP" val="201.51"/>
  <p:tag name="HEIGHT" val="52.12254"/>
</p:tagLst>
</file>

<file path=ppt/theme/theme1.xml><?xml version="1.0" encoding="utf-8"?>
<a:theme xmlns:a="http://schemas.openxmlformats.org/drawingml/2006/main" name="Office Theme">
  <a:themeElements>
    <a:clrScheme name="SDHPV">
      <a:dk1>
        <a:sysClr val="windowText" lastClr="000000"/>
      </a:dk1>
      <a:lt1>
        <a:srgbClr val="FFFFFF"/>
      </a:lt1>
      <a:dk2>
        <a:srgbClr val="3D5567"/>
      </a:dk2>
      <a:lt2>
        <a:srgbClr val="C7C9C8"/>
      </a:lt2>
      <a:accent1>
        <a:srgbClr val="3D5567"/>
      </a:accent1>
      <a:accent2>
        <a:srgbClr val="84B7A0"/>
      </a:accent2>
      <a:accent3>
        <a:srgbClr val="94D6DC"/>
      </a:accent3>
      <a:accent4>
        <a:srgbClr val="B9E1D6"/>
      </a:accent4>
      <a:accent5>
        <a:srgbClr val="DB821F"/>
      </a:accent5>
      <a:accent6>
        <a:srgbClr val="797D82"/>
      </a:accent6>
      <a:hlink>
        <a:srgbClr val="0563C1"/>
      </a:hlink>
      <a:folHlink>
        <a:srgbClr val="954F72"/>
      </a:folHlink>
    </a:clrScheme>
    <a:fontScheme name="SDHPV">
      <a:majorFont>
        <a:latin typeface="Gill Sans Std"/>
        <a:ea typeface=""/>
        <a:cs typeface=""/>
      </a:majorFont>
      <a:minorFont>
        <a:latin typeface="Gill Sans St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O/IVB Presentation">
  <a:themeElements>
    <a:clrScheme name="WHO _ IVB">
      <a:dk1>
        <a:srgbClr val="000000"/>
      </a:dk1>
      <a:lt1>
        <a:srgbClr val="FFFFFF"/>
      </a:lt1>
      <a:dk2>
        <a:srgbClr val="707070"/>
      </a:dk2>
      <a:lt2>
        <a:srgbClr val="F2F2F2"/>
      </a:lt2>
      <a:accent1>
        <a:srgbClr val="009CDE"/>
      </a:accent1>
      <a:accent2>
        <a:srgbClr val="008ACD"/>
      </a:accent2>
      <a:accent3>
        <a:srgbClr val="0B6AAC"/>
      </a:accent3>
      <a:accent4>
        <a:srgbClr val="134A8A"/>
      </a:accent4>
      <a:accent5>
        <a:srgbClr val="C5EDFF"/>
      </a:accent5>
      <a:accent6>
        <a:srgbClr val="001738"/>
      </a:accent6>
      <a:hlink>
        <a:srgbClr val="008ACD"/>
      </a:hlink>
      <a:folHlink>
        <a:srgbClr val="001738"/>
      </a:folHlink>
    </a:clrScheme>
    <a:fontScheme name="Poppins">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IVB Red">
      <a:srgbClr val="D80A12"/>
    </a:custClr>
    <a:custClr name="IVB Orange">
      <a:srgbClr val="FA9A00"/>
    </a:custClr>
    <a:custClr name="IVB Yellow">
      <a:srgbClr val="F1E21A"/>
    </a:custClr>
    <a:custClr name="IVB Green">
      <a:srgbClr val="00785A"/>
    </a:custClr>
    <a:custClr name="IVB Light Green">
      <a:srgbClr val="00C871"/>
    </a:custClr>
    <a:custClr name="IVB Magenta">
      <a:srgbClr val="C10077"/>
    </a:custClr>
  </a:custClrLst>
  <a:extLst>
    <a:ext uri="{05A4C25C-085E-4340-85A3-A5531E510DB2}">
      <thm15:themeFamily xmlns:thm15="http://schemas.microsoft.com/office/thememl/2012/main" name="Presentation5" id="{F025D395-3EE2-4544-AEDF-F2CB1DB50719}" vid="{36167E56-A4B7-2E41-91AB-E615F86910F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92385</TotalTime>
  <Words>11414</Words>
  <Application>Microsoft Office PowerPoint</Application>
  <PresentationFormat>Widescreen</PresentationFormat>
  <Paragraphs>942</Paragraphs>
  <Slides>60</Slides>
  <Notes>42</Notes>
  <HiddenSlides>0</HiddenSlides>
  <MMClips>0</MMClips>
  <ScaleCrop>false</ScaleCrop>
  <HeadingPairs>
    <vt:vector size="8" baseType="variant">
      <vt:variant>
        <vt:lpstr>Fonts Used</vt:lpstr>
      </vt:variant>
      <vt:variant>
        <vt:i4>16</vt:i4>
      </vt: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79" baseType="lpstr">
      <vt:lpstr>Aptos</vt:lpstr>
      <vt:lpstr>Arial</vt:lpstr>
      <vt:lpstr>Arial,Sans-Serif</vt:lpstr>
      <vt:lpstr>Calibri</vt:lpstr>
      <vt:lpstr>Gill Sans Std</vt:lpstr>
      <vt:lpstr>Gill Sans Std Light</vt:lpstr>
      <vt:lpstr>GillSans</vt:lpstr>
      <vt:lpstr>Helvetica</vt:lpstr>
      <vt:lpstr>Poppins</vt:lpstr>
      <vt:lpstr>Poppins Medium</vt:lpstr>
      <vt:lpstr>Poppins SemiBold</vt:lpstr>
      <vt:lpstr>Segoe UI</vt:lpstr>
      <vt:lpstr>Tahoma</vt:lpstr>
      <vt:lpstr>Times New Roman</vt:lpstr>
      <vt:lpstr>Trebuchet MS</vt:lpstr>
      <vt:lpstr>Wingdings</vt:lpstr>
      <vt:lpstr>Office Theme</vt:lpstr>
      <vt:lpstr>WHO/IVB Presentation</vt:lpstr>
      <vt:lpstr>think-cell Slide</vt:lpstr>
      <vt:lpstr>Revisão de  evidências existentes sobre  vacinação de dose única contra o HPV</vt:lpstr>
      <vt:lpstr>Sobre o Consórcio de Avaliação de Vacinação de dose única contra o HPV</vt:lpstr>
      <vt:lpstr>Mensagens principais da Vacinação de dose única  contra o HPV</vt:lpstr>
      <vt:lpstr>PowerPoint Presentation</vt:lpstr>
      <vt:lpstr>PowerPoint Presentation</vt:lpstr>
      <vt:lpstr>PowerPoint Presentation</vt:lpstr>
      <vt:lpstr>Cancro do colo do útero, HPV e vacinas contra o HPV</vt:lpstr>
      <vt:lpstr>PowerPoint Presentation</vt:lpstr>
      <vt:lpstr>PowerPoint Presentation</vt:lpstr>
      <vt:lpstr>PowerPoint Presentation</vt:lpstr>
      <vt:lpstr>PowerPoint Presentation</vt:lpstr>
      <vt:lpstr>Cobertura da vacina contra o HPV</vt:lpstr>
      <vt:lpstr>PowerPoint Presentation</vt:lpstr>
      <vt:lpstr>PowerPoint Presentation</vt:lpstr>
      <vt:lpstr>PowerPoint Presentation</vt:lpstr>
      <vt:lpstr>PowerPoint Presentation</vt:lpstr>
      <vt:lpstr>Principais tópicos e perguntas para a vacinação de dose única contra o HPV</vt:lpstr>
      <vt:lpstr>PowerPoint Presentation</vt:lpstr>
      <vt:lpstr>Principais tópicos e perguntas para a vacinação de dose única contra o HPV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Principais tópicos e perguntas para a vacinação de dose única contra o HPV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Principais tópicos e perguntas para a vacinação de dose única contra o HPV</vt:lpstr>
      <vt:lpstr>PowerPoint Presentation</vt:lpstr>
      <vt:lpstr>PowerPoint Presentation</vt:lpstr>
      <vt:lpstr>PowerPoint Presentation</vt:lpstr>
      <vt:lpstr>PowerPoint Presentation</vt:lpstr>
      <vt:lpstr>PowerPoint Presentation</vt:lpstr>
      <vt:lpstr>Resumo das provas actuais dos ensaios clínicos que apoiam a vacinação de dose única contra o HPV</vt:lpstr>
      <vt:lpstr>PowerPoint Presentation</vt:lpstr>
      <vt:lpstr>Provas futuras de ensaios clínicos em curso</vt:lpstr>
      <vt:lpstr>PowerPoint Presentation</vt:lpstr>
      <vt:lpstr>PowerPoint Presentation</vt:lpstr>
      <vt:lpstr>PowerPoint Presentation</vt:lpstr>
      <vt:lpstr>PowerPoint Presentation</vt:lpstr>
      <vt:lpstr>Dose única – Perguntas abertas</vt:lpstr>
      <vt:lpstr>Evidências de apoio de análises de modelação</vt:lpstr>
      <vt:lpstr>PowerPoint Presentation</vt:lpstr>
      <vt:lpstr>PowerPoint Presentation</vt:lpstr>
      <vt:lpstr>PowerPoint Presentation</vt:lpstr>
      <vt:lpstr>Redução dos custos do programa com um regime de vacinação de dose única contra o HPV</vt:lpstr>
      <vt:lpstr>PowerPoint Presentation</vt:lpstr>
      <vt:lpstr>Conclusão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Kavon, Shawn</dc:creator>
  <cp:lastModifiedBy>Hope Randall</cp:lastModifiedBy>
  <cp:revision>1604</cp:revision>
  <cp:lastPrinted>2021-06-09T18:30:32Z</cp:lastPrinted>
  <dcterms:created xsi:type="dcterms:W3CDTF">2018-02-08T23:20:58Z</dcterms:created>
  <dcterms:modified xsi:type="dcterms:W3CDTF">2026-03-20T01:14:15Z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2021-02-22T23:38:14Z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08204a1c-8d3b-486a-854f-5735dd0d735a</vt:lpwstr>
  </property>
  <property fmtid="{D5CDD505-2E9C-101B-9397-08002B2CF9AE}" pid="8" name="MSIP_Label_8af03ff0-41c5-4c41-b55e-fabb8fae94be_ContentBits">
    <vt:lpwstr>0</vt:lpwstr>
  </property>
</Properties>
</file>