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omments/modernComment_7FFFEE0F_5A21E3F.xml" ContentType="application/vnd.ms-powerpoint.comments+xml"/>
  <Override PartName="/ppt/tags/tag68.xml" ContentType="application/vnd.openxmlformats-officedocument.presentationml.tags+xml"/>
  <Override PartName="/ppt/notesSlides/notesSlide11.xml" ContentType="application/vnd.openxmlformats-officedocument.presentationml.notesSlide+xml"/>
  <Override PartName="/ppt/comments/modernComment_7F40E5B6_7D6BB141.xml" ContentType="application/vnd.ms-powerpoint.comment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63"/>
  </p:notesMasterIdLst>
  <p:handoutMasterIdLst>
    <p:handoutMasterId r:id="rId64"/>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0185" r:id="rId44"/>
    <p:sldId id="2147479045" r:id="rId45"/>
    <p:sldId id="2147479046" r:id="rId46"/>
    <p:sldId id="2147470131" r:id="rId47"/>
    <p:sldId id="2147470157" r:id="rId48"/>
    <p:sldId id="2134959549" r:id="rId49"/>
    <p:sldId id="2147479060" r:id="rId50"/>
    <p:sldId id="2147479054" r:id="rId51"/>
    <p:sldId id="2147470160" r:id="rId52"/>
    <p:sldId id="2147479065" r:id="rId53"/>
    <p:sldId id="2134959529" r:id="rId54"/>
    <p:sldId id="2147470161" r:id="rId55"/>
    <p:sldId id="2147479048" r:id="rId56"/>
    <p:sldId id="1024" r:id="rId57"/>
    <p:sldId id="1422" r:id="rId58"/>
    <p:sldId id="2147479057" r:id="rId59"/>
    <p:sldId id="2147479049" r:id="rId60"/>
    <p:sldId id="2147479041" r:id="rId61"/>
    <p:sldId id="2147470172" r:id="rId6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6EA"/>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2E425E-EE75-421B-960E-880D704655F1}" v="34" dt="2026-04-02T02:31:00.427"/>
    <p1510:client id="{963BCDDE-230D-42EB-914F-B1131D41D302}" v="17" dt="2026-04-01T09:00:39.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2373" autoAdjust="0"/>
  </p:normalViewPr>
  <p:slideViewPr>
    <p:cSldViewPr snapToGrid="0">
      <p:cViewPr varScale="1">
        <p:scale>
          <a:sx n="68" d="100"/>
          <a:sy n="68" d="100"/>
        </p:scale>
        <p:origin x="652" y="64"/>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1.5130428442409248E-2"/>
                  <c:y val="-0.16422147182259517"/>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dLbl>
              <c:idx val="2"/>
              <c:tx>
                <c:rich>
                  <a:bodyPr/>
                  <a:lstStyle/>
                  <a:p>
                    <a:r>
                      <a:rPr lang="en-US" baseline="0"/>
                      <a:t>91</a:t>
                    </a:r>
                    <a:r>
                      <a:rPr lang="en-US" baseline="0" dirty="0"/>
                      <a:t>
</a:t>
                    </a:r>
                    <a:fld id="{0ECBB9B8-05BB-4E5C-B490-D6431EE75FDF}" type="PERCENTAGE">
                      <a:rPr lang="en-US" baseline="0"/>
                      <a:pPr/>
                      <a:t>[PERCENTAGE]</a:t>
                    </a:fld>
                    <a:endParaRPr lang="en-US" baseline="0" dirty="0"/>
                  </a:p>
                </c:rich>
              </c:tx>
              <c:dLblPos val="ct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months)</c:v>
                </c:pt>
                <c:pt idx="1">
                  <c:v>2 doses (12 months)</c:v>
                </c:pt>
                <c:pt idx="2">
                  <c:v>1 dose</c:v>
                </c:pt>
              </c:strCache>
            </c:strRef>
          </c:cat>
          <c:val>
            <c:numRef>
              <c:f>Sheet1!$B$2:$B$4</c:f>
              <c:numCache>
                <c:formatCode>General</c:formatCode>
                <c:ptCount val="3"/>
                <c:pt idx="0">
                  <c:v>70</c:v>
                </c:pt>
                <c:pt idx="1">
                  <c:v>1</c:v>
                </c:pt>
                <c:pt idx="2">
                  <c:v>90</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inMax"/>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40E5B6_7D6BB141.xml><?xml version="1.0" encoding="utf-8"?>
<p188:cmLst xmlns:a="http://schemas.openxmlformats.org/drawingml/2006/main" xmlns:r="http://schemas.openxmlformats.org/officeDocument/2006/relationships" xmlns:p188="http://schemas.microsoft.com/office/powerpoint/2018/8/main">
  <p188:cm id="{A7747F37-E701-42CF-BF04-8CA599D224F2}" authorId="{2D90B4DD-DE69-8784-42B5-B3FE2AFA6337}" created="2025-11-26T20:34:04.553">
    <ac:deMkLst xmlns:ac="http://schemas.microsoft.com/office/drawing/2013/main/command">
      <pc:docMk xmlns:pc="http://schemas.microsoft.com/office/powerpoint/2013/main/command"/>
      <pc:sldMk xmlns:pc="http://schemas.microsoft.com/office/powerpoint/2013/main/command" cId="2104209729" sldId="2134959542"/>
      <ac:graphicFrameMk id="2" creationId="{564C5BD0-6ED4-9BC2-C87B-48F17FFEAA98}"/>
    </ac:deMkLst>
    <p188:txBody>
      <a:bodyPr/>
      <a:lstStyle/>
      <a:p>
        <a:r>
          <a:rPr lang="en-US"/>
          <a:t>Translators: please use this updated figure in the translated slide deck.</a:t>
        </a:r>
      </a:p>
    </p188:txBody>
  </p188:cm>
</p188:cmLst>
</file>

<file path=ppt/comments/modernComment_7FFFEE0F_5A21E3F.xml><?xml version="1.0" encoding="utf-8"?>
<p188:cmLst xmlns:a="http://schemas.openxmlformats.org/drawingml/2006/main" xmlns:r="http://schemas.openxmlformats.org/officeDocument/2006/relationships" xmlns:p188="http://schemas.microsoft.com/office/powerpoint/2018/8/main">
  <p188:cm id="{F4D45BFD-8735-4CE6-AB66-D574BD3387C7}" authorId="{2D90B4DD-DE69-8784-42B5-B3FE2AFA6337}" created="2025-11-26T20:20:50.050">
    <ac:deMkLst xmlns:ac="http://schemas.microsoft.com/office/drawing/2013/main/command">
      <pc:docMk xmlns:pc="http://schemas.microsoft.com/office/powerpoint/2013/main/command"/>
      <pc:sldMk xmlns:pc="http://schemas.microsoft.com/office/powerpoint/2013/main/command" cId="94510655" sldId="2147479055"/>
      <ac:picMk id="6" creationId="{3A208DAF-3930-3193-CAE9-353FA33AB6ED}"/>
    </ac:deMkLst>
    <p188:txBody>
      <a:bodyPr/>
      <a:lstStyle/>
      <a:p>
        <a:r>
          <a:rPr lang="en-US"/>
          <a:t>Translators: Please add this screenshot to the translated deck to replace the outdated map.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4/5/2026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4/5/2026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50</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51</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56</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58</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60</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5 April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4/5/2026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a:extLst>
                    <a:ext uri="{96DAC541-7B7A-43D3-8B79-37D633B846F1}">
                      <asvg:svgBlip xmlns:asvg="http://schemas.microsoft.com/office/drawing/2016/SVG/main" r:embed="rId3"/>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a:extLst>
                    <a:ext uri="{96DAC541-7B7A-43D3-8B79-37D633B846F1}">
                      <asvg:svgBlip xmlns:asvg="http://schemas.microsoft.com/office/drawing/2016/SVG/main" r:embed="rId4"/>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a:extLst>
                    <a:ext uri="{96DAC541-7B7A-43D3-8B79-37D633B846F1}">
                      <asvg:svgBlip xmlns:asvg="http://schemas.microsoft.com/office/drawing/2016/SVG/main" r:embed="rId3"/>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a:extLst>
                    <a:ext uri="{96DAC541-7B7A-43D3-8B79-37D633B846F1}">
                      <asvg:svgBlip xmlns:asvg="http://schemas.microsoft.com/office/drawing/2016/SVG/main" r:embed="rId4"/>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theme" Target="../theme/theme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9" r:id="rId11"/>
    <p:sldLayoutId id="2147483742" r:id="rId12"/>
    <p:sldLayoutId id="2147483745" r:id="rId13"/>
    <p:sldLayoutId id="2147483762" r:id="rId14"/>
    <p:sldLayoutId id="2147483761" r:id="rId15"/>
    <p:sldLayoutId id="2147483749" r:id="rId16"/>
    <p:sldLayoutId id="2147483758" r:id="rId17"/>
    <p:sldLayoutId id="2147483759" r:id="rId18"/>
    <p:sldLayoutId id="2147483760" r:id="rId19"/>
    <p:sldLayoutId id="2147483741" r:id="rId20"/>
    <p:sldLayoutId id="2147483754" r:id="rId21"/>
    <p:sldLayoutId id="2147483755" r:id="rId22"/>
    <p:sldLayoutId id="2147483756" r:id="rId23"/>
    <p:sldLayoutId id="2147483763" r:id="rId24"/>
    <p:sldLayoutId id="2147483764"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3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31.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8.xml"/><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3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0.xml"/><Relationship Id="rId30" Type="http://schemas.openxmlformats.org/officeDocument/2006/relationships/image" Target="../media/image29.svg"/><Relationship Id="rId8" Type="http://schemas.openxmlformats.org/officeDocument/2006/relationships/tags" Target="../tags/tag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FEE0F_5A21E3F.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chart" Target="../charts/chart3.xml"/><Relationship Id="rId5" Type="http://schemas.openxmlformats.org/officeDocument/2006/relationships/hyperlink" Target="https://app.powerbi.com/view?r=eyJrIjoiNDIxZTFkZGUtMDQ1Ny00MDZkLThiZDktYWFlYTdkOGU2NDcwIiwidCI6ImY2MTBjMGI3LWJkMjQtNGIzOS04MTBiLTNkYzI4MGFmYjU5MCIsImMiOjh9" TargetMode="External"/><Relationship Id="rId4" Type="http://schemas.microsoft.com/office/2018/10/relationships/comments" Target="../comments/modernComment_7F40E5B6_7D6BB1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1.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1.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hyperlink" Target="https://www.who.int/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tags" Target="../tags/tag23.xml"/><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3.xml"/><Relationship Id="rId11" Type="http://schemas.openxmlformats.org/officeDocument/2006/relationships/image" Target="../media/image21.svg"/><Relationship Id="rId5" Type="http://schemas.openxmlformats.org/officeDocument/2006/relationships/slideLayout" Target="../slideLayouts/slideLayout12.xml"/><Relationship Id="rId10" Type="http://schemas.openxmlformats.org/officeDocument/2006/relationships/image" Target="../media/image20.svg"/><Relationship Id="rId4" Type="http://schemas.openxmlformats.org/officeDocument/2006/relationships/tags" Target="../tags/tag24.xml"/><Relationship Id="rId9" Type="http://schemas.openxmlformats.org/officeDocument/2006/relationships/image" Target="../media/image19.svg"/><Relationship Id="rId14" Type="http://schemas.openxmlformats.org/officeDocument/2006/relationships/hyperlink" Target="https://www.path.org/our-impact/resources/project-brief-insights-from-seven-low-and-middle-income-countries-on-reaching-out-of-school-girls-with-hpv-vaccination/"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10.xml"/><Relationship Id="rId7" Type="http://schemas.openxmlformats.org/officeDocument/2006/relationships/image" Target="../media/image47.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25.svg"/><Relationship Id="rId3" Type="http://schemas.openxmlformats.org/officeDocument/2006/relationships/tags" Target="../tags/tag27.xml"/><Relationship Id="rId21" Type="http://schemas.openxmlformats.org/officeDocument/2006/relationships/chart" Target="../charts/chart1.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6.xml"/><Relationship Id="rId2" Type="http://schemas.openxmlformats.org/officeDocument/2006/relationships/tags" Target="../tags/tag26.xml"/><Relationship Id="rId16" Type="http://schemas.openxmlformats.org/officeDocument/2006/relationships/slideLayout" Target="../slideLayouts/slideLayout25.xml"/><Relationship Id="rId20" Type="http://schemas.openxmlformats.org/officeDocument/2006/relationships/image" Target="../media/image27.sv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hyperlink" Target="https://gco.iarc.who.int/media/globocan/factsheets/cancers/23-cervix-uteri-fact-sheet.pdf" TargetMode="External"/><Relationship Id="rId10" Type="http://schemas.openxmlformats.org/officeDocument/2006/relationships/tags" Target="../tags/tag34.xml"/><Relationship Id="rId19" Type="http://schemas.openxmlformats.org/officeDocument/2006/relationships/image" Target="../media/image26.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hyperlink" Target="https://acsjournals.onlinelibrary.wiley.com/doi/10.3322/caac.2166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dirty="0"/>
          </a:p>
        </p:txBody>
      </p:sp>
      <p:sp>
        <p:nvSpPr>
          <p:cNvPr id="6" name="Rectangle 5">
            <a:extLst>
              <a:ext uri="{FF2B5EF4-FFF2-40B4-BE49-F238E27FC236}">
                <a16:creationId xmlns:a16="http://schemas.microsoft.com/office/drawing/2014/main" id="{19D496A2-32A3-B251-8CDD-725626B5516C}"/>
              </a:ext>
            </a:extLst>
          </p:cNvPr>
          <p:cNvSpPr/>
          <p:nvPr/>
        </p:nvSpPr>
        <p:spPr>
          <a:xfrm>
            <a:off x="1334310" y="2658550"/>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1882301" y="4013403"/>
            <a:ext cx="7689716" cy="646331"/>
          </a:xfrm>
          <a:prstGeom prst="rect">
            <a:avLst/>
          </a:prstGeom>
        </p:spPr>
        <p:txBody>
          <a:bodyPr wrap="square">
            <a:spAutoFit/>
          </a:bodyPr>
          <a:lstStyle/>
          <a:p>
            <a:r>
              <a:rPr lang="zh-CN" sz="4000" b="1" dirty="0">
                <a:solidFill>
                  <a:schemeClr val="bg1"/>
                </a:solidFill>
              </a:rPr>
              <a:t>HPV疫苗单剂接种现有证据回顾</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32FFF9-0429-D297-BB2B-0A13F1EEF764}"/>
              </a:ext>
            </a:extLst>
          </p:cNvPr>
          <p:cNvSpPr txBox="1"/>
          <p:nvPr/>
        </p:nvSpPr>
        <p:spPr>
          <a:xfrm>
            <a:off x="7840872" y="6311462"/>
            <a:ext cx="4120295" cy="369332"/>
          </a:xfrm>
          <a:prstGeom prst="rect">
            <a:avLst/>
          </a:prstGeom>
          <a:noFill/>
        </p:spPr>
        <p:txBody>
          <a:bodyPr wrap="none" rtlCol="0">
            <a:spAutoFit/>
          </a:bodyPr>
          <a:lstStyle/>
          <a:p>
            <a:r>
              <a:rPr lang="zh-CN" dirty="0">
                <a:solidFill>
                  <a:schemeClr val="bg1"/>
                </a:solidFill>
              </a:rPr>
              <a:t>图片：帕斯适宜卫生科技组织（PATH）</a:t>
            </a:r>
          </a:p>
        </p:txBody>
      </p:sp>
      <p:pic>
        <p:nvPicPr>
          <p:cNvPr id="10" name="Image 9" descr="Une image contenant Police, blanc, texte, conception&#10;&#10;Le contenu généré par l’IA peut être incorrect.">
            <a:extLst>
              <a:ext uri="{FF2B5EF4-FFF2-40B4-BE49-F238E27FC236}">
                <a16:creationId xmlns:a16="http://schemas.microsoft.com/office/drawing/2014/main" id="{D9738183-744F-9E46-3EFA-2FB1AC53754E}"/>
              </a:ext>
            </a:extLst>
          </p:cNvPr>
          <p:cNvPicPr>
            <a:picLocks noChangeAspect="1"/>
          </p:cNvPicPr>
          <p:nvPr/>
        </p:nvPicPr>
        <p:blipFill>
          <a:blip r:embed="rId3"/>
          <a:stretch>
            <a:fillRect/>
          </a:stretch>
        </p:blipFill>
        <p:spPr>
          <a:xfrm>
            <a:off x="8286821" y="5442622"/>
            <a:ext cx="1867161" cy="552527"/>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122129" y="1058862"/>
            <a:ext cx="5895859" cy="3830408"/>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zh-CN" sz="1900" dirty="0">
                <a:solidFill>
                  <a:srgbClr val="212B32"/>
                </a:solidFill>
              </a:rPr>
              <a:t>目前的HPV疫苗是预防性的，应在暴露于HPV病毒之前接种</a:t>
            </a:r>
          </a:p>
          <a:p>
            <a:pPr marL="339725" indent="-339725">
              <a:lnSpc>
                <a:spcPct val="107000"/>
              </a:lnSpc>
              <a:spcBef>
                <a:spcPts val="300"/>
              </a:spcBef>
              <a:spcAft>
                <a:spcPts val="100"/>
              </a:spcAft>
              <a:buFont typeface="Arial" panose="020B0604020202020204" pitchFamily="34" charset="0"/>
              <a:buChar char="•"/>
            </a:pPr>
            <a:r>
              <a:rPr lang="zh-CN" sz="1900" dirty="0">
                <a:solidFill>
                  <a:srgbClr val="212B32"/>
                </a:solidFill>
              </a:rPr>
              <a:t>HPV疫苗于2006年首次上市，接种方案为三剂</a:t>
            </a:r>
          </a:p>
          <a:p>
            <a:pPr marL="339725" indent="-339725">
              <a:lnSpc>
                <a:spcPct val="107000"/>
              </a:lnSpc>
              <a:spcBef>
                <a:spcPts val="300"/>
              </a:spcBef>
              <a:spcAft>
                <a:spcPts val="100"/>
              </a:spcAft>
              <a:buFont typeface="Arial" panose="020B0604020202020204" pitchFamily="34" charset="0"/>
              <a:buChar char="•"/>
            </a:pPr>
            <a:r>
              <a:rPr lang="zh-CN" sz="1900" dirty="0">
                <a:solidFill>
                  <a:srgbClr val="212B32"/>
                </a:solidFill>
              </a:rPr>
              <a:t>2014年，世卫组织根据SAGE的证据审查结果，将青春期前期儿童/青少年的接种方案从三剂减至两剂</a:t>
            </a:r>
          </a:p>
          <a:p>
            <a:pPr marL="342900" indent="-342900">
              <a:lnSpc>
                <a:spcPct val="107000"/>
              </a:lnSpc>
              <a:spcBef>
                <a:spcPts val="300"/>
              </a:spcBef>
              <a:spcAft>
                <a:spcPts val="100"/>
              </a:spcAft>
              <a:buFont typeface="Arial" panose="020B0604020202020204" pitchFamily="34" charset="0"/>
              <a:buChar char="•"/>
            </a:pPr>
            <a:r>
              <a:rPr lang="zh-CN" sz="1900" dirty="0">
                <a:solidFill>
                  <a:srgbClr val="212B32"/>
                </a:solidFill>
              </a:rPr>
              <a:t>目前的证据显示，单剂和多剂接种方案在预防HPV-16/18型感染方面的保护效力和有效性相当，接种后保护可持续长达14年</a:t>
            </a:r>
            <a:r>
              <a:rPr lang="zh-CN" sz="1900" baseline="30000" dirty="0">
                <a:solidFill>
                  <a:srgbClr val="212B32"/>
                </a:solidFill>
              </a:rPr>
              <a:t>1</a:t>
            </a:r>
          </a:p>
          <a:p>
            <a:pPr marL="342900" indent="-342900">
              <a:lnSpc>
                <a:spcPct val="107000"/>
              </a:lnSpc>
              <a:spcBef>
                <a:spcPts val="300"/>
              </a:spcBef>
              <a:spcAft>
                <a:spcPts val="100"/>
              </a:spcAft>
              <a:buFont typeface="Arial" panose="020B0604020202020204" pitchFamily="34" charset="0"/>
              <a:buChar char="•"/>
            </a:pPr>
            <a:r>
              <a:rPr lang="zh-CN" sz="1900" dirty="0">
                <a:solidFill>
                  <a:srgbClr val="212B32"/>
                </a:solidFill>
              </a:rPr>
              <a:t>2022年12月，世卫组织基于HPV疫苗单剂接种可有效预防宫颈癌的证据推荐了单剂接种方案</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388470"/>
            <a:ext cx="10972800" cy="6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3200" dirty="0">
                <a:solidFill>
                  <a:schemeClr val="accent1"/>
                </a:solidFill>
                <a:ea typeface="+mn-ea"/>
                <a:cs typeface="+mn-cs"/>
              </a:rPr>
              <a:t>HPV疫苗</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200141" y="6002021"/>
            <a:ext cx="5895859" cy="202556"/>
          </a:xfrm>
          <a:prstGeom prst="rect">
            <a:avLst/>
          </a:prstGeom>
          <a:noFill/>
        </p:spPr>
        <p:txBody>
          <a:bodyPr wrap="square" lIns="91440" tIns="45720" rIns="91440" bIns="45720" rtlCol="0" anchor="t">
            <a:spAutoFit/>
          </a:bodyPr>
          <a:lstStyle/>
          <a:p>
            <a:pPr>
              <a:lnSpc>
                <a:spcPct val="107000"/>
              </a:lnSpc>
              <a:spcAft>
                <a:spcPts val="800"/>
              </a:spcAft>
            </a:pPr>
            <a:r>
              <a:rPr lang="zh-CN" sz="700">
                <a:effectLst/>
                <a:ea typeface="Aptos" panose="020B0004020202020204" pitchFamily="34" charset="0"/>
                <a:cs typeface="Arial" panose="020B0604020202020204" pitchFamily="34" charset="0"/>
              </a:rPr>
              <a:t>1. Basu et al. Vaccine Efficacy of a single-dose versus Two or Three Doses of the HPV Vaccine, 15 years after Vaccination IPVC abstract O057/ #956</a:t>
            </a: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5F5955-646C-155E-4955-1AFF68664AB7}"/>
              </a:ext>
            </a:extLst>
          </p:cNvPr>
          <p:cNvSpPr/>
          <p:nvPr/>
        </p:nvSpPr>
        <p:spPr>
          <a:xfrm>
            <a:off x="3692946" y="2368749"/>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73ED2F-6351-ADBA-D912-3480C933CA4A}"/>
              </a:ext>
            </a:extLst>
          </p:cNvPr>
          <p:cNvSpPr/>
          <p:nvPr/>
        </p:nvSpPr>
        <p:spPr>
          <a:xfrm>
            <a:off x="6788184" y="2368749"/>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3692946"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6788184"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157097" cy="534910"/>
          </a:xfrm>
        </p:spPr>
        <p:txBody>
          <a:bodyPr>
            <a:noAutofit/>
          </a:bodyPr>
          <a:lstStyle/>
          <a:p>
            <a:r>
              <a:rPr lang="zh-CN" dirty="0">
                <a:latin typeface="+mn-lt"/>
              </a:rPr>
              <a:t>五款安全、高效的HPV疫苗已通过世卫组织预认证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958637"/>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zh-CN" sz="700" strike="noStrike" normalizeH="0" noProof="0" dirty="0">
                <a:ln>
                  <a:noFill/>
                </a:ln>
                <a:solidFill>
                  <a:schemeClr val="tx1">
                    <a:lumMod val="65000"/>
                    <a:lumOff val="35000"/>
                  </a:schemeClr>
                </a:solidFill>
                <a:effectLst/>
                <a:uLnTx/>
                <a:uFillTx/>
              </a:rPr>
              <a:t> </a:t>
            </a: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highlight>
                <a:srgbClr val="FFFF00"/>
              </a:highlight>
              <a:uLnTx/>
              <a:uFillTx/>
            </a:endParaRPr>
          </a:p>
          <a:p>
            <a:pPr marL="0" marR="0" lvl="0" indent="0" defTabSz="914400" rtl="0" eaLnBrk="1" fontAlgn="auto" latinLnBrk="0" hangingPunct="1">
              <a:lnSpc>
                <a:spcPct val="100000"/>
              </a:lnSpc>
              <a:spcBef>
                <a:spcPts val="0"/>
              </a:spcBef>
              <a:spcAft>
                <a:spcPts val="0"/>
              </a:spcAft>
              <a:buClrTx/>
              <a:buSzTx/>
              <a:buNone/>
              <a:tabLst/>
              <a:defRPr/>
            </a:pPr>
            <a:r>
              <a:rPr kumimoji="0" lang="zh-CN" sz="700" strike="noStrike" normalizeH="0" noProof="0" dirty="0">
                <a:ln>
                  <a:noFill/>
                </a:ln>
                <a:solidFill>
                  <a:schemeClr val="tx1">
                    <a:lumMod val="65000"/>
                    <a:lumOff val="35000"/>
                  </a:schemeClr>
                </a:solidFill>
                <a:effectLst/>
                <a:uLnTx/>
                <a:uFillTx/>
              </a:rPr>
              <a:t>1.世卫组织预认证疫苗清单.</a:t>
            </a:r>
            <a:r>
              <a:rPr kumimoji="0" lang="zh-CN" sz="700" strike="noStrike" normalizeH="0" noProof="0" dirty="0">
                <a:ln>
                  <a:noFill/>
                </a:ln>
                <a:solidFill>
                  <a:schemeClr val="tx1">
                    <a:lumMod val="65000"/>
                    <a:lumOff val="35000"/>
                  </a:schemeClr>
                </a:solidFill>
                <a:effectLst/>
                <a:uLnTx/>
                <a:uFillTx/>
                <a:hlinkClick r:id="rId29"/>
              </a:rPr>
              <a:t>https://extranet.who.int/prequal/vaccines/prequalified-vaccines</a:t>
            </a:r>
            <a:r>
              <a:rPr kumimoji="0" lang="zh-CN" sz="700" strike="noStrike" normalizeH="0" noProof="0" dirty="0">
                <a:ln>
                  <a:noFill/>
                </a:ln>
                <a:solidFill>
                  <a:schemeClr val="tx1">
                    <a:lumMod val="65000"/>
                    <a:lumOff val="35000"/>
                  </a:schemeClr>
                </a:solidFill>
                <a:effectLst/>
                <a:uLnTx/>
                <a:uFillTx/>
              </a:rPr>
              <a:t>.</a:t>
            </a:r>
          </a:p>
          <a:p>
            <a:pPr marL="0" marR="0" lvl="0" indent="0" defTabSz="914400" rtl="0" eaLnBrk="1" fontAlgn="auto" latinLnBrk="0" hangingPunct="1">
              <a:lnSpc>
                <a:spcPct val="100000"/>
              </a:lnSpc>
              <a:spcBef>
                <a:spcPts val="0"/>
              </a:spcBef>
              <a:spcAft>
                <a:spcPts val="0"/>
              </a:spcAft>
              <a:buClrTx/>
              <a:buSzTx/>
              <a:buNone/>
              <a:tabLst/>
              <a:defRPr/>
            </a:pPr>
            <a:r>
              <a:rPr kumimoji="0" lang="zh-CN" sz="700" strike="noStrike" normalizeH="0" noProof="0" dirty="0">
                <a:ln>
                  <a:noFill/>
                </a:ln>
                <a:solidFill>
                  <a:schemeClr val="tx1">
                    <a:lumMod val="65000"/>
                    <a:lumOff val="35000"/>
                  </a:schemeClr>
                </a:solidFill>
                <a:effectLst/>
                <a:uLnTx/>
                <a:uFillTx/>
              </a:rPr>
              <a:t>2.世界卫生组织.</a:t>
            </a:r>
            <a:r>
              <a:rPr kumimoji="0" lang="zh-CN" sz="700" i="1" strike="noStrike" normalizeH="0" noProof="0" dirty="0">
                <a:ln>
                  <a:noFill/>
                </a:ln>
                <a:solidFill>
                  <a:schemeClr val="tx1">
                    <a:lumMod val="65000"/>
                    <a:lumOff val="35000"/>
                  </a:schemeClr>
                </a:solidFill>
                <a:effectLst/>
                <a:uLnTx/>
                <a:uFillTx/>
              </a:rPr>
              <a:t>Considerations for Human Papillomavirus (HPV) Vaccine Product Choice, Second Edition</a:t>
            </a:r>
            <a:r>
              <a:rPr kumimoji="0" lang="zh-CN" sz="700" strike="noStrike" normalizeH="0" noProof="0" dirty="0">
                <a:ln>
                  <a:noFill/>
                </a:ln>
                <a:solidFill>
                  <a:schemeClr val="tx1">
                    <a:lumMod val="65000"/>
                    <a:lumOff val="35000"/>
                  </a:schemeClr>
                </a:solidFill>
                <a:effectLst/>
                <a:uLnTx/>
                <a:uFillTx/>
              </a:rPr>
              <a:t>.日内瓦: WHO; 2024.共享公共许可协议：CC BY-NC-SA 3.0 IGO.</a:t>
            </a:r>
          </a:p>
        </p:txBody>
      </p:sp>
      <p:pic>
        <p:nvPicPr>
          <p:cNvPr id="153" name="CustomIcon">
            <a:extLst>
              <a:ext uri="{FF2B5EF4-FFF2-40B4-BE49-F238E27FC236}">
                <a16:creationId xmlns:a16="http://schemas.microsoft.com/office/drawing/2014/main" id="{5AAF3CED-703B-48CC-A350-DAD46BAA885B}"/>
              </a:ext>
            </a:extLst>
          </p:cNvPr>
          <p:cNvPicPr>
            <a:picLocks/>
          </p:cNvPicPr>
          <p:nvPr>
            <p:custDataLst>
              <p:tags r:id="rId2"/>
            </p:custDataLst>
          </p:nvPr>
        </p:nvPicPr>
        <p:blipFill>
          <a:blip>
            <a:extLst>
              <a:ext uri="{96DAC541-7B7A-43D3-8B79-37D633B846F1}">
                <asvg:svgBlip xmlns:asvg="http://schemas.microsoft.com/office/drawing/2016/SVG/main" r:embed="rId30"/>
              </a:ext>
            </a:extLst>
          </a:blip>
          <a:stretch>
            <a:fillRect/>
          </a:stretch>
        </p:blipFill>
        <p:spPr>
          <a:xfrm>
            <a:off x="1779854" y="3164985"/>
            <a:ext cx="320040" cy="320040"/>
          </a:xfrm>
          <a:prstGeom prst="rect">
            <a:avLst/>
          </a:prstGeom>
        </p:spPr>
      </p:pic>
      <p:sp>
        <p:nvSpPr>
          <p:cNvPr id="145" name="TextBox 144">
            <a:extLst>
              <a:ext uri="{FF2B5EF4-FFF2-40B4-BE49-F238E27FC236}">
                <a16:creationId xmlns:a16="http://schemas.microsoft.com/office/drawing/2014/main" id="{FDB2CBD7-11BE-4A35-80DC-89EA6DE35E41}"/>
              </a:ext>
            </a:extLst>
          </p:cNvPr>
          <p:cNvSpPr txBox="1">
            <a:spLocks/>
          </p:cNvSpPr>
          <p:nvPr>
            <p:custDataLst>
              <p:tags r:id="rId3"/>
            </p:custDataLst>
          </p:nvPr>
        </p:nvSpPr>
        <p:spPr>
          <a:xfrm>
            <a:off x="2223163" y="3140339"/>
            <a:ext cx="1383904"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zh-CN" sz="1200" b="1">
                <a:solidFill>
                  <a:schemeClr val="accent1"/>
                </a:solidFill>
                <a:latin typeface="+mj-lt"/>
                <a:ea typeface="SimSun"/>
              </a:rPr>
              <a:t>世卫组织推荐剂次</a:t>
            </a:r>
          </a:p>
        </p:txBody>
      </p:sp>
      <p:pic>
        <p:nvPicPr>
          <p:cNvPr id="52" name="CustomIcon">
            <a:extLst>
              <a:ext uri="{FF2B5EF4-FFF2-40B4-BE49-F238E27FC236}">
                <a16:creationId xmlns:a16="http://schemas.microsoft.com/office/drawing/2014/main" id="{AC5F9089-65C5-4FA0-9A03-FFF358E3A2E3}"/>
              </a:ext>
            </a:extLst>
          </p:cNvPr>
          <p:cNvPicPr>
            <a:picLocks/>
          </p:cNvPicPr>
          <p:nvPr>
            <p:custDataLst>
              <p:tags r:id="rId4"/>
            </p:custDataLst>
          </p:nvPr>
        </p:nvPicPr>
        <p:blipFill>
          <a:blip>
            <a:extLst>
              <a:ext uri="{96DAC541-7B7A-43D3-8B79-37D633B846F1}">
                <asvg:svgBlip xmlns:asvg="http://schemas.microsoft.com/office/drawing/2016/SVG/main" r:embed="rId30"/>
              </a:ext>
            </a:extLst>
          </a:blip>
          <a:stretch>
            <a:fillRect/>
          </a:stretch>
        </p:blipFill>
        <p:spPr>
          <a:xfrm>
            <a:off x="1779854" y="5116947"/>
            <a:ext cx="320040" cy="320040"/>
          </a:xfrm>
          <a:prstGeom prst="rect">
            <a:avLst/>
          </a:prstGeom>
        </p:spPr>
      </p:pic>
      <p:sp>
        <p:nvSpPr>
          <p:cNvPr id="53" name="TextBox 52">
            <a:extLst>
              <a:ext uri="{FF2B5EF4-FFF2-40B4-BE49-F238E27FC236}">
                <a16:creationId xmlns:a16="http://schemas.microsoft.com/office/drawing/2014/main" id="{E052483D-AE00-4FCC-B0B4-DEC34D52F270}"/>
              </a:ext>
            </a:extLst>
          </p:cNvPr>
          <p:cNvSpPr txBox="1">
            <a:spLocks/>
          </p:cNvSpPr>
          <p:nvPr>
            <p:custDataLst>
              <p:tags r:id="rId5"/>
            </p:custDataLst>
          </p:nvPr>
        </p:nvSpPr>
        <p:spPr>
          <a:xfrm>
            <a:off x="2203152" y="5217188"/>
            <a:ext cx="1155567"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200" b="1" i="0" u="none" strike="noStrike" cap="none" normalizeH="0" baseline="0" noProof="0" dirty="0">
                <a:ln>
                  <a:noFill/>
                </a:ln>
                <a:solidFill>
                  <a:schemeClr val="accent1"/>
                </a:solidFill>
                <a:effectLst/>
                <a:uLnTx/>
                <a:uFillTx/>
                <a:latin typeface="+mj-lt"/>
                <a:ea typeface="SimSun"/>
                <a:cs typeface="Arial"/>
              </a:rPr>
              <a:t>Gavi分发</a:t>
            </a:r>
          </a:p>
        </p:txBody>
      </p:sp>
      <p:pic>
        <p:nvPicPr>
          <p:cNvPr id="78" name="CustomIcon">
            <a:extLst>
              <a:ext uri="{FF2B5EF4-FFF2-40B4-BE49-F238E27FC236}">
                <a16:creationId xmlns:a16="http://schemas.microsoft.com/office/drawing/2014/main" id="{6E87F27B-F071-4132-A3AE-207550E0626E}"/>
              </a:ext>
            </a:extLst>
          </p:cNvPr>
          <p:cNvPicPr>
            <a:picLocks/>
          </p:cNvPicPr>
          <p:nvPr>
            <p:custDataLst>
              <p:tags r:id="rId6"/>
            </p:custDataLst>
          </p:nvPr>
        </p:nvPicPr>
        <p:blipFill>
          <a:blip>
            <a:extLst>
              <a:ext uri="{96DAC541-7B7A-43D3-8B79-37D633B846F1}">
                <asvg:svgBlip xmlns:asvg="http://schemas.microsoft.com/office/drawing/2016/SVG/main" r:embed="rId31"/>
              </a:ext>
            </a:extLst>
          </a:blip>
          <a:stretch>
            <a:fillRect/>
          </a:stretch>
        </p:blipFill>
        <p:spPr>
          <a:xfrm>
            <a:off x="1779854" y="4566118"/>
            <a:ext cx="320040" cy="320040"/>
          </a:xfrm>
          <a:prstGeom prst="rect">
            <a:avLst/>
          </a:prstGeom>
        </p:spPr>
      </p:pic>
      <p:sp>
        <p:nvSpPr>
          <p:cNvPr id="79" name="TextBox 78">
            <a:extLst>
              <a:ext uri="{FF2B5EF4-FFF2-40B4-BE49-F238E27FC236}">
                <a16:creationId xmlns:a16="http://schemas.microsoft.com/office/drawing/2014/main" id="{BA22DDD5-06C2-40AA-89A5-0538E1379994}"/>
              </a:ext>
            </a:extLst>
          </p:cNvPr>
          <p:cNvSpPr txBox="1">
            <a:spLocks/>
          </p:cNvSpPr>
          <p:nvPr>
            <p:custDataLst>
              <p:tags r:id="rId7"/>
            </p:custDataLst>
          </p:nvPr>
        </p:nvSpPr>
        <p:spPr>
          <a:xfrm>
            <a:off x="2203152" y="4566118"/>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200" b="1" i="0" u="none" strike="noStrike" cap="none" normalizeH="0" baseline="0" noProof="0">
                <a:ln>
                  <a:noFill/>
                </a:ln>
                <a:solidFill>
                  <a:schemeClr val="accent1"/>
                </a:solidFill>
                <a:effectLst/>
                <a:uLnTx/>
                <a:uFillTx/>
                <a:latin typeface="+mj-lt"/>
                <a:ea typeface="SimSun"/>
                <a:cs typeface="Arial" panose="020B0604020202020204" pitchFamily="34" charset="0"/>
              </a:rPr>
              <a:t>世卫组织预认证时间</a:t>
            </a:r>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8"/>
            </p:custDataLst>
          </p:nvPr>
        </p:nvSpPr>
        <p:spPr>
          <a:xfrm>
            <a:off x="6879133"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a:ln>
                  <a:noFill/>
                </a:ln>
                <a:solidFill>
                  <a:srgbClr val="000000"/>
                </a:solidFill>
                <a:effectLst/>
                <a:uLnTx/>
                <a:uFillTx/>
                <a:latin typeface="+mj-lt"/>
                <a:ea typeface="SimSun"/>
                <a:cs typeface="Arial" panose="020B0604020202020204" pitchFamily="34" charset="0"/>
              </a:rPr>
              <a:t>2018年</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9"/>
            </p:custDataLst>
          </p:nvPr>
        </p:nvSpPr>
        <p:spPr>
          <a:xfrm>
            <a:off x="8250083" y="4611492"/>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2021年</a:t>
            </a:r>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0"/>
            </p:custDataLst>
          </p:nvPr>
        </p:nvSpPr>
        <p:spPr>
          <a:xfrm>
            <a:off x="3827558"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2009年</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11"/>
            </p:custDataLst>
          </p:nvPr>
        </p:nvSpPr>
        <p:spPr>
          <a:xfrm>
            <a:off x="5237652"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a:ln>
                  <a:noFill/>
                </a:ln>
                <a:solidFill>
                  <a:srgbClr val="000000"/>
                </a:solidFill>
                <a:effectLst/>
                <a:uLnTx/>
                <a:uFillTx/>
                <a:latin typeface="+mj-lt"/>
                <a:ea typeface="SimSun"/>
                <a:cs typeface="Arial" panose="020B0604020202020204" pitchFamily="34" charset="0"/>
              </a:rPr>
              <a:t>2009年</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12"/>
            </p:custDataLst>
          </p:nvPr>
        </p:nvSpPr>
        <p:spPr>
          <a:xfrm>
            <a:off x="2203152" y="2474569"/>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200" b="1" i="0" u="none" strike="noStrike" cap="none" normalizeH="0" baseline="0" noProof="0">
                <a:ln>
                  <a:noFill/>
                </a:ln>
                <a:solidFill>
                  <a:schemeClr val="accent1"/>
                </a:solidFill>
                <a:effectLst/>
                <a:uLnTx/>
                <a:uFillTx/>
                <a:latin typeface="+mj-lt"/>
                <a:ea typeface="SimSun"/>
                <a:cs typeface="Arial" panose="020B0604020202020204" pitchFamily="34" charset="0"/>
              </a:rPr>
              <a:t>涵盖的HPV型别</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3"/>
            </p:custDataLst>
          </p:nvPr>
        </p:nvSpPr>
        <p:spPr>
          <a:xfrm>
            <a:off x="6879133" y="2426607"/>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a:ln>
                  <a:noFill/>
                </a:ln>
                <a:solidFill>
                  <a:srgbClr val="000000"/>
                </a:solidFill>
                <a:effectLst/>
                <a:uLnTx/>
                <a:uFillTx/>
                <a:latin typeface="+mj-lt"/>
                <a:ea typeface="SimSun"/>
                <a:cs typeface="Arial" panose="020B0604020202020204" pitchFamily="34" charset="0"/>
              </a:rPr>
              <a:t>6型、11型、16型、18型、31型、33型、45型、52型、58型</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14"/>
            </p:custDataLst>
          </p:nvPr>
        </p:nvSpPr>
        <p:spPr>
          <a:xfrm>
            <a:off x="8250083" y="2426607"/>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16型、18型</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5"/>
            </p:custDataLst>
          </p:nvPr>
        </p:nvSpPr>
        <p:spPr>
          <a:xfrm>
            <a:off x="3827558" y="2426606"/>
            <a:ext cx="119124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6型、11型、16型、18型</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16"/>
            </p:custDataLst>
          </p:nvPr>
        </p:nvSpPr>
        <p:spPr>
          <a:xfrm>
            <a:off x="5237652" y="2426607"/>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16型、18型</a:t>
            </a:r>
          </a:p>
        </p:txBody>
      </p:sp>
      <p:pic>
        <p:nvPicPr>
          <p:cNvPr id="17" name="CustomIcon">
            <a:extLst>
              <a:ext uri="{FF2B5EF4-FFF2-40B4-BE49-F238E27FC236}">
                <a16:creationId xmlns:a16="http://schemas.microsoft.com/office/drawing/2014/main" id="{ABF933B9-9E82-40B5-A125-95E91A382F7A}"/>
              </a:ext>
            </a:extLst>
          </p:cNvPr>
          <p:cNvPicPr>
            <a:picLocks/>
          </p:cNvPicPr>
          <p:nvPr>
            <p:custDataLst>
              <p:tags r:id="rId17"/>
            </p:custDataLst>
          </p:nvPr>
        </p:nvPicPr>
        <p:blipFill>
          <a:blip>
            <a:extLst>
              <a:ext uri="{96DAC541-7B7A-43D3-8B79-37D633B846F1}">
                <asvg:svgBlip xmlns:asvg="http://schemas.microsoft.com/office/drawing/2016/SVG/main" r:embed="rId32"/>
              </a:ext>
            </a:extLst>
          </a:blip>
          <a:stretch>
            <a:fillRect/>
          </a:stretch>
        </p:blipFill>
        <p:spPr>
          <a:xfrm>
            <a:off x="1779854" y="2474569"/>
            <a:ext cx="320040" cy="320040"/>
          </a:xfrm>
          <a:prstGeom prst="rect">
            <a:avLst/>
          </a:prstGeom>
        </p:spPr>
      </p:pic>
      <p:sp>
        <p:nvSpPr>
          <p:cNvPr id="73" name="TextBox 72">
            <a:extLst>
              <a:ext uri="{FF2B5EF4-FFF2-40B4-BE49-F238E27FC236}">
                <a16:creationId xmlns:a16="http://schemas.microsoft.com/office/drawing/2014/main" id="{CEA7A18B-9390-4B96-AAFD-734976ED4039}"/>
              </a:ext>
            </a:extLst>
          </p:cNvPr>
          <p:cNvSpPr txBox="1">
            <a:spLocks/>
          </p:cNvSpPr>
          <p:nvPr>
            <p:custDataLst>
              <p:tags r:id="rId18"/>
            </p:custDataLst>
          </p:nvPr>
        </p:nvSpPr>
        <p:spPr>
          <a:xfrm>
            <a:off x="2192247" y="3855251"/>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200" b="1" i="0" u="none" strike="noStrike" cap="none" normalizeH="0" baseline="0" noProof="0">
                <a:ln>
                  <a:noFill/>
                </a:ln>
                <a:solidFill>
                  <a:schemeClr val="accent1"/>
                </a:solidFill>
                <a:effectLst/>
                <a:uLnTx/>
                <a:uFillTx/>
                <a:latin typeface="+mj-lt"/>
                <a:ea typeface="SimSun"/>
                <a:cs typeface="Arial" panose="020B0604020202020204" pitchFamily="34" charset="0"/>
              </a:rPr>
              <a:t>上市年份</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9"/>
            </p:custDataLst>
          </p:nvPr>
        </p:nvSpPr>
        <p:spPr>
          <a:xfrm>
            <a:off x="6879133" y="4009723"/>
            <a:ext cx="1674817"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2014年</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0"/>
            </p:custDataLst>
          </p:nvPr>
        </p:nvSpPr>
        <p:spPr>
          <a:xfrm>
            <a:off x="8250083" y="4009723"/>
            <a:ext cx="1674817"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a:ln>
                  <a:noFill/>
                </a:ln>
                <a:solidFill>
                  <a:srgbClr val="000000"/>
                </a:solidFill>
                <a:effectLst/>
                <a:uLnTx/>
                <a:uFillTx/>
                <a:latin typeface="+mj-lt"/>
                <a:ea typeface="SimSun"/>
                <a:cs typeface="Arial" panose="020B0604020202020204" pitchFamily="34" charset="0"/>
              </a:rPr>
              <a:t>2019年</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1"/>
            </p:custDataLst>
          </p:nvPr>
        </p:nvSpPr>
        <p:spPr>
          <a:xfrm>
            <a:off x="3827558" y="4009723"/>
            <a:ext cx="1674817"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dirty="0">
                <a:ln>
                  <a:noFill/>
                </a:ln>
                <a:solidFill>
                  <a:srgbClr val="000000"/>
                </a:solidFill>
                <a:effectLst/>
                <a:uLnTx/>
                <a:uFillTx/>
                <a:latin typeface="+mj-lt"/>
                <a:ea typeface="SimSun"/>
                <a:cs typeface="Arial" panose="020B0604020202020204" pitchFamily="34" charset="0"/>
              </a:rPr>
              <a:t>2006年</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2"/>
            </p:custDataLst>
          </p:nvPr>
        </p:nvSpPr>
        <p:spPr>
          <a:xfrm>
            <a:off x="5237652" y="4009723"/>
            <a:ext cx="1674817"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0" i="0" u="none" strike="noStrike" cap="none" normalizeH="0" baseline="0" noProof="0">
                <a:ln>
                  <a:noFill/>
                </a:ln>
                <a:solidFill>
                  <a:srgbClr val="000000"/>
                </a:solidFill>
                <a:effectLst/>
                <a:uLnTx/>
                <a:uFillTx/>
                <a:latin typeface="+mj-lt"/>
                <a:ea typeface="SimSun"/>
                <a:cs typeface="Arial" panose="020B0604020202020204" pitchFamily="34" charset="0"/>
              </a:rPr>
              <a:t>2007年</a:t>
            </a:r>
          </a:p>
        </p:txBody>
      </p:sp>
      <p:pic>
        <p:nvPicPr>
          <p:cNvPr id="21" name="CustomIcon">
            <a:extLst>
              <a:ext uri="{FF2B5EF4-FFF2-40B4-BE49-F238E27FC236}">
                <a16:creationId xmlns:a16="http://schemas.microsoft.com/office/drawing/2014/main" id="{EE68BF7A-102C-4BD9-9C5D-AE942FBC36C3}"/>
              </a:ext>
            </a:extLst>
          </p:cNvPr>
          <p:cNvPicPr>
            <a:picLocks/>
          </p:cNvPicPr>
          <p:nvPr>
            <p:custDataLst>
              <p:tags r:id="rId23"/>
            </p:custDataLst>
          </p:nvPr>
        </p:nvPicPr>
        <p:blipFill>
          <a:blip>
            <a:extLst>
              <a:ext uri="{96DAC541-7B7A-43D3-8B79-37D633B846F1}">
                <asvg:svgBlip xmlns:asvg="http://schemas.microsoft.com/office/drawing/2016/SVG/main" r:embed="rId33"/>
              </a:ext>
            </a:extLst>
          </a:blip>
          <a:stretch>
            <a:fillRect/>
          </a:stretch>
        </p:blipFill>
        <p:spPr>
          <a:xfrm>
            <a:off x="1769566" y="3836397"/>
            <a:ext cx="320040" cy="320040"/>
          </a:xfrm>
          <a:prstGeom prst="rect">
            <a:avLst/>
          </a:prstGeom>
        </p:spPr>
      </p:pic>
      <p:sp>
        <p:nvSpPr>
          <p:cNvPr id="6" name="TextBox 5">
            <a:extLst>
              <a:ext uri="{FF2B5EF4-FFF2-40B4-BE49-F238E27FC236}">
                <a16:creationId xmlns:a16="http://schemas.microsoft.com/office/drawing/2014/main" id="{9D6945AA-EF16-4518-B5D2-759897E84BC2}"/>
              </a:ext>
            </a:extLst>
          </p:cNvPr>
          <p:cNvSpPr txBox="1"/>
          <p:nvPr/>
        </p:nvSpPr>
        <p:spPr>
          <a:xfrm>
            <a:off x="5237652" y="1991850"/>
            <a:ext cx="1400948"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zh-CN" sz="1200" b="1" dirty="0">
                <a:solidFill>
                  <a:schemeClr val="accent1"/>
                </a:solidFill>
                <a:cs typeface="Arial"/>
              </a:rPr>
              <a:t>Cervarix®（葛兰素史克HPV二价疫苗）)</a:t>
            </a:r>
          </a:p>
        </p:txBody>
      </p:sp>
      <p:sp>
        <p:nvSpPr>
          <p:cNvPr id="10" name="TextBox 9">
            <a:extLst>
              <a:ext uri="{FF2B5EF4-FFF2-40B4-BE49-F238E27FC236}">
                <a16:creationId xmlns:a16="http://schemas.microsoft.com/office/drawing/2014/main" id="{9C58D3B8-A55E-43D8-8E29-5435A1305C76}"/>
              </a:ext>
            </a:extLst>
          </p:cNvPr>
          <p:cNvSpPr txBox="1"/>
          <p:nvPr/>
        </p:nvSpPr>
        <p:spPr>
          <a:xfrm>
            <a:off x="6849949" y="1868025"/>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zh-CN" sz="1200" b="1" dirty="0">
                <a:solidFill>
                  <a:schemeClr val="accent1"/>
                </a:solidFill>
              </a:rPr>
              <a:t>Gardasil®9（默克HPV九价疫苗）</a:t>
            </a:r>
          </a:p>
        </p:txBody>
      </p:sp>
      <p:sp>
        <p:nvSpPr>
          <p:cNvPr id="3" name="TextBox 2">
            <a:extLst>
              <a:ext uri="{FF2B5EF4-FFF2-40B4-BE49-F238E27FC236}">
                <a16:creationId xmlns:a16="http://schemas.microsoft.com/office/drawing/2014/main" id="{4209FD9A-C647-4CFC-9D70-99FF2657015C}"/>
              </a:ext>
            </a:extLst>
          </p:cNvPr>
          <p:cNvSpPr txBox="1"/>
          <p:nvPr/>
        </p:nvSpPr>
        <p:spPr>
          <a:xfrm>
            <a:off x="3827558" y="1919233"/>
            <a:ext cx="119124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zh-CN" sz="1200" b="1" dirty="0">
                <a:solidFill>
                  <a:schemeClr val="accent1"/>
                </a:solidFill>
              </a:rPr>
              <a:t>Gardasil®（默克HPV四价疫苗）</a:t>
            </a:r>
          </a:p>
        </p:txBody>
      </p:sp>
      <p:sp>
        <p:nvSpPr>
          <p:cNvPr id="15" name="TextBox 14">
            <a:extLst>
              <a:ext uri="{FF2B5EF4-FFF2-40B4-BE49-F238E27FC236}">
                <a16:creationId xmlns:a16="http://schemas.microsoft.com/office/drawing/2014/main" id="{E81302D8-2BC6-4B52-8035-38918FBAC7DB}"/>
              </a:ext>
            </a:extLst>
          </p:cNvPr>
          <p:cNvSpPr txBox="1"/>
          <p:nvPr/>
        </p:nvSpPr>
        <p:spPr>
          <a:xfrm>
            <a:off x="8244270" y="1867653"/>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zh-CN" sz="1200" b="1" dirty="0">
                <a:solidFill>
                  <a:schemeClr val="accent1"/>
                </a:solidFill>
              </a:rPr>
              <a:t>Cecolin®（万泰HPV二价疫苗） </a:t>
            </a:r>
          </a:p>
        </p:txBody>
      </p:sp>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24"/>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3827558" y="5232336"/>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grpSp>
        <p:nvGrpSpPr>
          <p:cNvPr id="60" name="Group 59">
            <a:extLst>
              <a:ext uri="{FF2B5EF4-FFF2-40B4-BE49-F238E27FC236}">
                <a16:creationId xmlns:a16="http://schemas.microsoft.com/office/drawing/2014/main" id="{FC20BF4B-8302-472B-9F7B-D936B71EFF2F}"/>
              </a:ext>
            </a:extLst>
          </p:cNvPr>
          <p:cNvGrpSpPr/>
          <p:nvPr/>
        </p:nvGrpSpPr>
        <p:grpSpPr>
          <a:xfrm>
            <a:off x="5237652" y="5232336"/>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58" name="TextBox 57">
            <a:extLst>
              <a:ext uri="{FF2B5EF4-FFF2-40B4-BE49-F238E27FC236}">
                <a16:creationId xmlns:a16="http://schemas.microsoft.com/office/drawing/2014/main" id="{42029C92-39EF-4D9C-9F91-FF7F25FC11C1}"/>
              </a:ext>
            </a:extLst>
          </p:cNvPr>
          <p:cNvSpPr txBox="1">
            <a:spLocks/>
          </p:cNvSpPr>
          <p:nvPr>
            <p:custDataLst>
              <p:tags r:id="rId25"/>
            </p:custDataLst>
          </p:nvPr>
        </p:nvSpPr>
        <p:spPr>
          <a:xfrm>
            <a:off x="6879133" y="5036908"/>
            <a:ext cx="136513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1" i="0" u="none" strike="noStrike" cap="none" normalizeH="0" baseline="0" noProof="0" dirty="0">
                <a:ln>
                  <a:noFill/>
                </a:ln>
                <a:solidFill>
                  <a:schemeClr val="accent1"/>
                </a:solidFill>
                <a:effectLst/>
                <a:uLnTx/>
                <a:uFillTx/>
                <a:ea typeface="+mn-ea"/>
                <a:cs typeface="Arial" panose="020B0604020202020204" pitchFamily="34" charset="0"/>
              </a:rPr>
              <a:t>尚未上市</a:t>
            </a: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3680029" y="1312248"/>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t>世卫组织预认证的HPV疫苗</a:t>
            </a:r>
            <a:r>
              <a:rPr lang="zh-CN" b="1" baseline="30000"/>
              <a:t>1、2</a:t>
            </a:r>
            <a:r>
              <a:rPr lang="zh-CN"/>
              <a:t> </a:t>
            </a:r>
          </a:p>
        </p:txBody>
      </p:sp>
      <p:sp>
        <p:nvSpPr>
          <p:cNvPr id="20" name="Rectangle 19">
            <a:extLst>
              <a:ext uri="{FF2B5EF4-FFF2-40B4-BE49-F238E27FC236}">
                <a16:creationId xmlns:a16="http://schemas.microsoft.com/office/drawing/2014/main" id="{DE4E060C-C351-43B1-2B1A-A53248B7D4A1}"/>
              </a:ext>
            </a:extLst>
          </p:cNvPr>
          <p:cNvSpPr/>
          <p:nvPr/>
        </p:nvSpPr>
        <p:spPr>
          <a:xfrm>
            <a:off x="9691183" y="1755024"/>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9698558" y="1824121"/>
            <a:ext cx="1352467" cy="461665"/>
          </a:xfrm>
          <a:prstGeom prst="rect">
            <a:avLst/>
          </a:prstGeom>
          <a:noFill/>
        </p:spPr>
        <p:txBody>
          <a:bodyPr wrap="square" rtlCol="0">
            <a:spAutoFit/>
          </a:bodyPr>
          <a:lstStyle/>
          <a:p>
            <a:r>
              <a:rPr lang="zh-CN" sz="1200" b="1" dirty="0">
                <a:solidFill>
                  <a:schemeClr val="accent1"/>
                </a:solidFill>
              </a:rPr>
              <a:t>沃泽惠®（泽润生物HPV二价疫苗</a:t>
            </a:r>
            <a:endParaRPr lang="zh-CN" sz="1200" dirty="0"/>
          </a:p>
        </p:txBody>
      </p:sp>
      <p:sp>
        <p:nvSpPr>
          <p:cNvPr id="23" name="Rectangle 22">
            <a:extLst>
              <a:ext uri="{FF2B5EF4-FFF2-40B4-BE49-F238E27FC236}">
                <a16:creationId xmlns:a16="http://schemas.microsoft.com/office/drawing/2014/main" id="{16F6DBB7-F968-DE78-1FB0-2026E0B47837}"/>
              </a:ext>
            </a:extLst>
          </p:cNvPr>
          <p:cNvSpPr/>
          <p:nvPr/>
        </p:nvSpPr>
        <p:spPr>
          <a:xfrm>
            <a:off x="9708934" y="2380770"/>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300"/>
              </a:spcAft>
              <a:buClr>
                <a:srgbClr val="FFFFFF"/>
              </a:buClr>
              <a:buSzPct val="100000"/>
              <a:tabLst/>
              <a:defRPr/>
            </a:pPr>
            <a:r>
              <a:rPr kumimoji="0" lang="zh-CN" sz="1000" b="0" i="0" u="none" strike="noStrike" cap="none" normalizeH="0" baseline="0" noProof="0">
                <a:ln>
                  <a:noFill/>
                </a:ln>
                <a:solidFill>
                  <a:srgbClr val="000000"/>
                </a:solidFill>
                <a:effectLst/>
                <a:uLnTx/>
                <a:uFillTx/>
                <a:latin typeface="+mj-lt"/>
                <a:ea typeface="SimSun"/>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9834124" y="2426607"/>
            <a:ext cx="508473" cy="246221"/>
          </a:xfrm>
          <a:prstGeom prst="rect">
            <a:avLst/>
          </a:prstGeom>
          <a:noFill/>
        </p:spPr>
        <p:txBody>
          <a:bodyPr wrap="none" rtlCol="0">
            <a:spAutoFit/>
          </a:bodyPr>
          <a:lstStyle/>
          <a:p>
            <a:r>
              <a:rPr lang="zh-CN" sz="1000"/>
              <a:t>16型、18型</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26"/>
            </p:custDataLst>
          </p:nvPr>
        </p:nvSpPr>
        <p:spPr>
          <a:xfrm>
            <a:off x="9834124" y="5036908"/>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000" b="1" i="0" u="none" strike="noStrike" cap="none" normalizeH="0" baseline="0" noProof="0">
                <a:ln>
                  <a:noFill/>
                </a:ln>
                <a:solidFill>
                  <a:schemeClr val="accent1"/>
                </a:solidFill>
                <a:effectLst/>
                <a:uLnTx/>
                <a:uFillTx/>
                <a:ea typeface="+mn-ea"/>
                <a:cs typeface="Arial" panose="020B0604020202020204" pitchFamily="34" charset="0"/>
              </a:rPr>
              <a:t>尚未</a:t>
            </a:r>
            <a:r>
              <a:rPr lang="zh-CN" sz="1000" b="1">
                <a:solidFill>
                  <a:schemeClr val="accent1"/>
                </a:solidFill>
              </a:rPr>
              <a:t>上市</a:t>
            </a:r>
          </a:p>
        </p:txBody>
      </p:sp>
      <p:sp>
        <p:nvSpPr>
          <p:cNvPr id="11" name="TextBox 10">
            <a:extLst>
              <a:ext uri="{FF2B5EF4-FFF2-40B4-BE49-F238E27FC236}">
                <a16:creationId xmlns:a16="http://schemas.microsoft.com/office/drawing/2014/main" id="{E7A874FB-CE8F-8364-AF5B-842B99AB56CF}"/>
              </a:ext>
            </a:extLst>
          </p:cNvPr>
          <p:cNvSpPr txBox="1"/>
          <p:nvPr/>
        </p:nvSpPr>
        <p:spPr>
          <a:xfrm>
            <a:off x="9834124" y="4565326"/>
            <a:ext cx="447558" cy="246221"/>
          </a:xfrm>
          <a:prstGeom prst="rect">
            <a:avLst/>
          </a:prstGeom>
          <a:noFill/>
        </p:spPr>
        <p:txBody>
          <a:bodyPr wrap="none" rtlCol="0">
            <a:spAutoFit/>
          </a:bodyPr>
          <a:lstStyle/>
          <a:p>
            <a:r>
              <a:rPr lang="zh-CN" sz="1000" dirty="0"/>
              <a:t>2024年</a:t>
            </a:r>
          </a:p>
        </p:txBody>
      </p:sp>
      <p:sp>
        <p:nvSpPr>
          <p:cNvPr id="68" name="TextBox 67">
            <a:extLst>
              <a:ext uri="{FF2B5EF4-FFF2-40B4-BE49-F238E27FC236}">
                <a16:creationId xmlns:a16="http://schemas.microsoft.com/office/drawing/2014/main" id="{51DDCB59-4B37-48D3-A99E-B6EA3420EB65}"/>
              </a:ext>
            </a:extLst>
          </p:cNvPr>
          <p:cNvSpPr txBox="1"/>
          <p:nvPr/>
        </p:nvSpPr>
        <p:spPr>
          <a:xfrm>
            <a:off x="6879133" y="3221240"/>
            <a:ext cx="785499"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zh-CN" sz="1000" b="1" dirty="0">
                <a:solidFill>
                  <a:schemeClr val="accent1"/>
                </a:solidFill>
                <a:latin typeface="+mj-lt"/>
                <a:ea typeface="SimSun"/>
                <a:cs typeface="Arial"/>
              </a:rPr>
              <a:t>1剂或2剂</a:t>
            </a: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77985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734453"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646032-953B-2125-6BC6-E3B1B6029ACF}"/>
              </a:ext>
            </a:extLst>
          </p:cNvPr>
          <p:cNvSpPr txBox="1"/>
          <p:nvPr/>
        </p:nvSpPr>
        <p:spPr>
          <a:xfrm flipH="1">
            <a:off x="9834124" y="3963557"/>
            <a:ext cx="593182" cy="246221"/>
          </a:xfrm>
          <a:prstGeom prst="rect">
            <a:avLst/>
          </a:prstGeom>
          <a:noFill/>
        </p:spPr>
        <p:txBody>
          <a:bodyPr wrap="square" rtlCol="0">
            <a:spAutoFit/>
          </a:bodyPr>
          <a:lstStyle/>
          <a:p>
            <a:r>
              <a:rPr lang="zh-CN" sz="1000"/>
              <a:t>2022年</a:t>
            </a:r>
          </a:p>
        </p:txBody>
      </p:sp>
      <p:sp>
        <p:nvSpPr>
          <p:cNvPr id="18" name="TextBox 17">
            <a:extLst>
              <a:ext uri="{FF2B5EF4-FFF2-40B4-BE49-F238E27FC236}">
                <a16:creationId xmlns:a16="http://schemas.microsoft.com/office/drawing/2014/main" id="{8C49E6AC-119B-614E-9C7B-0AFC0B55EB57}"/>
              </a:ext>
            </a:extLst>
          </p:cNvPr>
          <p:cNvSpPr txBox="1"/>
          <p:nvPr/>
        </p:nvSpPr>
        <p:spPr>
          <a:xfrm>
            <a:off x="9834124" y="3221240"/>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zh-CN" sz="1000" b="1">
                <a:solidFill>
                  <a:schemeClr val="accent1"/>
                </a:solidFill>
                <a:latin typeface="+mj-lt"/>
                <a:ea typeface="SimSun"/>
                <a:cs typeface="Arial"/>
              </a:rPr>
              <a:t>2剂</a:t>
            </a:r>
          </a:p>
        </p:txBody>
      </p:sp>
      <p:sp>
        <p:nvSpPr>
          <p:cNvPr id="22" name="TextBox 21">
            <a:extLst>
              <a:ext uri="{FF2B5EF4-FFF2-40B4-BE49-F238E27FC236}">
                <a16:creationId xmlns:a16="http://schemas.microsoft.com/office/drawing/2014/main" id="{8ED114B5-3A0B-DC6B-0422-8C115CAA9C44}"/>
              </a:ext>
            </a:extLst>
          </p:cNvPr>
          <p:cNvSpPr txBox="1"/>
          <p:nvPr/>
        </p:nvSpPr>
        <p:spPr>
          <a:xfrm>
            <a:off x="3827558" y="3221240"/>
            <a:ext cx="817859"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zh-CN" sz="1000" b="1" dirty="0">
                <a:solidFill>
                  <a:schemeClr val="accent1"/>
                </a:solidFill>
                <a:latin typeface="+mj-lt"/>
                <a:ea typeface="SimSun"/>
                <a:cs typeface="Arial"/>
              </a:rPr>
              <a:t>1剂或2剂</a:t>
            </a:r>
          </a:p>
        </p:txBody>
      </p:sp>
      <p:sp>
        <p:nvSpPr>
          <p:cNvPr id="24" name="TextBox 23">
            <a:extLst>
              <a:ext uri="{FF2B5EF4-FFF2-40B4-BE49-F238E27FC236}">
                <a16:creationId xmlns:a16="http://schemas.microsoft.com/office/drawing/2014/main" id="{615E133D-9AF2-766F-04A9-1FD3C367B6AB}"/>
              </a:ext>
            </a:extLst>
          </p:cNvPr>
          <p:cNvSpPr txBox="1"/>
          <p:nvPr/>
        </p:nvSpPr>
        <p:spPr>
          <a:xfrm>
            <a:off x="5237652" y="3221240"/>
            <a:ext cx="724653"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zh-CN" sz="1000" b="1" dirty="0">
                <a:solidFill>
                  <a:schemeClr val="accent1"/>
                </a:solidFill>
                <a:latin typeface="+mj-lt"/>
                <a:ea typeface="SimSun"/>
                <a:cs typeface="Arial"/>
              </a:rPr>
              <a:t>1剂或2剂</a:t>
            </a:r>
          </a:p>
        </p:txBody>
      </p:sp>
      <p:sp>
        <p:nvSpPr>
          <p:cNvPr id="25" name="TextBox 24">
            <a:extLst>
              <a:ext uri="{FF2B5EF4-FFF2-40B4-BE49-F238E27FC236}">
                <a16:creationId xmlns:a16="http://schemas.microsoft.com/office/drawing/2014/main" id="{F5BCC5FF-3BB7-938C-69A3-C10A51103CB4}"/>
              </a:ext>
            </a:extLst>
          </p:cNvPr>
          <p:cNvSpPr txBox="1"/>
          <p:nvPr/>
        </p:nvSpPr>
        <p:spPr>
          <a:xfrm>
            <a:off x="8250083" y="3221240"/>
            <a:ext cx="763119"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zh-CN" sz="1000" b="1" dirty="0">
                <a:solidFill>
                  <a:schemeClr val="accent1"/>
                </a:solidFill>
                <a:latin typeface="+mj-lt"/>
                <a:ea typeface="SimSun"/>
                <a:cs typeface="Arial"/>
              </a:rPr>
              <a:t>1剂或2剂</a:t>
            </a: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8250083" y="5232336"/>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highlight>
                  <a:srgbClr val="FFFF00"/>
                </a:highligh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highlight>
                  <a:srgbClr val="FFFF00"/>
                </a:highlight>
                <a:latin typeface="+mj-lt"/>
              </a:endParaRPr>
            </a:p>
          </p:txBody>
        </p:sp>
      </p:gr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1779854" y="5026198"/>
            <a:ext cx="9281160"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p:txBody>
          <a:bodyPr/>
          <a:lstStyle/>
          <a:p>
            <a:r>
              <a:rPr lang="zh-CN"/>
              <a:t>HPV疫苗接种率</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1457245477"/>
              </p:ext>
            </p:extLst>
          </p:nvPr>
        </p:nvGraphicFramePr>
        <p:xfrm>
          <a:off x="1828799" y="769363"/>
          <a:ext cx="7990089" cy="52829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584775"/>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SimSun"/>
                <a:cs typeface="+mn-cs"/>
              </a:defRPr>
            </a:pPr>
            <a:r>
              <a:rPr lang="zh-CN" sz="3200" dirty="0"/>
              <a:t>HPV疫苗接种率仍然很低，并且因国民收入水平而异</a:t>
            </a:r>
          </a:p>
        </p:txBody>
      </p:sp>
      <p:sp>
        <p:nvSpPr>
          <p:cNvPr id="7" name="TextBox 6">
            <a:extLst>
              <a:ext uri="{FF2B5EF4-FFF2-40B4-BE49-F238E27FC236}">
                <a16:creationId xmlns:a16="http://schemas.microsoft.com/office/drawing/2014/main" id="{48703D50-E01C-047B-813F-1A0E114C6FD0}"/>
              </a:ext>
            </a:extLst>
          </p:cNvPr>
          <p:cNvSpPr txBox="1"/>
          <p:nvPr/>
        </p:nvSpPr>
        <p:spPr>
          <a:xfrm>
            <a:off x="266700" y="6088637"/>
            <a:ext cx="10036036" cy="215444"/>
          </a:xfrm>
          <a:prstGeom prst="rect">
            <a:avLst/>
          </a:prstGeom>
          <a:noFill/>
        </p:spPr>
        <p:txBody>
          <a:bodyPr wrap="square">
            <a:spAutoFit/>
          </a:bodyPr>
          <a:lstStyle/>
          <a:p>
            <a:r>
              <a:rPr lang="zh-CN" sz="800" b="0" i="0" dirty="0">
                <a:solidFill>
                  <a:srgbClr val="3C4245"/>
                </a:solidFill>
                <a:effectLst/>
              </a:rPr>
              <a:t>来源： WHO HPV vaccine coverage dashboard. 2025年11月26日访问.</a:t>
            </a:r>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9642977" y="2142421"/>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9917297" y="1985187"/>
            <a:ext cx="2274703" cy="369332"/>
          </a:xfrm>
          <a:prstGeom prst="rect">
            <a:avLst/>
          </a:prstGeom>
          <a:noFill/>
        </p:spPr>
        <p:txBody>
          <a:bodyPr wrap="square" rtlCol="0">
            <a:spAutoFit/>
          </a:bodyPr>
          <a:lstStyle/>
          <a:p>
            <a:r>
              <a:rPr lang="zh-CN" dirty="0"/>
              <a:t>高收入国家：约55%</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9642977" y="3711424"/>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9917297" y="3554190"/>
            <a:ext cx="2274703" cy="369332"/>
          </a:xfrm>
          <a:prstGeom prst="rect">
            <a:avLst/>
          </a:prstGeom>
          <a:noFill/>
        </p:spPr>
        <p:txBody>
          <a:bodyPr wrap="square" rtlCol="0">
            <a:spAutoFit/>
          </a:bodyPr>
          <a:lstStyle/>
          <a:p>
            <a:r>
              <a:rPr lang="zh-CN" dirty="0"/>
              <a:t>低收入国家：约25%</a:t>
            </a:r>
          </a:p>
        </p:txBody>
      </p:sp>
    </p:spTree>
    <p:extLst>
      <p:ext uri="{BB962C8B-B14F-4D97-AF65-F5344CB8AC3E}">
        <p14:creationId xmlns:p14="http://schemas.microsoft.com/office/powerpoint/2010/main" val="14279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11394" y="90140"/>
            <a:ext cx="10718800" cy="1095876"/>
          </a:xfrm>
        </p:spPr>
        <p:txBody>
          <a:bodyPr/>
          <a:lstStyle/>
          <a:p>
            <a:pPr marL="0" indent="0">
              <a:buNone/>
            </a:pPr>
            <a:r>
              <a:rPr lang="zh-CN" dirty="0"/>
              <a:t>在引入HPV疫苗的国家中，</a:t>
            </a:r>
            <a:r>
              <a:rPr lang="en-US" altLang="zh-CN"/>
              <a:t>1/2</a:t>
            </a:r>
            <a:r>
              <a:rPr lang="zh-CN"/>
              <a:t>以</a:t>
            </a:r>
            <a:r>
              <a:rPr lang="zh-CN" dirty="0"/>
              <a:t>上采用了单剂接种方案</a:t>
            </a:r>
            <a:r>
              <a:rPr lang="zh-CN"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520829" y="6086658"/>
            <a:ext cx="10789920" cy="338554"/>
          </a:xfrm>
          <a:prstGeom prst="rect">
            <a:avLst/>
          </a:prstGeom>
          <a:noFill/>
        </p:spPr>
        <p:txBody>
          <a:bodyPr wrap="square" rtlCol="0">
            <a:spAutoFit/>
          </a:bodyPr>
          <a:lstStyle/>
          <a:p>
            <a:r>
              <a:rPr lang="zh-CN" sz="800" dirty="0"/>
              <a:t>1. 世界卫生组织.HPV vaccine dashboard: Schedule (interval between doses).2026年2月17日访问. https://app.powerbi.com/view?r=eyJrIjoiNDIxZTFkZGUtMDQ1Ny00MDZkLThiZDktYWFlYTdkOGU2NDcwIiwidCI6ImY2MTBjMGI3LWJkMjQtNGIzOS04MTBiLTNkYzI4MGFmYjU5MCIsImMiOjh9 </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4"/>
          <a:stretch>
            <a:fillRect/>
          </a:stretch>
        </p:blipFill>
        <p:spPr>
          <a:xfrm>
            <a:off x="738195" y="638078"/>
            <a:ext cx="9665197" cy="5448580"/>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457200" y="454657"/>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3200" dirty="0">
                <a:solidFill>
                  <a:schemeClr val="accent1"/>
                </a:solidFill>
                <a:ea typeface="+mn-ea"/>
                <a:cs typeface="+mn-cs"/>
              </a:rPr>
              <a:t>HPV疫苗的国家免疫规划</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663766"/>
            <a:ext cx="6569308" cy="2780248"/>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a typeface="+mj-ea"/>
            </a:endParaRPr>
          </a:p>
          <a:p>
            <a:pPr marL="342900" indent="-342900">
              <a:spcBef>
                <a:spcPts val="100"/>
              </a:spcBef>
              <a:spcAft>
                <a:spcPts val="300"/>
              </a:spcAft>
              <a:buFont typeface="Arial" panose="020B0604020202020204" pitchFamily="34" charset="0"/>
              <a:buChar char="•"/>
            </a:pPr>
            <a:r>
              <a:rPr lang="zh-CN" sz="2400" dirty="0">
                <a:solidFill>
                  <a:srgbClr val="000000"/>
                </a:solidFill>
                <a:ea typeface="+mj-ea"/>
              </a:rPr>
              <a:t>超过</a:t>
            </a:r>
            <a:r>
              <a:rPr lang="en-US" altLang="zh-CN" sz="2400" dirty="0">
                <a:solidFill>
                  <a:srgbClr val="000000"/>
                </a:solidFill>
                <a:ea typeface="+mj-ea"/>
              </a:rPr>
              <a:t>160</a:t>
            </a:r>
            <a:r>
              <a:rPr lang="zh-CN" sz="2400" dirty="0">
                <a:solidFill>
                  <a:srgbClr val="000000"/>
                </a:solidFill>
                <a:ea typeface="+mj-ea"/>
              </a:rPr>
              <a:t>个世卫组织成员国将HPV疫苗纳入了国家免疫规划中。截至2026年</a:t>
            </a:r>
            <a:r>
              <a:rPr lang="en-US" altLang="zh-CN" sz="2400" dirty="0">
                <a:solidFill>
                  <a:srgbClr val="000000"/>
                </a:solidFill>
                <a:ea typeface="+mj-ea"/>
              </a:rPr>
              <a:t>3</a:t>
            </a:r>
            <a:r>
              <a:rPr lang="zh-CN" sz="2400" dirty="0">
                <a:solidFill>
                  <a:srgbClr val="000000"/>
                </a:solidFill>
                <a:ea typeface="+mj-ea"/>
              </a:rPr>
              <a:t>月，其中90</a:t>
            </a:r>
            <a:r>
              <a:rPr lang="zh-CN" altLang="en-US" sz="2400" dirty="0">
                <a:solidFill>
                  <a:srgbClr val="000000"/>
                </a:solidFill>
                <a:ea typeface="+mj-ea"/>
              </a:rPr>
              <a:t>多</a:t>
            </a:r>
            <a:r>
              <a:rPr lang="zh-CN" sz="2400" dirty="0">
                <a:solidFill>
                  <a:srgbClr val="000000"/>
                </a:solidFill>
                <a:ea typeface="+mj-ea"/>
              </a:rPr>
              <a:t>个成员国采用了单剂接种策略</a:t>
            </a:r>
            <a:r>
              <a:rPr lang="fr-FR" altLang="zh-CN" sz="2400" baseline="30000" dirty="0">
                <a:solidFill>
                  <a:srgbClr val="000000"/>
                </a:solidFill>
                <a:ea typeface="+mj-ea"/>
                <a:sym typeface=""/>
              </a:rPr>
              <a:t>1</a:t>
            </a:r>
            <a:r>
              <a:rPr lang="zh-CN" sz="2400" dirty="0">
                <a:solidFill>
                  <a:srgbClr val="000000"/>
                </a:solidFill>
                <a:ea typeface="+mj-ea"/>
              </a:rPr>
              <a:t>。</a:t>
            </a:r>
            <a:endParaRPr kumimoji="0" lang="zh-CN" sz="2400" b="1" i="0" u="none" strike="noStrike" cap="none" normalizeH="0" baseline="0" noProof="0" dirty="0">
              <a:ln>
                <a:noFill/>
              </a:ln>
              <a:solidFill>
                <a:srgbClr val="000000"/>
              </a:solidFill>
              <a:effectLst/>
              <a:uLnTx/>
              <a:uFillTx/>
              <a:ea typeface="+mj-ea"/>
              <a:sym typeface=""/>
            </a:endParaRPr>
          </a:p>
          <a:p>
            <a:pPr marL="342900" indent="-342900">
              <a:spcBef>
                <a:spcPts val="100"/>
              </a:spcBef>
              <a:spcAft>
                <a:spcPts val="1800"/>
              </a:spcAft>
              <a:buFont typeface="Arial" panose="020B0604020202020204" pitchFamily="34" charset="0"/>
              <a:buChar char="•"/>
            </a:pPr>
            <a:r>
              <a:rPr lang="zh-CN" sz="2400" dirty="0">
                <a:solidFill>
                  <a:srgbClr val="000000"/>
                </a:solidFill>
                <a:ea typeface="+mj-ea"/>
              </a:rPr>
              <a:t>2023至2024年间，由于采用单剂接种方案，新增覆盖了1850万名女孩，避免了约30万例宫颈癌病例的发生</a:t>
            </a:r>
            <a:r>
              <a:rPr lang="fr-FR" altLang="zh-CN" sz="2400" baseline="30000" dirty="0">
                <a:solidFill>
                  <a:srgbClr val="000000"/>
                </a:solidFill>
                <a:ea typeface="+mj-ea"/>
              </a:rPr>
              <a:t>2</a:t>
            </a:r>
            <a:r>
              <a:rPr lang="zh-CN" sz="2400" dirty="0">
                <a:solidFill>
                  <a:srgbClr val="000000"/>
                </a:solidFill>
                <a:ea typeface="+mj-ea"/>
              </a:rPr>
              <a:t>。</a:t>
            </a:r>
          </a:p>
        </p:txBody>
      </p:sp>
      <p:sp>
        <p:nvSpPr>
          <p:cNvPr id="6" name="4. Footnote">
            <a:extLst>
              <a:ext uri="{FF2B5EF4-FFF2-40B4-BE49-F238E27FC236}">
                <a16:creationId xmlns:a16="http://schemas.microsoft.com/office/drawing/2014/main" id="{9F6F6E56-5B8F-8C0B-6B02-702BFF3CCDD6}"/>
              </a:ext>
            </a:extLst>
          </p:cNvPr>
          <p:cNvSpPr txBox="1"/>
          <p:nvPr>
            <p:custDataLst>
              <p:tags r:id="rId1"/>
            </p:custDataLst>
          </p:nvPr>
        </p:nvSpPr>
        <p:spPr>
          <a:xfrm>
            <a:off x="457200" y="6034011"/>
            <a:ext cx="10140950" cy="36933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zh-CN" sz="700" dirty="0">
                <a:solidFill>
                  <a:schemeClr val="tx1">
                    <a:lumMod val="65000"/>
                    <a:lumOff val="35000"/>
                  </a:schemeClr>
                </a:solidFill>
                <a:latin typeface="+mj-lt"/>
                <a:ea typeface="SimSun"/>
              </a:rPr>
              <a:t>WHO HPV Vaccine Programme Schedule. 2026年</a:t>
            </a:r>
            <a:r>
              <a:rPr lang="es-ES" altLang="zh-CN" sz="700" dirty="0">
                <a:solidFill>
                  <a:schemeClr val="tx1">
                    <a:lumMod val="65000"/>
                    <a:lumOff val="35000"/>
                  </a:schemeClr>
                </a:solidFill>
                <a:latin typeface="+mj-lt"/>
                <a:ea typeface="SimSun"/>
              </a:rPr>
              <a:t>3</a:t>
            </a:r>
            <a:r>
              <a:rPr lang="zh-CN" sz="700" dirty="0">
                <a:solidFill>
                  <a:schemeClr val="tx1">
                    <a:lumMod val="65000"/>
                    <a:lumOff val="35000"/>
                  </a:schemeClr>
                </a:solidFill>
                <a:latin typeface="+mj-lt"/>
                <a:ea typeface="SimSun"/>
              </a:rPr>
              <a:t>月</a:t>
            </a:r>
            <a:r>
              <a:rPr lang="es-ES" altLang="zh-CN" sz="700" dirty="0">
                <a:solidFill>
                  <a:schemeClr val="tx1">
                    <a:lumMod val="65000"/>
                    <a:lumOff val="35000"/>
                  </a:schemeClr>
                </a:solidFill>
                <a:latin typeface="+mj-lt"/>
                <a:ea typeface="SimSun"/>
              </a:rPr>
              <a:t>6</a:t>
            </a:r>
            <a:r>
              <a:rPr lang="zh-CN" sz="700" dirty="0">
                <a:solidFill>
                  <a:schemeClr val="tx1">
                    <a:lumMod val="65000"/>
                    <a:lumOff val="35000"/>
                  </a:schemeClr>
                </a:solidFill>
                <a:latin typeface="+mj-lt"/>
                <a:ea typeface="SimSun"/>
              </a:rPr>
              <a:t>日访问.</a:t>
            </a:r>
            <a:r>
              <a:rPr lang="zh-CN" sz="700" dirty="0">
                <a:solidFill>
                  <a:schemeClr val="tx1">
                    <a:lumMod val="65000"/>
                    <a:lumOff val="35000"/>
                  </a:schemeClr>
                </a:solidFill>
                <a:latin typeface="+mj-lt"/>
                <a:ea typeface="SimSun"/>
                <a:hlinkClick r:id="rId5"/>
              </a:rPr>
              <a:t>https://app.powerbi.com/view?r=eyJrIjoiNDIxZTFkZGUtMDQ1Ny00MDZkLThiZDktYWFlYTdkOGU2NDcwIiwidCI6ImY2MTBjMGI3LWJkMjQtNGIzOS04MTBiLTNkYzI4MGFmYjU5MCIsImMiOjh9</a:t>
            </a:r>
            <a:r>
              <a:rPr lang="zh-CN" sz="700" dirty="0">
                <a:solidFill>
                  <a:schemeClr val="tx1">
                    <a:lumMod val="65000"/>
                    <a:lumOff val="35000"/>
                  </a:schemeClr>
                </a:solidFill>
                <a:latin typeface="+mj-lt"/>
                <a:ea typeface="SimSun"/>
              </a:rPr>
              <a:t> | 2.</a:t>
            </a:r>
            <a:r>
              <a:rPr lang="zh-CN" dirty="0"/>
              <a:t>Stuart R, Theopold N, Miall N, Kobayashi E, Vernam S, Taskin T, Dull PM.The role of HPV single-dose vaccination in expanding access in GAVI-supported countries during a period of supply constraints.Vaccine.2026 Jan 22;75:128187. doi: 10.1016/j.vaccine.2025.128187.Epub ahead of print.PMID: 41576708.</a:t>
            </a: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2267172008"/>
              </p:ext>
            </p:extLst>
          </p:nvPr>
        </p:nvGraphicFramePr>
        <p:xfrm>
          <a:off x="6575898" y="1259840"/>
          <a:ext cx="5321462" cy="417792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04209729"/>
      </p:ext>
    </p:extLst>
  </p:cSld>
  <p:clrMapOvr>
    <a:masterClrMapping/>
  </p:clrMapOvr>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1892028" y="3272035"/>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4000" b="1" dirty="0">
                <a:solidFill>
                  <a:schemeClr val="bg1"/>
                </a:solidFill>
              </a:rPr>
              <a:t>支持HPV疫苗单剂接种的现有证据</a:t>
            </a:r>
            <a:br>
              <a:rPr lang="zh-CN" sz="4000" b="1" dirty="0">
                <a:solidFill>
                  <a:schemeClr val="bg1"/>
                </a:solidFill>
              </a:rPr>
            </a:br>
            <a:endParaRPr lang="zh-CN" sz="4000" b="1" dirty="0">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zh-CN" sz="3600" b="1" dirty="0"/>
              <a:t>HPV疫苗单剂接种关键议题和问题</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zh-CN" sz="2600" dirty="0">
                <a:solidFill>
                  <a:schemeClr val="accent1"/>
                </a:solidFill>
                <a:latin typeface="+mj-ea"/>
                <a:ea typeface="+mj-ea"/>
              </a:rPr>
              <a:t>单剂接种保护水平</a:t>
            </a:r>
            <a:br>
              <a:rPr lang="zh-CN" sz="2600" dirty="0">
                <a:solidFill>
                  <a:schemeClr val="accent1"/>
                </a:solidFill>
                <a:latin typeface="+mj-ea"/>
                <a:ea typeface="+mj-ea"/>
              </a:rPr>
            </a:br>
            <a:endParaRPr lang="zh-CN" sz="2600" dirty="0">
              <a:solidFill>
                <a:schemeClr val="accent1"/>
              </a:solidFill>
              <a:latin typeface="+mj-ea"/>
              <a:ea typeface="+mj-ea"/>
            </a:endParaRPr>
          </a:p>
          <a:p>
            <a:r>
              <a:rPr lang="zh-CN" sz="2600" dirty="0">
                <a:solidFill>
                  <a:schemeClr val="accent1"/>
                </a:solidFill>
                <a:latin typeface="+mj-ea"/>
                <a:ea typeface="+mj-ea"/>
                <a:cs typeface="+mn-lt"/>
              </a:rPr>
              <a:t>单剂接种方案与多剂接种方案提供的保护是否相似？</a:t>
            </a:r>
          </a:p>
          <a:p>
            <a:r>
              <a:rPr lang="zh-CN" sz="2600" dirty="0">
                <a:solidFill>
                  <a:schemeClr val="accent1"/>
                </a:solidFill>
                <a:latin typeface="+mj-ea"/>
                <a:ea typeface="+mj-ea"/>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zh-CN" sz="2600" b="1" dirty="0">
                <a:solidFill>
                  <a:schemeClr val="accent1"/>
                </a:solidFill>
                <a:latin typeface="+mj-ea"/>
                <a:ea typeface="+mj-ea"/>
                <a:cs typeface="+mn-lt"/>
              </a:rPr>
              <a:t>生物学合理性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zh-CN" sz="2500" dirty="0">
                <a:solidFill>
                  <a:schemeClr val="accent1"/>
                </a:solidFill>
                <a:ea typeface="+mj-ea"/>
              </a:rPr>
              <a:t>单剂接种方案是否适用于不同人群？</a:t>
            </a:r>
          </a:p>
          <a:p>
            <a:pPr marL="285750" indent="-285750">
              <a:buFont typeface="Arial" panose="020B0604020202020204" pitchFamily="34" charset="0"/>
              <a:buChar char="•"/>
            </a:pPr>
            <a:r>
              <a:rPr lang="zh-CN" sz="2000" dirty="0">
                <a:solidFill>
                  <a:schemeClr val="accent1"/>
                </a:solidFill>
                <a:ea typeface="+mj-ea"/>
              </a:rPr>
              <a:t>跨地域（数据产生于不同大洲） </a:t>
            </a:r>
          </a:p>
          <a:p>
            <a:pPr marL="285750" indent="-285750">
              <a:buFont typeface="Arial" panose="020B0604020202020204" pitchFamily="34" charset="0"/>
              <a:buChar char="•"/>
            </a:pPr>
            <a:r>
              <a:rPr lang="zh-CN" sz="2000" dirty="0">
                <a:solidFill>
                  <a:schemeClr val="accent1"/>
                </a:solidFill>
                <a:ea typeface="+mj-ea"/>
              </a:rPr>
              <a:t>跨年龄组</a:t>
            </a:r>
          </a:p>
          <a:p>
            <a:pPr marL="285750" indent="-285750">
              <a:buFont typeface="Arial" panose="020B0604020202020204" pitchFamily="34" charset="0"/>
              <a:buChar char="•"/>
            </a:pPr>
            <a:r>
              <a:rPr lang="zh-CN" sz="2000" dirty="0">
                <a:solidFill>
                  <a:schemeClr val="accent1"/>
                </a:solidFill>
                <a:ea typeface="+mj-ea"/>
              </a:rPr>
              <a:t>男性</a:t>
            </a:r>
          </a:p>
          <a:p>
            <a:pPr marL="285750" indent="-285750">
              <a:buFont typeface="Arial" panose="020B0604020202020204" pitchFamily="34" charset="0"/>
              <a:buChar char="•"/>
            </a:pPr>
            <a:r>
              <a:rPr lang="zh-CN" sz="2000" dirty="0">
                <a:solidFill>
                  <a:schemeClr val="accent1"/>
                </a:solidFill>
                <a:ea typeface="+mj-ea"/>
              </a:rPr>
              <a:t>HIV感染者</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latin typeface="+mj-ea"/>
              <a:ea typeface="+mj-ea"/>
              <a:cs typeface="+mn-lt"/>
            </a:endParaRPr>
          </a:p>
          <a:p>
            <a:r>
              <a:rPr lang="zh-CN" sz="2600" dirty="0">
                <a:solidFill>
                  <a:schemeClr val="accent1"/>
                </a:solidFill>
                <a:latin typeface="+mj-ea"/>
                <a:ea typeface="+mj-ea"/>
                <a:cs typeface="+mn-lt"/>
              </a:rPr>
              <a:t>单剂接种后保护的持久性 </a:t>
            </a:r>
          </a:p>
          <a:p>
            <a:endParaRPr lang="en-US" sz="2600" b="1" dirty="0">
              <a:solidFill>
                <a:schemeClr val="accent1"/>
              </a:solidFill>
              <a:latin typeface="+mj-ea"/>
              <a:ea typeface="+mj-ea"/>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566171" cy="4555093"/>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zh-CN" sz="2000" dirty="0"/>
              <a:t>由L1蛋白组成病毒样颗粒（VLP）的HPV疫苗主要通过抗体介导保护作用。</a:t>
            </a:r>
          </a:p>
          <a:p>
            <a:pPr marL="285750" indent="-285750">
              <a:spcBef>
                <a:spcPts val="600"/>
              </a:spcBef>
              <a:spcAft>
                <a:spcPts val="600"/>
              </a:spcAft>
              <a:buFont typeface="Arial" panose="020B0604020202020204" pitchFamily="34" charset="0"/>
              <a:buChar char="•"/>
            </a:pPr>
            <a:r>
              <a:rPr lang="zh-CN" sz="2000" dirty="0"/>
              <a:t>VLP的粒径（50-55纳米）和几何形状（重复表位）是刺激免疫系统的最佳选择，包括有效生成长寿命的、抗原特异性抗体生成细胞。</a:t>
            </a:r>
          </a:p>
          <a:p>
            <a:pPr marL="285750" indent="-285750">
              <a:spcBef>
                <a:spcPts val="600"/>
              </a:spcBef>
              <a:spcAft>
                <a:spcPts val="600"/>
              </a:spcAft>
              <a:buFont typeface="Arial" panose="020B0604020202020204" pitchFamily="34" charset="0"/>
              <a:buChar char="•"/>
            </a:pPr>
            <a:r>
              <a:rPr lang="zh-CN" sz="2000" dirty="0"/>
              <a:t>持久（&gt;16年）和稳定的抗体水平表明诱导出了长寿命浆细胞。</a:t>
            </a:r>
          </a:p>
          <a:p>
            <a:pPr marL="285750" indent="-285750">
              <a:spcBef>
                <a:spcPts val="600"/>
              </a:spcBef>
              <a:spcAft>
                <a:spcPts val="600"/>
              </a:spcAft>
              <a:buFont typeface="Arial" panose="020B0604020202020204" pitchFamily="34" charset="0"/>
              <a:buChar char="•"/>
            </a:pPr>
            <a:r>
              <a:rPr lang="zh-CN" sz="2000" dirty="0"/>
              <a:t>HPV病毒在感染部位特别容易受到抗体的抑制。</a:t>
            </a:r>
          </a:p>
          <a:p>
            <a:pPr marL="285750" indent="-285750">
              <a:spcBef>
                <a:spcPts val="600"/>
              </a:spcBef>
              <a:spcAft>
                <a:spcPts val="600"/>
              </a:spcAft>
              <a:buFont typeface="Arial" panose="020B0604020202020204" pitchFamily="34" charset="0"/>
              <a:buChar char="•"/>
            </a:pPr>
            <a:r>
              <a:rPr lang="zh-CN" sz="2000" dirty="0"/>
              <a:t>起保护作用所需的最低抗体水平尚未确定。</a:t>
            </a:r>
          </a:p>
          <a:p>
            <a:pPr marL="285750" indent="-285750">
              <a:spcBef>
                <a:spcPts val="600"/>
              </a:spcBef>
              <a:spcAft>
                <a:spcPts val="600"/>
              </a:spcAft>
              <a:buFont typeface="Arial" panose="020B0604020202020204" pitchFamily="34" charset="0"/>
              <a:buChar char="•"/>
            </a:pPr>
            <a:r>
              <a:rPr lang="zh-CN" sz="2000" dirty="0"/>
              <a:t>低水平的抗体在体内实验（动物模型）具有保护作用。</a:t>
            </a:r>
          </a:p>
          <a:p>
            <a:pPr>
              <a:spcBef>
                <a:spcPts val="600"/>
              </a:spcBef>
              <a:spcAft>
                <a:spcPts val="600"/>
              </a:spcAft>
            </a:pPr>
            <a:endParaRPr lang="en-US" sz="2000" dirty="0"/>
          </a:p>
          <a:p>
            <a:pPr>
              <a:spcBef>
                <a:spcPts val="600"/>
              </a:spcBef>
              <a:spcAft>
                <a:spcPts val="600"/>
              </a:spcAft>
            </a:pPr>
            <a:endParaRPr lang="en-US" sz="2000"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3200">
                <a:solidFill>
                  <a:schemeClr val="accent1"/>
                </a:solidFill>
                <a:latin typeface="+mn-lt"/>
                <a:ea typeface="SimSun"/>
                <a:cs typeface="+mn-cs"/>
              </a:rPr>
              <a:t>高效价HPV疫苗</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70262" y="5878458"/>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zh-CN" sz="700" b="0" i="0" u="none" strike="noStrike" cap="none" normalizeH="0" baseline="0" noProof="0">
                <a:ln>
                  <a:noFill/>
                </a:ln>
                <a:effectLst/>
                <a:uLnTx/>
                <a:uFillTx/>
                <a:latin typeface="Arial" panose="020B0604020202020204" pitchFamily="34" charset="0"/>
                <a:ea typeface="SimSun"/>
              </a:rPr>
              <a:t>Schiller J, Lowy D. Explanations for the high potency of HPV prophylactic vaccines.</a:t>
            </a:r>
            <a:r>
              <a:rPr kumimoji="0" lang="zh-CN" sz="700" b="0" i="1" u="none" strike="noStrike" cap="none" normalizeH="0" baseline="0" noProof="0">
                <a:ln>
                  <a:noFill/>
                </a:ln>
                <a:effectLst/>
                <a:uLnTx/>
                <a:uFillTx/>
                <a:latin typeface="Arial" panose="020B0604020202020204" pitchFamily="34" charset="0"/>
                <a:ea typeface="SimSun"/>
              </a:rPr>
              <a:t>Vaccine</a:t>
            </a:r>
            <a:r>
              <a:rPr kumimoji="0" lang="zh-CN" sz="700" b="0" i="0" u="none" strike="noStrike" cap="none" normalizeH="0" baseline="0" noProof="0">
                <a:ln>
                  <a:noFill/>
                </a:ln>
                <a:effectLst/>
                <a:uLnTx/>
                <a:uFillTx/>
                <a:latin typeface="Arial" panose="020B0604020202020204" pitchFamily="34" charset="0"/>
                <a:ea typeface="SimSun"/>
              </a:rPr>
              <a:t>.2018;36(32 Pt A):4768-4773. </a:t>
            </a:r>
            <a:r>
              <a:rPr lang="zh-CN" sz="700" b="0" i="0" u="none" strike="noStrike">
                <a:effectLst/>
                <a:latin typeface="Arial" panose="020B0604020202020204" pitchFamily="34" charset="0"/>
                <a:ea typeface="SimSun"/>
              </a:rPr>
              <a:t>doi:10.1016/j.vaccine.2017.12.079</a:t>
            </a:r>
          </a:p>
          <a:p>
            <a:pPr>
              <a:buNone/>
              <a:defRPr/>
            </a:pPr>
            <a:r>
              <a:rPr kumimoji="0" lang="zh-CN" sz="700" strike="noStrike" normalizeH="0" noProof="0">
                <a:ln>
                  <a:noFill/>
                </a:ln>
                <a:effectLst/>
                <a:uLnTx/>
                <a:uFillTx/>
                <a:latin typeface="Arial" panose="020B0604020202020204" pitchFamily="34" charset="0"/>
                <a:ea typeface="SimSun" panose="02020603050405020304" pitchFamily="18" charset="0"/>
              </a:rPr>
              <a:t>Befano B, Campos NG, Egemen D</a:t>
            </a:r>
            <a:r>
              <a:rPr lang="zh-CN" sz="700">
                <a:latin typeface="Arial" panose="020B0604020202020204" pitchFamily="34" charset="0"/>
                <a:ea typeface="SimSun" panose="02020603050405020304" pitchFamily="18" charset="0"/>
              </a:rPr>
              <a:t>, </a:t>
            </a:r>
            <a:r>
              <a:rPr kumimoji="0" lang="zh-CN" sz="700" strike="noStrike" normalizeH="0" noProof="0">
                <a:ln>
                  <a:noFill/>
                </a:ln>
                <a:effectLst/>
                <a:uLnTx/>
                <a:uFillTx/>
                <a:latin typeface="Arial" panose="020B0604020202020204" pitchFamily="34" charset="0"/>
                <a:ea typeface="SimSun" panose="02020603050405020304" pitchFamily="18" charset="0"/>
              </a:rPr>
              <a:t>et.al</a:t>
            </a:r>
            <a:r>
              <a:rPr lang="zh-CN" sz="700">
                <a:latin typeface="Arial" panose="020B0604020202020204" pitchFamily="34" charset="0"/>
                <a:ea typeface="SimSun" panose="02020603050405020304" pitchFamily="18" charset="0"/>
              </a:rPr>
              <a:t>.</a:t>
            </a:r>
            <a:r>
              <a:rPr lang="zh-CN" sz="700">
                <a:effectLst/>
                <a:latin typeface="Arial" panose="020B0604020202020204" pitchFamily="34" charset="0"/>
                <a:ea typeface="SimSun" panose="02020603050405020304" pitchFamily="18" charset="0"/>
              </a:rPr>
              <a:t>Estimating human papillomavirus vaccine efficacy from a single-arm trial: Proof-of-principle in the Costa Rica vaccine trial.</a:t>
            </a:r>
            <a:r>
              <a:rPr lang="zh-CN" sz="700" i="1">
                <a:effectLst/>
                <a:latin typeface="Arial" panose="020B0604020202020204" pitchFamily="34" charset="0"/>
                <a:ea typeface="SimSun" panose="02020603050405020304" pitchFamily="18" charset="0"/>
              </a:rPr>
              <a:t>Journal of the National Cancer Institute.</a:t>
            </a:r>
            <a:r>
              <a:rPr lang="zh-CN" sz="700">
                <a:effectLst/>
                <a:latin typeface="Arial" panose="020B0604020202020204" pitchFamily="34" charset="0"/>
                <a:ea typeface="SimSun" panose="02020603050405020304" pitchFamily="18" charset="0"/>
              </a:rPr>
              <a:t>2023;15(7):788–795. doi:10.1093/jnci/djad064</a:t>
            </a: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zh-CN" sz="3600" b="1" dirty="0"/>
              <a:t>HPV疫苗单剂接种关键议题和问题</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zh-CN" sz="2600" b="1" dirty="0">
                <a:solidFill>
                  <a:schemeClr val="accent1"/>
                </a:solidFill>
                <a:latin typeface="+mj-ea"/>
                <a:ea typeface="+mj-ea"/>
              </a:rPr>
              <a:t>单剂接种保护水平</a:t>
            </a:r>
          </a:p>
          <a:p>
            <a:endParaRPr lang="en-US" sz="2600" b="1" dirty="0">
              <a:solidFill>
                <a:schemeClr val="accent1"/>
              </a:solidFill>
              <a:latin typeface="+mj-ea"/>
              <a:ea typeface="+mj-ea"/>
            </a:endParaRPr>
          </a:p>
          <a:p>
            <a:r>
              <a:rPr lang="zh-CN" sz="2600" b="1" dirty="0">
                <a:solidFill>
                  <a:schemeClr val="accent1"/>
                </a:solidFill>
                <a:latin typeface="+mj-ea"/>
                <a:ea typeface="+mj-ea"/>
              </a:rPr>
              <a:t>单剂接种方案与多剂接种方案提供的保护是否相似？</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zh-CN" sz="2600" dirty="0">
                <a:solidFill>
                  <a:schemeClr val="accent1"/>
                </a:solidFill>
                <a:latin typeface="+mj-ea"/>
                <a:ea typeface="+mj-ea"/>
                <a:cs typeface="+mn-lt"/>
              </a:rPr>
              <a:t>生物学合理性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zh-CN" sz="2500" dirty="0">
                <a:solidFill>
                  <a:schemeClr val="accent1"/>
                </a:solidFill>
                <a:latin typeface="+mj-ea"/>
                <a:ea typeface="+mj-ea"/>
              </a:rPr>
              <a:t>单剂接种方案是否适用于不同人群？</a:t>
            </a:r>
          </a:p>
          <a:p>
            <a:pPr marL="285750" indent="-285750">
              <a:buFont typeface="Arial" panose="020B0604020202020204" pitchFamily="34" charset="0"/>
              <a:buChar char="•"/>
            </a:pPr>
            <a:r>
              <a:rPr lang="zh-CN" sz="2000" dirty="0">
                <a:solidFill>
                  <a:schemeClr val="accent1"/>
                </a:solidFill>
                <a:latin typeface="+mj-ea"/>
                <a:ea typeface="+mj-ea"/>
              </a:rPr>
              <a:t>跨地域（数据产生于不同大洲） </a:t>
            </a:r>
          </a:p>
          <a:p>
            <a:pPr marL="285750" indent="-285750">
              <a:buFont typeface="Arial" panose="020B0604020202020204" pitchFamily="34" charset="0"/>
              <a:buChar char="•"/>
            </a:pPr>
            <a:r>
              <a:rPr lang="zh-CN" sz="2000" dirty="0">
                <a:solidFill>
                  <a:schemeClr val="accent1"/>
                </a:solidFill>
                <a:latin typeface="+mj-ea"/>
                <a:ea typeface="+mj-ea"/>
              </a:rPr>
              <a:t>跨年龄组</a:t>
            </a:r>
          </a:p>
          <a:p>
            <a:pPr marL="285750" indent="-285750">
              <a:buFont typeface="Arial" panose="020B0604020202020204" pitchFamily="34" charset="0"/>
              <a:buChar char="•"/>
            </a:pPr>
            <a:r>
              <a:rPr lang="zh-CN" sz="2000" dirty="0">
                <a:solidFill>
                  <a:schemeClr val="accent1"/>
                </a:solidFill>
                <a:latin typeface="+mj-ea"/>
                <a:ea typeface="+mj-ea"/>
              </a:rPr>
              <a:t>男性</a:t>
            </a:r>
          </a:p>
          <a:p>
            <a:pPr marL="285750" indent="-285750">
              <a:buFont typeface="Arial" panose="020B0604020202020204" pitchFamily="34" charset="0"/>
              <a:buChar char="•"/>
            </a:pPr>
            <a:r>
              <a:rPr lang="zh-CN" sz="2000" dirty="0">
                <a:solidFill>
                  <a:schemeClr val="accent1"/>
                </a:solidFill>
                <a:latin typeface="Arial" panose="020B0604020202020204" pitchFamily="34" charset="0"/>
                <a:ea typeface="+mj-ea"/>
                <a:cs typeface="Arial" panose="020B0604020202020204" pitchFamily="34" charset="0"/>
              </a:rPr>
              <a:t>HIV</a:t>
            </a:r>
            <a:r>
              <a:rPr lang="zh-CN" sz="2000" dirty="0">
                <a:solidFill>
                  <a:schemeClr val="accent1"/>
                </a:solidFill>
                <a:latin typeface="+mj-ea"/>
                <a:ea typeface="+mj-ea"/>
              </a:rPr>
              <a:t>感染者</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latin typeface="+mj-ea"/>
              <a:ea typeface="+mj-ea"/>
              <a:cs typeface="+mn-lt"/>
            </a:endParaRPr>
          </a:p>
          <a:p>
            <a:r>
              <a:rPr lang="zh-CN" sz="2600" dirty="0">
                <a:solidFill>
                  <a:schemeClr val="accent1"/>
                </a:solidFill>
                <a:latin typeface="+mj-ea"/>
                <a:ea typeface="+mj-ea"/>
                <a:cs typeface="+mn-lt"/>
              </a:rPr>
              <a:t>单剂接种后保护的持久性 </a:t>
            </a:r>
          </a:p>
          <a:p>
            <a:endParaRPr lang="en-US" sz="2600" b="1" dirty="0">
              <a:solidFill>
                <a:schemeClr val="accent1"/>
              </a:solidFill>
              <a:latin typeface="+mj-ea"/>
              <a:ea typeface="+mj-ea"/>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zh-CN" sz="3200">
                <a:solidFill>
                  <a:schemeClr val="accent1"/>
                </a:solidFill>
                <a:ea typeface="+mn-ea"/>
                <a:cs typeface="+mn-cs"/>
              </a:rPr>
              <a:t>关于单剂次HPV疫苗评估联盟</a:t>
            </a:r>
          </a:p>
        </p:txBody>
      </p:sp>
      <p:sp>
        <p:nvSpPr>
          <p:cNvPr id="4" name="Content Placeholder 3"/>
          <p:cNvSpPr>
            <a:spLocks noGrp="1"/>
          </p:cNvSpPr>
          <p:nvPr>
            <p:ph sz="half" idx="2"/>
          </p:nvPr>
        </p:nvSpPr>
        <p:spPr>
          <a:xfrm>
            <a:off x="532708" y="1096138"/>
            <a:ext cx="10668692" cy="4411283"/>
          </a:xfrm>
        </p:spPr>
        <p:txBody>
          <a:bodyPr lIns="91440" tIns="45720" rIns="91440" bIns="45720" anchor="t">
            <a:normAutofit fontScale="32500" lnSpcReduction="20000"/>
          </a:bodyPr>
          <a:lstStyle/>
          <a:p>
            <a:pPr marL="285750" indent="-285750">
              <a:lnSpc>
                <a:spcPct val="100000"/>
              </a:lnSpc>
              <a:spcBef>
                <a:spcPts val="600"/>
              </a:spcBef>
              <a:spcAft>
                <a:spcPts val="600"/>
              </a:spcAft>
            </a:pPr>
            <a:r>
              <a:rPr lang="zh-CN" sz="8000" dirty="0"/>
              <a:t>整理、评估和汇总已发表的证据，这些证据来自临床试验、观察性研究，以及有关人乳头瘤病毒（HPV）疫苗单剂接种的影响和经济建模工作</a:t>
            </a:r>
          </a:p>
          <a:p>
            <a:pPr marL="285750" indent="-285750">
              <a:lnSpc>
                <a:spcPct val="100000"/>
              </a:lnSpc>
              <a:spcBef>
                <a:spcPts val="600"/>
              </a:spcBef>
              <a:spcAft>
                <a:spcPts val="600"/>
              </a:spcAft>
            </a:pPr>
            <a:r>
              <a:rPr lang="zh-CN" sz="8000" dirty="0"/>
              <a:t>证据摘要、幻灯片和其他资源（包括其他语言版本）可在联盟网站获取：</a:t>
            </a:r>
            <a:r>
              <a:rPr lang="zh-CN" sz="8000" dirty="0">
                <a:hlinkClick r:id="rId3"/>
              </a:rPr>
              <a:t>www.path.org/singledosehpv</a:t>
            </a:r>
            <a:r>
              <a:rPr lang="zh-CN" sz="8000" dirty="0"/>
              <a:t> </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zh-CN" sz="8000" u="sng" dirty="0"/>
              <a:t>联盟成员机构</a:t>
            </a:r>
            <a:r>
              <a:rPr lang="zh-CN" sz="8000" dirty="0"/>
              <a:t>：帕斯适宜卫生科技组织（PATH）、哈佛大学、伦敦卫生与热带医学院、纽约大学、拉瓦尔大学、不列颠哥伦比亚大学、美国疾病控制和预防中心、美国国家癌症研究所、金山大学生殖健康与艾滋病毒研究所（Wits Reproductive Health and HIV Institute）以及南威尔士大学柯比研究所（Kirby Institute）。</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1090891"/>
            <a:ext cx="10718800" cy="647700"/>
          </a:xfrm>
        </p:spPr>
        <p:txBody>
          <a:bodyPr>
            <a:normAutofit/>
          </a:bodyPr>
          <a:lstStyle/>
          <a:p>
            <a:r>
              <a:rPr lang="zh-CN" dirty="0"/>
              <a:t>单剂次方案提供与多剂次方案类似的高水平保护</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373179"/>
            <a:ext cx="10996705" cy="994536"/>
          </a:xfrm>
        </p:spPr>
        <p:txBody>
          <a:bodyPr>
            <a:normAutofit/>
          </a:bodyPr>
          <a:lstStyle/>
          <a:p>
            <a:r>
              <a:rPr lang="zh-CN" dirty="0"/>
              <a:t>来自多个地区的临床研究数据表明，单剂次方案可显著预防HPV</a:t>
            </a:r>
            <a:r>
              <a:rPr lang="zh-CN" altLang="en-US" dirty="0"/>
              <a:t>持续性感染</a:t>
            </a:r>
            <a:endParaRPr lang="zh-CN" dirty="0"/>
          </a:p>
        </p:txBody>
      </p:sp>
      <p:sp>
        <p:nvSpPr>
          <p:cNvPr id="8" name="TextBox 7">
            <a:extLst>
              <a:ext uri="{FF2B5EF4-FFF2-40B4-BE49-F238E27FC236}">
                <a16:creationId xmlns:a16="http://schemas.microsoft.com/office/drawing/2014/main" id="{22193455-0534-43DE-8385-B7CD1A688656}"/>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400" b="1" i="0" u="none" strike="noStrike" cap="none" normalizeH="0" baseline="0" noProof="0">
                <a:ln>
                  <a:noFill/>
                </a:ln>
                <a:solidFill>
                  <a:schemeClr val="bg1"/>
                </a:solidFill>
                <a:effectLst/>
                <a:uLnTx/>
                <a:uFillTx/>
                <a:ea typeface="+mn-ea"/>
                <a:cs typeface="Arial" panose="020B0604020202020204" pitchFamily="34" charset="0"/>
              </a:rPr>
              <a:t>研究*</a:t>
            </a:r>
          </a:p>
        </p:txBody>
      </p:sp>
      <p:sp>
        <p:nvSpPr>
          <p:cNvPr id="9" name="TextBox 8">
            <a:extLst>
              <a:ext uri="{FF2B5EF4-FFF2-40B4-BE49-F238E27FC236}">
                <a16:creationId xmlns:a16="http://schemas.microsoft.com/office/drawing/2014/main" id="{218DD2EC-600D-4923-B282-D3F338443F62}"/>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a:ln>
                  <a:noFill/>
                </a:ln>
                <a:solidFill>
                  <a:schemeClr val="bg1"/>
                </a:solidFill>
                <a:effectLst/>
                <a:uLnTx/>
                <a:uFillTx/>
                <a:ea typeface="+mn-ea"/>
                <a:cs typeface="Arial" panose="020B0604020202020204" pitchFamily="34" charset="0"/>
              </a:rPr>
              <a:t>关键发现结果</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3"/>
            </p:custDataLst>
          </p:nvPr>
        </p:nvSpPr>
        <p:spPr>
          <a:xfrm>
            <a:off x="380999" y="5842816"/>
            <a:ext cx="11704983"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zh-CN" sz="700" b="0" i="0" u="none" strike="noStrike" cap="none" normalizeH="0" baseline="0" noProof="0">
                <a:ln>
                  <a:noFill/>
                </a:ln>
                <a:solidFill>
                  <a:schemeClr val="tx1">
                    <a:lumMod val="65000"/>
                    <a:lumOff val="35000"/>
                  </a:schemeClr>
                </a:solidFill>
                <a:effectLst/>
                <a:uLnTx/>
                <a:uFillTx/>
                <a:cs typeface="Arial"/>
              </a:rPr>
              <a:t>1.</a:t>
            </a:r>
            <a:r>
              <a:rPr lang="zh-CN" sz="700">
                <a:solidFill>
                  <a:schemeClr val="tx1">
                    <a:lumMod val="85000"/>
                    <a:lumOff val="15000"/>
                  </a:schemeClr>
                </a:solidFill>
                <a:effectLst/>
              </a:rPr>
              <a:t>Barnabas RV, Mugo N, Onono M, et al.A randomized crossover trial of single-dose HPV vaccination efficacy among young women: Durability and vaccine efficacy </a:t>
            </a:r>
            <a:r>
              <a:rPr lang="zh-CN" sz="700">
                <a:solidFill>
                  <a:schemeClr val="tx1">
                    <a:lumMod val="85000"/>
                    <a:lumOff val="15000"/>
                  </a:schemeClr>
                </a:solidFill>
              </a:rPr>
              <a:t>a</a:t>
            </a:r>
            <a:r>
              <a:rPr lang="zh-CN" sz="700">
                <a:solidFill>
                  <a:schemeClr val="tx1">
                    <a:lumMod val="85000"/>
                    <a:lumOff val="15000"/>
                  </a:schemeClr>
                </a:solidFill>
                <a:effectLst/>
              </a:rPr>
              <a:t>fter 54 months. Abstract presented at 36th International Papillomavirus Conference, November 2024; United Kingdom.</a:t>
            </a:r>
            <a:br>
              <a:rPr lang="zh-CN" sz="700">
                <a:solidFill>
                  <a:schemeClr val="tx1">
                    <a:lumMod val="85000"/>
                    <a:lumOff val="15000"/>
                  </a:schemeClr>
                </a:solidFill>
                <a:effectLst/>
              </a:rPr>
            </a:br>
            <a:r>
              <a:rPr kumimoji="0" lang="zh-CN" sz="700" strike="noStrike" normalizeH="0" noProof="0">
                <a:ln>
                  <a:noFill/>
                </a:ln>
                <a:solidFill>
                  <a:schemeClr val="tx1">
                    <a:lumMod val="65000"/>
                    <a:lumOff val="35000"/>
                  </a:schemeClr>
                </a:solidFill>
                <a:effectLst/>
                <a:uLnTx/>
                <a:uFillTx/>
                <a:cs typeface="Arial"/>
              </a:rPr>
              <a:t>2.Baisley K, Kemp TJ, Kreimer AR, et al.Comparing one dose of HPV vaccine in girls aged 9-14 years in Tanzania (DoRIS) with one dose of HPV vaccine in historical cohorts: An immunobridging analysis of a randomised controlled trial.</a:t>
            </a:r>
            <a:r>
              <a:rPr kumimoji="0" lang="zh-CN" sz="700" i="1" strike="noStrike" normalizeH="0" noProof="0">
                <a:ln>
                  <a:noFill/>
                </a:ln>
                <a:solidFill>
                  <a:schemeClr val="tx1">
                    <a:lumMod val="65000"/>
                    <a:lumOff val="35000"/>
                  </a:schemeClr>
                </a:solidFill>
                <a:effectLst/>
                <a:uLnTx/>
                <a:uFillTx/>
                <a:cs typeface="Arial"/>
              </a:rPr>
              <a:t>Lancet Global Health</a:t>
            </a:r>
            <a:r>
              <a:rPr kumimoji="0" lang="zh-CN" sz="700" strike="noStrike" normalizeH="0" noProof="0">
                <a:ln>
                  <a:noFill/>
                </a:ln>
                <a:solidFill>
                  <a:schemeClr val="tx1">
                    <a:lumMod val="65000"/>
                    <a:lumOff val="35000"/>
                  </a:schemeClr>
                </a:solidFill>
                <a:effectLst/>
                <a:uLnTx/>
                <a:uFillTx/>
                <a:cs typeface="Arial"/>
              </a:rPr>
              <a:t>.2022;10(10):e1485</a:t>
            </a:r>
            <a:r>
              <a:rPr lang="zh-CN" sz="700">
                <a:effectLst/>
              </a:rPr>
              <a:t>–</a:t>
            </a:r>
            <a:r>
              <a:rPr kumimoji="0" lang="zh-CN" sz="700" strike="noStrike" normalizeH="0" noProof="0">
                <a:ln>
                  <a:noFill/>
                </a:ln>
                <a:solidFill>
                  <a:schemeClr val="tx1">
                    <a:lumMod val="65000"/>
                    <a:lumOff val="35000"/>
                  </a:schemeClr>
                </a:solidFill>
                <a:effectLst/>
                <a:uLnTx/>
                <a:uFillTx/>
                <a:cs typeface="Arial"/>
              </a:rPr>
              <a:t>e1493.</a:t>
            </a:r>
            <a:br>
              <a:rPr kumimoji="0" lang="zh-CN" sz="700" strike="noStrike" normalizeH="0" noProof="0">
                <a:ln>
                  <a:noFill/>
                </a:ln>
                <a:solidFill>
                  <a:schemeClr val="tx1">
                    <a:lumMod val="65000"/>
                    <a:lumOff val="35000"/>
                  </a:schemeClr>
                </a:solidFill>
                <a:effectLst/>
                <a:uLnTx/>
                <a:uFillTx/>
                <a:cs typeface="Arial"/>
              </a:rPr>
            </a:br>
            <a:r>
              <a:rPr lang="zh-CN" sz="700">
                <a:solidFill>
                  <a:schemeClr val="tx1">
                    <a:lumMod val="65000"/>
                    <a:lumOff val="35000"/>
                  </a:schemeClr>
                </a:solidFill>
                <a:cs typeface="Arial"/>
              </a:rPr>
              <a:t>3.</a:t>
            </a:r>
            <a:r>
              <a:rPr kumimoji="0" lang="zh-CN" sz="700" strike="noStrike" normalizeH="0" noProof="0">
                <a:ln>
                  <a:noFill/>
                </a:ln>
                <a:solidFill>
                  <a:schemeClr val="tx1">
                    <a:lumMod val="65000"/>
                    <a:lumOff val="35000"/>
                  </a:schemeClr>
                </a:solidFill>
                <a:effectLst/>
                <a:uLnTx/>
                <a:uFillTx/>
                <a:cs typeface="Arial"/>
              </a:rPr>
              <a:t>Baisley K, Kemp TJ, Mugo NR, et al.Comparing one dose of HPV vaccine in girls aged 9-14 years in Tanzania (DoRIS) with one dose in young women aged 15-20 years in Kenya (KEN SHE): An immunobridging analysis of randomised controlled trials.</a:t>
            </a:r>
            <a:r>
              <a:rPr kumimoji="0" lang="zh-CN" sz="700" i="1" strike="noStrike" normalizeH="0" noProof="0">
                <a:ln>
                  <a:noFill/>
                </a:ln>
                <a:solidFill>
                  <a:schemeClr val="tx1">
                    <a:lumMod val="65000"/>
                    <a:lumOff val="35000"/>
                  </a:schemeClr>
                </a:solidFill>
                <a:effectLst/>
                <a:uLnTx/>
                <a:uFillTx/>
                <a:cs typeface="Arial"/>
              </a:rPr>
              <a:t>Lancet Global Health</a:t>
            </a:r>
            <a:r>
              <a:rPr kumimoji="0" lang="zh-CN" sz="700" strike="noStrike" normalizeH="0" noProof="0">
                <a:ln>
                  <a:noFill/>
                </a:ln>
                <a:solidFill>
                  <a:schemeClr val="tx1">
                    <a:lumMod val="65000"/>
                    <a:lumOff val="35000"/>
                  </a:schemeClr>
                </a:solidFill>
                <a:effectLst/>
                <a:uLnTx/>
                <a:uFillTx/>
                <a:cs typeface="Arial"/>
              </a:rPr>
              <a:t>.2024;12(3):e491</a:t>
            </a:r>
            <a:r>
              <a:rPr lang="zh-CN" sz="700">
                <a:effectLst/>
              </a:rPr>
              <a:t>–</a:t>
            </a:r>
            <a:r>
              <a:rPr kumimoji="0" lang="zh-CN" sz="700" strike="noStrike" normalizeH="0" noProof="0">
                <a:ln>
                  <a:noFill/>
                </a:ln>
                <a:solidFill>
                  <a:schemeClr val="tx1">
                    <a:lumMod val="65000"/>
                    <a:lumOff val="35000"/>
                  </a:schemeClr>
                </a:solidFill>
                <a:effectLst/>
                <a:uLnTx/>
                <a:uFillTx/>
                <a:cs typeface="Arial"/>
              </a:rPr>
              <a:t>e499.</a:t>
            </a:r>
            <a:br>
              <a:rPr kumimoji="0" lang="zh-CN" sz="700" strike="noStrike" normalizeH="0" noProof="0">
                <a:ln>
                  <a:noFill/>
                </a:ln>
                <a:solidFill>
                  <a:schemeClr val="tx1">
                    <a:lumMod val="65000"/>
                    <a:lumOff val="35000"/>
                  </a:schemeClr>
                </a:solidFill>
                <a:effectLst/>
                <a:uLnTx/>
                <a:uFillTx/>
                <a:cs typeface="Arial"/>
              </a:rPr>
            </a:br>
            <a:r>
              <a:rPr kumimoji="0" lang="zh-CN" sz="700" strike="noStrike" normalizeH="0" noProof="0">
                <a:ln>
                  <a:noFill/>
                </a:ln>
                <a:solidFill>
                  <a:schemeClr val="tx1">
                    <a:lumMod val="65000"/>
                    <a:lumOff val="35000"/>
                  </a:schemeClr>
                </a:solidFill>
                <a:effectLst/>
                <a:uLnTx/>
                <a:uFillTx/>
                <a:cs typeface="Arial"/>
              </a:rPr>
              <a:t>4.</a:t>
            </a:r>
            <a:r>
              <a:rPr lang="zh-CN" sz="7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2025 Dec 3. doi: 10.1056/NEJMoa2506765.Epub ahead of print.PMID: 41337735.</a:t>
            </a: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4"/>
            </p:custDataLst>
          </p:nvPr>
        </p:nvSpPr>
        <p:spPr>
          <a:xfrm>
            <a:off x="6783576" y="2168546"/>
            <a:ext cx="3019643" cy="32126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zh-CN" sz="1200" b="1" dirty="0">
                <a:solidFill>
                  <a:schemeClr val="tx2"/>
                </a:solidFill>
              </a:rPr>
              <a:t>Estudio de Comparacion de Una y Dos Dosis de Vacunas Contra el Virus de Papiloma Humano（ESCUDDO研究）</a:t>
            </a:r>
            <a:r>
              <a:rPr lang="zh-CN" sz="1200" b="1" baseline="30000" dirty="0">
                <a:solidFill>
                  <a:schemeClr val="tx2"/>
                </a:solidFill>
              </a:rPr>
              <a:t>4</a:t>
            </a:r>
            <a:r>
              <a:rPr kumimoji="0" lang="zh-CN" sz="1200" b="1" i="0" u="none" strike="noStrike" cap="none" normalizeH="0" baseline="0" noProof="0" dirty="0">
                <a:ln>
                  <a:noFill/>
                </a:ln>
                <a:solidFill>
                  <a:schemeClr val="tx2"/>
                </a:solidFill>
                <a:effectLst/>
                <a:uLnTx/>
                <a:uFillTx/>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5"/>
            </p:custDataLst>
          </p:nvPr>
        </p:nvSpPr>
        <p:spPr>
          <a:xfrm>
            <a:off x="6783576" y="360075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flipV="1">
            <a:off x="554736" y="3490566"/>
            <a:ext cx="9333543" cy="585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400" b="1" i="0" u="none" strike="noStrike" cap="none" normalizeH="0" baseline="0" noProof="0">
                <a:ln>
                  <a:noFill/>
                </a:ln>
                <a:solidFill>
                  <a:schemeClr val="bg1"/>
                </a:solidFill>
                <a:effectLst/>
                <a:uLnTx/>
                <a:uFillTx/>
                <a:ea typeface="+mn-ea"/>
                <a:cs typeface="Arial" panose="020B0604020202020204" pitchFamily="34" charset="0"/>
              </a:rPr>
              <a:t>开始年份</a:t>
            </a:r>
            <a:r>
              <a:rPr kumimoji="0" lang="zh-CN" sz="1400" b="1" i="0" u="none" strike="noStrike" cap="none" normalizeH="0" baseline="30000" noProof="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55E4702F-BE21-496B-977B-B07637980694}"/>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400" b="1" i="0" u="none" strike="noStrike" cap="none" normalizeH="0" baseline="0" noProof="0">
                <a:ln>
                  <a:noFill/>
                </a:ln>
                <a:solidFill>
                  <a:schemeClr val="bg1"/>
                </a:solidFill>
                <a:effectLst/>
                <a:uLnTx/>
                <a:uFillTx/>
                <a:ea typeface="+mn-ea"/>
                <a:cs typeface="Arial" panose="020B0604020202020204" pitchFamily="34" charset="0"/>
              </a:rPr>
              <a:t>地点</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8"/>
            </p:custDataLst>
          </p:nvPr>
        </p:nvSpPr>
        <p:spPr>
          <a:xfrm>
            <a:off x="678357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a:ln>
                  <a:noFill/>
                </a:ln>
                <a:solidFill>
                  <a:schemeClr val="tx2"/>
                </a:solidFill>
                <a:effectLst/>
                <a:uLnTx/>
                <a:uFillTx/>
                <a:ea typeface="+mn-ea"/>
                <a:cs typeface="Arial" panose="020B0604020202020204" pitchFamily="34" charset="0"/>
              </a:rPr>
              <a:t>2017年</a:t>
            </a:r>
          </a:p>
        </p:txBody>
      </p:sp>
      <p:sp>
        <p:nvSpPr>
          <p:cNvPr id="21" name="TextBox 20">
            <a:extLst>
              <a:ext uri="{FF2B5EF4-FFF2-40B4-BE49-F238E27FC236}">
                <a16:creationId xmlns:a16="http://schemas.microsoft.com/office/drawing/2014/main" id="{4DA4F46C-9C88-4D57-8831-0575309211FD}"/>
              </a:ext>
            </a:extLst>
          </p:cNvPr>
          <p:cNvSpPr txBox="1">
            <a:spLocks noGrp="1" noRot="1" noMove="1" noResize="1" noEditPoints="1" noAdjustHandles="1" noChangeArrowheads="1" noChangeShapeType="1"/>
          </p:cNvSpPr>
          <p:nvPr>
            <p:custDataLst>
              <p:tags r:id="rId9"/>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zh-CN" sz="1200" b="1">
                <a:solidFill>
                  <a:schemeClr val="tx2"/>
                </a:solidFill>
              </a:rPr>
              <a:t>哥斯达黎加</a:t>
            </a:r>
          </a:p>
        </p:txBody>
      </p:sp>
      <p:sp>
        <p:nvSpPr>
          <p:cNvPr id="22" name="TextBox 21">
            <a:extLst>
              <a:ext uri="{FF2B5EF4-FFF2-40B4-BE49-F238E27FC236}">
                <a16:creationId xmlns:a16="http://schemas.microsoft.com/office/drawing/2014/main" id="{EBCA2568-DF7F-40D0-9982-0375412F0939}"/>
              </a:ext>
            </a:extLst>
          </p:cNvPr>
          <p:cNvSpPr txBox="1">
            <a:spLocks noGrp="1" noRot="1" noMove="1" noResize="1" noEditPoints="1" noAdjustHandles="1" noChangeArrowheads="1" noChangeShapeType="1"/>
          </p:cNvSpPr>
          <p:nvPr>
            <p:custDataLst>
              <p:tags r:id="rId10"/>
            </p:custDataLst>
          </p:nvPr>
        </p:nvSpPr>
        <p:spPr>
          <a:xfrm>
            <a:off x="1782986"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dirty="0">
                <a:ln>
                  <a:noFill/>
                </a:ln>
                <a:solidFill>
                  <a:schemeClr val="tx2"/>
                </a:solidFill>
                <a:effectLst/>
                <a:uLnTx/>
                <a:uFillTx/>
              </a:rPr>
              <a:t>肯尼亚单剂次HPV疫苗效力</a:t>
            </a:r>
            <a:br>
              <a:rPr kumimoji="0" lang="en-US" altLang="zh-CN" sz="1200" b="1" i="0" u="none" strike="noStrike" cap="none" normalizeH="0" baseline="0" noProof="0" dirty="0">
                <a:ln>
                  <a:noFill/>
                </a:ln>
                <a:solidFill>
                  <a:schemeClr val="tx2"/>
                </a:solidFill>
                <a:effectLst/>
                <a:uLnTx/>
                <a:uFillTx/>
              </a:rPr>
            </a:br>
            <a:r>
              <a:rPr kumimoji="0" lang="zh-CN" sz="1200" b="1" i="0" u="none" strike="noStrike" cap="none" normalizeH="0" baseline="0" noProof="0" dirty="0">
                <a:ln>
                  <a:noFill/>
                </a:ln>
                <a:solidFill>
                  <a:schemeClr val="tx2"/>
                </a:solidFill>
                <a:effectLst/>
                <a:uLnTx/>
                <a:uFillTx/>
              </a:rPr>
              <a:t>（KEN SHE）试验</a:t>
            </a:r>
            <a:r>
              <a:rPr lang="zh-CN" sz="1200" b="1" baseline="30000" dirty="0">
                <a:solidFill>
                  <a:schemeClr val="tx2"/>
                </a:solidFill>
              </a:rPr>
              <a:t>1</a:t>
            </a:r>
            <a:r>
              <a:rPr kumimoji="0" lang="zh-CN" sz="1200" b="1" i="0" u="none" strike="noStrike" cap="none" normalizeH="0" baseline="0" noProof="0" dirty="0">
                <a:ln>
                  <a:noFill/>
                </a:ln>
                <a:solidFill>
                  <a:schemeClr val="tx2"/>
                </a:solidFill>
                <a:effectLst/>
                <a:uLnTx/>
                <a:uFillTx/>
              </a:rPr>
              <a:t> </a:t>
            </a:r>
          </a:p>
        </p:txBody>
      </p:sp>
      <p:sp>
        <p:nvSpPr>
          <p:cNvPr id="23" name="TextBox 22">
            <a:extLst>
              <a:ext uri="{FF2B5EF4-FFF2-40B4-BE49-F238E27FC236}">
                <a16:creationId xmlns:a16="http://schemas.microsoft.com/office/drawing/2014/main" id="{28943101-E7B3-4EAB-B566-BFDED7313DEC}"/>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zh-CN" sz="1200" dirty="0">
                <a:solidFill>
                  <a:schemeClr val="tx2"/>
                </a:solidFill>
                <a:ea typeface="+mn-ea"/>
                <a:cs typeface="Arial"/>
              </a:rPr>
              <a:t>在</a:t>
            </a:r>
            <a:r>
              <a:rPr kumimoji="0" lang="zh-CN" sz="1200" b="0" i="0" u="none" strike="noStrike" cap="none" normalizeH="0" baseline="0" noProof="0" dirty="0">
                <a:ln>
                  <a:noFill/>
                </a:ln>
                <a:solidFill>
                  <a:schemeClr val="tx2"/>
                </a:solidFill>
                <a:effectLst/>
                <a:uLnTx/>
                <a:uFillTx/>
                <a:ea typeface="+mn-ea"/>
                <a:cs typeface="Arial"/>
              </a:rPr>
              <a:t>接种了</a:t>
            </a:r>
            <a:r>
              <a:rPr lang="zh-CN" sz="1200" dirty="0">
                <a:solidFill>
                  <a:schemeClr val="tx2"/>
                </a:solidFill>
                <a:ea typeface="+mn-ea"/>
                <a:cs typeface="Arial"/>
              </a:rPr>
              <a:t>单剂次HPV九价疫苗（默克Gardasil 9疫苗</a:t>
            </a:r>
            <a:r>
              <a:rPr kumimoji="0" lang="zh-CN" sz="1200" b="0" i="0" u="none" strike="noStrike" cap="none" normalizeH="0" baseline="0" noProof="0" dirty="0">
                <a:ln>
                  <a:noFill/>
                </a:ln>
                <a:solidFill>
                  <a:schemeClr val="tx2"/>
                </a:solidFill>
                <a:effectLst/>
                <a:uLnTx/>
                <a:uFillTx/>
                <a:ea typeface="+mn-ea"/>
                <a:cs typeface="Arial"/>
              </a:rPr>
              <a:t>）或HPV二价</a:t>
            </a:r>
            <a:r>
              <a:rPr lang="zh-CN" sz="1200" dirty="0">
                <a:solidFill>
                  <a:schemeClr val="tx2"/>
                </a:solidFill>
                <a:ea typeface="+mn-ea"/>
                <a:cs typeface="Arial"/>
              </a:rPr>
              <a:t>疫苗（葛兰素史克Cervarix疫苗</a:t>
            </a:r>
            <a:r>
              <a:rPr kumimoji="0" lang="zh-CN" sz="1200" b="0" i="0" u="none" strike="noStrike" cap="none" normalizeH="0" baseline="0" noProof="0" dirty="0">
                <a:ln>
                  <a:noFill/>
                </a:ln>
                <a:solidFill>
                  <a:schemeClr val="tx2"/>
                </a:solidFill>
                <a:effectLst/>
                <a:uLnTx/>
                <a:uFillTx/>
                <a:ea typeface="+mn-ea"/>
                <a:cs typeface="Arial"/>
              </a:rPr>
              <a:t>）的</a:t>
            </a:r>
            <a:r>
              <a:rPr kumimoji="0" lang="zh-CN" sz="1200" b="1" i="0" u="none" strike="noStrike" cap="none" normalizeH="0" baseline="0" noProof="0" dirty="0">
                <a:ln>
                  <a:noFill/>
                </a:ln>
                <a:solidFill>
                  <a:schemeClr val="tx2"/>
                </a:solidFill>
                <a:effectLst/>
                <a:uLnTx/>
                <a:uFillTx/>
                <a:ea typeface="+mn-ea"/>
                <a:cs typeface="Arial"/>
              </a:rPr>
              <a:t>非洲青春期女孩和年轻女性中，接种后长达54个月内预防新发HPV 16/18型持续性感染的有效性</a:t>
            </a:r>
            <a:r>
              <a:rPr lang="zh-CN" sz="1200" b="1" dirty="0">
                <a:solidFill>
                  <a:schemeClr val="tx2"/>
                </a:solidFill>
                <a:ea typeface="+mn-ea"/>
                <a:cs typeface="Arial"/>
              </a:rPr>
              <a:t>&gt;95%。</a:t>
            </a:r>
          </a:p>
        </p:txBody>
      </p:sp>
      <p:sp>
        <p:nvSpPr>
          <p:cNvPr id="24" name="TextBox 23">
            <a:extLst>
              <a:ext uri="{FF2B5EF4-FFF2-40B4-BE49-F238E27FC236}">
                <a16:creationId xmlns:a16="http://schemas.microsoft.com/office/drawing/2014/main" id="{FF4D9054-462D-4CAD-B445-BBDC7C6525E1}"/>
              </a:ext>
            </a:extLst>
          </p:cNvPr>
          <p:cNvSpPr txBox="1">
            <a:spLocks noGrp="1" noRot="1" noMove="1" noResize="1" noEditPoints="1" noAdjustHandles="1" noChangeArrowheads="1" noChangeShapeType="1"/>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a:ln>
                  <a:noFill/>
                </a:ln>
                <a:solidFill>
                  <a:schemeClr val="tx2"/>
                </a:solidFill>
                <a:effectLst/>
                <a:uLnTx/>
                <a:uFillTx/>
                <a:ea typeface="+mn-ea"/>
                <a:cs typeface="Arial" panose="020B0604020202020204" pitchFamily="34" charset="0"/>
              </a:rPr>
              <a:t>2018年</a:t>
            </a:r>
          </a:p>
        </p:txBody>
      </p:sp>
      <p:sp>
        <p:nvSpPr>
          <p:cNvPr id="25" name="TextBox 24">
            <a:extLst>
              <a:ext uri="{FF2B5EF4-FFF2-40B4-BE49-F238E27FC236}">
                <a16:creationId xmlns:a16="http://schemas.microsoft.com/office/drawing/2014/main" id="{AEDACA4C-8B21-40E1-8437-5F25E9F13E5E}"/>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zh-CN" sz="1200" b="1">
                <a:solidFill>
                  <a:schemeClr val="tx2"/>
                </a:solidFill>
              </a:rPr>
              <a:t>肯尼亚</a:t>
            </a:r>
          </a:p>
        </p:txBody>
      </p:sp>
      <p:sp>
        <p:nvSpPr>
          <p:cNvPr id="26" name="TextBox 25">
            <a:extLst>
              <a:ext uri="{FF2B5EF4-FFF2-40B4-BE49-F238E27FC236}">
                <a16:creationId xmlns:a16="http://schemas.microsoft.com/office/drawing/2014/main" id="{B4D8C973-5015-40A2-B60E-EFB8267B8F55}"/>
              </a:ext>
            </a:extLst>
          </p:cNvPr>
          <p:cNvSpPr txBox="1">
            <a:spLocks noGrp="1" noRot="1" noMove="1" noResize="1" noEditPoints="1" noAdjustHandles="1" noChangeArrowheads="1" noChangeShapeType="1"/>
          </p:cNvSpPr>
          <p:nvPr>
            <p:custDataLst>
              <p:tags r:id="rId14"/>
            </p:custDataLst>
          </p:nvPr>
        </p:nvSpPr>
        <p:spPr>
          <a:xfrm>
            <a:off x="4283281" y="2291977"/>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kumimoji="0" lang="zh-CN" sz="1200" b="1" i="0" u="none" strike="noStrike" cap="none" normalizeH="0" baseline="0" noProof="0">
                <a:ln>
                  <a:noFill/>
                </a:ln>
                <a:solidFill>
                  <a:schemeClr val="tx2"/>
                </a:solidFill>
                <a:effectLst/>
                <a:uLnTx/>
                <a:uFillTx/>
              </a:rPr>
              <a:t>剂量减少免疫桥接和安全性（DoRIS）研究</a:t>
            </a:r>
            <a:r>
              <a:rPr lang="zh-CN" sz="1200" b="1" baseline="30000">
                <a:solidFill>
                  <a:schemeClr val="tx2"/>
                </a:solidFill>
              </a:rPr>
              <a:t>2.3</a:t>
            </a:r>
          </a:p>
        </p:txBody>
      </p:sp>
      <p:sp>
        <p:nvSpPr>
          <p:cNvPr id="27" name="TextBox 26">
            <a:extLst>
              <a:ext uri="{FF2B5EF4-FFF2-40B4-BE49-F238E27FC236}">
                <a16:creationId xmlns:a16="http://schemas.microsoft.com/office/drawing/2014/main" id="{14FF4AA5-737B-4769-984D-9E0BDF79C1A1}"/>
              </a:ext>
            </a:extLst>
          </p:cNvPr>
          <p:cNvSpPr txBox="1">
            <a:spLocks noGrp="1" noRot="1" noMove="1" noResize="1" noEditPoints="1" noAdjustHandles="1" noChangeArrowheads="1" noChangeShapeType="1"/>
          </p:cNvSpPr>
          <p:nvPr>
            <p:custDataLst>
              <p:tags r:id="rId15"/>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a:ln>
                  <a:noFill/>
                </a:ln>
                <a:solidFill>
                  <a:schemeClr val="tx2"/>
                </a:solidFill>
                <a:effectLst/>
                <a:uLnTx/>
                <a:uFillTx/>
                <a:ea typeface="+mn-ea"/>
                <a:cs typeface="Arial" panose="020B0604020202020204" pitchFamily="34" charset="0"/>
              </a:rPr>
              <a:t>2017年</a:t>
            </a:r>
          </a:p>
        </p:txBody>
      </p:sp>
      <p:sp>
        <p:nvSpPr>
          <p:cNvPr id="28" name="TextBox 27">
            <a:extLst>
              <a:ext uri="{FF2B5EF4-FFF2-40B4-BE49-F238E27FC236}">
                <a16:creationId xmlns:a16="http://schemas.microsoft.com/office/drawing/2014/main" id="{017C03F5-31A6-4172-BFE0-841E80CFE995}"/>
              </a:ext>
            </a:extLst>
          </p:cNvPr>
          <p:cNvSpPr txBox="1">
            <a:spLocks noGrp="1" noRot="1" noMove="1" noResize="1" noEditPoints="1" noAdjustHandles="1" noChangeArrowheads="1" noChangeShapeType="1"/>
          </p:cNvSpPr>
          <p:nvPr>
            <p:custDataLst>
              <p:tags r:id="rId16"/>
            </p:custDataLst>
          </p:nvPr>
        </p:nvSpPr>
        <p:spPr>
          <a:xfrm>
            <a:off x="4283281" y="325008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a:ln>
                  <a:noFill/>
                </a:ln>
                <a:solidFill>
                  <a:schemeClr val="tx2"/>
                </a:solidFill>
                <a:effectLst/>
                <a:uLnTx/>
                <a:uFillTx/>
                <a:ea typeface="+mn-ea"/>
                <a:cs typeface="Arial" panose="020B0604020202020204" pitchFamily="34" charset="0"/>
              </a:rPr>
              <a:t>坦桑尼亚</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flipV="1">
            <a:off x="554736" y="3137410"/>
            <a:ext cx="9248483" cy="17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732687"/>
            <a:ext cx="9333543" cy="1807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2019918"/>
            <a:ext cx="9333543"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85FBD0B-23E0-4E36-8D23-FF455B5C6F15}"/>
              </a:ext>
            </a:extLst>
          </p:cNvPr>
          <p:cNvSpPr txBox="1">
            <a:spLocks noGrp="1" noRot="1" noMove="1" noResize="1" noEditPoints="1" noAdjustHandles="1" noChangeArrowheads="1" noChangeShapeType="1"/>
          </p:cNvSpPr>
          <p:nvPr>
            <p:custDataLst>
              <p:tags r:id="rId17"/>
            </p:custDataLst>
          </p:nvPr>
        </p:nvSpPr>
        <p:spPr>
          <a:xfrm>
            <a:off x="6791249" y="3594128"/>
            <a:ext cx="2353395" cy="129266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zh-CN" sz="1200" b="1" dirty="0">
                <a:solidFill>
                  <a:schemeClr val="tx2"/>
                </a:solidFill>
                <a:cs typeface="Arial"/>
              </a:rPr>
              <a:t>对于预防青春期女孩HPV-16/18型持续性感染，</a:t>
            </a:r>
            <a:r>
              <a:rPr lang="zh-CN" sz="1200" dirty="0">
                <a:solidFill>
                  <a:schemeClr val="tx2"/>
                </a:solidFill>
                <a:cs typeface="Arial"/>
              </a:rPr>
              <a:t>单剂次接种HPV九价疫苗（默克Gardasil 9疫苗）或HPV二价疫苗（葛兰素史克Cervarix疫苗）</a:t>
            </a:r>
            <a:r>
              <a:rPr lang="zh-CN" sz="1200" b="1" dirty="0">
                <a:solidFill>
                  <a:schemeClr val="tx2"/>
                </a:solidFill>
                <a:cs typeface="Arial"/>
              </a:rPr>
              <a:t>不劣于2剂方案</a:t>
            </a:r>
            <a:r>
              <a:rPr lang="zh-CN" sz="1200" dirty="0">
                <a:solidFill>
                  <a:schemeClr val="tx2"/>
                </a:solidFill>
                <a:cs typeface="Arial"/>
              </a:rPr>
              <a:t>。  </a:t>
            </a:r>
            <a:r>
              <a:rPr lang="zh-CN" sz="1200" b="1" dirty="0">
                <a:solidFill>
                  <a:schemeClr val="tx2"/>
                </a:solidFill>
                <a:cs typeface="Arial"/>
              </a:rPr>
              <a:t>在超过5年的时间里，</a:t>
            </a:r>
            <a:r>
              <a:rPr lang="zh-CN" sz="1200" dirty="0">
                <a:solidFill>
                  <a:schemeClr val="tx2"/>
                </a:solidFill>
                <a:cs typeface="Arial"/>
              </a:rPr>
              <a:t>任一种HPV疫苗</a:t>
            </a:r>
            <a:r>
              <a:rPr lang="zh-CN" sz="1200" b="1" dirty="0">
                <a:solidFill>
                  <a:schemeClr val="tx2"/>
                </a:solidFill>
                <a:cs typeface="Arial"/>
              </a:rPr>
              <a:t>针对HPV 16/18型感染的保护效力均&gt;97%</a:t>
            </a:r>
            <a:r>
              <a:rPr lang="zh-CN" sz="1200" dirty="0">
                <a:solidFill>
                  <a:schemeClr val="tx2"/>
                </a:solidFill>
                <a:cs typeface="Arial"/>
              </a:rPr>
              <a:t>。</a:t>
            </a:r>
          </a:p>
        </p:txBody>
      </p:sp>
      <p:sp>
        <p:nvSpPr>
          <p:cNvPr id="42" name="TextBox 41">
            <a:extLst>
              <a:ext uri="{FF2B5EF4-FFF2-40B4-BE49-F238E27FC236}">
                <a16:creationId xmlns:a16="http://schemas.microsoft.com/office/drawing/2014/main" id="{A381F0DE-AE6C-4E6A-9378-6BA7F56766D3}"/>
              </a:ext>
            </a:extLst>
          </p:cNvPr>
          <p:cNvSpPr txBox="1">
            <a:spLocks noGrp="1" noRot="1" noMove="1" noResize="1" noEditPoints="1" noAdjustHandles="1" noChangeArrowheads="1" noChangeShapeType="1"/>
          </p:cNvSpPr>
          <p:nvPr>
            <p:custDataLst>
              <p:tags r:id="rId1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zh-CN" sz="1200" b="1" dirty="0">
                <a:solidFill>
                  <a:schemeClr val="tx2"/>
                </a:solidFill>
              </a:rPr>
              <a:t>在</a:t>
            </a:r>
            <a:r>
              <a:rPr kumimoji="0" lang="zh-CN" sz="1200" b="1" i="0" u="none" strike="noStrike" cap="none" normalizeH="0" baseline="0" noProof="0" dirty="0">
                <a:ln>
                  <a:noFill/>
                </a:ln>
                <a:solidFill>
                  <a:schemeClr val="tx2"/>
                </a:solidFill>
                <a:effectLst/>
                <a:uLnTx/>
                <a:uFillTx/>
              </a:rPr>
              <a:t>接种了单</a:t>
            </a:r>
            <a:r>
              <a:rPr kumimoji="0" lang="zh-CN" sz="1200" i="0" u="none" strike="noStrike" cap="none" normalizeH="0" baseline="0" noProof="0" dirty="0">
                <a:ln>
                  <a:noFill/>
                </a:ln>
                <a:solidFill>
                  <a:schemeClr val="tx2"/>
                </a:solidFill>
                <a:effectLst/>
                <a:uLnTx/>
                <a:uFillTx/>
              </a:rPr>
              <a:t>剂次</a:t>
            </a:r>
            <a:r>
              <a:rPr lang="zh-CN" sz="1200" dirty="0">
                <a:solidFill>
                  <a:schemeClr val="tx2"/>
                </a:solidFill>
                <a:cs typeface="Arial"/>
              </a:rPr>
              <a:t>HPV九价疫苗（默克Gardasil 9疫苗）或HPV二价疫苗（葛兰素史克Cervarix疫苗）的</a:t>
            </a:r>
            <a:r>
              <a:rPr kumimoji="0" lang="zh-CN" sz="1200" b="1" i="0" u="none" strike="noStrike" cap="none" normalizeH="0" baseline="0" noProof="0" dirty="0">
                <a:ln>
                  <a:noFill/>
                </a:ln>
                <a:solidFill>
                  <a:schemeClr val="tx2"/>
                </a:solidFill>
                <a:effectLst/>
                <a:uLnTx/>
                <a:uFillTx/>
              </a:rPr>
              <a:t>女孩中，抗体水平至少与显示单剂接种保护效力的KEN SHE、CVT或IARC研究中女性的抗体水平一样高。</a:t>
            </a:r>
          </a:p>
          <a:p>
            <a:pPr>
              <a:spcBef>
                <a:spcPts val="400"/>
              </a:spcBef>
              <a:buClr>
                <a:srgbClr val="000000"/>
              </a:buClr>
              <a:buSzPct val="110000"/>
              <a:buNone/>
              <a:defRPr/>
            </a:pPr>
            <a:r>
              <a:rPr kumimoji="0" lang="zh-CN" sz="1200" b="0" i="0" u="none" strike="noStrike" cap="none" normalizeH="0" baseline="0" noProof="0" dirty="0">
                <a:ln>
                  <a:noFill/>
                </a:ln>
                <a:solidFill>
                  <a:schemeClr val="tx2"/>
                </a:solidFill>
                <a:effectLst/>
                <a:uLnTx/>
                <a:uFillTx/>
              </a:rPr>
              <a:t>数据表明，单剂次HPV疫苗</a:t>
            </a:r>
            <a:r>
              <a:rPr kumimoji="0" lang="zh-CN" sz="1200" b="1" i="0" u="none" cap="none" normalizeH="0" baseline="0" noProof="0" dirty="0">
                <a:ln>
                  <a:noFill/>
                </a:ln>
                <a:solidFill>
                  <a:schemeClr val="tx2"/>
                </a:solidFill>
                <a:effectLst/>
                <a:uLnTx/>
                <a:uFillTx/>
              </a:rPr>
              <a:t>对9-14岁目标群体</a:t>
            </a:r>
            <a:r>
              <a:rPr kumimoji="0" lang="zh-CN" sz="1200" i="0" u="none" cap="none" normalizeH="0" baseline="0" noProof="0" dirty="0">
                <a:ln>
                  <a:noFill/>
                </a:ln>
                <a:solidFill>
                  <a:schemeClr val="tx2"/>
                </a:solidFill>
                <a:effectLst/>
                <a:uLnTx/>
                <a:uFillTx/>
              </a:rPr>
              <a:t>的效力可得到验证</a:t>
            </a:r>
            <a:r>
              <a:rPr kumimoji="0" lang="zh-CN" sz="1200" i="0" u="none" strike="noStrike" cap="none" normalizeH="0" baseline="0" noProof="0" dirty="0">
                <a:ln>
                  <a:noFill/>
                </a:ln>
                <a:solidFill>
                  <a:schemeClr val="tx2"/>
                </a:solidFill>
                <a:effectLst/>
                <a:uLnTx/>
                <a:uFillTx/>
              </a:rPr>
              <a:t>。</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474934" y="1143978"/>
            <a:ext cx="10718800" cy="647700"/>
          </a:xfrm>
        </p:spPr>
        <p:txBody>
          <a:bodyPr>
            <a:normAutofit/>
          </a:bodyPr>
          <a:lstStyle/>
          <a:p>
            <a:r>
              <a:rPr lang="zh-CN" dirty="0"/>
              <a:t>单剂次方案提供与多剂次方案类似的高水平保护</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514231" y="458042"/>
            <a:ext cx="10996705" cy="994536"/>
          </a:xfrm>
        </p:spPr>
        <p:txBody>
          <a:bodyPr>
            <a:normAutofit/>
          </a:bodyPr>
          <a:lstStyle/>
          <a:p>
            <a:r>
              <a:rPr lang="zh-CN" dirty="0"/>
              <a:t>来自多个地区的临床研究数据表明，单剂次方案可显著预防HPV</a:t>
            </a:r>
            <a:r>
              <a:rPr lang="zh-CN" altLang="en-US" dirty="0"/>
              <a:t>持续性感染</a:t>
            </a:r>
            <a:endParaRPr lang="zh-CN" dirty="0"/>
          </a:p>
        </p:txBody>
      </p:sp>
      <p:sp>
        <p:nvSpPr>
          <p:cNvPr id="8" name="TextBox 7">
            <a:extLst>
              <a:ext uri="{FF2B5EF4-FFF2-40B4-BE49-F238E27FC236}">
                <a16:creationId xmlns:a16="http://schemas.microsoft.com/office/drawing/2014/main" id="{AB5D87F5-D19C-6011-71D7-BFBD087F1081}"/>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400" b="1" i="0" u="none" strike="noStrike" cap="none" normalizeH="0" baseline="0" noProof="0">
                <a:ln>
                  <a:noFill/>
                </a:ln>
                <a:solidFill>
                  <a:schemeClr val="bg1"/>
                </a:solidFill>
                <a:effectLst/>
                <a:uLnTx/>
                <a:uFillTx/>
                <a:ea typeface="+mn-ea"/>
                <a:cs typeface="Arial" panose="020B0604020202020204" pitchFamily="34" charset="0"/>
              </a:rPr>
              <a:t>研究*</a:t>
            </a:r>
          </a:p>
        </p:txBody>
      </p:sp>
      <p:sp>
        <p:nvSpPr>
          <p:cNvPr id="9" name="TextBox 8">
            <a:extLst>
              <a:ext uri="{FF2B5EF4-FFF2-40B4-BE49-F238E27FC236}">
                <a16:creationId xmlns:a16="http://schemas.microsoft.com/office/drawing/2014/main" id="{0DD0EDDE-C3FA-4442-6DE5-68DFC579FC60}"/>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200" b="1" i="0" u="none" strike="noStrike" cap="none" normalizeH="0" baseline="0" noProof="0" dirty="0">
                <a:ln>
                  <a:noFill/>
                </a:ln>
                <a:solidFill>
                  <a:schemeClr val="bg1"/>
                </a:solidFill>
                <a:effectLst/>
                <a:uLnTx/>
                <a:uFillTx/>
                <a:ea typeface="+mn-ea"/>
                <a:cs typeface="Arial" panose="020B0604020202020204" pitchFamily="34" charset="0"/>
              </a:rPr>
              <a:t>关键结果</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3"/>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zh-CN" sz="700">
                <a:solidFill>
                  <a:schemeClr val="tx1">
                    <a:lumMod val="65000"/>
                    <a:lumOff val="35000"/>
                  </a:schemeClr>
                </a:solidFill>
                <a:cs typeface="Arial"/>
              </a:rPr>
              <a:t>1 </a:t>
            </a:r>
            <a:r>
              <a:rPr lang="zh-CN" sz="700">
                <a:effectLst/>
              </a:rPr>
              <a:t>Basu et al. Vaccine Efficacy of a single-dose versus Two or Three Doses of the HPV Vaccine, 15 years after Vaccination IPVC abstract O057/ #956</a:t>
            </a:r>
            <a:r>
              <a:rPr lang="zh-CN" sz="700"/>
              <a:t>2</a:t>
            </a:r>
          </a:p>
          <a:p>
            <a:pPr marL="0" indent="0">
              <a:defRPr/>
            </a:pPr>
            <a:r>
              <a:rPr kumimoji="0" lang="zh-CN" sz="700" strike="noStrike" normalizeH="0" noProof="0">
                <a:ln>
                  <a:noFill/>
                </a:ln>
                <a:solidFill>
                  <a:schemeClr val="tx1">
                    <a:lumMod val="65000"/>
                    <a:lumOff val="35000"/>
                  </a:schemeClr>
                </a:solidFill>
                <a:effectLst/>
                <a:uLnTx/>
                <a:uFillTx/>
                <a:cs typeface="Arial"/>
              </a:rPr>
              <a:t>2.Kreimer AR, Sampson JN, Porras C, et al.Evaluation of durability of a single dose of the bivalent HPV vaccine: The CVT trial.</a:t>
            </a:r>
            <a:r>
              <a:rPr kumimoji="0" lang="zh-CN" sz="700" i="1" strike="noStrike" normalizeH="0" noProof="0">
                <a:ln>
                  <a:noFill/>
                </a:ln>
                <a:solidFill>
                  <a:schemeClr val="tx1">
                    <a:lumMod val="65000"/>
                    <a:lumOff val="35000"/>
                  </a:schemeClr>
                </a:solidFill>
                <a:effectLst/>
                <a:uLnTx/>
                <a:uFillTx/>
                <a:cs typeface="Arial"/>
              </a:rPr>
              <a:t>Journal of the National Cancer Institute</a:t>
            </a:r>
            <a:r>
              <a:rPr kumimoji="0" lang="zh-CN" sz="700" strike="noStrike" normalizeH="0" noProof="0">
                <a:ln>
                  <a:noFill/>
                </a:ln>
                <a:solidFill>
                  <a:schemeClr val="tx1">
                    <a:lumMod val="65000"/>
                    <a:lumOff val="35000"/>
                  </a:schemeClr>
                </a:solidFill>
                <a:effectLst/>
                <a:uLnTx/>
                <a:uFillTx/>
                <a:cs typeface="Arial"/>
              </a:rPr>
              <a:t>.2020;112(10):1038</a:t>
            </a:r>
            <a:r>
              <a:rPr lang="zh-CN" sz="700">
                <a:effectLst/>
              </a:rPr>
              <a:t>–</a:t>
            </a:r>
            <a:r>
              <a:rPr kumimoji="0" lang="zh-CN" sz="700" strike="noStrike" normalizeH="0" noProof="0">
                <a:ln>
                  <a:noFill/>
                </a:ln>
                <a:solidFill>
                  <a:schemeClr val="tx1">
                    <a:lumMod val="65000"/>
                    <a:lumOff val="35000"/>
                  </a:schemeClr>
                </a:solidFill>
                <a:effectLst/>
                <a:uLnTx/>
                <a:uFillTx/>
                <a:cs typeface="Arial"/>
              </a:rPr>
              <a:t>1046. doi:10.1093/jnci/djaa011</a:t>
            </a:r>
            <a:br>
              <a:rPr lang="zh-CN" sz="700">
                <a:solidFill>
                  <a:schemeClr val="tx1">
                    <a:lumMod val="65000"/>
                    <a:lumOff val="35000"/>
                  </a:schemeClr>
                </a:solidFill>
                <a:cs typeface="Arial"/>
              </a:rPr>
            </a:br>
            <a:endParaRPr lang="zh-CN" sz="700">
              <a:solidFill>
                <a:schemeClr val="tx1">
                  <a:lumMod val="65000"/>
                  <a:lumOff val="35000"/>
                </a:schemeClr>
              </a:solidFill>
              <a:cs typeface="Arial"/>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4"/>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5"/>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554736" y="3549082"/>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3CC479-37E5-A4B2-197D-932BBEE538E6}"/>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400" b="1" i="0" u="none" strike="noStrike" cap="none" normalizeH="0" baseline="0" noProof="0">
                <a:ln>
                  <a:noFill/>
                </a:ln>
                <a:solidFill>
                  <a:schemeClr val="bg1"/>
                </a:solidFill>
                <a:effectLst/>
                <a:uLnTx/>
                <a:uFillTx/>
                <a:ea typeface="+mn-ea"/>
                <a:cs typeface="Arial" panose="020B0604020202020204" pitchFamily="34" charset="0"/>
              </a:rPr>
              <a:t>开始年份</a:t>
            </a:r>
            <a:r>
              <a:rPr kumimoji="0" lang="zh-CN" sz="1400" b="1" i="0" u="none" strike="noStrike" cap="none" normalizeH="0" baseline="30000" noProof="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FA603648-5462-2469-9CE0-044EB2EB2133}"/>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zh-CN" sz="1400" b="1" i="0" u="none" strike="noStrike" cap="none" normalizeH="0" baseline="0" noProof="0">
                <a:ln>
                  <a:noFill/>
                </a:ln>
                <a:solidFill>
                  <a:schemeClr val="bg1"/>
                </a:solidFill>
                <a:effectLst/>
                <a:uLnTx/>
                <a:uFillTx/>
                <a:ea typeface="+mn-ea"/>
                <a:cs typeface="Arial" panose="020B0604020202020204" pitchFamily="34" charset="0"/>
              </a:rPr>
              <a:t>地点</a:t>
            </a:r>
          </a:p>
        </p:txBody>
      </p:sp>
      <p:sp>
        <p:nvSpPr>
          <p:cNvPr id="18" name="TextBox 17">
            <a:extLst>
              <a:ext uri="{FF2B5EF4-FFF2-40B4-BE49-F238E27FC236}">
                <a16:creationId xmlns:a16="http://schemas.microsoft.com/office/drawing/2014/main" id="{E3FEA023-02EB-E6A6-1477-6F2FB4D40266}"/>
              </a:ext>
            </a:extLst>
          </p:cNvPr>
          <p:cNvSpPr txBox="1">
            <a:spLocks/>
          </p:cNvSpPr>
          <p:nvPr>
            <p:custDataLst>
              <p:tags r:id="rId8"/>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9"/>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10"/>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3" name="TextBox 22">
            <a:extLst>
              <a:ext uri="{FF2B5EF4-FFF2-40B4-BE49-F238E27FC236}">
                <a16:creationId xmlns:a16="http://schemas.microsoft.com/office/drawing/2014/main" id="{FA2ACB7D-133F-F849-93B1-718B39F483DF}"/>
              </a:ext>
            </a:extLst>
          </p:cNvPr>
          <p:cNvSpPr txBox="1">
            <a:spLocks/>
          </p:cNvSpPr>
          <p:nvPr>
            <p:custDataLst>
              <p:tags r:id="rId11"/>
            </p:custDataLst>
          </p:nvPr>
        </p:nvSpPr>
        <p:spPr>
          <a:xfrm>
            <a:off x="1782986" y="3600752"/>
            <a:ext cx="2915474"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zh-CN" sz="1200" dirty="0">
                <a:solidFill>
                  <a:schemeClr val="tx2"/>
                </a:solidFill>
              </a:rPr>
              <a:t>单剂次</a:t>
            </a:r>
            <a:r>
              <a:rPr lang="zh-CN" sz="1200" b="1" dirty="0">
                <a:solidFill>
                  <a:schemeClr val="tx2"/>
                </a:solidFill>
              </a:rPr>
              <a:t>接种HPV四价疫苗（默克Gardasil疫苗）</a:t>
            </a:r>
            <a:r>
              <a:rPr lang="zh-CN" sz="1200" dirty="0">
                <a:solidFill>
                  <a:schemeClr val="tx2"/>
                </a:solidFill>
              </a:rPr>
              <a:t>显示，针对预防持续性HPV 16型/18型感染，</a:t>
            </a:r>
            <a:r>
              <a:rPr lang="zh-CN" sz="1200" b="1" dirty="0">
                <a:solidFill>
                  <a:schemeClr val="tx2"/>
                </a:solidFill>
              </a:rPr>
              <a:t>具有92%的效力</a:t>
            </a:r>
            <a:r>
              <a:rPr lang="zh-CN" sz="1200" dirty="0">
                <a:solidFill>
                  <a:schemeClr val="tx2"/>
                </a:solidFill>
              </a:rPr>
              <a:t>，</a:t>
            </a:r>
            <a:r>
              <a:rPr lang="zh-CN" sz="1200" b="1" dirty="0">
                <a:solidFill>
                  <a:schemeClr val="tx2"/>
                </a:solidFill>
              </a:rPr>
              <a:t>至少持续14年。 </a:t>
            </a:r>
          </a:p>
          <a:p>
            <a:pPr>
              <a:spcBef>
                <a:spcPts val="400"/>
              </a:spcBef>
              <a:buClr>
                <a:srgbClr val="000000"/>
              </a:buClr>
              <a:buSzPct val="110000"/>
              <a:buNone/>
              <a:defRPr/>
            </a:pPr>
            <a:r>
              <a:rPr lang="zh-CN" sz="1200" dirty="0">
                <a:solidFill>
                  <a:schemeClr val="tx2"/>
                </a:solidFill>
              </a:rPr>
              <a:t>无论HPV四价疫苗（默克Gardasil疫苗）</a:t>
            </a:r>
            <a:r>
              <a:rPr lang="zh-CN" sz="1200" b="1" dirty="0">
                <a:solidFill>
                  <a:schemeClr val="tx2"/>
                </a:solidFill>
              </a:rPr>
              <a:t>疫苗接种次剂方案</a:t>
            </a:r>
            <a:r>
              <a:rPr lang="zh-CN" sz="1200" dirty="0">
                <a:solidFill>
                  <a:schemeClr val="tx2"/>
                </a:solidFill>
              </a:rPr>
              <a:t>（1剂、2剂或3剂）如何，</a:t>
            </a:r>
            <a:r>
              <a:rPr lang="zh-CN" sz="1200" b="1" dirty="0">
                <a:solidFill>
                  <a:schemeClr val="tx2"/>
                </a:solidFill>
              </a:rPr>
              <a:t>疫苗效力均相当</a:t>
            </a:r>
            <a:r>
              <a:rPr lang="zh-CN" sz="1200" dirty="0">
                <a:solidFill>
                  <a:schemeClr val="tx2"/>
                </a:solidFill>
              </a:rPr>
              <a:t>。</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zh-CN" sz="1200" b="1">
                <a:solidFill>
                  <a:schemeClr val="tx2"/>
                </a:solidFill>
              </a:rPr>
              <a:t>2009年</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ndParaRPr>
          </a:p>
        </p:txBody>
      </p:sp>
      <p:sp>
        <p:nvSpPr>
          <p:cNvPr id="25" name="TextBox 24">
            <a:extLst>
              <a:ext uri="{FF2B5EF4-FFF2-40B4-BE49-F238E27FC236}">
                <a16:creationId xmlns:a16="http://schemas.microsoft.com/office/drawing/2014/main" id="{EB466D8E-9B01-D99F-072D-F0515F9ED8E5}"/>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zh-CN" sz="1200" b="1">
                <a:solidFill>
                  <a:schemeClr val="tx2"/>
                </a:solidFill>
              </a:rPr>
              <a:t>印度</a:t>
            </a: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14"/>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554736" y="3139173"/>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554736" y="2732687"/>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554736" y="1956123"/>
            <a:ext cx="729288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15"/>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16"/>
            </p:custDataLst>
          </p:nvPr>
        </p:nvSpPr>
        <p:spPr>
          <a:xfrm>
            <a:off x="6783576"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A81B7A49-1B3A-F6FF-510E-76484649B4F6}"/>
              </a:ext>
            </a:extLst>
          </p:cNvPr>
          <p:cNvSpPr txBox="1"/>
          <p:nvPr/>
        </p:nvSpPr>
        <p:spPr>
          <a:xfrm>
            <a:off x="1685094" y="2344567"/>
            <a:ext cx="3636713" cy="553998"/>
          </a:xfrm>
          <a:prstGeom prst="rect">
            <a:avLst/>
          </a:prstGeom>
          <a:noFill/>
        </p:spPr>
        <p:txBody>
          <a:bodyPr wrap="square" rtlCol="0">
            <a:spAutoFit/>
          </a:bodyPr>
          <a:lstStyle/>
          <a:p>
            <a:r>
              <a:rPr lang="zh-CN" sz="1200" b="1">
                <a:solidFill>
                  <a:schemeClr val="tx2"/>
                </a:solidFill>
                <a:cs typeface="Arial" panose="020B0604020202020204" pitchFamily="34" charset="0"/>
              </a:rPr>
              <a:t>国际癌症研究机构（IARC）</a:t>
            </a:r>
            <a:r>
              <a:rPr lang="zh-CN" sz="1200" b="1" baseline="30000">
                <a:solidFill>
                  <a:schemeClr val="tx2"/>
                </a:solidFill>
                <a:cs typeface="Arial" panose="020B0604020202020204" pitchFamily="34" charset="0"/>
              </a:rPr>
              <a:t>1</a:t>
            </a:r>
            <a:r>
              <a:rPr lang="zh-CN" sz="1200" b="1">
                <a:solidFill>
                  <a:schemeClr val="tx2"/>
                </a:solidFill>
                <a:cs typeface="Arial" panose="020B0604020202020204" pitchFamily="34" charset="0"/>
              </a:rPr>
              <a:t> </a:t>
            </a:r>
          </a:p>
          <a:p>
            <a:endParaRPr lang="en-US" dirty="0"/>
          </a:p>
        </p:txBody>
      </p:sp>
      <p:sp>
        <p:nvSpPr>
          <p:cNvPr id="32" name="TextBox 31">
            <a:extLst>
              <a:ext uri="{FF2B5EF4-FFF2-40B4-BE49-F238E27FC236}">
                <a16:creationId xmlns:a16="http://schemas.microsoft.com/office/drawing/2014/main" id="{87844893-243D-24EA-3B4C-EECCDFFFAB66}"/>
              </a:ext>
            </a:extLst>
          </p:cNvPr>
          <p:cNvSpPr txBox="1"/>
          <p:nvPr/>
        </p:nvSpPr>
        <p:spPr>
          <a:xfrm>
            <a:off x="5044348" y="2338741"/>
            <a:ext cx="2448940" cy="553998"/>
          </a:xfrm>
          <a:prstGeom prst="rect">
            <a:avLst/>
          </a:prstGeom>
          <a:noFill/>
        </p:spPr>
        <p:txBody>
          <a:bodyPr wrap="none" rtlCol="0">
            <a:spAutoFit/>
          </a:bodyPr>
          <a:lstStyle/>
          <a:p>
            <a:r>
              <a:rPr lang="zh-CN" sz="1200" b="1">
                <a:solidFill>
                  <a:schemeClr val="tx2"/>
                </a:solidFill>
                <a:cs typeface="Arial" panose="020B0604020202020204" pitchFamily="34" charset="0"/>
              </a:rPr>
              <a:t>哥斯达黎加HPV疫苗试验（CVT）</a:t>
            </a:r>
            <a:r>
              <a:rPr lang="zh-CN" sz="1200" b="1" baseline="30000">
                <a:solidFill>
                  <a:schemeClr val="tx2"/>
                </a:solidFill>
                <a:cs typeface="Arial" panose="020B0604020202020204" pitchFamily="34" charset="0"/>
              </a:rPr>
              <a:t>2</a:t>
            </a: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5044348" y="2818983"/>
            <a:ext cx="652743" cy="553998"/>
          </a:xfrm>
          <a:prstGeom prst="rect">
            <a:avLst/>
          </a:prstGeom>
          <a:noFill/>
        </p:spPr>
        <p:txBody>
          <a:bodyPr wrap="none" rtlCol="0">
            <a:spAutoFit/>
          </a:bodyPr>
          <a:lstStyle/>
          <a:p>
            <a:r>
              <a:rPr lang="zh-CN" sz="1200" b="1">
                <a:solidFill>
                  <a:schemeClr val="tx2"/>
                </a:solidFill>
                <a:cs typeface="Arial" panose="020B0604020202020204" pitchFamily="34" charset="0"/>
              </a:rPr>
              <a:t>2004年</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5044348" y="3232252"/>
            <a:ext cx="954107" cy="276999"/>
          </a:xfrm>
          <a:prstGeom prst="rect">
            <a:avLst/>
          </a:prstGeom>
          <a:noFill/>
        </p:spPr>
        <p:txBody>
          <a:bodyPr wrap="none" rtlCol="0">
            <a:spAutoFit/>
          </a:bodyPr>
          <a:lstStyle/>
          <a:p>
            <a:r>
              <a:rPr lang="zh-CN" sz="1200" b="1">
                <a:solidFill>
                  <a:schemeClr val="tx2"/>
                </a:solidFill>
              </a:rPr>
              <a:t>哥斯达黎加</a:t>
            </a:r>
          </a:p>
        </p:txBody>
      </p:sp>
      <p:sp>
        <p:nvSpPr>
          <p:cNvPr id="39" name="TextBox 38">
            <a:extLst>
              <a:ext uri="{FF2B5EF4-FFF2-40B4-BE49-F238E27FC236}">
                <a16:creationId xmlns:a16="http://schemas.microsoft.com/office/drawing/2014/main" id="{AFE8C428-FD59-5318-0AEE-FA870DD07230}"/>
              </a:ext>
            </a:extLst>
          </p:cNvPr>
          <p:cNvSpPr txBox="1"/>
          <p:nvPr/>
        </p:nvSpPr>
        <p:spPr>
          <a:xfrm>
            <a:off x="5044348" y="3602329"/>
            <a:ext cx="2404441" cy="1251625"/>
          </a:xfrm>
          <a:prstGeom prst="rect">
            <a:avLst/>
          </a:prstGeom>
          <a:noFill/>
        </p:spPr>
        <p:txBody>
          <a:bodyPr wrap="square">
            <a:spAutoFit/>
          </a:bodyPr>
          <a:lstStyle/>
          <a:p>
            <a:pPr>
              <a:spcBef>
                <a:spcPts val="400"/>
              </a:spcBef>
              <a:buClr>
                <a:srgbClr val="000000"/>
              </a:buClr>
              <a:buSzPct val="110000"/>
              <a:buNone/>
              <a:defRPr/>
            </a:pPr>
            <a:r>
              <a:rPr kumimoji="0" lang="zh-CN" sz="1200" b="0" i="0" u="none" strike="noStrike" cap="none" normalizeH="0" baseline="0" noProof="0" dirty="0">
                <a:ln>
                  <a:noFill/>
                </a:ln>
                <a:solidFill>
                  <a:schemeClr val="tx2"/>
                </a:solidFill>
                <a:effectLst/>
                <a:uLnTx/>
                <a:uFillTx/>
                <a:ea typeface="+mn-ea"/>
                <a:cs typeface="Arial" panose="020B0604020202020204" pitchFamily="34" charset="0"/>
              </a:rPr>
              <a:t>接种疫苗后长达10年内，</a:t>
            </a:r>
            <a:r>
              <a:rPr kumimoji="0" lang="zh-CN" sz="1200" b="1" i="0" u="none" strike="noStrike" cap="none" normalizeH="0" baseline="0" noProof="0" dirty="0">
                <a:ln>
                  <a:noFill/>
                </a:ln>
                <a:solidFill>
                  <a:schemeClr val="tx2"/>
                </a:solidFill>
                <a:effectLst/>
                <a:uLnTx/>
                <a:uFillTx/>
                <a:ea typeface="+mn-ea"/>
                <a:cs typeface="Arial" panose="020B0604020202020204" pitchFamily="34" charset="0"/>
              </a:rPr>
              <a:t>1剂和3剂的HPV二价疫苗（葛兰素史克Cervarix疫苗）</a:t>
            </a:r>
            <a:r>
              <a:rPr kumimoji="0" lang="zh-CN" sz="1200" i="0" u="none" strike="noStrike" cap="none" normalizeH="0" baseline="0" noProof="0" dirty="0">
                <a:ln>
                  <a:noFill/>
                </a:ln>
                <a:solidFill>
                  <a:schemeClr val="tx2"/>
                </a:solidFill>
                <a:effectLst/>
                <a:uLnTx/>
                <a:uFillTx/>
                <a:ea typeface="+mn-ea"/>
                <a:cs typeface="Arial" panose="020B0604020202020204" pitchFamily="34" charset="0"/>
              </a:rPr>
              <a:t>在预防HPV 16/18型感染方面的</a:t>
            </a:r>
            <a:r>
              <a:rPr kumimoji="0" lang="zh-CN" sz="1200" b="1" i="0" u="none" cap="none" normalizeH="0" baseline="0" noProof="0" dirty="0">
                <a:ln>
                  <a:noFill/>
                </a:ln>
                <a:solidFill>
                  <a:schemeClr val="tx2"/>
                </a:solidFill>
                <a:effectLst/>
                <a:uLnTx/>
                <a:uFillTx/>
                <a:ea typeface="+mn-ea"/>
                <a:cs typeface="Arial" panose="020B0604020202020204" pitchFamily="34" charset="0"/>
              </a:rPr>
              <a:t>效力均相当</a:t>
            </a:r>
            <a:r>
              <a:rPr kumimoji="0" lang="zh-CN" sz="1200" i="0" u="none" cap="none" normalizeH="0" baseline="0" noProof="0" dirty="0">
                <a:ln>
                  <a:noFill/>
                </a:ln>
                <a:solidFill>
                  <a:schemeClr val="tx2"/>
                </a:solidFill>
                <a:effectLst/>
                <a:uLnTx/>
                <a:uFillTx/>
                <a:ea typeface="+mn-ea"/>
                <a:cs typeface="Arial" panose="020B0604020202020204" pitchFamily="34" charset="0"/>
              </a:rPr>
              <a:t>。</a:t>
            </a:r>
          </a:p>
          <a:p>
            <a:pPr>
              <a:spcBef>
                <a:spcPts val="400"/>
              </a:spcBef>
              <a:buClr>
                <a:srgbClr val="000000"/>
              </a:buClr>
              <a:buSzPct val="110000"/>
              <a:buNone/>
              <a:defRPr/>
            </a:pPr>
            <a:r>
              <a:rPr kumimoji="0" lang="zh-CN" sz="1200" b="0" i="0" u="none" strike="noStrike" cap="none" normalizeH="0" baseline="0" noProof="0" dirty="0">
                <a:ln>
                  <a:noFill/>
                </a:ln>
                <a:solidFill>
                  <a:schemeClr val="tx2"/>
                </a:solidFill>
                <a:effectLst/>
                <a:uLnTx/>
                <a:uFillTx/>
                <a:ea typeface="+mn-ea"/>
              </a:rPr>
              <a:t>单剂</a:t>
            </a:r>
            <a:r>
              <a:rPr lang="zh-CN" sz="1200" b="1" dirty="0">
                <a:solidFill>
                  <a:schemeClr val="tx2"/>
                </a:solidFill>
                <a:ea typeface="+mn-ea"/>
              </a:rPr>
              <a:t>接种后至少16年</a:t>
            </a:r>
            <a:r>
              <a:rPr lang="zh-CN" sz="1200" dirty="0">
                <a:solidFill>
                  <a:schemeClr val="tx2"/>
                </a:solidFill>
                <a:ea typeface="+mn-ea"/>
              </a:rPr>
              <a:t>内，</a:t>
            </a:r>
            <a:r>
              <a:rPr kumimoji="0" lang="zh-CN" sz="1200" b="1" i="0" u="none" strike="noStrike" cap="none" normalizeH="0" baseline="0" noProof="0" dirty="0">
                <a:ln>
                  <a:noFill/>
                </a:ln>
                <a:solidFill>
                  <a:schemeClr val="tx2"/>
                </a:solidFill>
                <a:effectLst/>
                <a:uLnTx/>
                <a:uFillTx/>
                <a:ea typeface="+mn-ea"/>
              </a:rPr>
              <a:t>诱导的抗体水平为自然感染后的10倍。</a:t>
            </a:r>
          </a:p>
        </p:txBody>
      </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702876" y="39926"/>
            <a:ext cx="11489123" cy="584775"/>
          </a:xfrm>
          <a:prstGeom prst="rect">
            <a:avLst/>
          </a:prstGeom>
        </p:spPr>
        <p:txBody>
          <a:bodyPr wrap="square">
            <a:spAutoFit/>
          </a:bodyPr>
          <a:lstStyle/>
          <a:p>
            <a:r>
              <a:rPr lang="zh-CN" sz="3200" dirty="0">
                <a:solidFill>
                  <a:schemeClr val="tx2"/>
                </a:solidFill>
                <a:latin typeface="+mj-lt"/>
                <a:ea typeface="SimSun"/>
              </a:rPr>
              <a:t>KEN SHE试验：研究概要图</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702877" y="545638"/>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CN" sz="2000" b="1" dirty="0">
                <a:solidFill>
                  <a:schemeClr val="accent1"/>
                </a:solidFill>
                <a:cs typeface="Arial" panose="020B0604020202020204" pitchFamily="34" charset="0"/>
              </a:rPr>
              <a:t>女性 15-20岁; N = 2,250</a:t>
            </a:r>
            <a:br>
              <a:rPr lang="zh-CN" sz="2400" b="1" dirty="0">
                <a:solidFill>
                  <a:schemeClr val="accent1"/>
                </a:solidFill>
                <a:cs typeface="Arial" panose="020B0604020202020204" pitchFamily="34" charset="0"/>
              </a:rPr>
            </a:br>
            <a:r>
              <a:rPr lang="zh-CN" dirty="0">
                <a:solidFill>
                  <a:schemeClr val="accent1"/>
                </a:solidFill>
                <a:cs typeface="Arial" panose="020B0604020202020204" pitchFamily="34" charset="0"/>
              </a:rPr>
              <a:t>性活跃，一生有1-5个性伴侣，HIV阴性，无HPV疫苗接种史</a:t>
            </a: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538555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612858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684002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8312550"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9101711"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E9456E-7082-449B-B356-6F9C92F88728}"/>
              </a:ext>
            </a:extLst>
          </p:cNvPr>
          <p:cNvSpPr/>
          <p:nvPr/>
        </p:nvSpPr>
        <p:spPr>
          <a:xfrm>
            <a:off x="729023" y="1991309"/>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zh-CN" sz="1600">
                <a:solidFill>
                  <a:schemeClr val="accent1"/>
                </a:solidFill>
              </a:rPr>
              <a:t>疫苗</a:t>
            </a:r>
          </a:p>
        </p:txBody>
      </p:sp>
      <p:sp>
        <p:nvSpPr>
          <p:cNvPr id="41" name="Rectangle 40">
            <a:extLst>
              <a:ext uri="{FF2B5EF4-FFF2-40B4-BE49-F238E27FC236}">
                <a16:creationId xmlns:a16="http://schemas.microsoft.com/office/drawing/2014/main" id="{0588FE66-B2D6-435A-9CD3-D383EE5DA510}"/>
              </a:ext>
            </a:extLst>
          </p:cNvPr>
          <p:cNvSpPr/>
          <p:nvPr/>
        </p:nvSpPr>
        <p:spPr>
          <a:xfrm>
            <a:off x="3906744" y="1554121"/>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0月</a:t>
            </a:r>
          </a:p>
        </p:txBody>
      </p:sp>
      <p:sp>
        <p:nvSpPr>
          <p:cNvPr id="42" name="Rectangle 41">
            <a:extLst>
              <a:ext uri="{FF2B5EF4-FFF2-40B4-BE49-F238E27FC236}">
                <a16:creationId xmlns:a16="http://schemas.microsoft.com/office/drawing/2014/main" id="{96FB0656-2DDE-45A6-A3F9-7452B80E963C}"/>
              </a:ext>
            </a:extLst>
          </p:cNvPr>
          <p:cNvSpPr/>
          <p:nvPr/>
        </p:nvSpPr>
        <p:spPr>
          <a:xfrm>
            <a:off x="4682817" y="157093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1月</a:t>
            </a:r>
          </a:p>
        </p:txBody>
      </p:sp>
      <p:sp>
        <p:nvSpPr>
          <p:cNvPr id="43" name="Rectangle 42">
            <a:extLst>
              <a:ext uri="{FF2B5EF4-FFF2-40B4-BE49-F238E27FC236}">
                <a16:creationId xmlns:a16="http://schemas.microsoft.com/office/drawing/2014/main" id="{5EA70D0E-DBE0-4E73-966A-295C3327CAA4}"/>
              </a:ext>
            </a:extLst>
          </p:cNvPr>
          <p:cNvSpPr/>
          <p:nvPr/>
        </p:nvSpPr>
        <p:spPr>
          <a:xfrm>
            <a:off x="6885641" y="1562991"/>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12月</a:t>
            </a:r>
          </a:p>
        </p:txBody>
      </p:sp>
      <p:sp>
        <p:nvSpPr>
          <p:cNvPr id="50" name="Rectangle 49">
            <a:extLst>
              <a:ext uri="{FF2B5EF4-FFF2-40B4-BE49-F238E27FC236}">
                <a16:creationId xmlns:a16="http://schemas.microsoft.com/office/drawing/2014/main" id="{FF4EB41C-1B43-4021-847B-A481E9EB9B46}"/>
              </a:ext>
            </a:extLst>
          </p:cNvPr>
          <p:cNvSpPr/>
          <p:nvPr/>
        </p:nvSpPr>
        <p:spPr>
          <a:xfrm>
            <a:off x="7661565" y="1562991"/>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18月</a:t>
            </a:r>
          </a:p>
        </p:txBody>
      </p:sp>
      <p:sp>
        <p:nvSpPr>
          <p:cNvPr id="51" name="Rectangle 50">
            <a:extLst>
              <a:ext uri="{FF2B5EF4-FFF2-40B4-BE49-F238E27FC236}">
                <a16:creationId xmlns:a16="http://schemas.microsoft.com/office/drawing/2014/main" id="{D4816AAD-7E1D-41F5-B483-73433AC81ED0}"/>
              </a:ext>
            </a:extLst>
          </p:cNvPr>
          <p:cNvSpPr/>
          <p:nvPr/>
        </p:nvSpPr>
        <p:spPr>
          <a:xfrm>
            <a:off x="9188208" y="1572424"/>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30月</a:t>
            </a:r>
          </a:p>
        </p:txBody>
      </p:sp>
      <p:sp>
        <p:nvSpPr>
          <p:cNvPr id="52" name="Rectangle 51">
            <a:extLst>
              <a:ext uri="{FF2B5EF4-FFF2-40B4-BE49-F238E27FC236}">
                <a16:creationId xmlns:a16="http://schemas.microsoft.com/office/drawing/2014/main" id="{DFEC7C52-0F88-405A-B71B-88689BDA9C84}"/>
              </a:ext>
            </a:extLst>
          </p:cNvPr>
          <p:cNvSpPr/>
          <p:nvPr/>
        </p:nvSpPr>
        <p:spPr>
          <a:xfrm>
            <a:off x="5465302" y="1568971"/>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3月</a:t>
            </a:r>
          </a:p>
        </p:txBody>
      </p:sp>
      <p:sp>
        <p:nvSpPr>
          <p:cNvPr id="56" name="Rectangle 55">
            <a:extLst>
              <a:ext uri="{FF2B5EF4-FFF2-40B4-BE49-F238E27FC236}">
                <a16:creationId xmlns:a16="http://schemas.microsoft.com/office/drawing/2014/main" id="{CFA4C9A7-D1BB-4FC2-B2A1-44CC5C89B6A7}"/>
              </a:ext>
            </a:extLst>
          </p:cNvPr>
          <p:cNvSpPr/>
          <p:nvPr/>
        </p:nvSpPr>
        <p:spPr>
          <a:xfrm>
            <a:off x="815187" y="2349442"/>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zh-CN" sz="1400" b="1">
                <a:solidFill>
                  <a:schemeClr val="bg1"/>
                </a:solidFill>
                <a:latin typeface="+mn-lt"/>
                <a:ea typeface="SimSun"/>
                <a:cs typeface="Calibri" panose="020F0502020204030204" pitchFamily="34" charset="0"/>
              </a:rPr>
              <a:t>HPV二价疫苗（葛兰素史克）</a:t>
            </a:r>
          </a:p>
        </p:txBody>
      </p:sp>
      <p:sp>
        <p:nvSpPr>
          <p:cNvPr id="57" name="Rounded Rectangle 184">
            <a:extLst>
              <a:ext uri="{FF2B5EF4-FFF2-40B4-BE49-F238E27FC236}">
                <a16:creationId xmlns:a16="http://schemas.microsoft.com/office/drawing/2014/main" id="{DFE15898-3663-4364-91C1-B72C146E40AD}"/>
              </a:ext>
            </a:extLst>
          </p:cNvPr>
          <p:cNvSpPr/>
          <p:nvPr/>
        </p:nvSpPr>
        <p:spPr>
          <a:xfrm>
            <a:off x="3906744" y="2992896"/>
            <a:ext cx="62273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血清学</a:t>
            </a:r>
          </a:p>
        </p:txBody>
      </p:sp>
      <p:sp>
        <p:nvSpPr>
          <p:cNvPr id="58" name="Isosceles Triangle 57">
            <a:extLst>
              <a:ext uri="{FF2B5EF4-FFF2-40B4-BE49-F238E27FC236}">
                <a16:creationId xmlns:a16="http://schemas.microsoft.com/office/drawing/2014/main" id="{16540D3E-EB4A-4D5B-B5B1-AD0FFF56EFAC}"/>
              </a:ext>
            </a:extLst>
          </p:cNvPr>
          <p:cNvSpPr/>
          <p:nvPr/>
        </p:nvSpPr>
        <p:spPr>
          <a:xfrm rot="5400000">
            <a:off x="3411353" y="3261947"/>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3122813" y="4324079"/>
            <a:ext cx="7377690" cy="3803"/>
          </a:xfrm>
          <a:prstGeom prst="line">
            <a:avLst/>
          </a:prstGeom>
          <a:noFill/>
          <a:ln w="12700">
            <a:solidFill>
              <a:schemeClr val="accent5">
                <a:lumMod val="40000"/>
                <a:lumOff val="60000"/>
              </a:schemeClr>
            </a:solidFill>
            <a:round/>
            <a:headEnd/>
            <a:tailEnd/>
          </a:ln>
          <a:extLst>
            <a:ext uri="{909E8E84-426E-40dd-AFC4-6F175D3DCCD1}">
              <a14:hiddenFill xmlns:a14="http://schemas.microsoft.com/office/drawing/2010/main" xmlns="">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4595335"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ounded Rectangle 184">
            <a:extLst>
              <a:ext uri="{FF2B5EF4-FFF2-40B4-BE49-F238E27FC236}">
                <a16:creationId xmlns:a16="http://schemas.microsoft.com/office/drawing/2014/main" id="{E3741405-A237-48E6-B845-DAB886C87A7B}"/>
              </a:ext>
            </a:extLst>
          </p:cNvPr>
          <p:cNvSpPr/>
          <p:nvPr/>
        </p:nvSpPr>
        <p:spPr>
          <a:xfrm>
            <a:off x="1341310" y="4823452"/>
            <a:ext cx="606695"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血清学</a:t>
            </a:r>
          </a:p>
        </p:txBody>
      </p:sp>
      <p:sp>
        <p:nvSpPr>
          <p:cNvPr id="66" name="TextBox 65">
            <a:extLst>
              <a:ext uri="{FF2B5EF4-FFF2-40B4-BE49-F238E27FC236}">
                <a16:creationId xmlns:a16="http://schemas.microsoft.com/office/drawing/2014/main" id="{03D7D6FD-0F2C-4735-8215-C70CF6F42106}"/>
              </a:ext>
            </a:extLst>
          </p:cNvPr>
          <p:cNvSpPr txBox="1"/>
          <p:nvPr/>
        </p:nvSpPr>
        <p:spPr>
          <a:xfrm>
            <a:off x="2037118" y="4845996"/>
            <a:ext cx="3937390" cy="231414"/>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zh-CN" sz="1067">
                <a:solidFill>
                  <a:srgbClr val="000000"/>
                </a:solidFill>
                <a:cs typeface="Arial" pitchFamily="34" charset="0"/>
              </a:rPr>
              <a:t>采血进行血清学检测 - HPV-16/18/31/33/45/52/58/6/11型抗体</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7661854" y="3020110"/>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血清学</a:t>
            </a:r>
          </a:p>
        </p:txBody>
      </p:sp>
      <p:sp>
        <p:nvSpPr>
          <p:cNvPr id="74" name="Rounded Rectangle 183">
            <a:extLst>
              <a:ext uri="{FF2B5EF4-FFF2-40B4-BE49-F238E27FC236}">
                <a16:creationId xmlns:a16="http://schemas.microsoft.com/office/drawing/2014/main" id="{18B84787-8221-4C5C-ADA9-42BC95145369}"/>
              </a:ext>
            </a:extLst>
          </p:cNvPr>
          <p:cNvSpPr/>
          <p:nvPr/>
        </p:nvSpPr>
        <p:spPr>
          <a:xfrm>
            <a:off x="1341310" y="4576682"/>
            <a:ext cx="606695"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疫苗</a:t>
            </a:r>
          </a:p>
        </p:txBody>
      </p:sp>
      <p:sp>
        <p:nvSpPr>
          <p:cNvPr id="75" name="TextBox 74">
            <a:extLst>
              <a:ext uri="{FF2B5EF4-FFF2-40B4-BE49-F238E27FC236}">
                <a16:creationId xmlns:a16="http://schemas.microsoft.com/office/drawing/2014/main" id="{DF8A3D7E-0FFF-432F-BB90-0B9102078743}"/>
              </a:ext>
            </a:extLst>
          </p:cNvPr>
          <p:cNvSpPr txBox="1"/>
          <p:nvPr/>
        </p:nvSpPr>
        <p:spPr>
          <a:xfrm>
            <a:off x="2060611" y="4607264"/>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zh-CN" sz="1067">
                <a:solidFill>
                  <a:srgbClr val="000000"/>
                </a:solidFill>
                <a:cs typeface="Arial" pitchFamily="34" charset="0"/>
              </a:rPr>
              <a:t>疫苗接种</a:t>
            </a:r>
          </a:p>
        </p:txBody>
      </p:sp>
      <p:sp>
        <p:nvSpPr>
          <p:cNvPr id="76" name="Rectangle 75">
            <a:extLst>
              <a:ext uri="{FF2B5EF4-FFF2-40B4-BE49-F238E27FC236}">
                <a16:creationId xmlns:a16="http://schemas.microsoft.com/office/drawing/2014/main" id="{E2F33A1E-3EAA-473F-BF36-7ABB52BB0A7A}"/>
              </a:ext>
            </a:extLst>
          </p:cNvPr>
          <p:cNvSpPr/>
          <p:nvPr/>
        </p:nvSpPr>
        <p:spPr>
          <a:xfrm>
            <a:off x="8442886" y="1564114"/>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24月</a:t>
            </a:r>
          </a:p>
        </p:txBody>
      </p: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987971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0E4608F-6D5E-4205-8F99-C4AFC5F39269}"/>
              </a:ext>
            </a:extLst>
          </p:cNvPr>
          <p:cNvSpPr/>
          <p:nvPr/>
        </p:nvSpPr>
        <p:spPr>
          <a:xfrm>
            <a:off x="6188814" y="157093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6月</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3906744" y="2657850"/>
            <a:ext cx="624515"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疫苗</a:t>
            </a:r>
          </a:p>
        </p:txBody>
      </p:sp>
      <p:sp>
        <p:nvSpPr>
          <p:cNvPr id="80" name="Rectangle 79">
            <a:extLst>
              <a:ext uri="{FF2B5EF4-FFF2-40B4-BE49-F238E27FC236}">
                <a16:creationId xmlns:a16="http://schemas.microsoft.com/office/drawing/2014/main" id="{AFFE4148-000E-48BF-A9D2-56A198504DB0}"/>
              </a:ext>
            </a:extLst>
          </p:cNvPr>
          <p:cNvSpPr/>
          <p:nvPr/>
        </p:nvSpPr>
        <p:spPr>
          <a:xfrm>
            <a:off x="9952626" y="1573446"/>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600">
                <a:solidFill>
                  <a:srgbClr val="FFFFFF"/>
                </a:solidFill>
              </a:rPr>
              <a:t>36月</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8420315" y="2992401"/>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血清学</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7612699" y="4646189"/>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主要分析</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9925814" y="4622332"/>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最终</a:t>
            </a:r>
          </a:p>
          <a:p>
            <a:pPr algn="ctr" defTabSz="914354" eaLnBrk="1" fontAlgn="auto" hangingPunct="1">
              <a:spcBef>
                <a:spcPts val="0"/>
              </a:spcBef>
              <a:spcAft>
                <a:spcPts val="0"/>
              </a:spcAft>
              <a:defRPr/>
            </a:pPr>
            <a:r>
              <a:rPr lang="zh-CN" sz="1067">
                <a:solidFill>
                  <a:srgbClr val="000000"/>
                </a:solidFill>
              </a:rPr>
              <a:t>分析</a:t>
            </a:r>
          </a:p>
        </p:txBody>
      </p: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10610193"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CD0B12E0-3E65-40A3-871C-BDCA7E1B9FBF}"/>
              </a:ext>
            </a:extLst>
          </p:cNvPr>
          <p:cNvSpPr/>
          <p:nvPr/>
        </p:nvSpPr>
        <p:spPr>
          <a:xfrm>
            <a:off x="815186" y="3120067"/>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zh-CN" sz="1400" b="1">
                <a:solidFill>
                  <a:schemeClr val="bg1"/>
                </a:solidFill>
                <a:latin typeface="+mn-lt"/>
                <a:ea typeface="SimSun"/>
                <a:cs typeface="Calibri" panose="020F0502020204030204" pitchFamily="34" charset="0"/>
              </a:rPr>
              <a:t>HPV九价疫苗（默克）</a:t>
            </a:r>
          </a:p>
        </p:txBody>
      </p:sp>
      <p:sp>
        <p:nvSpPr>
          <p:cNvPr id="86" name="Rectangle 85">
            <a:extLst>
              <a:ext uri="{FF2B5EF4-FFF2-40B4-BE49-F238E27FC236}">
                <a16:creationId xmlns:a16="http://schemas.microsoft.com/office/drawing/2014/main" id="{266C139D-7E35-4D04-A55F-1091CB20FF3A}"/>
              </a:ext>
            </a:extLst>
          </p:cNvPr>
          <p:cNvSpPr/>
          <p:nvPr/>
        </p:nvSpPr>
        <p:spPr>
          <a:xfrm>
            <a:off x="811600" y="3807072"/>
            <a:ext cx="2339330"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zh-CN" sz="1467" b="1">
                <a:solidFill>
                  <a:schemeClr val="bg1"/>
                </a:solidFill>
              </a:rPr>
              <a:t>延迟接种</a:t>
            </a:r>
            <a:r>
              <a:rPr lang="zh-CN" sz="1467">
                <a:solidFill>
                  <a:schemeClr val="bg1"/>
                </a:solidFill>
              </a:rPr>
              <a:t>（脑膜炎球菌疫苗）</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341310" y="5069096"/>
            <a:ext cx="61473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037119" y="5073932"/>
            <a:ext cx="5382584" cy="27236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zh-CN" sz="1067" dirty="0">
                <a:solidFill>
                  <a:srgbClr val="000000"/>
                </a:solidFill>
                <a:cs typeface="Arial" pitchFamily="34" charset="0"/>
              </a:rPr>
              <a:t>宫颈、外阴阴道拭子；检测HPV-16/18/31/33/45/52/58/6/11；       *：自我采样</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341310" y="5284277"/>
            <a:ext cx="606695"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巴氏涂片</a:t>
            </a:r>
          </a:p>
        </p:txBody>
      </p:sp>
      <p:sp>
        <p:nvSpPr>
          <p:cNvPr id="90" name="TextBox 89">
            <a:extLst>
              <a:ext uri="{FF2B5EF4-FFF2-40B4-BE49-F238E27FC236}">
                <a16:creationId xmlns:a16="http://schemas.microsoft.com/office/drawing/2014/main" id="{CB731A38-4383-40AE-8B1B-42466011C09A}"/>
              </a:ext>
            </a:extLst>
          </p:cNvPr>
          <p:cNvSpPr txBox="1"/>
          <p:nvPr/>
        </p:nvSpPr>
        <p:spPr>
          <a:xfrm>
            <a:off x="2056689" y="5321603"/>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zh-CN" sz="1067">
                <a:solidFill>
                  <a:srgbClr val="000000"/>
                </a:solidFill>
                <a:cs typeface="Arial" pitchFamily="34" charset="0"/>
              </a:rPr>
              <a:t>液基细胞学检测</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3906744" y="3322564"/>
            <a:ext cx="626335"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3906744" y="3651886"/>
            <a:ext cx="626334"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巴氏涂片</a:t>
            </a:r>
          </a:p>
        </p:txBody>
      </p:sp>
      <p:sp>
        <p:nvSpPr>
          <p:cNvPr id="93" name="Right Bracket 92">
            <a:extLst>
              <a:ext uri="{FF2B5EF4-FFF2-40B4-BE49-F238E27FC236}">
                <a16:creationId xmlns:a16="http://schemas.microsoft.com/office/drawing/2014/main" id="{346F9557-990C-44D4-947E-6C98726B571D}"/>
              </a:ext>
            </a:extLst>
          </p:cNvPr>
          <p:cNvSpPr/>
          <p:nvPr/>
        </p:nvSpPr>
        <p:spPr>
          <a:xfrm>
            <a:off x="3270781" y="2483570"/>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Rounded Rectangle 184">
            <a:extLst>
              <a:ext uri="{FF2B5EF4-FFF2-40B4-BE49-F238E27FC236}">
                <a16:creationId xmlns:a16="http://schemas.microsoft.com/office/drawing/2014/main" id="{8D577029-CAAE-4CE1-A228-A1FC628D22FA}"/>
              </a:ext>
            </a:extLst>
          </p:cNvPr>
          <p:cNvSpPr/>
          <p:nvPr/>
        </p:nvSpPr>
        <p:spPr>
          <a:xfrm>
            <a:off x="5408583" y="3329427"/>
            <a:ext cx="696013" cy="20573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6173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6888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7637345"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9925813" y="3322564"/>
            <a:ext cx="666629"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917924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8415922"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 DNA</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9925814" y="299289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血清学</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9925814" y="3637308"/>
            <a:ext cx="666631"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巴氏涂片</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9925814" y="4149163"/>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HPV</a:t>
            </a:r>
          </a:p>
          <a:p>
            <a:pPr algn="ctr" defTabSz="914354" eaLnBrk="1" fontAlgn="auto" hangingPunct="1">
              <a:spcBef>
                <a:spcPts val="0"/>
              </a:spcBef>
              <a:spcAft>
                <a:spcPts val="0"/>
              </a:spcAft>
              <a:defRPr/>
            </a:pPr>
            <a:r>
              <a:rPr lang="zh-CN" sz="1067">
                <a:solidFill>
                  <a:srgbClr val="000000"/>
                </a:solidFill>
              </a:rPr>
              <a:t>疫苗</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4659589" y="299240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zh-CN" sz="1067">
                <a:solidFill>
                  <a:srgbClr val="000000"/>
                </a:solidFill>
              </a:rPr>
              <a:t>血清学</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7587776" y="1217124"/>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6D8792-8B15-4040-86E7-ED662C127EED}"/>
              </a:ext>
            </a:extLst>
          </p:cNvPr>
          <p:cNvSpPr txBox="1"/>
          <p:nvPr/>
        </p:nvSpPr>
        <p:spPr>
          <a:xfrm>
            <a:off x="811600" y="5561457"/>
            <a:ext cx="3405206" cy="256993"/>
          </a:xfrm>
          <a:prstGeom prst="rect">
            <a:avLst/>
          </a:prstGeom>
          <a:noFill/>
        </p:spPr>
        <p:txBody>
          <a:bodyPr wrap="square" rtlCol="0">
            <a:spAutoFit/>
          </a:bodyPr>
          <a:lstStyle/>
          <a:p>
            <a:r>
              <a:rPr lang="zh-CN" sz="1070" dirty="0"/>
              <a:t>缩写：Mo：月；N：受试者人数</a:t>
            </a:r>
          </a:p>
        </p:txBody>
      </p:sp>
      <p:sp>
        <p:nvSpPr>
          <p:cNvPr id="63" name="Rectangle 62">
            <a:extLst>
              <a:ext uri="{FF2B5EF4-FFF2-40B4-BE49-F238E27FC236}">
                <a16:creationId xmlns:a16="http://schemas.microsoft.com/office/drawing/2014/main" id="{15832C13-47FB-4052-BC3E-D438AAF70982}"/>
              </a:ext>
            </a:extLst>
          </p:cNvPr>
          <p:cNvSpPr/>
          <p:nvPr/>
        </p:nvSpPr>
        <p:spPr>
          <a:xfrm>
            <a:off x="3705274" y="1186877"/>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zh-CN" sz="1333">
                <a:solidFill>
                  <a:srgbClr val="FFFFFF"/>
                </a:solidFill>
              </a:rPr>
              <a:t>入组 </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9894080" y="1217124"/>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0" y="5878255"/>
            <a:ext cx="12192000" cy="548640"/>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CN" sz="2000" b="1" dirty="0">
                <a:solidFill>
                  <a:schemeClr val="accent1"/>
                </a:solidFill>
                <a:cs typeface="Arial" panose="020B0604020202020204" pitchFamily="34" charset="0"/>
              </a:rPr>
              <a:t>在第30-36个月时启动了盲法交叉设计，并持续随访至第54个月</a:t>
            </a: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526902" y="92085"/>
            <a:ext cx="11747582" cy="584775"/>
          </a:xfrm>
          <a:prstGeom prst="rect">
            <a:avLst/>
          </a:prstGeom>
        </p:spPr>
        <p:txBody>
          <a:bodyPr wrap="square">
            <a:spAutoFit/>
          </a:bodyPr>
          <a:lstStyle/>
          <a:p>
            <a:pPr algn="ctr"/>
            <a:r>
              <a:rPr lang="zh-CN" sz="3200" dirty="0">
                <a:solidFill>
                  <a:schemeClr val="accent1"/>
                </a:solidFill>
                <a:latin typeface="+mj-lt"/>
                <a:ea typeface="SimSun"/>
              </a:rPr>
              <a:t>KEN SHE试验：疫苗保护效力mITT</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1486459943"/>
              </p:ext>
            </p:extLst>
          </p:nvPr>
        </p:nvGraphicFramePr>
        <p:xfrm>
          <a:off x="646814" y="676860"/>
          <a:ext cx="9737722" cy="3617628"/>
        </p:xfrm>
        <a:graphic>
          <a:graphicData uri="http://schemas.openxmlformats.org/drawingml/2006/table">
            <a:tbl>
              <a:tblPr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a:t>受试者人数</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a:t>事件数量</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a:t>VE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a:t> VE 95% CI</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zh-CN" sz="1600" b="1">
                          <a:solidFill>
                            <a:schemeClr val="accent1"/>
                          </a:solidFill>
                          <a:latin typeface="+mn-lt"/>
                          <a:ea typeface="SimSun"/>
                          <a:cs typeface="Arial" panose="020B0604020202020204" pitchFamily="34" charset="0"/>
                        </a:rPr>
                        <a:t>36个月</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zh-CN" sz="1600" b="1">
                          <a:solidFill>
                            <a:schemeClr val="accent1"/>
                          </a:solidFill>
                          <a:latin typeface="+mn-lt"/>
                          <a:ea typeface="SimSun"/>
                          <a:cs typeface="+mn-cs"/>
                        </a:rPr>
                        <a:t>HPV 16/18型持续性感染发生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l">
                        <a:spcBef>
                          <a:spcPts val="0"/>
                        </a:spcBef>
                      </a:pPr>
                      <a:r>
                        <a:rPr lang="zh-CN" sz="1600" b="1">
                          <a:solidFill>
                            <a:schemeClr val="bg1"/>
                          </a:solidFill>
                        </a:rPr>
                        <a:t>延迟接种</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rPr>
                        <a:t>72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rPr>
                        <a:t>参照</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l">
                        <a:spcBef>
                          <a:spcPts val="0"/>
                        </a:spcBef>
                      </a:pPr>
                      <a:r>
                        <a:rPr lang="zh-CN" sz="1600" b="1" dirty="0">
                          <a:solidFill>
                            <a:schemeClr val="bg1"/>
                          </a:solidFill>
                        </a:rPr>
                        <a:t>单剂</a:t>
                      </a:r>
                      <a:r>
                        <a:rPr lang="zh-CN" sz="1600" b="1" dirty="0">
                          <a:solidFill>
                            <a:schemeClr val="tx1"/>
                          </a:solidFill>
                        </a:rPr>
                        <a:t>HPV二价疫苗（葛兰素史克）</a:t>
                      </a:r>
                      <a:r>
                        <a:rPr lang="zh-CN" sz="1600" b="1" dirty="0">
                          <a:solidFill>
                            <a:schemeClr val="bg1"/>
                          </a:solidFill>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rPr>
                        <a:t>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1">
                          <a:solidFill>
                            <a:schemeClr val="accent1"/>
                          </a:solidFill>
                        </a:rPr>
                        <a:t>97.5%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rPr>
                        <a:t>90.0；99.4</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l">
                        <a:spcBef>
                          <a:spcPts val="0"/>
                        </a:spcBef>
                      </a:pPr>
                      <a:r>
                        <a:rPr lang="zh-CN" sz="1600" b="1" dirty="0">
                          <a:solidFill>
                            <a:schemeClr val="bg1"/>
                          </a:solidFill>
                        </a:rPr>
                        <a:t>单剂</a:t>
                      </a:r>
                      <a:r>
                        <a:rPr lang="zh-CN" sz="1600" b="1" dirty="0">
                          <a:solidFill>
                            <a:schemeClr val="tx1"/>
                          </a:solidFill>
                        </a:rPr>
                        <a:t>HPV九价疫苗（默克）</a:t>
                      </a:r>
                      <a:r>
                        <a:rPr lang="zh-CN" sz="1600" b="1" dirty="0">
                          <a:solidFill>
                            <a:schemeClr val="tx1"/>
                          </a:solidFill>
                          <a:highlight>
                            <a:srgbClr val="FFFF00"/>
                          </a:highlight>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zh-CN" sz="1600" b="0">
                          <a:solidFill>
                            <a:schemeClr val="accent1"/>
                          </a:solidFill>
                        </a:rPr>
                        <a:t>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zh-CN" sz="1600" b="1">
                          <a:solidFill>
                            <a:schemeClr val="accent1"/>
                          </a:solidFill>
                        </a:rPr>
                        <a:t>98.8%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zh-CN" sz="1600" b="0">
                          <a:solidFill>
                            <a:schemeClr val="accent1"/>
                          </a:solidFill>
                        </a:rPr>
                        <a:t>91.3；99.8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1600" b="1">
                          <a:solidFill>
                            <a:schemeClr val="accent1"/>
                          </a:solidFill>
                          <a:latin typeface="+mn-lt"/>
                          <a:ea typeface="SimSun"/>
                          <a:cs typeface="+mn-cs"/>
                        </a:rPr>
                        <a:t>HPV 16/18/31/33/45/52/58型持续性感染发生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l">
                        <a:spcBef>
                          <a:spcPts val="0"/>
                        </a:spcBef>
                      </a:pPr>
                      <a:r>
                        <a:rPr lang="zh-CN" sz="1600" b="1" dirty="0">
                          <a:solidFill>
                            <a:schemeClr val="bg1"/>
                          </a:solidFill>
                        </a:rPr>
                        <a:t>延迟接种</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b="0">
                          <a:solidFill>
                            <a:schemeClr val="accent1"/>
                          </a:solidFill>
                        </a:rPr>
                        <a:t>参照</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l">
                        <a:spcBef>
                          <a:spcPts val="0"/>
                        </a:spcBef>
                      </a:pPr>
                      <a:r>
                        <a:rPr lang="zh-CN" sz="1600" b="1" dirty="0">
                          <a:solidFill>
                            <a:schemeClr val="bg1"/>
                          </a:solidFill>
                        </a:rPr>
                        <a:t>单剂</a:t>
                      </a:r>
                      <a:r>
                        <a:rPr lang="zh-CN" sz="1600" b="1" dirty="0">
                          <a:solidFill>
                            <a:schemeClr val="tx1"/>
                          </a:solidFill>
                        </a:rPr>
                        <a:t>HPV九价疫苗（默克）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1">
                          <a:solidFill>
                            <a:schemeClr val="accent1"/>
                          </a:solidFill>
                          <a:latin typeface="+mn-lt"/>
                          <a:ea typeface="SimSun"/>
                          <a:cs typeface="Arial" panose="020B0604020202020204" pitchFamily="34" charset="0"/>
                        </a:rPr>
                        <a:t>95.5%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dirty="0">
                          <a:solidFill>
                            <a:schemeClr val="accent1"/>
                          </a:solidFill>
                          <a:latin typeface="+mn-lt"/>
                          <a:ea typeface="SimSun"/>
                          <a:cs typeface="Arial" panose="020B0604020202020204" pitchFamily="34" charset="0"/>
                        </a:rPr>
                        <a:t>89.0；98.2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646814" y="4277832"/>
            <a:ext cx="6811261" cy="230832"/>
          </a:xfrm>
          <a:prstGeom prst="rect">
            <a:avLst/>
          </a:prstGeom>
          <a:noFill/>
        </p:spPr>
        <p:txBody>
          <a:bodyPr wrap="square" numCol="1" rtlCol="0">
            <a:spAutoFit/>
          </a:bodyPr>
          <a:lstStyle/>
          <a:p>
            <a:r>
              <a:rPr lang="zh-CN" sz="900" dirty="0"/>
              <a:t>缩写：CI：置信区间；KEN SHE：肯尼亚单剂HPV疫苗保护效力；mITT：调整后的意向治疗人群；VE：疫苗保护效力</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6172210"/>
            <a:ext cx="10509398"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zh-CN" sz="700" b="0" i="0" u="none" strike="noStrike" cap="none" normalizeH="0" baseline="0" noProof="0">
                <a:ln>
                  <a:noFill/>
                </a:ln>
                <a:solidFill>
                  <a:schemeClr val="tx1">
                    <a:lumMod val="65000"/>
                    <a:lumOff val="35000"/>
                  </a:schemeClr>
                </a:solidFill>
                <a:effectLst/>
                <a:uLnTx/>
                <a:uFillTx/>
              </a:rPr>
              <a:t>Barnabas RV, Brown ER, Onono MA, et al.Durability of single-dose HPV vaccination in young Kenyan women: Randomized controlled trial 3-year results.</a:t>
            </a:r>
            <a:r>
              <a:rPr kumimoji="0" lang="zh-CN" sz="700" b="0" i="1" u="none" strike="noStrike" cap="none" normalizeH="0" baseline="0" noProof="0">
                <a:ln>
                  <a:noFill/>
                </a:ln>
                <a:solidFill>
                  <a:schemeClr val="tx1">
                    <a:lumMod val="65000"/>
                    <a:lumOff val="35000"/>
                  </a:schemeClr>
                </a:solidFill>
                <a:effectLst/>
                <a:uLnTx/>
                <a:uFillTx/>
              </a:rPr>
              <a:t>Nature Medicine</a:t>
            </a:r>
            <a:r>
              <a:rPr kumimoji="0" lang="zh-CN" sz="700" b="0" i="0" u="none" strike="noStrike" cap="none" normalizeH="0" baseline="0" noProof="0">
                <a:ln>
                  <a:noFill/>
                </a:ln>
                <a:solidFill>
                  <a:schemeClr val="tx1">
                    <a:lumMod val="65000"/>
                    <a:lumOff val="35000"/>
                  </a:schemeClr>
                </a:solidFill>
                <a:effectLst/>
                <a:uLnTx/>
                <a:uFillTx/>
              </a:rPr>
              <a:t>.2023;29(12):3224-3232.</a:t>
            </a:r>
          </a:p>
          <a:p>
            <a:pPr marL="0" indent="0" defTabSz="914400" eaLnBrk="1" hangingPunct="1">
              <a:spcBef>
                <a:spcPts val="0"/>
              </a:spcBef>
              <a:spcAft>
                <a:spcPts val="0"/>
              </a:spcAft>
              <a:defRPr/>
            </a:pPr>
            <a:r>
              <a:rPr lang="zh-CN" sz="700">
                <a:solidFill>
                  <a:schemeClr val="tx1">
                    <a:lumMod val="65000"/>
                    <a:lumOff val="35000"/>
                  </a:schemeClr>
                </a:solidFill>
              </a:rPr>
              <a:t>Barnabas R, Mugo N, Onono M, et al.A randomized crossover trial of single-dose HPV vaccination efficacy among young women: Durability and vaccine efficacy after 54 months.Abstract presented at International Papillomavirus Society Conference 2024. </a:t>
            </a:r>
          </a:p>
        </p:txBody>
      </p:sp>
      <p:sp>
        <p:nvSpPr>
          <p:cNvPr id="3" name="TextBox 2">
            <a:extLst>
              <a:ext uri="{FF2B5EF4-FFF2-40B4-BE49-F238E27FC236}">
                <a16:creationId xmlns:a16="http://schemas.microsoft.com/office/drawing/2014/main" id="{7D840598-3F3A-41AC-A66C-BD53DC02D34B}"/>
              </a:ext>
            </a:extLst>
          </p:cNvPr>
          <p:cNvSpPr txBox="1"/>
          <p:nvPr/>
        </p:nvSpPr>
        <p:spPr>
          <a:xfrm>
            <a:off x="759590" y="4632988"/>
            <a:ext cx="8630536" cy="307777"/>
          </a:xfrm>
          <a:prstGeom prst="rect">
            <a:avLst/>
          </a:prstGeom>
          <a:noFill/>
        </p:spPr>
        <p:txBody>
          <a:bodyPr wrap="square" rtlCol="0">
            <a:spAutoFit/>
          </a:bodyPr>
          <a:lstStyle/>
          <a:p>
            <a:r>
              <a:rPr lang="zh-CN" sz="1400" dirty="0"/>
              <a:t>mITT：基线时血清阴性，基线和第3个月时HPV-DNA阴性（计划分析的血清型）。</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841301" y="5065089"/>
            <a:ext cx="10509398" cy="88348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b="1" dirty="0">
                <a:solidFill>
                  <a:schemeClr val="accent1"/>
                </a:solidFill>
                <a:cs typeface="Arial" panose="020B0604020202020204" pitchFamily="34" charset="0"/>
              </a:rPr>
              <a:t>疫苗效力随时间变化函数（初始阶段+交叉阶段）</a:t>
            </a:r>
          </a:p>
          <a:p>
            <a:pPr marL="0" lvl="0" indent="0" defTabSz="1911350">
              <a:spcBef>
                <a:spcPct val="0"/>
              </a:spcBef>
              <a:buNone/>
            </a:pPr>
            <a:r>
              <a:rPr lang="zh-CN" sz="1600" u="sng" dirty="0">
                <a:solidFill>
                  <a:srgbClr val="000000"/>
                </a:solidFill>
                <a:latin typeface="Arial" panose="020B0604020202020204" pitchFamily="34" charset="0"/>
                <a:ea typeface="SimSun"/>
                <a:cs typeface="Arial" panose="020B0604020202020204" pitchFamily="34" charset="0"/>
              </a:rPr>
              <a:t>HPV-16/18型</a:t>
            </a:r>
            <a:r>
              <a:rPr lang="zh-CN" sz="1600" b="1" dirty="0">
                <a:solidFill>
                  <a:schemeClr val="accent1"/>
                </a:solidFill>
                <a:latin typeface="Arial" panose="020B0604020202020204" pitchFamily="34" charset="0"/>
                <a:ea typeface="SimSun"/>
                <a:cs typeface="Arial" panose="020B0604020202020204" pitchFamily="34" charset="0"/>
              </a:rPr>
              <a:t>：</a:t>
            </a:r>
            <a:r>
              <a:rPr lang="zh-CN" sz="1600" b="0" i="0" u="none" strike="noStrike" baseline="0" dirty="0">
                <a:solidFill>
                  <a:srgbClr val="000000"/>
                </a:solidFill>
                <a:latin typeface="Arial" panose="020B0604020202020204" pitchFamily="34" charset="0"/>
                <a:ea typeface="SimSun"/>
                <a:cs typeface="Arial" panose="020B0604020202020204" pitchFamily="34" charset="0"/>
              </a:rPr>
              <a:t>第6个月时为96.5%（95%CI 92.1-98.5），第54个月时为99.6%（95%CI 98.0-99.9）</a:t>
            </a:r>
          </a:p>
          <a:p>
            <a:pPr marL="0" lvl="0" indent="0" defTabSz="1911350">
              <a:spcBef>
                <a:spcPct val="0"/>
              </a:spcBef>
              <a:buNone/>
            </a:pPr>
            <a:r>
              <a:rPr lang="zh-CN" sz="1600" b="0" i="0" u="sng" strike="noStrike" baseline="0" dirty="0">
                <a:solidFill>
                  <a:srgbClr val="000000"/>
                </a:solidFill>
                <a:latin typeface="Arial" panose="020B0604020202020204" pitchFamily="34" charset="0"/>
                <a:ea typeface="SimSun"/>
              </a:rPr>
              <a:t>HPV-16/18/31/33/45/52/58型</a:t>
            </a:r>
            <a:r>
              <a:rPr lang="zh-CN" sz="1600" b="0" i="0" u="none" strike="noStrike" baseline="0" dirty="0">
                <a:solidFill>
                  <a:srgbClr val="000000"/>
                </a:solidFill>
                <a:latin typeface="Arial" panose="020B0604020202020204" pitchFamily="34" charset="0"/>
                <a:ea typeface="SimSun"/>
              </a:rPr>
              <a:t>：第6个月时为93.5%（95%CI 86.2-96.9），第54个月时为99.1%（95%CI 96.4-99.8）</a:t>
            </a: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554736" y="371288"/>
            <a:ext cx="11747582" cy="584775"/>
          </a:xfrm>
          <a:prstGeom prst="rect">
            <a:avLst/>
          </a:prstGeom>
        </p:spPr>
        <p:txBody>
          <a:bodyPr wrap="square">
            <a:spAutoFit/>
          </a:bodyPr>
          <a:lstStyle/>
          <a:p>
            <a:r>
              <a:rPr lang="zh-CN" sz="3200" dirty="0">
                <a:solidFill>
                  <a:schemeClr val="accent1"/>
                </a:solidFill>
                <a:latin typeface="+mj-lt"/>
                <a:ea typeface="SimSun"/>
              </a:rPr>
              <a:t>KEN SHE试验：结论</a:t>
            </a:r>
          </a:p>
        </p:txBody>
      </p:sp>
      <p:sp>
        <p:nvSpPr>
          <p:cNvPr id="2" name="TextBox 1">
            <a:extLst>
              <a:ext uri="{FF2B5EF4-FFF2-40B4-BE49-F238E27FC236}">
                <a16:creationId xmlns:a16="http://schemas.microsoft.com/office/drawing/2014/main" id="{6878ECDD-2344-4A5E-81BF-92F32D377DB2}"/>
              </a:ext>
            </a:extLst>
          </p:cNvPr>
          <p:cNvSpPr txBox="1"/>
          <p:nvPr/>
        </p:nvSpPr>
        <p:spPr>
          <a:xfrm>
            <a:off x="554736" y="1117410"/>
            <a:ext cx="9748158" cy="3970318"/>
          </a:xfrm>
          <a:prstGeom prst="rect">
            <a:avLst/>
          </a:prstGeom>
          <a:noFill/>
        </p:spPr>
        <p:txBody>
          <a:bodyPr wrap="square" rtlCol="0">
            <a:spAutoFit/>
          </a:bodyPr>
          <a:lstStyle/>
          <a:p>
            <a:pPr algn="l"/>
            <a:r>
              <a:rPr lang="zh-CN" sz="2800" b="0" i="0" u="none" strike="noStrike" baseline="0" dirty="0">
                <a:latin typeface="+mj-lt"/>
                <a:cs typeface="Calibri" panose="020F0502020204030204" pitchFamily="34" charset="0"/>
              </a:rPr>
              <a:t>单剂葛兰素史克</a:t>
            </a:r>
            <a:r>
              <a:rPr lang="zh-CN" sz="2800" dirty="0">
                <a:latin typeface="+mj-lt"/>
                <a:cs typeface="Calibri" panose="020F0502020204030204" pitchFamily="34" charset="0"/>
              </a:rPr>
              <a:t>HPV二价疫苗</a:t>
            </a:r>
            <a:r>
              <a:rPr lang="zh-CN" sz="2800" b="0" i="0" u="none" strike="noStrike" baseline="0" dirty="0">
                <a:latin typeface="+mj-lt"/>
                <a:cs typeface="Calibri" panose="020F0502020204030204" pitchFamily="34" charset="0"/>
              </a:rPr>
              <a:t>和默克HPV九价疫苗对预防非洲青春期女孩和年轻女性高危型HPV持续性感染</a:t>
            </a:r>
            <a:r>
              <a:rPr lang="zh-CN" sz="2800" b="1" i="0" u="none" strike="noStrike" baseline="0" dirty="0">
                <a:latin typeface="+mj-lt"/>
                <a:cs typeface="Calibri" panose="020F0502020204030204" pitchFamily="34" charset="0"/>
              </a:rPr>
              <a:t>高度有效</a:t>
            </a:r>
            <a:r>
              <a:rPr lang="zh-CN" sz="2800" i="0" u="none" strike="noStrike" baseline="0" dirty="0">
                <a:latin typeface="+mj-lt"/>
                <a:cs typeface="Calibri" panose="020F0502020204030204" pitchFamily="34" charset="0"/>
              </a:rPr>
              <a:t>。</a:t>
            </a:r>
          </a:p>
          <a:p>
            <a:pPr algn="l"/>
            <a:endParaRPr lang="en-US" sz="2800" dirty="0">
              <a:latin typeface="+mj-lt"/>
              <a:cs typeface="Calibri" panose="020F0502020204030204" pitchFamily="34" charset="0"/>
            </a:endParaRPr>
          </a:p>
          <a:p>
            <a:pPr algn="l"/>
            <a:r>
              <a:rPr lang="zh-CN" sz="2800" b="1" dirty="0">
                <a:latin typeface="+mj-lt"/>
                <a:cs typeface="Calibri" panose="020F0502020204030204" pitchFamily="34" charset="0"/>
              </a:rPr>
              <a:t>从这一单剂随机临床试验的</a:t>
            </a:r>
            <a:r>
              <a:rPr lang="zh-CN" sz="2800" b="1" i="0" u="none" strike="noStrike" baseline="0" dirty="0">
                <a:latin typeface="+mj-lt"/>
                <a:cs typeface="Calibri" panose="020F0502020204030204" pitchFamily="34" charset="0"/>
              </a:rPr>
              <a:t>保护效力</a:t>
            </a:r>
            <a:r>
              <a:rPr lang="zh-CN" sz="2800" b="1" dirty="0">
                <a:latin typeface="+mj-lt"/>
                <a:cs typeface="Calibri" panose="020F0502020204030204" pitchFamily="34" charset="0"/>
              </a:rPr>
              <a:t>数据</a:t>
            </a:r>
            <a:r>
              <a:rPr lang="zh-CN" altLang="en-US" sz="2800" b="1" dirty="0">
                <a:latin typeface="+mj-lt"/>
                <a:cs typeface="Calibri" panose="020F0502020204030204" pitchFamily="34" charset="0"/>
              </a:rPr>
              <a:t>来</a:t>
            </a:r>
            <a:r>
              <a:rPr lang="zh-CN" sz="2800" b="1" dirty="0">
                <a:latin typeface="+mj-lt"/>
                <a:cs typeface="Calibri" panose="020F0502020204030204" pitchFamily="34" charset="0"/>
              </a:rPr>
              <a:t>看，单剂接种可以提供</a:t>
            </a:r>
            <a:r>
              <a:rPr lang="zh-CN" sz="2800" b="1" i="0" u="none" strike="noStrike" baseline="0" dirty="0">
                <a:latin typeface="+mj-lt"/>
                <a:cs typeface="Calibri" panose="020F0502020204030204" pitchFamily="34" charset="0"/>
              </a:rPr>
              <a:t>与多剂接种方案相似的高水平保护。</a:t>
            </a:r>
          </a:p>
          <a:p>
            <a:pPr algn="l"/>
            <a:endParaRPr lang="en-US" sz="2800" b="1" dirty="0">
              <a:latin typeface="+mj-lt"/>
              <a:cs typeface="Calibri" panose="020F0502020204030204" pitchFamily="34" charset="0"/>
            </a:endParaRPr>
          </a:p>
          <a:p>
            <a:pPr algn="l"/>
            <a:r>
              <a:rPr lang="zh-CN" sz="2800" dirty="0">
                <a:latin typeface="+mj-lt"/>
                <a:cs typeface="Calibri" panose="020F0502020204030204" pitchFamily="34" charset="0"/>
              </a:rPr>
              <a:t>HPV疫苗单剂接种在接种后</a:t>
            </a:r>
            <a:r>
              <a:rPr lang="zh-CN" sz="2800" b="1" dirty="0">
                <a:latin typeface="+mj-lt"/>
                <a:cs typeface="Calibri" panose="020F0502020204030204" pitchFamily="34" charset="0"/>
              </a:rPr>
              <a:t>54个月内都非常有效，且未观察到免疫力减弱的证据。这些结果证实了HPV疫苗单剂接种的持久保护效果。</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374609" y="62818"/>
            <a:ext cx="11747582" cy="584775"/>
          </a:xfrm>
          <a:prstGeom prst="rect">
            <a:avLst/>
          </a:prstGeom>
        </p:spPr>
        <p:txBody>
          <a:bodyPr wrap="square">
            <a:spAutoFit/>
          </a:bodyPr>
          <a:lstStyle/>
          <a:p>
            <a:r>
              <a:rPr lang="zh-CN" sz="3200" dirty="0">
                <a:solidFill>
                  <a:schemeClr val="tx2"/>
                </a:solidFill>
                <a:latin typeface="+mj-lt"/>
                <a:ea typeface="SimSun"/>
              </a:rPr>
              <a:t>ESCUDDO试验 - 研究概要图</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CN" dirty="0">
                  <a:solidFill>
                    <a:schemeClr val="accent1"/>
                  </a:solidFill>
                  <a:cs typeface="Arial" panose="020B0604020202020204" pitchFamily="34" charset="0"/>
                </a:rPr>
                <a:t>对20,330名12-16岁女孩随机分组</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419793" y="6222885"/>
            <a:ext cx="7132774" cy="230832"/>
          </a:xfrm>
          <a:prstGeom prst="rect">
            <a:avLst/>
          </a:prstGeom>
          <a:noFill/>
        </p:spPr>
        <p:txBody>
          <a:bodyPr wrap="square" rtlCol="0">
            <a:spAutoFit/>
          </a:bodyPr>
          <a:lstStyle/>
          <a:p>
            <a:r>
              <a:rPr lang="zh-CN" sz="900"/>
              <a:t>Mo：月；N：受试者人数；yo：年龄 </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3C433ED-7C10-B0B1-89FE-A4155907510A}"/>
              </a:ext>
            </a:extLst>
          </p:cNvPr>
          <p:cNvSpPr/>
          <p:nvPr/>
        </p:nvSpPr>
        <p:spPr>
          <a:xfrm>
            <a:off x="129462" y="3224998"/>
            <a:ext cx="2961262" cy="639829"/>
          </a:xfrm>
          <a:prstGeom prst="roundRect">
            <a:avLst>
              <a:gd name="adj" fmla="val 10000"/>
            </a:avLst>
          </a:prstGeom>
          <a:solidFill>
            <a:schemeClr val="accent3">
              <a:lumMod val="60000"/>
              <a:lumOff val="4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156980" y="3284046"/>
            <a:ext cx="2909027" cy="524436"/>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1剂HPV二价疫苗（葛兰素史克）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4,880</a:t>
            </a:r>
          </a:p>
        </p:txBody>
      </p:sp>
      <p:sp>
        <p:nvSpPr>
          <p:cNvPr id="24" name="Rectangle: Rounded Corners 23">
            <a:extLst>
              <a:ext uri="{FF2B5EF4-FFF2-40B4-BE49-F238E27FC236}">
                <a16:creationId xmlns:a16="http://schemas.microsoft.com/office/drawing/2014/main" id="{73769FC0-7197-B573-B35C-06DBBCD13FC6}"/>
              </a:ext>
            </a:extLst>
          </p:cNvPr>
          <p:cNvSpPr/>
          <p:nvPr/>
        </p:nvSpPr>
        <p:spPr>
          <a:xfrm>
            <a:off x="3250485" y="3220237"/>
            <a:ext cx="2869421" cy="594070"/>
          </a:xfrm>
          <a:prstGeom prst="roundRect">
            <a:avLst>
              <a:gd name="adj" fmla="val 10000"/>
            </a:avLst>
          </a:prstGeom>
          <a:solidFill>
            <a:schemeClr val="accent3">
              <a:lumMod val="60000"/>
              <a:lumOff val="4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3305743" y="3265771"/>
            <a:ext cx="2820404" cy="515734"/>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2剂HPV二价疫苗（葛兰素史克）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4,880</a:t>
            </a:r>
          </a:p>
        </p:txBody>
      </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D6E13CC7-89F1-DA46-2B71-2EA08C36089F}"/>
              </a:ext>
            </a:extLst>
          </p:cNvPr>
          <p:cNvSpPr/>
          <p:nvPr/>
        </p:nvSpPr>
        <p:spPr>
          <a:xfrm>
            <a:off x="6222417" y="3215269"/>
            <a:ext cx="2820404" cy="599037"/>
          </a:xfrm>
          <a:prstGeom prst="roundRect">
            <a:avLst>
              <a:gd name="adj" fmla="val 10000"/>
            </a:avLst>
          </a:pr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6241519" y="3263615"/>
            <a:ext cx="2692169" cy="520046"/>
          </a:xfrm>
          <a:prstGeom prst="rect">
            <a:avLst/>
          </a:prstGeom>
          <a:solidFill>
            <a:schemeClr val="accent2"/>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1剂HPV九价疫苗（默克）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4,851</a:t>
            </a:r>
          </a:p>
        </p:txBody>
      </p:sp>
      <p:sp>
        <p:nvSpPr>
          <p:cNvPr id="55" name="Rectangle: Rounded Corners 54">
            <a:extLst>
              <a:ext uri="{FF2B5EF4-FFF2-40B4-BE49-F238E27FC236}">
                <a16:creationId xmlns:a16="http://schemas.microsoft.com/office/drawing/2014/main" id="{2EF1E712-8E86-C780-BC1C-C126E9E86403}"/>
              </a:ext>
            </a:extLst>
          </p:cNvPr>
          <p:cNvSpPr/>
          <p:nvPr/>
        </p:nvSpPr>
        <p:spPr>
          <a:xfrm>
            <a:off x="9306528" y="3173071"/>
            <a:ext cx="2756010" cy="641235"/>
          </a:xfrm>
          <a:prstGeom prst="roundRect">
            <a:avLst>
              <a:gd name="adj" fmla="val 10000"/>
            </a:avLst>
          </a:pr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9403423" y="3215057"/>
            <a:ext cx="2589659" cy="556680"/>
          </a:xfrm>
          <a:prstGeom prst="rect">
            <a:avLst/>
          </a:prstGeom>
          <a:solidFill>
            <a:schemeClr val="accent2"/>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2剂HPV九价疫苗（默克）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4,851</a:t>
            </a:r>
          </a:p>
        </p:txBody>
      </p:sp>
      <p:sp>
        <p:nvSpPr>
          <p:cNvPr id="58" name="Rectangle: Rounded Corners 4">
            <a:extLst>
              <a:ext uri="{FF2B5EF4-FFF2-40B4-BE49-F238E27FC236}">
                <a16:creationId xmlns:a16="http://schemas.microsoft.com/office/drawing/2014/main" id="{6F26C1B7-EFB5-4CB2-9814-AD6D7E5E2A57}"/>
              </a:ext>
            </a:extLst>
          </p:cNvPr>
          <p:cNvSpPr txBox="1"/>
          <p:nvPr/>
        </p:nvSpPr>
        <p:spPr>
          <a:xfrm>
            <a:off x="156980" y="5864930"/>
            <a:ext cx="11905558"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CN" sz="2000" b="1" dirty="0">
                <a:solidFill>
                  <a:schemeClr val="accent1"/>
                </a:solidFill>
                <a:cs typeface="Arial" panose="020B0604020202020204" pitchFamily="34" charset="0"/>
              </a:rPr>
              <a:t>2990名未接种疫苗的女性参与了这项调查研究（作为对照组）</a:t>
            </a:r>
          </a:p>
        </p:txBody>
      </p:sp>
      <p:sp>
        <p:nvSpPr>
          <p:cNvPr id="60" name="Rectangle: Rounded Corners 59">
            <a:extLst>
              <a:ext uri="{FF2B5EF4-FFF2-40B4-BE49-F238E27FC236}">
                <a16:creationId xmlns:a16="http://schemas.microsoft.com/office/drawing/2014/main" id="{ECFD134A-107E-8359-8E41-D60E69655ACF}"/>
              </a:ext>
            </a:extLst>
          </p:cNvPr>
          <p:cNvSpPr/>
          <p:nvPr/>
        </p:nvSpPr>
        <p:spPr>
          <a:xfrm>
            <a:off x="129376" y="5242797"/>
            <a:ext cx="2971800" cy="525544"/>
          </a:xfrm>
          <a:prstGeom prst="roundRect">
            <a:avLst>
              <a:gd name="adj" fmla="val 10000"/>
            </a:avLst>
          </a:prstGeom>
          <a:solidFill>
            <a:schemeClr val="accent3">
              <a:lumMod val="60000"/>
              <a:lumOff val="4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39447" y="5269151"/>
            <a:ext cx="2813195" cy="456244"/>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1剂HPV二价疫苗（葛兰素史克）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4,068</a:t>
            </a:r>
          </a:p>
        </p:txBody>
      </p:sp>
      <p:sp>
        <p:nvSpPr>
          <p:cNvPr id="63" name="Rectangle: Rounded Corners 62">
            <a:extLst>
              <a:ext uri="{FF2B5EF4-FFF2-40B4-BE49-F238E27FC236}">
                <a16:creationId xmlns:a16="http://schemas.microsoft.com/office/drawing/2014/main" id="{185C5253-A2AB-3E94-78E6-46BDF3DA3712}"/>
              </a:ext>
            </a:extLst>
          </p:cNvPr>
          <p:cNvSpPr/>
          <p:nvPr/>
        </p:nvSpPr>
        <p:spPr>
          <a:xfrm>
            <a:off x="3168517" y="5239347"/>
            <a:ext cx="2927483" cy="515853"/>
          </a:xfrm>
          <a:prstGeom prst="roundRect">
            <a:avLst>
              <a:gd name="adj" fmla="val 10000"/>
            </a:avLst>
          </a:prstGeom>
          <a:solidFill>
            <a:schemeClr val="accent3">
              <a:lumMod val="60000"/>
              <a:lumOff val="4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3180878" y="5277564"/>
            <a:ext cx="2888109" cy="447831"/>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2剂HPV二价疫苗（葛兰素史克）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4,040</a:t>
            </a:r>
          </a:p>
        </p:txBody>
      </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9"/>
            <a:ext cx="2608761" cy="533781"/>
            <a:chOff x="5579" y="2325687"/>
            <a:chExt cx="3069166" cy="76729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28052" y="2384021"/>
              <a:ext cx="3015918"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sz="1600" dirty="0">
                  <a:solidFill>
                    <a:schemeClr val="accent1"/>
                  </a:solidFill>
                  <a:cs typeface="Arial" panose="020B0604020202020204" pitchFamily="34" charset="0"/>
                </a:rPr>
                <a:t>1剂HPV九价疫苗（默克）</a:t>
              </a:r>
            </a:p>
            <a:p>
              <a:pPr marL="0" lvl="0" indent="0" algn="ctr" defTabSz="1911350">
                <a:lnSpc>
                  <a:spcPct val="90000"/>
                </a:lnSpc>
                <a:spcBef>
                  <a:spcPct val="0"/>
                </a:spcBef>
                <a:buNone/>
              </a:pPr>
              <a:r>
                <a:rPr lang="zh-CN" sz="1600" b="1" dirty="0">
                  <a:solidFill>
                    <a:schemeClr val="accent1"/>
                  </a:solidFill>
                  <a:cs typeface="Arial" panose="020B0604020202020204" pitchFamily="34" charset="0"/>
                </a:rPr>
                <a:t>N = 4,109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042821" y="5218832"/>
            <a:ext cx="2981367" cy="533781"/>
            <a:chOff x="-95661" y="2325687"/>
            <a:chExt cx="317040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95661" y="2325687"/>
              <a:ext cx="317040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17941" y="2426864"/>
              <a:ext cx="2904775"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dirty="0">
                  <a:solidFill>
                    <a:schemeClr val="accent1"/>
                  </a:solidFill>
                  <a:cs typeface="Arial" panose="020B0604020202020204" pitchFamily="34" charset="0"/>
                </a:rPr>
                <a:t>2剂HPV九价疫苗（默克）</a:t>
              </a:r>
            </a:p>
            <a:p>
              <a:pPr marL="0" lvl="0" indent="0" algn="ctr" defTabSz="1911350">
                <a:lnSpc>
                  <a:spcPct val="90000"/>
                </a:lnSpc>
                <a:spcBef>
                  <a:spcPct val="0"/>
                </a:spcBef>
                <a:buNone/>
              </a:pPr>
              <a:r>
                <a:rPr lang="zh-CN" b="1" dirty="0">
                  <a:solidFill>
                    <a:schemeClr val="accent1"/>
                  </a:solidFill>
                  <a:cs typeface="Arial" panose="020B0604020202020204" pitchFamily="34" charset="0"/>
                </a:rPr>
                <a:t>N = 4,083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疫苗有效性评估</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487168" y="609659"/>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dirty="0"/>
              <a:t>1剂与2剂接种方案的非劣效性评估</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a:solidFill>
                    <a:schemeClr val="accent1"/>
                  </a:solidFill>
                  <a:cs typeface="Arial" panose="020B0604020202020204" pitchFamily="34" charset="0"/>
                </a:rPr>
                <a:t>HPV二价疫苗（葛兰素史克）</a:t>
              </a:r>
            </a:p>
            <a:p>
              <a:pPr marL="0" lvl="0" indent="0" algn="ctr" defTabSz="1911350">
                <a:lnSpc>
                  <a:spcPct val="90000"/>
                </a:lnSpc>
                <a:spcBef>
                  <a:spcPct val="0"/>
                </a:spcBef>
                <a:buNone/>
              </a:pPr>
              <a:r>
                <a:rPr lang="zh-CN" b="1">
                  <a:solidFill>
                    <a:schemeClr val="accent1"/>
                  </a:solidFill>
                  <a:cs typeface="Arial" panose="020B0604020202020204" pitchFamily="34" charset="0"/>
                </a:rPr>
                <a:t>N = 10,174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53562" cy="537704"/>
            <a:chOff x="5579" y="2325687"/>
            <a:chExt cx="3069166"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28052" y="2408443"/>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zh-CN" dirty="0">
                  <a:solidFill>
                    <a:schemeClr val="accent1"/>
                  </a:solidFill>
                  <a:cs typeface="Arial" panose="020B0604020202020204" pitchFamily="34" charset="0"/>
                </a:rPr>
                <a:t>HPV九价疫苗（默克）</a:t>
              </a:r>
            </a:p>
            <a:p>
              <a:pPr marL="0" lvl="0" indent="0" algn="ctr" defTabSz="1911350">
                <a:lnSpc>
                  <a:spcPct val="90000"/>
                </a:lnSpc>
                <a:spcBef>
                  <a:spcPct val="0"/>
                </a:spcBef>
                <a:buNone/>
              </a:pPr>
              <a:r>
                <a:rPr lang="zh-CN" b="1" dirty="0">
                  <a:solidFill>
                    <a:schemeClr val="accent1"/>
                  </a:solidFill>
                  <a:cs typeface="Arial" panose="020B0604020202020204" pitchFamily="34" charset="0"/>
                </a:rPr>
                <a:t>N = 10,156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zh-CN" dirty="0"/>
              <a:t>对≥15岁人群每隔6个月采集一次宫颈标本（第12个月至第60个月）</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751913" y="351876"/>
            <a:ext cx="11747582" cy="584775"/>
          </a:xfrm>
          <a:prstGeom prst="rect">
            <a:avLst/>
          </a:prstGeom>
        </p:spPr>
        <p:txBody>
          <a:bodyPr wrap="square">
            <a:spAutoFit/>
          </a:bodyPr>
          <a:lstStyle/>
          <a:p>
            <a:pPr algn="ctr"/>
            <a:r>
              <a:rPr lang="zh-CN" sz="3200" dirty="0">
                <a:solidFill>
                  <a:schemeClr val="accent1"/>
                </a:solidFill>
                <a:latin typeface="+mj-lt"/>
                <a:ea typeface="SimSun"/>
              </a:rPr>
              <a:t>ESCUDDO试验：PPP非劣效性评价</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3798374373"/>
              </p:ext>
            </p:extLst>
          </p:nvPr>
        </p:nvGraphicFramePr>
        <p:xfrm>
          <a:off x="633505" y="1230378"/>
          <a:ext cx="10149841" cy="3213028"/>
        </p:xfrm>
        <a:graphic>
          <a:graphicData uri="http://schemas.openxmlformats.org/drawingml/2006/table">
            <a:tbl>
              <a:tblPr firstRow="1" bandRow="1">
                <a:tableStyleId>{69012ECD-51FC-41F1-AA8D-1B2483CD663E}</a:tableStyleId>
              </a:tblPr>
              <a:tblGrid>
                <a:gridCol w="3019150">
                  <a:extLst>
                    <a:ext uri="{9D8B030D-6E8A-4147-A177-3AD203B41FA5}">
                      <a16:colId xmlns:a16="http://schemas.microsoft.com/office/drawing/2014/main" val="775955045"/>
                    </a:ext>
                  </a:extLst>
                </a:gridCol>
                <a:gridCol w="1489795">
                  <a:extLst>
                    <a:ext uri="{9D8B030D-6E8A-4147-A177-3AD203B41FA5}">
                      <a16:colId xmlns:a16="http://schemas.microsoft.com/office/drawing/2014/main" val="2603563049"/>
                    </a:ext>
                  </a:extLst>
                </a:gridCol>
                <a:gridCol w="1489795">
                  <a:extLst>
                    <a:ext uri="{9D8B030D-6E8A-4147-A177-3AD203B41FA5}">
                      <a16:colId xmlns:a16="http://schemas.microsoft.com/office/drawing/2014/main" val="1036013797"/>
                    </a:ext>
                  </a:extLst>
                </a:gridCol>
                <a:gridCol w="2311268">
                  <a:extLst>
                    <a:ext uri="{9D8B030D-6E8A-4147-A177-3AD203B41FA5}">
                      <a16:colId xmlns:a16="http://schemas.microsoft.com/office/drawing/2014/main" val="1906708921"/>
                    </a:ext>
                  </a:extLst>
                </a:gridCol>
                <a:gridCol w="1839833">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dirty="0"/>
                        <a:t>受试者人数</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dirty="0"/>
                        <a:t>事件数量</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dirty="0"/>
                        <a:t>累积事件</a:t>
                      </a:r>
                    </a:p>
                    <a:p>
                      <a:pPr algn="ctr"/>
                      <a:r>
                        <a:rPr lang="zh-CN" sz="1600" dirty="0"/>
                        <a:t>发生率/100名受试者</a:t>
                      </a:r>
                    </a:p>
                    <a:p>
                      <a:pPr algn="ctr"/>
                      <a:r>
                        <a:rPr lang="zh-CN" sz="1600" dirty="0"/>
                        <a:t>（95% CI）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800" b="1" i="0" u="none" strike="noStrike" baseline="0" dirty="0">
                          <a:solidFill>
                            <a:schemeClr val="bg1"/>
                          </a:solidFill>
                          <a:latin typeface="+mn-lt"/>
                          <a:ea typeface="SimSun"/>
                          <a:cs typeface="+mn-cs"/>
                        </a:rPr>
                        <a:t>发生率差异</a:t>
                      </a:r>
                    </a:p>
                    <a:p>
                      <a:pPr algn="ctr"/>
                      <a:r>
                        <a:rPr lang="zh-CN" sz="1800" b="1" i="0" u="none" strike="noStrike" baseline="0" dirty="0">
                          <a:solidFill>
                            <a:schemeClr val="bg1"/>
                          </a:solidFill>
                          <a:latin typeface="+mn-lt"/>
                          <a:ea typeface="SimSun"/>
                          <a:cs typeface="+mn-cs"/>
                        </a:rPr>
                        <a:t>（95% CI）</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zh-CN" sz="1600" b="1" dirty="0">
                          <a:solidFill>
                            <a:schemeClr val="accent1"/>
                          </a:solidFill>
                          <a:latin typeface="+mn-lt"/>
                          <a:ea typeface="SimSun"/>
                          <a:cs typeface="+mn-cs"/>
                        </a:rPr>
                        <a:t>HPV 16/18型持续性感染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zh-CN" sz="1600" b="1" dirty="0">
                          <a:solidFill>
                            <a:schemeClr val="bg1"/>
                          </a:solidFill>
                        </a:rPr>
                        <a:t>单剂HPV二价疫苗（葛兰素史克）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zh-CN" sz="1600" b="0">
                          <a:solidFill>
                            <a:schemeClr val="accent1"/>
                          </a:solidFill>
                        </a:rPr>
                        <a:t>0.29（0.15至0.52）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zh-CN" sz="1600" b="1">
                          <a:solidFill>
                            <a:schemeClr val="accent1"/>
                          </a:solidFill>
                          <a:latin typeface="+mn-lt"/>
                          <a:ea typeface="SimSun"/>
                          <a:cs typeface="Arial" panose="020B0604020202020204" pitchFamily="34" charset="0"/>
                        </a:rPr>
                        <a:t>-0.13 </a:t>
                      </a:r>
                    </a:p>
                    <a:p>
                      <a:pPr algn="ctr">
                        <a:spcBef>
                          <a:spcPts val="0"/>
                        </a:spcBef>
                      </a:pPr>
                      <a:r>
                        <a:rPr lang="zh-CN" sz="1600" b="1">
                          <a:solidFill>
                            <a:schemeClr val="accent1"/>
                          </a:solidFill>
                          <a:latin typeface="+mn-lt"/>
                          <a:ea typeface="SimSun"/>
                          <a:cs typeface="Arial" panose="020B0604020202020204" pitchFamily="34" charset="0"/>
                        </a:rPr>
                        <a:t>(-0.45至0.15)</a:t>
                      </a:r>
                    </a:p>
                    <a:p>
                      <a:pPr algn="ctr">
                        <a:spcBef>
                          <a:spcPts val="0"/>
                        </a:spcBef>
                      </a:pPr>
                      <a:r>
                        <a:rPr lang="zh-CN" sz="1600" b="1">
                          <a:solidFill>
                            <a:schemeClr val="accent1"/>
                          </a:solidFill>
                          <a:latin typeface="+mn-lt"/>
                          <a:ea typeface="SimSun"/>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l">
                        <a:spcBef>
                          <a:spcPts val="0"/>
                        </a:spcBef>
                      </a:pPr>
                      <a:r>
                        <a:rPr lang="zh-CN" sz="1600" b="1" dirty="0">
                          <a:solidFill>
                            <a:schemeClr val="bg1"/>
                          </a:solidFill>
                        </a:rPr>
                        <a:t>两剂HPV二价疫苗（葛兰素史克）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rPr>
                        <a:t>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rPr>
                        <a:t>0.42（0.23至0.71）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zh-CN" sz="1600" b="1" dirty="0">
                          <a:solidFill>
                            <a:schemeClr val="accent1"/>
                          </a:solidFill>
                          <a:latin typeface="+mn-lt"/>
                          <a:ea typeface="SimSun"/>
                          <a:cs typeface="+mn-cs"/>
                        </a:rPr>
                        <a:t>HPV 16/18型持续性感染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zh-CN" sz="1600" b="1" dirty="0">
                          <a:solidFill>
                            <a:schemeClr val="bg1"/>
                          </a:solidFill>
                        </a:rPr>
                        <a:t>单剂HPV九价疫苗（默克）</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b="0">
                          <a:solidFill>
                            <a:schemeClr val="accent1"/>
                          </a:solidFill>
                        </a:rPr>
                        <a:t>0.48（0.28至0.75）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zh-CN" sz="1600" b="1">
                          <a:solidFill>
                            <a:schemeClr val="accent1"/>
                          </a:solidFill>
                          <a:latin typeface="+mn-lt"/>
                          <a:ea typeface="SimSun"/>
                          <a:cs typeface="+mn-cs"/>
                        </a:rPr>
                        <a:t>0.21 </a:t>
                      </a:r>
                    </a:p>
                    <a:p>
                      <a:pPr algn="ctr">
                        <a:spcBef>
                          <a:spcPts val="0"/>
                        </a:spcBef>
                      </a:pPr>
                      <a:r>
                        <a:rPr lang="zh-CN" sz="1600" b="1">
                          <a:solidFill>
                            <a:schemeClr val="accent1"/>
                          </a:solidFill>
                          <a:latin typeface="+mn-lt"/>
                          <a:ea typeface="SimSun"/>
                          <a:cs typeface="+mn-cs"/>
                        </a:rPr>
                        <a:t>(-0.09至0.51)</a:t>
                      </a:r>
                    </a:p>
                    <a:p>
                      <a:pPr algn="ctr">
                        <a:spcBef>
                          <a:spcPts val="0"/>
                        </a:spcBef>
                      </a:pPr>
                      <a:r>
                        <a:rPr lang="zh-CN" sz="1600" b="1">
                          <a:solidFill>
                            <a:schemeClr val="accent1"/>
                          </a:solidFill>
                          <a:latin typeface="+mn-lt"/>
                          <a:ea typeface="SimSun"/>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l">
                        <a:spcBef>
                          <a:spcPts val="0"/>
                        </a:spcBef>
                      </a:pPr>
                      <a:r>
                        <a:rPr lang="zh-CN" sz="1600" b="1" dirty="0">
                          <a:solidFill>
                            <a:schemeClr val="bg1"/>
                          </a:solidFill>
                        </a:rPr>
                        <a:t>两剂HPV九价疫苗（默克）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dirty="0">
                          <a:solidFill>
                            <a:schemeClr val="accent1"/>
                          </a:solidFill>
                          <a:latin typeface="+mn-lt"/>
                          <a:ea typeface="SimSun"/>
                          <a:cs typeface="Arial" panose="020B0604020202020204" pitchFamily="34" charset="0"/>
                        </a:rPr>
                        <a:t>0.27（0.12至0.51）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696229" y="4598875"/>
            <a:ext cx="6811261" cy="230832"/>
          </a:xfrm>
          <a:prstGeom prst="rect">
            <a:avLst/>
          </a:prstGeom>
          <a:noFill/>
        </p:spPr>
        <p:txBody>
          <a:bodyPr wrap="square" numCol="1" rtlCol="0">
            <a:spAutoFit/>
          </a:bodyPr>
          <a:lstStyle/>
          <a:p>
            <a:r>
              <a:rPr lang="zh-CN" sz="900" dirty="0"/>
              <a:t>缩写：CI：置信区间；PPP：</a:t>
            </a:r>
            <a:r>
              <a:rPr lang="zh-CN" altLang="en-US" sz="900" dirty="0"/>
              <a:t>符合</a:t>
            </a:r>
            <a:r>
              <a:rPr lang="zh-CN" sz="900" dirty="0"/>
              <a:t>方案人群</a:t>
            </a:r>
          </a:p>
        </p:txBody>
      </p:sp>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zh-CN"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Doses.N Engl J Med.2025 Dec 3. doi: 10.1056/NEJMoa2506765.Epub ahead of print.PMID: 41337735.</a:t>
            </a:r>
          </a:p>
        </p:txBody>
      </p:sp>
      <p:sp>
        <p:nvSpPr>
          <p:cNvPr id="6" name="TextBox 2">
            <a:extLst>
              <a:ext uri="{FF2B5EF4-FFF2-40B4-BE49-F238E27FC236}">
                <a16:creationId xmlns:a16="http://schemas.microsoft.com/office/drawing/2014/main" id="{C7A7D1B5-FAC8-4F32-BC37-35D7595F93C7}"/>
              </a:ext>
            </a:extLst>
          </p:cNvPr>
          <p:cNvSpPr txBox="1"/>
          <p:nvPr/>
        </p:nvSpPr>
        <p:spPr>
          <a:xfrm>
            <a:off x="552276" y="5123434"/>
            <a:ext cx="10079198" cy="307777"/>
          </a:xfrm>
          <a:prstGeom prst="rect">
            <a:avLst/>
          </a:prstGeom>
          <a:noFill/>
        </p:spPr>
        <p:txBody>
          <a:bodyPr wrap="square" rtlCol="0">
            <a:spAutoFit/>
          </a:bodyPr>
          <a:lstStyle/>
          <a:p>
            <a:r>
              <a:rPr lang="zh-CN" sz="1400" dirty="0"/>
              <a:t>PPP：</a:t>
            </a:r>
            <a:r>
              <a:rPr lang="zh-CN" altLang="en-US" sz="1400" dirty="0"/>
              <a:t>符合</a:t>
            </a:r>
            <a:r>
              <a:rPr lang="zh-CN" sz="1400" dirty="0"/>
              <a:t>方案人群——接受了完整的剂量方案，且无重大方案偏差</a:t>
            </a:r>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zh-CN" sz="3200" dirty="0">
                <a:solidFill>
                  <a:schemeClr val="accent1"/>
                </a:solidFill>
                <a:latin typeface="+mj-lt"/>
                <a:ea typeface="SimSun"/>
              </a:rPr>
              <a:t>ESCUDDO试验：PPP疫苗有效性</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3287491435"/>
              </p:ext>
            </p:extLst>
          </p:nvPr>
        </p:nvGraphicFramePr>
        <p:xfrm>
          <a:off x="804389" y="673832"/>
          <a:ext cx="10197594" cy="4486656"/>
        </p:xfrm>
        <a:graphic>
          <a:graphicData uri="http://schemas.openxmlformats.org/drawingml/2006/table">
            <a:tbl>
              <a:tblPr firstRow="1" bandRow="1">
                <a:tableStyleId>{69012ECD-51FC-41F1-AA8D-1B2483CD663E}</a:tableStyleId>
              </a:tblPr>
              <a:tblGrid>
                <a:gridCol w="3033355">
                  <a:extLst>
                    <a:ext uri="{9D8B030D-6E8A-4147-A177-3AD203B41FA5}">
                      <a16:colId xmlns:a16="http://schemas.microsoft.com/office/drawing/2014/main" val="775955045"/>
                    </a:ext>
                  </a:extLst>
                </a:gridCol>
                <a:gridCol w="1496804">
                  <a:extLst>
                    <a:ext uri="{9D8B030D-6E8A-4147-A177-3AD203B41FA5}">
                      <a16:colId xmlns:a16="http://schemas.microsoft.com/office/drawing/2014/main" val="2603563049"/>
                    </a:ext>
                  </a:extLst>
                </a:gridCol>
                <a:gridCol w="1496804">
                  <a:extLst>
                    <a:ext uri="{9D8B030D-6E8A-4147-A177-3AD203B41FA5}">
                      <a16:colId xmlns:a16="http://schemas.microsoft.com/office/drawing/2014/main" val="1036013797"/>
                    </a:ext>
                  </a:extLst>
                </a:gridCol>
                <a:gridCol w="2322143">
                  <a:extLst>
                    <a:ext uri="{9D8B030D-6E8A-4147-A177-3AD203B41FA5}">
                      <a16:colId xmlns:a16="http://schemas.microsoft.com/office/drawing/2014/main" val="1906708921"/>
                    </a:ext>
                  </a:extLst>
                </a:gridCol>
                <a:gridCol w="1848488">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a:t>受试者人数</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a:t>事件数量</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600"/>
                        <a:t>事件发生率/100名受试者</a:t>
                      </a:r>
                    </a:p>
                    <a:p>
                      <a:pPr algn="ctr"/>
                      <a:r>
                        <a:rPr lang="zh-CN" sz="1600"/>
                        <a:t>（95% CI）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zh-CN" sz="1800" b="1" i="0" u="none" strike="noStrike" baseline="0">
                          <a:solidFill>
                            <a:schemeClr val="bg1"/>
                          </a:solidFill>
                          <a:latin typeface="+mn-lt"/>
                          <a:ea typeface="SimSun"/>
                          <a:cs typeface="+mn-cs"/>
                        </a:rPr>
                        <a:t>有效性</a:t>
                      </a:r>
                    </a:p>
                    <a:p>
                      <a:pPr algn="ctr"/>
                      <a:r>
                        <a:rPr lang="zh-CN" sz="1800" b="1" i="0" u="none" strike="noStrike" baseline="0">
                          <a:solidFill>
                            <a:schemeClr val="bg1"/>
                          </a:solidFill>
                          <a:latin typeface="+mn-lt"/>
                          <a:ea typeface="SimSun"/>
                          <a:cs typeface="+mn-cs"/>
                        </a:rPr>
                        <a:t>（95% CI）</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zh-CN" sz="1600" b="1">
                          <a:solidFill>
                            <a:schemeClr val="accent1"/>
                          </a:solidFill>
                          <a:latin typeface="+mn-lt"/>
                          <a:ea typeface="SimSun"/>
                          <a:cs typeface="+mn-cs"/>
                        </a:rPr>
                        <a:t>HPV 16/18型持续性感染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zh-CN" sz="1600" b="1" dirty="0">
                          <a:solidFill>
                            <a:schemeClr val="bg1"/>
                          </a:solidFill>
                        </a:rPr>
                        <a:t>未接种</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5.37（4.55–6.17）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zh-CN" sz="1600" b="1">
                          <a:solidFill>
                            <a:schemeClr val="accent1"/>
                          </a:solidFill>
                          <a:latin typeface="+mn-lt"/>
                          <a:ea typeface="SimSun"/>
                          <a:cs typeface="Arial" panose="020B0604020202020204" pitchFamily="34" charset="0"/>
                        </a:rPr>
                        <a:t>98.2（96.1–99.6）</a:t>
                      </a:r>
                    </a:p>
                    <a:p>
                      <a:pPr algn="ctr">
                        <a:spcBef>
                          <a:spcPts val="0"/>
                        </a:spcBef>
                      </a:pPr>
                      <a:r>
                        <a:rPr lang="zh-CN" sz="1600" b="1">
                          <a:solidFill>
                            <a:schemeClr val="accent1"/>
                          </a:solidFill>
                          <a:latin typeface="+mn-lt"/>
                          <a:ea typeface="SimSun"/>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600" b="1" dirty="0">
                          <a:solidFill>
                            <a:schemeClr val="bg1"/>
                          </a:solidFill>
                        </a:rPr>
                        <a:t>单剂HPV二价疫苗（葛兰素史克）</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b="0">
                          <a:solidFill>
                            <a:schemeClr val="accent1"/>
                          </a:solidFill>
                          <a:latin typeface="+mn-lt"/>
                          <a:ea typeface="SimSun"/>
                          <a:cs typeface="Arial" panose="020B0604020202020204" pitchFamily="34" charset="0"/>
                        </a:rPr>
                        <a:t>4068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0.10（0.02–0.21）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l" rtl="0">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l">
                        <a:spcBef>
                          <a:spcPts val="0"/>
                        </a:spcBef>
                      </a:pPr>
                      <a:r>
                        <a:rPr lang="zh-CN" sz="1600" b="1" dirty="0">
                          <a:solidFill>
                            <a:schemeClr val="bg1"/>
                          </a:solidFill>
                        </a:rPr>
                        <a:t>未接种</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zh-CN" sz="1600" b="0">
                          <a:solidFill>
                            <a:schemeClr val="accent1"/>
                          </a:solidFill>
                        </a:rPr>
                        <a:t>5.43（4.56–6.24）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zh-CN" sz="1600" b="1">
                          <a:solidFill>
                            <a:schemeClr val="accent1"/>
                          </a:solidFill>
                          <a:latin typeface="+mn-lt"/>
                          <a:ea typeface="SimSun"/>
                          <a:cs typeface="Arial" panose="020B0604020202020204" pitchFamily="34" charset="0"/>
                        </a:rPr>
                        <a:t>97.8（95.6–99.3）</a:t>
                      </a:r>
                    </a:p>
                    <a:p>
                      <a:pPr algn="ctr">
                        <a:spcBef>
                          <a:spcPts val="0"/>
                        </a:spcBef>
                      </a:pPr>
                      <a:r>
                        <a:rPr lang="zh-CN" sz="1600" b="1">
                          <a:solidFill>
                            <a:schemeClr val="accent1"/>
                          </a:solidFill>
                          <a:latin typeface="+mn-lt"/>
                          <a:ea typeface="SimSun"/>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l">
                        <a:spcBef>
                          <a:spcPts val="0"/>
                        </a:spcBef>
                      </a:pPr>
                      <a:r>
                        <a:rPr lang="zh-CN" sz="1600" b="1" dirty="0">
                          <a:solidFill>
                            <a:schemeClr val="bg1"/>
                          </a:solidFill>
                        </a:rPr>
                        <a:t>两剂HPV二价疫苗（葛兰素史克）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zh-CN" sz="1600" b="0">
                          <a:solidFill>
                            <a:schemeClr val="accent1"/>
                          </a:solidFill>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zh-CN" sz="1600" b="0">
                          <a:solidFill>
                            <a:schemeClr val="accent1"/>
                          </a:solidFill>
                        </a:rPr>
                        <a:t>0.12（0.03–0.23）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zh-CN" sz="1600" b="1">
                          <a:solidFill>
                            <a:schemeClr val="accent1"/>
                          </a:solidFill>
                          <a:latin typeface="+mn-lt"/>
                          <a:ea typeface="SimSun"/>
                          <a:cs typeface="+mn-cs"/>
                        </a:rPr>
                        <a:t>HPV 16/18型持续性感染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zh-CN" sz="1600" b="1" dirty="0">
                          <a:solidFill>
                            <a:schemeClr val="bg1"/>
                          </a:solidFill>
                        </a:rPr>
                        <a:t>未接种</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b="0">
                          <a:solidFill>
                            <a:schemeClr val="accent1"/>
                          </a:solidFill>
                          <a:latin typeface="+mn-lt"/>
                          <a:ea typeface="SimSun"/>
                          <a:cs typeface="Arial" panose="020B0604020202020204" pitchFamily="34" charset="0"/>
                        </a:rPr>
                        <a:t>5.32（4.49–6.17）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zh-CN" sz="1600" b="1">
                          <a:solidFill>
                            <a:schemeClr val="accent1"/>
                          </a:solidFill>
                          <a:latin typeface="+mn-lt"/>
                          <a:ea typeface="SimSun"/>
                          <a:cs typeface="+mn-cs"/>
                        </a:rPr>
                        <a:t>97.0（94.3–99.1）</a:t>
                      </a:r>
                    </a:p>
                    <a:p>
                      <a:pPr algn="ctr">
                        <a:spcBef>
                          <a:spcPts val="0"/>
                        </a:spcBef>
                      </a:pPr>
                      <a:r>
                        <a:rPr lang="zh-CN" sz="1600" b="1">
                          <a:solidFill>
                            <a:schemeClr val="accent1"/>
                          </a:solidFill>
                          <a:latin typeface="+mn-lt"/>
                          <a:ea typeface="SimSun"/>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l">
                        <a:spcBef>
                          <a:spcPts val="0"/>
                        </a:spcBef>
                      </a:pPr>
                      <a:r>
                        <a:rPr lang="zh-CN" sz="1600" b="1" dirty="0">
                          <a:solidFill>
                            <a:schemeClr val="bg1"/>
                          </a:solidFill>
                        </a:rPr>
                        <a:t>单剂HPV九价疫苗（默克）</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b="0">
                          <a:solidFill>
                            <a:schemeClr val="accent1"/>
                          </a:solidFill>
                          <a:latin typeface="+mn-lt"/>
                          <a:ea typeface="SimSun"/>
                          <a:cs typeface="Arial" panose="020B0604020202020204" pitchFamily="34" charset="0"/>
                        </a:rPr>
                        <a:t>0.16（0.05–0.30）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l">
                        <a:spcBef>
                          <a:spcPts val="0"/>
                        </a:spcBef>
                      </a:pPr>
                      <a:r>
                        <a:rPr lang="zh-CN" sz="1600" b="1" dirty="0">
                          <a:solidFill>
                            <a:schemeClr val="bg1"/>
                          </a:solidFill>
                        </a:rPr>
                        <a:t>未接种</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Bef>
                          <a:spcPts val="0"/>
                        </a:spcBef>
                      </a:pPr>
                      <a:r>
                        <a:rPr lang="zh-CN" sz="1600" b="0">
                          <a:solidFill>
                            <a:schemeClr val="accent1"/>
                          </a:solidFill>
                          <a:latin typeface="+mn-lt"/>
                          <a:ea typeface="SimSun"/>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600" b="0">
                          <a:solidFill>
                            <a:schemeClr val="accent1"/>
                          </a:solidFill>
                          <a:latin typeface="+mn-lt"/>
                          <a:ea typeface="SimSun"/>
                          <a:cs typeface="Arial" panose="020B0604020202020204" pitchFamily="34" charset="0"/>
                        </a:rPr>
                        <a:t>5.35（4.54–6.22）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zh-CN" sz="1600" b="1">
                          <a:solidFill>
                            <a:schemeClr val="accent1"/>
                          </a:solidFill>
                          <a:latin typeface="+mn-lt"/>
                          <a:ea typeface="SimSun"/>
                          <a:cs typeface="+mn-cs"/>
                        </a:rPr>
                        <a:t>98.5（96.7–99.7）</a:t>
                      </a:r>
                    </a:p>
                    <a:p>
                      <a:pPr algn="ctr">
                        <a:spcBef>
                          <a:spcPts val="0"/>
                        </a:spcBef>
                      </a:pPr>
                      <a:r>
                        <a:rPr lang="zh-CN" sz="1600" b="1">
                          <a:solidFill>
                            <a:schemeClr val="accent1"/>
                          </a:solidFill>
                          <a:latin typeface="+mn-lt"/>
                          <a:ea typeface="SimSun"/>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l">
                        <a:spcBef>
                          <a:spcPts val="0"/>
                        </a:spcBef>
                      </a:pPr>
                      <a:r>
                        <a:rPr lang="zh-CN" sz="1600" b="1" dirty="0">
                          <a:solidFill>
                            <a:schemeClr val="bg1"/>
                          </a:solidFill>
                        </a:rPr>
                        <a:t>两剂HPV九价疫苗（默克）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zh-CN" sz="1600" b="0">
                          <a:solidFill>
                            <a:schemeClr val="accent1"/>
                          </a:solidFill>
                          <a:latin typeface="+mn-lt"/>
                          <a:ea typeface="SimSun"/>
                          <a:cs typeface="Arial" panose="020B0604020202020204" pitchFamily="34" charset="0"/>
                        </a:rPr>
                        <a:t>4083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a:solidFill>
                            <a:schemeClr val="accent1"/>
                          </a:solidFill>
                          <a:latin typeface="+mn-lt"/>
                          <a:ea typeface="SimSun"/>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zh-CN" sz="1600" b="0" dirty="0">
                          <a:solidFill>
                            <a:schemeClr val="accent1"/>
                          </a:solidFill>
                          <a:latin typeface="+mn-lt"/>
                          <a:ea typeface="SimSun"/>
                          <a:cs typeface="Arial" panose="020B0604020202020204" pitchFamily="34" charset="0"/>
                        </a:rPr>
                        <a:t>0.08（0.01–0.16）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25302" y="5178712"/>
            <a:ext cx="6811261" cy="230832"/>
          </a:xfrm>
          <a:prstGeom prst="rect">
            <a:avLst/>
          </a:prstGeom>
          <a:noFill/>
        </p:spPr>
        <p:txBody>
          <a:bodyPr wrap="square" numCol="1" rtlCol="0">
            <a:spAutoFit/>
          </a:bodyPr>
          <a:lstStyle/>
          <a:p>
            <a:r>
              <a:rPr lang="zh-CN" sz="900" dirty="0"/>
              <a:t>缩写：CI：置信区间；PPP：</a:t>
            </a:r>
            <a:r>
              <a:rPr lang="zh-CN" altLang="en-US" sz="900" dirty="0"/>
              <a:t>符合</a:t>
            </a:r>
            <a:r>
              <a:rPr lang="zh-CN" sz="900" dirty="0"/>
              <a:t>方案人群</a:t>
            </a:r>
          </a:p>
        </p:txBody>
      </p:sp>
      <p:sp>
        <p:nvSpPr>
          <p:cNvPr id="3" name="TextBox 2">
            <a:extLst>
              <a:ext uri="{FF2B5EF4-FFF2-40B4-BE49-F238E27FC236}">
                <a16:creationId xmlns:a16="http://schemas.microsoft.com/office/drawing/2014/main" id="{6745E5FE-3E7C-E3B8-C303-73307CD8F114}"/>
              </a:ext>
            </a:extLst>
          </p:cNvPr>
          <p:cNvSpPr txBox="1"/>
          <p:nvPr/>
        </p:nvSpPr>
        <p:spPr>
          <a:xfrm>
            <a:off x="415778" y="5409544"/>
            <a:ext cx="10079198" cy="307777"/>
          </a:xfrm>
          <a:prstGeom prst="rect">
            <a:avLst/>
          </a:prstGeom>
          <a:noFill/>
        </p:spPr>
        <p:txBody>
          <a:bodyPr wrap="square" rtlCol="0">
            <a:spAutoFit/>
          </a:bodyPr>
          <a:lstStyle/>
          <a:p>
            <a:r>
              <a:rPr lang="zh-CN" sz="1400" dirty="0"/>
              <a:t>PPP：</a:t>
            </a:r>
            <a:r>
              <a:rPr lang="zh-CN" altLang="en-US" sz="1400" dirty="0"/>
              <a:t>符合</a:t>
            </a:r>
            <a:r>
              <a:rPr lang="zh-CN" sz="1400" dirty="0"/>
              <a:t>方案人群——接受了完整的剂量方案，且无重大方案偏差</a:t>
            </a: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zh-CN"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Doses.N Engl J Med.2025 Dec 3. doi: 10.1056/NEJMoa2506765.Epub ahead of print.PMID: 41337735.</a:t>
            </a:r>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599806" y="473382"/>
            <a:ext cx="11747582" cy="584775"/>
          </a:xfrm>
          <a:prstGeom prst="rect">
            <a:avLst/>
          </a:prstGeom>
        </p:spPr>
        <p:txBody>
          <a:bodyPr wrap="square">
            <a:spAutoFit/>
          </a:bodyPr>
          <a:lstStyle/>
          <a:p>
            <a:r>
              <a:rPr lang="zh-CN" sz="3200" dirty="0">
                <a:solidFill>
                  <a:schemeClr val="accent1"/>
                </a:solidFill>
                <a:latin typeface="+mj-lt"/>
                <a:ea typeface="SimSun"/>
              </a:rPr>
              <a:t>ESCUDDO试验：结论</a:t>
            </a:r>
          </a:p>
        </p:txBody>
      </p:sp>
      <p:sp>
        <p:nvSpPr>
          <p:cNvPr id="2" name="TextBox 1">
            <a:extLst>
              <a:ext uri="{FF2B5EF4-FFF2-40B4-BE49-F238E27FC236}">
                <a16:creationId xmlns:a16="http://schemas.microsoft.com/office/drawing/2014/main" id="{E8525D80-6498-280B-6434-2BD3B6F4BF01}"/>
              </a:ext>
            </a:extLst>
          </p:cNvPr>
          <p:cNvSpPr txBox="1"/>
          <p:nvPr/>
        </p:nvSpPr>
        <p:spPr>
          <a:xfrm>
            <a:off x="554736" y="1117410"/>
            <a:ext cx="9748158" cy="3539430"/>
          </a:xfrm>
          <a:prstGeom prst="rect">
            <a:avLst/>
          </a:prstGeom>
          <a:noFill/>
        </p:spPr>
        <p:txBody>
          <a:bodyPr wrap="square" rtlCol="0">
            <a:spAutoFit/>
          </a:bodyPr>
          <a:lstStyle/>
          <a:p>
            <a:pPr algn="l"/>
            <a:r>
              <a:rPr lang="zh-CN" sz="2800" b="0" i="0" u="none" strike="noStrike" baseline="0" dirty="0">
                <a:cs typeface="Calibri" panose="020F0502020204030204" pitchFamily="34" charset="0"/>
              </a:rPr>
              <a:t>葛兰素史克HPV二价疫苗或默克HPV九价疫苗单剂接种方案在预防青春期女孩持续致癌HPV感染方面提供了与两剂方案相似的保护效力。</a:t>
            </a:r>
          </a:p>
          <a:p>
            <a:pPr algn="l"/>
            <a:endParaRPr lang="en-US" sz="2800" b="0" i="0" u="none" strike="noStrike" baseline="0" dirty="0">
              <a:cs typeface="Calibri" panose="020F0502020204030204" pitchFamily="34" charset="0"/>
            </a:endParaRPr>
          </a:p>
          <a:p>
            <a:pPr algn="l"/>
            <a:r>
              <a:rPr lang="zh-CN" sz="2800" dirty="0">
                <a:cs typeface="Calibri" panose="020F0502020204030204" pitchFamily="34" charset="0"/>
              </a:rPr>
              <a:t>保护效力在整个试验期间（5年）持续存在。</a:t>
            </a:r>
          </a:p>
          <a:p>
            <a:pPr algn="l"/>
            <a:endParaRPr lang="en-US" sz="2800" b="0" i="0" u="none" strike="noStrike" baseline="0" dirty="0">
              <a:cs typeface="Calibri" panose="020F0502020204030204" pitchFamily="34" charset="0"/>
            </a:endParaRPr>
          </a:p>
          <a:p>
            <a:pPr algn="l"/>
            <a:r>
              <a:rPr lang="zh-CN" sz="2800" dirty="0">
                <a:cs typeface="Calibri" panose="020F0502020204030204" pitchFamily="34" charset="0"/>
              </a:rPr>
              <a:t>HPV疫苗单剂接种针对HPV 16型或HPV 18型感染的有效性至少达到97%。</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zh-CN" sz="4000" b="1" dirty="0"/>
              <a:t>HPV疫苗单剂接种关键议题和问题</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zh-CN" sz="2600" dirty="0">
                <a:solidFill>
                  <a:schemeClr val="accent1"/>
                </a:solidFill>
              </a:rPr>
              <a:t>单剂接种保护水平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zh-CN" sz="2600" dirty="0">
                <a:solidFill>
                  <a:schemeClr val="accent1"/>
                </a:solidFill>
                <a:latin typeface="+mj-ea"/>
                <a:ea typeface="+mj-ea"/>
                <a:cs typeface="+mn-lt"/>
              </a:rPr>
              <a:t>生物学合理性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zh-CN" sz="2500" dirty="0">
                <a:solidFill>
                  <a:schemeClr val="accent1"/>
                </a:solidFill>
              </a:rPr>
              <a:t>单剂接种方案是否适用于不同人群？</a:t>
            </a:r>
          </a:p>
          <a:p>
            <a:pPr marL="285750" indent="-285750">
              <a:buFont typeface="Arial" panose="020B0604020202020204" pitchFamily="34" charset="0"/>
              <a:buChar char="•"/>
            </a:pPr>
            <a:r>
              <a:rPr lang="zh-CN" sz="2000" dirty="0">
                <a:solidFill>
                  <a:schemeClr val="accent1"/>
                </a:solidFill>
              </a:rPr>
              <a:t>跨地域（数据产生于不同大洲） </a:t>
            </a:r>
          </a:p>
          <a:p>
            <a:pPr marL="285750" indent="-285750">
              <a:buFont typeface="Arial" panose="020B0604020202020204" pitchFamily="34" charset="0"/>
              <a:buChar char="•"/>
            </a:pPr>
            <a:r>
              <a:rPr lang="zh-CN" sz="2000" dirty="0">
                <a:solidFill>
                  <a:schemeClr val="accent1"/>
                </a:solidFill>
              </a:rPr>
              <a:t>跨年龄组</a:t>
            </a:r>
          </a:p>
          <a:p>
            <a:pPr marL="285750" indent="-285750">
              <a:buFont typeface="Arial" panose="020B0604020202020204" pitchFamily="34" charset="0"/>
              <a:buChar char="•"/>
            </a:pPr>
            <a:r>
              <a:rPr lang="zh-CN" sz="2000" dirty="0">
                <a:solidFill>
                  <a:schemeClr val="accent1"/>
                </a:solidFill>
              </a:rPr>
              <a:t>男性</a:t>
            </a:r>
          </a:p>
          <a:p>
            <a:pPr marL="285750" indent="-285750">
              <a:buFont typeface="Arial" panose="020B0604020202020204" pitchFamily="34" charset="0"/>
              <a:buChar char="•"/>
            </a:pPr>
            <a:r>
              <a:rPr lang="zh-CN" sz="2000" dirty="0">
                <a:solidFill>
                  <a:schemeClr val="accent1"/>
                </a:solidFill>
              </a:rPr>
              <a:t>HIV感染者</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zh-CN" sz="2600" b="1" dirty="0">
                <a:solidFill>
                  <a:schemeClr val="accent1"/>
                </a:solidFill>
                <a:latin typeface="+mj-ea"/>
                <a:ea typeface="+mj-ea"/>
                <a:cs typeface="+mn-lt"/>
              </a:rPr>
              <a:t>单剂接种方案与多剂接种方案提供的保护是否相似？</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latin typeface="+mj-ea"/>
              <a:ea typeface="+mj-ea"/>
              <a:cs typeface="+mn-lt"/>
            </a:endParaRPr>
          </a:p>
          <a:p>
            <a:r>
              <a:rPr lang="zh-CN" sz="2600" b="1" dirty="0">
                <a:solidFill>
                  <a:schemeClr val="accent1"/>
                </a:solidFill>
                <a:latin typeface="+mj-ea"/>
                <a:ea typeface="+mj-ea"/>
                <a:cs typeface="+mn-lt"/>
              </a:rPr>
              <a:t>单剂接种后保护的持久性 </a:t>
            </a:r>
          </a:p>
          <a:p>
            <a:endParaRPr lang="en-US" sz="2600" b="1" dirty="0">
              <a:solidFill>
                <a:schemeClr val="accent1"/>
              </a:solidFill>
              <a:latin typeface="+mj-ea"/>
              <a:ea typeface="+mj-ea"/>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zh-CN" sz="4000" b="1" dirty="0"/>
              <a:t>HPV疫苗</a:t>
            </a:r>
            <a:r>
              <a:rPr lang="zh-CN" sz="4000" dirty="0"/>
              <a:t>单剂接种</a:t>
            </a:r>
            <a:r>
              <a:rPr lang="zh-CN" sz="4000" b="1" dirty="0"/>
              <a:t>重要信息</a:t>
            </a:r>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404668083"/>
              </p:ext>
            </p:extLst>
          </p:nvPr>
        </p:nvGraphicFramePr>
        <p:xfrm>
          <a:off x="414793" y="699076"/>
          <a:ext cx="11150472" cy="4968240"/>
        </p:xfrm>
        <a:graphic>
          <a:graphicData uri="http://schemas.openxmlformats.org/drawingml/2006/table">
            <a:tbl>
              <a:tblPr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zh-CN" sz="2000">
                          <a:solidFill>
                            <a:schemeClr val="bg1"/>
                          </a:solidFill>
                        </a:rPr>
                        <a:t>研究/设计</a:t>
                      </a:r>
                    </a:p>
                  </a:txBody>
                  <a:tcPr>
                    <a:lnB w="9525" cap="flat" cmpd="sng" algn="ctr">
                      <a:solidFill>
                        <a:schemeClr val="accent1"/>
                      </a:solidFill>
                      <a:prstDash val="solid"/>
                      <a:round/>
                      <a:headEnd type="none" w="med" len="med"/>
                      <a:tailEnd type="none" w="med" len="med"/>
                    </a:lnB>
                  </a:tcPr>
                </a:tc>
                <a:tc>
                  <a:txBody>
                    <a:bodyPr/>
                    <a:lstStyle/>
                    <a:p>
                      <a:r>
                        <a:rPr lang="zh-CN" sz="2000" b="1">
                          <a:solidFill>
                            <a:schemeClr val="bg1"/>
                          </a:solidFill>
                        </a:rPr>
                        <a:t>主要研究目的/时间表</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zh-CN" sz="2400" b="1" dirty="0">
                          <a:solidFill>
                            <a:schemeClr val="tx1"/>
                          </a:solidFill>
                        </a:rPr>
                        <a:t>哥斯达黎加ESCUDDO试验</a:t>
                      </a:r>
                    </a:p>
                    <a:p>
                      <a:pPr marL="0" marR="0" lvl="0" indent="0" algn="l" rtl="0" eaLnBrk="1" fontAlgn="auto" latinLnBrk="0" hangingPunct="1">
                        <a:lnSpc>
                          <a:spcPct val="100000"/>
                        </a:lnSpc>
                        <a:spcBef>
                          <a:spcPts val="0"/>
                        </a:spcBef>
                        <a:spcAft>
                          <a:spcPts val="0"/>
                        </a:spcAft>
                        <a:buClrTx/>
                        <a:buSzTx/>
                        <a:buFontTx/>
                        <a:buNone/>
                      </a:pPr>
                      <a:r>
                        <a:rPr lang="zh-CN" sz="2000" dirty="0">
                          <a:solidFill>
                            <a:schemeClr val="tx1"/>
                          </a:solidFill>
                        </a:rPr>
                        <a:t>一项针对12-16岁女性接种1剂或2剂疫苗效果的随机、双盲、对照非劣效性试验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2000" dirty="0">
                          <a:solidFill>
                            <a:schemeClr val="tx1"/>
                          </a:solidFill>
                        </a:rPr>
                        <a:t>4组：约4850人/组</a:t>
                      </a:r>
                    </a:p>
                    <a:p>
                      <a:pPr marL="0" marR="0" lvl="0" indent="0" algn="l" rtl="0" eaLnBrk="1" fontAlgn="auto" latinLnBrk="0" hangingPunct="1">
                        <a:lnSpc>
                          <a:spcPct val="100000"/>
                        </a:lnSpc>
                        <a:spcBef>
                          <a:spcPts val="0"/>
                        </a:spcBef>
                        <a:spcAft>
                          <a:spcPts val="0"/>
                        </a:spcAft>
                        <a:buClrTx/>
                        <a:buSzTx/>
                        <a:buFontTx/>
                        <a:buNone/>
                      </a:pPr>
                      <a:r>
                        <a:rPr lang="zh-CN" sz="2000" dirty="0">
                          <a:solidFill>
                            <a:schemeClr val="tx1"/>
                          </a:solidFill>
                        </a:rPr>
                        <a:t>1剂或2剂HPV二价疫苗（葛兰素史克）； </a:t>
                      </a:r>
                    </a:p>
                    <a:p>
                      <a:pPr marL="0" marR="0" lvl="0" indent="0" algn="l" rtl="0" eaLnBrk="1" fontAlgn="auto" latinLnBrk="0" hangingPunct="1">
                        <a:lnSpc>
                          <a:spcPct val="100000"/>
                        </a:lnSpc>
                        <a:spcBef>
                          <a:spcPts val="0"/>
                        </a:spcBef>
                        <a:spcAft>
                          <a:spcPts val="0"/>
                        </a:spcAft>
                        <a:buClrTx/>
                        <a:buSzTx/>
                        <a:buFontTx/>
                        <a:buNone/>
                      </a:pPr>
                      <a:r>
                        <a:rPr lang="zh-CN" sz="2000" dirty="0">
                          <a:solidFill>
                            <a:schemeClr val="tx1"/>
                          </a:solidFill>
                        </a:rPr>
                        <a:t>1剂或2剂HPV九价疫苗（默克）； </a:t>
                      </a:r>
                    </a:p>
                    <a:p>
                      <a:pPr marL="0" marR="0" lvl="0" indent="0" algn="l" rtl="0" eaLnBrk="1" fontAlgn="auto" latinLnBrk="0" hangingPunct="1">
                        <a:lnSpc>
                          <a:spcPct val="100000"/>
                        </a:lnSpc>
                        <a:spcBef>
                          <a:spcPts val="0"/>
                        </a:spcBef>
                        <a:spcAft>
                          <a:spcPts val="0"/>
                        </a:spcAft>
                        <a:buClrTx/>
                        <a:buSzTx/>
                        <a:buFontTx/>
                        <a:buNone/>
                      </a:pPr>
                      <a:r>
                        <a:rPr lang="zh-CN" sz="2000" dirty="0">
                          <a:solidFill>
                            <a:schemeClr val="tx1"/>
                          </a:solidFill>
                        </a:rPr>
                        <a:t>扩大免疫规划（EPI）调查（未接种疫苗者）：3,005名17-20岁的女性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zh-CN" sz="2000" b="0">
                          <a:solidFill>
                            <a:schemeClr val="accent1"/>
                          </a:solidFill>
                        </a:rPr>
                        <a:t>终点：HPV-16/18型持续性感染</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zh-CN" sz="2000" b="1"/>
                        <a:t>印度IARC试验</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2000">
                          <a:solidFill>
                            <a:schemeClr val="tx1"/>
                          </a:solidFill>
                        </a:rPr>
                        <a:t>Gardasil®暂停后对随机对照试验中接种2剂与3剂的随访</a:t>
                      </a:r>
                    </a:p>
                    <a:p>
                      <a:r>
                        <a:rPr lang="zh-CN" sz="2000" b="0"/>
                        <a:t>10-18岁女性（约5,000名单剂接种者）</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2000" dirty="0"/>
                        <a:t>1剂与2剂接种方案的非劣效性（HPV-16/18型持续性感染）</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2000" dirty="0"/>
                        <a:t>与未接种疫苗者相比，各组的疫苗保护效力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2000" dirty="0"/>
                        <a:t>疫苗接种后5年的最终分析</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400" b="1" i="0" u="none" strike="noStrike" cap="none" normalizeH="0" baseline="0" noProof="0" dirty="0">
                          <a:ln>
                            <a:noFill/>
                          </a:ln>
                          <a:solidFill>
                            <a:schemeClr val="tx1"/>
                          </a:solidFill>
                          <a:effectLst/>
                          <a:uLnTx/>
                          <a:uFillTx/>
                          <a:latin typeface="+mn-lt"/>
                          <a:ea typeface="SimSun"/>
                          <a:cs typeface="+mn-cs"/>
                        </a:rPr>
                        <a:t>IARC印度试验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dirty="0">
                          <a:ln>
                            <a:noFill/>
                          </a:ln>
                          <a:solidFill>
                            <a:prstClr val="black"/>
                          </a:solidFill>
                          <a:effectLst/>
                          <a:uLnTx/>
                          <a:uFillTx/>
                          <a:latin typeface="+mn-lt"/>
                          <a:ea typeface="SimSun"/>
                          <a:cs typeface="+mn-cs"/>
                        </a:rPr>
                        <a:t>对随机对照试验中接种2剂与3剂的随访（在印度卫生部决定暂停所有临床试验中的HPV疫苗接种之后）；HPV四价疫苗（默克）；10-18岁女性（约5,000名单剂接种者）</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2000" b="0" dirty="0">
                          <a:solidFill>
                            <a:schemeClr val="accent1"/>
                          </a:solidFill>
                        </a:rPr>
                        <a:t>终点：HPV-16/18型持续性感染</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zh-CN" b="0"/>
                        <a:t>哥斯达黎加</a:t>
                      </a:r>
                      <a:r>
                        <a:rPr lang="zh-CN" b="1"/>
                        <a:t>CVT延长试验</a:t>
                      </a:r>
                    </a:p>
                    <a:p>
                      <a:r>
                        <a:rPr lang="zh-CN" b="0"/>
                        <a:t>18-25岁女性；Cervarix®</a:t>
                      </a:r>
                    </a:p>
                    <a:p>
                      <a:r>
                        <a:rPr lang="zh-CN" b="0"/>
                        <a:t>N = 3,727（196单剂）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zh-CN" sz="2000" dirty="0"/>
                        <a:t>1剂、2剂和3剂疫苗接种后12年内预防HPV持续性感染的保护效力</a:t>
                      </a:r>
                    </a:p>
                    <a:p>
                      <a:pPr lvl="0"/>
                      <a:r>
                        <a:rPr lang="zh-CN" sz="2000" dirty="0"/>
                        <a:t>疫苗接种后15年的随访正在进行中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380999" y="5972116"/>
            <a:ext cx="11150471" cy="369332"/>
          </a:xfrm>
          <a:prstGeom prst="rect">
            <a:avLst/>
          </a:prstGeom>
          <a:noFill/>
        </p:spPr>
        <p:txBody>
          <a:bodyPr wrap="square" lIns="91440" tIns="45720" rIns="91440" bIns="45720" rtlCol="0" anchor="t">
            <a:spAutoFit/>
          </a:bodyPr>
          <a:lstStyle/>
          <a:p>
            <a:r>
              <a:rPr lang="zh-CN" sz="900" dirty="0"/>
              <a:t> 缩写：：ESCUDDO：Estudio de Comparacion de Una y Dos Dosis de Vacunas Contra el Virus de Papiloma Humano；IARC：国际癌症研究机构；</a:t>
            </a:r>
            <a:r>
              <a:rPr lang="zh-CN" sz="900" dirty="0">
                <a:ea typeface="+mn-lt"/>
                <a:cs typeface="+mn-lt"/>
              </a:rPr>
              <a:t>MoH：印度卫生部；</a:t>
            </a:r>
            <a:r>
              <a:rPr lang="zh-CN" sz="900" dirty="0"/>
              <a:t>N：受试者人数；RCT：随机对照试验；SD：单剂；yo：年龄 </a:t>
            </a: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zh-CN" sz="3200">
                <a:solidFill>
                  <a:schemeClr val="accent1"/>
                </a:solidFill>
                <a:latin typeface="+mj-lt"/>
                <a:ea typeface="SimSun"/>
              </a:rPr>
              <a:t>保护效力/有效性（来自已有数据的研究） </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398148131"/>
              </p:ext>
            </p:extLst>
          </p:nvPr>
        </p:nvGraphicFramePr>
        <p:xfrm>
          <a:off x="414793" y="1750932"/>
          <a:ext cx="11150472" cy="3778440"/>
        </p:xfrm>
        <a:graphic>
          <a:graphicData uri="http://schemas.openxmlformats.org/drawingml/2006/table">
            <a:tbl>
              <a:tblPr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zh-CN" sz="2000" dirty="0">
                          <a:solidFill>
                            <a:schemeClr val="bg1"/>
                          </a:solidFill>
                        </a:rPr>
                        <a:t>研究/设计</a:t>
                      </a:r>
                    </a:p>
                  </a:txBody>
                  <a:tcPr>
                    <a:lnB w="9525" cap="flat" cmpd="sng" algn="ctr">
                      <a:solidFill>
                        <a:schemeClr val="accent1"/>
                      </a:solidFill>
                      <a:prstDash val="solid"/>
                      <a:round/>
                      <a:headEnd type="none" w="med" len="med"/>
                      <a:tailEnd type="none" w="med" len="med"/>
                    </a:lnB>
                  </a:tcPr>
                </a:tc>
                <a:tc>
                  <a:txBody>
                    <a:bodyPr/>
                    <a:lstStyle/>
                    <a:p>
                      <a:r>
                        <a:rPr lang="zh-CN" sz="2000" b="1">
                          <a:solidFill>
                            <a:schemeClr val="bg1"/>
                          </a:solidFill>
                        </a:rPr>
                        <a:t>主要研究目的/时间表</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zh-CN" sz="2400" b="0" dirty="0">
                          <a:solidFill>
                            <a:schemeClr val="bg1"/>
                          </a:solidFill>
                        </a:rPr>
                        <a:t>哥斯达黎加</a:t>
                      </a:r>
                      <a:r>
                        <a:rPr lang="zh-CN" sz="2400" b="1" dirty="0">
                          <a:solidFill>
                            <a:schemeClr val="bg1"/>
                          </a:solidFill>
                        </a:rPr>
                        <a:t>CVT延长试验</a:t>
                      </a:r>
                    </a:p>
                    <a:p>
                      <a:r>
                        <a:rPr lang="zh-CN" sz="2000" dirty="0">
                          <a:solidFill>
                            <a:schemeClr val="tx1"/>
                          </a:solidFill>
                        </a:rPr>
                        <a:t>对评估HPV二价疫苗（葛兰素史克）保护效力的随机对照试验中的疫苗接种者进行长期随访；</a:t>
                      </a:r>
                      <a:r>
                        <a:rPr lang="zh-CN" sz="2000" b="0" dirty="0"/>
                        <a:t>18-25岁女性</a:t>
                      </a:r>
                      <a:r>
                        <a:rPr lang="zh-CN" sz="2000" dirty="0">
                          <a:solidFill>
                            <a:schemeClr val="tx1"/>
                          </a:solidFill>
                          <a:latin typeface="+mn-lt"/>
                          <a:ea typeface="SimSun"/>
                          <a:cs typeface="+mn-cs"/>
                        </a:rPr>
                        <a:t>；</a:t>
                      </a:r>
                      <a:r>
                        <a:rPr lang="zh-CN" sz="2000" b="0" dirty="0"/>
                        <a:t>N = 3,727（196单剂）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rPr>
                        <a:t>终点：HPV-16/18型流行性感染</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zh-CN" b="0"/>
                        <a:t>哥斯达黎加</a:t>
                      </a:r>
                      <a:r>
                        <a:rPr lang="zh-CN" b="1"/>
                        <a:t>CVT延长试验</a:t>
                      </a:r>
                    </a:p>
                    <a:p>
                      <a:r>
                        <a:rPr lang="zh-CN" b="0"/>
                        <a:t>18-25岁女性；Cervarix®</a:t>
                      </a:r>
                    </a:p>
                    <a:p>
                      <a:r>
                        <a:rPr lang="zh-CN" b="0"/>
                        <a:t>N = 3,727（196单剂）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zh-CN" sz="2000"/>
                        <a:t>预防第9年和第11年HPV</a:t>
                      </a:r>
                      <a:r>
                        <a:rPr lang="zh-CN" sz="2000" b="1"/>
                        <a:t>流行性感染</a:t>
                      </a:r>
                      <a:r>
                        <a:rPr lang="zh-CN" sz="2000"/>
                        <a:t>的保护效力（1剂、2剂和3剂）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l" defTabSz="914400" rtl="0" eaLnBrk="1" latinLnBrk="0" hangingPunct="1"/>
                      <a:r>
                        <a:rPr lang="zh-CN" sz="2400" b="1" dirty="0">
                          <a:solidFill>
                            <a:schemeClr val="bg1"/>
                          </a:solidFill>
                          <a:latin typeface="+mn-lt"/>
                          <a:ea typeface="SimSun"/>
                          <a:cs typeface="+mn-cs"/>
                        </a:rPr>
                        <a:t>泰国影响</a:t>
                      </a:r>
                      <a:r>
                        <a:rPr lang="zh-CN" altLang="en-US" sz="2400" b="1" dirty="0">
                          <a:solidFill>
                            <a:schemeClr val="bg1"/>
                          </a:solidFill>
                          <a:latin typeface="+mn-lt"/>
                          <a:ea typeface="SimSun"/>
                          <a:cs typeface="+mn-cs"/>
                        </a:rPr>
                        <a:t>研究</a:t>
                      </a:r>
                      <a:endParaRPr lang="en-US" altLang="zh-CN" sz="2400" b="1" dirty="0">
                        <a:solidFill>
                          <a:schemeClr val="bg1"/>
                        </a:solidFill>
                        <a:latin typeface="+mn-lt"/>
                        <a:ea typeface="SimSun"/>
                        <a:cs typeface="+mn-cs"/>
                      </a:endParaRPr>
                    </a:p>
                    <a:p>
                      <a:pPr marL="0" algn="l" defTabSz="914400" rtl="0" eaLnBrk="1" latinLnBrk="0" hangingPunct="1"/>
                      <a:r>
                        <a:rPr lang="zh-CN" sz="2000" dirty="0">
                          <a:solidFill>
                            <a:schemeClr val="tx1"/>
                          </a:solidFill>
                          <a:latin typeface="+mn-lt"/>
                          <a:ea typeface="SimSun"/>
                          <a:cs typeface="+mn-cs"/>
                        </a:rPr>
                        <a:t>对10年级/Y1（N=约2,600）和12年级/Y2（N=约2,000）女生的横断面调查；&lt;15岁女性；1剂或2剂HPV二价（葛兰素史克）疫苗</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rPr>
                        <a:t>终点：HPV-16/18型流行性感染</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zh-CN" sz="2000" dirty="0">
                          <a:solidFill>
                            <a:schemeClr val="dk1"/>
                          </a:solidFill>
                          <a:latin typeface="+mn-lt"/>
                          <a:ea typeface="SimSun"/>
                          <a:cs typeface="+mn-cs"/>
                        </a:rPr>
                        <a:t>与两剂接种方案相比，单剂接种在第4年降低疫苗型</a:t>
                      </a:r>
                      <a:r>
                        <a:rPr lang="zh-CN" sz="2000" b="1" dirty="0">
                          <a:solidFill>
                            <a:schemeClr val="dk1"/>
                          </a:solidFill>
                          <a:latin typeface="+mn-lt"/>
                          <a:ea typeface="SimSun"/>
                          <a:cs typeface="+mn-cs"/>
                        </a:rPr>
                        <a:t>型别感染率</a:t>
                      </a:r>
                      <a:r>
                        <a:rPr lang="zh-CN" sz="2000" dirty="0">
                          <a:solidFill>
                            <a:schemeClr val="dk1"/>
                          </a:solidFill>
                          <a:latin typeface="+mn-lt"/>
                          <a:ea typeface="SimSun"/>
                          <a:cs typeface="+mn-cs"/>
                        </a:rPr>
                        <a:t>的有效性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zh-CN" sz="900"/>
              <a:t> 缩写：CVT：哥斯达黎加HPV疫苗试验；N：受试者人数；RCT：随机对照试验；SD：单剂；Y：年；yo：年龄 </a:t>
            </a: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63071" y="646206"/>
            <a:ext cx="12047454" cy="584775"/>
          </a:xfrm>
          <a:prstGeom prst="rect">
            <a:avLst/>
          </a:prstGeom>
        </p:spPr>
        <p:txBody>
          <a:bodyPr wrap="square">
            <a:spAutoFit/>
          </a:bodyPr>
          <a:lstStyle/>
          <a:p>
            <a:r>
              <a:rPr lang="zh-CN" sz="3200" dirty="0">
                <a:solidFill>
                  <a:schemeClr val="accent1"/>
                </a:solidFill>
                <a:latin typeface="+mj-lt"/>
                <a:ea typeface="SimSun"/>
              </a:rPr>
              <a:t>保护效力/有效性（来自已有数据的研究） </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863600" y="268194"/>
            <a:ext cx="11447720" cy="584775"/>
          </a:xfrm>
          <a:prstGeom prst="rect">
            <a:avLst/>
          </a:prstGeom>
        </p:spPr>
        <p:txBody>
          <a:bodyPr wrap="square">
            <a:spAutoFit/>
          </a:bodyPr>
          <a:lstStyle/>
          <a:p>
            <a:r>
              <a:rPr lang="zh-CN" sz="3200" dirty="0">
                <a:solidFill>
                  <a:schemeClr val="accent1"/>
                </a:solidFill>
                <a:latin typeface="+mj-lt"/>
                <a:ea typeface="SimSun"/>
              </a:rPr>
              <a:t>IARC印度试验：&gt;12年疫苗效果（默克HPV四价疫苗）</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090491"/>
        </p:xfrm>
        <a:graphic>
          <a:graphicData uri="http://schemas.openxmlformats.org/drawingml/2006/table">
            <a:tbl>
              <a:tblPr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zh-CN">
                          <a:latin typeface="+mn-lt"/>
                          <a:ea typeface="SimSun"/>
                          <a:cs typeface="Arial" panose="020B0604020202020204" pitchFamily="34" charset="0"/>
                        </a:rPr>
                        <a:t>评估的女性人数</a:t>
                      </a:r>
                    </a:p>
                  </a:txBody>
                  <a:tcPr anchor="b">
                    <a:lnB w="9525" cap="flat" cmpd="sng" algn="ctr">
                      <a:solidFill>
                        <a:schemeClr val="accent1"/>
                      </a:solidFill>
                      <a:prstDash val="solid"/>
                      <a:round/>
                      <a:headEnd type="none" w="med" len="med"/>
                      <a:tailEnd type="none" w="med" len="med"/>
                    </a:lnB>
                  </a:tcPr>
                </a:tc>
                <a:tc>
                  <a:txBody>
                    <a:bodyPr/>
                    <a:lstStyle/>
                    <a:p>
                      <a:pPr algn="ctr"/>
                      <a:r>
                        <a:rPr lang="zh-CN">
                          <a:latin typeface="+mn-lt"/>
                          <a:ea typeface="SimSun"/>
                          <a:cs typeface="Arial" panose="020B0604020202020204" pitchFamily="34" charset="0"/>
                        </a:rPr>
                        <a:t>事件数量</a:t>
                      </a:r>
                    </a:p>
                  </a:txBody>
                  <a:tcPr anchor="b">
                    <a:lnB w="9525" cap="flat" cmpd="sng" algn="ctr">
                      <a:solidFill>
                        <a:schemeClr val="accent1"/>
                      </a:solidFill>
                      <a:prstDash val="solid"/>
                      <a:round/>
                      <a:headEnd type="none" w="med" len="med"/>
                      <a:tailEnd type="none" w="med" len="med"/>
                    </a:lnB>
                  </a:tcPr>
                </a:tc>
                <a:tc>
                  <a:txBody>
                    <a:bodyPr/>
                    <a:lstStyle/>
                    <a:p>
                      <a:pPr algn="ctr"/>
                      <a:r>
                        <a:rPr lang="zh-CN">
                          <a:latin typeface="+mn-lt"/>
                          <a:ea typeface="SimSun"/>
                          <a:cs typeface="Arial" panose="020B0604020202020204" pitchFamily="34" charset="0"/>
                        </a:rPr>
                        <a:t>粗罹患率（%）</a:t>
                      </a:r>
                    </a:p>
                  </a:txBody>
                  <a:tcPr anchor="b">
                    <a:lnB w="9525" cap="flat" cmpd="sng" algn="ctr">
                      <a:solidFill>
                        <a:schemeClr val="accent1"/>
                      </a:solidFill>
                      <a:prstDash val="solid"/>
                      <a:round/>
                      <a:headEnd type="none" w="med" len="med"/>
                      <a:tailEnd type="none" w="med" len="med"/>
                    </a:lnB>
                  </a:tcPr>
                </a:tc>
                <a:tc>
                  <a:txBody>
                    <a:bodyPr/>
                    <a:lstStyle/>
                    <a:p>
                      <a:pPr algn="ctr"/>
                      <a:r>
                        <a:rPr lang="zh-CN">
                          <a:latin typeface="+mn-lt"/>
                          <a:ea typeface="SimSun"/>
                          <a:cs typeface="Arial" panose="020B0604020202020204" pitchFamily="34" charset="0"/>
                        </a:rPr>
                        <a:t>调整后VE点估计值</a:t>
                      </a:r>
                    </a:p>
                  </a:txBody>
                  <a:tcPr anchor="b">
                    <a:lnB w="9525" cap="flat" cmpd="sng" algn="ctr">
                      <a:solidFill>
                        <a:schemeClr val="accent1"/>
                      </a:solidFill>
                      <a:prstDash val="solid"/>
                      <a:round/>
                      <a:headEnd type="none" w="med" len="med"/>
                      <a:tailEnd type="none" w="med" len="med"/>
                    </a:lnB>
                  </a:tcPr>
                </a:tc>
                <a:tc>
                  <a:txBody>
                    <a:bodyPr/>
                    <a:lstStyle/>
                    <a:p>
                      <a:pPr algn="ctr"/>
                      <a:r>
                        <a:rPr lang="zh-CN">
                          <a:latin typeface="+mn-lt"/>
                          <a:ea typeface="SimSun"/>
                          <a:cs typeface="Arial" panose="020B0604020202020204" pitchFamily="34" charset="0"/>
                        </a:rPr>
                        <a:t>调整后VE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zh-CN" sz="2000" b="1">
                          <a:solidFill>
                            <a:schemeClr val="bg1"/>
                          </a:solidFill>
                          <a:latin typeface="+mn-lt"/>
                          <a:ea typeface="SimSun"/>
                          <a:cs typeface="Arial" panose="020B0604020202020204" pitchFamily="34" charset="0"/>
                        </a:rPr>
                        <a:t>未接种疫苗</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400" b="0">
                          <a:solidFill>
                            <a:schemeClr val="accent1"/>
                          </a:solidFill>
                          <a:latin typeface="+mn-lt"/>
                          <a:ea typeface="SimSun"/>
                          <a:cs typeface="Arial" panose="020B0604020202020204" pitchFamily="34" charset="0"/>
                        </a:rPr>
                        <a:t>1,273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参照</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l" rtl="0"/>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zh-CN" sz="2000" b="1">
                          <a:solidFill>
                            <a:schemeClr val="bg1"/>
                          </a:solidFill>
                          <a:latin typeface="+mn-lt"/>
                          <a:ea typeface="SimSun"/>
                          <a:cs typeface="Arial" panose="020B0604020202020204" pitchFamily="34" charset="0"/>
                        </a:rPr>
                        <a:t>单剂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400" b="0">
                          <a:solidFill>
                            <a:schemeClr val="accent1"/>
                          </a:solidFill>
                          <a:latin typeface="+mn-lt"/>
                          <a:ea typeface="SimSun"/>
                          <a:cs typeface="Arial" panose="020B0604020202020204" pitchFamily="34" charset="0"/>
                        </a:rPr>
                        <a:t>3,022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87.0；95.0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zh-CN" sz="2000" b="1">
                          <a:solidFill>
                            <a:schemeClr val="bg1"/>
                          </a:solidFill>
                          <a:latin typeface="+mn-lt"/>
                          <a:ea typeface="SimSun"/>
                          <a:cs typeface="Arial" panose="020B0604020202020204" pitchFamily="34" charset="0"/>
                        </a:rPr>
                        <a:t>2剂（0,6个月）</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400" b="0">
                          <a:solidFill>
                            <a:schemeClr val="accent1"/>
                          </a:solidFill>
                          <a:latin typeface="+mn-lt"/>
                          <a:ea typeface="SimSun"/>
                          <a:cs typeface="Arial" panose="020B0604020202020204" pitchFamily="34" charset="0"/>
                        </a:rPr>
                        <a:t>2,311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400" b="0">
                          <a:solidFill>
                            <a:schemeClr val="accent1"/>
                          </a:solidFill>
                          <a:latin typeface="+mn-lt"/>
                          <a:ea typeface="SimSun"/>
                          <a:cs typeface="Arial" panose="020B0604020202020204" pitchFamily="34" charset="0"/>
                        </a:rPr>
                        <a:t>90.0；97.3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zh-CN" sz="2000" b="1">
                          <a:solidFill>
                            <a:schemeClr val="bg1"/>
                          </a:solidFill>
                          <a:latin typeface="+mn-lt"/>
                          <a:ea typeface="SimSun"/>
                          <a:cs typeface="Arial" panose="020B0604020202020204" pitchFamily="34" charset="0"/>
                        </a:rPr>
                        <a:t>3剂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400" b="0">
                          <a:solidFill>
                            <a:schemeClr val="accent1"/>
                          </a:solidFill>
                          <a:latin typeface="+mn-lt"/>
                          <a:ea typeface="SimSun"/>
                          <a:cs typeface="Arial" panose="020B0604020202020204" pitchFamily="34" charset="0"/>
                        </a:rPr>
                        <a:t>2,172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400" b="0">
                          <a:solidFill>
                            <a:schemeClr val="accent1"/>
                          </a:solidFill>
                          <a:latin typeface="+mn-lt"/>
                          <a:ea typeface="SimSun"/>
                          <a:cs typeface="Arial" panose="020B0604020202020204" pitchFamily="34" charset="0"/>
                        </a:rPr>
                        <a:t>90.9；97.5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58956" y="4365134"/>
            <a:ext cx="6126568" cy="230832"/>
          </a:xfrm>
          <a:prstGeom prst="rect">
            <a:avLst/>
          </a:prstGeom>
          <a:noFill/>
        </p:spPr>
        <p:txBody>
          <a:bodyPr wrap="square" numCol="1" rtlCol="0">
            <a:spAutoFit/>
          </a:bodyPr>
          <a:lstStyle/>
          <a:p>
            <a:pPr algn="r"/>
            <a:r>
              <a:rPr lang="zh-CN" sz="900"/>
              <a:t>缩写：CI：置信区间；Mo：月；VE：疫苗保护效力</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307777"/>
          </a:xfrm>
          <a:prstGeom prst="rect">
            <a:avLst/>
          </a:prstGeom>
          <a:noFill/>
        </p:spPr>
        <p:txBody>
          <a:bodyPr wrap="square">
            <a:spAutoFit/>
          </a:bodyPr>
          <a:lstStyle/>
          <a:p>
            <a:pPr>
              <a:tabLst>
                <a:tab pos="0" algn="l"/>
              </a:tabLst>
            </a:pPr>
            <a:r>
              <a:rPr lang="zh-CN" sz="700">
                <a:effectLst/>
              </a:rPr>
              <a:t>Malvi SG, Esmy PO, Muwonge R, et al. A prospective cohort study comparing efficacy of 1 dose of quadrivalent human papillomavirus vaccine to 2 and 3 doses at an average follow-up of 12 years postvaccination.</a:t>
            </a:r>
            <a:r>
              <a:rPr lang="zh-CN" sz="700" i="1">
                <a:effectLst/>
              </a:rPr>
              <a:t>Journal of the National Cancer Institute.Monographs.</a:t>
            </a:r>
            <a:r>
              <a:rPr lang="zh-CN" sz="700">
                <a:effectLst/>
              </a:rPr>
              <a:t> 2024;2024(67):317–328. doi:10.1093/jncimonographs/lgae042.  Basu et al.Vaccine Efficacy of a single-dose versus Two or Three Doses of the HPV Vaccine, 15 years after Vaccination IPVC abstract O057/ #956</a:t>
            </a:r>
          </a:p>
        </p:txBody>
      </p:sp>
      <p:sp>
        <p:nvSpPr>
          <p:cNvPr id="5" name="TextBox 4">
            <a:extLst>
              <a:ext uri="{FF2B5EF4-FFF2-40B4-BE49-F238E27FC236}">
                <a16:creationId xmlns:a16="http://schemas.microsoft.com/office/drawing/2014/main" id="{6BF0DCD5-4FD5-CB2D-D84C-0C0F9DB3D4AD}"/>
              </a:ext>
            </a:extLst>
          </p:cNvPr>
          <p:cNvSpPr txBox="1"/>
          <p:nvPr/>
        </p:nvSpPr>
        <p:spPr>
          <a:xfrm>
            <a:off x="3356836" y="743891"/>
            <a:ext cx="4934492" cy="461665"/>
          </a:xfrm>
          <a:prstGeom prst="rect">
            <a:avLst/>
          </a:prstGeom>
          <a:noFill/>
        </p:spPr>
        <p:txBody>
          <a:bodyPr wrap="none" rtlCol="0">
            <a:spAutoFit/>
          </a:bodyPr>
          <a:lstStyle/>
          <a:p>
            <a:r>
              <a:rPr lang="zh-CN" sz="2400" b="1" dirty="0">
                <a:solidFill>
                  <a:schemeClr val="accent1"/>
                </a:solidFill>
                <a:latin typeface="+mj-lt"/>
                <a:ea typeface="SimSun"/>
              </a:rPr>
              <a:t>HPV 16/18型持续性感染 – 12年数据</a:t>
            </a:r>
          </a:p>
        </p:txBody>
      </p:sp>
      <p:sp>
        <p:nvSpPr>
          <p:cNvPr id="6" name="TextBox 5">
            <a:extLst>
              <a:ext uri="{FF2B5EF4-FFF2-40B4-BE49-F238E27FC236}">
                <a16:creationId xmlns:a16="http://schemas.microsoft.com/office/drawing/2014/main" id="{757DB999-6F5F-AEFA-A313-6822FC83C127}"/>
              </a:ext>
            </a:extLst>
          </p:cNvPr>
          <p:cNvSpPr txBox="1"/>
          <p:nvPr/>
        </p:nvSpPr>
        <p:spPr>
          <a:xfrm>
            <a:off x="750185" y="4640561"/>
            <a:ext cx="10742428" cy="830997"/>
          </a:xfrm>
          <a:prstGeom prst="rect">
            <a:avLst/>
          </a:prstGeom>
          <a:noFill/>
        </p:spPr>
        <p:txBody>
          <a:bodyPr wrap="square" rtlCol="0">
            <a:spAutoFit/>
          </a:bodyPr>
          <a:lstStyle/>
          <a:p>
            <a:r>
              <a:rPr lang="zh-CN" sz="2400" dirty="0"/>
              <a:t>接种后长达14年内，在接种疫苗的人群中，未发现高级别HPV-16/18型宫颈病变</a:t>
            </a:r>
          </a:p>
          <a:p>
            <a:r>
              <a:rPr lang="zh-CN" sz="2400" dirty="0"/>
              <a:t>第14年时的单剂疫苗效力：92.4%（87.7；95.3）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863600" y="5744078"/>
            <a:ext cx="8394751" cy="230832"/>
          </a:xfrm>
          <a:prstGeom prst="rect">
            <a:avLst/>
          </a:prstGeom>
          <a:noFill/>
        </p:spPr>
        <p:txBody>
          <a:bodyPr wrap="square" numCol="1" rtlCol="0">
            <a:spAutoFit/>
          </a:bodyPr>
          <a:lstStyle/>
          <a:p>
            <a:r>
              <a:rPr lang="zh-CN" sz="900"/>
              <a:t>缩写：IARC：国际癌症研究机构；VE：疫苗保护效力；CI：置信区间；Mo：月</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58793" y="195464"/>
            <a:ext cx="11684441" cy="954107"/>
          </a:xfrm>
          <a:prstGeom prst="rect">
            <a:avLst/>
          </a:prstGeom>
        </p:spPr>
        <p:txBody>
          <a:bodyPr wrap="square">
            <a:spAutoFit/>
          </a:bodyPr>
          <a:lstStyle/>
          <a:p>
            <a:r>
              <a:rPr lang="zh-CN" sz="2800" dirty="0">
                <a:solidFill>
                  <a:schemeClr val="accent1"/>
                </a:solidFill>
                <a:latin typeface="+mj-lt"/>
                <a:ea typeface="SimSun"/>
              </a:rPr>
              <a:t>哥斯达黎加HPV疫苗试验：HPV二价疫苗（葛兰素史克）保护效力（最终）</a:t>
            </a:r>
          </a:p>
          <a:p>
            <a:r>
              <a:rPr lang="zh-CN" sz="2800" dirty="0">
                <a:solidFill>
                  <a:schemeClr val="accent1"/>
                </a:solidFill>
                <a:latin typeface="+mj-lt"/>
                <a:ea typeface="SimSun"/>
              </a:rPr>
              <a:t>流行性感染 &gt;接种后10年（TVC）</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24514" y="1181215"/>
            <a:ext cx="6265014" cy="4502886"/>
            <a:chOff x="1358045" y="1371600"/>
            <a:chExt cx="6983633"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63535" y="3525270"/>
              <a:ext cx="3103640" cy="514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2400" i="0" u="none" strike="noStrike" cap="none" normalizeH="0" baseline="0" noProof="0">
                  <a:ln>
                    <a:noFill/>
                  </a:ln>
                  <a:solidFill>
                    <a:prstClr val="black"/>
                  </a:solidFill>
                  <a:effectLst/>
                  <a:uLnTx/>
                  <a:uFillTx/>
                  <a:latin typeface="+mj-lt"/>
                  <a:ea typeface="SimSun"/>
                  <a:cs typeface="+mn-cs"/>
                </a:rPr>
                <a:t>疫苗保护效力（%）</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301201" cy="399357"/>
            </a:xfrm>
            <a:prstGeom prst="rect">
              <a:avLst/>
            </a:prstGeom>
          </p:spPr>
          <p:txBody>
            <a:bodyPr wrap="none">
              <a:spAutoFit/>
            </a:bodyPr>
            <a:lstStyle/>
            <a:p>
              <a:r>
                <a:rPr lang="zh-CN" sz="1600">
                  <a:latin typeface="+mj-lt"/>
                  <a:ea typeface="SimSun"/>
                  <a:cs typeface="Arial" panose="020B0604020202020204" pitchFamily="34" charset="0"/>
                </a:rPr>
                <a:t>(N = 1,365)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zh-CN" sz="1600">
                  <a:latin typeface="+mj-lt"/>
                  <a:ea typeface="SimSun"/>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19675" y="5684101"/>
            <a:ext cx="3780987" cy="230832"/>
          </a:xfrm>
          <a:prstGeom prst="rect">
            <a:avLst/>
          </a:prstGeom>
          <a:noFill/>
        </p:spPr>
        <p:txBody>
          <a:bodyPr wrap="square" rtlCol="0">
            <a:spAutoFit/>
          </a:bodyPr>
          <a:lstStyle/>
          <a:p>
            <a:pPr algn="r"/>
            <a:r>
              <a:rPr lang="zh-CN" sz="900"/>
              <a:t>缩写：N：受试者人数；TVC：总接种队列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zh-CN" sz="700" strike="noStrike" normalizeH="0" noProof="0" dirty="0">
                <a:ln>
                  <a:noFill/>
                </a:ln>
                <a:solidFill>
                  <a:schemeClr val="tx1">
                    <a:lumMod val="65000"/>
                    <a:lumOff val="35000"/>
                  </a:schemeClr>
                </a:solidFill>
                <a:effectLst/>
                <a:uLnTx/>
                <a:uFillTx/>
                <a:cs typeface="Arial" panose="020B0604020202020204" pitchFamily="34" charset="0"/>
              </a:rPr>
              <a:t>1.Kreimer AR, Sampson JN, Porras C, et al.Evaluation of durability of a single dose of the bivalent HPV vaccine: The CVT trial.</a:t>
            </a:r>
            <a:r>
              <a:rPr kumimoji="0" lang="zh-CN" sz="700" i="1" strike="noStrike"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kumimoji="0" lang="zh-CN" sz="700" strike="noStrike" normalizeH="0" noProof="0" dirty="0">
                <a:ln>
                  <a:noFill/>
                </a:ln>
                <a:solidFill>
                  <a:schemeClr val="tx1">
                    <a:lumMod val="65000"/>
                    <a:lumOff val="35000"/>
                  </a:schemeClr>
                </a:solidFill>
                <a:effectLst/>
                <a:uLnTx/>
                <a:uFillTx/>
                <a:cs typeface="Arial" panose="020B0604020202020204" pitchFamily="34" charset="0"/>
              </a:rPr>
              <a:t>.2020;112(10):1038–1046. doi:10.1093/jnci/djaa011</a:t>
            </a:r>
          </a:p>
          <a:p>
            <a:r>
              <a:rPr kumimoji="0" lang="zh-CN" sz="700" strike="noStrike" normalizeH="0" noProof="0" dirty="0">
                <a:ln>
                  <a:noFill/>
                </a:ln>
                <a:solidFill>
                  <a:schemeClr val="tx1">
                    <a:lumMod val="65000"/>
                    <a:lumOff val="35000"/>
                  </a:schemeClr>
                </a:solidFill>
                <a:effectLst/>
                <a:uLnTx/>
                <a:uFillTx/>
                <a:cs typeface="Arial" panose="020B0604020202020204" pitchFamily="34" charset="0"/>
              </a:rPr>
              <a:t>2.</a:t>
            </a:r>
            <a:r>
              <a:rPr lang="zh-CN" sz="700" b="0" i="0" dirty="0">
                <a:solidFill>
                  <a:schemeClr val="tx1">
                    <a:lumMod val="65000"/>
                    <a:lumOff val="35000"/>
                  </a:schemeClr>
                </a:solidFill>
                <a:effectLst/>
                <a:cs typeface="Arial" panose="020B0604020202020204" pitchFamily="34" charset="0"/>
              </a:rPr>
              <a:t>Tsang SH, Sampson JN, Schussler J, et al.Durability of cross-protection by different schedules of the bivalent HPV vaccine: The CVT trial.</a:t>
            </a:r>
            <a:r>
              <a:rPr kumimoji="0" lang="zh-CN" sz="700" i="1" strike="noStrike"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lang="zh-CN" sz="700" b="0" i="0" dirty="0">
                <a:solidFill>
                  <a:schemeClr val="tx1">
                    <a:lumMod val="65000"/>
                    <a:lumOff val="35000"/>
                  </a:schemeClr>
                </a:solidFill>
                <a:effectLst/>
                <a:cs typeface="Arial" panose="020B0604020202020204" pitchFamily="34" charset="0"/>
              </a:rPr>
              <a:t>.2020;112(10):1030</a:t>
            </a:r>
            <a:r>
              <a:rPr kumimoji="0" lang="zh-CN" sz="700" strike="noStrike" normalizeH="0" noProof="0" dirty="0">
                <a:ln>
                  <a:noFill/>
                </a:ln>
                <a:solidFill>
                  <a:schemeClr val="tx1">
                    <a:lumMod val="65000"/>
                    <a:lumOff val="35000"/>
                  </a:schemeClr>
                </a:solidFill>
                <a:effectLst/>
                <a:uLnTx/>
                <a:uFillTx/>
                <a:cs typeface="Arial" panose="020B0604020202020204" pitchFamily="34" charset="0"/>
              </a:rPr>
              <a:t>–</a:t>
            </a:r>
            <a:r>
              <a:rPr lang="zh-CN" sz="700" b="0" i="0" dirty="0">
                <a:solidFill>
                  <a:schemeClr val="tx1">
                    <a:lumMod val="65000"/>
                    <a:lumOff val="35000"/>
                  </a:schemeClr>
                </a:solidFill>
                <a:effectLst/>
                <a:cs typeface="Arial" panose="020B0604020202020204" pitchFamily="34" charset="0"/>
              </a:rPr>
              <a:t>1037. </a:t>
            </a:r>
            <a:r>
              <a:rPr lang="zh-CN" sz="700" b="0" i="0" u="none" strike="noStrike" dirty="0">
                <a:solidFill>
                  <a:schemeClr val="tx1">
                    <a:lumMod val="65000"/>
                    <a:lumOff val="35000"/>
                  </a:schemeClr>
                </a:solidFill>
                <a:effectLst/>
                <a:cs typeface="Arial" panose="020B0604020202020204" pitchFamily="34" charset="0"/>
              </a:rPr>
              <a:t>doi:10.1093/jnci/djaa010 </a:t>
            </a: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zh-CN" sz="100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zh-CN" sz="1000"/>
              <a:t>2</a:t>
            </a:r>
          </a:p>
        </p:txBody>
      </p:sp>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566722" y="292025"/>
            <a:ext cx="11447720" cy="1077218"/>
          </a:xfrm>
          <a:prstGeom prst="rect">
            <a:avLst/>
          </a:prstGeom>
        </p:spPr>
        <p:txBody>
          <a:bodyPr wrap="square">
            <a:spAutoFit/>
          </a:bodyPr>
          <a:lstStyle/>
          <a:p>
            <a:r>
              <a:rPr lang="zh-CN" sz="3200" dirty="0">
                <a:solidFill>
                  <a:schemeClr val="accent1"/>
                </a:solidFill>
                <a:latin typeface="+mj-lt"/>
                <a:ea typeface="SimSun"/>
              </a:rPr>
              <a:t>泰国女学生接种一剂或两剂疫苗的社区干预有效性研究</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1835607576"/>
              </p:ext>
            </p:extLst>
          </p:nvPr>
        </p:nvGraphicFramePr>
        <p:xfrm>
          <a:off x="636551" y="2593262"/>
          <a:ext cx="10732568" cy="2316480"/>
        </p:xfrm>
        <a:graphic>
          <a:graphicData uri="http://schemas.openxmlformats.org/drawingml/2006/table">
            <a:tbl>
              <a:tblPr firstRow="1" bandRow="1">
                <a:tableStyleId>{5C22544A-7EE6-4342-B048-85BDC9FD1C3A}</a:tableStyleId>
              </a:tblPr>
              <a:tblGrid>
                <a:gridCol w="1766170">
                  <a:extLst>
                    <a:ext uri="{9D8B030D-6E8A-4147-A177-3AD203B41FA5}">
                      <a16:colId xmlns:a16="http://schemas.microsoft.com/office/drawing/2014/main" val="775955045"/>
                    </a:ext>
                  </a:extLst>
                </a:gridCol>
                <a:gridCol w="1866521">
                  <a:extLst>
                    <a:ext uri="{9D8B030D-6E8A-4147-A177-3AD203B41FA5}">
                      <a16:colId xmlns:a16="http://schemas.microsoft.com/office/drawing/2014/main" val="1036013797"/>
                    </a:ext>
                  </a:extLst>
                </a:gridCol>
                <a:gridCol w="1690906">
                  <a:extLst>
                    <a:ext uri="{9D8B030D-6E8A-4147-A177-3AD203B41FA5}">
                      <a16:colId xmlns:a16="http://schemas.microsoft.com/office/drawing/2014/main" val="3520488675"/>
                    </a:ext>
                  </a:extLst>
                </a:gridCol>
                <a:gridCol w="1803478">
                  <a:extLst>
                    <a:ext uri="{9D8B030D-6E8A-4147-A177-3AD203B41FA5}">
                      <a16:colId xmlns:a16="http://schemas.microsoft.com/office/drawing/2014/main" val="2060908422"/>
                    </a:ext>
                  </a:extLst>
                </a:gridCol>
                <a:gridCol w="1633233">
                  <a:extLst>
                    <a:ext uri="{9D8B030D-6E8A-4147-A177-3AD203B41FA5}">
                      <a16:colId xmlns:a16="http://schemas.microsoft.com/office/drawing/2014/main" val="1015240418"/>
                    </a:ext>
                  </a:extLst>
                </a:gridCol>
                <a:gridCol w="1972260">
                  <a:extLst>
                    <a:ext uri="{9D8B030D-6E8A-4147-A177-3AD203B41FA5}">
                      <a16:colId xmlns:a16="http://schemas.microsoft.com/office/drawing/2014/main" val="395611838"/>
                    </a:ext>
                  </a:extLst>
                </a:gridCol>
              </a:tblGrid>
              <a:tr h="489541">
                <a:tc>
                  <a:txBody>
                    <a:bodyPr/>
                    <a:lstStyle/>
                    <a:p>
                      <a:r>
                        <a:rPr lang="zh-CN" sz="1800" b="1">
                          <a:solidFill>
                            <a:schemeClr val="lt1"/>
                          </a:solidFill>
                          <a:latin typeface="+mn-lt"/>
                          <a:ea typeface="SimSun"/>
                          <a:cs typeface="Arial" panose="020B0604020202020204" pitchFamily="34" charset="0"/>
                        </a:rPr>
                        <a:t>省份</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zh-CN" sz="1800" dirty="0">
                          <a:latin typeface="+mn-lt"/>
                          <a:ea typeface="SimSun"/>
                          <a:cs typeface="Arial" panose="020B0604020202020204" pitchFamily="34" charset="0"/>
                        </a:rPr>
                        <a:t>数量（病例）/   </a:t>
                      </a:r>
                    </a:p>
                    <a:p>
                      <a:pPr algn="ctr"/>
                      <a:r>
                        <a:rPr lang="zh-CN" sz="1800" dirty="0">
                          <a:latin typeface="+mn-lt"/>
                          <a:ea typeface="SimSun"/>
                          <a:cs typeface="Arial" panose="020B0604020202020204" pitchFamily="34" charset="0"/>
                        </a:rPr>
                        <a:t> 人数（受试者）</a:t>
                      </a:r>
                    </a:p>
                    <a:p>
                      <a:pPr algn="ctr"/>
                      <a:r>
                        <a:rPr lang="zh-CN" sz="1800" dirty="0">
                          <a:latin typeface="+mn-lt"/>
                          <a:ea typeface="SimSun"/>
                          <a:cs typeface="Arial" panose="020B0604020202020204" pitchFamily="34" charset="0"/>
                        </a:rPr>
                        <a:t>未接种疫苗</a:t>
                      </a:r>
                    </a:p>
                  </a:txBody>
                  <a:tcPr anchor="b">
                    <a:lnB w="9525" cap="flat" cmpd="sng" algn="ctr">
                      <a:solidFill>
                        <a:schemeClr val="accent1"/>
                      </a:solidFill>
                      <a:prstDash val="solid"/>
                      <a:round/>
                      <a:headEnd type="none" w="med" len="med"/>
                      <a:tailEnd type="none" w="med" len="med"/>
                    </a:lnB>
                  </a:tcPr>
                </a:tc>
                <a:tc>
                  <a:txBody>
                    <a:bodyPr/>
                    <a:lstStyle/>
                    <a:p>
                      <a:pPr algn="ctr"/>
                      <a:r>
                        <a:rPr lang="zh-CN" sz="1800" dirty="0">
                          <a:latin typeface="+mn-lt"/>
                          <a:ea typeface="SimSun"/>
                          <a:cs typeface="Arial" panose="020B0604020202020204" pitchFamily="34" charset="0"/>
                        </a:rPr>
                        <a:t>数量（病例）/   </a:t>
                      </a:r>
                    </a:p>
                    <a:p>
                      <a:pPr algn="ctr"/>
                      <a:r>
                        <a:rPr lang="zh-CN" sz="1800" dirty="0">
                          <a:latin typeface="+mn-lt"/>
                          <a:ea typeface="SimSun"/>
                          <a:cs typeface="Arial" panose="020B0604020202020204" pitchFamily="34" charset="0"/>
                        </a:rPr>
                        <a:t> 人数（受试者）</a:t>
                      </a:r>
                    </a:p>
                    <a:p>
                      <a:pPr algn="ctr"/>
                      <a:r>
                        <a:rPr lang="zh-CN" sz="1800" dirty="0">
                          <a:latin typeface="+mn-lt"/>
                          <a:ea typeface="SimSun"/>
                          <a:cs typeface="Arial" panose="020B0604020202020204" pitchFamily="34" charset="0"/>
                        </a:rPr>
                        <a:t>接种疫苗</a:t>
                      </a:r>
                    </a:p>
                  </a:txBody>
                  <a:tcPr anchor="b">
                    <a:lnB w="9525" cap="flat" cmpd="sng" algn="ctr">
                      <a:solidFill>
                        <a:schemeClr val="accent1"/>
                      </a:solidFill>
                      <a:prstDash val="solid"/>
                      <a:round/>
                      <a:headEnd type="none" w="med" len="med"/>
                      <a:tailEnd type="none" w="med" len="med"/>
                    </a:lnB>
                  </a:tcPr>
                </a:tc>
                <a:tc>
                  <a:txBody>
                    <a:bodyPr/>
                    <a:lstStyle/>
                    <a:p>
                      <a:pPr algn="ctr"/>
                      <a:r>
                        <a:rPr lang="zh-CN" sz="1800">
                          <a:latin typeface="+mn-lt"/>
                          <a:ea typeface="SimSun"/>
                          <a:cs typeface="Arial" panose="020B0604020202020204" pitchFamily="34" charset="0"/>
                        </a:rPr>
                        <a:t>未接种疫苗感染率</a:t>
                      </a:r>
                    </a:p>
                    <a:p>
                      <a:pPr algn="ctr"/>
                      <a:r>
                        <a:rPr lang="zh-CN" sz="1800">
                          <a:latin typeface="+mn-lt"/>
                          <a:ea typeface="SimSun"/>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tc>
                  <a:txBody>
                    <a:bodyPr/>
                    <a:lstStyle/>
                    <a:p>
                      <a:pPr algn="ctr"/>
                      <a:r>
                        <a:rPr lang="zh-CN" sz="1800">
                          <a:latin typeface="+mn-lt"/>
                          <a:ea typeface="SimSun"/>
                          <a:cs typeface="Arial" panose="020B0604020202020204" pitchFamily="34" charset="0"/>
                        </a:rPr>
                        <a:t>接种疫苗</a:t>
                      </a:r>
                    </a:p>
                    <a:p>
                      <a:pPr algn="ctr"/>
                      <a:r>
                        <a:rPr lang="zh-CN" sz="1800">
                          <a:latin typeface="+mn-lt"/>
                          <a:ea typeface="SimSun"/>
                          <a:cs typeface="Arial" panose="020B0604020202020204" pitchFamily="34" charset="0"/>
                        </a:rPr>
                        <a:t>感染率</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sz="1800">
                          <a:latin typeface="+mn-lt"/>
                          <a:ea typeface="SimSun"/>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tc>
                  <a:txBody>
                    <a:bodyPr/>
                    <a:lstStyle/>
                    <a:p>
                      <a:pPr algn="ctr"/>
                      <a:r>
                        <a:rPr lang="zh-CN" sz="1800">
                          <a:latin typeface="+mn-lt"/>
                          <a:ea typeface="SimSun"/>
                          <a:cs typeface="Arial" panose="020B0604020202020204" pitchFamily="34" charset="0"/>
                        </a:rPr>
                        <a:t>疫苗有效性</a:t>
                      </a:r>
                    </a:p>
                    <a:p>
                      <a:pPr algn="ctr"/>
                      <a:r>
                        <a:rPr lang="zh-CN" sz="1800">
                          <a:latin typeface="+mn-lt"/>
                          <a:ea typeface="SimSun"/>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zh-CN" sz="2000" b="1">
                          <a:solidFill>
                            <a:schemeClr val="bg1"/>
                          </a:solidFill>
                          <a:latin typeface="+mn-lt"/>
                          <a:ea typeface="SimSun"/>
                          <a:cs typeface="Arial" panose="020B0604020202020204" pitchFamily="34" charset="0"/>
                        </a:rPr>
                        <a:t>乌隆府</a:t>
                      </a:r>
                    </a:p>
                    <a:p>
                      <a:pPr algn="r"/>
                      <a:r>
                        <a:rPr lang="zh-CN" sz="2000" b="1">
                          <a:solidFill>
                            <a:schemeClr val="bg1"/>
                          </a:solidFill>
                          <a:latin typeface="+mn-lt"/>
                          <a:ea typeface="SimSun"/>
                          <a:cs typeface="Arial" panose="020B0604020202020204" pitchFamily="34" charset="0"/>
                        </a:rPr>
                        <a:t>一剂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83/1,824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8/1,856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zh-CN" sz="1800">
                          <a:solidFill>
                            <a:schemeClr val="tx2"/>
                          </a:solidFill>
                          <a:effectLst/>
                          <a:latin typeface="+mn-lt"/>
                          <a:ea typeface="SimSun"/>
                          <a:cs typeface="+mn-cs"/>
                        </a:rPr>
                        <a:t>3.98</a:t>
                      </a:r>
                      <a:br>
                        <a:rPr lang="zh-CN" sz="1800">
                          <a:solidFill>
                            <a:schemeClr val="tx2"/>
                          </a:solidFill>
                          <a:effectLst/>
                          <a:latin typeface="+mn-lt"/>
                          <a:ea typeface="SimSun"/>
                          <a:cs typeface="+mn-cs"/>
                        </a:rPr>
                      </a:br>
                      <a:r>
                        <a:rPr lang="zh-CN" sz="1800">
                          <a:solidFill>
                            <a:schemeClr val="tx2"/>
                          </a:solidFill>
                          <a:effectLst/>
                          <a:latin typeface="+mn-lt"/>
                          <a:ea typeface="SimSun"/>
                          <a:cs typeface="+mn-cs"/>
                        </a:rPr>
                        <a:t>(3.52、4.49)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zh-CN" sz="1800">
                          <a:solidFill>
                            <a:schemeClr val="tx2"/>
                          </a:solidFill>
                          <a:effectLst/>
                          <a:latin typeface="+mn-lt"/>
                          <a:ea typeface="SimSun"/>
                          <a:cs typeface="+mn-cs"/>
                        </a:rPr>
                        <a:t>0.37</a:t>
                      </a:r>
                      <a:br>
                        <a:rPr lang="zh-CN" sz="1800">
                          <a:solidFill>
                            <a:schemeClr val="tx2"/>
                          </a:solidFill>
                          <a:effectLst/>
                          <a:latin typeface="+mn-lt"/>
                          <a:ea typeface="SimSun"/>
                          <a:cs typeface="+mn-cs"/>
                        </a:rPr>
                      </a:br>
                      <a:r>
                        <a:rPr lang="zh-CN" sz="1800">
                          <a:solidFill>
                            <a:schemeClr val="tx2"/>
                          </a:solidFill>
                          <a:effectLst/>
                          <a:latin typeface="+mn-lt"/>
                          <a:ea typeface="SimSun"/>
                          <a:cs typeface="+mn-cs"/>
                        </a:rPr>
                        <a:t>(0.25、0.56)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zh-CN" sz="1800" b="1">
                          <a:solidFill>
                            <a:schemeClr val="tx2"/>
                          </a:solidFill>
                          <a:effectLst/>
                          <a:latin typeface="+mn-lt"/>
                          <a:ea typeface="SimSun"/>
                          <a:cs typeface="+mn-cs"/>
                        </a:rPr>
                        <a:t>90.6 </a:t>
                      </a:r>
                    </a:p>
                    <a:p>
                      <a:pPr marL="0" algn="ctr" defTabSz="914400" rtl="0" eaLnBrk="1" latinLnBrk="1" hangingPunct="1">
                        <a:lnSpc>
                          <a:spcPct val="100000"/>
                        </a:lnSpc>
                        <a:spcBef>
                          <a:spcPts val="0"/>
                        </a:spcBef>
                        <a:spcAft>
                          <a:spcPts val="0"/>
                        </a:spcAft>
                      </a:pPr>
                      <a:r>
                        <a:rPr lang="zh-CN" sz="1800" b="1">
                          <a:solidFill>
                            <a:schemeClr val="tx2"/>
                          </a:solidFill>
                          <a:effectLst/>
                          <a:latin typeface="+mn-lt"/>
                          <a:ea typeface="SimSun"/>
                          <a:cs typeface="+mn-cs"/>
                        </a:rPr>
                        <a:t>(86.6、94.6)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zh-CN" sz="2000" b="1">
                          <a:solidFill>
                            <a:schemeClr val="bg1"/>
                          </a:solidFill>
                          <a:latin typeface="+mn-lt"/>
                          <a:ea typeface="SimSun"/>
                          <a:cs typeface="Arial" panose="020B0604020202020204" pitchFamily="34" charset="0"/>
                        </a:rPr>
                        <a:t>武里南府</a:t>
                      </a:r>
                    </a:p>
                    <a:p>
                      <a:pPr algn="r"/>
                      <a:r>
                        <a:rPr lang="zh-CN" sz="2000" b="1">
                          <a:solidFill>
                            <a:schemeClr val="bg1"/>
                          </a:solidFill>
                          <a:latin typeface="+mn-lt"/>
                          <a:ea typeface="SimSun"/>
                          <a:cs typeface="Arial" panose="020B0604020202020204" pitchFamily="34" charset="0"/>
                        </a:rPr>
                        <a:t>两剂</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115/1,717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6/1,798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zh-CN" sz="1800">
                          <a:solidFill>
                            <a:schemeClr val="tx2"/>
                          </a:solidFill>
                          <a:effectLst/>
                          <a:latin typeface="+mn-lt"/>
                          <a:ea typeface="SimSun"/>
                          <a:cs typeface="+mn-cs"/>
                        </a:rPr>
                        <a:t>6.13</a:t>
                      </a:r>
                      <a:br>
                        <a:rPr lang="zh-CN" sz="1800">
                          <a:solidFill>
                            <a:schemeClr val="tx2"/>
                          </a:solidFill>
                          <a:effectLst/>
                          <a:latin typeface="+mn-lt"/>
                          <a:ea typeface="SimSun"/>
                          <a:cs typeface="+mn-cs"/>
                        </a:rPr>
                      </a:br>
                      <a:r>
                        <a:rPr lang="zh-CN" sz="1800">
                          <a:solidFill>
                            <a:schemeClr val="tx2"/>
                          </a:solidFill>
                          <a:effectLst/>
                          <a:latin typeface="+mn-lt"/>
                          <a:ea typeface="SimSun"/>
                          <a:cs typeface="+mn-cs"/>
                        </a:rPr>
                        <a:t>(5.56、6.75)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zh-CN" sz="1800">
                          <a:solidFill>
                            <a:schemeClr val="tx2"/>
                          </a:solidFill>
                          <a:effectLst/>
                          <a:latin typeface="+mn-lt"/>
                          <a:ea typeface="SimSun"/>
                          <a:cs typeface="+mn-cs"/>
                        </a:rPr>
                        <a:t>0.28</a:t>
                      </a:r>
                      <a:br>
                        <a:rPr lang="zh-CN" sz="1800">
                          <a:solidFill>
                            <a:schemeClr val="tx2"/>
                          </a:solidFill>
                          <a:effectLst/>
                          <a:latin typeface="+mn-lt"/>
                          <a:ea typeface="SimSun"/>
                          <a:cs typeface="+mn-cs"/>
                        </a:rPr>
                      </a:br>
                      <a:r>
                        <a:rPr lang="zh-CN" sz="1800">
                          <a:solidFill>
                            <a:schemeClr val="tx2"/>
                          </a:solidFill>
                          <a:effectLst/>
                          <a:latin typeface="+mn-lt"/>
                          <a:ea typeface="SimSun"/>
                          <a:cs typeface="+mn-cs"/>
                        </a:rPr>
                        <a:t>(0.18、0.45)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zh-CN" sz="1800" b="1" dirty="0">
                          <a:solidFill>
                            <a:schemeClr val="tx2"/>
                          </a:solidFill>
                          <a:effectLst/>
                          <a:latin typeface="+mn-lt"/>
                          <a:ea typeface="SimSun"/>
                          <a:cs typeface="+mn-cs"/>
                        </a:rPr>
                        <a:t>95.4 </a:t>
                      </a:r>
                    </a:p>
                    <a:p>
                      <a:pPr marL="0" algn="ctr" defTabSz="914400" rtl="0" eaLnBrk="1" latinLnBrk="1" hangingPunct="1">
                        <a:lnSpc>
                          <a:spcPct val="100000"/>
                        </a:lnSpc>
                        <a:spcBef>
                          <a:spcPts val="0"/>
                        </a:spcBef>
                        <a:spcAft>
                          <a:spcPts val="0"/>
                        </a:spcAft>
                      </a:pPr>
                      <a:r>
                        <a:rPr lang="zh-CN" sz="1800" b="1" dirty="0">
                          <a:solidFill>
                            <a:schemeClr val="tx2"/>
                          </a:solidFill>
                          <a:effectLst/>
                          <a:latin typeface="+mn-lt"/>
                          <a:ea typeface="SimSun"/>
                          <a:cs typeface="+mn-cs"/>
                        </a:rPr>
                        <a:t>(93.2、97.6)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zh-CN" sz="1600" dirty="0"/>
              <a:t>这项研究针对15岁以下女孩接种二价（葛兰素史克）HPV疫苗的情况，其中一个省采用单剂接种方案，另一个省则采用两剂接种方案。通过对免疫队列的横断面调查，对比同龄学生历史HPV感染率数据，评估单剂接种方案与两剂接种方案在降低第4年HPV-16/18型感染率方面的有效性。</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95784" y="2193152"/>
            <a:ext cx="2567113" cy="400110"/>
          </a:xfrm>
          <a:prstGeom prst="rect">
            <a:avLst/>
          </a:prstGeom>
          <a:noFill/>
        </p:spPr>
        <p:txBody>
          <a:bodyPr wrap="none" rtlCol="0">
            <a:spAutoFit/>
          </a:bodyPr>
          <a:lstStyle/>
          <a:p>
            <a:r>
              <a:rPr lang="zh-CN" sz="2000" b="1" dirty="0">
                <a:solidFill>
                  <a:schemeClr val="accent1"/>
                </a:solidFill>
                <a:latin typeface="+mj-lt"/>
                <a:ea typeface="SimSun"/>
              </a:rPr>
              <a:t>HPV-16/18型感染率</a:t>
            </a:r>
          </a:p>
        </p:txBody>
      </p:sp>
      <p:sp>
        <p:nvSpPr>
          <p:cNvPr id="12" name="TextBox 11">
            <a:extLst>
              <a:ext uri="{FF2B5EF4-FFF2-40B4-BE49-F238E27FC236}">
                <a16:creationId xmlns:a16="http://schemas.microsoft.com/office/drawing/2014/main" id="{C82656F8-6F1B-4002-8D5E-3FB5CC448AC3}"/>
              </a:ext>
            </a:extLst>
          </p:cNvPr>
          <p:cNvSpPr txBox="1"/>
          <p:nvPr/>
        </p:nvSpPr>
        <p:spPr>
          <a:xfrm>
            <a:off x="996474" y="5309295"/>
            <a:ext cx="10012721" cy="338554"/>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zh-CN" sz="1600" b="1" dirty="0">
                <a:solidFill>
                  <a:schemeClr val="tx2"/>
                </a:solidFill>
              </a:rPr>
              <a:t>接种一剂或两剂疫苗对预防HPV流行性感染具有相似的高效力；研究证实，单剂方案</a:t>
            </a:r>
            <a:r>
              <a:rPr lang="zh-CN" altLang="en-US" sz="1600" b="1" dirty="0">
                <a:solidFill>
                  <a:schemeClr val="tx2"/>
                </a:solidFill>
              </a:rPr>
              <a:t>非</a:t>
            </a:r>
            <a:r>
              <a:rPr lang="zh-CN" sz="1600" b="1" dirty="0">
                <a:solidFill>
                  <a:schemeClr val="tx2"/>
                </a:solidFill>
              </a:rPr>
              <a:t>劣于两剂方案。</a:t>
            </a: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5987994"/>
            <a:ext cx="11135823" cy="307777"/>
          </a:xfrm>
          <a:prstGeom prst="rect">
            <a:avLst/>
          </a:prstGeom>
          <a:noFill/>
        </p:spPr>
        <p:txBody>
          <a:bodyPr wrap="square" rtlCol="0">
            <a:spAutoFit/>
          </a:bodyPr>
          <a:lstStyle/>
          <a:p>
            <a:pPr>
              <a:spcBef>
                <a:spcPts val="1800"/>
              </a:spcBef>
            </a:pPr>
            <a:r>
              <a:rPr lang="zh-CN" sz="700" dirty="0">
                <a:effectLst/>
              </a:rPr>
              <a:t>Jiamsiri, S, Rhee C, Ahn HS, et al.Community intervention of a single-dose or 2-dose regimen of bivalent human papillomavirus vaccine in schoolgirls in Thailand: Vaccine effectiveness 2 years and 4 years after vaccination.</a:t>
            </a:r>
            <a:r>
              <a:rPr lang="zh-CN" sz="700" i="1" dirty="0">
                <a:effectLst/>
              </a:rPr>
              <a:t>Journal of the National Cancer Institute.Monographs.</a:t>
            </a:r>
            <a:r>
              <a:rPr lang="zh-CN" sz="700" dirty="0">
                <a:effectLst/>
              </a:rPr>
              <a:t> 2024;2024 (67):346–357. doi:10.1093/jncimonographs/lgae036.</a:t>
            </a:r>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zh-CN" sz="3200" dirty="0">
                <a:solidFill>
                  <a:schemeClr val="tx2"/>
                </a:solidFill>
              </a:rPr>
              <a:t>接种后十几年内，HPV-16型和HPV-18型抗体水平稳定，</a:t>
            </a:r>
            <a:br>
              <a:rPr lang="en-US" altLang="zh-CN" sz="3200" dirty="0">
                <a:solidFill>
                  <a:schemeClr val="tx2"/>
                </a:solidFill>
              </a:rPr>
            </a:br>
            <a:r>
              <a:rPr lang="zh-CN" sz="3200" dirty="0">
                <a:solidFill>
                  <a:schemeClr val="tx2"/>
                </a:solidFill>
              </a:rPr>
              <a:t>比自然感染后产生的抗体水平高出数倍</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6025287"/>
            <a:ext cx="10501885" cy="446276"/>
          </a:xfrm>
          <a:prstGeom prst="rect">
            <a:avLst/>
          </a:prstGeom>
          <a:noFill/>
        </p:spPr>
        <p:txBody>
          <a:bodyPr wrap="square" rtlCol="0">
            <a:spAutoFit/>
          </a:bodyPr>
          <a:lstStyle/>
          <a:p>
            <a:r>
              <a:rPr kumimoji="0" lang="zh-CN" sz="700" strike="noStrike" normalizeH="0" noProof="0">
                <a:ln>
                  <a:noFill/>
                </a:ln>
                <a:solidFill>
                  <a:schemeClr val="tx1">
                    <a:lumMod val="65000"/>
                    <a:lumOff val="35000"/>
                  </a:schemeClr>
                </a:solidFill>
                <a:effectLst/>
                <a:uLnTx/>
                <a:uFillTx/>
                <a:latin typeface="+mj-lt"/>
                <a:ea typeface="SimSun"/>
                <a:cs typeface="Arial" panose="020B0604020202020204" pitchFamily="34" charset="0"/>
              </a:rPr>
              <a:t>1. Joshi S, Anantharaman D, Muwonge R, et al. Evaluation of immune response to single dose of quadrivalent HPV vaccine at 10-year post-vaccination.</a:t>
            </a:r>
            <a:r>
              <a:rPr kumimoji="0" lang="zh-CN" sz="700" i="1" strike="noStrike" normalizeH="0" noProof="0">
                <a:ln>
                  <a:noFill/>
                </a:ln>
                <a:solidFill>
                  <a:schemeClr val="tx1">
                    <a:lumMod val="65000"/>
                    <a:lumOff val="35000"/>
                  </a:schemeClr>
                </a:solidFill>
                <a:effectLst/>
                <a:uLnTx/>
                <a:uFillTx/>
                <a:latin typeface="+mj-lt"/>
                <a:ea typeface="SimSun"/>
                <a:cs typeface="Arial" panose="020B0604020202020204" pitchFamily="34" charset="0"/>
              </a:rPr>
              <a:t>Vaccine.</a:t>
            </a:r>
            <a:r>
              <a:rPr kumimoji="0" lang="zh-CN" sz="700" strike="noStrike" normalizeH="0" noProof="0">
                <a:ln>
                  <a:noFill/>
                </a:ln>
                <a:solidFill>
                  <a:schemeClr val="tx1">
                    <a:lumMod val="65000"/>
                    <a:lumOff val="35000"/>
                  </a:schemeClr>
                </a:solidFill>
                <a:effectLst/>
                <a:uLnTx/>
                <a:uFillTx/>
                <a:latin typeface="+mj-lt"/>
                <a:ea typeface="SimSun"/>
                <a:cs typeface="Arial" panose="020B0604020202020204" pitchFamily="34" charset="0"/>
              </a:rPr>
              <a:t>2023;41(1):236-245. doi:10.1016/j.vaccine.2022.11.044</a:t>
            </a:r>
          </a:p>
          <a:p>
            <a:r>
              <a:rPr kumimoji="0" lang="zh-CN" sz="700" strike="noStrike" normalizeH="0" noProof="0">
                <a:ln>
                  <a:noFill/>
                </a:ln>
                <a:solidFill>
                  <a:schemeClr val="tx1">
                    <a:lumMod val="65000"/>
                    <a:lumOff val="35000"/>
                  </a:schemeClr>
                </a:solidFill>
                <a:effectLst/>
                <a:uLnTx/>
                <a:uFillTx/>
                <a:latin typeface="+mj-lt"/>
                <a:ea typeface="SimSun"/>
                <a:cs typeface="Arial" panose="020B0604020202020204" pitchFamily="34" charset="0"/>
              </a:rPr>
              <a:t>2.</a:t>
            </a:r>
            <a:r>
              <a:rPr lang="zh-CN" sz="700">
                <a:effectLst/>
                <a:latin typeface="+mj-lt"/>
                <a:ea typeface="SimSun"/>
                <a:cs typeface="Arial" panose="020B0604020202020204" pitchFamily="34" charset="0"/>
              </a:rPr>
              <a:t>Porras, C, Romero B, Kemp T, et al.HPV16/18 antibodies 16-years after single dose of bivalent HPV vaccination: 哥斯达黎加HPV疫苗试验.</a:t>
            </a:r>
            <a:r>
              <a:rPr lang="zh-CN" sz="700" i="1">
                <a:effectLst/>
                <a:latin typeface="+mj-lt"/>
                <a:ea typeface="SimSun"/>
                <a:cs typeface="Arial" panose="020B0604020202020204" pitchFamily="34" charset="0"/>
              </a:rPr>
              <a:t>JNCI Monographs.</a:t>
            </a:r>
            <a:r>
              <a:rPr lang="zh-CN" sz="700">
                <a:effectLst/>
                <a:latin typeface="+mj-lt"/>
                <a:ea typeface="SimSun"/>
                <a:cs typeface="Arial" panose="020B0604020202020204" pitchFamily="34" charset="0"/>
              </a:rPr>
              <a:t>2024;2024 (67): 329–336. doi:10.1093/jncimonographs/lgae032</a:t>
            </a:r>
          </a:p>
          <a:p>
            <a:endParaRPr lang="en-US" sz="900" i="1" dirty="0">
              <a:solidFill>
                <a:schemeClr val="tx1">
                  <a:lumMod val="65000"/>
                  <a:lumOff val="35000"/>
                </a:schemeClr>
              </a:solidFill>
              <a:latin typeface="+mj-lt"/>
              <a:cs typeface="Arial" panose="020B0604020202020204" pitchFamily="34" charset="0"/>
            </a:endParaRP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95360" y="2492187"/>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720846" y="1169860"/>
            <a:ext cx="4711033" cy="830997"/>
          </a:xfrm>
          <a:prstGeom prst="rect">
            <a:avLst/>
          </a:prstGeom>
          <a:solidFill>
            <a:schemeClr val="tx2">
              <a:lumMod val="40000"/>
              <a:lumOff val="60000"/>
            </a:schemeClr>
          </a:solidFill>
        </p:spPr>
        <p:txBody>
          <a:bodyPr wrap="none" rtlCol="0">
            <a:spAutoFit/>
          </a:bodyPr>
          <a:lstStyle/>
          <a:p>
            <a:r>
              <a:rPr lang="zh-CN" sz="2400" b="1" dirty="0">
                <a:solidFill>
                  <a:schemeClr val="bg1"/>
                </a:solidFill>
              </a:rPr>
              <a:t>IARC试验 – </a:t>
            </a:r>
            <a:r>
              <a:rPr lang="zh-CN" sz="2400" b="1" dirty="0"/>
              <a:t>HPV四价疫苗（默克）</a:t>
            </a:r>
          </a:p>
          <a:p>
            <a:r>
              <a:rPr lang="zh-CN" sz="2400" b="1" dirty="0">
                <a:solidFill>
                  <a:schemeClr val="bg1"/>
                </a:solidFill>
              </a:rPr>
              <a:t>10年免疫原性</a:t>
            </a: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44494" y="2702752"/>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71E4F7A0-2C93-20A7-7E95-0DED12CF1FAD}"/>
              </a:ext>
            </a:extLst>
          </p:cNvPr>
          <p:cNvSpPr txBox="1"/>
          <p:nvPr/>
        </p:nvSpPr>
        <p:spPr>
          <a:xfrm>
            <a:off x="5710770" y="1173987"/>
            <a:ext cx="6138921" cy="1569660"/>
          </a:xfrm>
          <a:prstGeom prst="rect">
            <a:avLst/>
          </a:prstGeom>
          <a:solidFill>
            <a:schemeClr val="tx2">
              <a:lumMod val="40000"/>
              <a:lumOff val="60000"/>
            </a:schemeClr>
          </a:solidFill>
        </p:spPr>
        <p:txBody>
          <a:bodyPr wrap="square" rtlCol="0">
            <a:spAutoFit/>
          </a:bodyPr>
          <a:lstStyle/>
          <a:p>
            <a:r>
              <a:rPr lang="zh-CN" sz="2400" b="1" dirty="0">
                <a:solidFill>
                  <a:schemeClr val="bg1"/>
                </a:solidFill>
              </a:rPr>
              <a:t>CVT试验 – </a:t>
            </a:r>
            <a:r>
              <a:rPr lang="zh-CN" sz="2400" b="1" dirty="0"/>
              <a:t>HPV二价疫苗（葛兰素史克）</a:t>
            </a:r>
          </a:p>
          <a:p>
            <a:r>
              <a:rPr lang="zh-CN" sz="2400" b="1" dirty="0">
                <a:solidFill>
                  <a:schemeClr val="bg1"/>
                </a:solidFill>
              </a:rPr>
              <a:t>11年免疫原性； </a:t>
            </a:r>
          </a:p>
          <a:p>
            <a:r>
              <a:rPr lang="zh-CN" sz="2400" b="1" dirty="0">
                <a:solidFill>
                  <a:schemeClr val="bg1"/>
                </a:solidFill>
              </a:rPr>
              <a:t>接种后16年内保护效力相似</a:t>
            </a:r>
            <a:r>
              <a:rPr lang="zh-CN" sz="2400" b="1" baseline="30000" dirty="0">
                <a:solidFill>
                  <a:schemeClr val="bg1"/>
                </a:solidFill>
              </a:rPr>
              <a:t>2</a:t>
            </a:r>
          </a:p>
          <a:p>
            <a:r>
              <a:rPr lang="zh-CN" sz="2400" b="1" dirty="0"/>
              <a:t>疫苗接种后16年内的动力学相似</a:t>
            </a:r>
          </a:p>
        </p:txBody>
      </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zh-CN" sz="3200" dirty="0">
                <a:solidFill>
                  <a:schemeClr val="tx2"/>
                </a:solidFill>
              </a:rPr>
              <a:t>单剂接种HPV二价疫苗（葛兰素史克）和HPV九价疫苗（默克）</a:t>
            </a:r>
            <a:br>
              <a:rPr lang="en-US" altLang="zh-CN" sz="3200" dirty="0">
                <a:solidFill>
                  <a:schemeClr val="tx2"/>
                </a:solidFill>
              </a:rPr>
            </a:br>
            <a:r>
              <a:rPr lang="zh-CN" sz="3200" dirty="0">
                <a:solidFill>
                  <a:schemeClr val="tx2"/>
                </a:solidFill>
              </a:rPr>
              <a:t>五年后抗体水平稳定 - DoRIS试验</a:t>
            </a:r>
          </a:p>
        </p:txBody>
      </p:sp>
      <p:sp>
        <p:nvSpPr>
          <p:cNvPr id="10" name="TextBox 9">
            <a:extLst>
              <a:ext uri="{FF2B5EF4-FFF2-40B4-BE49-F238E27FC236}">
                <a16:creationId xmlns:a16="http://schemas.microsoft.com/office/drawing/2014/main" id="{58FD20C6-9669-5050-31E2-372B258A1454}"/>
              </a:ext>
            </a:extLst>
          </p:cNvPr>
          <p:cNvSpPr txBox="1"/>
          <p:nvPr/>
        </p:nvSpPr>
        <p:spPr>
          <a:xfrm>
            <a:off x="29714" y="6183339"/>
            <a:ext cx="12162286" cy="415498"/>
          </a:xfrm>
          <a:prstGeom prst="rect">
            <a:avLst/>
          </a:prstGeom>
          <a:noFill/>
        </p:spPr>
        <p:txBody>
          <a:bodyPr wrap="square" rtlCol="0">
            <a:spAutoFit/>
          </a:bodyPr>
          <a:lstStyle/>
          <a:p>
            <a:r>
              <a:rPr lang="zh-CN" sz="700" dirty="0">
                <a:latin typeface="Segoe UI" panose="020B0502040204020203" pitchFamily="34" charset="0"/>
                <a:ea typeface="SimSun"/>
              </a:rPr>
              <a:t>Watson-Jones D</a:t>
            </a:r>
            <a:r>
              <a:rPr lang="zh-CN" sz="700" dirty="0">
                <a:effectLst/>
                <a:latin typeface="Segoe UI" panose="020B0502040204020203" pitchFamily="34" charset="0"/>
                <a:ea typeface="SimSun"/>
              </a:rPr>
              <a:t>, Changlucha J, </a:t>
            </a:r>
            <a:r>
              <a:rPr lang="zh-CN" sz="700" dirty="0">
                <a:latin typeface="Segoe UI" panose="020B0502040204020203" pitchFamily="34" charset="0"/>
                <a:ea typeface="SimSun"/>
              </a:rPr>
              <a:t>Maxwell C</a:t>
            </a:r>
            <a:r>
              <a:rPr lang="zh-CN" sz="700" dirty="0">
                <a:effectLst/>
                <a:latin typeface="Segoe UI" panose="020B0502040204020203" pitchFamily="34" charset="0"/>
                <a:ea typeface="SimSun"/>
              </a:rPr>
              <a:t> et al.“Durability of immunogenicity at 5 years after a single dose of human papillomavirus vaccine compared with two doses in Tanzanian girls aged 9–14 years: results of the long-term extension of the DoRIS randomised trial.”</a:t>
            </a:r>
            <a:r>
              <a:rPr lang="zh-CN" sz="700" i="1" dirty="0">
                <a:effectLst/>
                <a:latin typeface="Segoe UI" panose="020B0502040204020203" pitchFamily="34" charset="0"/>
                <a:ea typeface="SimSun"/>
              </a:rPr>
              <a:t>The Lancet Global Health</a:t>
            </a:r>
            <a:r>
              <a:rPr lang="zh-CN" sz="700" dirty="0">
                <a:effectLst/>
                <a:latin typeface="Segoe UI" panose="020B0502040204020203" pitchFamily="34" charset="0"/>
                <a:ea typeface="SimSun"/>
              </a:rPr>
              <a:t>.2025 Jan 29;13(2):e319–e328. doi: 10.1016/S2214-109X(24)00477-7  </a:t>
            </a:r>
          </a:p>
          <a:p>
            <a:endParaRPr lang="en-US" sz="700" i="1" dirty="0">
              <a:solidFill>
                <a:schemeClr val="tx1">
                  <a:lumMod val="65000"/>
                  <a:lumOff val="35000"/>
                </a:schemeClr>
              </a:solidFill>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507552" y="1176053"/>
            <a:ext cx="10688072" cy="2473329"/>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507553" y="3300544"/>
            <a:ext cx="10688072" cy="2930603"/>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298938" y="136673"/>
            <a:ext cx="11747582" cy="1077218"/>
          </a:xfrm>
          <a:prstGeom prst="rect">
            <a:avLst/>
          </a:prstGeom>
        </p:spPr>
        <p:txBody>
          <a:bodyPr wrap="square" lIns="91440" tIns="45720" rIns="91440" bIns="45720" anchor="t">
            <a:spAutoFit/>
          </a:bodyPr>
          <a:lstStyle/>
          <a:p>
            <a:pPr algn="ctr"/>
            <a:r>
              <a:rPr lang="zh-CN" sz="3200" dirty="0">
                <a:solidFill>
                  <a:schemeClr val="tx2"/>
                </a:solidFill>
              </a:rPr>
              <a:t>澳大利亚基于人群的队列研究</a:t>
            </a:r>
          </a:p>
          <a:p>
            <a:pPr algn="ctr"/>
            <a:r>
              <a:rPr lang="zh-CN" sz="3200" dirty="0">
                <a:solidFill>
                  <a:schemeClr val="tx2"/>
                </a:solidFill>
              </a:rPr>
              <a:t>单剂次</a:t>
            </a:r>
            <a:r>
              <a:rPr lang="en-US" altLang="zh-CN" sz="3200" dirty="0">
                <a:solidFill>
                  <a:schemeClr val="tx2"/>
                </a:solidFill>
              </a:rPr>
              <a:t>HPV</a:t>
            </a:r>
            <a:r>
              <a:rPr lang="zh-CN" altLang="en-US" sz="3200" dirty="0">
                <a:solidFill>
                  <a:schemeClr val="tx2"/>
                </a:solidFill>
              </a:rPr>
              <a:t>疫苗接种</a:t>
            </a:r>
            <a:r>
              <a:rPr lang="zh-CN" sz="3200" dirty="0">
                <a:solidFill>
                  <a:schemeClr val="tx2"/>
                </a:solidFill>
              </a:rPr>
              <a:t>对宫颈病变（CIN2+）的有效性</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2891041" cy="1323439"/>
          </a:xfrm>
          <a:prstGeom prst="rect">
            <a:avLst/>
          </a:prstGeom>
          <a:noFill/>
          <a:ln>
            <a:solidFill>
              <a:srgbClr val="0070C0"/>
            </a:solidFill>
          </a:ln>
        </p:spPr>
        <p:txBody>
          <a:bodyPr wrap="square" lIns="91440" tIns="45720" rIns="91440" bIns="45720" anchor="t">
            <a:spAutoFit/>
          </a:bodyPr>
          <a:lstStyle/>
          <a:p>
            <a:r>
              <a:rPr lang="zh-CN" sz="1600" dirty="0"/>
              <a:t>全国数据关联研究，评估4vHPV疫苗（默克）对澳大利亚15岁之前接种女性（最小7岁）预防高级别宫颈病变</a:t>
            </a:r>
            <a:r>
              <a:rPr lang="zh-CN" altLang="en-US" sz="1600" dirty="0"/>
              <a:t>（</a:t>
            </a:r>
            <a:r>
              <a:rPr lang="zh-CN" sz="1600" dirty="0"/>
              <a:t>所有HPV型别</a:t>
            </a:r>
            <a:r>
              <a:rPr lang="zh-CN" altLang="en-US" sz="1600" dirty="0"/>
              <a:t>）</a:t>
            </a:r>
            <a:r>
              <a:rPr lang="zh-CN" sz="1600" dirty="0"/>
              <a:t>的有效性</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3"/>
            <a:ext cx="5593743" cy="3804587"/>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490538" y="6238179"/>
            <a:ext cx="9087964" cy="200055"/>
          </a:xfrm>
          <a:prstGeom prst="rect">
            <a:avLst/>
          </a:prstGeom>
          <a:noFill/>
        </p:spPr>
        <p:txBody>
          <a:bodyPr wrap="square" rtlCol="0">
            <a:spAutoFit/>
          </a:bodyPr>
          <a:lstStyle/>
          <a:p>
            <a:r>
              <a:rPr lang="zh-CN" sz="700" b="0" i="0" dirty="0">
                <a:solidFill>
                  <a:schemeClr val="tx1">
                    <a:lumMod val="65000"/>
                    <a:lumOff val="35000"/>
                  </a:schemeClr>
                </a:solidFill>
                <a:effectLst/>
                <a:latin typeface="+mj-lt"/>
                <a:ea typeface="SimSun"/>
                <a:cs typeface="Arial" panose="020B0604020202020204" pitchFamily="34" charset="0"/>
              </a:rPr>
              <a:t>Brotherton JM, Budd A, Rompotis C, et al.Is one dose of human papillomavirus vaccine as effective as three?: A national cohort analysis.</a:t>
            </a:r>
            <a:r>
              <a:rPr lang="zh-CN" sz="700" b="0" i="1" dirty="0">
                <a:solidFill>
                  <a:schemeClr val="tx1">
                    <a:lumMod val="65000"/>
                    <a:lumOff val="35000"/>
                  </a:schemeClr>
                </a:solidFill>
                <a:effectLst/>
                <a:latin typeface="+mj-lt"/>
                <a:ea typeface="SimSun"/>
                <a:cs typeface="Arial" panose="020B0604020202020204" pitchFamily="34" charset="0"/>
              </a:rPr>
              <a:t>Papillomavirus Research</a:t>
            </a:r>
            <a:r>
              <a:rPr lang="zh-CN" sz="700" b="0" i="0" dirty="0">
                <a:solidFill>
                  <a:schemeClr val="tx1">
                    <a:lumMod val="65000"/>
                    <a:lumOff val="35000"/>
                  </a:schemeClr>
                </a:solidFill>
                <a:effectLst/>
                <a:latin typeface="+mj-lt"/>
                <a:ea typeface="SimSun"/>
                <a:cs typeface="Arial" panose="020B0604020202020204" pitchFamily="34" charset="0"/>
              </a:rPr>
              <a:t>.2019;8:100177. doi:</a:t>
            </a:r>
            <a:r>
              <a:rPr lang="zh-CN" sz="700" b="0" i="0" u="none" strike="noStrike" dirty="0">
                <a:solidFill>
                  <a:schemeClr val="tx1">
                    <a:lumMod val="65000"/>
                    <a:lumOff val="35000"/>
                  </a:schemeClr>
                </a:solidFill>
                <a:effectLst/>
                <a:latin typeface="+mj-lt"/>
                <a:ea typeface="SimSun"/>
                <a:cs typeface="Arial" panose="020B0604020202020204" pitchFamily="34" charset="0"/>
              </a:rPr>
              <a:t>10.1016/j.pvr.2019.100177</a:t>
            </a:r>
            <a:r>
              <a:rPr lang="zh-CN" sz="700" b="0" i="0" dirty="0">
                <a:solidFill>
                  <a:schemeClr val="tx1">
                    <a:lumMod val="65000"/>
                    <a:lumOff val="35000"/>
                  </a:schemeClr>
                </a:solidFill>
                <a:effectLst/>
                <a:latin typeface="+mj-lt"/>
                <a:ea typeface="SimSun"/>
                <a:cs typeface="Arial" panose="020B0604020202020204" pitchFamily="34" charset="0"/>
              </a:rPr>
              <a:t>  </a:t>
            </a:r>
          </a:p>
        </p:txBody>
      </p:sp>
      <p:sp>
        <p:nvSpPr>
          <p:cNvPr id="12" name="TextBox 11">
            <a:extLst>
              <a:ext uri="{FF2B5EF4-FFF2-40B4-BE49-F238E27FC236}">
                <a16:creationId xmlns:a16="http://schemas.microsoft.com/office/drawing/2014/main" id="{CD0412D3-DE00-58F5-59B7-D099311F3E5B}"/>
              </a:ext>
            </a:extLst>
          </p:cNvPr>
          <p:cNvSpPr txBox="1"/>
          <p:nvPr/>
        </p:nvSpPr>
        <p:spPr>
          <a:xfrm>
            <a:off x="490538" y="5634270"/>
            <a:ext cx="11287652" cy="307777"/>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zh-CN" sz="1400" b="1">
                <a:solidFill>
                  <a:schemeClr val="tx2"/>
                </a:solidFill>
              </a:rPr>
              <a:t>在高接种率的情况下，在15岁以下接种疫苗的女性中，一剂次在预防高级别宫颈病变方面与两剂次或三剂次有效性相当</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zh-CN" sz="1400" b="1" i="0" u="none" strike="noStrike" baseline="0">
                <a:solidFill>
                  <a:schemeClr val="tx2"/>
                </a:solidFill>
              </a:rPr>
              <a:t>250,648名接受筛查的女性中CIN2/AIS+的累积发病概率图</a:t>
            </a: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1912145" cy="1077218"/>
          </a:xfrm>
          <a:prstGeom prst="rect">
            <a:avLst/>
          </a:prstGeom>
        </p:spPr>
        <p:txBody>
          <a:bodyPr wrap="square">
            <a:spAutoFit/>
          </a:bodyPr>
          <a:lstStyle/>
          <a:p>
            <a:pPr algn="l"/>
            <a:r>
              <a:rPr lang="zh-CN" sz="1600" dirty="0"/>
              <a:t>1</a:t>
            </a:r>
            <a:r>
              <a:rPr lang="zh-CN" sz="1600" i="0" u="none" strike="noStrike" baseline="0" dirty="0"/>
              <a:t>剂与3剂的</a:t>
            </a:r>
            <a:br>
              <a:rPr lang="zh-CN" sz="1600" i="0" u="none" strike="noStrike" baseline="0" dirty="0"/>
            </a:br>
            <a:r>
              <a:rPr lang="zh-CN" sz="1600" i="0" u="none" strike="noStrike" baseline="0" dirty="0"/>
              <a:t>风险比：1.01</a:t>
            </a:r>
            <a:br>
              <a:rPr lang="zh-CN" sz="1600" i="0" u="none" strike="noStrike" baseline="0" dirty="0"/>
            </a:br>
            <a:r>
              <a:rPr lang="zh-CN" sz="1600" i="0" u="none" strike="noStrike" baseline="0" dirty="0"/>
              <a:t>（95% CI 0.81–1.26）</a:t>
            </a:r>
          </a:p>
        </p:txBody>
      </p:sp>
      <p:sp>
        <p:nvSpPr>
          <p:cNvPr id="15" name="TextBox 14">
            <a:extLst>
              <a:ext uri="{FF2B5EF4-FFF2-40B4-BE49-F238E27FC236}">
                <a16:creationId xmlns:a16="http://schemas.microsoft.com/office/drawing/2014/main" id="{CF0970DA-8716-E7B4-87A5-57AC5D8E0204}"/>
              </a:ext>
            </a:extLst>
          </p:cNvPr>
          <p:cNvSpPr txBox="1"/>
          <p:nvPr/>
        </p:nvSpPr>
        <p:spPr>
          <a:xfrm>
            <a:off x="490538" y="6048090"/>
            <a:ext cx="6497405" cy="230832"/>
          </a:xfrm>
          <a:prstGeom prst="rect">
            <a:avLst/>
          </a:prstGeom>
          <a:noFill/>
        </p:spPr>
        <p:txBody>
          <a:bodyPr wrap="square" rtlCol="0">
            <a:spAutoFit/>
          </a:bodyPr>
          <a:lstStyle/>
          <a:p>
            <a:r>
              <a:rPr lang="zh-CN" sz="900" dirty="0"/>
              <a:t>缩写：AIS：原位腺癌；CI：置信区间；CIN：宫颈上皮内瘤变；yo：年龄</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1077218"/>
          </a:xfrm>
          <a:prstGeom prst="rect">
            <a:avLst/>
          </a:prstGeom>
        </p:spPr>
        <p:txBody>
          <a:bodyPr wrap="square" lIns="91440" tIns="45720" rIns="91440" bIns="45720" anchor="t">
            <a:spAutoFit/>
          </a:bodyPr>
          <a:lstStyle/>
          <a:p>
            <a:pPr algn="ctr"/>
            <a:r>
              <a:rPr lang="zh-CN" sz="3200" dirty="0">
                <a:solidFill>
                  <a:schemeClr val="tx2"/>
                </a:solidFill>
              </a:rPr>
              <a:t>瑞典基于人群的队列研究</a:t>
            </a:r>
          </a:p>
          <a:p>
            <a:pPr algn="ctr"/>
            <a:r>
              <a:rPr lang="zh-CN" sz="3200" dirty="0">
                <a:solidFill>
                  <a:schemeClr val="tx2"/>
                </a:solidFill>
              </a:rPr>
              <a:t>单剂次</a:t>
            </a:r>
            <a:r>
              <a:rPr lang="en-US" altLang="zh-CN" sz="3200" dirty="0">
                <a:solidFill>
                  <a:schemeClr val="tx2"/>
                </a:solidFill>
              </a:rPr>
              <a:t>HPV</a:t>
            </a:r>
            <a:r>
              <a:rPr lang="zh-CN" altLang="en-US" sz="3200" dirty="0">
                <a:solidFill>
                  <a:schemeClr val="tx2"/>
                </a:solidFill>
              </a:rPr>
              <a:t>疫苗接种</a:t>
            </a:r>
            <a:r>
              <a:rPr lang="zh-CN" sz="3200" dirty="0">
                <a:solidFill>
                  <a:schemeClr val="tx2"/>
                </a:solidFill>
              </a:rPr>
              <a:t>对宫颈病变（CIN2+）的有效性</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zh-CN" sz="700">
                <a:effectLst/>
                <a:latin typeface="Segoe UI" panose="020B0502040204020203" pitchFamily="34" charset="0"/>
                <a:ea typeface="SimSun"/>
              </a:rPr>
              <a:t>Wu S, Ploner A, Astorga Alsina AM, et al.Effectiveness of quadrivalent human papillomavirus vaccination against high-grade cervical lesions by age and doses: A population-based cohort study.</a:t>
            </a:r>
            <a:r>
              <a:rPr lang="zh-CN" sz="700" i="1">
                <a:effectLst/>
                <a:latin typeface="Segoe UI" panose="020B0502040204020203" pitchFamily="34" charset="0"/>
                <a:ea typeface="SimSun"/>
              </a:rPr>
              <a:t>The Lancet Regional Health – Europe.</a:t>
            </a:r>
            <a:r>
              <a:rPr lang="zh-CN" sz="700">
                <a:effectLst/>
                <a:latin typeface="Segoe UI" panose="020B0502040204020203" pitchFamily="34" charset="0"/>
                <a:ea typeface="SimSun"/>
              </a:rPr>
              <a:t>2025;49:101178. doi:10.1016/j.lanepe.2024.101178    </a:t>
            </a: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567267" y="1213891"/>
            <a:ext cx="11210923" cy="615553"/>
          </a:xfrm>
          <a:prstGeom prst="rect">
            <a:avLst/>
          </a:prstGeom>
          <a:noFill/>
          <a:ln>
            <a:solidFill>
              <a:srgbClr val="0070C0"/>
            </a:solidFill>
          </a:ln>
        </p:spPr>
        <p:txBody>
          <a:bodyPr wrap="square" lIns="91440" tIns="45720" rIns="91440" bIns="45720" anchor="t">
            <a:spAutoFit/>
          </a:bodyPr>
          <a:lstStyle/>
          <a:p>
            <a:r>
              <a:rPr lang="zh-CN" dirty="0"/>
              <a:t>基于登记数据的队列研究，评估瑞典引入HPV疫苗接种后17年内4vHPV疫苗（默克）对高级别宫颈病变的有效性（按疫苗接种年龄和剂次分析）</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2262158"/>
          </a:xfrm>
          <a:prstGeom prst="rect">
            <a:avLst/>
          </a:prstGeom>
          <a:noFill/>
        </p:spPr>
        <p:txBody>
          <a:bodyPr wrap="square" rtlCol="0">
            <a:spAutoFit/>
          </a:bodyPr>
          <a:lstStyle/>
          <a:p>
            <a:pPr marL="285750" indent="-285750">
              <a:spcAft>
                <a:spcPts val="600"/>
              </a:spcAft>
              <a:buSzPct val="75000"/>
              <a:buFontTx/>
              <a:buChar char="●"/>
            </a:pPr>
            <a:r>
              <a:rPr lang="zh-CN" dirty="0"/>
              <a:t>所有接种方案的有效性均随接种年龄增长而降低</a:t>
            </a:r>
          </a:p>
          <a:p>
            <a:pPr marL="285750" indent="-285750">
              <a:spcAft>
                <a:spcPts val="600"/>
              </a:spcAft>
              <a:buSzPct val="75000"/>
              <a:buFontTx/>
              <a:buChar char="●"/>
            </a:pPr>
            <a:r>
              <a:rPr lang="zh-CN" dirty="0"/>
              <a:t>采用12个月缓冲期排除与接种时已存在感染相关的结果</a:t>
            </a:r>
          </a:p>
          <a:p>
            <a:pPr marL="285750" indent="-285750">
              <a:spcAft>
                <a:spcPts val="600"/>
              </a:spcAft>
              <a:buSzPct val="75000"/>
              <a:buFontTx/>
              <a:buChar char="●"/>
            </a:pPr>
            <a:r>
              <a:rPr lang="zh-CN" b="1" dirty="0"/>
              <a:t>疫苗引入后长达1年内在预防高级别宫颈病变方面具有较高的有效性</a:t>
            </a:r>
          </a:p>
          <a:p>
            <a:pPr marL="285750" indent="-285750">
              <a:spcAft>
                <a:spcPts val="600"/>
              </a:spcAft>
              <a:buSzPct val="75000"/>
              <a:buFontTx/>
              <a:buChar char="●"/>
            </a:pPr>
            <a:r>
              <a:rPr lang="zh-CN" b="1" dirty="0"/>
              <a:t>17岁前接种1剂或2剂的方案与2剂或3剂方案有效性相当</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zh-CN" sz="1000" dirty="0"/>
              <a:t>根据年龄、日历年份、居住所在县及父母特征对分析进行了调整</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zh-CN" sz="4000" b="1"/>
              <a:t>HPV疫苗单剂接种关键议题和问题</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zh-CN" sz="2600" dirty="0">
                <a:solidFill>
                  <a:schemeClr val="accent1"/>
                </a:solidFill>
              </a:rPr>
              <a:t>单剂接种保护水平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zh-CN" sz="2600" dirty="0">
                <a:solidFill>
                  <a:schemeClr val="accent1"/>
                </a:solidFill>
                <a:latin typeface="+mj-ea"/>
                <a:ea typeface="+mj-ea"/>
                <a:cs typeface="+mn-lt"/>
              </a:rPr>
              <a:t>生物学合理性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zh-CN" sz="2400" b="1" dirty="0">
                <a:solidFill>
                  <a:schemeClr val="accent1"/>
                </a:solidFill>
              </a:rPr>
              <a:t>单剂接种方案是否适用于不同人群？</a:t>
            </a:r>
          </a:p>
          <a:p>
            <a:pPr marL="285750" indent="-285750">
              <a:buFont typeface="Arial" panose="020B0604020202020204" pitchFamily="34" charset="0"/>
              <a:buChar char="•"/>
            </a:pPr>
            <a:r>
              <a:rPr lang="zh-CN" dirty="0">
                <a:solidFill>
                  <a:schemeClr val="accent1"/>
                </a:solidFill>
              </a:rPr>
              <a:t>跨地域（数据产生于不同大洲） </a:t>
            </a:r>
          </a:p>
          <a:p>
            <a:pPr marL="285750" indent="-285750">
              <a:buFont typeface="Arial" panose="020B0604020202020204" pitchFamily="34" charset="0"/>
              <a:buChar char="•"/>
            </a:pPr>
            <a:r>
              <a:rPr lang="zh-CN" dirty="0">
                <a:solidFill>
                  <a:schemeClr val="accent1"/>
                </a:solidFill>
              </a:rPr>
              <a:t>跨年龄组</a:t>
            </a:r>
          </a:p>
          <a:p>
            <a:pPr marL="285750" indent="-285750">
              <a:buFont typeface="Arial" panose="020B0604020202020204" pitchFamily="34" charset="0"/>
              <a:buChar char="•"/>
            </a:pPr>
            <a:r>
              <a:rPr lang="zh-CN" dirty="0">
                <a:solidFill>
                  <a:schemeClr val="accent1"/>
                </a:solidFill>
              </a:rPr>
              <a:t>男性</a:t>
            </a:r>
          </a:p>
          <a:p>
            <a:pPr marL="285750" indent="-285750">
              <a:buFont typeface="Arial" panose="020B0604020202020204" pitchFamily="34" charset="0"/>
              <a:buChar char="•"/>
            </a:pPr>
            <a:r>
              <a:rPr lang="zh-CN" dirty="0">
                <a:solidFill>
                  <a:schemeClr val="accent1"/>
                </a:solidFill>
              </a:rPr>
              <a:t>HIV感染者</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zh-CN" sz="2600" dirty="0">
                <a:solidFill>
                  <a:schemeClr val="accent1"/>
                </a:solidFill>
                <a:latin typeface="+mj-ea"/>
                <a:ea typeface="+mj-ea"/>
                <a:cs typeface="+mn-lt"/>
              </a:rPr>
              <a:t>单剂接种方案与多剂接种方案提供的保护是否相似？</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latin typeface="+mj-ea"/>
              <a:ea typeface="+mj-ea"/>
              <a:cs typeface="+mn-lt"/>
            </a:endParaRPr>
          </a:p>
          <a:p>
            <a:r>
              <a:rPr lang="zh-CN" sz="2600" dirty="0">
                <a:solidFill>
                  <a:schemeClr val="accent1"/>
                </a:solidFill>
                <a:latin typeface="+mj-ea"/>
                <a:ea typeface="+mj-ea"/>
                <a:cs typeface="+mn-lt"/>
              </a:rPr>
              <a:t>单剂接种后保护的持久性 </a:t>
            </a:r>
          </a:p>
          <a:p>
            <a:endParaRPr lang="en-US" sz="2600" dirty="0">
              <a:solidFill>
                <a:schemeClr val="accent1"/>
              </a:solidFill>
              <a:latin typeface="+mj-ea"/>
              <a:ea typeface="+mj-ea"/>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zh-CN" dirty="0"/>
              <a:t>摘要</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469533" cy="424083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525646" y="1475242"/>
            <a:ext cx="3434392" cy="4264078"/>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6" y="1498484"/>
            <a:ext cx="3469533" cy="424083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1" i="0" u="none" strike="noStrike" cap="none" normalizeH="0" baseline="0" noProof="0" dirty="0">
                <a:ln>
                  <a:noFill/>
                </a:ln>
                <a:solidFill>
                  <a:schemeClr val="bg1"/>
                </a:solidFill>
                <a:effectLst/>
                <a:uLnTx/>
                <a:uFillTx/>
                <a:latin typeface="Arial"/>
                <a:ea typeface="SimSun"/>
                <a:cs typeface="+mn-cs"/>
              </a:rPr>
              <a:t>问题陈述</a:t>
            </a:r>
            <a:r>
              <a:rPr kumimoji="0" lang="zh-CN" sz="2000" b="1" i="0" u="none" strike="noStrike" cap="none" normalizeH="0" noProof="0" dirty="0">
                <a:ln>
                  <a:noFill/>
                </a:ln>
                <a:solidFill>
                  <a:schemeClr val="bg1"/>
                </a:solidFill>
                <a:effectLst/>
                <a:uLnTx/>
                <a:uFillTx/>
                <a:latin typeface="Arial"/>
                <a:ea typeface="SimSun"/>
                <a:cs typeface="+mn-cs"/>
              </a:rPr>
              <a:t> </a:t>
            </a: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zh-CN" sz="2000" b="1">
                <a:solidFill>
                  <a:schemeClr val="bg1"/>
                </a:solidFill>
                <a:latin typeface="Arial"/>
                <a:ea typeface="SimSun"/>
              </a:rPr>
              <a:t>单剂接种</a:t>
            </a:r>
            <a:br>
              <a:rPr lang="zh-CN" sz="2000" b="1">
                <a:solidFill>
                  <a:schemeClr val="bg1"/>
                </a:solidFill>
                <a:latin typeface="Arial"/>
                <a:ea typeface="SimSun"/>
              </a:rPr>
            </a:br>
            <a:r>
              <a:rPr lang="zh-CN" sz="2000" b="1">
                <a:solidFill>
                  <a:schemeClr val="bg1"/>
                </a:solidFill>
                <a:latin typeface="Arial"/>
                <a:ea typeface="SimSun"/>
              </a:rPr>
              <a:t>方案总体情况 </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687295"/>
            <a:ext cx="4133852"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1" i="0" u="none" strike="noStrike" cap="none" normalizeH="0" baseline="0" noProof="0">
                <a:ln>
                  <a:noFill/>
                </a:ln>
                <a:solidFill>
                  <a:schemeClr val="bg1"/>
                </a:solidFill>
                <a:effectLst/>
                <a:uLnTx/>
                <a:uFillTx/>
                <a:latin typeface="Arial"/>
                <a:ea typeface="SimSun"/>
                <a:cs typeface="+mn-cs"/>
              </a:rPr>
              <a:t>潜在解决方案</a:t>
            </a: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25646" y="3083633"/>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ctr">
              <a:buClr>
                <a:srgbClr val="000000"/>
              </a:buClr>
              <a:defRPr/>
            </a:pP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几乎所有宫颈癌病例都是由人乳头瘤病毒（HPV）引起的，</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但宫颈癌在全球的疾病负担不均衡。约</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90%的宫颈癌死亡病例发生在中低收入国家（LMIC）</a:t>
            </a:r>
            <a:r>
              <a:rPr lang="fr-FR" altLang="zh-CN" baseline="30000" dirty="0">
                <a:solidFill>
                  <a:srgbClr val="000000"/>
                </a:solidFill>
                <a:latin typeface="Arial"/>
              </a:rPr>
              <a:t>1</a:t>
            </a:r>
            <a:r>
              <a:rPr kumimoji="0" lang="zh-CN" b="1" i="0" u="none" strike="noStrike" cap="none" normalizeH="0" baseline="30000" noProof="0" dirty="0">
                <a:ln>
                  <a:noFill/>
                </a:ln>
                <a:solidFill>
                  <a:srgbClr val="000000"/>
                </a:solidFill>
                <a:effectLst/>
                <a:uLnTx/>
                <a:uFillTx/>
                <a:latin typeface="Arial"/>
                <a:ea typeface="SimSun"/>
                <a:cs typeface="Arial" panose="020B0604020202020204" pitchFamily="34" charset="0"/>
              </a:rPr>
              <a:t>。</a:t>
            </a:r>
            <a:r>
              <a:rPr lang="zh-CN" dirty="0">
                <a:solidFill>
                  <a:srgbClr val="000000"/>
                </a:solidFill>
                <a:latin typeface="Arial"/>
                <a:ea typeface="SimSun"/>
                <a:cs typeface="Arial" panose="020B0604020202020204" pitchFamily="34" charset="0"/>
              </a:rPr>
              <a:t>此外，</a:t>
            </a:r>
            <a:r>
              <a:rPr lang="zh-CN" b="1" dirty="0">
                <a:solidFill>
                  <a:srgbClr val="000000"/>
                </a:solidFill>
                <a:latin typeface="Arial"/>
                <a:ea typeface="SimSun"/>
                <a:cs typeface="Arial" panose="020B0604020202020204" pitchFamily="34" charset="0"/>
              </a:rPr>
              <a:t>全球15岁以下女孩的HPV疫苗接种率仅为30%左右</a:t>
            </a:r>
            <a:r>
              <a:rPr lang="fr-FR" altLang="zh-CN" baseline="30000" dirty="0">
                <a:solidFill>
                  <a:srgbClr val="000000"/>
                </a:solidFill>
                <a:latin typeface="Arial"/>
              </a:rPr>
              <a:t>2</a:t>
            </a:r>
            <a:r>
              <a:rPr lang="zh-CN" b="1" dirty="0">
                <a:solidFill>
                  <a:srgbClr val="000000"/>
                </a:solidFill>
                <a:latin typeface="Arial"/>
                <a:ea typeface="SimSun"/>
                <a:cs typeface="Arial" panose="020B0604020202020204" pitchFamily="34" charset="0"/>
              </a:rPr>
              <a:t>。</a:t>
            </a:r>
            <a:endParaRPr lang="zh-CN" baseline="30000" dirty="0">
              <a:solidFill>
                <a:srgbClr val="000000"/>
              </a:solidFill>
              <a:latin typeface="Arial"/>
              <a:ea typeface="SimSun"/>
              <a:cs typeface="Arial" panose="020B0604020202020204" pitchFamily="34" charset="0"/>
            </a:endParaRPr>
          </a:p>
        </p:txBody>
      </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39" y="3053875"/>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临床研究提供了高质量数据，表明</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单剂接种方案的保护效力&gt;95%</a:t>
            </a:r>
            <a:r>
              <a:rPr kumimoji="0" lang="zh-CN" b="1" i="0" u="none" strike="noStrike" cap="none" normalizeH="0" baseline="30000" noProof="0" dirty="0">
                <a:ln>
                  <a:noFill/>
                </a:ln>
                <a:solidFill>
                  <a:srgbClr val="000000"/>
                </a:solidFill>
                <a:effectLst/>
                <a:uLnTx/>
                <a:uFillTx/>
                <a:latin typeface="Arial"/>
                <a:ea typeface="SimSun"/>
                <a:cs typeface="Arial" panose="020B0604020202020204" pitchFamily="34" charset="0"/>
              </a:rPr>
              <a:t>3</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并</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具有持久的保护作用。</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有确凿证据表明，HPV疫苗单剂接种方案可大幅</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降低HPV引起的宫颈癌前病变和癌症的发病率</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 </a:t>
            </a: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3106999"/>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lgn="ctr">
              <a:buClr>
                <a:srgbClr val="000000"/>
              </a:buClr>
              <a:defRPr/>
            </a:pPr>
            <a:r>
              <a:rPr lang="zh-CN" dirty="0">
                <a:solidFill>
                  <a:srgbClr val="000000"/>
                </a:solidFill>
                <a:latin typeface="Arial"/>
                <a:ea typeface="SimSun"/>
                <a:cs typeface="Arial" panose="020B0604020202020204" pitchFamily="34" charset="0"/>
              </a:rPr>
              <a:t>采用</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单剂接种方案已经</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提高了疫苗的接种率</a:t>
            </a:r>
            <a:r>
              <a:rPr lang="fr-FR" altLang="zh-CN" baseline="30000" dirty="0">
                <a:solidFill>
                  <a:srgbClr val="000000"/>
                </a:solidFill>
                <a:latin typeface="Arial"/>
              </a:rPr>
              <a:t>2</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a:t>
            </a:r>
            <a:r>
              <a:rPr lang="zh-CN" dirty="0">
                <a:solidFill>
                  <a:srgbClr val="000000"/>
                </a:solidFill>
                <a:latin typeface="Arial"/>
                <a:ea typeface="SimSun"/>
                <a:cs typeface="Arial" panose="020B0604020202020204" pitchFamily="34" charset="0"/>
              </a:rPr>
              <a:t>这将最终有助于</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降低</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高疾病负担、低收入地区</a:t>
            </a:r>
            <a:r>
              <a:rPr kumimoji="0" lang="zh-CN" b="1" i="0" u="none" strike="noStrike" cap="none" normalizeH="0" baseline="0" noProof="0" dirty="0">
                <a:ln>
                  <a:noFill/>
                </a:ln>
                <a:solidFill>
                  <a:srgbClr val="000000"/>
                </a:solidFill>
                <a:effectLst/>
                <a:uLnTx/>
                <a:uFillTx/>
                <a:latin typeface="Arial"/>
                <a:ea typeface="SimSun"/>
                <a:cs typeface="Arial" panose="020B0604020202020204" pitchFamily="34" charset="0"/>
              </a:rPr>
              <a:t>的宫颈癌发病率和宫颈癌相关死亡率</a:t>
            </a:r>
            <a:r>
              <a:rPr kumimoji="0" lang="zh-CN" i="0" u="none" strike="noStrike" cap="none" normalizeH="0" baseline="30000" noProof="0" dirty="0">
                <a:ln>
                  <a:noFill/>
                </a:ln>
                <a:solidFill>
                  <a:srgbClr val="000000"/>
                </a:solidFill>
                <a:effectLst/>
                <a:uLnTx/>
                <a:uFillTx/>
                <a:latin typeface="Arial"/>
                <a:ea typeface="SimSun"/>
                <a:cs typeface="Arial" panose="020B0604020202020204" pitchFamily="34" charset="0"/>
              </a:rPr>
              <a:t>4</a:t>
            </a:r>
            <a:r>
              <a:rPr kumimoji="0" lang="zh-CN" i="0" u="none" strike="noStrike" cap="none" normalizeH="0" noProof="0" dirty="0">
                <a:ln>
                  <a:noFill/>
                </a:ln>
                <a:solidFill>
                  <a:srgbClr val="000000"/>
                </a:solidFill>
                <a:effectLst/>
                <a:uLnTx/>
                <a:uFillTx/>
                <a:latin typeface="Arial"/>
                <a:ea typeface="SimSun"/>
                <a:cs typeface="Arial" panose="020B0604020202020204" pitchFamily="34" charset="0"/>
              </a:rPr>
              <a:t>。</a:t>
            </a:r>
            <a:r>
              <a:rPr kumimoji="0" lang="zh-CN" b="0" i="0" u="none" strike="noStrike" cap="none" normalizeH="0" baseline="0" noProof="0" dirty="0">
                <a:ln>
                  <a:noFill/>
                </a:ln>
                <a:solidFill>
                  <a:srgbClr val="000000"/>
                </a:solidFill>
                <a:effectLst/>
                <a:uLnTx/>
                <a:uFillTx/>
                <a:latin typeface="Arial"/>
                <a:ea typeface="SimSun"/>
                <a:cs typeface="Arial" panose="020B0604020202020204" pitchFamily="34" charset="0"/>
              </a:rPr>
              <a:t> </a:t>
            </a:r>
          </a:p>
        </p:txBody>
      </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892653"/>
            <a:ext cx="11800127" cy="64633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zh-CN" sz="700" dirty="0">
                <a:solidFill>
                  <a:srgbClr val="000000"/>
                </a:solidFill>
                <a:latin typeface="Gill Sans Std Light"/>
                <a:ea typeface="SimSun"/>
              </a:rPr>
              <a:t>1.世界卫生组织.</a:t>
            </a:r>
            <a:r>
              <a:rPr lang="zh-CN" sz="700" dirty="0">
                <a:solidFill>
                  <a:srgbClr val="000000"/>
                </a:solidFill>
                <a:latin typeface="Gill Sans Std Light"/>
                <a:ea typeface="SimSun"/>
                <a:hlinkClick r:id="rId4"/>
              </a:rPr>
              <a:t>消除宫颈癌计划</a:t>
            </a:r>
            <a:r>
              <a:rPr lang="zh-CN" sz="700" dirty="0">
                <a:solidFill>
                  <a:srgbClr val="000000"/>
                </a:solidFill>
                <a:latin typeface="Gill Sans Std Light"/>
                <a:ea typeface="SimSun"/>
              </a:rPr>
              <a:t>.2025年11月26日访问. https://www.who.int/initiatives/cervical-cancer-elimination-initiative</a:t>
            </a:r>
          </a:p>
          <a:p>
            <a:pPr marL="0" indent="0">
              <a:buNone/>
              <a:defRPr/>
            </a:pPr>
            <a:r>
              <a:rPr lang="zh-CN" sz="700" dirty="0">
                <a:latin typeface="Gill Sans Std Light"/>
                <a:ea typeface="SimSun"/>
                <a:cs typeface="Arial"/>
              </a:rPr>
              <a:t>2.</a:t>
            </a:r>
            <a:r>
              <a:rPr lang="zh-CN" sz="700" dirty="0">
                <a:latin typeface="Gill Sans Std Light"/>
                <a:ea typeface="SimSun"/>
                <a:cs typeface="+mn-lt"/>
              </a:rPr>
              <a:t>Stuart R, Theopold N, Miall N, Kobayashi E, Vernam S, Taskin T, Dull PM. The role of HPV single-dose vaccination in expanding access in GAVI-supported countries during a period of supply constraints. Vaccine. 2026 Jan 22;75:128187. doi: 10.1016/j.vaccine.2025.128187. Epub ahead of print. PMID: 41576708.</a:t>
            </a:r>
          </a:p>
          <a:p>
            <a:pPr marL="0" indent="0">
              <a:buNone/>
              <a:defRPr/>
            </a:pPr>
            <a:r>
              <a:rPr lang="zh-CN" sz="700" dirty="0">
                <a:solidFill>
                  <a:srgbClr val="000000"/>
                </a:solidFill>
                <a:latin typeface="Gill Sans Std Light"/>
                <a:ea typeface="SimSun"/>
              </a:rPr>
              <a:t>3</a:t>
            </a:r>
            <a:r>
              <a:rPr kumimoji="0" lang="zh-CN" sz="700" b="0" i="0" u="none" cap="none" normalizeH="0" baseline="0" noProof="0" dirty="0">
                <a:ln>
                  <a:noFill/>
                </a:ln>
                <a:solidFill>
                  <a:srgbClr val="000000"/>
                </a:solidFill>
                <a:effectLst/>
                <a:uLnTx/>
                <a:uFillTx/>
                <a:latin typeface="Gill Sans Std Light"/>
                <a:ea typeface="SimSun"/>
              </a:rPr>
              <a:t>.</a:t>
            </a:r>
            <a:r>
              <a:rPr lang="zh-CN" sz="700" dirty="0">
                <a:solidFill>
                  <a:srgbClr val="000000"/>
                </a:solidFill>
                <a:latin typeface="Gill Sans Std Light"/>
                <a:ea typeface="SimSun"/>
              </a:rPr>
              <a:t>Barnabas RV, Mugo N, Onono M, et al.A randomized crossover trial of single-dose HPV vaccination efficacy among young women: Durability and vaccine efficacy after 54 months. Abstract presented at 36</a:t>
            </a:r>
            <a:r>
              <a:rPr lang="zh-CN" sz="700" baseline="30000" dirty="0">
                <a:solidFill>
                  <a:srgbClr val="000000"/>
                </a:solidFill>
                <a:latin typeface="Gill Sans Std Light"/>
                <a:ea typeface="SimSun"/>
              </a:rPr>
              <a:t>th</a:t>
            </a:r>
            <a:r>
              <a:rPr lang="zh-CN" sz="700" dirty="0">
                <a:solidFill>
                  <a:srgbClr val="000000"/>
                </a:solidFill>
                <a:latin typeface="Gill Sans Std Light"/>
                <a:ea typeface="SimSun"/>
              </a:rPr>
              <a:t> International Papillomavirus Conference; November 2024; United Kingdom.  </a:t>
            </a:r>
          </a:p>
          <a:p>
            <a:pPr marL="0" indent="0">
              <a:buNone/>
              <a:defRPr/>
            </a:pPr>
            <a:r>
              <a:rPr kumimoji="0" lang="zh-CN" sz="700" b="0" i="0" u="none" strike="noStrike" cap="none" normalizeH="0" baseline="0" noProof="0" dirty="0">
                <a:ln>
                  <a:noFill/>
                </a:ln>
                <a:solidFill>
                  <a:srgbClr val="000000"/>
                </a:solidFill>
                <a:effectLst/>
                <a:uLnTx/>
                <a:uFillTx/>
                <a:latin typeface="Gill Sans Std Light"/>
                <a:ea typeface="SimSun"/>
              </a:rPr>
              <a:t> Porras et al. A Randomized, double-blind, controlled Non-Inferiority Trial of One versus Two doses of HPV Vaccines: The ESCUDDO trial  IPV 2025 Abstract O017/ #1208.</a:t>
            </a:r>
          </a:p>
          <a:p>
            <a:pPr marL="0" indent="0">
              <a:buNone/>
              <a:defRPr/>
            </a:pPr>
            <a:r>
              <a:rPr lang="zh-CN" sz="700" dirty="0">
                <a:ea typeface="Times New Roman" panose="02020603050405020304" pitchFamily="18" charset="0"/>
              </a:rPr>
              <a:t>4.Kreimer AR, Watson-Jones D, Kim JJ, Dull P. Single-dose human papillomavirus vaccination: An update.</a:t>
            </a:r>
            <a:r>
              <a:rPr lang="zh-CN" sz="700" i="1" dirty="0">
                <a:ea typeface="Times New Roman" panose="02020603050405020304" pitchFamily="18" charset="0"/>
              </a:rPr>
              <a:t>JNCI Monographs.</a:t>
            </a:r>
            <a:r>
              <a:rPr lang="zh-CN" sz="700" dirty="0">
                <a:ea typeface="Times New Roman" panose="02020603050405020304" pitchFamily="18" charset="0"/>
              </a:rPr>
              <a:t>2024. 2024(67):313–316. doi:10.1093/jncimonographs/lgae030</a:t>
            </a:r>
          </a:p>
          <a:p>
            <a:pPr marL="0" indent="0" defTabSz="914400" eaLnBrk="1" hangingPunct="1">
              <a:buNone/>
              <a:defRPr/>
            </a:pPr>
            <a:endParaRPr lang="en-US" sz="700" b="0" i="0" u="none" strike="noStrike" kern="1200" cap="none" spc="0" normalizeH="0" baseline="0" noProof="0" dirty="0">
              <a:ln>
                <a:noFill/>
              </a:ln>
              <a:solidFill>
                <a:srgbClr val="000000"/>
              </a:solidFill>
              <a:effectLs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3880293322"/>
              </p:ext>
            </p:extLst>
          </p:nvPr>
        </p:nvGraphicFramePr>
        <p:xfrm>
          <a:off x="5885882" y="891857"/>
          <a:ext cx="4347341" cy="3445697"/>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zh-CN" sz="1600">
                          <a:solidFill>
                            <a:schemeClr val="bg1"/>
                          </a:solidFill>
                        </a:rPr>
                        <a:t> 保护效力人群</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zh-CN" sz="1600" b="1">
                          <a:solidFill>
                            <a:schemeClr val="accent1"/>
                          </a:solidFill>
                        </a:rPr>
                        <a:t> 哥斯达黎加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zh-CN" sz="1600" dirty="0">
                          <a:solidFill>
                            <a:schemeClr val="accent1"/>
                          </a:solidFill>
                        </a:rPr>
                        <a:t> HPV二价疫苗（葛兰素史克）：18</a:t>
                      </a:r>
                      <a:r>
                        <a:rPr lang="zh-CN" sz="1600" dirty="0"/>
                        <a:t>-</a:t>
                      </a:r>
                      <a:r>
                        <a:rPr lang="zh-CN" sz="1600" dirty="0">
                          <a:solidFill>
                            <a:schemeClr val="accent1"/>
                          </a:solidFill>
                        </a:rPr>
                        <a:t>25岁</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zh-CN" sz="1600" b="1" dirty="0">
                          <a:solidFill>
                            <a:schemeClr val="accent1"/>
                          </a:solidFill>
                        </a:rPr>
                        <a:t> 印度 – 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sz="1600">
                          <a:solidFill>
                            <a:schemeClr val="accent1"/>
                          </a:solidFill>
                        </a:rPr>
                        <a:t> HPV四价疫苗（默克）：10</a:t>
                      </a:r>
                      <a:r>
                        <a:rPr lang="zh-CN" sz="1600"/>
                        <a:t>-</a:t>
                      </a:r>
                      <a:r>
                        <a:rPr lang="zh-CN" sz="1600">
                          <a:solidFill>
                            <a:schemeClr val="accent1"/>
                          </a:solidFill>
                        </a:rPr>
                        <a:t>18岁</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zh-CN" sz="1600" b="1">
                          <a:solidFill>
                            <a:schemeClr val="accent1"/>
                          </a:solidFill>
                        </a:rPr>
                        <a:t> 肯尼亚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l"/>
                      <a:r>
                        <a:rPr lang="zh-CN" sz="1600" dirty="0">
                          <a:solidFill>
                            <a:schemeClr val="accent1"/>
                          </a:solidFill>
                        </a:rPr>
                        <a:t> HPV二价疫苗（葛兰素史克）：15</a:t>
                      </a:r>
                      <a:r>
                        <a:rPr lang="zh-CN" sz="1600" dirty="0"/>
                        <a:t>-</a:t>
                      </a:r>
                      <a:r>
                        <a:rPr lang="zh-CN" sz="1600" dirty="0">
                          <a:solidFill>
                            <a:schemeClr val="accent1"/>
                          </a:solidFill>
                        </a:rPr>
                        <a:t>20岁</a:t>
                      </a:r>
                    </a:p>
                    <a:p>
                      <a:pPr algn="l" rtl="0"/>
                      <a:endParaRPr lang="en-US" sz="1600" dirty="0">
                        <a:solidFill>
                          <a:schemeClr val="accent1"/>
                        </a:solidFill>
                      </a:endParaRPr>
                    </a:p>
                    <a:p>
                      <a:pPr algn="l"/>
                      <a:r>
                        <a:rPr lang="zh-CN" sz="1600" dirty="0">
                          <a:solidFill>
                            <a:schemeClr val="accent1"/>
                          </a:solidFill>
                          <a:latin typeface="+mn-lt"/>
                          <a:ea typeface="SimSun"/>
                          <a:cs typeface="Calibri" panose="020F0502020204030204" pitchFamily="34" charset="0"/>
                        </a:rPr>
                        <a:t> HPV九价疫苗（默克）</a:t>
                      </a:r>
                      <a:r>
                        <a:rPr lang="zh-CN" sz="1600" dirty="0">
                          <a:solidFill>
                            <a:schemeClr val="accent1"/>
                          </a:solidFill>
                        </a:rPr>
                        <a:t>：15</a:t>
                      </a:r>
                      <a:r>
                        <a:rPr lang="zh-CN" sz="1600" dirty="0"/>
                        <a:t>-</a:t>
                      </a:r>
                      <a:r>
                        <a:rPr lang="zh-CN" sz="1600" dirty="0">
                          <a:solidFill>
                            <a:schemeClr val="accent1"/>
                          </a:solidFill>
                        </a:rPr>
                        <a:t>20岁</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3539771839"/>
              </p:ext>
            </p:extLst>
          </p:nvPr>
        </p:nvGraphicFramePr>
        <p:xfrm>
          <a:off x="486230" y="1087718"/>
          <a:ext cx="3992138" cy="244970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392308">
                <a:tc>
                  <a:txBody>
                    <a:bodyPr/>
                    <a:lstStyle/>
                    <a:p>
                      <a:pPr algn="l"/>
                      <a:r>
                        <a:rPr lang="zh-CN" sz="1600" i="0">
                          <a:solidFill>
                            <a:schemeClr val="bg1"/>
                          </a:solidFill>
                        </a:rPr>
                        <a:t>免疫桥接人群</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zh-CN" sz="1600" b="1">
                          <a:solidFill>
                            <a:schemeClr val="accent1"/>
                          </a:solidFill>
                        </a:rPr>
                        <a:t>坦桑尼亚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600" dirty="0"/>
                        <a:t>HPV二价疫苗（葛兰素史克）：9-14岁</a:t>
                      </a:r>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sz="1600" dirty="0">
                          <a:solidFill>
                            <a:schemeClr val="tx1"/>
                          </a:solidFill>
                          <a:latin typeface="+mn-lt"/>
                          <a:ea typeface="SimSun"/>
                          <a:cs typeface="Calibri" panose="020F0502020204030204" pitchFamily="34" charset="0"/>
                        </a:rPr>
                        <a:t>HPV九价疫苗（默克）</a:t>
                      </a:r>
                      <a:r>
                        <a:rPr lang="zh-CN" sz="1600" dirty="0"/>
                        <a:t>：9-14岁</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3959157" y="2008357"/>
            <a:ext cx="2034372"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3326860" y="2886209"/>
            <a:ext cx="2666669"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3959157" y="2130357"/>
            <a:ext cx="2034372" cy="1584687"/>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3326860" y="3035030"/>
            <a:ext cx="2666669" cy="1154232"/>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444418" y="325325"/>
            <a:ext cx="11747582" cy="584775"/>
          </a:xfrm>
          <a:prstGeom prst="rect">
            <a:avLst/>
          </a:prstGeom>
        </p:spPr>
        <p:txBody>
          <a:bodyPr wrap="square">
            <a:spAutoFit/>
          </a:bodyPr>
          <a:lstStyle/>
          <a:p>
            <a:r>
              <a:rPr lang="zh-CN" sz="3200" dirty="0">
                <a:solidFill>
                  <a:schemeClr val="accent1"/>
                </a:solidFill>
                <a:latin typeface="+mj-lt"/>
                <a:ea typeface="SimSun"/>
              </a:rPr>
              <a:t>DoRIS试验：免疫桥接</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230832"/>
          </a:xfrm>
          <a:prstGeom prst="rect">
            <a:avLst/>
          </a:prstGeom>
          <a:noFill/>
        </p:spPr>
        <p:txBody>
          <a:bodyPr wrap="square" rtlCol="0">
            <a:spAutoFit/>
          </a:bodyPr>
          <a:lstStyle/>
          <a:p>
            <a:r>
              <a:rPr lang="zh-CN" sz="900" dirty="0"/>
              <a:t>缩写：CVT：哥斯达黎加HPV疫苗试验；DoRIS：剂量减少免疫桥接和安全性研究；GMC：几何平均浓度；IARC：国际癌症研究机构；KEN SHE：肯尼亚单剂HPV疫苗保护效力；NI：非劣效性；yo：年龄  </a:t>
            </a:r>
          </a:p>
        </p:txBody>
      </p:sp>
      <p:sp>
        <p:nvSpPr>
          <p:cNvPr id="2" name="TextBox 1">
            <a:extLst>
              <a:ext uri="{FF2B5EF4-FFF2-40B4-BE49-F238E27FC236}">
                <a16:creationId xmlns:a16="http://schemas.microsoft.com/office/drawing/2014/main" id="{90A0B0F5-9B7C-46DB-B745-E88810DE05B1}"/>
              </a:ext>
            </a:extLst>
          </p:cNvPr>
          <p:cNvSpPr txBox="1"/>
          <p:nvPr/>
        </p:nvSpPr>
        <p:spPr>
          <a:xfrm>
            <a:off x="478119" y="4788412"/>
            <a:ext cx="9980706"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zh-CN">
                <a:solidFill>
                  <a:schemeClr val="accent1"/>
                </a:solidFill>
              </a:rPr>
              <a:t>免疫桥接主要目标：第24个月时HPV-16/18 GMC的非劣效性</a:t>
            </a:r>
          </a:p>
          <a:p>
            <a:r>
              <a:rPr lang="zh-CN">
                <a:solidFill>
                  <a:schemeClr val="accent1"/>
                </a:solidFill>
              </a:rPr>
              <a:t>免疫桥接次要目标：第24个月时HPV-16/18血清阳性率的非劣效性</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180393" y="1287580"/>
            <a:ext cx="5559845" cy="4651858"/>
          </a:xfrm>
          <a:prstGeom prst="rect">
            <a:avLst/>
          </a:prstGeom>
        </p:spPr>
      </p:pic>
      <p:sp>
        <p:nvSpPr>
          <p:cNvPr id="5" name="Rectangle 4"/>
          <p:cNvSpPr/>
          <p:nvPr/>
        </p:nvSpPr>
        <p:spPr>
          <a:xfrm>
            <a:off x="932163" y="1438993"/>
            <a:ext cx="2323101" cy="364257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23045" y="1438994"/>
            <a:ext cx="1999931" cy="3642572"/>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32720" y="5808633"/>
            <a:ext cx="6562725" cy="261610"/>
          </a:xfrm>
          <a:prstGeom prst="rect">
            <a:avLst/>
          </a:prstGeom>
        </p:spPr>
        <p:txBody>
          <a:bodyPr wrap="square">
            <a:spAutoFit/>
          </a:bodyPr>
          <a:lstStyle/>
          <a:p>
            <a:pPr>
              <a:spcAft>
                <a:spcPts val="600"/>
              </a:spcAft>
              <a:buSzPct val="110000"/>
              <a:defRPr/>
            </a:pPr>
            <a:r>
              <a:rPr lang="zh-CN" sz="1100" dirty="0">
                <a:solidFill>
                  <a:prstClr val="black"/>
                </a:solidFill>
                <a:latin typeface="+mn-ea"/>
                <a:cs typeface="Tahoma" panose="020B0604030504040204" pitchFamily="34" charset="0"/>
              </a:rPr>
              <a:t>黑色横杠为抗体滴度中位数</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380998" y="183317"/>
            <a:ext cx="11747582" cy="1077218"/>
          </a:xfrm>
          <a:prstGeom prst="rect">
            <a:avLst/>
          </a:prstGeom>
        </p:spPr>
        <p:txBody>
          <a:bodyPr wrap="square">
            <a:spAutoFit/>
          </a:bodyPr>
          <a:lstStyle/>
          <a:p>
            <a:r>
              <a:rPr lang="zh-CN" sz="3200" dirty="0">
                <a:solidFill>
                  <a:schemeClr val="tx2"/>
                </a:solidFill>
                <a:latin typeface="+mj-lt"/>
                <a:ea typeface="+mj-ea"/>
              </a:rPr>
              <a:t>DoRIS试验：免疫桥接至CVT试验、印度IARC试验及KEN SHE试验 </a:t>
            </a:r>
          </a:p>
          <a:p>
            <a:r>
              <a:rPr lang="zh-CN" sz="3200" dirty="0">
                <a:solidFill>
                  <a:schemeClr val="tx2"/>
                </a:solidFill>
                <a:latin typeface="+mj-lt"/>
                <a:ea typeface="+mj-ea"/>
              </a:rPr>
              <a:t>第24个月非劣效成立</a:t>
            </a:r>
          </a:p>
        </p:txBody>
      </p:sp>
      <p:sp>
        <p:nvSpPr>
          <p:cNvPr id="14" name="TextBox 13">
            <a:extLst>
              <a:ext uri="{FF2B5EF4-FFF2-40B4-BE49-F238E27FC236}">
                <a16:creationId xmlns:a16="http://schemas.microsoft.com/office/drawing/2014/main" id="{6478713C-1D12-477D-9575-CA1CE9310A30}"/>
              </a:ext>
            </a:extLst>
          </p:cNvPr>
          <p:cNvSpPr txBox="1"/>
          <p:nvPr/>
        </p:nvSpPr>
        <p:spPr>
          <a:xfrm>
            <a:off x="380998" y="5993528"/>
            <a:ext cx="9906002" cy="230832"/>
          </a:xfrm>
          <a:prstGeom prst="rect">
            <a:avLst/>
          </a:prstGeom>
          <a:noFill/>
        </p:spPr>
        <p:txBody>
          <a:bodyPr wrap="square" rtlCol="0">
            <a:spAutoFit/>
          </a:bodyPr>
          <a:lstStyle/>
          <a:p>
            <a:r>
              <a:rPr lang="zh-CN" sz="900" dirty="0"/>
              <a:t>缩写：CVT：哥斯达黎加疫苗试验；DoRIS：剂量减少免疫桥接和安全性研究；IARC：国际癌症研究机构；KEN SHE：肯尼亚单剂HPV疫苗保护效力</a:t>
            </a:r>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66963"/>
            <a:ext cx="11747581" cy="307777"/>
          </a:xfrm>
          <a:prstGeom prst="rect">
            <a:avLst/>
          </a:prstGeom>
          <a:noFill/>
        </p:spPr>
        <p:txBody>
          <a:bodyPr wrap="square">
            <a:spAutoFit/>
          </a:bodyPr>
          <a:lstStyle/>
          <a:p>
            <a:r>
              <a:rPr lang="zh-CN" sz="700">
                <a:solidFill>
                  <a:schemeClr val="tx1">
                    <a:lumMod val="65000"/>
                    <a:lumOff val="35000"/>
                  </a:schemeClr>
                </a:solidFill>
                <a:latin typeface="+mj-lt"/>
                <a:ea typeface="SimSun"/>
                <a:cs typeface="Arial"/>
              </a:rPr>
              <a:t>Baisley K, Kemp TJ, Kreimer AR, et al.Comparing one dose of HPV vaccine in girls aged 9-14 years in Tanzania (DoRIS) with one dose of HPV vaccine in historical cohorts: An immunobridging analysis of a randomised controlled trial.</a:t>
            </a:r>
            <a:r>
              <a:rPr lang="zh-CN" sz="700" i="1">
                <a:solidFill>
                  <a:schemeClr val="tx1">
                    <a:lumMod val="65000"/>
                    <a:lumOff val="35000"/>
                  </a:schemeClr>
                </a:solidFill>
                <a:latin typeface="+mj-lt"/>
                <a:ea typeface="SimSun"/>
                <a:cs typeface="Arial"/>
              </a:rPr>
              <a:t>Lancet Global Health</a:t>
            </a:r>
            <a:r>
              <a:rPr lang="zh-CN" sz="700">
                <a:solidFill>
                  <a:schemeClr val="tx1">
                    <a:lumMod val="65000"/>
                    <a:lumOff val="35000"/>
                  </a:schemeClr>
                </a:solidFill>
                <a:latin typeface="+mj-lt"/>
                <a:ea typeface="SimSun"/>
                <a:cs typeface="Arial"/>
              </a:rPr>
              <a:t>.2022;10(10):e1485–e1493.</a:t>
            </a:r>
            <a:r>
              <a:rPr lang="zh-CN" sz="700">
                <a:solidFill>
                  <a:schemeClr val="tx1">
                    <a:lumMod val="65000"/>
                    <a:lumOff val="35000"/>
                  </a:schemeClr>
                </a:solidFill>
                <a:latin typeface="Calibri" panose="020F0502020204030204" pitchFamily="34" charset="0"/>
                <a:ea typeface="SimSun"/>
                <a:cs typeface="Calibri" panose="020F0502020204030204" pitchFamily="34" charset="0"/>
              </a:rPr>
              <a:t>│</a:t>
            </a:r>
            <a:r>
              <a:rPr lang="zh-CN" sz="700">
                <a:solidFill>
                  <a:schemeClr val="tx1">
                    <a:lumMod val="65000"/>
                    <a:lumOff val="35000"/>
                  </a:schemeClr>
                </a:solidFill>
                <a:latin typeface="+mj-lt"/>
                <a:ea typeface="SimSun"/>
                <a:cs typeface="Arial"/>
              </a:rPr>
              <a:t> </a:t>
            </a:r>
            <a:r>
              <a:rPr lang="zh-CN" sz="700">
                <a:solidFill>
                  <a:schemeClr val="tx1">
                    <a:lumMod val="65000"/>
                    <a:lumOff val="35000"/>
                  </a:schemeClr>
                </a:solidFill>
                <a:latin typeface="+mj-lt"/>
                <a:ea typeface="SimSun"/>
                <a:cs typeface="Arial" panose="020B0604020202020204" pitchFamily="34" charset="0"/>
              </a:rPr>
              <a:t>Baisley K, Kemp TJ, Mugo NR, et al. Comparing one dose of HPV vaccine in girls aged 9-14 years in Tanzania (DoRIS) with one dose in young women aged 15-20 years in Kenya (KEN SHE): An immunobridging analysis of randomised controlled trials.</a:t>
            </a:r>
            <a:r>
              <a:rPr lang="zh-CN" sz="700" i="1">
                <a:solidFill>
                  <a:schemeClr val="tx1">
                    <a:lumMod val="65000"/>
                    <a:lumOff val="35000"/>
                  </a:schemeClr>
                </a:solidFill>
                <a:latin typeface="+mj-lt"/>
                <a:ea typeface="SimSun"/>
                <a:cs typeface="Arial" panose="020B0604020202020204" pitchFamily="34" charset="0"/>
              </a:rPr>
              <a:t>Lancet Global Health.</a:t>
            </a:r>
            <a:r>
              <a:rPr lang="zh-CN" sz="700">
                <a:solidFill>
                  <a:schemeClr val="tx1">
                    <a:lumMod val="65000"/>
                    <a:lumOff val="35000"/>
                  </a:schemeClr>
                </a:solidFill>
                <a:latin typeface="+mj-lt"/>
                <a:ea typeface="SimSun"/>
                <a:cs typeface="Arial" panose="020B0604020202020204" pitchFamily="34" charset="0"/>
              </a:rPr>
              <a:t>2024;12(3):e491-e499.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898389" y="1146199"/>
            <a:ext cx="6066196" cy="4321059"/>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52675" y="1438993"/>
            <a:ext cx="2627901" cy="37218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353869" y="1438993"/>
            <a:ext cx="2627901" cy="3721821"/>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zh-CN" sz="3200">
                <a:solidFill>
                  <a:schemeClr val="accent1"/>
                </a:solidFill>
                <a:latin typeface="+mj-lt"/>
                <a:ea typeface="SimSun"/>
              </a:rPr>
              <a:t>DEBS：9vHPV疫苗延迟加强免疫原性</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000110"/>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zh-CN" sz="2000">
                          <a:latin typeface="+mn-lt"/>
                          <a:ea typeface="SimSun"/>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l" rtl="0"/>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zh-CN" sz="2000" b="1">
                          <a:solidFill>
                            <a:schemeClr val="accent1"/>
                          </a:solidFill>
                          <a:latin typeface="+mn-lt"/>
                          <a:ea typeface="SimSun"/>
                          <a:cs typeface="Arial" panose="020B0604020202020204" pitchFamily="34" charset="0"/>
                        </a:rPr>
                        <a:t>女孩</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zh-CN" sz="2000" b="1">
                          <a:solidFill>
                            <a:schemeClr val="accent1"/>
                          </a:solidFill>
                          <a:latin typeface="+mn-lt"/>
                          <a:ea typeface="SimSun"/>
                          <a:cs typeface="Arial" panose="020B0604020202020204" pitchFamily="34" charset="0"/>
                        </a:rPr>
                        <a:t>男孩</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zh-CN" sz="2000" b="1">
                          <a:solidFill>
                            <a:schemeClr val="bg1"/>
                          </a:solidFill>
                          <a:latin typeface="+mn-lt"/>
                          <a:ea typeface="SimSun"/>
                          <a:cs typeface="Arial" panose="020B0604020202020204" pitchFamily="34" charset="0"/>
                        </a:rPr>
                        <a:t>基线</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0.68；0.77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000" b="0">
                          <a:solidFill>
                            <a:schemeClr val="accent1"/>
                          </a:solidFill>
                          <a:latin typeface="+mn-lt"/>
                          <a:ea typeface="SimSun"/>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000" b="0">
                          <a:solidFill>
                            <a:schemeClr val="accent1"/>
                          </a:solidFill>
                          <a:latin typeface="+mn-lt"/>
                          <a:ea typeface="SimSun"/>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000" b="0">
                          <a:solidFill>
                            <a:schemeClr val="accent1"/>
                          </a:solidFill>
                          <a:latin typeface="+mn-lt"/>
                          <a:ea typeface="SimSun"/>
                          <a:cs typeface="Arial" panose="020B0604020202020204" pitchFamily="34" charset="0"/>
                        </a:rPr>
                        <a:t>0.65；0.87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zh-CN" sz="2000" b="1">
                          <a:solidFill>
                            <a:schemeClr val="bg1"/>
                          </a:solidFill>
                          <a:latin typeface="+mn-lt"/>
                          <a:ea typeface="SimSun"/>
                          <a:cs typeface="Arial" panose="020B0604020202020204" pitchFamily="34" charset="0"/>
                        </a:rPr>
                        <a:t>6个月</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25.28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21.66；29.49</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24.99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19.91；31.36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zh-CN" sz="2000" b="1">
                          <a:solidFill>
                            <a:schemeClr val="bg1"/>
                          </a:solidFill>
                          <a:latin typeface="+mn-lt"/>
                          <a:ea typeface="SimSun"/>
                          <a:cs typeface="Arial" panose="020B0604020202020204" pitchFamily="34" charset="0"/>
                        </a:rPr>
                        <a:t>12个月</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15.59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13.25；18.35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12.07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8.96；16.25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zh-CN" sz="2000" b="1">
                          <a:solidFill>
                            <a:schemeClr val="bg1"/>
                          </a:solidFill>
                          <a:latin typeface="+mn-lt"/>
                          <a:ea typeface="SimSun"/>
                          <a:cs typeface="Arial" panose="020B0604020202020204" pitchFamily="34" charset="0"/>
                        </a:rPr>
                        <a:t>18个月</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15.91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13.35；18.95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12.88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8.67；19.13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zh-CN" sz="2000" b="1">
                          <a:solidFill>
                            <a:schemeClr val="bg1"/>
                          </a:solidFill>
                          <a:latin typeface="+mn-lt"/>
                          <a:ea typeface="SimSun"/>
                          <a:cs typeface="Arial" panose="020B0604020202020204" pitchFamily="34" charset="0"/>
                        </a:rPr>
                        <a:t>24个月</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15.73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13.08；18.91</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000" b="0">
                          <a:solidFill>
                            <a:schemeClr val="accent1"/>
                          </a:solidFill>
                          <a:latin typeface="+mn-lt"/>
                          <a:ea typeface="SimSun"/>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000" b="0">
                          <a:solidFill>
                            <a:schemeClr val="accent1"/>
                          </a:solidFill>
                          <a:latin typeface="+mn-lt"/>
                          <a:ea typeface="SimSun"/>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zh-CN" sz="2000" b="0">
                          <a:solidFill>
                            <a:schemeClr val="accent1"/>
                          </a:solidFill>
                          <a:latin typeface="+mn-lt"/>
                          <a:ea typeface="SimSun"/>
                          <a:cs typeface="Arial" panose="020B0604020202020204" pitchFamily="34" charset="0"/>
                        </a:rPr>
                        <a:t>9.16；19.63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zh-CN" dirty="0"/>
              <a:t>前瞻性、单组、开放标签试验，评估9-11岁健康女孩（N=143）和男孩（N=58）单剂接种HPV九价疫苗（默克）后长达24个月的抗体持久性。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5115274" y="1651873"/>
            <a:ext cx="2526974" cy="400110"/>
          </a:xfrm>
          <a:prstGeom prst="rect">
            <a:avLst/>
          </a:prstGeom>
          <a:noFill/>
        </p:spPr>
        <p:txBody>
          <a:bodyPr wrap="none" rtlCol="0">
            <a:spAutoFit/>
          </a:bodyPr>
          <a:lstStyle/>
          <a:p>
            <a:pPr algn="ctr"/>
            <a:r>
              <a:rPr lang="zh-CN" sz="2000" b="1" dirty="0">
                <a:solidFill>
                  <a:schemeClr val="accent1"/>
                </a:solidFill>
                <a:latin typeface="+mj-lt"/>
                <a:ea typeface="SimSun"/>
              </a:rPr>
              <a:t>HPV-16 IgG抗体GMCs</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274660"/>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zh-CN" sz="2000" b="1" dirty="0">
                <a:solidFill>
                  <a:schemeClr val="tx2"/>
                </a:solidFill>
              </a:rPr>
              <a:t>在9-11岁的女孩和男孩中，单剂的免疫原性相似</a:t>
            </a:r>
          </a:p>
        </p:txBody>
      </p:sp>
      <p:sp>
        <p:nvSpPr>
          <p:cNvPr id="13" name="TextBox 12">
            <a:extLst>
              <a:ext uri="{FF2B5EF4-FFF2-40B4-BE49-F238E27FC236}">
                <a16:creationId xmlns:a16="http://schemas.microsoft.com/office/drawing/2014/main" id="{7A493A98-1FD4-9B87-8C61-9EE2955BB76B}"/>
              </a:ext>
            </a:extLst>
          </p:cNvPr>
          <p:cNvSpPr txBox="1"/>
          <p:nvPr/>
        </p:nvSpPr>
        <p:spPr>
          <a:xfrm>
            <a:off x="773988" y="6004576"/>
            <a:ext cx="7520926" cy="230832"/>
          </a:xfrm>
          <a:prstGeom prst="rect">
            <a:avLst/>
          </a:prstGeom>
          <a:noFill/>
        </p:spPr>
        <p:txBody>
          <a:bodyPr wrap="square" rtlCol="0">
            <a:spAutoFit/>
          </a:bodyPr>
          <a:lstStyle/>
          <a:p>
            <a:pPr>
              <a:spcBef>
                <a:spcPts val="1800"/>
              </a:spcBef>
            </a:pPr>
            <a:r>
              <a:rPr lang="zh-CN" sz="900"/>
              <a:t>Zeng Y, Moscicki A-B, Woo H, et al.HPV16/18 antibody responses after a single dose of nonavalent HPV vaccine.</a:t>
            </a:r>
            <a:r>
              <a:rPr lang="zh-CN" sz="900" i="1"/>
              <a:t>Pediatrics</a:t>
            </a:r>
            <a:r>
              <a:rPr lang="zh-CN" sz="900"/>
              <a:t>.2023;152(1):e2022060301.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295650" y="4980353"/>
            <a:ext cx="8116171" cy="261610"/>
          </a:xfrm>
          <a:prstGeom prst="rect">
            <a:avLst/>
          </a:prstGeom>
          <a:noFill/>
        </p:spPr>
        <p:txBody>
          <a:bodyPr wrap="square" rtlCol="0">
            <a:spAutoFit/>
          </a:bodyPr>
          <a:lstStyle/>
          <a:p>
            <a:pPr algn="r"/>
            <a:r>
              <a:rPr lang="zh-CN" sz="1100" dirty="0"/>
              <a:t>缩写：CI：置信区间；GMC：几何平均浓度；IgG：免疫球蛋白G；N：受试者人数</a:t>
            </a:r>
          </a:p>
        </p:txBody>
      </p:sp>
    </p:spTree>
    <p:extLst>
      <p:ext uri="{BB962C8B-B14F-4D97-AF65-F5344CB8AC3E}">
        <p14:creationId xmlns:p14="http://schemas.microsoft.com/office/powerpoint/2010/main" val="10499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18262"/>
            <a:ext cx="11447720" cy="584775"/>
          </a:xfrm>
          <a:prstGeom prst="rect">
            <a:avLst/>
          </a:prstGeom>
        </p:spPr>
        <p:txBody>
          <a:bodyPr wrap="square">
            <a:spAutoFit/>
          </a:bodyPr>
          <a:lstStyle/>
          <a:p>
            <a:pPr algn="ctr"/>
            <a:r>
              <a:rPr lang="zh-CN" sz="3200">
                <a:solidFill>
                  <a:schemeClr val="accent1"/>
                </a:solidFill>
                <a:latin typeface="+mj-lt"/>
                <a:ea typeface="SimSun"/>
              </a:rPr>
              <a:t>HOPE研究：HPV疫苗单剂和两剂接种人群有效性研究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286771296"/>
              </p:ext>
            </p:extLst>
          </p:nvPr>
        </p:nvGraphicFramePr>
        <p:xfrm>
          <a:off x="764658" y="1468719"/>
          <a:ext cx="10680404" cy="2050117"/>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zh-CN" sz="2000">
                          <a:latin typeface="+mn-lt"/>
                          <a:ea typeface="SimSun"/>
                          <a:cs typeface="Arial" panose="020B0604020202020204" pitchFamily="34" charset="0"/>
                        </a:rPr>
                        <a:t>病例</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感染率</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aPR（95%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病例</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感染率</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aPR（95%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l" rtl="0"/>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zh-CN" sz="2000" b="1">
                          <a:solidFill>
                            <a:schemeClr val="accent1"/>
                          </a:solidFill>
                          <a:latin typeface="+mn-lt"/>
                          <a:ea typeface="SimSun"/>
                          <a:cs typeface="Arial" panose="020B0604020202020204" pitchFamily="34" charset="0"/>
                        </a:rPr>
                        <a:t>HIV未感染者</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zh-CN" sz="2000" b="1">
                          <a:solidFill>
                            <a:schemeClr val="accent1"/>
                          </a:solidFill>
                          <a:latin typeface="+mn-lt"/>
                          <a:ea typeface="SimSun"/>
                          <a:cs typeface="Arial" panose="020B0604020202020204" pitchFamily="34" charset="0"/>
                        </a:rPr>
                        <a:t>HIV感染者</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l"/>
                      <a:r>
                        <a:rPr lang="zh-CN" sz="2000" b="1">
                          <a:solidFill>
                            <a:schemeClr val="bg1"/>
                          </a:solidFill>
                          <a:latin typeface="+mn-lt"/>
                          <a:ea typeface="SimSun"/>
                          <a:cs typeface="Arial" panose="020B0604020202020204" pitchFamily="34" charset="0"/>
                        </a:rPr>
                        <a:t>接种前调查</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zh-CN" sz="2000" b="0">
                          <a:solidFill>
                            <a:schemeClr val="accent1"/>
                          </a:solidFill>
                          <a:latin typeface="+mn-lt"/>
                          <a:ea typeface="SimSun"/>
                          <a:cs typeface="Arial" panose="020B0604020202020204" pitchFamily="34" charset="0"/>
                        </a:rPr>
                        <a:t>19%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zh-CN" sz="2000" b="0">
                          <a:solidFill>
                            <a:schemeClr val="accent1"/>
                          </a:solidFill>
                          <a:latin typeface="+mn-lt"/>
                          <a:ea typeface="SimSun"/>
                          <a:cs typeface="Arial" panose="020B0604020202020204" pitchFamily="34" charset="0"/>
                        </a:rPr>
                        <a:t>0.62</a:t>
                      </a:r>
                    </a:p>
                    <a:p>
                      <a:pPr algn="ctr">
                        <a:spcBef>
                          <a:spcPts val="0"/>
                        </a:spcBef>
                      </a:pPr>
                      <a:r>
                        <a:rPr lang="zh-CN" sz="2000" b="0">
                          <a:solidFill>
                            <a:schemeClr val="accent1"/>
                          </a:solidFill>
                          <a:latin typeface="+mn-lt"/>
                          <a:ea typeface="SimSun"/>
                          <a:cs typeface="Arial" panose="020B0604020202020204" pitchFamily="34" charset="0"/>
                        </a:rPr>
                        <a:t>(0.46; 0.83)</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000" b="0">
                          <a:solidFill>
                            <a:schemeClr val="accent1"/>
                          </a:solidFill>
                          <a:latin typeface="+mn-lt"/>
                          <a:ea typeface="SimSun"/>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zh-CN" sz="2000" b="0">
                          <a:solidFill>
                            <a:schemeClr val="accent1"/>
                          </a:solidFill>
                          <a:latin typeface="+mn-lt"/>
                          <a:ea typeface="SimSun"/>
                          <a:cs typeface="Arial" panose="020B0604020202020204" pitchFamily="34" charset="0"/>
                        </a:rPr>
                        <a:t>33%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zh-CN" sz="2000" b="0">
                          <a:solidFill>
                            <a:schemeClr val="accent1"/>
                          </a:solidFill>
                          <a:latin typeface="+mn-lt"/>
                          <a:ea typeface="SimSun"/>
                          <a:cs typeface="Arial" panose="020B0604020202020204" pitchFamily="34" charset="0"/>
                        </a:rPr>
                        <a:t>0.63</a:t>
                      </a:r>
                    </a:p>
                    <a:p>
                      <a:pPr algn="ctr">
                        <a:spcBef>
                          <a:spcPts val="0"/>
                        </a:spcBef>
                      </a:pPr>
                      <a:r>
                        <a:rPr lang="zh-CN" sz="2000" b="0">
                          <a:solidFill>
                            <a:schemeClr val="accent1"/>
                          </a:solidFill>
                          <a:latin typeface="+mn-lt"/>
                          <a:ea typeface="SimSun"/>
                          <a:cs typeface="Arial" panose="020B0604020202020204" pitchFamily="34" charset="0"/>
                        </a:rPr>
                        <a:t>(0.41; 0.95)</a:t>
                      </a:r>
                    </a:p>
                    <a:p>
                      <a:pPr algn="l" rtl="0"/>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l"/>
                      <a:r>
                        <a:rPr lang="zh-CN" sz="2000" b="1">
                          <a:solidFill>
                            <a:schemeClr val="bg1"/>
                          </a:solidFill>
                          <a:latin typeface="+mn-lt"/>
                          <a:ea typeface="SimSun"/>
                          <a:cs typeface="Arial" panose="020B0604020202020204" pitchFamily="34" charset="0"/>
                        </a:rPr>
                        <a:t>补种两年</a:t>
                      </a:r>
                      <a:br>
                        <a:rPr lang="zh-CN" sz="2000" b="1">
                          <a:solidFill>
                            <a:schemeClr val="bg1"/>
                          </a:solidFill>
                          <a:latin typeface="+mn-lt"/>
                          <a:ea typeface="SimSun"/>
                          <a:cs typeface="Arial" panose="020B0604020202020204" pitchFamily="34" charset="0"/>
                        </a:rPr>
                      </a:br>
                      <a:r>
                        <a:rPr lang="zh-CN" sz="2000" b="1">
                          <a:solidFill>
                            <a:schemeClr val="bg1"/>
                          </a:solidFill>
                          <a:latin typeface="+mn-lt"/>
                          <a:ea typeface="SimSun"/>
                          <a:cs typeface="Arial" panose="020B0604020202020204" pitchFamily="34" charset="0"/>
                        </a:rPr>
                        <a:t>后调查</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zh-CN" sz="2000" b="0">
                          <a:solidFill>
                            <a:schemeClr val="accent1"/>
                          </a:solidFill>
                          <a:latin typeface="+mn-lt"/>
                          <a:ea typeface="SimSun"/>
                          <a:cs typeface="Arial" panose="020B0604020202020204" pitchFamily="34" charset="0"/>
                        </a:rPr>
                        <a:t>0.49</a:t>
                      </a:r>
                    </a:p>
                    <a:p>
                      <a:pPr algn="ctr">
                        <a:spcBef>
                          <a:spcPts val="0"/>
                        </a:spcBef>
                      </a:pPr>
                      <a:r>
                        <a:rPr lang="zh-CN" sz="2000" b="0">
                          <a:solidFill>
                            <a:schemeClr val="accent1"/>
                          </a:solidFill>
                          <a:latin typeface="+mn-lt"/>
                          <a:ea typeface="SimSun"/>
                          <a:cs typeface="Arial" panose="020B0604020202020204" pitchFamily="34" charset="0"/>
                        </a:rPr>
                        <a:t>(0.39; 0.62</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000" b="0" i="0" u="none" strike="noStrike" cap="none" normalizeH="0" baseline="0" noProof="0">
                          <a:ln>
                            <a:noFill/>
                          </a:ln>
                          <a:solidFill>
                            <a:srgbClr val="3D5567"/>
                          </a:solidFill>
                          <a:effectLst/>
                          <a:uLnTx/>
                          <a:uFillTx/>
                          <a:latin typeface="+mn-lt"/>
                          <a:ea typeface="SimSun"/>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2000" b="0">
                          <a:solidFill>
                            <a:schemeClr val="accent1"/>
                          </a:solidFill>
                          <a:latin typeface="+mn-lt"/>
                          <a:ea typeface="SimSun"/>
                          <a:cs typeface="Arial" panose="020B0604020202020204" pitchFamily="34" charset="0"/>
                        </a:rPr>
                        <a:t>21%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389862" y="536415"/>
            <a:ext cx="11429998" cy="584775"/>
          </a:xfrm>
          <a:prstGeom prst="rect">
            <a:avLst/>
          </a:prstGeom>
          <a:noFill/>
          <a:ln>
            <a:solidFill>
              <a:srgbClr val="0070C0"/>
            </a:solidFill>
          </a:ln>
        </p:spPr>
        <p:txBody>
          <a:bodyPr wrap="square" lIns="91440" tIns="45720" rIns="91440" bIns="45720" anchor="t">
            <a:spAutoFit/>
          </a:bodyPr>
          <a:lstStyle/>
          <a:p>
            <a:r>
              <a:rPr lang="zh-CN" sz="1600" dirty="0"/>
              <a:t> 在南非一个地区开展的一项补种项目中，通过重复性横断面调查评估了15-16岁青春期女孩接种葛兰素史克单剂二价疫苗对HPV-16/18型感染率的影响；总体疫苗接种率为20%。</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821304" y="1086018"/>
            <a:ext cx="2567113" cy="400110"/>
          </a:xfrm>
          <a:prstGeom prst="rect">
            <a:avLst/>
          </a:prstGeom>
          <a:noFill/>
        </p:spPr>
        <p:txBody>
          <a:bodyPr wrap="none" rtlCol="0">
            <a:spAutoFit/>
          </a:bodyPr>
          <a:lstStyle/>
          <a:p>
            <a:r>
              <a:rPr lang="zh-CN" sz="2000" b="1">
                <a:solidFill>
                  <a:schemeClr val="accent1"/>
                </a:solidFill>
                <a:latin typeface="+mj-lt"/>
                <a:ea typeface="SimSun"/>
              </a:rPr>
              <a:t>HPV-16/18型感染率</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57823" y="5423362"/>
            <a:ext cx="10484628"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zh-CN" sz="2000" b="1" dirty="0">
                <a:solidFill>
                  <a:schemeClr val="tx2"/>
                </a:solidFill>
              </a:rPr>
              <a:t>不考虑HIV感染情况，HPV疫苗单剂接种对HPV 16/18型感染率的人群水平影响的证据</a:t>
            </a:r>
          </a:p>
        </p:txBody>
      </p:sp>
      <p:sp>
        <p:nvSpPr>
          <p:cNvPr id="3" name="TextBox 2">
            <a:extLst>
              <a:ext uri="{FF2B5EF4-FFF2-40B4-BE49-F238E27FC236}">
                <a16:creationId xmlns:a16="http://schemas.microsoft.com/office/drawing/2014/main" id="{CE02BD2D-E59E-A8F1-9C3A-0DDE3C2B6A31}"/>
              </a:ext>
            </a:extLst>
          </p:cNvPr>
          <p:cNvSpPr txBox="1"/>
          <p:nvPr/>
        </p:nvSpPr>
        <p:spPr>
          <a:xfrm>
            <a:off x="628650" y="6147446"/>
            <a:ext cx="6581776" cy="307777"/>
          </a:xfrm>
          <a:prstGeom prst="rect">
            <a:avLst/>
          </a:prstGeom>
          <a:noFill/>
        </p:spPr>
        <p:txBody>
          <a:bodyPr wrap="square" rtlCol="0">
            <a:spAutoFit/>
          </a:bodyPr>
          <a:lstStyle/>
          <a:p>
            <a:pPr>
              <a:spcBef>
                <a:spcPts val="1800"/>
              </a:spcBef>
            </a:pPr>
            <a:r>
              <a:rPr lang="zh-CN" sz="700">
                <a:effectLst/>
              </a:rPr>
              <a:t>Delany-Moretlwe, S, Machalek DA, Travill D, et al.Impact of single-dose HPV vaccination on HPV 16 and 18 prevalence in South African adolescent girls with and without HIV.</a:t>
            </a:r>
            <a:r>
              <a:rPr lang="zh-CN" sz="700" i="1">
                <a:effectLst/>
              </a:rPr>
              <a:t>JNCI Monographs.</a:t>
            </a:r>
            <a:r>
              <a:rPr lang="zh-CN" sz="700">
                <a:effectLst/>
              </a:rPr>
              <a:t> 2024;2024(67):337–345. doi:10.1093/jncimonographs/lgae041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8820507" y="6130813"/>
            <a:ext cx="2777619" cy="261610"/>
          </a:xfrm>
          <a:prstGeom prst="rect">
            <a:avLst/>
          </a:prstGeom>
          <a:noFill/>
        </p:spPr>
        <p:txBody>
          <a:bodyPr wrap="square" rtlCol="0">
            <a:spAutoFit/>
          </a:bodyPr>
          <a:lstStyle/>
          <a:p>
            <a:r>
              <a:rPr lang="zh-CN" sz="1100" dirty="0"/>
              <a:t>缩写：aPR：调整后现患率；CI：置信区间</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849445160"/>
              </p:ext>
            </p:extLst>
          </p:nvPr>
        </p:nvGraphicFramePr>
        <p:xfrm>
          <a:off x="764658" y="3793918"/>
          <a:ext cx="10833468" cy="1417945"/>
        </p:xfrm>
        <a:graphic>
          <a:graphicData uri="http://schemas.openxmlformats.org/drawingml/2006/table">
            <a:tbl>
              <a:tblPr firstRow="1" bandRow="1">
                <a:tableStyleId>{5C22544A-7EE6-4342-B048-85BDC9FD1C3A}</a:tableStyleId>
              </a:tblPr>
              <a:tblGrid>
                <a:gridCol w="1799866">
                  <a:extLst>
                    <a:ext uri="{9D8B030D-6E8A-4147-A177-3AD203B41FA5}">
                      <a16:colId xmlns:a16="http://schemas.microsoft.com/office/drawing/2014/main" val="775955045"/>
                    </a:ext>
                  </a:extLst>
                </a:gridCol>
                <a:gridCol w="1565631">
                  <a:extLst>
                    <a:ext uri="{9D8B030D-6E8A-4147-A177-3AD203B41FA5}">
                      <a16:colId xmlns:a16="http://schemas.microsoft.com/office/drawing/2014/main" val="1036013797"/>
                    </a:ext>
                  </a:extLst>
                </a:gridCol>
                <a:gridCol w="1631129">
                  <a:extLst>
                    <a:ext uri="{9D8B030D-6E8A-4147-A177-3AD203B41FA5}">
                      <a16:colId xmlns:a16="http://schemas.microsoft.com/office/drawing/2014/main" val="3520488675"/>
                    </a:ext>
                  </a:extLst>
                </a:gridCol>
                <a:gridCol w="1876330">
                  <a:extLst>
                    <a:ext uri="{9D8B030D-6E8A-4147-A177-3AD203B41FA5}">
                      <a16:colId xmlns:a16="http://schemas.microsoft.com/office/drawing/2014/main" val="1292358903"/>
                    </a:ext>
                  </a:extLst>
                </a:gridCol>
                <a:gridCol w="2385617">
                  <a:extLst>
                    <a:ext uri="{9D8B030D-6E8A-4147-A177-3AD203B41FA5}">
                      <a16:colId xmlns:a16="http://schemas.microsoft.com/office/drawing/2014/main" val="2060908422"/>
                    </a:ext>
                  </a:extLst>
                </a:gridCol>
                <a:gridCol w="1574895">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zh-CN" sz="2000">
                          <a:latin typeface="+mn-lt"/>
                          <a:ea typeface="SimSun"/>
                          <a:cs typeface="Arial" panose="020B0604020202020204" pitchFamily="34" charset="0"/>
                        </a:rPr>
                        <a:t>人数（女性）</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数量（病例）</a:t>
                      </a:r>
                    </a:p>
                  </a:txBody>
                  <a:tcPr anchor="b">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疫苗有效性 </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489541">
                <a:tc>
                  <a:txBody>
                    <a:bodyPr/>
                    <a:lstStyle/>
                    <a:p>
                      <a:r>
                        <a:rPr lang="zh-CN" sz="2000">
                          <a:latin typeface="+mn-lt"/>
                          <a:ea typeface="SimSun"/>
                          <a:cs typeface="Arial" panose="020B0604020202020204" pitchFamily="34" charset="0"/>
                        </a:rPr>
                        <a:t>未接种</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zh-CN" sz="2000">
                          <a:latin typeface="+mn-lt"/>
                          <a:ea typeface="SimSun"/>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14（12;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zh-CN" sz="2000">
                          <a:latin typeface="+mn-lt"/>
                          <a:ea typeface="SimSun"/>
                          <a:cs typeface="Arial" panose="020B0604020202020204" pitchFamily="34" charset="0"/>
                        </a:rPr>
                        <a:t>64%</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zh-CN" sz="2000" dirty="0">
                          <a:latin typeface="+mn-lt"/>
                          <a:ea typeface="SimSun"/>
                          <a:cs typeface="Arial" panose="020B0604020202020204" pitchFamily="34" charset="0"/>
                        </a:rPr>
                        <a:t>30；81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438863">
                <a:tc>
                  <a:txBody>
                    <a:bodyPr/>
                    <a:lstStyle/>
                    <a:p>
                      <a:r>
                        <a:rPr lang="zh-CN" sz="2000">
                          <a:latin typeface="+mn-lt"/>
                          <a:ea typeface="SimSun"/>
                          <a:cs typeface="Arial" panose="020B0604020202020204" pitchFamily="34" charset="0"/>
                        </a:rPr>
                        <a:t>一剂 </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zh-CN" sz="2000">
                          <a:latin typeface="+mn-lt"/>
                          <a:ea typeface="SimSun"/>
                          <a:cs typeface="Arial" panose="020B0604020202020204" pitchFamily="34" charset="0"/>
                        </a:rPr>
                        <a:t>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zh-CN" sz="2000">
                          <a:latin typeface="+mn-lt"/>
                          <a:ea typeface="SimSun"/>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zh-CN" sz="2000" dirty="0">
                          <a:latin typeface="+mn-lt"/>
                          <a:ea typeface="SimSun"/>
                          <a:cs typeface="Arial" panose="020B0604020202020204" pitchFamily="34" charset="0"/>
                        </a:rPr>
                        <a:t>5（3;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3581079" y="3456322"/>
            <a:ext cx="4697440" cy="400110"/>
          </a:xfrm>
          <a:prstGeom prst="rect">
            <a:avLst/>
          </a:prstGeom>
          <a:noFill/>
        </p:spPr>
        <p:txBody>
          <a:bodyPr wrap="none" rtlCol="0">
            <a:spAutoFit/>
          </a:bodyPr>
          <a:lstStyle/>
          <a:p>
            <a:pPr algn="ctr"/>
            <a:r>
              <a:rPr lang="zh-CN" sz="2000" b="1" dirty="0">
                <a:solidFill>
                  <a:schemeClr val="accent1"/>
                </a:solidFill>
                <a:latin typeface="+mj-lt"/>
                <a:ea typeface="SimSun"/>
              </a:rPr>
              <a:t>单剂疫苗有效性（HPV-16/18型感染率）</a:t>
            </a:r>
          </a:p>
        </p:txBody>
      </p:sp>
    </p:spTree>
    <p:extLst>
      <p:ext uri="{BB962C8B-B14F-4D97-AF65-F5344CB8AC3E}">
        <p14:creationId xmlns:p14="http://schemas.microsoft.com/office/powerpoint/2010/main" val="30100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673821" y="70862"/>
            <a:ext cx="11376795" cy="553998"/>
          </a:xfrm>
          <a:prstGeom prst="rect">
            <a:avLst/>
          </a:prstGeom>
        </p:spPr>
        <p:txBody>
          <a:bodyPr wrap="square" lIns="91440" tIns="45720" rIns="91440" bIns="45720" anchor="t">
            <a:spAutoFit/>
          </a:bodyPr>
          <a:lstStyle/>
          <a:p>
            <a:r>
              <a:rPr lang="zh-CN" sz="3000" dirty="0">
                <a:solidFill>
                  <a:schemeClr val="accent1"/>
                </a:solidFill>
                <a:latin typeface="+mj-lt"/>
                <a:ea typeface="SimSun"/>
              </a:rPr>
              <a:t>CHOISE研究：HPV疫苗产品比较</a:t>
            </a:r>
          </a:p>
        </p:txBody>
      </p:sp>
      <p:sp>
        <p:nvSpPr>
          <p:cNvPr id="9" name="TextBox 8">
            <a:extLst>
              <a:ext uri="{FF2B5EF4-FFF2-40B4-BE49-F238E27FC236}">
                <a16:creationId xmlns:a16="http://schemas.microsoft.com/office/drawing/2014/main" id="{A7433A5E-17B9-B5B6-110D-4AAB43810B69}"/>
              </a:ext>
            </a:extLst>
          </p:cNvPr>
          <p:cNvSpPr txBox="1"/>
          <p:nvPr/>
        </p:nvSpPr>
        <p:spPr>
          <a:xfrm>
            <a:off x="673821" y="624860"/>
            <a:ext cx="10515598" cy="646331"/>
          </a:xfrm>
          <a:prstGeom prst="rect">
            <a:avLst/>
          </a:prstGeom>
          <a:noFill/>
          <a:ln>
            <a:solidFill>
              <a:srgbClr val="0070C0"/>
            </a:solidFill>
          </a:ln>
        </p:spPr>
        <p:txBody>
          <a:bodyPr wrap="square">
            <a:spAutoFit/>
          </a:bodyPr>
          <a:lstStyle/>
          <a:p>
            <a:r>
              <a:rPr lang="zh-CN" dirty="0"/>
              <a:t>3期随机、活性对照、开放标签试验，旨在评估比较2vHPV疫苗（万泰）与4vHPV疫苗（默克）在中低收入国家9-14岁女孩采用单剂和两剂接种方案方面的安全性和免疫原性</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38397" y="6109016"/>
            <a:ext cx="11314237" cy="369332"/>
          </a:xfrm>
          <a:prstGeom prst="rect">
            <a:avLst/>
          </a:prstGeom>
          <a:noFill/>
        </p:spPr>
        <p:txBody>
          <a:bodyPr wrap="square" rtlCol="0">
            <a:spAutoFit/>
          </a:bodyPr>
          <a:lstStyle/>
          <a:p>
            <a:pPr>
              <a:spcBef>
                <a:spcPts val="1800"/>
              </a:spcBef>
            </a:pPr>
            <a:r>
              <a:rPr lang="zh-CN" sz="900"/>
              <a:t>Agbenyega T, Schuind AE, Adjei S, et al. 2025 Immunogenicity and safety of an Escherichia coli-produced bivalent human papillomavirus vaccine (Cecolin) in girls aged 9–14 years in Ghana and Bangladesh: A randomised, controlled, open-label, non-inferiority, phase 3 trial. </a:t>
            </a:r>
            <a:r>
              <a:rPr lang="zh-CN" sz="900" i="1"/>
              <a:t>Lancet Infectious Diseases.</a:t>
            </a:r>
            <a:r>
              <a:rPr lang="zh-CN" sz="900"/>
              <a:t> 2025;S1473-3099(25)00031-3.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293779" y="1682707"/>
            <a:ext cx="6498077" cy="4347398"/>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1293779" y="1281828"/>
            <a:ext cx="6254886" cy="523220"/>
          </a:xfrm>
          <a:prstGeom prst="rect">
            <a:avLst/>
          </a:prstGeom>
          <a:noFill/>
        </p:spPr>
        <p:txBody>
          <a:bodyPr wrap="square" rtlCol="0">
            <a:spAutoFit/>
          </a:bodyPr>
          <a:lstStyle/>
          <a:p>
            <a:r>
              <a:rPr lang="zh-CN" sz="1400" b="1" dirty="0"/>
              <a:t>HPV-16型和HPV-18型IgG几何平均浓度（ELISA测试）及比值（2vHPV/4vHPV）</a:t>
            </a:r>
          </a:p>
          <a:p>
            <a:r>
              <a:rPr lang="zh-CN" sz="1400" b="1" dirty="0"/>
              <a:t>接种一剂后（</a:t>
            </a:r>
            <a:r>
              <a:rPr lang="zh-CN" altLang="en-US" sz="1400" b="1" dirty="0"/>
              <a:t>符合</a:t>
            </a:r>
            <a:r>
              <a:rPr lang="zh-CN" sz="1400" b="1" dirty="0"/>
              <a:t>方案人群）</a:t>
            </a:r>
          </a:p>
        </p:txBody>
      </p:sp>
      <p:sp>
        <p:nvSpPr>
          <p:cNvPr id="23" name="TextBox 22">
            <a:extLst>
              <a:ext uri="{FF2B5EF4-FFF2-40B4-BE49-F238E27FC236}">
                <a16:creationId xmlns:a16="http://schemas.microsoft.com/office/drawing/2014/main" id="{9F9CB9B5-EDC5-AF76-8C3D-146631F10990}"/>
              </a:ext>
            </a:extLst>
          </p:cNvPr>
          <p:cNvSpPr txBox="1"/>
          <p:nvPr/>
        </p:nvSpPr>
        <p:spPr>
          <a:xfrm>
            <a:off x="8268510" y="1815685"/>
            <a:ext cx="3470704" cy="255454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zh-CN" sz="2000" b="1" dirty="0">
                <a:solidFill>
                  <a:schemeClr val="tx2"/>
                </a:solidFill>
              </a:rPr>
              <a:t>接种一剂2vHPV（万泰）后的免疫原性在长达24个月内与4vHPV（默克）相当 </a:t>
            </a:r>
          </a:p>
          <a:p>
            <a:pPr algn="ctr"/>
            <a:endParaRPr lang="en-US" sz="2000" b="1" dirty="0">
              <a:solidFill>
                <a:schemeClr val="tx2"/>
              </a:solidFill>
            </a:endParaRPr>
          </a:p>
          <a:p>
            <a:pPr algn="ctr"/>
            <a:r>
              <a:rPr lang="zh-CN" sz="2000" b="1" dirty="0">
                <a:solidFill>
                  <a:schemeClr val="tx2"/>
                </a:solidFill>
              </a:rPr>
              <a:t>由于</a:t>
            </a:r>
            <a:r>
              <a:rPr lang="zh-CN" altLang="en-US" sz="2000" b="1" dirty="0">
                <a:solidFill>
                  <a:schemeClr val="tx2"/>
                </a:solidFill>
              </a:rPr>
              <a:t>对</a:t>
            </a:r>
            <a:r>
              <a:rPr lang="zh-CN" sz="2000" b="1" dirty="0">
                <a:solidFill>
                  <a:schemeClr val="tx2"/>
                </a:solidFill>
              </a:rPr>
              <a:t>照疫苗（4vHPV）的单剂效力已获证实，这种相当的免疫原性表明2vHPV疫苗（万泰）同样适合单剂使用</a:t>
            </a:r>
          </a:p>
        </p:txBody>
      </p:sp>
    </p:spTree>
    <p:extLst>
      <p:ext uri="{BB962C8B-B14F-4D97-AF65-F5344CB8AC3E}">
        <p14:creationId xmlns:p14="http://schemas.microsoft.com/office/powerpoint/2010/main" val="38692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zh-CN" sz="4000" b="1" dirty="0"/>
              <a:t>支持HPV疫苗单剂接种</a:t>
            </a:r>
            <a:br>
              <a:rPr lang="en-US" altLang="zh-CN" sz="4000" b="1" dirty="0"/>
            </a:br>
            <a:r>
              <a:rPr lang="zh-CN" sz="4000" b="1" dirty="0"/>
              <a:t>现有临床试验证据概要</a:t>
            </a:r>
          </a:p>
        </p:txBody>
      </p:sp>
    </p:spTree>
    <p:extLst>
      <p:ext uri="{BB962C8B-B14F-4D97-AF65-F5344CB8AC3E}">
        <p14:creationId xmlns:p14="http://schemas.microsoft.com/office/powerpoint/2010/main" val="322364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323477"/>
            <a:ext cx="11747582" cy="584775"/>
          </a:xfrm>
          <a:prstGeom prst="rect">
            <a:avLst/>
          </a:prstGeom>
        </p:spPr>
        <p:txBody>
          <a:bodyPr wrap="square">
            <a:spAutoFit/>
          </a:bodyPr>
          <a:lstStyle/>
          <a:p>
            <a:r>
              <a:rPr lang="zh-CN" sz="3200" dirty="0">
                <a:solidFill>
                  <a:schemeClr val="accent1"/>
                </a:solidFill>
                <a:latin typeface="+mj-lt"/>
                <a:ea typeface="SimSun"/>
              </a:rPr>
              <a:t>现有临床试验数据得出的结论</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9" y="1000548"/>
            <a:ext cx="10883246" cy="5470215"/>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zh-CN" b="0" i="0" u="none" strike="noStrike" baseline="0" dirty="0">
                <a:cs typeface="Calibri" panose="020F0502020204030204" pitchFamily="34" charset="0"/>
              </a:rPr>
              <a:t>在一项评估单剂接种与不接种的随机对照试验中，结果表明单剂接种能</a:t>
            </a:r>
            <a:r>
              <a:rPr lang="zh-CN" dirty="0"/>
              <a:t>至少在接种后54个月内非常有效地预防疫苗型相关高危型HPV持续性感染。</a:t>
            </a:r>
          </a:p>
          <a:p>
            <a:pPr marL="342900" marR="0" lvl="0" indent="-342900">
              <a:spcAft>
                <a:spcPts val="800"/>
              </a:spcAft>
              <a:buFont typeface="Arial" panose="020B0604020202020204" pitchFamily="34" charset="0"/>
              <a:buChar char="•"/>
            </a:pPr>
            <a:r>
              <a:rPr lang="zh-CN" dirty="0">
                <a:effectLst/>
                <a:cs typeface="Times New Roman" panose="02020603050405020304" pitchFamily="18" charset="0"/>
              </a:rPr>
              <a:t>在预防HPV-16/18型感染方面，</a:t>
            </a:r>
            <a:r>
              <a:rPr lang="zh-CN" b="0" i="0" u="none" baseline="0" dirty="0">
                <a:effectLst/>
                <a:cs typeface="Calibri" panose="020F0502020204030204" pitchFamily="34" charset="0"/>
              </a:rPr>
              <a:t>单剂</a:t>
            </a:r>
            <a:r>
              <a:rPr lang="zh-CN" dirty="0">
                <a:effectLst/>
                <a:cs typeface="Times New Roman" panose="02020603050405020304" pitchFamily="18" charset="0"/>
              </a:rPr>
              <a:t>接种所产生的保护水平与两剂或三剂接种所产生的保护水平相似；保护水平可持续到接种后14年。</a:t>
            </a:r>
          </a:p>
          <a:p>
            <a:pPr marL="342900" indent="-342900">
              <a:spcAft>
                <a:spcPts val="800"/>
              </a:spcAft>
              <a:buFont typeface="Arial" panose="020B0604020202020204" pitchFamily="34" charset="0"/>
              <a:buChar char="•"/>
            </a:pPr>
            <a:r>
              <a:rPr lang="zh-CN" dirty="0"/>
              <a:t>接种一剂或两剂疫苗对预防HPV流行性感染具有相似的高</a:t>
            </a:r>
            <a:r>
              <a:rPr lang="zh-CN" altLang="en-US" dirty="0"/>
              <a:t>保护</a:t>
            </a:r>
            <a:r>
              <a:rPr lang="zh-CN" dirty="0"/>
              <a:t>效力；（真实世界数据）。 </a:t>
            </a:r>
          </a:p>
          <a:p>
            <a:pPr marL="342900" marR="0" lvl="0" indent="-342900">
              <a:lnSpc>
                <a:spcPct val="115000"/>
              </a:lnSpc>
              <a:spcAft>
                <a:spcPts val="800"/>
              </a:spcAft>
              <a:buFont typeface="Arial" panose="020B0604020202020204" pitchFamily="34" charset="0"/>
              <a:buChar char="•"/>
              <a:tabLst>
                <a:tab pos="457200" algn="l"/>
              </a:tabLst>
            </a:pPr>
            <a:r>
              <a:rPr lang="zh-CN" sz="1800" dirty="0">
                <a:effectLst/>
                <a:cs typeface="Times New Roman" panose="02020603050405020304" pitchFamily="18" charset="0"/>
              </a:rPr>
              <a:t>对9-14岁女孩接种单剂HPV疫苗所</a:t>
            </a:r>
            <a:r>
              <a:rPr lang="zh-CN" altLang="en-US" sz="1800" dirty="0">
                <a:effectLst/>
                <a:cs typeface="Times New Roman" panose="02020603050405020304" pitchFamily="18" charset="0"/>
              </a:rPr>
              <a:t>诱导</a:t>
            </a:r>
            <a:r>
              <a:rPr lang="zh-CN" sz="1800" dirty="0">
                <a:effectLst/>
                <a:cs typeface="Times New Roman" panose="02020603050405020304" pitchFamily="18" charset="0"/>
              </a:rPr>
              <a:t>的免疫</a:t>
            </a:r>
            <a:r>
              <a:rPr lang="zh-CN" altLang="en-US" sz="1800" dirty="0">
                <a:effectLst/>
                <a:cs typeface="Times New Roman" panose="02020603050405020304" pitchFamily="18" charset="0"/>
              </a:rPr>
              <a:t>应答</a:t>
            </a:r>
            <a:r>
              <a:rPr lang="zh-CN" sz="1800" dirty="0">
                <a:effectLst/>
                <a:cs typeface="Times New Roman" panose="02020603050405020304" pitchFamily="18" charset="0"/>
              </a:rPr>
              <a:t>，在接种后24个月时，不劣于历史队列中的单剂接种（在CVT试验中的18</a:t>
            </a:r>
            <a:r>
              <a:rPr lang="zh-CN" sz="1800" dirty="0">
                <a:solidFill>
                  <a:schemeClr val="tx2"/>
                </a:solidFill>
              </a:rPr>
              <a:t>-</a:t>
            </a:r>
            <a:r>
              <a:rPr lang="zh-CN" sz="1800" dirty="0"/>
              <a:t>2</a:t>
            </a:r>
            <a:r>
              <a:rPr lang="zh-CN" sz="1800" dirty="0">
                <a:effectLst/>
                <a:cs typeface="Times New Roman" panose="02020603050405020304" pitchFamily="18" charset="0"/>
              </a:rPr>
              <a:t>5岁人群以及KEN SHE试验究中的15</a:t>
            </a:r>
            <a:r>
              <a:rPr lang="zh-CN" sz="1800" dirty="0">
                <a:solidFill>
                  <a:schemeClr val="tx2"/>
                </a:solidFill>
              </a:rPr>
              <a:t>-</a:t>
            </a:r>
            <a:r>
              <a:rPr lang="zh-CN" sz="1800" dirty="0">
                <a:effectLst/>
                <a:cs typeface="Times New Roman" panose="02020603050405020304" pitchFamily="18" charset="0"/>
              </a:rPr>
              <a:t>20岁人群中，已证实单剂HPV二价疫苗（葛兰素史克）的效果；在IARC试验中的10</a:t>
            </a:r>
            <a:r>
              <a:rPr lang="zh-CN" sz="1800" dirty="0">
                <a:solidFill>
                  <a:schemeClr val="tx2"/>
                </a:solidFill>
              </a:rPr>
              <a:t>-</a:t>
            </a:r>
            <a:r>
              <a:rPr lang="zh-CN" sz="1800" dirty="0">
                <a:effectLst/>
                <a:cs typeface="Times New Roman" panose="02020603050405020304" pitchFamily="18" charset="0"/>
              </a:rPr>
              <a:t>18岁人群中，已证实单剂HPV四价疫苗（默克）的效果；在KEN SHE试验中的15-20岁人群中，已证实单剂HPV九价疫苗（默克）的效果）。</a:t>
            </a:r>
          </a:p>
          <a:p>
            <a:pPr marL="342900" indent="-342900">
              <a:spcAft>
                <a:spcPts val="800"/>
              </a:spcAft>
              <a:buFont typeface="Arial" panose="020B0604020202020204" pitchFamily="34" charset="0"/>
              <a:buChar char="•"/>
            </a:pPr>
            <a:r>
              <a:rPr lang="zh-CN" dirty="0"/>
              <a:t>单剂</a:t>
            </a:r>
            <a:r>
              <a:rPr lang="zh-CN" b="0" i="0" u="none" strike="noStrike" baseline="0" dirty="0">
                <a:cs typeface="Calibri" panose="020F0502020204030204" pitchFamily="34" charset="0"/>
              </a:rPr>
              <a:t>HPV疫苗</a:t>
            </a:r>
            <a:r>
              <a:rPr lang="zh-CN" dirty="0"/>
              <a:t>接种后产生的抗体低于多剂接种，但分别在接种后至少16年内保持稳定。</a:t>
            </a:r>
          </a:p>
          <a:p>
            <a:pPr marL="342900" indent="-342900">
              <a:spcAft>
                <a:spcPts val="800"/>
              </a:spcAft>
              <a:buFont typeface="Arial" panose="020B0604020202020204" pitchFamily="34" charset="0"/>
              <a:buChar char="•"/>
            </a:pPr>
            <a:r>
              <a:rPr lang="zh-CN" b="0" i="0" u="none" strike="noStrike" baseline="0" dirty="0">
                <a:cs typeface="Calibri" panose="020F0502020204030204" pitchFamily="34" charset="0"/>
              </a:rPr>
              <a:t>单剂接种后</a:t>
            </a:r>
            <a:r>
              <a:rPr lang="zh-CN" dirty="0">
                <a:cs typeface="Calibri" panose="020F0502020204030204" pitchFamily="34" charset="0"/>
              </a:rPr>
              <a:t>，在9-11岁的女孩和男孩中免疫原性</a:t>
            </a:r>
            <a:r>
              <a:rPr lang="zh-CN" dirty="0"/>
              <a:t>相似</a:t>
            </a:r>
            <a:r>
              <a:rPr lang="zh-CN" b="0" i="0" u="none" strike="noStrike" baseline="0" dirty="0">
                <a:cs typeface="Calibri" panose="020F0502020204030204" pitchFamily="34" charset="0"/>
              </a:rPr>
              <a:t>。</a:t>
            </a:r>
          </a:p>
          <a:p>
            <a:pPr marL="342900" indent="-342900">
              <a:spcAft>
                <a:spcPts val="800"/>
              </a:spcAft>
              <a:buFont typeface="Arial" panose="020B0604020202020204" pitchFamily="34" charset="0"/>
              <a:buChar char="•"/>
            </a:pPr>
            <a:r>
              <a:rPr lang="zh-CN" dirty="0"/>
              <a:t>有证据表明，无论HIV感染情况如何，HPV疫苗单剂接种对HPV 16/18型感染率的人群水平都有影响。</a:t>
            </a:r>
          </a:p>
          <a:p>
            <a:pPr marL="342900" indent="-342900">
              <a:spcAft>
                <a:spcPts val="1200"/>
              </a:spcAft>
              <a:buFont typeface="Arial" panose="020B0604020202020204" pitchFamily="34" charset="0"/>
              <a:buChar char="•"/>
            </a:pPr>
            <a:r>
              <a:rPr lang="zh-CN" dirty="0"/>
              <a:t>已经在不同地区生成了单剂接种数据。</a:t>
            </a: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endParaRPr lang="en-US" sz="2000" b="0" i="0" u="none" strike="noStrike" baseline="0" dirty="0">
              <a:cs typeface="Calibri" panose="020F0502020204030204" pitchFamily="34" charset="0"/>
            </a:endParaRPr>
          </a:p>
        </p:txBody>
      </p:sp>
    </p:spTree>
    <p:extLst>
      <p:ext uri="{BB962C8B-B14F-4D97-AF65-F5344CB8AC3E}">
        <p14:creationId xmlns:p14="http://schemas.microsoft.com/office/powerpoint/2010/main" val="172127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026244" y="2262121"/>
            <a:ext cx="8467929" cy="2523280"/>
          </a:xfrm>
        </p:spPr>
        <p:txBody>
          <a:bodyPr/>
          <a:lstStyle/>
          <a:p>
            <a:r>
              <a:rPr lang="zh-CN" sz="4000" b="1" dirty="0"/>
              <a:t>正在进行的临床试验即将获得的证据</a:t>
            </a:r>
          </a:p>
        </p:txBody>
      </p:sp>
    </p:spTree>
    <p:extLst>
      <p:ext uri="{BB962C8B-B14F-4D97-AF65-F5344CB8AC3E}">
        <p14:creationId xmlns:p14="http://schemas.microsoft.com/office/powerpoint/2010/main" val="1815599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3285746648"/>
              </p:ext>
            </p:extLst>
          </p:nvPr>
        </p:nvGraphicFramePr>
        <p:xfrm>
          <a:off x="499985" y="1070290"/>
          <a:ext cx="11076624" cy="4717419"/>
        </p:xfrm>
        <a:graphic>
          <a:graphicData uri="http://schemas.openxmlformats.org/drawingml/2006/table">
            <a:tbl>
              <a:tblPr firstRow="1" bandRow="1">
                <a:tableStyleId>{5C22544A-7EE6-4342-B048-85BDC9FD1C3A}</a:tableStyleId>
              </a:tblPr>
              <a:tblGrid>
                <a:gridCol w="4346310">
                  <a:extLst>
                    <a:ext uri="{9D8B030D-6E8A-4147-A177-3AD203B41FA5}">
                      <a16:colId xmlns:a16="http://schemas.microsoft.com/office/drawing/2014/main" val="213046488"/>
                    </a:ext>
                  </a:extLst>
                </a:gridCol>
                <a:gridCol w="6730314">
                  <a:extLst>
                    <a:ext uri="{9D8B030D-6E8A-4147-A177-3AD203B41FA5}">
                      <a16:colId xmlns:a16="http://schemas.microsoft.com/office/drawing/2014/main" val="3898586834"/>
                    </a:ext>
                  </a:extLst>
                </a:gridCol>
              </a:tblGrid>
              <a:tr h="1270387">
                <a:tc>
                  <a:txBody>
                    <a:bodyPr/>
                    <a:lstStyle/>
                    <a:p>
                      <a:r>
                        <a:rPr lang="zh-CN" sz="1600" b="0" dirty="0">
                          <a:solidFill>
                            <a:schemeClr val="bg1"/>
                          </a:solidFill>
                        </a:rPr>
                        <a:t>印度</a:t>
                      </a:r>
                      <a:r>
                        <a:rPr lang="zh-CN" sz="1600" b="1" dirty="0">
                          <a:solidFill>
                            <a:schemeClr val="bg1"/>
                          </a:solidFill>
                        </a:rPr>
                        <a:t>IARC试验</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600" dirty="0">
                          <a:solidFill>
                            <a:schemeClr val="tx2"/>
                          </a:solidFill>
                          <a:latin typeface="+mn-lt"/>
                          <a:ea typeface="SimSun"/>
                          <a:cs typeface="+mn-cs"/>
                        </a:rPr>
                        <a:t>HPV四价疫苗（默克）暂停后对随机对照试验中接种2剂与3剂的随访</a:t>
                      </a:r>
                    </a:p>
                    <a:p>
                      <a:pPr marL="0" algn="l" defTabSz="914400" rtl="0" eaLnBrk="1" latinLnBrk="0" hangingPunct="1"/>
                      <a:r>
                        <a:rPr lang="zh-CN" sz="1600" b="0" dirty="0">
                          <a:solidFill>
                            <a:schemeClr val="tx2"/>
                          </a:solidFill>
                          <a:latin typeface="+mn-lt"/>
                          <a:ea typeface="SimSun"/>
                          <a:cs typeface="+mn-cs"/>
                        </a:rPr>
                        <a:t>10-18岁女性（约5,000名单剂接种者）</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zh-CN" sz="1600" b="0">
                          <a:solidFill>
                            <a:schemeClr val="tx2"/>
                          </a:solidFill>
                          <a:latin typeface="+mn-lt"/>
                          <a:ea typeface="SimSun"/>
                          <a:cs typeface="+mn-cs"/>
                        </a:rPr>
                        <a:t>疫苗接种后15年内，1剂、2剂和3剂接种方案的疫苗保护效力（病毒学和组织病理学终点）</a:t>
                      </a:r>
                    </a:p>
                    <a:p>
                      <a:pPr marL="0" marR="0" lvl="0" algn="l" defTabSz="914400" rtl="0" eaLnBrk="1" latinLnBrk="0" hangingPunct="1">
                        <a:buNone/>
                      </a:pPr>
                      <a:r>
                        <a:rPr lang="zh-CN" sz="1600" b="0" u="sng">
                          <a:solidFill>
                            <a:schemeClr val="tx2"/>
                          </a:solidFill>
                          <a:latin typeface="+mn-lt"/>
                          <a:ea typeface="SimSun"/>
                          <a:cs typeface="+mn-cs"/>
                        </a:rPr>
                        <a:t>预计可获得数据</a:t>
                      </a:r>
                      <a:r>
                        <a:rPr lang="zh-CN" sz="1600" b="0">
                          <a:solidFill>
                            <a:schemeClr val="tx2"/>
                          </a:solidFill>
                          <a:latin typeface="+mn-lt"/>
                          <a:ea typeface="SimSun"/>
                          <a:cs typeface="+mn-cs"/>
                        </a:rPr>
                        <a:t>：</a:t>
                      </a:r>
                      <a:r>
                        <a:rPr lang="zh-CN" sz="1600" b="1">
                          <a:solidFill>
                            <a:schemeClr val="tx2"/>
                          </a:solidFill>
                          <a:latin typeface="+mn-lt"/>
                          <a:ea typeface="SimSun"/>
                          <a:cs typeface="+mn-cs"/>
                        </a:rPr>
                        <a:t>2026年</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1970290">
                <a:tc>
                  <a:txBody>
                    <a:bodyPr/>
                    <a:lstStyle/>
                    <a:p>
                      <a:pPr marL="0" marR="0">
                        <a:buNone/>
                      </a:pPr>
                      <a:r>
                        <a:rPr lang="zh-CN" sz="1600" dirty="0">
                          <a:solidFill>
                            <a:schemeClr val="bg1"/>
                          </a:solidFill>
                          <a:effectLst/>
                          <a:latin typeface="+mn-lt"/>
                          <a:ea typeface="SimSun" panose="020B0004020202020204" pitchFamily="34" charset="0"/>
                          <a:cs typeface="Aptos" panose="020B0004020202020204" pitchFamily="34" charset="0"/>
                        </a:rPr>
                        <a:t>博茨瓦纳、卢旺达、南非</a:t>
                      </a:r>
                      <a:r>
                        <a:rPr lang="zh-CN" sz="1600" b="1" dirty="0">
                          <a:solidFill>
                            <a:schemeClr val="bg1"/>
                          </a:solidFill>
                          <a:effectLst/>
                          <a:latin typeface="+mn-lt"/>
                          <a:ea typeface="SimSun" panose="020B0004020202020204" pitchFamily="34" charset="0"/>
                          <a:cs typeface="Aptos" panose="020B0004020202020204" pitchFamily="34" charset="0"/>
                        </a:rPr>
                        <a:t>HOPE试验二期</a:t>
                      </a:r>
                    </a:p>
                    <a:p>
                      <a:pPr marL="0" marR="0">
                        <a:buNone/>
                      </a:pPr>
                      <a:r>
                        <a:rPr lang="zh-CN" sz="1600" b="1" dirty="0">
                          <a:solidFill>
                            <a:schemeClr val="tx2"/>
                          </a:solidFill>
                          <a:latin typeface="+mn-lt"/>
                          <a:ea typeface="SimSun"/>
                          <a:cs typeface="+mn-cs"/>
                        </a:rPr>
                        <a:t>HIV诊断前接种过单剂HPV疫苗</a:t>
                      </a:r>
                    </a:p>
                    <a:p>
                      <a:pPr marL="0" marR="0">
                        <a:buNone/>
                      </a:pPr>
                      <a:r>
                        <a:rPr lang="zh-CN" sz="1600" b="0" dirty="0">
                          <a:solidFill>
                            <a:schemeClr val="tx2"/>
                          </a:solidFill>
                          <a:latin typeface="+mn-lt"/>
                          <a:ea typeface="SimSun"/>
                          <a:cs typeface="+mn-cs"/>
                        </a:rPr>
                        <a:t>双盲随机对照试验；16岁以上女性</a:t>
                      </a:r>
                    </a:p>
                    <a:p>
                      <a:pPr marL="0" marR="0">
                        <a:buNone/>
                      </a:pPr>
                      <a:r>
                        <a:rPr lang="zh-CN" sz="1600" b="0" dirty="0">
                          <a:solidFill>
                            <a:schemeClr val="tx2"/>
                          </a:solidFill>
                          <a:latin typeface="+mn-lt"/>
                          <a:ea typeface="SimSun"/>
                          <a:cs typeface="+mn-cs"/>
                        </a:rPr>
                        <a:t>2组：1剂9vHPV（默克）；1剂脑膜炎球菌疫苗（在第18个月延迟接种HPV疫苗）</a:t>
                      </a:r>
                    </a:p>
                    <a:p>
                      <a:pPr marL="0" marR="0">
                        <a:buNone/>
                      </a:pPr>
                      <a:r>
                        <a:rPr lang="zh-CN" sz="1600" b="0" dirty="0">
                          <a:solidFill>
                            <a:schemeClr val="tx2"/>
                          </a:solidFill>
                          <a:latin typeface="+mn-lt"/>
                          <a:ea typeface="SimSun"/>
                          <a:cs typeface="+mn-cs"/>
                        </a:rPr>
                        <a:t>N总计=750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zh-CN" sz="1600" b="0">
                          <a:solidFill>
                            <a:schemeClr val="tx2"/>
                          </a:solidFill>
                          <a:latin typeface="+mn-lt"/>
                          <a:ea typeface="SimSun"/>
                          <a:cs typeface="+mn-cs"/>
                        </a:rPr>
                        <a:t>在HIV诊断前接种HPV 16/18型疫苗对HPV持续性感染的保护效力 </a:t>
                      </a:r>
                    </a:p>
                    <a:p>
                      <a:pPr marL="0" marR="0">
                        <a:buNone/>
                      </a:pPr>
                      <a:r>
                        <a:rPr lang="zh-CN" sz="1600" b="0" u="sng">
                          <a:solidFill>
                            <a:schemeClr val="tx2"/>
                          </a:solidFill>
                          <a:latin typeface="+mn-lt"/>
                          <a:ea typeface="SimSun"/>
                          <a:cs typeface="+mn-cs"/>
                        </a:rPr>
                        <a:t>预计可获得数据</a:t>
                      </a:r>
                      <a:r>
                        <a:rPr lang="zh-CN" sz="1600" b="0">
                          <a:solidFill>
                            <a:schemeClr val="tx2"/>
                          </a:solidFill>
                          <a:latin typeface="+mn-lt"/>
                          <a:ea typeface="SimSun"/>
                          <a:cs typeface="+mn-cs"/>
                        </a:rPr>
                        <a:t>：</a:t>
                      </a:r>
                      <a:r>
                        <a:rPr lang="zh-CN" sz="1600" b="1">
                          <a:solidFill>
                            <a:schemeClr val="tx2"/>
                          </a:solidFill>
                          <a:latin typeface="+mn-lt"/>
                          <a:ea typeface="SimSun"/>
                          <a:cs typeface="+mn-cs"/>
                        </a:rPr>
                        <a:t>2027年</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476742">
                <a:tc>
                  <a:txBody>
                    <a:bodyPr/>
                    <a:lstStyle/>
                    <a:p>
                      <a:pPr marL="0" marR="0">
                        <a:buNone/>
                      </a:pPr>
                      <a:r>
                        <a:rPr lang="zh-CN" sz="1600" dirty="0">
                          <a:solidFill>
                            <a:schemeClr val="bg1"/>
                          </a:solidFill>
                          <a:effectLst/>
                          <a:latin typeface="+mn-lt"/>
                          <a:ea typeface="SimSun" panose="020B0004020202020204" pitchFamily="34" charset="0"/>
                          <a:cs typeface="Aptos" panose="020B0004020202020204" pitchFamily="34" charset="0"/>
                        </a:rPr>
                        <a:t>哥斯达黎加</a:t>
                      </a:r>
                      <a:r>
                        <a:rPr lang="zh-CN" sz="1600" b="1" dirty="0">
                          <a:solidFill>
                            <a:schemeClr val="bg1"/>
                          </a:solidFill>
                          <a:effectLst/>
                          <a:latin typeface="+mn-lt"/>
                          <a:ea typeface="SimSun" panose="020B0004020202020204" pitchFamily="34" charset="0"/>
                          <a:cs typeface="Aptos" panose="020B0004020202020204" pitchFamily="34" charset="0"/>
                        </a:rPr>
                        <a:t>PRISMA-ESCUDDO试验</a:t>
                      </a:r>
                    </a:p>
                    <a:p>
                      <a:pPr marL="0" marR="0">
                        <a:buNone/>
                      </a:pPr>
                      <a:r>
                        <a:rPr lang="zh-CN" sz="1600" b="1" dirty="0">
                          <a:solidFill>
                            <a:schemeClr val="tx2"/>
                          </a:solidFill>
                          <a:latin typeface="+mn-lt"/>
                          <a:ea typeface="SimSun"/>
                          <a:cs typeface="+mn-cs"/>
                        </a:rPr>
                        <a:t>18-30岁女性单剂效力试验 </a:t>
                      </a:r>
                    </a:p>
                    <a:p>
                      <a:pPr marL="0" marR="0">
                        <a:buNone/>
                      </a:pPr>
                      <a:r>
                        <a:rPr lang="zh-CN" sz="1600" dirty="0">
                          <a:solidFill>
                            <a:schemeClr val="tx2"/>
                          </a:solidFill>
                          <a:latin typeface="+mn-lt"/>
                          <a:ea typeface="SimSun"/>
                          <a:cs typeface="+mn-cs"/>
                        </a:rPr>
                        <a:t>RCT；3组：1剂HPV二价疫苗（葛兰素史克）；1剂9vHPV（默克）；1剂dTaP（对照组）（N=约1650人/组）</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zh-CN" sz="1600" dirty="0">
                          <a:solidFill>
                            <a:schemeClr val="tx2"/>
                          </a:solidFill>
                          <a:latin typeface="+mn-lt"/>
                          <a:ea typeface="SimSun"/>
                          <a:cs typeface="+mn-cs"/>
                        </a:rPr>
                        <a:t>在HPV-16/18型持续性感染方面与未接种疫苗的疫苗疗效比较 </a:t>
                      </a:r>
                    </a:p>
                    <a:p>
                      <a:pPr marL="0" marR="0">
                        <a:buNone/>
                      </a:pPr>
                      <a:r>
                        <a:rPr lang="zh-CN" sz="1600" u="sng" dirty="0">
                          <a:solidFill>
                            <a:schemeClr val="tx2"/>
                          </a:solidFill>
                          <a:latin typeface="+mn-lt"/>
                          <a:ea typeface="SimSun"/>
                          <a:cs typeface="+mn-cs"/>
                        </a:rPr>
                        <a:t>预计可获得数据（Y4）</a:t>
                      </a:r>
                      <a:r>
                        <a:rPr lang="zh-CN" sz="1600" u="none" dirty="0">
                          <a:solidFill>
                            <a:schemeClr val="tx2"/>
                          </a:solidFill>
                          <a:latin typeface="+mn-lt"/>
                          <a:ea typeface="SimSun"/>
                          <a:cs typeface="+mn-cs"/>
                        </a:rPr>
                        <a:t>：</a:t>
                      </a:r>
                      <a:r>
                        <a:rPr lang="zh-CN" sz="1600" dirty="0">
                          <a:solidFill>
                            <a:schemeClr val="tx2"/>
                          </a:solidFill>
                          <a:latin typeface="+mn-lt"/>
                          <a:ea typeface="SimSun"/>
                          <a:cs typeface="+mn-cs"/>
                        </a:rPr>
                        <a:t>2026年</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381000" y="289459"/>
            <a:ext cx="11348767" cy="584775"/>
          </a:xfrm>
          <a:prstGeom prst="rect">
            <a:avLst/>
          </a:prstGeom>
        </p:spPr>
        <p:txBody>
          <a:bodyPr wrap="square" lIns="91440" tIns="45720" rIns="91440" bIns="45720" anchor="t">
            <a:spAutoFit/>
          </a:bodyPr>
          <a:lstStyle/>
          <a:p>
            <a:pPr algn="ctr"/>
            <a:r>
              <a:rPr lang="zh-CN" sz="3200" dirty="0">
                <a:solidFill>
                  <a:schemeClr val="tx2"/>
                </a:solidFill>
                <a:latin typeface="+mj-lt"/>
                <a:ea typeface="SimSun"/>
              </a:rPr>
              <a:t>针对HPV持续性感染的保护效力：正在进行的研究 </a:t>
            </a:r>
          </a:p>
        </p:txBody>
      </p:sp>
      <p:sp>
        <p:nvSpPr>
          <p:cNvPr id="4" name="TextBox 3">
            <a:extLst>
              <a:ext uri="{FF2B5EF4-FFF2-40B4-BE49-F238E27FC236}">
                <a16:creationId xmlns:a16="http://schemas.microsoft.com/office/drawing/2014/main" id="{0F8F2074-6A35-764F-7A7F-DD5AD5BA63CB}"/>
              </a:ext>
            </a:extLst>
          </p:cNvPr>
          <p:cNvSpPr txBox="1"/>
          <p:nvPr/>
        </p:nvSpPr>
        <p:spPr>
          <a:xfrm>
            <a:off x="381000" y="6179820"/>
            <a:ext cx="11314595" cy="230832"/>
          </a:xfrm>
          <a:prstGeom prst="rect">
            <a:avLst/>
          </a:prstGeom>
          <a:noFill/>
        </p:spPr>
        <p:txBody>
          <a:bodyPr wrap="square" rtlCol="0">
            <a:spAutoFit/>
          </a:bodyPr>
          <a:lstStyle/>
          <a:p>
            <a:r>
              <a:rPr lang="zh-CN" sz="900" dirty="0"/>
              <a:t>缩写：IARC：国际癌症研究机构；HOPE：人乳头瘤病毒一剂和两剂人群有效性；RCT：随机对照试验；SD：单剂；yo：年龄；N：研究受试者人数</a:t>
            </a:r>
          </a:p>
        </p:txBody>
      </p:sp>
    </p:spTree>
    <p:extLst>
      <p:ext uri="{BB962C8B-B14F-4D97-AF65-F5344CB8AC3E}">
        <p14:creationId xmlns:p14="http://schemas.microsoft.com/office/powerpoint/2010/main" val="413484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291352" y="389217"/>
            <a:ext cx="11348767" cy="584775"/>
          </a:xfrm>
          <a:prstGeom prst="rect">
            <a:avLst/>
          </a:prstGeom>
        </p:spPr>
        <p:txBody>
          <a:bodyPr wrap="square" lIns="91440" tIns="45720" rIns="91440" bIns="45720" anchor="t">
            <a:spAutoFit/>
          </a:bodyPr>
          <a:lstStyle/>
          <a:p>
            <a:pPr algn="ctr"/>
            <a:r>
              <a:rPr lang="zh-CN" sz="3200" dirty="0">
                <a:solidFill>
                  <a:schemeClr val="tx2"/>
                </a:solidFill>
                <a:latin typeface="+mj-lt"/>
                <a:ea typeface="SimSun"/>
              </a:rPr>
              <a:t>正在进行的影响研究</a:t>
            </a: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3144726638"/>
              </p:ext>
            </p:extLst>
          </p:nvPr>
        </p:nvGraphicFramePr>
        <p:xfrm>
          <a:off x="663951" y="1164153"/>
          <a:ext cx="11195802" cy="2392680"/>
        </p:xfrm>
        <a:graphic>
          <a:graphicData uri="http://schemas.openxmlformats.org/drawingml/2006/table">
            <a:tbl>
              <a:tblPr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zh-CN" sz="2000" dirty="0">
                          <a:solidFill>
                            <a:schemeClr val="bg1"/>
                          </a:solidFill>
                        </a:rPr>
                        <a:t>研究/设计</a:t>
                      </a:r>
                    </a:p>
                  </a:txBody>
                  <a:tcPr>
                    <a:lnB w="9525" cap="flat" cmpd="sng" algn="ctr">
                      <a:solidFill>
                        <a:schemeClr val="accent1"/>
                      </a:solidFill>
                      <a:prstDash val="solid"/>
                      <a:round/>
                      <a:headEnd type="none" w="med" len="med"/>
                      <a:tailEnd type="none" w="med" len="med"/>
                    </a:lnB>
                  </a:tcPr>
                </a:tc>
                <a:tc>
                  <a:txBody>
                    <a:bodyPr/>
                    <a:lstStyle/>
                    <a:p>
                      <a:r>
                        <a:rPr lang="zh-CN" sz="2000" b="1" dirty="0">
                          <a:solidFill>
                            <a:schemeClr val="bg1"/>
                          </a:solidFill>
                        </a:rPr>
                        <a:t>主要研究目的/时间表</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zh-CN" sz="2000" b="0" dirty="0">
                          <a:solidFill>
                            <a:schemeClr val="bg1"/>
                          </a:solidFill>
                        </a:rPr>
                        <a:t>坦桑尼亚</a:t>
                      </a:r>
                      <a:r>
                        <a:rPr lang="zh-CN" sz="2000" b="1" dirty="0">
                          <a:solidFill>
                            <a:schemeClr val="bg1"/>
                          </a:solidFill>
                        </a:rPr>
                        <a:t>ADD-VACC研究</a:t>
                      </a:r>
                    </a:p>
                    <a:p>
                      <a:r>
                        <a:rPr lang="zh-CN" sz="2000" dirty="0">
                          <a:solidFill>
                            <a:schemeClr val="tx2"/>
                          </a:solidFill>
                        </a:rPr>
                        <a:t>集群随机试验，仅限女孩（9岁）或女生（9岁）+男生（14-18岁）</a:t>
                      </a:r>
                    </a:p>
                    <a:p>
                      <a:r>
                        <a:rPr lang="zh-CN" sz="2000" dirty="0">
                          <a:solidFill>
                            <a:schemeClr val="tx2"/>
                          </a:solidFill>
                        </a:rPr>
                        <a:t>1剂HPV4（默克）</a:t>
                      </a:r>
                    </a:p>
                    <a:p>
                      <a:r>
                        <a:rPr lang="zh-CN" sz="2000" dirty="0">
                          <a:solidFill>
                            <a:schemeClr val="tx2"/>
                          </a:solidFill>
                        </a:rPr>
                        <a:t>N=约9000名男生 </a:t>
                      </a:r>
                    </a:p>
                    <a:p>
                      <a:r>
                        <a:rPr lang="zh-CN" sz="2000" dirty="0">
                          <a:solidFill>
                            <a:schemeClr val="tx2"/>
                          </a:solidFill>
                        </a:rPr>
                        <a:t>疫苗接种前和接种后三年的调查</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zh-CN" sz="2000" dirty="0">
                          <a:solidFill>
                            <a:schemeClr val="tx2"/>
                          </a:solidFill>
                          <a:latin typeface="+mn-lt"/>
                          <a:ea typeface="+mn-ea"/>
                        </a:rPr>
                        <a:t>在国家免疫规划（女生14岁接种）基础上增加一次性单剂男性HPV疫苗接种策略的影响。 </a:t>
                      </a:r>
                    </a:p>
                    <a:p>
                      <a:r>
                        <a:rPr lang="zh-CN" sz="2000" dirty="0">
                          <a:solidFill>
                            <a:schemeClr val="tx2"/>
                          </a:solidFill>
                          <a:latin typeface="+mn-lt"/>
                          <a:ea typeface="+mn-ea"/>
                        </a:rPr>
                        <a:t>接种疫苗后36个月内对社区HPV感染率的影响。</a:t>
                      </a:r>
                    </a:p>
                    <a:p>
                      <a:pPr>
                        <a:spcAft>
                          <a:spcPts val="600"/>
                        </a:spcAft>
                      </a:pPr>
                      <a:r>
                        <a:rPr lang="zh-CN" sz="2000" dirty="0">
                          <a:solidFill>
                            <a:schemeClr val="tx2"/>
                          </a:solidFill>
                          <a:latin typeface="+mn-lt"/>
                          <a:ea typeface="+mn-ea"/>
                        </a:rPr>
                        <a:t>第24个月亚组人群的免疫原性</a:t>
                      </a:r>
                    </a:p>
                    <a:p>
                      <a:r>
                        <a:rPr lang="zh-CN" sz="2000" u="sng" dirty="0">
                          <a:solidFill>
                            <a:schemeClr val="tx2"/>
                          </a:solidFill>
                          <a:latin typeface="+mn-lt"/>
                          <a:ea typeface="+mn-ea"/>
                        </a:rPr>
                        <a:t>预计可获得数据</a:t>
                      </a:r>
                      <a:r>
                        <a:rPr lang="zh-CN" sz="2000" u="none" dirty="0">
                          <a:solidFill>
                            <a:schemeClr val="tx2"/>
                          </a:solidFill>
                          <a:latin typeface="+mn-lt"/>
                          <a:ea typeface="+mn-ea"/>
                        </a:rPr>
                        <a:t>：</a:t>
                      </a:r>
                      <a:r>
                        <a:rPr lang="zh-CN" sz="2000" b="1" dirty="0">
                          <a:solidFill>
                            <a:schemeClr val="tx2"/>
                          </a:solidFill>
                          <a:latin typeface="+mn-lt"/>
                          <a:ea typeface="+mn-ea"/>
                          <a:cs typeface="+mn-cs"/>
                        </a:rPr>
                        <a:t>2027年</a:t>
                      </a:r>
                      <a:r>
                        <a:rPr lang="zh-CN" sz="2000" dirty="0">
                          <a:solidFill>
                            <a:schemeClr val="tx2"/>
                          </a:solidFill>
                          <a:latin typeface="+mn-lt"/>
                          <a:ea typeface="+mn-ea"/>
                          <a:cs typeface="+mn-cs"/>
                        </a:rPr>
                        <a:t>对社区HPV感染率的影响；男性单剂接种有效性：</a:t>
                      </a:r>
                      <a:r>
                        <a:rPr lang="zh-CN" sz="2000" b="1" dirty="0">
                          <a:solidFill>
                            <a:schemeClr val="tx2"/>
                          </a:solidFill>
                          <a:latin typeface="+mn-lt"/>
                          <a:ea typeface="+mn-ea"/>
                          <a:cs typeface="+mn-cs"/>
                        </a:rPr>
                        <a:t>2027年</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zh-CN" sz="900"/>
              <a:t>ADD-VACC：坦桑尼亚男性HPV疫苗单剂接种纳入女性HPV疫苗接种计划研究；N：受试者人数；yo：年龄；SD：单剂</a:t>
            </a:r>
          </a:p>
        </p:txBody>
      </p:sp>
    </p:spTree>
    <p:extLst>
      <p:ext uri="{BB962C8B-B14F-4D97-AF65-F5344CB8AC3E}">
        <p14:creationId xmlns:p14="http://schemas.microsoft.com/office/powerpoint/2010/main" val="27048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8" y="3976483"/>
            <a:ext cx="2102773"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dirty="0">
                <a:solidFill>
                  <a:schemeClr val="tx2"/>
                </a:solidFill>
                <a:cs typeface="Arial"/>
              </a:rPr>
              <a:t>降低运营和疫苗成本</a:t>
            </a: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791060" y="3976483"/>
            <a:ext cx="2144995"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a:solidFill>
                  <a:schemeClr val="tx2"/>
                </a:solidFill>
                <a:cs typeface="Arial"/>
              </a:rPr>
              <a:t>人们更易接受、安排以及经济上也更易负担 </a:t>
            </a: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41301" y="1571798"/>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a:solidFill>
                  <a:schemeClr val="tx2"/>
                </a:solidFill>
                <a:cs typeface="Arial"/>
              </a:rPr>
              <a:t>减少预约</a:t>
            </a:r>
            <a:br>
              <a:rPr lang="zh-CN" sz="1400">
                <a:solidFill>
                  <a:schemeClr val="tx2"/>
                </a:solidFill>
                <a:cs typeface="Arial"/>
              </a:rPr>
            </a:br>
            <a:r>
              <a:rPr lang="zh-CN" sz="1400">
                <a:solidFill>
                  <a:schemeClr val="tx2"/>
                </a:solidFill>
                <a:cs typeface="Arial"/>
              </a:rPr>
              <a:t>和服务次数</a:t>
            </a: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97598" y="1571798"/>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a:solidFill>
                  <a:schemeClr val="tx2"/>
                </a:solidFill>
                <a:cs typeface="Arial"/>
              </a:rPr>
              <a:t>简化大规模接种的协调工作</a:t>
            </a: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7206349" y="1571798"/>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a:solidFill>
                  <a:schemeClr val="tx2"/>
                </a:solidFill>
                <a:cs typeface="Arial"/>
              </a:rPr>
              <a:t>无需安排</a:t>
            </a:r>
            <a:br>
              <a:rPr lang="zh-CN" sz="1400"/>
            </a:br>
            <a:r>
              <a:rPr lang="zh-CN" sz="1400">
                <a:solidFill>
                  <a:schemeClr val="tx2"/>
                </a:solidFill>
                <a:cs typeface="Arial"/>
              </a:rPr>
              <a:t>和跟进后续接种日程</a:t>
            </a: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a:solidFill>
                  <a:schemeClr val="tx2"/>
                </a:solidFill>
                <a:cs typeface="Arial"/>
              </a:rPr>
              <a:t>减少库存清点和交付</a:t>
            </a:r>
            <a:r>
              <a:rPr lang="zh-CN" sz="1400">
                <a:cs typeface="Arial"/>
              </a:rPr>
              <a:t> </a:t>
            </a:r>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sz="1400">
                <a:solidFill>
                  <a:schemeClr val="tx2"/>
                </a:solidFill>
                <a:cs typeface="Arial"/>
              </a:rPr>
              <a:t>减少特定人口所需的疫苗供应量</a:t>
            </a: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zh-CN" sz="1000"/>
              <a:t>可能有所改进</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8" y="3400611"/>
            <a:ext cx="790140" cy="15388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zh-CN" sz="1000" dirty="0"/>
              <a:t>可能显著改进</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4891571"/>
            <a:ext cx="11928104"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zh-CN" sz="1500" dirty="0">
                <a:solidFill>
                  <a:schemeClr val="accent1"/>
                </a:solidFill>
                <a:latin typeface="+mj-lt"/>
                <a:ea typeface="SimSun"/>
              </a:rPr>
              <a:t>通过减少需要采购及随后分发、储存、追踪和管理的疫苗数量，</a:t>
            </a:r>
            <a:r>
              <a:rPr lang="zh-CN" sz="2000" b="1" dirty="0">
                <a:solidFill>
                  <a:schemeClr val="accent1"/>
                </a:solidFill>
              </a:rPr>
              <a:t>单剂接种方案解决了许多中低收入国家尤为显著的困难</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210463"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a:solidFill>
                  <a:schemeClr val="tx2"/>
                </a:solidFill>
              </a:rPr>
              <a:t>供应</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a:solidFill>
                  <a:schemeClr val="accent3">
                    <a:lumMod val="75000"/>
                  </a:schemeClr>
                </a:solidFill>
              </a:rPr>
              <a:t>政府</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694698" y="3323003"/>
            <a:ext cx="18642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a:solidFill>
                  <a:schemeClr val="tx2"/>
                </a:solidFill>
              </a:rPr>
              <a:t>设施/交付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350743" y="237239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dirty="0">
                <a:solidFill>
                  <a:schemeClr val="accent3">
                    <a:lumMod val="75000"/>
                  </a:schemeClr>
                </a:solidFill>
              </a:rPr>
              <a:t>数据和数字化</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a:solidFill>
                  <a:schemeClr val="tx2"/>
                </a:solidFill>
              </a:rPr>
              <a:t>财务</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a:solidFill>
                  <a:schemeClr val="tx2"/>
                </a:solidFill>
              </a:rPr>
              <a:t>需求</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zh-CN" b="1">
                <a:solidFill>
                  <a:schemeClr val="accent3">
                    <a:lumMod val="75000"/>
                  </a:schemeClr>
                </a:solidFill>
              </a:rPr>
              <a:t>人力资源</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a:extLst>
              <a:ext uri="{96DAC541-7B7A-43D3-8B79-37D633B846F1}">
                <asvg:svgBlip xmlns:asvg="http://schemas.microsoft.com/office/drawing/2016/SVG/main" r:embed="rId9"/>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a:extLst>
              <a:ext uri="{96DAC541-7B7A-43D3-8B79-37D633B846F1}">
                <asvg:svgBlip xmlns:asvg="http://schemas.microsoft.com/office/drawing/2016/SVG/main" r:embed="rId10"/>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a:extLst>
              <a:ext uri="{96DAC541-7B7A-43D3-8B79-37D633B846F1}">
                <asvg:svgBlip xmlns:asvg="http://schemas.microsoft.com/office/drawing/2016/SVG/main" r:embed="rId11"/>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a:extLst>
              <a:ext uri="{96DAC541-7B7A-43D3-8B79-37D633B846F1}">
                <asvg:svgBlip xmlns:asvg="http://schemas.microsoft.com/office/drawing/2016/SVG/main" r:embed="rId13"/>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3200" dirty="0">
                <a:solidFill>
                  <a:schemeClr val="accent1"/>
                </a:solidFill>
                <a:ea typeface="+mn-ea"/>
                <a:cs typeface="+mn-cs"/>
              </a:rPr>
              <a:t>单剂接种方案有望解决实施层面的难题</a:t>
            </a:r>
            <a:r>
              <a:rPr lang="zh-CN" sz="2400" baseline="30000" dirty="0">
                <a:solidFill>
                  <a:schemeClr val="accent1"/>
                </a:solidFill>
                <a:ea typeface="+mn-ea"/>
                <a:cs typeface="+mn-cs"/>
              </a:rPr>
              <a:t>1</a:t>
            </a: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zh-CN" sz="900" dirty="0"/>
              <a:t>1. Project Brief: Insights from Seven Low- and Middle-Income Countries on Reaching Out-of-School Girls with HPV Vaccination. PATH, on behalf of the HAPPI Consortium. 2025年11月访问. </a:t>
            </a:r>
            <a:r>
              <a:rPr lang="zh-CN" sz="900" dirty="0">
                <a:hlinkClick r:id="rId14"/>
              </a:rPr>
              <a:t>https://www.path.org/our-impact/resources/project-brief-insights-from-seven-low-and-middle-income-countries-on-reaching-out-of-school-girls-with-hpv-vaccination/</a:t>
            </a:r>
            <a:r>
              <a:rPr lang="zh-CN" sz="900" dirty="0"/>
              <a:t>. </a:t>
            </a:r>
          </a:p>
        </p:txBody>
      </p:sp>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61531"/>
            <a:ext cx="11747582" cy="584775"/>
          </a:xfrm>
          <a:prstGeom prst="rect">
            <a:avLst/>
          </a:prstGeom>
        </p:spPr>
        <p:txBody>
          <a:bodyPr wrap="square">
            <a:spAutoFit/>
          </a:bodyPr>
          <a:lstStyle/>
          <a:p>
            <a:pPr algn="ctr"/>
            <a:r>
              <a:rPr lang="zh-CN" sz="3200">
                <a:solidFill>
                  <a:schemeClr val="tx2"/>
                </a:solidFill>
                <a:latin typeface="+mj-lt"/>
                <a:ea typeface="SimSun"/>
              </a:rPr>
              <a:t>正在进行的免疫原性试验</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1787951249"/>
              </p:ext>
            </p:extLst>
          </p:nvPr>
        </p:nvGraphicFramePr>
        <p:xfrm>
          <a:off x="560408" y="623308"/>
          <a:ext cx="11241913" cy="5773481"/>
        </p:xfrm>
        <a:graphic>
          <a:graphicData uri="http://schemas.openxmlformats.org/drawingml/2006/table">
            <a:tbl>
              <a:tblPr firstRow="1" bandRow="1">
                <a:tableStyleId>{5C22544A-7EE6-4342-B048-85BDC9FD1C3A}</a:tableStyleId>
              </a:tblPr>
              <a:tblGrid>
                <a:gridCol w="4304200">
                  <a:extLst>
                    <a:ext uri="{9D8B030D-6E8A-4147-A177-3AD203B41FA5}">
                      <a16:colId xmlns:a16="http://schemas.microsoft.com/office/drawing/2014/main" val="4230516322"/>
                    </a:ext>
                  </a:extLst>
                </a:gridCol>
                <a:gridCol w="6937713">
                  <a:extLst>
                    <a:ext uri="{9D8B030D-6E8A-4147-A177-3AD203B41FA5}">
                      <a16:colId xmlns:a16="http://schemas.microsoft.com/office/drawing/2014/main" val="3653219934"/>
                    </a:ext>
                  </a:extLst>
                </a:gridCol>
              </a:tblGrid>
              <a:tr h="433765">
                <a:tc>
                  <a:txBody>
                    <a:bodyPr/>
                    <a:lstStyle/>
                    <a:p>
                      <a:r>
                        <a:rPr lang="zh-CN" dirty="0">
                          <a:solidFill>
                            <a:schemeClr val="bg1"/>
                          </a:solidFill>
                        </a:rPr>
                        <a:t>研究/设计</a:t>
                      </a:r>
                    </a:p>
                  </a:txBody>
                  <a:tcPr>
                    <a:lnB w="9525" cap="flat" cmpd="sng" algn="ctr">
                      <a:solidFill>
                        <a:schemeClr val="accent1"/>
                      </a:solidFill>
                      <a:prstDash val="solid"/>
                      <a:round/>
                      <a:headEnd type="none" w="med" len="med"/>
                      <a:tailEnd type="none" w="med" len="med"/>
                    </a:lnB>
                  </a:tcPr>
                </a:tc>
                <a:tc>
                  <a:txBody>
                    <a:bodyPr/>
                    <a:lstStyle/>
                    <a:p>
                      <a:r>
                        <a:rPr lang="zh-CN" sz="1800" b="1">
                          <a:solidFill>
                            <a:schemeClr val="bg1"/>
                          </a:solidFill>
                        </a:rPr>
                        <a:t>主要研究目的/时间表</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320367">
                <a:tc>
                  <a:txBody>
                    <a:bodyPr/>
                    <a:lstStyle/>
                    <a:p>
                      <a:r>
                        <a:rPr lang="zh-CN" b="0" strike="noStrike" dirty="0">
                          <a:solidFill>
                            <a:schemeClr val="bg1"/>
                          </a:solidFill>
                        </a:rPr>
                        <a:t>坦桑尼亚</a:t>
                      </a:r>
                      <a:r>
                        <a:rPr lang="zh-CN" b="1" strike="noStrike" dirty="0">
                          <a:solidFill>
                            <a:schemeClr val="bg1"/>
                          </a:solidFill>
                        </a:rPr>
                        <a:t>DoRIS试验</a:t>
                      </a:r>
                    </a:p>
                    <a:p>
                      <a:r>
                        <a:rPr lang="zh-CN" sz="1800" strike="noStrike" dirty="0">
                          <a:solidFill>
                            <a:schemeClr val="tx2"/>
                          </a:solidFill>
                        </a:rPr>
                        <a:t>随机、非盲 </a:t>
                      </a:r>
                    </a:p>
                    <a:p>
                      <a:r>
                        <a:rPr lang="zh-CN" b="0" strike="noStrike" dirty="0">
                          <a:solidFill>
                            <a:schemeClr val="tx2"/>
                          </a:solidFill>
                        </a:rPr>
                        <a:t>9-14岁女性； </a:t>
                      </a:r>
                    </a:p>
                    <a:p>
                      <a:r>
                        <a:rPr lang="zh-CN" b="0" strike="noStrike" dirty="0">
                          <a:solidFill>
                            <a:schemeClr val="tx2"/>
                          </a:solidFill>
                        </a:rPr>
                        <a:t>N=930，分6组：1剂、2剂和3剂HPV二价疫苗（葛兰素史克）或HPV九价疫苗（默克）</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800" strike="noStrike" dirty="0">
                          <a:solidFill>
                            <a:schemeClr val="tx2">
                              <a:lumMod val="60000"/>
                              <a:lumOff val="40000"/>
                            </a:schemeClr>
                          </a:solidFill>
                        </a:rPr>
                        <a:t>第24个月时，1剂与2</a:t>
                      </a:r>
                      <a:r>
                        <a:rPr lang="zh-CN" b="0" strike="noStrike" dirty="0">
                          <a:solidFill>
                            <a:schemeClr val="tx2">
                              <a:lumMod val="60000"/>
                              <a:lumOff val="40000"/>
                            </a:schemeClr>
                          </a:solidFill>
                        </a:rPr>
                        <a:t>-</a:t>
                      </a:r>
                      <a:r>
                        <a:rPr lang="zh-CN" sz="1800" strike="noStrike" dirty="0">
                          <a:solidFill>
                            <a:schemeClr val="tx2">
                              <a:lumMod val="60000"/>
                              <a:lumOff val="40000"/>
                            </a:schemeClr>
                          </a:solidFill>
                        </a:rPr>
                        <a:t>3剂（血清阳性）的非劣效性比较</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strike="noStrike" dirty="0">
                          <a:solidFill>
                            <a:schemeClr val="tx2">
                              <a:lumMod val="60000"/>
                              <a:lumOff val="40000"/>
                            </a:schemeClr>
                          </a:solidFill>
                        </a:rPr>
                        <a:t>第24个月时非劣效性1剂与历史对照组（10</a:t>
                      </a:r>
                      <a:r>
                        <a:rPr lang="zh-CN" b="0" strike="noStrike" dirty="0">
                          <a:solidFill>
                            <a:schemeClr val="tx2">
                              <a:lumMod val="60000"/>
                              <a:lumOff val="40000"/>
                            </a:schemeClr>
                          </a:solidFill>
                        </a:rPr>
                        <a:t>-</a:t>
                      </a:r>
                      <a:r>
                        <a:rPr lang="zh-CN" sz="1800" strike="noStrike" dirty="0">
                          <a:solidFill>
                            <a:schemeClr val="tx2">
                              <a:lumMod val="60000"/>
                              <a:lumOff val="40000"/>
                            </a:schemeClr>
                          </a:solidFill>
                        </a:rPr>
                        <a:t>25岁人群，基于GMT）的比较（免疫桥接至CVT试验、印度IARC试验及KEN SHE试验）</a:t>
                      </a:r>
                    </a:p>
                    <a:p>
                      <a:pPr marL="0" marR="0" lvl="0" indent="0" algn="l" defTabSz="914400" rtl="0" eaLnBrk="1" fontAlgn="auto" latinLnBrk="0" hangingPunct="1">
                        <a:lnSpc>
                          <a:spcPct val="100000"/>
                        </a:lnSpc>
                        <a:spcBef>
                          <a:spcPts val="0"/>
                        </a:spcBef>
                        <a:spcAft>
                          <a:spcPts val="300"/>
                        </a:spcAft>
                        <a:buClrTx/>
                        <a:buSzTx/>
                        <a:buFontTx/>
                        <a:buNone/>
                        <a:tabLst/>
                        <a:defRPr/>
                      </a:pPr>
                      <a:r>
                        <a:rPr lang="zh-CN" sz="1800" strike="noStrike" dirty="0">
                          <a:solidFill>
                            <a:schemeClr val="tx2"/>
                          </a:solidFill>
                        </a:rPr>
                        <a:t>1剂和2剂方案接种后9年内的免疫持久性</a:t>
                      </a:r>
                    </a:p>
                    <a:p>
                      <a:pPr lvl="0">
                        <a:buNone/>
                      </a:pPr>
                      <a:r>
                        <a:rPr lang="zh-CN" sz="1800" u="sng" strike="noStrike" dirty="0">
                          <a:solidFill>
                            <a:schemeClr val="tx2"/>
                          </a:solidFill>
                        </a:rPr>
                        <a:t>预计可获得数据</a:t>
                      </a:r>
                      <a:r>
                        <a:rPr lang="zh-CN" sz="1800" strike="noStrike" dirty="0">
                          <a:solidFill>
                            <a:schemeClr val="tx2"/>
                          </a:solidFill>
                        </a:rPr>
                        <a:t>：</a:t>
                      </a:r>
                      <a:r>
                        <a:rPr lang="zh-CN" sz="1800" b="1" strike="noStrike" dirty="0">
                          <a:solidFill>
                            <a:schemeClr val="tx2"/>
                          </a:solidFill>
                        </a:rPr>
                        <a:t>2027年</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99028">
                <a:tc>
                  <a:txBody>
                    <a:bodyPr/>
                    <a:lstStyle/>
                    <a:p>
                      <a:r>
                        <a:rPr lang="zh-CN" b="0">
                          <a:solidFill>
                            <a:schemeClr val="bg1"/>
                          </a:solidFill>
                        </a:rPr>
                        <a:t>哥斯达黎加</a:t>
                      </a:r>
                      <a:r>
                        <a:rPr lang="zh-CN" b="1">
                          <a:solidFill>
                            <a:schemeClr val="bg1"/>
                          </a:solidFill>
                        </a:rPr>
                        <a:t>CVT延长试验</a:t>
                      </a:r>
                    </a:p>
                    <a:p>
                      <a:r>
                        <a:rPr lang="zh-CN" b="0">
                          <a:solidFill>
                            <a:schemeClr val="tx2"/>
                          </a:solidFill>
                        </a:rPr>
                        <a:t>18-25岁女性；2vHPV（葛兰素史克）</a:t>
                      </a:r>
                    </a:p>
                    <a:p>
                      <a:r>
                        <a:rPr lang="zh-CN" b="0">
                          <a:solidFill>
                            <a:schemeClr val="tx2"/>
                          </a:solidFill>
                        </a:rPr>
                        <a:t>N=3,727（196单剂）</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zh-CN" sz="1800" dirty="0">
                          <a:solidFill>
                            <a:schemeClr val="tx2"/>
                          </a:solidFill>
                        </a:rPr>
                        <a:t>疫苗接种（1、2和3剂）后长达20年的免疫持久性</a:t>
                      </a:r>
                    </a:p>
                    <a:p>
                      <a:pPr lvl="0">
                        <a:buNone/>
                      </a:pPr>
                      <a:r>
                        <a:rPr lang="zh-CN" sz="1800" u="sng" dirty="0">
                          <a:solidFill>
                            <a:schemeClr val="tx2"/>
                          </a:solidFill>
                        </a:rPr>
                        <a:t>预计可获得数据</a:t>
                      </a:r>
                      <a:r>
                        <a:rPr lang="zh-CN" sz="1800" b="1" dirty="0">
                          <a:solidFill>
                            <a:schemeClr val="tx2"/>
                          </a:solidFill>
                        </a:rPr>
                        <a:t>：</a:t>
                      </a:r>
                      <a:r>
                        <a:rPr lang="zh-CN" sz="1800" b="1" dirty="0">
                          <a:solidFill>
                            <a:schemeClr val="tx2"/>
                          </a:solidFill>
                          <a:effectLst/>
                        </a:rPr>
                        <a:t>Y20：2026年</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154251">
                <a:tc>
                  <a:txBody>
                    <a:bodyPr/>
                    <a:lstStyle/>
                    <a:p>
                      <a:pPr marL="0" algn="l" defTabSz="914400" rtl="0" eaLnBrk="1" latinLnBrk="0" hangingPunct="1"/>
                      <a:r>
                        <a:rPr lang="zh-CN" sz="1800" b="0">
                          <a:solidFill>
                            <a:schemeClr val="bg1"/>
                          </a:solidFill>
                          <a:latin typeface="+mn-lt"/>
                          <a:ea typeface="SimSun"/>
                          <a:cs typeface="+mn-cs"/>
                        </a:rPr>
                        <a:t>冈比亚</a:t>
                      </a:r>
                      <a:r>
                        <a:rPr lang="zh-CN" sz="1800">
                          <a:solidFill>
                            <a:schemeClr val="bg1"/>
                          </a:solidFill>
                          <a:latin typeface="+mn-lt"/>
                          <a:ea typeface="SimSun"/>
                          <a:cs typeface="+mn-cs"/>
                        </a:rPr>
                        <a:t>HANDS试验*</a:t>
                      </a:r>
                    </a:p>
                    <a:p>
                      <a:r>
                        <a:rPr lang="zh-CN">
                          <a:solidFill>
                            <a:schemeClr val="tx2"/>
                          </a:solidFill>
                        </a:rPr>
                        <a:t>女性：HPV九价疫苗（默克）</a:t>
                      </a:r>
                    </a:p>
                    <a:p>
                      <a:r>
                        <a:rPr lang="zh-CN">
                          <a:solidFill>
                            <a:schemeClr val="tx2"/>
                          </a:solidFill>
                        </a:rPr>
                        <a:t>5组（N=每组344人）：1或2剂（4</a:t>
                      </a:r>
                      <a:r>
                        <a:rPr lang="zh-CN" b="0">
                          <a:solidFill>
                            <a:schemeClr val="tx2"/>
                          </a:solidFill>
                        </a:rPr>
                        <a:t>-</a:t>
                      </a:r>
                      <a:r>
                        <a:rPr lang="zh-CN">
                          <a:solidFill>
                            <a:schemeClr val="tx2"/>
                          </a:solidFill>
                        </a:rPr>
                        <a:t>8岁）；1或2剂（9</a:t>
                      </a:r>
                      <a:r>
                        <a:rPr lang="zh-CN" b="0">
                          <a:solidFill>
                            <a:schemeClr val="tx2"/>
                          </a:solidFill>
                        </a:rPr>
                        <a:t>-</a:t>
                      </a:r>
                      <a:r>
                        <a:rPr lang="zh-CN">
                          <a:solidFill>
                            <a:schemeClr val="tx2"/>
                          </a:solidFill>
                        </a:rPr>
                        <a:t>14岁）；3剂（15</a:t>
                      </a:r>
                      <a:r>
                        <a:rPr lang="zh-CN" b="0">
                          <a:solidFill>
                            <a:schemeClr val="tx2"/>
                          </a:solidFill>
                        </a:rPr>
                        <a:t>-</a:t>
                      </a:r>
                      <a:r>
                        <a:rPr lang="zh-CN">
                          <a:solidFill>
                            <a:schemeClr val="tx2"/>
                          </a:solidFill>
                        </a:rPr>
                        <a:t>26岁）</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zh-CN" sz="1800" dirty="0">
                          <a:solidFill>
                            <a:schemeClr val="tx2"/>
                          </a:solidFill>
                        </a:rPr>
                        <a:t>4</a:t>
                      </a:r>
                      <a:r>
                        <a:rPr lang="zh-CN" b="0" dirty="0">
                          <a:solidFill>
                            <a:schemeClr val="tx2"/>
                          </a:solidFill>
                        </a:rPr>
                        <a:t>-</a:t>
                      </a:r>
                      <a:r>
                        <a:rPr lang="zh-CN" sz="1800" dirty="0">
                          <a:solidFill>
                            <a:schemeClr val="tx2"/>
                          </a:solidFill>
                        </a:rPr>
                        <a:t>8岁人群2剂非劣于15</a:t>
                      </a:r>
                      <a:r>
                        <a:rPr lang="zh-CN" b="0" dirty="0">
                          <a:solidFill>
                            <a:schemeClr val="tx2"/>
                          </a:solidFill>
                        </a:rPr>
                        <a:t>-</a:t>
                      </a:r>
                      <a:r>
                        <a:rPr lang="zh-CN" sz="1800" dirty="0">
                          <a:solidFill>
                            <a:schemeClr val="tx2"/>
                          </a:solidFill>
                        </a:rPr>
                        <a:t>26岁人群3剂（GMT） </a:t>
                      </a:r>
                    </a:p>
                    <a:p>
                      <a:r>
                        <a:rPr lang="zh-CN" sz="1800" dirty="0">
                          <a:solidFill>
                            <a:schemeClr val="tx2"/>
                          </a:solidFill>
                        </a:rPr>
                        <a:t>4</a:t>
                      </a:r>
                      <a:r>
                        <a:rPr lang="zh-CN" b="0" dirty="0">
                          <a:solidFill>
                            <a:schemeClr val="tx2"/>
                          </a:solidFill>
                        </a:rPr>
                        <a:t>-</a:t>
                      </a:r>
                      <a:r>
                        <a:rPr lang="zh-CN" sz="1800" dirty="0">
                          <a:solidFill>
                            <a:schemeClr val="tx2"/>
                          </a:solidFill>
                        </a:rPr>
                        <a:t>8岁人群单剂与15</a:t>
                      </a:r>
                      <a:r>
                        <a:rPr lang="zh-CN" b="0" dirty="0">
                          <a:solidFill>
                            <a:schemeClr val="tx2"/>
                          </a:solidFill>
                        </a:rPr>
                        <a:t>-</a:t>
                      </a:r>
                      <a:r>
                        <a:rPr lang="zh-CN" sz="1800" dirty="0">
                          <a:solidFill>
                            <a:schemeClr val="tx2"/>
                          </a:solidFill>
                        </a:rPr>
                        <a:t>26岁人群3剂的比较（GMT）</a:t>
                      </a:r>
                    </a:p>
                    <a:p>
                      <a:pPr>
                        <a:spcAft>
                          <a:spcPts val="600"/>
                        </a:spcAft>
                      </a:pPr>
                      <a:r>
                        <a:rPr lang="zh-CN" sz="1800" dirty="0">
                          <a:solidFill>
                            <a:schemeClr val="tx2"/>
                          </a:solidFill>
                        </a:rPr>
                        <a:t>9</a:t>
                      </a:r>
                      <a:r>
                        <a:rPr lang="zh-CN" b="0" dirty="0">
                          <a:solidFill>
                            <a:schemeClr val="tx2"/>
                          </a:solidFill>
                        </a:rPr>
                        <a:t>-</a:t>
                      </a:r>
                      <a:r>
                        <a:rPr lang="zh-CN" sz="1800" dirty="0">
                          <a:solidFill>
                            <a:schemeClr val="tx2"/>
                          </a:solidFill>
                        </a:rPr>
                        <a:t>14岁人群2剂非劣于15</a:t>
                      </a:r>
                      <a:r>
                        <a:rPr lang="zh-CN" b="0" dirty="0">
                          <a:solidFill>
                            <a:schemeClr val="tx2"/>
                          </a:solidFill>
                        </a:rPr>
                        <a:t>-</a:t>
                      </a:r>
                      <a:r>
                        <a:rPr lang="zh-CN" sz="1800" dirty="0">
                          <a:solidFill>
                            <a:schemeClr val="tx2"/>
                          </a:solidFill>
                        </a:rPr>
                        <a:t>26岁人群3剂（GMT）</a:t>
                      </a:r>
                    </a:p>
                    <a:p>
                      <a:pPr lvl="0">
                        <a:buNone/>
                      </a:pPr>
                      <a:r>
                        <a:rPr lang="zh-CN" sz="1800" u="sng" dirty="0">
                          <a:solidFill>
                            <a:schemeClr val="tx2"/>
                          </a:solidFill>
                        </a:rPr>
                        <a:t>预计可获得数据</a:t>
                      </a:r>
                      <a:r>
                        <a:rPr lang="zh-CN" sz="1800" dirty="0">
                          <a:solidFill>
                            <a:schemeClr val="tx2"/>
                          </a:solidFill>
                        </a:rPr>
                        <a:t>：</a:t>
                      </a:r>
                      <a:r>
                        <a:rPr lang="zh-CN" sz="1800" b="1" dirty="0">
                          <a:solidFill>
                            <a:schemeClr val="tx2"/>
                          </a:solidFill>
                          <a:effectLst/>
                        </a:rPr>
                        <a:t>2025年</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391666">
                <a:tc>
                  <a:txBody>
                    <a:bodyPr/>
                    <a:lstStyle/>
                    <a:p>
                      <a:pPr marL="0" algn="l" defTabSz="914400" rtl="0" eaLnBrk="1" latinLnBrk="0" hangingPunct="1"/>
                      <a:r>
                        <a:rPr lang="zh-CN" sz="1800" b="0">
                          <a:solidFill>
                            <a:schemeClr val="bg1"/>
                          </a:solidFill>
                          <a:latin typeface="+mn-lt"/>
                          <a:ea typeface="SimSun"/>
                          <a:cs typeface="+mn-cs"/>
                        </a:rPr>
                        <a:t>菲律宾和加纳</a:t>
                      </a:r>
                      <a:r>
                        <a:rPr lang="zh-CN" sz="1800" b="1">
                          <a:solidFill>
                            <a:schemeClr val="bg1"/>
                          </a:solidFill>
                          <a:latin typeface="+mn-lt"/>
                          <a:ea typeface="SimSun"/>
                          <a:cs typeface="+mn-cs"/>
                        </a:rPr>
                        <a:t>SHINE试验</a:t>
                      </a:r>
                    </a:p>
                    <a:p>
                      <a:r>
                        <a:rPr lang="zh-CN" sz="1800">
                          <a:solidFill>
                            <a:schemeClr val="tx2"/>
                          </a:solidFill>
                        </a:rPr>
                        <a:t>随机、双盲 </a:t>
                      </a:r>
                    </a:p>
                    <a:p>
                      <a:r>
                        <a:rPr lang="zh-CN" b="0">
                          <a:solidFill>
                            <a:schemeClr val="tx2"/>
                          </a:solidFill>
                        </a:rPr>
                        <a:t>9-14岁女性（N=600）和15-20岁女性（N=660）；1剂HPV九价疫苗（万泰）或HPV九价疫苗（默克）</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zh-CN" sz="1800" dirty="0">
                          <a:solidFill>
                            <a:schemeClr val="tx2"/>
                          </a:solidFill>
                        </a:rPr>
                        <a:t>两个年龄队列在第24个月时的免疫学</a:t>
                      </a:r>
                      <a:r>
                        <a:rPr lang="zh-CN" sz="1800" strike="noStrike" dirty="0">
                          <a:solidFill>
                            <a:schemeClr val="tx2"/>
                          </a:solidFill>
                        </a:rPr>
                        <a:t>非劣效性</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u="sng" dirty="0">
                          <a:solidFill>
                            <a:schemeClr val="tx2"/>
                          </a:solidFill>
                        </a:rPr>
                        <a:t>预计可获得数据</a:t>
                      </a:r>
                      <a:r>
                        <a:rPr lang="zh-CN" sz="1800" dirty="0">
                          <a:solidFill>
                            <a:schemeClr val="tx2"/>
                          </a:solidFill>
                        </a:rPr>
                        <a:t>：</a:t>
                      </a:r>
                      <a:r>
                        <a:rPr lang="zh-CN" sz="1800" b="1" dirty="0">
                          <a:solidFill>
                            <a:schemeClr val="tx2"/>
                          </a:solidFill>
                        </a:rPr>
                        <a:t>2028年第一季度</a:t>
                      </a:r>
                    </a:p>
                    <a:p>
                      <a:pPr lvl="0" algn="l" rtl="0">
                        <a:buNone/>
                      </a:pP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857840" y="6431518"/>
            <a:ext cx="8644341" cy="369332"/>
          </a:xfrm>
          <a:prstGeom prst="rect">
            <a:avLst/>
          </a:prstGeom>
          <a:noFill/>
        </p:spPr>
        <p:txBody>
          <a:bodyPr wrap="square" rtlCol="0">
            <a:spAutoFit/>
          </a:bodyPr>
          <a:lstStyle/>
          <a:p>
            <a:r>
              <a:rPr lang="zh-CN" sz="900" dirty="0"/>
              <a:t>缩写：DoRIS：剂量减少免疫桥接和安全性研究；CVT：哥斯达黎加疫苗试验；IARC：国际癌症研究机构；KEN SHE：肯尼亚单剂HPV疫苗保护效力；GMT：几何平均滴度；Mo：月；N：受试者人数；NI：非劣效性；Sd：单剂；yo：年龄；SHINE：新型疫苗单剂HPV免疫桥接研究。</a:t>
            </a:r>
          </a:p>
        </p:txBody>
      </p:sp>
    </p:spTree>
    <p:extLst>
      <p:ext uri="{BB962C8B-B14F-4D97-AF65-F5344CB8AC3E}">
        <p14:creationId xmlns:p14="http://schemas.microsoft.com/office/powerpoint/2010/main" val="248605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2402874695"/>
              </p:ext>
            </p:extLst>
          </p:nvPr>
        </p:nvGraphicFramePr>
        <p:xfrm>
          <a:off x="594398" y="1069388"/>
          <a:ext cx="11006202" cy="5097205"/>
        </p:xfrm>
        <a:graphic>
          <a:graphicData uri="http://schemas.openxmlformats.org/drawingml/2006/table">
            <a:tbl>
              <a:tblPr firstRow="1" bandRow="1">
                <a:tableStyleId>{5C22544A-7EE6-4342-B048-85BDC9FD1C3A}</a:tableStyleId>
              </a:tblPr>
              <a:tblGrid>
                <a:gridCol w="4560898">
                  <a:extLst>
                    <a:ext uri="{9D8B030D-6E8A-4147-A177-3AD203B41FA5}">
                      <a16:colId xmlns:a16="http://schemas.microsoft.com/office/drawing/2014/main" val="4230516322"/>
                    </a:ext>
                  </a:extLst>
                </a:gridCol>
                <a:gridCol w="6445304">
                  <a:extLst>
                    <a:ext uri="{9D8B030D-6E8A-4147-A177-3AD203B41FA5}">
                      <a16:colId xmlns:a16="http://schemas.microsoft.com/office/drawing/2014/main" val="3653219934"/>
                    </a:ext>
                  </a:extLst>
                </a:gridCol>
              </a:tblGrid>
              <a:tr h="433765">
                <a:tc>
                  <a:txBody>
                    <a:bodyPr/>
                    <a:lstStyle/>
                    <a:p>
                      <a:r>
                        <a:rPr lang="zh-CN" dirty="0">
                          <a:solidFill>
                            <a:schemeClr val="bg1"/>
                          </a:solidFill>
                        </a:rPr>
                        <a:t>研究/设计</a:t>
                      </a:r>
                    </a:p>
                  </a:txBody>
                  <a:tcPr>
                    <a:lnB w="9525" cap="flat" cmpd="sng" algn="ctr">
                      <a:solidFill>
                        <a:schemeClr val="accent1"/>
                      </a:solidFill>
                      <a:prstDash val="solid"/>
                      <a:round/>
                      <a:headEnd type="none" w="med" len="med"/>
                      <a:tailEnd type="none" w="med" len="med"/>
                    </a:lnB>
                  </a:tcPr>
                </a:tc>
                <a:tc>
                  <a:txBody>
                    <a:bodyPr/>
                    <a:lstStyle/>
                    <a:p>
                      <a:r>
                        <a:rPr lang="zh-CN" sz="1800" b="1">
                          <a:solidFill>
                            <a:schemeClr val="bg1"/>
                          </a:solidFill>
                        </a:rPr>
                        <a:t>主要研究目的/时间表</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32907">
                <a:tc>
                  <a:txBody>
                    <a:bodyPr/>
                    <a:lstStyle/>
                    <a:p>
                      <a:r>
                        <a:rPr lang="zh-CN" b="0" strike="noStrike" dirty="0">
                          <a:solidFill>
                            <a:schemeClr val="bg1"/>
                          </a:solidFill>
                          <a:latin typeface="+mn-lt"/>
                          <a:ea typeface="+mn-ea"/>
                        </a:rPr>
                        <a:t>加纳</a:t>
                      </a:r>
                      <a:r>
                        <a:rPr lang="zh-CN" b="1" strike="noStrike" dirty="0">
                          <a:solidFill>
                            <a:schemeClr val="bg1"/>
                          </a:solidFill>
                          <a:latin typeface="+mn-lt"/>
                          <a:ea typeface="+mn-ea"/>
                        </a:rPr>
                        <a:t>SHIELD研究</a:t>
                      </a:r>
                    </a:p>
                    <a:p>
                      <a:r>
                        <a:rPr lang="zh-CN" sz="1800" b="1" strike="noStrike" dirty="0">
                          <a:solidFill>
                            <a:schemeClr val="tx2"/>
                          </a:solidFill>
                          <a:latin typeface="+mn-lt"/>
                          <a:ea typeface="+mn-ea"/>
                        </a:rPr>
                        <a:t>在儿童人群中的安全性和免疫原性研究</a:t>
                      </a:r>
                    </a:p>
                    <a:p>
                      <a:r>
                        <a:rPr lang="zh-CN" sz="1800" strike="noStrike" dirty="0">
                          <a:solidFill>
                            <a:schemeClr val="tx2"/>
                          </a:solidFill>
                          <a:latin typeface="+mn-lt"/>
                          <a:ea typeface="+mn-ea"/>
                        </a:rPr>
                        <a:t>观察者盲法随机对照试验；</a:t>
                      </a:r>
                      <a:r>
                        <a:rPr lang="zh-CN" b="0" strike="noStrike" dirty="0">
                          <a:solidFill>
                            <a:schemeClr val="tx2"/>
                          </a:solidFill>
                          <a:latin typeface="+mn-lt"/>
                          <a:ea typeface="+mn-ea"/>
                        </a:rPr>
                        <a:t>HPV二价疫苗（万泰）N=81 - 2-5岁接种1剂次；15月龄接种1剂次；9月龄接种2剂次；15-20岁接种1剂次；</a:t>
                      </a:r>
                      <a:r>
                        <a:rPr lang="zh-CN" b="0" strike="noStrike" dirty="0">
                          <a:solidFill>
                            <a:schemeClr val="tx2"/>
                          </a:solidFill>
                          <a:latin typeface="+mn-lt"/>
                          <a:ea typeface="+mn-ea"/>
                          <a:cs typeface="Calibri" panose="020F0502020204030204" pitchFamily="34" charset="0"/>
                        </a:rPr>
                        <a:t>安慰剂组 N=34；接种1剂次；联合接种（或不联合接种）MR疫苗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800" strike="noStrike" dirty="0">
                          <a:solidFill>
                            <a:schemeClr val="tx2"/>
                          </a:solidFill>
                        </a:rPr>
                        <a:t>婴幼儿中HPV二价疫苗（万泰）与MR疫苗联合接种的安全性</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strike="noStrike" dirty="0">
                          <a:solidFill>
                            <a:schemeClr val="tx2"/>
                          </a:solidFill>
                        </a:rPr>
                        <a:t>婴幼儿中MR疫苗与HPV二价疫苗联合接种的免疫原性</a:t>
                      </a:r>
                    </a:p>
                    <a:p>
                      <a:pPr marL="0" marR="0" lvl="0" indent="0" algn="l" defTabSz="914400" rtl="0" eaLnBrk="1" fontAlgn="auto" latinLnBrk="0" hangingPunct="1">
                        <a:lnSpc>
                          <a:spcPct val="100000"/>
                        </a:lnSpc>
                        <a:spcBef>
                          <a:spcPts val="0"/>
                        </a:spcBef>
                        <a:spcAft>
                          <a:spcPts val="0"/>
                        </a:spcAft>
                        <a:buClrTx/>
                        <a:buSzTx/>
                        <a:buFontTx/>
                        <a:buNone/>
                        <a:tabLst/>
                        <a:defRPr/>
                      </a:pPr>
                      <a:r>
                        <a:rPr lang="zh-CN" sz="1800" strike="noStrike" dirty="0">
                          <a:solidFill>
                            <a:schemeClr val="tx2"/>
                          </a:solidFill>
                        </a:rPr>
                        <a:t>比较9月龄和15月龄婴幼儿接种1剂次或2剂次HPV二价疫苗后的免疫原性与15-20岁人群接种首剂后的免疫原性</a:t>
                      </a:r>
                    </a:p>
                    <a:p>
                      <a:pPr marL="0" marR="0" lvl="0" indent="0" algn="l" defTabSz="914400" rtl="0" eaLnBrk="1" fontAlgn="auto" latinLnBrk="0" hangingPunct="1">
                        <a:lnSpc>
                          <a:spcPct val="100000"/>
                        </a:lnSpc>
                        <a:spcBef>
                          <a:spcPts val="0"/>
                        </a:spcBef>
                        <a:spcAft>
                          <a:spcPts val="600"/>
                        </a:spcAft>
                        <a:buClrTx/>
                        <a:buSzTx/>
                        <a:buFontTx/>
                        <a:buNone/>
                        <a:tabLst/>
                        <a:defRPr/>
                      </a:pPr>
                      <a:r>
                        <a:rPr lang="zh-CN" sz="1800" strike="noStrike" dirty="0">
                          <a:solidFill>
                            <a:schemeClr val="tx2"/>
                          </a:solidFill>
                        </a:rPr>
                        <a:t>定性可接受性评估。</a:t>
                      </a:r>
                    </a:p>
                    <a:p>
                      <a:pPr lvl="0">
                        <a:buNone/>
                      </a:pPr>
                      <a:r>
                        <a:rPr lang="zh-CN" sz="1800" u="sng" strike="noStrike" dirty="0">
                          <a:solidFill>
                            <a:schemeClr val="tx2"/>
                          </a:solidFill>
                        </a:rPr>
                        <a:t>预计可获得数据</a:t>
                      </a:r>
                      <a:r>
                        <a:rPr lang="zh-CN" sz="1800" strike="noStrike" dirty="0">
                          <a:solidFill>
                            <a:schemeClr val="tx2"/>
                          </a:solidFill>
                        </a:rPr>
                        <a:t>：最后一次随访</a:t>
                      </a:r>
                      <a:r>
                        <a:rPr lang="zh-CN" sz="1800" b="1" strike="noStrike" dirty="0">
                          <a:solidFill>
                            <a:schemeClr val="tx2"/>
                          </a:solidFill>
                        </a:rPr>
                        <a:t>2028年第二季度</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33811">
                <a:tc>
                  <a:txBody>
                    <a:bodyPr/>
                    <a:lstStyle/>
                    <a:p>
                      <a:r>
                        <a:rPr lang="zh-CN" b="0" dirty="0">
                          <a:solidFill>
                            <a:schemeClr val="bg1"/>
                          </a:solidFill>
                        </a:rPr>
                        <a:t>印度</a:t>
                      </a:r>
                      <a:r>
                        <a:rPr lang="zh-CN" b="1" dirty="0">
                          <a:solidFill>
                            <a:schemeClr val="bg1"/>
                          </a:solidFill>
                        </a:rPr>
                        <a:t>Cervavac单剂次研究</a:t>
                      </a:r>
                    </a:p>
                    <a:p>
                      <a:r>
                        <a:rPr lang="zh-CN" b="1" dirty="0">
                          <a:solidFill>
                            <a:schemeClr val="tx2"/>
                          </a:solidFill>
                        </a:rPr>
                        <a:t>针对4vHPV疫苗（默克）的免疫桥接研究 </a:t>
                      </a:r>
                    </a:p>
                    <a:p>
                      <a:r>
                        <a:rPr lang="zh-CN" b="0" dirty="0">
                          <a:solidFill>
                            <a:schemeClr val="tx2"/>
                          </a:solidFill>
                        </a:rPr>
                        <a:t>9-14岁女孩；HPV四价疫苗（印度血清研究所）与HPV四价疫苗（默克）； </a:t>
                      </a:r>
                    </a:p>
                    <a:p>
                      <a:r>
                        <a:rPr lang="zh-CN" b="0" dirty="0">
                          <a:solidFill>
                            <a:schemeClr val="tx2"/>
                          </a:solidFill>
                        </a:rPr>
                        <a:t>N=504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zh-CN" sz="1800" dirty="0">
                          <a:solidFill>
                            <a:schemeClr val="tx2"/>
                          </a:solidFill>
                        </a:rPr>
                        <a:t>第24个月时的HPV 16/18型免疫原性非劣效性 </a:t>
                      </a:r>
                    </a:p>
                    <a:p>
                      <a:pPr lvl="0">
                        <a:spcAft>
                          <a:spcPts val="600"/>
                        </a:spcAft>
                      </a:pPr>
                      <a:r>
                        <a:rPr lang="zh-CN" sz="1800" u="sng" dirty="0">
                          <a:solidFill>
                            <a:schemeClr val="tx2"/>
                          </a:solidFill>
                        </a:rPr>
                        <a:t>预计可获得数据</a:t>
                      </a:r>
                      <a:r>
                        <a:rPr lang="zh-CN" sz="1800" b="1" dirty="0">
                          <a:solidFill>
                            <a:schemeClr val="tx2"/>
                          </a:solidFill>
                        </a:rPr>
                        <a:t>：</a:t>
                      </a:r>
                      <a:r>
                        <a:rPr lang="zh-CN" sz="1800" b="1" dirty="0">
                          <a:solidFill>
                            <a:schemeClr val="tx2"/>
                          </a:solidFill>
                          <a:effectLst/>
                        </a:rPr>
                        <a:t>2027年第四季度</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48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800" b="0">
                          <a:solidFill>
                            <a:schemeClr val="bg1"/>
                          </a:solidFill>
                          <a:latin typeface="+mn-lt"/>
                          <a:ea typeface="SimSun"/>
                          <a:cs typeface="+mn-cs"/>
                        </a:rPr>
                        <a:t>加拿大</a:t>
                      </a:r>
                      <a:r>
                        <a:rPr lang="zh-CN" sz="1800" b="1">
                          <a:solidFill>
                            <a:schemeClr val="bg1"/>
                          </a:solidFill>
                          <a:latin typeface="+mn-lt"/>
                          <a:ea typeface="SimSun"/>
                          <a:cs typeface="+mn-cs"/>
                        </a:rPr>
                        <a:t>CIRN-HPV-ONE研究</a:t>
                      </a:r>
                    </a:p>
                    <a:p>
                      <a:pPr marL="0" algn="l" defTabSz="914400" rtl="0" eaLnBrk="1" latinLnBrk="0" hangingPunct="1"/>
                      <a:r>
                        <a:rPr lang="zh-CN" sz="1800" b="1">
                          <a:solidFill>
                            <a:schemeClr val="tx2"/>
                          </a:solidFill>
                          <a:latin typeface="+mn-lt"/>
                          <a:ea typeface="SimSun"/>
                          <a:cs typeface="+mn-cs"/>
                        </a:rPr>
                        <a:t>单剂接种后6年的免疫持久性</a:t>
                      </a:r>
                    </a:p>
                    <a:p>
                      <a:pPr marL="0" algn="l" defTabSz="914400" rtl="0" eaLnBrk="1" latinLnBrk="0" hangingPunct="1"/>
                      <a:r>
                        <a:rPr lang="zh-CN">
                          <a:solidFill>
                            <a:schemeClr val="tx2"/>
                          </a:solidFill>
                        </a:rPr>
                        <a:t>9-11岁男孩和女孩；HPV九价疫苗（默克）</a:t>
                      </a:r>
                      <a:r>
                        <a:rPr lang="zh-CN">
                          <a:solidFill>
                            <a:schemeClr val="tx2"/>
                          </a:solidFill>
                          <a:latin typeface="Calibri" panose="020F0502020204030204" pitchFamily="34" charset="0"/>
                          <a:ea typeface="SimSun"/>
                          <a:cs typeface="Calibri" panose="020F0502020204030204" pitchFamily="34" charset="0"/>
                        </a:rPr>
                        <a:t>N=300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zh-CN" sz="1800" dirty="0">
                          <a:solidFill>
                            <a:schemeClr val="tx2"/>
                          </a:solidFill>
                        </a:rPr>
                        <a:t>抗体持久性长达6年 </a:t>
                      </a:r>
                    </a:p>
                    <a:p>
                      <a:pPr lvl="0">
                        <a:buNone/>
                      </a:pPr>
                      <a:r>
                        <a:rPr lang="zh-CN" sz="1800" u="sng" dirty="0">
                          <a:solidFill>
                            <a:schemeClr val="tx2"/>
                          </a:solidFill>
                        </a:rPr>
                        <a:t>预计可获得数据</a:t>
                      </a:r>
                      <a:r>
                        <a:rPr lang="zh-CN" sz="1800" dirty="0">
                          <a:solidFill>
                            <a:schemeClr val="tx2"/>
                          </a:solidFill>
                        </a:rPr>
                        <a:t>：主要完成日期</a:t>
                      </a:r>
                      <a:br>
                        <a:rPr lang="zh-CN" sz="1800" dirty="0">
                          <a:solidFill>
                            <a:schemeClr val="tx2"/>
                          </a:solidFill>
                        </a:rPr>
                      </a:br>
                      <a:r>
                        <a:rPr lang="zh-CN" sz="1800" b="1" dirty="0">
                          <a:solidFill>
                            <a:schemeClr val="tx2"/>
                          </a:solidFill>
                          <a:effectLst/>
                        </a:rPr>
                        <a:t>2026年</a:t>
                      </a:r>
                      <a:r>
                        <a:rPr lang="zh-CN" sz="1800" b="1" dirty="0">
                          <a:solidFill>
                            <a:schemeClr val="tx2"/>
                          </a:solidFill>
                        </a:rPr>
                        <a:t>第一季度</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485213" y="6213727"/>
            <a:ext cx="10746894" cy="369332"/>
          </a:xfrm>
          <a:prstGeom prst="rect">
            <a:avLst/>
          </a:prstGeom>
          <a:noFill/>
        </p:spPr>
        <p:txBody>
          <a:bodyPr wrap="square" rtlCol="0">
            <a:spAutoFit/>
          </a:bodyPr>
          <a:lstStyle/>
          <a:p>
            <a:r>
              <a:rPr lang="zh-CN" sz="900" dirty="0"/>
              <a:t>缩写：SHIELD：通过扩大免疫规划（EPI）加强HPV免疫接种；CIRN：加拿大免疫研究网络；RCT：随机对照试验；Mo：月；N：受试者人数；yo：年龄；MR：麻疹风疹疫苗</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zh-CN" sz="3200" dirty="0">
                <a:solidFill>
                  <a:schemeClr val="tx2"/>
                </a:solidFill>
                <a:latin typeface="+mj-lt"/>
                <a:ea typeface="SimSun"/>
              </a:rPr>
              <a:t>正在进行的免疫原性试验</a:t>
            </a:r>
          </a:p>
        </p:txBody>
      </p:sp>
    </p:spTree>
    <p:extLst>
      <p:ext uri="{BB962C8B-B14F-4D97-AF65-F5344CB8AC3E}">
        <p14:creationId xmlns:p14="http://schemas.microsoft.com/office/powerpoint/2010/main" val="1672402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zh-CN" sz="4000" b="1" dirty="0"/>
              <a:t>单剂接种 - 开放式问题</a:t>
            </a:r>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zh-CN" sz="2600" dirty="0">
                <a:solidFill>
                  <a:schemeClr val="accent1"/>
                </a:solidFill>
              </a:rPr>
              <a:t>单剂疫苗接种后没有关于非宫颈疾病（外阴/阴道感染、口腔感染）的数据，但宫颈癌是中低收入国家中HPV相关癌症疾病负担最重的疾病</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zh-CN" sz="2600" dirty="0">
                <a:solidFill>
                  <a:schemeClr val="accent1"/>
                </a:solidFill>
                <a:cs typeface="+mn-lt"/>
              </a:rPr>
              <a:t>对于</a:t>
            </a:r>
            <a:r>
              <a:rPr lang="zh-CN" sz="2600" dirty="0">
                <a:solidFill>
                  <a:schemeClr val="accent1"/>
                </a:solidFill>
              </a:rPr>
              <a:t>新型L1 VLP疫苗，若产品本身已具备</a:t>
            </a:r>
            <a:r>
              <a:rPr lang="zh-CN" altLang="en-US" sz="2600" dirty="0">
                <a:solidFill>
                  <a:schemeClr val="accent1"/>
                </a:solidFill>
              </a:rPr>
              <a:t>保护</a:t>
            </a:r>
            <a:r>
              <a:rPr lang="zh-CN" sz="2600" dirty="0">
                <a:solidFill>
                  <a:schemeClr val="accent1"/>
                </a:solidFill>
              </a:rPr>
              <a:t>效力相关数据，或</a:t>
            </a:r>
            <a:r>
              <a:rPr lang="zh-CN" altLang="en-US" sz="2600" dirty="0">
                <a:solidFill>
                  <a:schemeClr val="accent1"/>
                </a:solidFill>
              </a:rPr>
              <a:t>已有免疫桥接数据，可</a:t>
            </a:r>
            <a:r>
              <a:rPr lang="zh-CN" sz="2600" dirty="0">
                <a:solidFill>
                  <a:schemeClr val="accent1"/>
                </a:solidFill>
              </a:rPr>
              <a:t>与已证实</a:t>
            </a:r>
            <a:r>
              <a:rPr lang="zh-CN" altLang="en-US" sz="2600" dirty="0">
                <a:solidFill>
                  <a:schemeClr val="accent1"/>
                </a:solidFill>
              </a:rPr>
              <a:t>具有</a:t>
            </a:r>
            <a:r>
              <a:rPr lang="zh-CN" sz="2600" dirty="0">
                <a:solidFill>
                  <a:schemeClr val="accent1"/>
                </a:solidFill>
              </a:rPr>
              <a:t>单剂</a:t>
            </a:r>
            <a:r>
              <a:rPr lang="zh-CN" altLang="en-US" sz="2600" dirty="0">
                <a:solidFill>
                  <a:schemeClr val="accent1"/>
                </a:solidFill>
              </a:rPr>
              <a:t>保护</a:t>
            </a:r>
            <a:r>
              <a:rPr lang="zh-CN" sz="2600" dirty="0">
                <a:solidFill>
                  <a:schemeClr val="accent1"/>
                </a:solidFill>
              </a:rPr>
              <a:t>效力的疫苗[即目前的HPV二价疫苗（葛兰素史克）、HPV四价疫苗及HPV九价疫苗（默克）]</a:t>
            </a:r>
            <a:r>
              <a:rPr lang="zh-CN" altLang="en-US" sz="2600" dirty="0">
                <a:solidFill>
                  <a:schemeClr val="accent1"/>
                </a:solidFill>
              </a:rPr>
              <a:t>进行比较，</a:t>
            </a:r>
            <a:r>
              <a:rPr lang="zh-CN" sz="2600" dirty="0">
                <a:solidFill>
                  <a:schemeClr val="accent1"/>
                </a:solidFill>
              </a:rPr>
              <a:t>则应考虑采用单剂接种方案</a:t>
            </a:r>
            <a:r>
              <a:rPr lang="zh-CN" sz="2600" baseline="30000" dirty="0">
                <a:solidFill>
                  <a:schemeClr val="accent1"/>
                </a:solidFill>
              </a:rPr>
              <a:t>1</a:t>
            </a:r>
            <a:endParaRPr lang="en-US" altLang="zh-CN" sz="2600" baseline="30000" dirty="0">
              <a:solidFill>
                <a:schemeClr val="accent1"/>
              </a:solidFill>
            </a:endParaRPr>
          </a:p>
          <a:p>
            <a:endParaRPr lang="zh-CN" sz="2600" baseline="30000" dirty="0">
              <a:solidFill>
                <a:schemeClr val="accent1"/>
              </a:solidFill>
            </a:endParaRP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zh-CN" sz="900" dirty="0">
                <a:solidFill>
                  <a:schemeClr val="bg1"/>
                </a:solidFill>
              </a:rPr>
              <a:t>1.世界卫生组织.人乳头瘤病毒疫苗: 世卫组织立场文件（2022年更新）.</a:t>
            </a:r>
            <a:r>
              <a:rPr lang="zh-CN" sz="900" i="1" dirty="0">
                <a:solidFill>
                  <a:schemeClr val="bg1"/>
                </a:solidFill>
              </a:rPr>
              <a:t>Weekly Epidemiological Record</a:t>
            </a:r>
            <a:r>
              <a:rPr lang="zh-CN" sz="900" dirty="0">
                <a:solidFill>
                  <a:schemeClr val="bg1"/>
                </a:solidFill>
              </a:rPr>
              <a:t>.2022;97:645-672.  http://apps.who.int/iris/bitstream/handle/10665/365350/WER9750-eng-fre.pdf </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pPr algn="ctr"/>
            <a:r>
              <a:rPr lang="zh-CN" sz="4000" b="1" dirty="0"/>
              <a:t>来自建模分析的支持性证据</a:t>
            </a:r>
          </a:p>
        </p:txBody>
      </p:sp>
    </p:spTree>
    <p:extLst>
      <p:ext uri="{BB962C8B-B14F-4D97-AF65-F5344CB8AC3E}">
        <p14:creationId xmlns:p14="http://schemas.microsoft.com/office/powerpoint/2010/main" val="306004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1241197" y="561156"/>
            <a:ext cx="11747582" cy="584775"/>
          </a:xfrm>
          <a:prstGeom prst="rect">
            <a:avLst/>
          </a:prstGeom>
        </p:spPr>
        <p:txBody>
          <a:bodyPr wrap="square">
            <a:spAutoFit/>
          </a:bodyPr>
          <a:lstStyle/>
          <a:p>
            <a:r>
              <a:rPr lang="zh-CN" sz="3200" dirty="0">
                <a:solidFill>
                  <a:schemeClr val="accent1"/>
                </a:solidFill>
                <a:latin typeface="+mj-lt"/>
                <a:ea typeface="SimSun"/>
              </a:rPr>
              <a:t>为何用建模来了解HPV疫苗的影响？ </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zh-CN" sz="1600" b="1">
                  <a:solidFill>
                    <a:srgbClr val="000000"/>
                  </a:solidFill>
                </a:rPr>
                <a:t>临床试验数据</a:t>
              </a:r>
            </a:p>
            <a:p>
              <a:pPr marL="285750" indent="-285750">
                <a:buFont typeface="Arial" panose="020B0604020202020204" pitchFamily="34" charset="0"/>
                <a:buChar char="•"/>
              </a:pPr>
              <a:r>
                <a:rPr lang="zh-CN" sz="1600">
                  <a:solidFill>
                    <a:srgbClr val="000000"/>
                  </a:solidFill>
                </a:rPr>
                <a:t>安全性</a:t>
              </a:r>
            </a:p>
            <a:p>
              <a:pPr marL="285750" indent="-285750">
                <a:buFont typeface="Arial" panose="020B0604020202020204" pitchFamily="34" charset="0"/>
                <a:buChar char="•"/>
              </a:pPr>
              <a:r>
                <a:rPr lang="zh-CN" sz="1600">
                  <a:solidFill>
                    <a:srgbClr val="000000"/>
                  </a:solidFill>
                </a:rPr>
                <a:t>免疫原性</a:t>
              </a:r>
            </a:p>
            <a:p>
              <a:pPr marL="285750" indent="-285750">
                <a:buFont typeface="Arial" panose="020B0604020202020204" pitchFamily="34" charset="0"/>
                <a:buChar char="•"/>
              </a:pPr>
              <a:r>
                <a:rPr lang="zh-CN" sz="1600">
                  <a:solidFill>
                    <a:srgbClr val="000000"/>
                  </a:solidFill>
                </a:rPr>
                <a:t>保护效力与不同终点</a:t>
              </a:r>
            </a:p>
            <a:p>
              <a:pPr marL="285750" indent="-285750">
                <a:buFont typeface="Arial" panose="020B0604020202020204" pitchFamily="34" charset="0"/>
                <a:buChar char="•"/>
              </a:pPr>
              <a:r>
                <a:rPr lang="zh-CN" sz="1600">
                  <a:solidFill>
                    <a:srgbClr val="000000"/>
                  </a:solidFill>
                </a:rPr>
                <a:t>在试验情况下，随访期内</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zh-CN" sz="1600" b="1">
                  <a:solidFill>
                    <a:srgbClr val="000000"/>
                  </a:solidFill>
                </a:rPr>
                <a:t>数学模型</a:t>
              </a:r>
            </a:p>
            <a:p>
              <a:r>
                <a:rPr lang="zh-CN" sz="1600">
                  <a:solidFill>
                    <a:srgbClr val="000000"/>
                  </a:solidFill>
                </a:rPr>
                <a:t>整合数据，为回答以下问题提供正式框架：</a:t>
              </a:r>
            </a:p>
            <a:p>
              <a:pPr marL="285750" indent="-285750">
                <a:buFont typeface="Arial" panose="020B0604020202020204" pitchFamily="34" charset="0"/>
                <a:buChar char="•"/>
              </a:pPr>
              <a:r>
                <a:rPr lang="zh-CN" sz="1600">
                  <a:solidFill>
                    <a:srgbClr val="000000"/>
                  </a:solidFill>
                </a:rPr>
                <a:t>不同情况下的影响</a:t>
              </a:r>
            </a:p>
            <a:p>
              <a:pPr marL="285750" indent="-285750">
                <a:buFont typeface="Arial" panose="020B0604020202020204" pitchFamily="34" charset="0"/>
                <a:buChar char="•"/>
              </a:pPr>
              <a:r>
                <a:rPr lang="zh-CN" sz="1600">
                  <a:solidFill>
                    <a:srgbClr val="000000"/>
                  </a:solidFill>
                </a:rPr>
                <a:t>观测数据中的混杂问题</a:t>
              </a:r>
            </a:p>
            <a:p>
              <a:pPr marL="285750" indent="-285750">
                <a:buFont typeface="Arial" panose="020B0604020202020204" pitchFamily="34" charset="0"/>
                <a:buChar char="•"/>
              </a:pPr>
              <a:r>
                <a:rPr lang="zh-CN" sz="1600">
                  <a:solidFill>
                    <a:srgbClr val="000000"/>
                  </a:solidFill>
                </a:rPr>
                <a:t>社区层面的外部因素（如群体保护）</a:t>
              </a:r>
            </a:p>
            <a:p>
              <a:pPr marL="285750" indent="-285750">
                <a:buFont typeface="Arial" panose="020B0604020202020204" pitchFamily="34" charset="0"/>
                <a:buChar char="•"/>
              </a:pPr>
              <a:r>
                <a:rPr lang="zh-CN" sz="1600">
                  <a:solidFill>
                    <a:srgbClr val="000000"/>
                  </a:solidFill>
                </a:rPr>
                <a:t>随访期后的长期结果 </a:t>
              </a:r>
            </a:p>
            <a:p>
              <a:pPr marL="285750" indent="-285750">
                <a:buFont typeface="Arial" panose="020B0604020202020204" pitchFamily="34" charset="0"/>
                <a:buChar char="•"/>
              </a:pPr>
              <a:r>
                <a:rPr lang="zh-CN" sz="1600">
                  <a:solidFill>
                    <a:srgbClr val="000000"/>
                  </a:solidFill>
                </a:rPr>
                <a:t>在试验中可能不可行或不道德的组合/选项</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zh-CN" sz="1600" b="1">
                  <a:solidFill>
                    <a:srgbClr val="000000"/>
                  </a:solidFill>
                </a:rPr>
                <a:t>监测/观测数据</a:t>
              </a:r>
            </a:p>
            <a:p>
              <a:pPr marL="285750" indent="-285750">
                <a:buFont typeface="Arial" panose="020B0604020202020204" pitchFamily="34" charset="0"/>
                <a:buChar char="•"/>
              </a:pPr>
              <a:r>
                <a:rPr lang="zh-CN" sz="1600">
                  <a:solidFill>
                    <a:srgbClr val="000000"/>
                  </a:solidFill>
                </a:rPr>
                <a:t>背景疾病负担</a:t>
              </a:r>
            </a:p>
            <a:p>
              <a:pPr marL="285750" indent="-285750">
                <a:buFont typeface="Arial" panose="020B0604020202020204" pitchFamily="34" charset="0"/>
                <a:buChar char="•"/>
              </a:pPr>
              <a:r>
                <a:rPr lang="zh-CN" sz="1600">
                  <a:solidFill>
                    <a:srgbClr val="000000"/>
                  </a:solidFill>
                </a:rPr>
                <a:t>在特定情况下的有效性</a:t>
              </a:r>
            </a:p>
            <a:p>
              <a:pPr marL="285750" indent="-285750">
                <a:buFont typeface="Arial" panose="020B0604020202020204" pitchFamily="34" charset="0"/>
                <a:buChar char="•"/>
              </a:pPr>
              <a:r>
                <a:rPr lang="zh-CN" sz="1600">
                  <a:solidFill>
                    <a:srgbClr val="000000"/>
                  </a:solidFill>
                </a:rPr>
                <a:t>在特定情况下的影响</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zh-CN" sz="900">
                <a:solidFill>
                  <a:srgbClr val="000000"/>
                </a:solidFill>
                <a:ea typeface="Calibri" panose="020F0502020204030204" pitchFamily="34" charset="0"/>
                <a:cs typeface="Calibri" panose="020F0502020204030204" pitchFamily="34" charset="0"/>
              </a:rPr>
              <a:t>Brennan and Akehurst.Modelling in health economic evaluation.What is its place? What is its value? </a:t>
            </a:r>
            <a:r>
              <a:rPr lang="zh-CN" sz="900" i="1">
                <a:solidFill>
                  <a:srgbClr val="000000"/>
                </a:solidFill>
                <a:ea typeface="Calibri" panose="020F0502020204030204" pitchFamily="34" charset="0"/>
                <a:cs typeface="Calibri" panose="020F0502020204030204" pitchFamily="34" charset="0"/>
              </a:rPr>
              <a:t>Pharmacoeconomics</a:t>
            </a:r>
            <a:r>
              <a:rPr lang="zh-CN" sz="900">
                <a:solidFill>
                  <a:srgbClr val="000000"/>
                </a:solidFill>
                <a:ea typeface="Calibri" panose="020F0502020204030204" pitchFamily="34" charset="0"/>
                <a:cs typeface="Calibri" panose="020F0502020204030204" pitchFamily="34" charset="0"/>
              </a:rPr>
              <a:t> 2000;17(5):445–459. doi:10.2165/00019053-200017050-00004</a:t>
            </a:r>
          </a:p>
        </p:txBody>
      </p:sp>
    </p:spTree>
    <p:extLst>
      <p:ext uri="{BB962C8B-B14F-4D97-AF65-F5344CB8AC3E}">
        <p14:creationId xmlns:p14="http://schemas.microsoft.com/office/powerpoint/2010/main" val="402536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832246"/>
            <a:ext cx="10733245" cy="44942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zh-CN" sz="1831" dirty="0">
                <a:cs typeface="Arial" panose="020B0604020202020204" pitchFamily="34" charset="0"/>
              </a:rPr>
              <a:t>方法：</a:t>
            </a:r>
          </a:p>
          <a:p>
            <a:pPr>
              <a:lnSpc>
                <a:spcPct val="100000"/>
              </a:lnSpc>
              <a:spcBef>
                <a:spcPts val="549"/>
              </a:spcBef>
              <a:defRPr/>
            </a:pPr>
            <a:r>
              <a:rPr lang="zh-CN" sz="1800" dirty="0">
                <a:cs typeface="Arial" panose="020B0604020202020204" pitchFamily="34" charset="0"/>
              </a:rPr>
              <a:t>研究小组模拟了162种疫苗接种策略，变量参数包括目标人群、接种年龄及接种剂次（20岁以下女性/男性采用一剂或两剂；20岁</a:t>
            </a:r>
            <a:r>
              <a:rPr lang="zh-CN" altLang="en-US" sz="1800" dirty="0">
                <a:cs typeface="Arial" panose="020B0604020202020204" pitchFamily="34" charset="0"/>
              </a:rPr>
              <a:t>以</a:t>
            </a:r>
            <a:r>
              <a:rPr lang="zh-CN" sz="1800" dirty="0">
                <a:cs typeface="Arial" panose="020B0604020202020204" pitchFamily="34" charset="0"/>
              </a:rPr>
              <a:t>上人群采用两剂）。</a:t>
            </a:r>
          </a:p>
          <a:p>
            <a:pPr lvl="1" algn="just">
              <a:lnSpc>
                <a:spcPct val="100000"/>
              </a:lnSpc>
              <a:spcBef>
                <a:spcPts val="549"/>
              </a:spcBef>
              <a:defRPr/>
            </a:pPr>
            <a:endParaRPr lang="en-US" altLang="fr-FR" sz="458" u="sng" dirty="0">
              <a:cs typeface="Arial" panose="020B0604020202020204" pitchFamily="34" charset="0"/>
            </a:endParaRPr>
          </a:p>
          <a:p>
            <a:pPr>
              <a:lnSpc>
                <a:spcPct val="100000"/>
              </a:lnSpc>
              <a:spcBef>
                <a:spcPts val="549"/>
              </a:spcBef>
            </a:pPr>
            <a:r>
              <a:rPr lang="zh-CN" sz="1800" dirty="0">
                <a:cs typeface="Arial" panose="020B0604020202020204" pitchFamily="34" charset="0"/>
              </a:rPr>
              <a:t>效率基于每预防一例宫颈癌所需的剂次（NNV）：</a:t>
            </a:r>
          </a:p>
          <a:p>
            <a:pPr lvl="1">
              <a:lnSpc>
                <a:spcPct val="100000"/>
              </a:lnSpc>
              <a:spcBef>
                <a:spcPts val="549"/>
              </a:spcBef>
            </a:pPr>
            <a:r>
              <a:rPr lang="zh-CN" sz="1400" dirty="0">
                <a:cs typeface="Arial" panose="020B0604020202020204" pitchFamily="34" charset="0"/>
              </a:rPr>
              <a:t>NNV=100年内总剂次/预防的宫颈癌（CC）例数</a:t>
            </a:r>
          </a:p>
          <a:p>
            <a:pPr lvl="1">
              <a:lnSpc>
                <a:spcPct val="100000"/>
              </a:lnSpc>
              <a:spcBef>
                <a:spcPts val="549"/>
              </a:spcBef>
            </a:pPr>
            <a:r>
              <a:rPr lang="zh-CN" sz="1400" dirty="0">
                <a:cs typeface="Arial" panose="020B0604020202020204" pitchFamily="34" charset="0"/>
              </a:rPr>
              <a:t>NNV值越低，表明策略效率越高。</a:t>
            </a:r>
          </a:p>
          <a:p>
            <a:pPr lvl="1" algn="just">
              <a:lnSpc>
                <a:spcPct val="100000"/>
              </a:lnSpc>
              <a:spcBef>
                <a:spcPts val="549"/>
              </a:spcBef>
            </a:pPr>
            <a:endParaRPr lang="en-US" altLang="fr-FR" sz="458" dirty="0">
              <a:cs typeface="Arial" panose="020B0604020202020204" pitchFamily="34" charset="0"/>
            </a:endParaRPr>
          </a:p>
          <a:p>
            <a:pPr>
              <a:lnSpc>
                <a:spcPct val="100000"/>
              </a:lnSpc>
              <a:spcBef>
                <a:spcPts val="549"/>
              </a:spcBef>
            </a:pPr>
            <a:r>
              <a:rPr lang="zh-CN" sz="1800" dirty="0">
                <a:cs typeface="Arial" panose="020B0604020202020204" pitchFamily="34" charset="0"/>
              </a:rPr>
              <a:t>使用以下流程对所有策略从最低到最高的增量NNV进行排序：</a:t>
            </a:r>
          </a:p>
          <a:p>
            <a:pPr lvl="1">
              <a:lnSpc>
                <a:spcPct val="100000"/>
              </a:lnSpc>
              <a:spcBef>
                <a:spcPts val="549"/>
              </a:spcBef>
            </a:pPr>
            <a:r>
              <a:rPr lang="zh-CN" sz="1400" dirty="0">
                <a:cs typeface="Arial" panose="020B0604020202020204" pitchFamily="34" charset="0"/>
              </a:rPr>
              <a:t>初始策略：9岁女孩常规一剂接种。</a:t>
            </a:r>
            <a:r>
              <a:rPr lang="zh-CN" sz="1400" dirty="0">
                <a:highlight>
                  <a:srgbClr val="FF00FF"/>
                </a:highlight>
                <a:cs typeface="Arial" panose="020B0604020202020204" pitchFamily="34" charset="0"/>
              </a:rPr>
              <a:t> </a:t>
            </a:r>
          </a:p>
          <a:p>
            <a:pPr lvl="1">
              <a:lnSpc>
                <a:spcPct val="100000"/>
              </a:lnSpc>
              <a:spcBef>
                <a:spcPts val="549"/>
              </a:spcBef>
            </a:pPr>
            <a:r>
              <a:rPr lang="zh-CN" sz="1400" dirty="0">
                <a:cs typeface="Arial" panose="020B0604020202020204" pitchFamily="34" charset="0"/>
              </a:rPr>
              <a:t>估算所有策略相对于初始策略的增量NNV。 </a:t>
            </a:r>
          </a:p>
          <a:p>
            <a:pPr lvl="1">
              <a:lnSpc>
                <a:spcPct val="100000"/>
              </a:lnSpc>
              <a:spcBef>
                <a:spcPts val="549"/>
              </a:spcBef>
            </a:pPr>
            <a:r>
              <a:rPr lang="zh-CN" sz="1400" dirty="0">
                <a:cs typeface="Arial" panose="020B0604020202020204" pitchFamily="34" charset="0"/>
              </a:rPr>
              <a:t>筛选出相较于初始策略具有次低增量NNV的策略，该策略随即成为新的对照策略。</a:t>
            </a:r>
          </a:p>
          <a:p>
            <a:pPr lvl="1">
              <a:lnSpc>
                <a:spcPct val="100000"/>
              </a:lnSpc>
              <a:spcBef>
                <a:spcPts val="549"/>
              </a:spcBef>
            </a:pPr>
            <a:r>
              <a:rPr lang="zh-CN" sz="1400" dirty="0">
                <a:cs typeface="Arial" panose="020B0604020202020204" pitchFamily="34" charset="0"/>
              </a:rPr>
              <a:t>估算所有策略相对于该对照策略的增量NNV，以确定次有效策略。</a:t>
            </a:r>
          </a:p>
          <a:p>
            <a:pPr lvl="1">
              <a:lnSpc>
                <a:spcPct val="100000"/>
              </a:lnSpc>
              <a:spcBef>
                <a:spcPts val="549"/>
              </a:spcBef>
            </a:pPr>
            <a:r>
              <a:rPr lang="zh-CN" sz="1400" dirty="0">
                <a:cs typeface="Arial" panose="020B0604020202020204" pitchFamily="34" charset="0"/>
              </a:rPr>
              <a:t>重复这一流程。</a:t>
            </a:r>
          </a:p>
          <a:p>
            <a:pPr>
              <a:lnSpc>
                <a:spcPct val="100000"/>
              </a:lnSpc>
              <a:spcBef>
                <a:spcPts val="549"/>
              </a:spcBef>
            </a:pPr>
            <a:endParaRPr lang="en-US" altLang="fr-FR" sz="100" dirty="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809892"/>
            <a:ext cx="11584204" cy="43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zh-CN" sz="1007" dirty="0">
                <a:solidFill>
                  <a:srgbClr val="C00000"/>
                </a:solidFill>
                <a:latin typeface="+mn-lt"/>
                <a:ea typeface="+mn-ea"/>
              </a:rPr>
              <a:t>注</a:t>
            </a:r>
            <a:r>
              <a:rPr lang="zh-CN" sz="1007" dirty="0">
                <a:latin typeface="+mn-lt"/>
                <a:ea typeface="+mn-ea"/>
              </a:rPr>
              <a:t>：</a:t>
            </a:r>
            <a:r>
              <a:rPr lang="zh-CN" sz="1098" dirty="0">
                <a:latin typeface="+mn-lt"/>
                <a:ea typeface="+mn-ea"/>
              </a:rPr>
              <a:t>研究人员针对50组参数集分别计算了所有疫苗接种方案相对于参照方案的增量NNV。该算法为50组参数集中的每一组都筛选出增量NNV最低的接种方案。在50组参数集中被最频繁筛选为产生最低增量NNV的方案，被选为最有效方案。</a:t>
            </a: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394447" y="28829"/>
            <a:ext cx="10513841" cy="1058168"/>
          </a:xfrm>
          <a:prstGeom prst="rect">
            <a:avLst/>
          </a:prstGeom>
        </p:spPr>
        <p:txBody>
          <a:bodyPr vert="horz" lIns="83692" tIns="41846" rIns="83692" bIns="4184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2929" dirty="0">
                <a:solidFill>
                  <a:srgbClr val="2F5597"/>
                </a:solidFill>
                <a:latin typeface="Helvetica" pitchFamily="2" charset="0"/>
                <a:ea typeface="SimSun"/>
                <a:cs typeface="Arial" panose="020B0604020202020204" pitchFamily="34" charset="0"/>
              </a:rPr>
              <a:t>单剂接种策略效率排序</a:t>
            </a:r>
          </a:p>
        </p:txBody>
      </p:sp>
      <p:sp>
        <p:nvSpPr>
          <p:cNvPr id="4" name="TextBox 3">
            <a:extLst>
              <a:ext uri="{FF2B5EF4-FFF2-40B4-BE49-F238E27FC236}">
                <a16:creationId xmlns:a16="http://schemas.microsoft.com/office/drawing/2014/main" id="{27D77F59-D561-B13D-B89B-91E34F8F3E1A}"/>
              </a:ext>
            </a:extLst>
          </p:cNvPr>
          <p:cNvSpPr txBox="1"/>
          <p:nvPr/>
        </p:nvSpPr>
        <p:spPr>
          <a:xfrm>
            <a:off x="303898" y="5410201"/>
            <a:ext cx="11584204" cy="615553"/>
          </a:xfrm>
          <a:prstGeom prst="rect">
            <a:avLst/>
          </a:prstGeom>
          <a:noFill/>
        </p:spPr>
        <p:txBody>
          <a:bodyPr wrap="square" rtlCol="0">
            <a:spAutoFit/>
          </a:bodyPr>
          <a:lstStyle/>
          <a:p>
            <a:r>
              <a:rPr lang="zh-CN" sz="800">
                <a:effectLst/>
                <a:latin typeface="Segoe UI" panose="020B0502040204020203" pitchFamily="34" charset="0"/>
                <a:ea typeface="SimSun"/>
              </a:rPr>
              <a:t>Bernard E, Drolet M, </a:t>
            </a:r>
            <a:r>
              <a:rPr lang="zh-CN" sz="800">
                <a:latin typeface="Segoe UI" panose="020B0502040204020203" pitchFamily="34" charset="0"/>
                <a:ea typeface="SimSun"/>
              </a:rPr>
              <a:t>Gingras G,</a:t>
            </a:r>
            <a:r>
              <a:rPr lang="zh-CN" sz="800">
                <a:effectLst/>
                <a:latin typeface="Segoe UI" panose="020B0502040204020203" pitchFamily="34" charset="0"/>
                <a:ea typeface="SimSun"/>
              </a:rPr>
              <a:t> et al.</a:t>
            </a:r>
            <a:r>
              <a:rPr lang="zh-CN" sz="800">
                <a:latin typeface="Segoe UI" panose="020B0502040204020203" pitchFamily="34" charset="0"/>
                <a:ea typeface="SimSun"/>
              </a:rPr>
              <a:t>Prioritizing HPV vaccination strategies in 67 low- and middle-income countries (LMICs) based on efficiency at preventing cervical cancer: a modeling study.</a:t>
            </a:r>
            <a:r>
              <a:rPr lang="zh-CN" sz="800">
                <a:effectLst/>
                <a:latin typeface="Segoe UI" panose="020B0502040204020203" pitchFamily="34" charset="0"/>
                <a:ea typeface="SimSun"/>
              </a:rPr>
              <a:t>Abstract presented at 36th International Papillomavirus Conference, November 2024; United Kingdom. </a:t>
            </a: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498508" y="2863137"/>
            <a:ext cx="3074681" cy="486543"/>
          </a:xfrm>
          <a:prstGeom prst="rect">
            <a:avLst/>
          </a:prstGeom>
          <a:solidFill>
            <a:schemeClr val="accent2">
              <a:lumMod val="20000"/>
              <a:lumOff val="80000"/>
            </a:schemeClr>
          </a:solidFill>
          <a:ln>
            <a:solidFill>
              <a:schemeClr val="tx1"/>
            </a:solidFill>
          </a:ln>
        </p:spPr>
        <p:txBody>
          <a:bodyPr wrap="square" rtlCol="0">
            <a:spAutoFit/>
          </a:bodyPr>
          <a:lstStyle/>
          <a:p>
            <a:pPr algn="ctr"/>
            <a:r>
              <a:rPr lang="zh-CN" sz="1281">
                <a:latin typeface="Helvetica" pitchFamily="2" charset="0"/>
                <a:ea typeface="SimSun" panose="020F0502020204030204" pitchFamily="34" charset="0"/>
                <a:cs typeface="Arial" panose="020B0604020202020204" pitchFamily="34" charset="0"/>
              </a:rPr>
              <a:t>添加</a:t>
            </a:r>
            <a:r>
              <a:rPr lang="zh-CN" sz="1281" b="1">
                <a:latin typeface="Helvetica" pitchFamily="2" charset="0"/>
                <a:ea typeface="SimSun" panose="020F0502020204030204" pitchFamily="34" charset="0"/>
                <a:cs typeface="Arial" panose="020B0604020202020204" pitchFamily="34" charset="0"/>
              </a:rPr>
              <a:t>10-14岁女孩1剂MAC</a:t>
            </a:r>
          </a:p>
          <a:p>
            <a:pPr algn="ctr"/>
            <a:r>
              <a:rPr lang="zh-CN" sz="1281" b="1">
                <a:latin typeface="Helvetica" pitchFamily="2" charset="0"/>
                <a:ea typeface="SimSun" panose="020F0502020204030204" pitchFamily="34" charset="0"/>
                <a:cs typeface="Arial" panose="020B0604020202020204" pitchFamily="34" charset="0"/>
              </a:rPr>
              <a:t>NNV 48</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497225" y="3641718"/>
            <a:ext cx="3074681" cy="486543"/>
          </a:xfrm>
          <a:prstGeom prst="rect">
            <a:avLst/>
          </a:prstGeom>
          <a:solidFill>
            <a:schemeClr val="accent2">
              <a:lumMod val="40000"/>
              <a:lumOff val="60000"/>
            </a:schemeClr>
          </a:solidFill>
          <a:ln>
            <a:solidFill>
              <a:schemeClr val="tx1"/>
            </a:solidFill>
          </a:ln>
        </p:spPr>
        <p:txBody>
          <a:bodyPr wrap="square" rtlCol="0">
            <a:spAutoFit/>
          </a:bodyPr>
          <a:lstStyle/>
          <a:p>
            <a:pPr algn="ctr"/>
            <a:r>
              <a:rPr lang="zh-CN" sz="1281">
                <a:latin typeface="Helvetica" pitchFamily="2" charset="0"/>
                <a:ea typeface="SimSun" panose="020F0502020204030204" pitchFamily="34" charset="0"/>
                <a:cs typeface="Arial" panose="020B0604020202020204" pitchFamily="34" charset="0"/>
              </a:rPr>
              <a:t>添加</a:t>
            </a:r>
            <a:r>
              <a:rPr lang="zh-CN" sz="1281" b="1">
                <a:latin typeface="Helvetica" pitchFamily="2" charset="0"/>
                <a:ea typeface="SimSun" panose="020F0502020204030204" pitchFamily="34" charset="0"/>
                <a:cs typeface="Arial" panose="020B0604020202020204" pitchFamily="34" charset="0"/>
              </a:rPr>
              <a:t>15-20岁女孩1剂MAC</a:t>
            </a:r>
          </a:p>
          <a:p>
            <a:pPr algn="ctr"/>
            <a:r>
              <a:rPr lang="zh-CN" sz="1281" b="1">
                <a:latin typeface="Helvetica" pitchFamily="2" charset="0"/>
                <a:ea typeface="SimSun" panose="020F0502020204030204" pitchFamily="34" charset="0"/>
                <a:cs typeface="Arial" panose="020B0604020202020204" pitchFamily="34" charset="0"/>
              </a:rPr>
              <a:t>NNV 64</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497223" y="4413528"/>
            <a:ext cx="3074681" cy="486543"/>
          </a:xfrm>
          <a:prstGeom prst="rect">
            <a:avLst/>
          </a:prstGeom>
          <a:solidFill>
            <a:schemeClr val="accent2">
              <a:lumMod val="60000"/>
              <a:lumOff val="40000"/>
            </a:schemeClr>
          </a:solidFill>
          <a:ln>
            <a:solidFill>
              <a:schemeClr val="tx1"/>
            </a:solidFill>
          </a:ln>
        </p:spPr>
        <p:txBody>
          <a:bodyPr wrap="square" rtlCol="0">
            <a:spAutoFit/>
          </a:bodyPr>
          <a:lstStyle/>
          <a:p>
            <a:pPr algn="ctr"/>
            <a:r>
              <a:rPr lang="zh-CN" sz="1281">
                <a:latin typeface="Helvetica" pitchFamily="2" charset="0"/>
                <a:ea typeface="SimSun" panose="020F0502020204030204" pitchFamily="34" charset="0"/>
                <a:cs typeface="Arial" panose="020B0604020202020204" pitchFamily="34" charset="0"/>
              </a:rPr>
              <a:t>添加</a:t>
            </a:r>
            <a:r>
              <a:rPr lang="zh-CN" sz="1281" b="1">
                <a:latin typeface="Helvetica" pitchFamily="2" charset="0"/>
                <a:ea typeface="SimSun" panose="020F0502020204030204" pitchFamily="34" charset="0"/>
                <a:cs typeface="Arial" panose="020B0604020202020204" pitchFamily="34" charset="0"/>
              </a:rPr>
              <a:t>21-25岁女性2剂MAC</a:t>
            </a:r>
          </a:p>
          <a:p>
            <a:pPr algn="ctr"/>
            <a:r>
              <a:rPr lang="zh-CN" sz="1281" b="1">
                <a:latin typeface="Helvetica" pitchFamily="2" charset="0"/>
                <a:ea typeface="SimSun" panose="020F0502020204030204" pitchFamily="34" charset="0"/>
                <a:cs typeface="Arial" panose="020B0604020202020204" pitchFamily="34" charset="0"/>
              </a:rPr>
              <a:t>NNV 369</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497223" y="5132191"/>
            <a:ext cx="3074681" cy="683649"/>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zh-CN" sz="1281" dirty="0">
                <a:latin typeface="Helvetica" pitchFamily="2" charset="0"/>
                <a:ea typeface="SimSun" panose="020F0502020204030204" pitchFamily="34" charset="0"/>
                <a:cs typeface="Arial" panose="020B0604020202020204" pitchFamily="34" charset="0"/>
              </a:rPr>
              <a:t>添加</a:t>
            </a:r>
            <a:r>
              <a:rPr lang="zh-CN" sz="1281" b="1" dirty="0">
                <a:latin typeface="Helvetica" pitchFamily="2" charset="0"/>
                <a:ea typeface="SimSun" panose="020F0502020204030204" pitchFamily="34" charset="0"/>
                <a:cs typeface="Arial" panose="020B0604020202020204" pitchFamily="34" charset="0"/>
              </a:rPr>
              <a:t>10-20岁男孩1剂常规 + MAC</a:t>
            </a:r>
          </a:p>
          <a:p>
            <a:pPr algn="ctr"/>
            <a:r>
              <a:rPr lang="zh-CN" sz="1281" b="1" dirty="0">
                <a:latin typeface="Helvetica" pitchFamily="2" charset="0"/>
                <a:ea typeface="SimSun" panose="020F0502020204030204" pitchFamily="34" charset="0"/>
                <a:cs typeface="Arial" panose="020B0604020202020204" pitchFamily="34" charset="0"/>
              </a:rPr>
              <a:t>NNV 511 </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493957" y="2131955"/>
            <a:ext cx="3074681" cy="486543"/>
          </a:xfrm>
          <a:prstGeom prst="rect">
            <a:avLst/>
          </a:prstGeom>
          <a:solidFill>
            <a:schemeClr val="bg2"/>
          </a:solidFill>
          <a:ln>
            <a:solidFill>
              <a:schemeClr val="tx1"/>
            </a:solidFill>
          </a:ln>
        </p:spPr>
        <p:txBody>
          <a:bodyPr wrap="square" rtlCol="0">
            <a:spAutoFit/>
          </a:bodyPr>
          <a:lstStyle/>
          <a:p>
            <a:pPr algn="ctr"/>
            <a:r>
              <a:rPr lang="zh-CN" sz="1281" b="1">
                <a:latin typeface="Helvetica" pitchFamily="2" charset="0"/>
                <a:ea typeface="SimSun"/>
                <a:cs typeface="Arial" panose="020B0604020202020204" pitchFamily="34" charset="0"/>
              </a:rPr>
              <a:t>9岁女孩常规1剂接种</a:t>
            </a:r>
          </a:p>
          <a:p>
            <a:pPr algn="ctr"/>
            <a:r>
              <a:rPr lang="zh-CN" sz="1281" b="1">
                <a:latin typeface="Helvetica" pitchFamily="2" charset="0"/>
                <a:ea typeface="SimSun"/>
                <a:cs typeface="Arial" panose="020B0604020202020204" pitchFamily="34" charset="0"/>
              </a:rPr>
              <a:t>（参照） </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a:endCxn id="2" idx="0"/>
          </p:cNvCxnSpPr>
          <p:nvPr/>
        </p:nvCxnSpPr>
        <p:spPr>
          <a:xfrm>
            <a:off x="2031298" y="2618498"/>
            <a:ext cx="4551" cy="2446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2034566" y="3349680"/>
            <a:ext cx="1283" cy="2920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flipH="1">
            <a:off x="2034564" y="4128261"/>
            <a:ext cx="2" cy="285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a:off x="2034564" y="4900071"/>
            <a:ext cx="0" cy="232120"/>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8680A91-AF80-1DF7-7743-11675CEFB661}"/>
              </a:ext>
            </a:extLst>
          </p:cNvPr>
          <p:cNvSpPr txBox="1"/>
          <p:nvPr/>
        </p:nvSpPr>
        <p:spPr>
          <a:xfrm>
            <a:off x="4351336" y="5024730"/>
            <a:ext cx="6163050" cy="345929"/>
          </a:xfrm>
          <a:prstGeom prst="rect">
            <a:avLst/>
          </a:prstGeom>
          <a:noFill/>
          <a:ln>
            <a:noFill/>
          </a:ln>
        </p:spPr>
        <p:txBody>
          <a:bodyPr wrap="square" rtlCol="0">
            <a:spAutoFit/>
          </a:bodyPr>
          <a:lstStyle/>
          <a:p>
            <a:r>
              <a:rPr lang="zh-CN" sz="1648" dirty="0">
                <a:solidFill>
                  <a:srgbClr val="2F5597"/>
                </a:solidFill>
                <a:latin typeface="Helvetica" pitchFamily="2" charset="0"/>
                <a:ea typeface="SimSun"/>
              </a:rPr>
              <a:t>然后是</a:t>
            </a:r>
            <a:r>
              <a:rPr lang="zh-CN" altLang="en-US" sz="1648" u="sng" dirty="0">
                <a:solidFill>
                  <a:srgbClr val="2F5597"/>
                </a:solidFill>
                <a:latin typeface="Helvetica" pitchFamily="2" charset="0"/>
                <a:ea typeface="SimSun"/>
              </a:rPr>
              <a:t>增</a:t>
            </a:r>
            <a:r>
              <a:rPr lang="zh-CN" sz="1648" u="sng" dirty="0">
                <a:solidFill>
                  <a:srgbClr val="2F5597"/>
                </a:solidFill>
                <a:latin typeface="Helvetica" pitchFamily="2" charset="0"/>
                <a:ea typeface="SimSun"/>
              </a:rPr>
              <a:t>加</a:t>
            </a:r>
            <a:r>
              <a:rPr lang="zh-CN" sz="1648" b="1" dirty="0">
                <a:solidFill>
                  <a:srgbClr val="2F5597"/>
                </a:solidFill>
                <a:latin typeface="Helvetica" pitchFamily="2" charset="0"/>
                <a:ea typeface="SimSun"/>
              </a:rPr>
              <a:t>9岁男孩常规1剂接种以及10-20岁男孩1剂MAC接种</a:t>
            </a:r>
          </a:p>
        </p:txBody>
      </p:sp>
      <p:sp>
        <p:nvSpPr>
          <p:cNvPr id="17" name="Accolade fermante 16">
            <a:extLst>
              <a:ext uri="{FF2B5EF4-FFF2-40B4-BE49-F238E27FC236}">
                <a16:creationId xmlns:a16="http://schemas.microsoft.com/office/drawing/2014/main" id="{32001ED0-CA50-F8A4-A198-928858B47F54}"/>
              </a:ext>
            </a:extLst>
          </p:cNvPr>
          <p:cNvSpPr/>
          <p:nvPr/>
        </p:nvSpPr>
        <p:spPr>
          <a:xfrm>
            <a:off x="3807395" y="4491861"/>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a:off x="3819128" y="2119589"/>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1" name="ZoneTexte 14">
            <a:extLst>
              <a:ext uri="{FF2B5EF4-FFF2-40B4-BE49-F238E27FC236}">
                <a16:creationId xmlns:a16="http://schemas.microsoft.com/office/drawing/2014/main" id="{7E7DB65A-1E85-3154-F75C-C8B32F4858F4}"/>
              </a:ext>
            </a:extLst>
          </p:cNvPr>
          <p:cNvSpPr txBox="1"/>
          <p:nvPr/>
        </p:nvSpPr>
        <p:spPr>
          <a:xfrm>
            <a:off x="4368904" y="4512177"/>
            <a:ext cx="5347139" cy="349532"/>
          </a:xfrm>
          <a:prstGeom prst="rect">
            <a:avLst/>
          </a:prstGeom>
          <a:noFill/>
          <a:ln>
            <a:noFill/>
          </a:ln>
        </p:spPr>
        <p:txBody>
          <a:bodyPr wrap="square" rtlCol="0">
            <a:spAutoFit/>
          </a:bodyPr>
          <a:lstStyle/>
          <a:p>
            <a:r>
              <a:rPr lang="zh-CN" sz="1648" dirty="0">
                <a:solidFill>
                  <a:srgbClr val="2F5597"/>
                </a:solidFill>
                <a:latin typeface="Helvetica" pitchFamily="2" charset="0"/>
                <a:ea typeface="SimSun"/>
              </a:rPr>
              <a:t>次有效策略是</a:t>
            </a:r>
            <a:r>
              <a:rPr lang="zh-CN" altLang="en-US" sz="1648" u="sng" dirty="0">
                <a:solidFill>
                  <a:srgbClr val="2F5597"/>
                </a:solidFill>
                <a:latin typeface="Helvetica" pitchFamily="2" charset="0"/>
                <a:ea typeface="SimSun"/>
              </a:rPr>
              <a:t>增</a:t>
            </a:r>
            <a:r>
              <a:rPr lang="zh-CN" sz="1648" u="sng" dirty="0">
                <a:solidFill>
                  <a:srgbClr val="2F5597"/>
                </a:solidFill>
                <a:latin typeface="Helvetica" pitchFamily="2" charset="0"/>
                <a:ea typeface="SimSun"/>
              </a:rPr>
              <a:t>加</a:t>
            </a:r>
            <a:r>
              <a:rPr lang="zh-CN" sz="1648" b="1" dirty="0">
                <a:solidFill>
                  <a:srgbClr val="2F5597"/>
                </a:solidFill>
                <a:latin typeface="Helvetica" pitchFamily="2" charset="0"/>
                <a:ea typeface="SimSun"/>
              </a:rPr>
              <a:t>21-25岁女性两剂MAC接种。 </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4368904" y="2024189"/>
            <a:ext cx="6374798" cy="838948"/>
          </a:xfrm>
          <a:prstGeom prst="rect">
            <a:avLst/>
          </a:prstGeom>
          <a:noFill/>
          <a:ln>
            <a:noFill/>
          </a:ln>
        </p:spPr>
        <p:txBody>
          <a:bodyPr wrap="square" rtlCol="0">
            <a:spAutoFit/>
          </a:bodyPr>
          <a:lstStyle/>
          <a:p>
            <a:r>
              <a:rPr lang="zh-CN" sz="1648" b="1" dirty="0">
                <a:solidFill>
                  <a:srgbClr val="2F5597"/>
                </a:solidFill>
                <a:latin typeface="Helvetica" pitchFamily="2" charset="0"/>
                <a:ea typeface="SimSun"/>
              </a:rPr>
              <a:t>对9岁女孩进行常规单剂接种是最有效的策略。 </a:t>
            </a:r>
          </a:p>
          <a:p>
            <a:pPr marL="261547" indent="-261547">
              <a:buFont typeface="Arial" panose="020B0604020202020204" pitchFamily="34" charset="0"/>
              <a:buChar char="•"/>
            </a:pPr>
            <a:r>
              <a:rPr lang="zh-CN" sz="1556" dirty="0">
                <a:solidFill>
                  <a:srgbClr val="C00000"/>
                </a:solidFill>
                <a:latin typeface="Helvetica" pitchFamily="2" charset="0"/>
                <a:ea typeface="SimSun"/>
              </a:rPr>
              <a:t>注：</a:t>
            </a:r>
            <a:r>
              <a:rPr lang="zh-CN" sz="1556" dirty="0">
                <a:solidFill>
                  <a:srgbClr val="2F5597"/>
                </a:solidFill>
                <a:latin typeface="Helvetica" pitchFamily="2" charset="0"/>
                <a:ea typeface="SimSun"/>
              </a:rPr>
              <a:t>第二剂是多余的。</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3118969"/>
            <a:ext cx="7026021" cy="585353"/>
          </a:xfrm>
          <a:prstGeom prst="rect">
            <a:avLst/>
          </a:prstGeom>
          <a:noFill/>
          <a:ln>
            <a:noFill/>
          </a:ln>
        </p:spPr>
        <p:txBody>
          <a:bodyPr wrap="square" lIns="91440" tIns="45720" rIns="91440" bIns="45720" rtlCol="0" anchor="t">
            <a:spAutoFit/>
          </a:bodyPr>
          <a:lstStyle/>
          <a:p>
            <a:r>
              <a:rPr lang="zh-CN" sz="1600" dirty="0">
                <a:solidFill>
                  <a:srgbClr val="2F5597"/>
                </a:solidFill>
                <a:latin typeface="Helvetica"/>
                <a:ea typeface="SimSun"/>
                <a:cs typeface="Helvetica"/>
              </a:rPr>
              <a:t>次有效策略是</a:t>
            </a:r>
            <a:r>
              <a:rPr lang="zh-CN" altLang="en-US" sz="1600" u="sng" dirty="0">
                <a:solidFill>
                  <a:srgbClr val="2F5597"/>
                </a:solidFill>
                <a:latin typeface="Helvetica"/>
                <a:ea typeface="SimSun"/>
                <a:cs typeface="Helvetica"/>
              </a:rPr>
              <a:t>增</a:t>
            </a:r>
            <a:r>
              <a:rPr lang="zh-CN" sz="1600" u="sng" dirty="0">
                <a:solidFill>
                  <a:srgbClr val="2F5597"/>
                </a:solidFill>
                <a:latin typeface="Helvetica"/>
                <a:ea typeface="SimSun"/>
                <a:cs typeface="Helvetica"/>
              </a:rPr>
              <a:t>加</a:t>
            </a:r>
            <a:r>
              <a:rPr lang="zh-CN" sz="1600" b="1" dirty="0">
                <a:solidFill>
                  <a:srgbClr val="2F5597"/>
                </a:solidFill>
                <a:latin typeface="Helvetica"/>
                <a:ea typeface="SimSun"/>
                <a:cs typeface="Helvetica"/>
              </a:rPr>
              <a:t>20岁以下女孩一剂多年龄队列（MAC）接种。</a:t>
            </a:r>
          </a:p>
          <a:p>
            <a:pPr marL="261547" indent="-261547">
              <a:buFont typeface="Arial" panose="020B0604020202020204" pitchFamily="34" charset="0"/>
              <a:buChar char="•"/>
            </a:pPr>
            <a:r>
              <a:rPr lang="zh-CN" sz="1556" dirty="0">
                <a:solidFill>
                  <a:srgbClr val="C00000"/>
                </a:solidFill>
                <a:latin typeface="Helvetica" pitchFamily="2" charset="0"/>
                <a:ea typeface="SimSun"/>
              </a:rPr>
              <a:t>注：</a:t>
            </a:r>
            <a:r>
              <a:rPr lang="zh-CN" sz="1556" dirty="0">
                <a:solidFill>
                  <a:srgbClr val="2F5597"/>
                </a:solidFill>
                <a:latin typeface="Helvetica" pitchFamily="2" charset="0"/>
                <a:ea typeface="SimSun"/>
              </a:rPr>
              <a:t>在我们的模型中，MAC接种在项目启动首年度完成。</a:t>
            </a:r>
          </a:p>
        </p:txBody>
      </p:sp>
      <p:sp>
        <p:nvSpPr>
          <p:cNvPr id="28" name="Accolade fermante 13">
            <a:extLst>
              <a:ext uri="{FF2B5EF4-FFF2-40B4-BE49-F238E27FC236}">
                <a16:creationId xmlns:a16="http://schemas.microsoft.com/office/drawing/2014/main" id="{AFB31A23-F3B8-9DD0-30EC-5ECF59D2AA20}"/>
              </a:ext>
            </a:extLst>
          </p:cNvPr>
          <p:cNvSpPr/>
          <p:nvPr/>
        </p:nvSpPr>
        <p:spPr>
          <a:xfrm>
            <a:off x="3806111" y="2863137"/>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298213" y="290553"/>
            <a:ext cx="11784930" cy="1058168"/>
          </a:xfrm>
          <a:prstGeom prst="rect">
            <a:avLst/>
          </a:prstGeom>
        </p:spPr>
        <p:txBody>
          <a:bodyPr vert="horz" lIns="83692" tIns="41846" rIns="83692" bIns="41846"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4500" dirty="0">
                <a:solidFill>
                  <a:srgbClr val="2F5597"/>
                </a:solidFill>
                <a:latin typeface="Helvetica" pitchFamily="2" charset="0"/>
                <a:ea typeface="SimSun"/>
                <a:cs typeface="Arial" panose="020B0604020202020204" pitchFamily="34" charset="0"/>
              </a:rPr>
              <a:t>单剂接种策略效率排序（续）</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zh-CN" sz="4500" dirty="0">
                <a:solidFill>
                  <a:srgbClr val="C00000"/>
                </a:solidFill>
                <a:latin typeface="Helvetica" pitchFamily="2" charset="0"/>
                <a:ea typeface="SimSun"/>
                <a:cs typeface="Arial" panose="020B0604020202020204" pitchFamily="34" charset="0"/>
              </a:rPr>
              <a:t>方案：单剂接种不劣于</a:t>
            </a:r>
            <a:r>
              <a:rPr lang="zh-CN" altLang="en-US" sz="4500" dirty="0">
                <a:solidFill>
                  <a:srgbClr val="C00000"/>
                </a:solidFill>
                <a:latin typeface="Helvetica" pitchFamily="2" charset="0"/>
                <a:ea typeface="SimSun"/>
                <a:cs typeface="Arial" panose="020B0604020202020204" pitchFamily="34" charset="0"/>
              </a:rPr>
              <a:t>两</a:t>
            </a:r>
            <a:r>
              <a:rPr lang="zh-CN" sz="4500" dirty="0">
                <a:solidFill>
                  <a:srgbClr val="C00000"/>
                </a:solidFill>
                <a:latin typeface="Helvetica" pitchFamily="2" charset="0"/>
                <a:ea typeface="SimSun"/>
                <a:cs typeface="Arial" panose="020B0604020202020204" pitchFamily="34" charset="0"/>
              </a:rPr>
              <a:t>剂接种</a:t>
            </a:r>
          </a:p>
          <a:p>
            <a:r>
              <a:rPr lang="zh-CN" sz="1831" dirty="0">
                <a:solidFill>
                  <a:schemeClr val="bg1">
                    <a:lumMod val="50000"/>
                  </a:schemeClr>
                </a:solidFill>
                <a:latin typeface="Helvetica" pitchFamily="2" charset="0"/>
                <a:ea typeface="SimSun"/>
                <a:cs typeface="Arial" panose="020B0604020202020204" pitchFamily="34" charset="0"/>
              </a:rPr>
              <a:t>. </a:t>
            </a:r>
          </a:p>
          <a:p>
            <a:endParaRPr lang="en-US" altLang="fr-FR" sz="1831" dirty="0">
              <a:solidFill>
                <a:schemeClr val="bg1">
                  <a:lumMod val="50000"/>
                </a:schemeClr>
              </a:solidFill>
              <a:latin typeface="Helvetica" pitchFamily="2" charset="0"/>
              <a:cs typeface="Arial" panose="020B0604020202020204" pitchFamily="34" charset="0"/>
            </a:endParaRPr>
          </a:p>
          <a:p>
            <a:r>
              <a:rPr lang="zh-CN" sz="1831" dirty="0">
                <a:solidFill>
                  <a:schemeClr val="bg1"/>
                </a:solidFill>
                <a:latin typeface="Helvetica" pitchFamily="2" charset="0"/>
                <a:ea typeface="SimSun"/>
                <a:cs typeface="Arial" panose="020B0604020202020204" pitchFamily="34" charset="0"/>
              </a:rPr>
              <a:t>：按国家分组分列的国家特征</a:t>
            </a:r>
          </a:p>
        </p:txBody>
      </p:sp>
      <p:sp>
        <p:nvSpPr>
          <p:cNvPr id="12" name="TextBox 11">
            <a:extLst>
              <a:ext uri="{FF2B5EF4-FFF2-40B4-BE49-F238E27FC236}">
                <a16:creationId xmlns:a16="http://schemas.microsoft.com/office/drawing/2014/main" id="{D576C745-F530-585B-FA70-C7BBC93916CE}"/>
              </a:ext>
            </a:extLst>
          </p:cNvPr>
          <p:cNvSpPr txBox="1"/>
          <p:nvPr/>
        </p:nvSpPr>
        <p:spPr>
          <a:xfrm>
            <a:off x="298213" y="1080626"/>
            <a:ext cx="10870530" cy="1200329"/>
          </a:xfrm>
          <a:prstGeom prst="rect">
            <a:avLst/>
          </a:prstGeom>
          <a:noFill/>
        </p:spPr>
        <p:txBody>
          <a:bodyPr wrap="square">
            <a:spAutoFit/>
          </a:bodyPr>
          <a:lstStyle/>
          <a:p>
            <a:r>
              <a:rPr lang="zh-CN" sz="1800" dirty="0">
                <a:solidFill>
                  <a:schemeClr val="bg1">
                    <a:lumMod val="50000"/>
                  </a:schemeClr>
                </a:solidFill>
                <a:latin typeface="Helvetica" pitchFamily="2" charset="0"/>
                <a:ea typeface="SimSun"/>
                <a:cs typeface="Arial" panose="020B0604020202020204" pitchFamily="34" charset="0"/>
              </a:rPr>
              <a:t>假设疫苗接种率为80%、1剂</a:t>
            </a:r>
            <a:r>
              <a:rPr lang="zh-CN" dirty="0">
                <a:solidFill>
                  <a:schemeClr val="bg1">
                    <a:lumMod val="50000"/>
                  </a:schemeClr>
                </a:solidFill>
                <a:latin typeface="Helvetica" pitchFamily="2" charset="0"/>
                <a:ea typeface="SimSun"/>
                <a:cs typeface="Arial" panose="020B0604020202020204" pitchFamily="34" charset="0"/>
              </a:rPr>
              <a:t>疫苗有效性为</a:t>
            </a:r>
            <a:r>
              <a:rPr lang="zh-CN" sz="1800" dirty="0">
                <a:solidFill>
                  <a:schemeClr val="bg1">
                    <a:lumMod val="50000"/>
                  </a:schemeClr>
                </a:solidFill>
                <a:latin typeface="Helvetica" pitchFamily="2" charset="0"/>
                <a:ea typeface="SimSun"/>
                <a:cs typeface="Arial" panose="020B0604020202020204" pitchFamily="34" charset="0"/>
              </a:rPr>
              <a:t>100%、保护期为终身。所有NNV均为增量计算。</a:t>
            </a:r>
          </a:p>
          <a:p>
            <a:r>
              <a:rPr lang="zh-CN" sz="1800" i="1" dirty="0">
                <a:solidFill>
                  <a:schemeClr val="accent6"/>
                </a:solidFill>
                <a:latin typeface="Helvetica" pitchFamily="2" charset="0"/>
                <a:ea typeface="SimSun"/>
              </a:rPr>
              <a:t>注：对于假设保护期为30年的方案而言，排序结果相同。</a:t>
            </a:r>
          </a:p>
          <a:p>
            <a:endParaRPr lang="en-US" dirty="0"/>
          </a:p>
        </p:txBody>
      </p:sp>
      <p:sp>
        <p:nvSpPr>
          <p:cNvPr id="18" name="TextBox 17">
            <a:extLst>
              <a:ext uri="{FF2B5EF4-FFF2-40B4-BE49-F238E27FC236}">
                <a16:creationId xmlns:a16="http://schemas.microsoft.com/office/drawing/2014/main" id="{8A69139F-D307-0C33-7186-026E032452F2}"/>
              </a:ext>
            </a:extLst>
          </p:cNvPr>
          <p:cNvSpPr txBox="1"/>
          <p:nvPr/>
        </p:nvSpPr>
        <p:spPr>
          <a:xfrm>
            <a:off x="4397953" y="5592708"/>
            <a:ext cx="6107313" cy="369332"/>
          </a:xfrm>
          <a:prstGeom prst="rect">
            <a:avLst/>
          </a:prstGeom>
          <a:noFill/>
        </p:spPr>
        <p:txBody>
          <a:bodyPr wrap="none" rtlCol="0">
            <a:spAutoFit/>
          </a:bodyPr>
          <a:lstStyle/>
          <a:p>
            <a:r>
              <a:rPr lang="zh-CN" dirty="0"/>
              <a:t>*NNV=每预防一例宫颈癌所需的剂次。</a:t>
            </a:r>
          </a:p>
        </p:txBody>
      </p:sp>
      <p:sp>
        <p:nvSpPr>
          <p:cNvPr id="29" name="TextBox 28">
            <a:extLst>
              <a:ext uri="{FF2B5EF4-FFF2-40B4-BE49-F238E27FC236}">
                <a16:creationId xmlns:a16="http://schemas.microsoft.com/office/drawing/2014/main" id="{2D464A79-5721-5B15-37A3-0E20182679D2}"/>
              </a:ext>
            </a:extLst>
          </p:cNvPr>
          <p:cNvSpPr txBox="1"/>
          <p:nvPr/>
        </p:nvSpPr>
        <p:spPr>
          <a:xfrm>
            <a:off x="493957" y="6040773"/>
            <a:ext cx="10883400" cy="338554"/>
          </a:xfrm>
          <a:prstGeom prst="rect">
            <a:avLst/>
          </a:prstGeom>
          <a:noFill/>
        </p:spPr>
        <p:txBody>
          <a:bodyPr wrap="square">
            <a:spAutoFit/>
          </a:bodyPr>
          <a:lstStyle/>
          <a:p>
            <a:r>
              <a:rPr lang="zh-CN" sz="800"/>
              <a:t>Bernard E, Drolet M, Gingras G, et al. Prioritizing HPV vaccination strategies in 67 low- and middle-income countries (LMICs) based on efficiency at preventing cervical cancer: a modeling study.Abstract presented at 36th International Papillomavirus Conference, November 2024; United Kingdom. </a:t>
            </a:r>
          </a:p>
        </p:txBody>
      </p:sp>
    </p:spTree>
    <p:extLst>
      <p:ext uri="{BB962C8B-B14F-4D97-AF65-F5344CB8AC3E}">
        <p14:creationId xmlns:p14="http://schemas.microsoft.com/office/powerpoint/2010/main" val="114177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701-8EAE-444E-6E76-122245F732FA}"/>
              </a:ext>
            </a:extLst>
          </p:cNvPr>
          <p:cNvSpPr/>
          <p:nvPr/>
        </p:nvSpPr>
        <p:spPr>
          <a:xfrm>
            <a:off x="1994718"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4210532"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262965"/>
            <a:ext cx="11431043" cy="672604"/>
          </a:xfrm>
        </p:spPr>
        <p:txBody>
          <a:bodyPr lIns="91440" tIns="45720" rIns="91440" bIns="45720" anchor="t"/>
          <a:lstStyle/>
          <a:p>
            <a:r>
              <a:rPr lang="zh-CN" dirty="0"/>
              <a:t>采用单剂HPV疫苗接种方案可节约</a:t>
            </a:r>
            <a:r>
              <a:rPr lang="zh-CN" altLang="en-US" dirty="0"/>
              <a:t>免疫规划</a:t>
            </a:r>
            <a:r>
              <a:rPr lang="zh-CN" dirty="0"/>
              <a:t>成本</a:t>
            </a:r>
          </a:p>
        </p:txBody>
      </p:sp>
      <p:sp>
        <p:nvSpPr>
          <p:cNvPr id="7" name="TextBox 6">
            <a:extLst>
              <a:ext uri="{FF2B5EF4-FFF2-40B4-BE49-F238E27FC236}">
                <a16:creationId xmlns:a16="http://schemas.microsoft.com/office/drawing/2014/main" id="{5A907094-8EF6-854B-87A6-D5561FB1082F}"/>
              </a:ext>
            </a:extLst>
          </p:cNvPr>
          <p:cNvSpPr txBox="1"/>
          <p:nvPr/>
        </p:nvSpPr>
        <p:spPr>
          <a:xfrm>
            <a:off x="6570484" y="904932"/>
            <a:ext cx="5531948" cy="6432530"/>
          </a:xfrm>
          <a:prstGeom prst="rect">
            <a:avLst/>
          </a:prstGeom>
          <a:noFill/>
        </p:spPr>
        <p:txBody>
          <a:bodyPr wrap="square">
            <a:spAutoFit/>
          </a:bodyPr>
          <a:lstStyle/>
          <a:p>
            <a:pPr lvl="0">
              <a:spcAft>
                <a:spcPts val="1200"/>
              </a:spcAft>
              <a:defRPr/>
            </a:pPr>
            <a:r>
              <a:rPr kumimoji="0" lang="zh-CN" sz="1700" b="1" i="0" u="none" strike="noStrike" cap="none" normalizeH="0" baseline="0" noProof="0" dirty="0">
                <a:ln>
                  <a:noFill/>
                </a:ln>
                <a:solidFill>
                  <a:prstClr val="black"/>
                </a:solidFill>
                <a:effectLst/>
                <a:uLnTx/>
                <a:uFillTx/>
                <a:ea typeface="+mn-ea"/>
                <a:cs typeface="+mn-cs"/>
              </a:rPr>
              <a:t>问题：</a:t>
            </a:r>
            <a:r>
              <a:rPr kumimoji="0" lang="zh-CN" sz="1700" b="0" i="0" u="none" strike="noStrike" cap="none" normalizeH="0" baseline="0" noProof="0" dirty="0">
                <a:ln>
                  <a:noFill/>
                </a:ln>
                <a:solidFill>
                  <a:srgbClr val="000000"/>
                </a:solidFill>
                <a:effectLst/>
                <a:uLnTx/>
                <a:uFillTx/>
                <a:ea typeface="+mn-ea"/>
                <a:cs typeface="+mn-cs"/>
              </a:rPr>
              <a:t>与两剂</a:t>
            </a:r>
            <a:r>
              <a:rPr lang="zh-CN" sz="1700" dirty="0">
                <a:solidFill>
                  <a:srgbClr val="000000"/>
                </a:solidFill>
              </a:rPr>
              <a:t>HPV疫苗</a:t>
            </a:r>
            <a:r>
              <a:rPr kumimoji="0" lang="zh-CN" sz="1700" b="0" i="0" u="none" strike="noStrike" cap="none" normalizeH="0" baseline="0" noProof="0" dirty="0">
                <a:ln>
                  <a:noFill/>
                </a:ln>
                <a:solidFill>
                  <a:srgbClr val="000000"/>
                </a:solidFill>
                <a:effectLst/>
                <a:uLnTx/>
                <a:uFillTx/>
                <a:ea typeface="+mn-ea"/>
                <a:cs typeface="+mn-cs"/>
              </a:rPr>
              <a:t>接种方案相比，一剂方案在疫苗交付和采购成本方面有何影响？</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zh-CN" sz="1700" b="1" i="0" u="none" strike="noStrike" cap="none" normalizeH="0" baseline="0" noProof="0" dirty="0">
                <a:ln>
                  <a:noFill/>
                </a:ln>
                <a:solidFill>
                  <a:srgbClr val="000000"/>
                </a:solidFill>
                <a:effectLst/>
                <a:uLnTx/>
                <a:uFillTx/>
                <a:ea typeface="+mn-ea"/>
                <a:cs typeface="+mn-cs"/>
              </a:rPr>
              <a:t>方法：</a:t>
            </a:r>
            <a:r>
              <a:rPr kumimoji="0" lang="zh-CN" sz="1700" b="0" i="0" u="none" strike="noStrike" cap="none" normalizeH="0" baseline="0" noProof="0" dirty="0">
                <a:ln>
                  <a:noFill/>
                </a:ln>
                <a:solidFill>
                  <a:srgbClr val="000000"/>
                </a:solidFill>
                <a:effectLst/>
                <a:uLnTx/>
                <a:uFillTx/>
                <a:ea typeface="+mn-ea"/>
                <a:cs typeface="+mn-cs"/>
              </a:rPr>
              <a:t>一剂方案的成本是基于一项五国研究的主要数据建模的，该研究评估了两剂方案的HPV疫苗交付成本和操作环境。</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zh-CN" sz="1700" b="1" i="0" u="none" strike="noStrike" cap="none" normalizeH="0" baseline="0" noProof="0" dirty="0">
                <a:ln>
                  <a:noFill/>
                </a:ln>
                <a:solidFill>
                  <a:srgbClr val="000000"/>
                </a:solidFill>
                <a:effectLst/>
                <a:uLnTx/>
                <a:uFillTx/>
                <a:ea typeface="+mn-ea"/>
                <a:cs typeface="+mn-cs"/>
              </a:rPr>
              <a:t>关键信息：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zh-CN" sz="1700" dirty="0">
                <a:solidFill>
                  <a:srgbClr val="000000"/>
                </a:solidFill>
              </a:rPr>
              <a:t>在所研究的国家中，与两剂方案相比，单</a:t>
            </a:r>
            <a:r>
              <a:rPr kumimoji="0" lang="zh-CN" sz="1700" b="0" i="0" u="none" strike="noStrike" cap="none" normalizeH="0" baseline="0" noProof="0" dirty="0">
                <a:ln>
                  <a:noFill/>
                </a:ln>
                <a:solidFill>
                  <a:srgbClr val="000000"/>
                </a:solidFill>
                <a:effectLst/>
                <a:uLnTx/>
                <a:uFillTx/>
                <a:ea typeface="+mn-ea"/>
                <a:cs typeface="+mn-cs"/>
              </a:rPr>
              <a:t>剂HPV疫苗接种方案可以节省交付成本和采购成本。</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zh-CN" sz="1700" dirty="0">
                <a:solidFill>
                  <a:srgbClr val="000000"/>
                </a:solidFill>
              </a:rPr>
              <a:t>对于完全接种疫苗的青少年，单剂方案的人均项目成本节约</a:t>
            </a:r>
            <a:r>
              <a:rPr kumimoji="0" lang="zh-CN" sz="1700" b="0" i="0" u="none" strike="noStrike" cap="none" normalizeH="0" baseline="0" noProof="0" dirty="0">
                <a:ln>
                  <a:noFill/>
                </a:ln>
                <a:solidFill>
                  <a:srgbClr val="000000"/>
                </a:solidFill>
                <a:effectLst/>
                <a:uLnTx/>
                <a:uFillTx/>
                <a:ea typeface="+mn-ea"/>
                <a:cs typeface="+mn-cs"/>
              </a:rPr>
              <a:t>可能在40%至49%之间。</a:t>
            </a:r>
          </a:p>
          <a:p>
            <a:pPr marL="285750" indent="-285750">
              <a:spcAft>
                <a:spcPts val="1200"/>
              </a:spcAft>
              <a:buFont typeface="Arial" panose="020B0604020202020204" pitchFamily="34" charset="0"/>
              <a:buChar char="•"/>
              <a:defRPr/>
            </a:pPr>
            <a:r>
              <a:rPr lang="zh-CN" sz="1700" dirty="0">
                <a:solidFill>
                  <a:srgbClr val="000000"/>
                </a:solidFill>
              </a:rPr>
              <a:t>节约类型存在国别差异，主要是在财务成本（直接货币支出）或机会成本（现有资源使用成本）方面存在差异。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p:txBody>
      </p:sp>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zh-CN" sz="800">
                <a:solidFill>
                  <a:schemeClr val="bg1">
                    <a:lumMod val="50000"/>
                  </a:schemeClr>
                </a:solidFill>
                <a:effectLst/>
                <a:ea typeface="Aptos" panose="020B0004020202020204" pitchFamily="34" charset="0"/>
                <a:cs typeface="Times New Roman" panose="02020603050405020304" pitchFamily="18" charset="0"/>
              </a:rPr>
              <a:t>Slavkovsky R, Mvundura M, </a:t>
            </a:r>
            <a:r>
              <a:rPr lang="zh-CN" sz="800" strike="noStrike">
                <a:solidFill>
                  <a:schemeClr val="bg1">
                    <a:lumMod val="50000"/>
                  </a:schemeClr>
                </a:solidFill>
                <a:effectLst/>
                <a:ea typeface="Aptos" panose="020B0004020202020204" pitchFamily="34" charset="0"/>
                <a:cs typeface="Times New Roman" panose="02020603050405020304" pitchFamily="18" charset="0"/>
              </a:rPr>
              <a:t>Debellut </a:t>
            </a:r>
            <a:r>
              <a:rPr lang="zh-CN" sz="800">
                <a:solidFill>
                  <a:schemeClr val="bg1">
                    <a:lumMod val="50000"/>
                  </a:schemeClr>
                </a:solidFill>
                <a:effectLst/>
                <a:ea typeface="Aptos" panose="020B0004020202020204" pitchFamily="34" charset="0"/>
                <a:cs typeface="Times New Roman" panose="02020603050405020304" pitchFamily="18" charset="0"/>
              </a:rPr>
              <a:t> F, Naddumba T. Evaluating potential program cost savings with a single-dose HPV vaccination schedule: A modeling study.</a:t>
            </a:r>
            <a:r>
              <a:rPr lang="zh-CN" sz="800" i="1">
                <a:solidFill>
                  <a:schemeClr val="bg1">
                    <a:lumMod val="50000"/>
                  </a:schemeClr>
                </a:solidFill>
                <a:effectLst/>
                <a:ea typeface="Aptos" panose="020B0004020202020204" pitchFamily="34" charset="0"/>
                <a:cs typeface="Times New Roman" panose="02020603050405020304" pitchFamily="18" charset="0"/>
              </a:rPr>
              <a:t>JNCI Monogr</a:t>
            </a:r>
            <a:r>
              <a:rPr lang="zh-CN" sz="800" i="1">
                <a:solidFill>
                  <a:schemeClr val="bg1">
                    <a:lumMod val="50000"/>
                  </a:schemeClr>
                </a:solidFill>
                <a:ea typeface="Aptos" panose="020B0004020202020204" pitchFamily="34" charset="0"/>
                <a:cs typeface="Times New Roman" panose="02020603050405020304" pitchFamily="18" charset="0"/>
              </a:rPr>
              <a:t>aphs.</a:t>
            </a:r>
            <a:r>
              <a:rPr lang="zh-CN" sz="800">
                <a:solidFill>
                  <a:schemeClr val="bg1">
                    <a:lumMod val="50000"/>
                  </a:schemeClr>
                </a:solidFill>
                <a:effectLst/>
                <a:ea typeface="Aptos" panose="020B0004020202020204" pitchFamily="34" charset="0"/>
                <a:cs typeface="Times New Roman" panose="02020603050405020304" pitchFamily="18" charset="0"/>
              </a:rPr>
              <a:t> 2024;2024(67):371–378. doi:</a:t>
            </a:r>
            <a:r>
              <a:rPr lang="zh-CN" sz="800">
                <a:solidFill>
                  <a:schemeClr val="bg1">
                    <a:lumMod val="50000"/>
                  </a:schemeClr>
                </a:solidFill>
                <a:ea typeface="Aptos" panose="020B0004020202020204" pitchFamily="34" charset="0"/>
                <a:cs typeface="Times New Roman" panose="02020603050405020304" pitchFamily="18" charset="0"/>
              </a:rPr>
              <a:t>10.1093/jncimonographs/lgae037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4959498" y="5598272"/>
            <a:ext cx="16109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000" b="0" i="0" u="none" strike="noStrike" cap="none" normalizeH="0" baseline="0" noProof="0" dirty="0">
                <a:ln>
                  <a:noFill/>
                </a:ln>
                <a:solidFill>
                  <a:schemeClr val="tx2"/>
                </a:solidFill>
                <a:effectLst/>
                <a:uLnTx/>
                <a:uFillTx/>
                <a:latin typeface="Gill Sans Std Light"/>
                <a:ea typeface="SimSun"/>
                <a:cs typeface="+mn-cs"/>
              </a:rPr>
              <a:t>f=财务成本；o=机会成本</a:t>
            </a:r>
          </a:p>
        </p:txBody>
      </p:sp>
      <p:sp>
        <p:nvSpPr>
          <p:cNvPr id="9" name="TextBox 8">
            <a:extLst>
              <a:ext uri="{FF2B5EF4-FFF2-40B4-BE49-F238E27FC236}">
                <a16:creationId xmlns:a16="http://schemas.microsoft.com/office/drawing/2014/main" id="{A4F0431D-5CE4-EA47-FAEF-BE3889CCC648}"/>
              </a:ext>
            </a:extLst>
          </p:cNvPr>
          <p:cNvSpPr txBox="1"/>
          <p:nvPr/>
        </p:nvSpPr>
        <p:spPr>
          <a:xfrm>
            <a:off x="525920" y="904932"/>
            <a:ext cx="54978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600" b="0" i="0" u="none" strike="noStrike" cap="none" normalizeH="0" baseline="0" noProof="0" dirty="0">
                <a:ln>
                  <a:noFill/>
                </a:ln>
                <a:solidFill>
                  <a:srgbClr val="000000"/>
                </a:solidFill>
                <a:effectLst/>
                <a:uLnTx/>
                <a:uFillTx/>
                <a:latin typeface="Gill Sans Std Light"/>
                <a:ea typeface="SimSun"/>
                <a:cs typeface="+mn-cs"/>
              </a:rPr>
              <a:t>完整HPV疫苗接种方案人均</a:t>
            </a:r>
            <a:r>
              <a:rPr kumimoji="0" lang="zh-CN" sz="1600" b="0" i="0" u="none" strike="noStrike" cap="none" normalizeH="0" baseline="0" noProof="0" dirty="0">
                <a:ln>
                  <a:noFill/>
                </a:ln>
                <a:solidFill>
                  <a:prstClr val="black"/>
                </a:solidFill>
                <a:effectLst/>
                <a:uLnTx/>
                <a:uFillTx/>
                <a:latin typeface="Gill Sans Std Light"/>
                <a:ea typeface="SimSun"/>
                <a:cs typeface="+mn-cs"/>
              </a:rPr>
              <a:t>交付成本和采购成本</a:t>
            </a:r>
          </a:p>
        </p:txBody>
      </p:sp>
    </p:spTree>
    <p:extLst>
      <p:ext uri="{BB962C8B-B14F-4D97-AF65-F5344CB8AC3E}">
        <p14:creationId xmlns:p14="http://schemas.microsoft.com/office/powerpoint/2010/main" val="374530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533711"/>
            <a:ext cx="11747582" cy="584775"/>
          </a:xfrm>
          <a:prstGeom prst="rect">
            <a:avLst/>
          </a:prstGeom>
        </p:spPr>
        <p:txBody>
          <a:bodyPr wrap="square">
            <a:spAutoFit/>
          </a:bodyPr>
          <a:lstStyle/>
          <a:p>
            <a:r>
              <a:rPr lang="zh-CN" sz="3200">
                <a:solidFill>
                  <a:schemeClr val="accent1"/>
                </a:solidFill>
                <a:latin typeface="+mj-lt"/>
                <a:ea typeface="SimSun"/>
              </a:rPr>
              <a:t>关于HPV疫苗单剂接种的建模文献概要</a:t>
            </a:r>
          </a:p>
        </p:txBody>
      </p:sp>
      <p:sp>
        <p:nvSpPr>
          <p:cNvPr id="3" name="TextBox 2">
            <a:extLst>
              <a:ext uri="{FF2B5EF4-FFF2-40B4-BE49-F238E27FC236}">
                <a16:creationId xmlns:a16="http://schemas.microsoft.com/office/drawing/2014/main" id="{5745C179-302E-4DCD-843E-879A3649401E}"/>
              </a:ext>
            </a:extLst>
          </p:cNvPr>
          <p:cNvSpPr txBox="1"/>
          <p:nvPr/>
        </p:nvSpPr>
        <p:spPr>
          <a:xfrm>
            <a:off x="301658" y="1322920"/>
            <a:ext cx="11747582" cy="2862322"/>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zh-CN" sz="2000" dirty="0"/>
              <a:t>与不接种疫苗相比，HPV疫苗单剂接种方案可带来显著的健康益处，且具有良好的性价比</a:t>
            </a:r>
            <a:r>
              <a:rPr lang="fr-FR" altLang="zh-CN" sz="2000" baseline="30000" dirty="0"/>
              <a:t>1</a:t>
            </a:r>
            <a:r>
              <a:rPr lang="zh-CN" altLang="fr-FR" sz="2000" baseline="30000" dirty="0"/>
              <a:t>、</a:t>
            </a:r>
            <a:r>
              <a:rPr lang="fr-FR" altLang="zh-CN" sz="2000" baseline="30000" dirty="0"/>
              <a:t>2</a:t>
            </a:r>
            <a:r>
              <a:rPr lang="zh-CN" altLang="fr-FR" sz="2000" baseline="30000" dirty="0"/>
              <a:t>、</a:t>
            </a:r>
            <a:r>
              <a:rPr lang="fr-FR" altLang="zh-CN" sz="2000" baseline="30000" dirty="0"/>
              <a:t>3</a:t>
            </a:r>
            <a:r>
              <a:rPr lang="zh-CN" sz="2000" dirty="0"/>
              <a:t>。</a:t>
            </a:r>
            <a:endParaRPr lang="zh-CN" sz="2000" baseline="30000" dirty="0"/>
          </a:p>
          <a:p>
            <a:pPr marL="171450" indent="-171450">
              <a:buFont typeface="Arial" panose="020B0604020202020204" pitchFamily="34" charset="0"/>
              <a:buChar char="•"/>
            </a:pPr>
            <a:r>
              <a:rPr lang="zh-CN" sz="2000" dirty="0"/>
              <a:t>补种第二剂疫苗所产生的影响和成本效益，取决于单剂次疫苗的保护期，以及在可能的情况下，与多剂次疫苗相比，单剂次疫苗能否实现更高的接种率</a:t>
            </a:r>
            <a:r>
              <a:rPr lang="fr-FR" altLang="zh-CN" sz="2000" baseline="30000" dirty="0"/>
              <a:t>1</a:t>
            </a:r>
            <a:r>
              <a:rPr lang="zh-CN" altLang="fr-FR" sz="2000" baseline="30000" dirty="0"/>
              <a:t>、</a:t>
            </a:r>
            <a:r>
              <a:rPr lang="fr-FR" altLang="zh-CN" sz="2000" baseline="30000" dirty="0"/>
              <a:t>2</a:t>
            </a:r>
            <a:r>
              <a:rPr lang="zh-CN" altLang="fr-FR" sz="2000" baseline="30000" dirty="0"/>
              <a:t>、</a:t>
            </a:r>
            <a:r>
              <a:rPr lang="fr-FR" altLang="zh-CN" sz="2000" baseline="30000" dirty="0"/>
              <a:t>3</a:t>
            </a:r>
            <a:r>
              <a:rPr lang="zh-CN" sz="2000" dirty="0"/>
              <a:t>。</a:t>
            </a:r>
            <a:endParaRPr lang="zh-CN" sz="2000" baseline="30000" dirty="0"/>
          </a:p>
          <a:p>
            <a:pPr marL="171450" indent="-171450">
              <a:buFont typeface="Arial" panose="020B0604020202020204" pitchFamily="34" charset="0"/>
              <a:buChar char="•"/>
            </a:pPr>
            <a:r>
              <a:rPr lang="zh-CN" sz="2000" dirty="0"/>
              <a:t>如果一剂疫苗可以提供至少20年的保护，那么在许多情况下，第二剂疫苗就不再具有成本效益</a:t>
            </a:r>
            <a:r>
              <a:rPr lang="fr-FR" altLang="zh-CN" sz="2000" baseline="30000" dirty="0"/>
              <a:t>1</a:t>
            </a:r>
            <a:r>
              <a:rPr lang="zh-CN" sz="2000" dirty="0"/>
              <a:t>。</a:t>
            </a:r>
            <a:endParaRPr lang="zh-CN" sz="2000" baseline="30000" dirty="0"/>
          </a:p>
          <a:p>
            <a:pPr marL="171450" indent="-171450">
              <a:buFont typeface="Arial" panose="020B0604020202020204" pitchFamily="34" charset="0"/>
              <a:buChar char="•"/>
            </a:pPr>
            <a:r>
              <a:rPr lang="zh-CN" sz="2000" dirty="0"/>
              <a:t>与两剂次疫苗接种相关的大多数健康益处是通过第一剂疫苗实现的，即使</a:t>
            </a:r>
            <a:r>
              <a:rPr lang="zh-CN" altLang="en-US" sz="2000" dirty="0"/>
              <a:t>保护</a:t>
            </a:r>
            <a:r>
              <a:rPr lang="zh-CN" sz="2000" dirty="0"/>
              <a:t>效力更低或保护期更短</a:t>
            </a:r>
            <a:r>
              <a:rPr lang="fr-FR" altLang="zh-CN" sz="2000" baseline="30000" dirty="0"/>
              <a:t>1</a:t>
            </a:r>
            <a:r>
              <a:rPr lang="zh-CN" sz="2000" dirty="0"/>
              <a:t>。</a:t>
            </a:r>
          </a:p>
          <a:p>
            <a:pPr marL="171450" indent="-171450">
              <a:buFont typeface="Arial" panose="020B0604020202020204" pitchFamily="34" charset="0"/>
              <a:buChar char="•"/>
            </a:pPr>
            <a:r>
              <a:rPr lang="zh-CN" sz="2000" dirty="0"/>
              <a:t>第二剂疫苗的替代用途，如为超龄女童和妇女接种单剂疫苗，可能会产生更大的影响和成本效益</a:t>
            </a:r>
            <a:r>
              <a:rPr lang="fr-FR" altLang="zh-CN" sz="2000" baseline="30000" dirty="0"/>
              <a:t>3</a:t>
            </a:r>
            <a:r>
              <a:rPr lang="zh-CN" altLang="fr-FR" sz="2000" baseline="30000" dirty="0"/>
              <a:t>、</a:t>
            </a:r>
            <a:r>
              <a:rPr lang="fr-FR" altLang="zh-CN" sz="2000" baseline="30000" dirty="0"/>
              <a:t>4</a:t>
            </a:r>
            <a:r>
              <a:rPr lang="zh-CN" altLang="fr-FR" sz="2000" dirty="0"/>
              <a:t>。</a:t>
            </a:r>
            <a:endParaRPr lang="fr-FR" altLang="zh-CN" sz="2000" baseline="30000" dirty="0"/>
          </a:p>
          <a:p>
            <a:pPr marL="171450" indent="-171450">
              <a:buFont typeface="Arial" panose="020B0604020202020204" pitchFamily="34" charset="0"/>
              <a:buChar char="•"/>
            </a:pPr>
            <a:r>
              <a:rPr lang="zh-CN" sz="2000" dirty="0"/>
              <a:t>立即实行单剂接种方案比推迟实行会带来更大的健康益处</a:t>
            </a:r>
            <a:r>
              <a:rPr lang="fr-FR" altLang="zh-CN" sz="2000" baseline="30000" dirty="0"/>
              <a:t>5</a:t>
            </a:r>
            <a:r>
              <a:rPr lang="zh-CN" sz="2000" dirty="0"/>
              <a:t>。</a:t>
            </a:r>
          </a:p>
          <a:p>
            <a:pPr marL="171450" indent="-171450">
              <a:buFont typeface="Arial" panose="020B0604020202020204" pitchFamily="34" charset="0"/>
              <a:buChar char="•"/>
            </a:pPr>
            <a:r>
              <a:rPr lang="zh-CN" sz="2000" dirty="0"/>
              <a:t>如果供应受限，单剂接种或延长接种间隔策略比两剂接种策略具有更大的健康影响和更高的效率</a:t>
            </a:r>
            <a:r>
              <a:rPr lang="fr-FR" altLang="zh-CN" sz="2000" baseline="30000" dirty="0"/>
              <a:t>6</a:t>
            </a:r>
            <a:r>
              <a:rPr lang="zh-CN" altLang="fr-FR" sz="2000" baseline="30000" dirty="0"/>
              <a:t>、</a:t>
            </a:r>
            <a:r>
              <a:rPr lang="fr-FR" altLang="zh-CN" sz="2000" baseline="30000" dirty="0"/>
              <a:t>7</a:t>
            </a:r>
            <a:r>
              <a:rPr lang="zh-CN" sz="2000" dirty="0"/>
              <a:t>。</a:t>
            </a:r>
            <a:endParaRPr lang="zh-CN" sz="2000" baseline="30000" dirty="0"/>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385570"/>
            <a:ext cx="10826791" cy="646331"/>
          </a:xfrm>
          <a:prstGeom prst="rect">
            <a:avLst/>
          </a:prstGeom>
          <a:noFill/>
        </p:spPr>
        <p:txBody>
          <a:bodyPr wrap="square" rtlCol="0">
            <a:spAutoFit/>
          </a:bodyPr>
          <a:lstStyle/>
          <a:p>
            <a:r>
              <a:rPr lang="zh-CN" sz="900"/>
              <a:t>1.Prem K, Choi YH, Bénard É, et al.</a:t>
            </a:r>
            <a:r>
              <a:rPr lang="zh-CN" sz="900" i="1"/>
              <a:t>BMC Med</a:t>
            </a:r>
            <a:r>
              <a:rPr lang="zh-CN" sz="900"/>
              <a:t>.2023;21(1):313. doi:10.1186/s12916-023-02988-3.</a:t>
            </a:r>
            <a:r>
              <a:rPr lang="zh-CN" sz="800">
                <a:solidFill>
                  <a:schemeClr val="tx1">
                    <a:lumMod val="65000"/>
                    <a:lumOff val="35000"/>
                  </a:schemeClr>
                </a:solidFill>
                <a:latin typeface="+mj-lt"/>
                <a:ea typeface="SimSun"/>
              </a:rPr>
              <a:t>| </a:t>
            </a:r>
            <a:r>
              <a:rPr lang="zh-CN" sz="900"/>
              <a:t>2. Burger EA, et al.</a:t>
            </a:r>
            <a:r>
              <a:rPr lang="zh-CN" sz="900" i="1"/>
              <a:t>Vaccine</a:t>
            </a:r>
            <a:r>
              <a:rPr lang="zh-CN" sz="900"/>
              <a:t>.2018;36(32):4823–4829. doi:10.1016/j.vaccine.2018.04.061.</a:t>
            </a:r>
            <a:r>
              <a:rPr lang="zh-CN" sz="800">
                <a:solidFill>
                  <a:schemeClr val="tx1">
                    <a:lumMod val="65000"/>
                    <a:lumOff val="35000"/>
                  </a:schemeClr>
                </a:solidFill>
                <a:latin typeface="+mj-lt"/>
                <a:ea typeface="SimSun"/>
              </a:rPr>
              <a:t>| </a:t>
            </a:r>
            <a:r>
              <a:rPr lang="zh-CN" sz="900"/>
              <a:t>3. Bénard É, et al.</a:t>
            </a:r>
            <a:r>
              <a:rPr lang="zh-CN" sz="900" i="1"/>
              <a:t>Lancet Public Health</a:t>
            </a:r>
            <a:r>
              <a:rPr lang="zh-CN" sz="900"/>
              <a:t>.2023; 8(10):e788–799. doi:10.1016/S2468-2667(23)00180-9.</a:t>
            </a:r>
            <a:r>
              <a:rPr lang="zh-CN" sz="800">
                <a:solidFill>
                  <a:schemeClr val="tx1">
                    <a:lumMod val="65000"/>
                    <a:lumOff val="35000"/>
                  </a:schemeClr>
                </a:solidFill>
                <a:latin typeface="+mj-lt"/>
                <a:ea typeface="SimSun"/>
              </a:rPr>
              <a:t>| </a:t>
            </a:r>
            <a:r>
              <a:rPr lang="zh-CN" sz="900"/>
              <a:t>4. Bénard É, Drolet M, Gingras G, et al.Prioritizing HPV vaccination strategies in 67 low- and middle-income countries (LMICs) based on efficiency at preventing cervical cancer: a modeling study.Abstract presented at 36th International Papillomavirus Conference, November 2024; United Kingdom.5.Burger EA, et al.</a:t>
            </a:r>
            <a:r>
              <a:rPr lang="zh-CN" sz="900" i="1"/>
              <a:t>Int J Cancer</a:t>
            </a:r>
            <a:r>
              <a:rPr lang="zh-CN" sz="900"/>
              <a:t>.2022; 151(10):1804-9. doi:10.1002/ijc.34054.</a:t>
            </a:r>
            <a:r>
              <a:rPr lang="zh-CN" sz="800">
                <a:solidFill>
                  <a:schemeClr val="tx1">
                    <a:lumMod val="65000"/>
                    <a:lumOff val="35000"/>
                  </a:schemeClr>
                </a:solidFill>
                <a:latin typeface="+mj-lt"/>
                <a:ea typeface="SimSun"/>
              </a:rPr>
              <a:t>| </a:t>
            </a:r>
            <a:r>
              <a:rPr lang="zh-CN" sz="900">
                <a:solidFill>
                  <a:schemeClr val="tx1">
                    <a:lumMod val="65000"/>
                    <a:lumOff val="35000"/>
                  </a:schemeClr>
                </a:solidFill>
                <a:latin typeface="+mj-lt"/>
                <a:ea typeface="SimSun"/>
              </a:rPr>
              <a:t>6</a:t>
            </a:r>
            <a:r>
              <a:rPr lang="zh-CN" sz="900"/>
              <a:t>.Bénard É, et al.</a:t>
            </a:r>
            <a:r>
              <a:rPr lang="zh-CN" sz="900" i="1"/>
              <a:t>Lancet Global Health</a:t>
            </a:r>
            <a:r>
              <a:rPr lang="zh-CN" sz="900"/>
              <a:t>.2023; 11(1):e48–58. doi:10.1016/S2214-109X(22)00475-2.</a:t>
            </a:r>
            <a:r>
              <a:rPr lang="zh-CN" sz="800">
                <a:solidFill>
                  <a:schemeClr val="tx1">
                    <a:lumMod val="65000"/>
                    <a:lumOff val="35000"/>
                  </a:schemeClr>
                </a:solidFill>
                <a:latin typeface="+mj-lt"/>
                <a:ea typeface="SimSun"/>
              </a:rPr>
              <a:t>| </a:t>
            </a:r>
            <a:r>
              <a:rPr lang="zh-CN" sz="900">
                <a:solidFill>
                  <a:schemeClr val="tx1">
                    <a:lumMod val="65000"/>
                    <a:lumOff val="35000"/>
                  </a:schemeClr>
                </a:solidFill>
                <a:latin typeface="+mj-lt"/>
                <a:ea typeface="SimSun"/>
              </a:rPr>
              <a:t>7.</a:t>
            </a:r>
            <a:r>
              <a:rPr lang="zh-CN" sz="900"/>
              <a:t> Prem K, et al.</a:t>
            </a:r>
            <a:r>
              <a:rPr lang="zh-CN" sz="900" i="1"/>
              <a:t>EClinicalMedicine</a:t>
            </a:r>
            <a:r>
              <a:rPr lang="zh-CN" sz="900"/>
              <a:t> 2024; 74:102735. doi:10.1016/j.eclinm.2024.102735.</a:t>
            </a:r>
          </a:p>
        </p:txBody>
      </p:sp>
    </p:spTree>
    <p:extLst>
      <p:ext uri="{BB962C8B-B14F-4D97-AF65-F5344CB8AC3E}">
        <p14:creationId xmlns:p14="http://schemas.microsoft.com/office/powerpoint/2010/main" val="374689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pPr algn="ctr"/>
            <a:r>
              <a:rPr lang="zh-CN" sz="4000" b="1" dirty="0"/>
              <a:t>总结</a:t>
            </a:r>
          </a:p>
        </p:txBody>
      </p:sp>
    </p:spTree>
    <p:extLst>
      <p:ext uri="{BB962C8B-B14F-4D97-AF65-F5344CB8AC3E}">
        <p14:creationId xmlns:p14="http://schemas.microsoft.com/office/powerpoint/2010/main" val="55985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3200" dirty="0">
                <a:solidFill>
                  <a:schemeClr val="accent1"/>
                </a:solidFill>
                <a:ea typeface="+mn-ea"/>
                <a:cs typeface="+mn-cs"/>
              </a:rPr>
              <a:t>HPV疫苗接种方案</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947377"/>
            <a:ext cx="11253216" cy="4524315"/>
          </a:xfrm>
          <a:prstGeom prst="rect">
            <a:avLst/>
          </a:prstGeom>
        </p:spPr>
        <p:txBody>
          <a:bodyPr wrap="square" lIns="91440" tIns="45720" rIns="91440" bIns="45720" anchor="t">
            <a:spAutoFit/>
          </a:bodyPr>
          <a:lstStyle/>
          <a:p>
            <a:pPr>
              <a:spcAft>
                <a:spcPts val="600"/>
              </a:spcAft>
            </a:pPr>
            <a:r>
              <a:rPr lang="zh-CN" sz="2400" dirty="0">
                <a:solidFill>
                  <a:srgbClr val="000000"/>
                </a:solidFill>
                <a:cs typeface="Arial" panose="020B0604020202020204" pitchFamily="34" charset="0"/>
              </a:rPr>
              <a:t>2022年12月，世界卫生组织更新发布了关于HPV疫苗接种方案的立场文件</a:t>
            </a:r>
            <a:r>
              <a:rPr lang="zh-CN" sz="2400" baseline="30000" dirty="0">
                <a:solidFill>
                  <a:srgbClr val="000000"/>
                </a:solidFill>
                <a:cs typeface="Arial" panose="020B0604020202020204" pitchFamily="34" charset="0"/>
              </a:rPr>
              <a:t>1</a:t>
            </a:r>
            <a:r>
              <a:rPr lang="zh-CN" sz="2400" dirty="0">
                <a:solidFill>
                  <a:srgbClr val="000000"/>
                </a:solidFill>
                <a:cs typeface="Arial" panose="020B0604020202020204" pitchFamily="34" charset="0"/>
              </a:rPr>
              <a:t>，与</a:t>
            </a:r>
            <a:r>
              <a:rPr lang="zh-CN" sz="2400" dirty="0">
                <a:cs typeface="Arial" panose="020B0604020202020204" pitchFamily="34" charset="0"/>
              </a:rPr>
              <a:t>免疫战略咨询专家组（WHO SAGE）的推荐</a:t>
            </a:r>
            <a:r>
              <a:rPr lang="zh-CN" sz="2400" baseline="30000" dirty="0">
                <a:solidFill>
                  <a:srgbClr val="000000"/>
                </a:solidFill>
                <a:cs typeface="Arial" panose="020B0604020202020204" pitchFamily="34" charset="0"/>
              </a:rPr>
              <a:t>2</a:t>
            </a:r>
            <a:r>
              <a:rPr lang="zh-CN" sz="2400" dirty="0">
                <a:cs typeface="Arial" panose="020B0604020202020204" pitchFamily="34" charset="0"/>
              </a:rPr>
              <a:t>保持一致：</a:t>
            </a:r>
            <a:r>
              <a:rPr lang="zh-CN" sz="2400" dirty="0">
                <a:solidFill>
                  <a:srgbClr val="000000"/>
                </a:solidFill>
                <a:cs typeface="Arial" panose="020B0604020202020204" pitchFamily="34" charset="0"/>
              </a:rPr>
              <a:t> </a:t>
            </a:r>
          </a:p>
          <a:p>
            <a:pPr marL="182880" indent="-182880">
              <a:buFont typeface="Arial,Sans-Serif" panose="020B0604020202020204" pitchFamily="34" charset="0"/>
              <a:buChar char="•"/>
            </a:pPr>
            <a:r>
              <a:rPr lang="zh-CN" sz="2000" dirty="0">
                <a:solidFill>
                  <a:srgbClr val="000000"/>
                </a:solidFill>
                <a:cs typeface="Arial" panose="020B0604020202020204" pitchFamily="34" charset="0"/>
              </a:rPr>
              <a:t>9-14岁女孩（首要接种对象）推荐单剂或两剂接种方案</a:t>
            </a:r>
            <a:r>
              <a:rPr lang="zh-CN" sz="2000" strike="sngStrike" dirty="0">
                <a:solidFill>
                  <a:srgbClr val="FF0000"/>
                </a:solidFill>
                <a:cs typeface="Arial" panose="020B0604020202020204" pitchFamily="34" charset="0"/>
              </a:rPr>
              <a:t> </a:t>
            </a:r>
          </a:p>
          <a:p>
            <a:pPr marL="182880" indent="-182880">
              <a:buFont typeface="Arial,Sans-Serif" panose="020B0604020202020204" pitchFamily="34" charset="0"/>
              <a:buChar char="•"/>
            </a:pPr>
            <a:r>
              <a:rPr lang="zh-CN" sz="2000" dirty="0">
                <a:solidFill>
                  <a:srgbClr val="000000"/>
                </a:solidFill>
                <a:cs typeface="Arial" panose="020B0604020202020204" pitchFamily="34" charset="0"/>
              </a:rPr>
              <a:t>15-20岁年轻女性推荐单剂或两剂接种方案</a:t>
            </a:r>
          </a:p>
          <a:p>
            <a:pPr marL="182880" indent="-182880">
              <a:buFont typeface="Arial,Sans-Serif" panose="020B0604020202020204" pitchFamily="34" charset="0"/>
              <a:buChar char="•"/>
            </a:pPr>
            <a:r>
              <a:rPr lang="zh-CN" sz="2000" dirty="0">
                <a:solidFill>
                  <a:srgbClr val="000000"/>
                </a:solidFill>
                <a:cs typeface="Arial" panose="020B0604020202020204" pitchFamily="34" charset="0"/>
              </a:rPr>
              <a:t>9-20岁男孩/男性推荐单剂或两剂接种方案</a:t>
            </a:r>
          </a:p>
          <a:p>
            <a:pPr marL="182880" indent="-182880">
              <a:buFont typeface="Arial,Sans-Serif" panose="020B0604020202020204" pitchFamily="34" charset="0"/>
              <a:buChar char="•"/>
            </a:pPr>
            <a:r>
              <a:rPr lang="zh-CN" sz="2000" dirty="0">
                <a:solidFill>
                  <a:srgbClr val="000000"/>
                </a:solidFill>
                <a:cs typeface="Arial" panose="020B0604020202020204" pitchFamily="34" charset="0"/>
              </a:rPr>
              <a:t>21岁以上女性推荐两剂接种方案，两剂间隔6个月</a:t>
            </a:r>
          </a:p>
          <a:p>
            <a:pPr marL="182880" indent="-182880">
              <a:spcAft>
                <a:spcPts val="600"/>
              </a:spcAft>
              <a:buFont typeface="Arial,Sans-Serif" panose="020B0604020202020204" pitchFamily="34" charset="0"/>
              <a:buChar char="•"/>
            </a:pPr>
            <a:r>
              <a:rPr lang="zh-CN" sz="2000" dirty="0">
                <a:solidFill>
                  <a:srgbClr val="000000"/>
                </a:solidFill>
                <a:cs typeface="Arial" panose="020B0604020202020204" pitchFamily="34" charset="0"/>
              </a:rPr>
              <a:t>免疫功能低下的个体（包括HIV病毒感染者），推荐接种三剂（如果可行）或至少接种两剂（当三剂不可行时）</a:t>
            </a:r>
          </a:p>
          <a:p>
            <a:pPr>
              <a:spcAft>
                <a:spcPts val="1200"/>
              </a:spcAft>
            </a:pPr>
            <a:r>
              <a:rPr lang="zh-CN" sz="2000" dirty="0">
                <a:solidFill>
                  <a:srgbClr val="000000"/>
                </a:solidFill>
                <a:cs typeface="Arial" panose="020B0604020202020204" pitchFamily="34" charset="0"/>
              </a:rPr>
              <a:t>包括单剂接种在内的上述部分接种方案属于超说明书用药选项。</a:t>
            </a:r>
          </a:p>
          <a:p>
            <a:r>
              <a:rPr lang="zh-CN" sz="2400" dirty="0">
                <a:cs typeface="Arial"/>
              </a:rPr>
              <a:t>世卫组织敦促各国将9</a:t>
            </a:r>
            <a:r>
              <a:rPr lang="zh-CN" sz="2400" dirty="0">
                <a:solidFill>
                  <a:srgbClr val="000000"/>
                </a:solidFill>
                <a:cs typeface="Arial"/>
              </a:rPr>
              <a:t>-</a:t>
            </a:r>
            <a:r>
              <a:rPr lang="zh-CN" sz="2400" dirty="0">
                <a:cs typeface="Arial"/>
              </a:rPr>
              <a:t>14岁女孩作为HPV疫苗接种的首要目标人群，并在可行和可负担的情况下，通过18岁以下多</a:t>
            </a:r>
            <a:r>
              <a:rPr lang="zh-CN" altLang="en-US" sz="2400" dirty="0">
                <a:cs typeface="Arial"/>
              </a:rPr>
              <a:t>出生</a:t>
            </a:r>
            <a:r>
              <a:rPr lang="zh-CN" sz="2400" dirty="0">
                <a:cs typeface="Arial"/>
              </a:rPr>
              <a:t>队列接种（MAC），优先为年龄较大和错过接种的女孩补种疫苗。 </a:t>
            </a:r>
          </a:p>
          <a:p>
            <a:endParaRPr lang="en-US" sz="800" i="1" dirty="0">
              <a:cs typeface="Arial" panose="020B0604020202020204" pitchFamily="34" charset="0"/>
            </a:endParaRPr>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253216" cy="307777"/>
          </a:xfrm>
          <a:prstGeom prst="rect">
            <a:avLst/>
          </a:prstGeom>
          <a:noFill/>
        </p:spPr>
        <p:txBody>
          <a:bodyPr wrap="square">
            <a:spAutoFit/>
          </a:bodyPr>
          <a:lstStyle/>
          <a:p>
            <a:pPr marL="0" indent="0" defTabSz="914400" eaLnBrk="1" hangingPunct="1">
              <a:buNone/>
              <a:defRPr/>
            </a:pPr>
            <a:r>
              <a:rPr lang="zh-CN" sz="700">
                <a:solidFill>
                  <a:srgbClr val="000000"/>
                </a:solidFill>
              </a:rPr>
              <a:t>1.世界卫生组织.人乳头瘤病毒疫苗: 世卫组织立场文件（2022年更新）.Weekly Epidemiological Record. 2022;97:645-672. </a:t>
            </a:r>
            <a:r>
              <a:rPr lang="zh-CN" sz="700">
                <a:solidFill>
                  <a:srgbClr val="000000"/>
                </a:solidFill>
                <a:hlinkClick r:id="rId3"/>
              </a:rPr>
              <a:t>http://apps.who.int/iris/bitstream/handle/10665/365350/WER9750-eng-fre.pdf</a:t>
            </a:r>
            <a:r>
              <a:rPr lang="zh-CN" sz="700">
                <a:solidFill>
                  <a:srgbClr val="000000"/>
                </a:solidFill>
              </a:rPr>
              <a:t> </a:t>
            </a:r>
          </a:p>
          <a:p>
            <a:pPr marL="0" indent="0" defTabSz="914400" eaLnBrk="1" hangingPunct="1">
              <a:buNone/>
              <a:defRPr/>
            </a:pPr>
            <a:r>
              <a:rPr lang="zh-CN" sz="700">
                <a:solidFill>
                  <a:srgbClr val="000000"/>
                </a:solidFill>
              </a:rPr>
              <a:t>2.单剂人乳头瘤病毒（HPV）疫苗可有效预防宫颈癌.新闻稿.世卫组织；2022年4月11日. </a:t>
            </a:r>
            <a:r>
              <a:rPr lang="zh-CN" sz="700">
                <a:solidFill>
                  <a:srgbClr val="000000"/>
                </a:solidFill>
                <a:hlinkClick r:id="rId4"/>
              </a:rPr>
              <a:t>https://www.who.int/news/item/11-04-2022-one-dose-human-papillomavirus-(hpv)-vaccine-offers-solid-protection-against-cervical-cancer</a:t>
            </a:r>
            <a:r>
              <a:rPr lang="zh-CN" sz="700">
                <a:solidFill>
                  <a:srgbClr val="000000"/>
                </a:solidFill>
              </a:rPr>
              <a:t> </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12553" y="737737"/>
            <a:ext cx="10718800" cy="1095876"/>
          </a:xfrm>
        </p:spPr>
        <p:txBody>
          <a:bodyPr/>
          <a:lstStyle/>
          <a:p>
            <a:pPr marL="0" indent="0">
              <a:buNone/>
            </a:pPr>
            <a:r>
              <a:rPr lang="zh-CN" sz="3200" dirty="0">
                <a:solidFill>
                  <a:schemeClr val="accent1"/>
                </a:solidFill>
                <a:latin typeface="+mj-lt"/>
                <a:ea typeface="SimSun"/>
              </a:rPr>
              <a:t>大量证据支持HPV疫苗单剂接种方案的获益</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800" b="1" i="0" u="none" strike="noStrike" cap="none" normalizeH="0" baseline="0" noProof="0">
                <a:ln>
                  <a:noFill/>
                </a:ln>
                <a:solidFill>
                  <a:srgbClr val="000000"/>
                </a:solidFill>
                <a:effectLst/>
                <a:uLnTx/>
                <a:uFillTx/>
                <a:latin typeface="Arial"/>
                <a:ea typeface="SimSun"/>
                <a:cs typeface="Arial" panose="020B0604020202020204" pitchFamily="34" charset="0"/>
              </a:rPr>
              <a:t>支持单剂方案的证据：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95495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400" b="1" i="0" u="none" strike="noStrike" cap="none" normalizeH="0" baseline="0" noProof="0" dirty="0">
                <a:ln>
                  <a:noFill/>
                </a:ln>
                <a:solidFill>
                  <a:srgbClr val="000000"/>
                </a:solidFill>
                <a:effectLst/>
                <a:uLnTx/>
                <a:uFillTx/>
                <a:latin typeface="Arial"/>
                <a:ea typeface="SimSun"/>
                <a:cs typeface="Arial" panose="020B0604020202020204" pitchFamily="34" charset="0"/>
              </a:rPr>
              <a:t>单剂次方案提供与多剂次方案类似的高水平保护。</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9267019"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400" b="1" i="0" u="none" strike="noStrike" cap="none" normalizeH="0" baseline="0" noProof="0" dirty="0">
                <a:ln>
                  <a:noFill/>
                </a:ln>
                <a:solidFill>
                  <a:srgbClr val="000000"/>
                </a:solidFill>
                <a:effectLst/>
                <a:uLnTx/>
                <a:uFillTx/>
                <a:latin typeface="Arial"/>
                <a:ea typeface="SimSun"/>
                <a:cs typeface="Arial" panose="020B0604020202020204" pitchFamily="34" charset="0"/>
              </a:rPr>
              <a:t>单剂方案可大大节约成本，并有助于应对整体疫苗交付方面的挑战。</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a:extLst>
                <a:ext uri="{96DAC541-7B7A-43D3-8B79-37D633B846F1}">
                  <asvg:svgBlip xmlns:asvg="http://schemas.microsoft.com/office/drawing/2016/SVG/main" r:embed="rId6"/>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90607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400" b="1" i="0" u="none" strike="noStrike" cap="none" normalizeH="0" baseline="0" noProof="0" dirty="0">
                <a:ln>
                  <a:noFill/>
                </a:ln>
                <a:solidFill>
                  <a:srgbClr val="000000"/>
                </a:solidFill>
                <a:effectLst/>
                <a:uLnTx/>
                <a:uFillTx/>
                <a:latin typeface="Arial"/>
                <a:ea typeface="SimSun"/>
                <a:cs typeface="Arial" panose="020B0604020202020204" pitchFamily="34" charset="0"/>
              </a:rPr>
              <a:t>单剂方案可促进全球卫生公平，并有助于提高可及性和接种率。</a:t>
            </a:r>
          </a:p>
        </p:txBody>
      </p:sp>
      <p:sp>
        <p:nvSpPr>
          <p:cNvPr id="14" name="Oval 13">
            <a:extLst>
              <a:ext uri="{FF2B5EF4-FFF2-40B4-BE49-F238E27FC236}">
                <a16:creationId xmlns:a16="http://schemas.microsoft.com/office/drawing/2014/main" id="{AB20139B-4166-BBFC-7DF7-5148879BAE57}"/>
              </a:ext>
            </a:extLst>
          </p:cNvPr>
          <p:cNvSpPr>
            <a:spLocks noGrp="1" noRot="1" noMove="1" noResize="1" noEditPoints="1" noAdjustHandles="1" noChangeArrowheads="1" noChangeShapeType="1"/>
          </p:cNvSpPr>
          <p:nvPr/>
        </p:nvSpPr>
        <p:spPr>
          <a:xfrm>
            <a:off x="554735" y="5111471"/>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a:extLst>
              <a:ext uri="{96DAC541-7B7A-43D3-8B79-37D633B846F1}">
                <asvg:svgBlip xmlns:asvg="http://schemas.microsoft.com/office/drawing/2016/SVG/main" r:embed="rId7"/>
              </a:ext>
            </a:extLst>
          </a:blip>
          <a:stretch>
            <a:fillRect/>
          </a:stretch>
        </p:blipFill>
        <p:spPr>
          <a:xfrm>
            <a:off x="702323" y="5259856"/>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4" y="5226828"/>
            <a:ext cx="8966986"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zh-CN" sz="1400" b="1" dirty="0">
                <a:solidFill>
                  <a:srgbClr val="000000"/>
                </a:solidFill>
                <a:latin typeface="Arial"/>
                <a:ea typeface="SimSun"/>
              </a:rPr>
              <a:t>与较少的女孩接种两剂次疫苗相比，更多的女孩接种一剂次疫苗可避免更多宫颈癌病例。</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zh-CN" dirty="0"/>
              <a:t>宫颈癌、HPV和HPV疫苗</a:t>
            </a:r>
          </a:p>
        </p:txBody>
      </p:sp>
    </p:spTree>
    <p:extLst>
      <p:ext uri="{BB962C8B-B14F-4D97-AF65-F5344CB8AC3E}">
        <p14:creationId xmlns:p14="http://schemas.microsoft.com/office/powerpoint/2010/main" val="32881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586636" y="265730"/>
            <a:ext cx="10972800" cy="4887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sz="3200" dirty="0">
                <a:solidFill>
                  <a:schemeClr val="accent1"/>
                </a:solidFill>
                <a:ea typeface="+mn-ea"/>
                <a:cs typeface="GILL SANS SEMIBOLD" panose="020B0502020104020203" pitchFamily="34" charset="-79"/>
              </a:rPr>
              <a:t>消除宫颈癌计划</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830742"/>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81000" y="915495"/>
            <a:ext cx="5301041" cy="2515304"/>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zh-CN" sz="2000" dirty="0">
                <a:ea typeface="+mj-ea"/>
                <a:cs typeface="Arial" panose="020B0604020202020204" pitchFamily="34" charset="0"/>
              </a:rPr>
              <a:t>宫颈癌是中低收入国家女性癌症死亡的主要原因。</a:t>
            </a:r>
          </a:p>
          <a:p>
            <a:pPr marL="285750" indent="-285750">
              <a:lnSpc>
                <a:spcPct val="107000"/>
              </a:lnSpc>
              <a:spcBef>
                <a:spcPts val="600"/>
              </a:spcBef>
              <a:spcAft>
                <a:spcPts val="600"/>
              </a:spcAft>
              <a:buFont typeface="Arial" panose="020B0604020202020204" pitchFamily="34" charset="0"/>
              <a:buChar char="•"/>
            </a:pPr>
            <a:r>
              <a:rPr lang="zh-CN" sz="2000" dirty="0">
                <a:ea typeface="+mj-ea"/>
                <a:cs typeface="Arial" panose="020B0604020202020204" pitchFamily="34" charset="0"/>
              </a:rPr>
              <a:t>每年有超过660,000例病例和350,000例死亡，其中90%以上的死亡发生在中低收入国家</a:t>
            </a:r>
            <a:r>
              <a:rPr lang="fr-FR" altLang="zh-CN" sz="2000" baseline="30000" dirty="0">
                <a:ea typeface="+mj-ea"/>
                <a:cs typeface="Arial" panose="020B0604020202020204" pitchFamily="34" charset="0"/>
              </a:rPr>
              <a:t>1</a:t>
            </a:r>
            <a:r>
              <a:rPr lang="zh-CN" sz="2000" dirty="0">
                <a:ea typeface="+mj-ea"/>
                <a:cs typeface="Arial" panose="020B0604020202020204" pitchFamily="34" charset="0"/>
              </a:rPr>
              <a:t>。</a:t>
            </a:r>
            <a:endParaRPr lang="zh-CN" sz="2000" baseline="30000" dirty="0">
              <a:ea typeface="+mj-ea"/>
              <a:cs typeface="Arial" panose="020B0604020202020204" pitchFamily="34"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mj-ea"/>
              <a:cs typeface="Arial" panose="020B0604020202020204" pitchFamily="34"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mj-ea"/>
              <a:cs typeface="Arial" panose="020B0604020202020204" pitchFamily="34"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915495"/>
            <a:ext cx="5592871" cy="1873205"/>
          </a:xfrm>
          <a:prstGeom prst="rect">
            <a:avLst/>
          </a:prstGeom>
          <a:noFill/>
        </p:spPr>
        <p:txBody>
          <a:bodyPr wrap="square" lIns="91440" tIns="45720" rIns="91440" bIns="45720" anchor="t">
            <a:spAutoFit/>
          </a:bodyPr>
          <a:lstStyle/>
          <a:p>
            <a:pPr marL="285750" indent="-285750">
              <a:lnSpc>
                <a:spcPct val="107000"/>
              </a:lnSpc>
              <a:spcBef>
                <a:spcPts val="600"/>
              </a:spcBef>
              <a:spcAft>
                <a:spcPts val="600"/>
              </a:spcAft>
              <a:buFont typeface="Arial" panose="020B0604020202020204" pitchFamily="34" charset="0"/>
              <a:buChar char="•"/>
            </a:pPr>
            <a:r>
              <a:rPr lang="zh-CN" sz="2000" dirty="0">
                <a:ea typeface="+mj-ea"/>
                <a:cs typeface="Arial"/>
              </a:rPr>
              <a:t>几乎所有宫颈癌病例中都存在HPV感染，HPV感染是引起宫颈癌的必要病因。 </a:t>
            </a:r>
          </a:p>
          <a:p>
            <a:pPr marL="285750" indent="-285750">
              <a:lnSpc>
                <a:spcPct val="107000"/>
              </a:lnSpc>
              <a:spcBef>
                <a:spcPts val="600"/>
              </a:spcBef>
              <a:spcAft>
                <a:spcPts val="600"/>
              </a:spcAft>
              <a:buFont typeface="Arial" panose="020B0604020202020204" pitchFamily="34" charset="0"/>
              <a:buChar char="•"/>
            </a:pPr>
            <a:r>
              <a:rPr lang="zh-CN" sz="2000" dirty="0">
                <a:ea typeface="+mj-ea"/>
                <a:cs typeface="Arial" panose="020B0604020202020204" pitchFamily="34" charset="0"/>
              </a:rPr>
              <a:t>2020年11月，世卫组织启动了加速消除宫颈癌这一公共卫生问题的全球战略，其2030年目标如下</a:t>
            </a:r>
            <a:r>
              <a:rPr lang="zh-CN" sz="2000" baseline="30000" dirty="0">
                <a:solidFill>
                  <a:srgbClr val="000000"/>
                </a:solidFill>
                <a:ea typeface="+mj-ea"/>
                <a:cs typeface="Arial" panose="020B0604020202020204" pitchFamily="34" charset="0"/>
              </a:rPr>
              <a:t>2</a:t>
            </a:r>
            <a:r>
              <a:rPr lang="zh-CN" sz="2000" dirty="0">
                <a:ea typeface="+mj-ea"/>
                <a:cs typeface="Arial" panose="020B0604020202020204" pitchFamily="34" charset="0"/>
              </a:rPr>
              <a:t>：</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1782905" cy="415498"/>
          </a:xfrm>
          <a:prstGeom prst="rect">
            <a:avLst/>
          </a:prstGeom>
          <a:noFill/>
        </p:spPr>
        <p:txBody>
          <a:bodyPr wrap="square">
            <a:spAutoFit/>
          </a:bodyPr>
          <a:lstStyle/>
          <a:p>
            <a:r>
              <a:rPr lang="zh-CN" sz="700" dirty="0">
                <a:solidFill>
                  <a:schemeClr val="tx1">
                    <a:lumMod val="65000"/>
                    <a:lumOff val="35000"/>
                  </a:schemeClr>
                </a:solidFill>
                <a:cs typeface="Arial" panose="020B0604020202020204" pitchFamily="34" charset="0"/>
              </a:rPr>
              <a:t>1.Global Cancer Observatory全球癌症观察站.宫颈.2025年1月访问. </a:t>
            </a:r>
            <a:r>
              <a:rPr lang="zh-CN" sz="700" dirty="0">
                <a:solidFill>
                  <a:schemeClr val="tx1">
                    <a:lumMod val="65000"/>
                    <a:lumOff val="35000"/>
                  </a:schemeClr>
                </a:solidFill>
                <a:cs typeface="Arial" panose="020B0604020202020204" pitchFamily="34" charset="0"/>
                <a:hlinkClick r:id="rId4"/>
              </a:rPr>
              <a:t>https://gco.iarc.who.int/media/globocan/factsheets/cancers/23-cervix-uteri-fact-sheet.pdf</a:t>
            </a:r>
            <a:br>
              <a:rPr lang="zh-CN" sz="700" dirty="0">
                <a:solidFill>
                  <a:schemeClr val="tx1">
                    <a:lumMod val="65000"/>
                    <a:lumOff val="35000"/>
                  </a:schemeClr>
                </a:solidFill>
                <a:cs typeface="Arial" panose="020B0604020202020204" pitchFamily="34" charset="0"/>
              </a:rPr>
            </a:br>
            <a:r>
              <a:rPr lang="zh-CN" sz="700" dirty="0">
                <a:solidFill>
                  <a:schemeClr val="tx1">
                    <a:lumMod val="65000"/>
                    <a:lumOff val="35000"/>
                  </a:schemeClr>
                </a:solidFill>
                <a:cs typeface="Arial" panose="020B0604020202020204" pitchFamily="34" charset="0"/>
              </a:rPr>
              <a:t>2.世界卫生组织（WHO）.</a:t>
            </a:r>
            <a:r>
              <a:rPr lang="zh-CN" sz="700" i="1" dirty="0">
                <a:solidFill>
                  <a:schemeClr val="tx1">
                    <a:lumMod val="65000"/>
                    <a:lumOff val="35000"/>
                  </a:schemeClr>
                </a:solidFill>
                <a:cs typeface="Arial" panose="020B0604020202020204" pitchFamily="34" charset="0"/>
              </a:rPr>
              <a:t>作为一个公共卫生问题 加速消除宫颈癌全球战略</a:t>
            </a:r>
            <a:r>
              <a:rPr lang="zh-CN" sz="700" dirty="0">
                <a:solidFill>
                  <a:schemeClr val="tx1">
                    <a:lumMod val="65000"/>
                    <a:lumOff val="35000"/>
                  </a:schemeClr>
                </a:solidFill>
                <a:cs typeface="Arial" panose="020B0604020202020204" pitchFamily="34" charset="0"/>
              </a:rPr>
              <a:t>.日内瓦: 世卫组织；2020年. </a:t>
            </a:r>
            <a:r>
              <a:rPr lang="zh-CN" sz="700" dirty="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https://www.who.int/publications/i/item/978924001410</a:t>
            </a:r>
            <a:r>
              <a:rPr lang="zh-CN" sz="700" dirty="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r>
              <a:rPr lang="zh-CN" sz="700" dirty="0">
                <a:solidFill>
                  <a:schemeClr val="tx1">
                    <a:lumMod val="65000"/>
                    <a:lumOff val="35000"/>
                  </a:schemeClr>
                </a:solidFill>
              </a:rPr>
              <a:t> </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000834"/>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a:bodyPr>
          <a:lstStyle/>
          <a:p>
            <a:pPr marL="0" indent="0">
              <a:buNone/>
            </a:pPr>
            <a:r>
              <a:rPr lang="zh-CN" dirty="0"/>
              <a:t>HPV感染可发展为宫颈癌并最终导致死亡，尤其在低收入国家</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5891647" cy="3905251"/>
          </a:xfrm>
        </p:spPr>
        <p:txBody>
          <a:bodyPr/>
          <a:lstStyle/>
          <a:p>
            <a:r>
              <a:rPr lang="zh-CN" sz="1800" b="0" i="0" u="none" strike="noStrike" dirty="0">
                <a:effectLst/>
                <a:latin typeface="Arial" panose="020B0604020202020204" pitchFamily="34" charset="0"/>
                <a:ea typeface="SimSun"/>
              </a:rPr>
              <a:t>HPV感染是一种常见的病毒感染，</a:t>
            </a:r>
            <a:r>
              <a:rPr lang="zh-CN" sz="1800" b="1" i="0" u="none" strike="noStrike" dirty="0">
                <a:effectLst/>
                <a:latin typeface="Arial" panose="020B0604020202020204" pitchFamily="34" charset="0"/>
                <a:ea typeface="SimSun"/>
              </a:rPr>
              <a:t>几乎所有宫颈癌都可归因于HPV感染；而大部分疾病负担都在低收入国家*</a:t>
            </a: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zh-CN" sz="5400" b="1" i="0" u="none" strike="noStrike" cap="none" normalizeH="0" baseline="0" noProof="0">
                <a:ln>
                  <a:noFill/>
                </a:ln>
                <a:solidFill>
                  <a:schemeClr val="accent2"/>
                </a:solidFill>
                <a:effectLst/>
                <a:uLnTx/>
                <a:uFillTx/>
                <a:latin typeface="Arial"/>
                <a:ea typeface="SimSun"/>
                <a:cs typeface="Arial" panose="020B0604020202020204" pitchFamily="34" charset="0"/>
                <a:sym typeface=""/>
              </a:rPr>
              <a:t>第2</a:t>
            </a: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472430"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zh-CN" sz="5400" b="1" i="0" u="none" strike="noStrike" cap="none" normalizeH="0" baseline="0" noProof="0">
                <a:ln>
                  <a:noFill/>
                </a:ln>
                <a:solidFill>
                  <a:schemeClr val="accent2"/>
                </a:solidFill>
                <a:effectLst/>
                <a:uLnTx/>
                <a:uFillTx/>
                <a:latin typeface="Arial"/>
                <a:ea typeface="SimSun"/>
                <a:sym typeface=""/>
              </a:rPr>
              <a:t>约35万</a:t>
            </a: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zh-CN" sz="5400" b="0" i="0" u="none" strike="noStrike" cap="none" normalizeH="0" baseline="0" noProof="0">
                <a:ln>
                  <a:noFill/>
                </a:ln>
                <a:solidFill>
                  <a:schemeClr val="accent3"/>
                </a:solidFill>
                <a:effectLst/>
                <a:uLnTx/>
                <a:uFillTx/>
                <a:latin typeface="Arial"/>
                <a:ea typeface="SimSun"/>
                <a:cs typeface="Arial" panose="020B0604020202020204" pitchFamily="34" charset="0"/>
                <a:sym typeface=""/>
              </a:rPr>
              <a:t> </a:t>
            </a:r>
            <a:r>
              <a:rPr kumimoji="0" lang="zh-CN" sz="5400" b="1" i="0" u="none" strike="noStrike" cap="none" normalizeH="0" baseline="0" noProof="0">
                <a:ln>
                  <a:noFill/>
                </a:ln>
                <a:solidFill>
                  <a:schemeClr val="accent2"/>
                </a:solidFill>
                <a:effectLst/>
                <a:uLnTx/>
                <a:uFillTx/>
                <a:latin typeface="Arial"/>
                <a:ea typeface="SimSun"/>
                <a:cs typeface="Arial" panose="020B0604020202020204" pitchFamily="34" charset="0"/>
                <a:sym typeface=""/>
              </a:rPr>
              <a:t>约90%</a:t>
            </a:r>
            <a:r>
              <a:rPr kumimoji="0" lang="zh-CN" sz="5400" b="1" i="0" u="none" strike="noStrike" cap="none" normalizeH="0" baseline="0" noProof="0">
                <a:ln>
                  <a:noFill/>
                </a:ln>
                <a:solidFill>
                  <a:schemeClr val="accent5"/>
                </a:solidFill>
                <a:effectLst/>
                <a:uLnTx/>
                <a:uFillTx/>
                <a:latin typeface="Arial"/>
                <a:ea typeface="SimSun"/>
                <a:cs typeface="Arial" panose="020B0604020202020204" pitchFamily="34" charset="0"/>
                <a:sym typeface=""/>
              </a:rPr>
              <a:t> </a:t>
            </a: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435594"/>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800" b="0" i="0" u="none" strike="noStrike" cap="none" normalizeH="0" baseline="0" noProof="0" dirty="0">
                <a:ln>
                  <a:noFill/>
                </a:ln>
                <a:effectLst/>
                <a:uLnTx/>
                <a:uFillTx/>
                <a:latin typeface="Arial"/>
                <a:ea typeface="SimSun"/>
                <a:cs typeface="Arial" panose="020B0604020202020204" pitchFamily="34" charset="0"/>
              </a:rPr>
              <a:t>发生在中低收入国家的死亡占比</a:t>
            </a:r>
            <a:r>
              <a:rPr lang="zh-CN" sz="1800" baseline="30000" dirty="0">
                <a:latin typeface="Arial"/>
                <a:ea typeface="SimSun"/>
                <a:cs typeface="Arial" panose="020B0604020202020204" pitchFamily="34" charset="0"/>
              </a:rPr>
              <a:t>2</a:t>
            </a: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800" b="0" i="0" u="none" strike="noStrike" cap="none" normalizeH="0" baseline="0" noProof="0" dirty="0">
                <a:ln>
                  <a:noFill/>
                </a:ln>
                <a:effectLst/>
                <a:uLnTx/>
                <a:uFillTx/>
                <a:latin typeface="Arial"/>
                <a:ea typeface="SimSun"/>
                <a:cs typeface="Arial" panose="020B0604020202020204" pitchFamily="34" charset="0"/>
              </a:rPr>
              <a:t>每年因宫颈癌死亡的人数</a:t>
            </a:r>
            <a:r>
              <a:rPr lang="zh-CN" sz="1800" baseline="30000" dirty="0">
                <a:latin typeface="Arial"/>
                <a:ea typeface="SimSun"/>
                <a:cs typeface="Arial" panose="020B0604020202020204" pitchFamily="34" charset="0"/>
              </a:rPr>
              <a:t>2</a:t>
            </a:r>
            <a:r>
              <a:rPr kumimoji="0" lang="zh-CN" sz="1800" b="0" i="0" u="none" strike="noStrike" cap="none" normalizeH="0" baseline="0" noProof="0" dirty="0">
                <a:ln>
                  <a:noFill/>
                </a:ln>
                <a:effectLst/>
                <a:uLnTx/>
                <a:uFillTx/>
                <a:latin typeface="Arial"/>
                <a:ea typeface="SimSun"/>
                <a:cs typeface="Arial" panose="020B0604020202020204" pitchFamily="34" charset="0"/>
              </a:rPr>
              <a:t> </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44597" y="4435594"/>
            <a:ext cx="2190097"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zh-CN" sz="1800" b="0" i="0" u="none" strike="noStrike" cap="none" normalizeH="0" baseline="0" noProof="0" dirty="0">
                <a:ln>
                  <a:noFill/>
                </a:ln>
                <a:effectLst/>
                <a:uLnTx/>
                <a:uFillTx/>
                <a:latin typeface="Arial"/>
                <a:ea typeface="SimSun"/>
                <a:cs typeface="Arial" panose="020B0604020202020204" pitchFamily="34" charset="0"/>
              </a:rPr>
              <a:t>宫颈癌是非洲女性中第二常见的癌症，在全球女性中排名第四</a:t>
            </a:r>
            <a:r>
              <a:rPr lang="zh-CN" sz="1800" baseline="30000" dirty="0">
                <a:latin typeface="Arial"/>
                <a:ea typeface="SimSun"/>
                <a:cs typeface="Arial" panose="020B0604020202020204" pitchFamily="34" charset="0"/>
              </a:rPr>
              <a:t>1</a:t>
            </a:r>
            <a:r>
              <a:rPr kumimoji="0" lang="zh-CN" sz="1800" b="0" i="0" u="none" strike="noStrike" cap="none" normalizeH="0" baseline="0" noProof="0" dirty="0">
                <a:ln>
                  <a:noFill/>
                </a:ln>
                <a:effectLst/>
                <a:uLnTx/>
                <a:uFillTx/>
                <a:latin typeface="Arial"/>
                <a:ea typeface="SimSun"/>
                <a:cs typeface="Arial" panose="020B0604020202020204" pitchFamily="34" charset="0"/>
              </a:rPr>
              <a:t> </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a:extLst>
              <a:ext uri="{96DAC541-7B7A-43D3-8B79-37D633B846F1}">
                <asvg:svgBlip xmlns:asvg="http://schemas.microsoft.com/office/drawing/2016/SVG/main" r:embed="rId18"/>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a:extLst>
              <a:ext uri="{96DAC541-7B7A-43D3-8B79-37D633B846F1}">
                <asvg:svgBlip xmlns:asvg="http://schemas.microsoft.com/office/drawing/2016/SVG/main" r:embed="rId19"/>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a:extLst>
              <a:ext uri="{96DAC541-7B7A-43D3-8B79-37D633B846F1}">
                <asvg:svgBlip xmlns:asvg="http://schemas.microsoft.com/office/drawing/2016/SVG/main" r:embed="rId20"/>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600" b="1" i="0" u="none" strike="noStrike" cap="none" normalizeH="0" baseline="0" noProof="0" dirty="0">
                <a:ln>
                  <a:noFill/>
                </a:ln>
                <a:solidFill>
                  <a:schemeClr val="accent6"/>
                </a:solidFill>
                <a:effectLst/>
                <a:uLnTx/>
                <a:uFillTx/>
                <a:latin typeface="Arial"/>
                <a:ea typeface="SimSun"/>
                <a:cs typeface="Arial" panose="020B0604020202020204" pitchFamily="34" charset="0"/>
              </a:rPr>
              <a:t>2021年按社会人口指数划分的宫颈癌年龄标准化死亡率（ASMR）</a:t>
            </a:r>
            <a:r>
              <a:rPr lang="zh-CN" b="1" baseline="30000" dirty="0">
                <a:solidFill>
                  <a:schemeClr val="accent6"/>
                </a:solidFill>
                <a:latin typeface="Arial"/>
                <a:ea typeface="SimSun"/>
                <a:cs typeface="Arial" panose="020B0604020202020204" pitchFamily="34" charset="0"/>
              </a:rPr>
              <a:t>3</a:t>
            </a:r>
            <a:r>
              <a:rPr kumimoji="0" lang="zh-CN" sz="1600" i="0" u="none" strike="noStrike" cap="none" normalizeH="0" baseline="0" noProof="0" dirty="0">
                <a:ln>
                  <a:noFill/>
                </a:ln>
                <a:solidFill>
                  <a:schemeClr val="accent6"/>
                </a:solidFill>
                <a:effectLst/>
                <a:uLnTx/>
                <a:uFillTx/>
                <a:latin typeface="Arial"/>
                <a:ea typeface="SimSun"/>
                <a:cs typeface="Arial" panose="020B0604020202020204" pitchFamily="34" charset="0"/>
              </a:rPr>
              <a:t> </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1"/>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670537"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zh-CN" sz="1400" b="1" i="0" u="none" strike="noStrike" cap="none" normalizeH="0" baseline="0" noProof="0">
                <a:ln>
                  <a:noFill/>
                </a:ln>
                <a:solidFill>
                  <a:schemeClr val="accent6"/>
                </a:solidFill>
                <a:effectLst/>
                <a:uLnTx/>
                <a:uFillTx/>
                <a:latin typeface="Arial"/>
                <a:ea typeface="SimSun"/>
                <a:cs typeface="Arial" panose="020B0604020202020204" pitchFamily="34" charset="0"/>
              </a:rPr>
              <a:t>ASMR（每100,000名女性）</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zh-CN" sz="1400" b="1" i="0" u="none" strike="noStrike" cap="none" normalizeH="0" baseline="0" noProof="0">
                <a:ln>
                  <a:noFill/>
                </a:ln>
                <a:solidFill>
                  <a:schemeClr val="accent6"/>
                </a:solidFill>
                <a:effectLst/>
                <a:uLnTx/>
                <a:uFillTx/>
                <a:latin typeface="Arial"/>
                <a:ea typeface="SimSun"/>
                <a:cs typeface="Arial" panose="020B0604020202020204" pitchFamily="34" charset="0"/>
              </a:rPr>
              <a:t>收入水平</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149536" y="5951365"/>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zh-CN" sz="700">
                <a:solidFill>
                  <a:schemeClr val="tx1">
                    <a:lumMod val="65000"/>
                    <a:lumOff val="35000"/>
                  </a:schemeClr>
                </a:solidFill>
              </a:rPr>
              <a:t>1.</a:t>
            </a:r>
            <a:r>
              <a:rPr kumimoji="0" lang="zh-CN"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Sung H, </a:t>
            </a:r>
            <a:r>
              <a:rPr lang="zh-CN" sz="700">
                <a:solidFill>
                  <a:schemeClr val="tx1">
                    <a:lumMod val="65000"/>
                    <a:lumOff val="35000"/>
                  </a:schemeClr>
                </a:solidFill>
              </a:rPr>
              <a:t>Ferlay J, </a:t>
            </a:r>
            <a:r>
              <a:rPr kumimoji="0" lang="zh-CN"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Siegel  </a:t>
            </a:r>
            <a:r>
              <a:rPr lang="zh-CN" sz="700">
                <a:solidFill>
                  <a:schemeClr val="tx1">
                    <a:lumMod val="65000"/>
                    <a:lumOff val="35000"/>
                  </a:schemeClr>
                </a:solidFill>
              </a:rPr>
              <a:t>RL, et al.Global Cancer Statistics 2020: GLOBOCAN Estimates of Incidence and Mortality Worldwide for 36 Cancers in 185 Countries.</a:t>
            </a:r>
            <a:r>
              <a:rPr lang="zh-CN" sz="700" i="1">
                <a:solidFill>
                  <a:schemeClr val="tx1">
                    <a:lumMod val="65000"/>
                    <a:lumOff val="35000"/>
                  </a:schemeClr>
                </a:solidFill>
              </a:rPr>
              <a:t>CA: A Cancer Journal for Clinicians</a:t>
            </a:r>
            <a:r>
              <a:rPr lang="zh-CN" sz="700">
                <a:solidFill>
                  <a:schemeClr val="tx1">
                    <a:lumMod val="65000"/>
                    <a:lumOff val="35000"/>
                  </a:schemeClr>
                </a:solidFill>
              </a:rPr>
              <a:t>.</a:t>
            </a:r>
            <a:r>
              <a:rPr kumimoji="0" lang="zh-CN"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2021;71(3):209-249. </a:t>
            </a:r>
            <a:r>
              <a:rPr kumimoji="0" lang="zh-CN"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hlinkClick r:id="rId22">
                  <a:extLst>
                    <a:ext uri="{A12FA001-AC4F-418D-AE19-62706E023703}">
                      <ahyp:hlinkClr xmlns:ahyp="http://schemas.microsoft.com/office/drawing/2018/hyperlinkcolor" val="tx"/>
                    </a:ext>
                  </a:extLst>
                </a:hlinkClick>
              </a:rPr>
              <a:t>doi:10.3322/caac.21660</a:t>
            </a:r>
            <a:r>
              <a:rPr kumimoji="0" lang="zh-CN"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a:t>
            </a:r>
            <a:r>
              <a:rPr lang="zh-CN" sz="700">
                <a:solidFill>
                  <a:schemeClr val="tx1">
                    <a:lumMod val="65000"/>
                    <a:lumOff val="35000"/>
                  </a:schemeClr>
                </a:solidFill>
                <a:cs typeface="Arial" panose="020B0604020202020204" pitchFamily="34" charset="0"/>
              </a:rPr>
              <a:t>Global Cancer Observatory全球癌症观察站.宫颈.2025年1月访问. </a:t>
            </a:r>
            <a:r>
              <a:rPr lang="zh-CN" sz="700">
                <a:solidFill>
                  <a:schemeClr val="tx1">
                    <a:lumMod val="65000"/>
                    <a:lumOff val="35000"/>
                  </a:schemeClr>
                </a:solidFill>
                <a:cs typeface="Arial" panose="020B0604020202020204" pitchFamily="34" charset="0"/>
                <a:hlinkClick r:id="rId23"/>
              </a:rPr>
              <a:t>https://gco.iarc.who.int/media/globocan/factsheets/cancers/23-cervix-uteri-fact-sheet.pdf</a:t>
            </a:r>
            <a:r>
              <a:rPr lang="zh-CN" sz="700">
                <a:solidFill>
                  <a:schemeClr val="tx1">
                    <a:lumMod val="65000"/>
                    <a:lumOff val="35000"/>
                  </a:schemeClr>
                </a:solidFill>
                <a:cs typeface="Arial" panose="020B0604020202020204" pitchFamily="34" charset="0"/>
              </a:rPr>
              <a:t>.</a:t>
            </a:r>
            <a:r>
              <a:rPr kumimoji="0" lang="zh-CN"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3.</a:t>
            </a:r>
            <a:r>
              <a:rPr lang="zh-CN" sz="700">
                <a:solidFill>
                  <a:schemeClr val="tx1">
                    <a:lumMod val="65000"/>
                    <a:lumOff val="35000"/>
                  </a:schemeClr>
                </a:solidFill>
              </a:rPr>
              <a:t>Cheng L, Zhao J, Zou T, Xu Z, Lv Y. Cervical cancer burden and attributable risk factors across different age and regions from 1990 to 2021 and future burden prediction: Results from the Global Burden of Disease study 2021.</a:t>
            </a:r>
            <a:r>
              <a:rPr lang="zh-CN" sz="700" i="1">
                <a:solidFill>
                  <a:schemeClr val="tx1">
                    <a:lumMod val="65000"/>
                    <a:lumOff val="35000"/>
                  </a:schemeClr>
                </a:solidFill>
              </a:rPr>
              <a:t>Frontiers in Oncology</a:t>
            </a:r>
            <a:r>
              <a:rPr lang="zh-CN" sz="700">
                <a:solidFill>
                  <a:schemeClr val="tx1">
                    <a:lumMod val="65000"/>
                    <a:lumOff val="35000"/>
                  </a:schemeClr>
                </a:solidFill>
              </a:rPr>
              <a:t>. 2025;15:1541452. doi:10.3389/fonc.2025.1541452. </a:t>
            </a:r>
          </a:p>
        </p:txBody>
      </p:sp>
      <p:sp>
        <p:nvSpPr>
          <p:cNvPr id="5" name="TextBox 4">
            <a:extLst>
              <a:ext uri="{FF2B5EF4-FFF2-40B4-BE49-F238E27FC236}">
                <a16:creationId xmlns:a16="http://schemas.microsoft.com/office/drawing/2014/main" id="{093ADD69-09EA-05CF-A1A0-67E36524B01A}"/>
              </a:ext>
            </a:extLst>
          </p:cNvPr>
          <p:cNvSpPr txBox="1"/>
          <p:nvPr/>
        </p:nvSpPr>
        <p:spPr>
          <a:xfrm>
            <a:off x="117094" y="5674366"/>
            <a:ext cx="2652232" cy="215444"/>
          </a:xfrm>
          <a:prstGeom prst="rect">
            <a:avLst/>
          </a:prstGeom>
          <a:noFill/>
        </p:spPr>
        <p:txBody>
          <a:bodyPr wrap="square" rtlCol="0">
            <a:spAutoFit/>
          </a:bodyPr>
          <a:lstStyle/>
          <a:p>
            <a:r>
              <a:rPr lang="zh-CN" sz="800"/>
              <a:t>*超过70%的病例由16型和18型HPV引起</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10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NAME" val="CustomIcon"/>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NAME" val="CustomIcon"/>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NAME" val="CustomIcon"/>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7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5.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9.xml><?xml version="1.0" encoding="utf-8"?>
<p:tagLst xmlns:a="http://schemas.openxmlformats.org/drawingml/2006/main" xmlns:r="http://schemas.openxmlformats.org/officeDocument/2006/relationships" xmlns:p="http://schemas.openxmlformats.org/presentationml/2006/main">
  <p:tag name="SHAPENAME" val="4. Footnot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SimSun"/>
        <a:cs typeface=""/>
      </a:majorFont>
      <a:minorFont>
        <a:latin typeface="Gill Sans Std Light"/>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SimSun"/>
        <a:cs typeface=""/>
      </a:majorFont>
      <a:minorFont>
        <a:latin typeface="Poppins"/>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92507</TotalTime>
  <Words>26091</Words>
  <Application>Microsoft Office PowerPoint</Application>
  <PresentationFormat>Widescreen</PresentationFormat>
  <Paragraphs>938</Paragraphs>
  <Slides>60</Slides>
  <Notes>42</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7" baseType="lpstr">
      <vt:lpstr>Aptos</vt:lpstr>
      <vt:lpstr>Arial</vt:lpstr>
      <vt:lpstr>Arial,Sans-Serif</vt:lpstr>
      <vt:lpstr>Calibri</vt:lpstr>
      <vt:lpstr>Gill Sans Std</vt:lpstr>
      <vt:lpstr>Gill Sans Std Light</vt:lpstr>
      <vt:lpstr>GillSans</vt:lpstr>
      <vt:lpstr>Helvetica</vt:lpstr>
      <vt:lpstr>Poppins</vt:lpstr>
      <vt:lpstr>Poppins Medium</vt:lpstr>
      <vt:lpstr>Poppins SemiBold</vt:lpstr>
      <vt:lpstr>Segoe UI</vt:lpstr>
      <vt:lpstr>Times New Roman</vt:lpstr>
      <vt:lpstr>Wingdings</vt:lpstr>
      <vt:lpstr>Office Theme</vt:lpstr>
      <vt:lpstr>WHO/IVB Presentation</vt:lpstr>
      <vt:lpstr>think-cell Slide</vt:lpstr>
      <vt:lpstr>HPV疫苗单剂接种现有证据回顾</vt:lpstr>
      <vt:lpstr>关于单剂次HPV疫苗评估联盟</vt:lpstr>
      <vt:lpstr>HPV疫苗单剂接种重要信息</vt:lpstr>
      <vt:lpstr>PowerPoint Presentation</vt:lpstr>
      <vt:lpstr>PowerPoint Presentation</vt:lpstr>
      <vt:lpstr>PowerPoint Presentation</vt:lpstr>
      <vt:lpstr>宫颈癌、HPV和HPV疫苗</vt:lpstr>
      <vt:lpstr>PowerPoint Presentation</vt:lpstr>
      <vt:lpstr>PowerPoint Presentation</vt:lpstr>
      <vt:lpstr>PowerPoint Presentation</vt:lpstr>
      <vt:lpstr>PowerPoint Presentation</vt:lpstr>
      <vt:lpstr>HPV疫苗接种率</vt:lpstr>
      <vt:lpstr>PowerPoint Presentation</vt:lpstr>
      <vt:lpstr>PowerPoint Presentation</vt:lpstr>
      <vt:lpstr>PowerPoint Presentation</vt:lpstr>
      <vt:lpstr>PowerPoint Presentation</vt:lpstr>
      <vt:lpstr>HPV疫苗单剂接种关键议题和问题</vt:lpstr>
      <vt:lpstr>PowerPoint Presentation</vt:lpstr>
      <vt:lpstr>HPV疫苗单剂接种关键议题和问题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HPV疫苗单剂接种关键议题和问题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HPV疫苗单剂接种关键议题和问题</vt:lpstr>
      <vt:lpstr>PowerPoint Presentation</vt:lpstr>
      <vt:lpstr>PowerPoint Presentation</vt:lpstr>
      <vt:lpstr>PowerPoint Presentation</vt:lpstr>
      <vt:lpstr>PowerPoint Presentation</vt:lpstr>
      <vt:lpstr>PowerPoint Presentation</vt:lpstr>
      <vt:lpstr>支持HPV疫苗单剂接种 现有临床试验证据概要</vt:lpstr>
      <vt:lpstr>PowerPoint Presentation</vt:lpstr>
      <vt:lpstr>正在进行的临床试验即将获得的证据</vt:lpstr>
      <vt:lpstr>PowerPoint Presentation</vt:lpstr>
      <vt:lpstr>PowerPoint Presentation</vt:lpstr>
      <vt:lpstr>PowerPoint Presentation</vt:lpstr>
      <vt:lpstr>PowerPoint Presentation</vt:lpstr>
      <vt:lpstr>单剂接种 - 开放式问题</vt:lpstr>
      <vt:lpstr>来自建模分析的支持性证据</vt:lpstr>
      <vt:lpstr>PowerPoint Presentation</vt:lpstr>
      <vt:lpstr>PowerPoint Presentation</vt:lpstr>
      <vt:lpstr>PowerPoint Presentation</vt:lpstr>
      <vt:lpstr>采用单剂HPV疫苗接种方案可节约免疫规划成本</vt:lpstr>
      <vt:lpstr>PowerPoint Presentation</vt:lpstr>
      <vt:lpstr>总结</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1625</cp:revision>
  <cp:lastPrinted>2021-06-09T18:30:32Z</cp:lastPrinted>
  <dcterms:created xsi:type="dcterms:W3CDTF">2018-02-08T23:20:58Z</dcterms:created>
  <dcterms:modified xsi:type="dcterms:W3CDTF">2026-04-05T20:41:21Z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