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0" r:id="rId2"/>
  </p:sldMasterIdLst>
  <p:notesMasterIdLst>
    <p:notesMasterId r:id="rId34"/>
  </p:notesMasterIdLst>
  <p:sldIdLst>
    <p:sldId id="2147375717" r:id="rId3"/>
    <p:sldId id="258" r:id="rId4"/>
    <p:sldId id="2147478201" r:id="rId5"/>
    <p:sldId id="2147478172" r:id="rId6"/>
    <p:sldId id="2147478173" r:id="rId7"/>
    <p:sldId id="261" r:id="rId8"/>
    <p:sldId id="2147478198" r:id="rId9"/>
    <p:sldId id="2147478191" r:id="rId10"/>
    <p:sldId id="2147478194" r:id="rId11"/>
    <p:sldId id="2147478185" r:id="rId12"/>
    <p:sldId id="2147478193" r:id="rId13"/>
    <p:sldId id="2147478187" r:id="rId14"/>
    <p:sldId id="2147375755" r:id="rId15"/>
    <p:sldId id="2147478205" r:id="rId16"/>
    <p:sldId id="2147480914" r:id="rId17"/>
    <p:sldId id="2147481806" r:id="rId18"/>
    <p:sldId id="2147481801" r:id="rId19"/>
    <p:sldId id="2147480895" r:id="rId20"/>
    <p:sldId id="2147480912" r:id="rId21"/>
    <p:sldId id="2147478188" r:id="rId22"/>
    <p:sldId id="2147481808" r:id="rId23"/>
    <p:sldId id="2147481807" r:id="rId24"/>
    <p:sldId id="2147481802" r:id="rId25"/>
    <p:sldId id="2147480922" r:id="rId26"/>
    <p:sldId id="2147480921" r:id="rId27"/>
    <p:sldId id="2147481803" r:id="rId28"/>
    <p:sldId id="2147480896" r:id="rId29"/>
    <p:sldId id="2147480913" r:id="rId30"/>
    <p:sldId id="2147480918" r:id="rId31"/>
    <p:sldId id="2147481798" r:id="rId32"/>
    <p:sldId id="21474781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ZSfcNwh1q/b2ToUhTreWQ==" hashData="mvmB/WERwYDKPSvkDePG/kRJlicDhT4EM53InbFLdE3CM5tck/DvVbWryps0F5F/RJmd9mjwi72/r5uyfzpDMA=="/>
  <p:extLst>
    <p:ext uri="{521415D9-36F7-43E2-AB2F-B90AF26B5E84}">
      <p14:sectionLst xmlns:p14="http://schemas.microsoft.com/office/powerpoint/2010/main">
        <p14:section name="Default Section" id="{C0304ECF-8F55-4155-9AD4-EAD31ECA943B}">
          <p14:sldIdLst>
            <p14:sldId id="2147375717"/>
            <p14:sldId id="258"/>
            <p14:sldId id="2147478201"/>
            <p14:sldId id="2147478172"/>
            <p14:sldId id="2147478173"/>
            <p14:sldId id="261"/>
            <p14:sldId id="2147478198"/>
            <p14:sldId id="2147478191"/>
            <p14:sldId id="2147478194"/>
            <p14:sldId id="2147478185"/>
            <p14:sldId id="2147478193"/>
            <p14:sldId id="2147478187"/>
            <p14:sldId id="2147375755"/>
            <p14:sldId id="2147478205"/>
            <p14:sldId id="2147480914"/>
            <p14:sldId id="2147481806"/>
            <p14:sldId id="2147481801"/>
            <p14:sldId id="2147480895"/>
            <p14:sldId id="2147480912"/>
            <p14:sldId id="2147478188"/>
            <p14:sldId id="2147481808"/>
            <p14:sldId id="2147481807"/>
            <p14:sldId id="2147481802"/>
            <p14:sldId id="2147480922"/>
            <p14:sldId id="2147480921"/>
            <p14:sldId id="2147481803"/>
            <p14:sldId id="2147480896"/>
            <p14:sldId id="2147480913"/>
            <p14:sldId id="2147480918"/>
            <p14:sldId id="2147481798"/>
            <p14:sldId id="21474781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1FA"/>
    <a:srgbClr val="ECF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99408-3004-4530-925B-F9F0031207F7}" v="26" dt="2026-01-26T22:20:25.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2"/>
    <p:restoredTop sz="71932" autoAdjust="0"/>
  </p:normalViewPr>
  <p:slideViewPr>
    <p:cSldViewPr snapToGrid="0">
      <p:cViewPr varScale="1">
        <p:scale>
          <a:sx n="74" d="100"/>
          <a:sy n="74" d="100"/>
        </p:scale>
        <p:origin x="23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0"/>
    </inkml:context>
    <inkml:brush xml:id="br0">
      <inkml:brushProperty name="width" value="0.05" units="cm"/>
      <inkml:brushProperty name="height" value="0.05" units="cm"/>
      <inkml:brushProperty name="color" value="#FFFFFF"/>
    </inkml:brush>
  </inkml:definitions>
  <inkml:trace contextRef="#ctx0" brushRef="#br0">46 676 24575,'16'2'0,"0"0"0,0 0 0,-1 2 0,1 0 0,18 8 0,29 6 0,-7-3 0,98 40 0,-103-34 0,1-2 0,56 11 0,-102-29 0,0 0 0,1-1 0,-1 0 0,1 0 0,10-2 0,-16 2 0,-1 0 0,1 0 0,0-1 0,-1 1 0,1 0 0,0 0 0,-1 0 0,1-1 0,0 1 0,-1 0 0,1-1 0,-1 1 0,1 0 0,0-1 0,-1 1 0,1-1 0,-1 1 0,1-1 0,-1 1 0,0-1 0,1 1 0,-1-1 0,1-1 0,-1 1 0,0 0 0,-1 0 0,1 0 0,-1 0 0,1 0 0,-1 0 0,1 0 0,-1 0 0,1 0 0,-1 0 0,0 0 0,1 1 0,-1-1 0,0 0 0,0 0 0,0 1 0,0-1 0,0 0 0,0 1 0,-2-2 0,-23-13 0,0 0 0,-43-16 0,37 18 0,-56-33 0,-59-67 0,27 19 0,119 92 0,-1 1 0,1 0 0,0 0 0,-1 0 0,0 0 0,1 0 0,-1 0 0,1 1 0,-1-1 0,0 0 0,0 1 0,1-1 0,-1 1 0,0 0 0,-2-1 0,4 2 0,-1-1 0,1 1 0,0-1 0,0 1 0,-1 0 0,1-1 0,0 1 0,0-1 0,0 1 0,0 0 0,0-1 0,0 1 0,0-1 0,0 1 0,0 0 0,0-1 0,0 1 0,0 0 0,0-1 0,1 1 0,-1-1 0,0 1 0,0-1 0,1 1 0,-1-1 0,0 1 0,1 0 0,35 56 0,20 9 0,2-2 0,3-4 0,3-1 0,74 50 0,-125-94 0,-26-12 0,-44-12 0,31 4 0,19 5 0,0 0 0,-1 1 0,1-1 0,0 1 0,0 1 0,-13 3 0,19-4 0,0-1 0,0 0 0,0 0 0,0 0 0,0 1 0,0-1 0,0 0 0,0 1 0,0-1 0,0 1 0,0-1 0,0 1 0,1-1 0,-1 1 0,0 0 0,0 0 0,1-1 0,-1 1 0,0 0 0,1 0 0,-1 0 0,1-1 0,-1 1 0,1 0 0,-1 0 0,1 0 0,-1 0 0,1 0 0,0 0 0,0 0 0,0 0 0,0 0 0,-1 0 0,1 0 0,0 0 0,1 0 0,-1 1 0,0-1 0,0 0 0,0 0 0,1 0 0,-1 0 0,0 0 0,1-1 0,-1 1 0,1 0 0,-1 0 0,1 0 0,-1 0 0,1 0 0,0-1 0,0 1 0,-1 0 0,1 0 0,0-1 0,1 2 0,3 2 0,0 0 0,1 0 0,-1-1 0,1 1 0,0-1 0,0 0 0,0-1 0,0 0 0,1 0 0,-1 0 0,10 1 0,81 7 0,-56-7 0,-38-3 0,0 1 0,0-1 0,-1 0 0,1 0 0,0 0 0,-1 0 0,1 0 0,0-1 0,-1 1 0,1-1 0,0 0 0,-1 0 0,1 0 0,-1 0 0,1 0 0,-1 0 0,0-1 0,1 1 0,-1-1 0,3-3 0,-2 1 0,0-1 0,0 0 0,0 1 0,-1-1 0,0 0 0,0-1 0,-1 1 0,1 0 0,1-10 0,5-45 0,-7 31 0,-2 30 0,0-1 0,0 1 0,0 0 0,-1 0 0,1 0 0,0 0 0,0 0 0,0 0 0,0 0 0,1 0 0,-1 0 0,0 0 0,0 1 0,1-1 0,-1 0 0,1 1 0,-1-1 0,0 3 0,-55 109 0,38-72 0,-2 0 0,-1-2 0,-36 48 0,53-82 0,0-1 0,0 0 0,0 0 0,0 0 0,-1 0 0,-7 4 0,11-7 0,-1 0 0,1 0 0,-1-1 0,0 1 0,1-1 0,-1 1 0,0-1 0,1 1 0,-1-1 0,0 0 0,1 0 0,-1 0 0,0 0 0,1 0 0,-1 0 0,-3-1 0,2-1 0,0 0 0,0 0 0,0 0 0,1-1 0,-1 1 0,1-1 0,0 1 0,-1-1 0,1 0 0,0 0 0,1 0 0,-1 0 0,0 0 0,1-1 0,0 1 0,0 0 0,0-1 0,0 1 0,0-1 0,1 1 0,-1-6 0,-2-21 0,0 0 0,2 0 0,5-56 0,20-97 0,40-154 0,-57 285 0,-8 52 0,1 1 0,0-1 0,0 0 0,0 0 0,0 0 0,0 0 0,0 0 0,-1 1 0,1-1 0,0 0 0,0 0 0,0 0 0,0 0 0,0 0 0,-1 0 0,1 0 0,0 0 0,0 0 0,0 0 0,-1 1 0,1-1 0,0 0 0,0 0 0,0 0 0,0 0 0,-1 0 0,1 0 0,0 0 0,0 0 0,0-1 0,-1 1 0,1 0 0,0 0 0,0 0 0,0 0 0,0 0 0,-1 0 0,1 0 0,0 0 0,0 0 0,0 0 0,0-1 0,-1 1 0,1 0 0,0 0 0,0 0 0,0 0 0,0 0 0,0-1 0,0 1 0,0 0 0,0 0 0,0 0 0,-1-1 0,1 1 0,0 0 0,0 0 0,0 0 0,0 0 0,0-1 0,0 1 0,-7 12 0,0 1 0,1-1 0,-6 18 0,-48 124 0,42-123 0,18-31 0,-1 0 0,1 0 0,0 0 0,-1 0 0,1 0 0,0 0 0,0 0 0,-1 0 0,1 0 0,0 0 0,-1 0 0,1 0 0,0 0 0,0 0 0,-1-1 0,1 1 0,0 0 0,0 0 0,-1 0 0,1 0 0,0 0 0,0-1 0,0 1 0,-1 0 0,1 0 0,0 0 0,0-1 0,0 1 0,0 0 0,-1 0 0,1-1 0,0 1 0,0 0 0,0 0 0,0-1 0,0 1 0,0 0 0,0-1 0,0 1 0,0 0 0,0 0 0,0-1 0,0 1 0,0 0 0,0-1 0,0 1 0,0 0 0,0 0 0,0-1 0,0 1 0,3-70 0,-3 66 0,34-552 0,-34 554 0,-2-32 0,-3 29 0,-4 20 0,-66 164 0,32-71 0,-69 127 0,109-231 0,1 1 0,-1-1 0,0 0 0,0 0 0,0 0 0,0 0 0,-1 0 0,0 0 0,-4 2 0,7-5 0,-1-1 0,1 1 0,-1-1 0,1 0 0,-1 1 0,1-1 0,-1 0 0,1 0 0,-1 0 0,1 0 0,-1 0 0,1-1 0,0 1 0,-1 0 0,1-1 0,-1 1 0,1-1 0,-1 1 0,1-1 0,0 0 0,0 1 0,-1-1 0,1 0 0,0 0 0,0 0 0,0 0 0,0 0 0,0 0 0,0-1 0,0 1 0,0 0 0,0 0 0,1-1 0,-2-1 0,-11-19-227,1 0-1,1-1 1,1 0-1,2-1 1,-9-32-1,-8-39-6598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3"/>
    </inkml:context>
    <inkml:brush xml:id="br0">
      <inkml:brushProperty name="width" value="0.35" units="cm"/>
      <inkml:brushProperty name="height" value="0.35" units="cm"/>
      <inkml:brushProperty name="color" value="#FFFFFF"/>
    </inkml:brush>
  </inkml:definitions>
  <inkml:trace contextRef="#ctx0" brushRef="#br0">1 803 24575,'1218'-19'0,"-725"30"0,-469-9 0,1-2 0,0 0 0,-1-2 0,0 0 0,38-9 0,-49 7 0,-1 0 0,0 0 0,1-1 0,-1-1 0,-1 0 0,1-1 0,-1 0 0,0-1 0,-1 0 0,0 0 0,17-19 0,-11 8 0,0-1 0,-1-1 0,-1 0 0,-1-1 0,-1-1 0,-1 1 0,-1-2 0,-1 0 0,-1 0 0,-1 0 0,-2-1 0,0 0 0,-1 0 0,-2 0 0,0-41 0,-3 45 0,1 3 0,0 1 0,-2-1 0,0 1 0,-6-25 0,6 36 0,0 0 0,0 0 0,-1 1 0,0-1 0,0 1 0,-1-1 0,0 1 0,1 0 0,-2 1 0,1-1 0,0 1 0,-1-1 0,0 1 0,0 1 0,0-1 0,-7-3 0,-7-2 0,0 0 0,-1 2 0,0 0 0,0 1 0,0 1 0,-1 1 0,-28-2 0,-155 1 0,159 5 0,-299 15 0,282-8 0,0 3 0,1 2 0,-91 31 0,126-32 0,0 1 0,1 0 0,1 2 0,0 1 0,1 1 0,0 1 0,2 1 0,-29 30 0,42-42 0,0 0 0,0 0 0,-1-1 0,0 0 0,0-1 0,0 0 0,0-1 0,-1 1 0,0-2 0,0 1 0,1-2 0,-1 1 0,0-1 0,0-1 0,-1 1 0,1-2 0,0 1 0,-11-4 0,60 4 0,803 13 0,-579 5 0,314 63 0,-500-65 0,-2 3 0,141 56 0,-166-52 0,-1 2 0,-1 2 0,-1 2 0,75 62 0,-20 5 0,-66-59 0,49 38 0,-83-73 0,0-1 0,0 1 0,1 0 0,-1-1 0,0 1 0,1-1 0,-1 0 0,1 1 0,-1-1 0,1-1 0,0 1 0,-1 0 0,1-1 0,0 1 0,0-1 0,-1 0 0,1 1 0,0-2 0,0 1 0,0 0 0,2-1 0,-3 0 0,0 0 0,0-1 0,0 1 0,0-1 0,0 1 0,-1-1 0,1 0 0,-1 0 0,1 0 0,-1 0 0,1 0 0,-1 0 0,0 0 0,0 0 0,0 0 0,0 0 0,-1-1 0,1 1 0,0 0 0,-1-1 0,0 1 0,1-5 0,1-16-227,-1 0-1,-1 0 1,-1 0-1,-1 0 1,-10-44-1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4"/>
    </inkml:context>
    <inkml:brush xml:id="br0">
      <inkml:brushProperty name="width" value="0.35" units="cm"/>
      <inkml:brushProperty name="height" value="0.35" units="cm"/>
      <inkml:brushProperty name="color" value="#FFFFFF"/>
    </inkml:brush>
  </inkml:definitions>
  <inkml:trace contextRef="#ctx0" brushRef="#br0">135 150 24575,'0'-6'0,"-1"0"0,0 0 0,0 0 0,-1 0 0,0 0 0,0 0 0,0 0 0,0 0 0,-1 1 0,0-1 0,-1 1 0,1 0 0,-5-5 0,2 2 0,0 1 0,-1 0 0,0 0 0,-1 1 0,0 0 0,0 0 0,-11-6 0,17 11 0,1 0 0,0 1 0,0-1 0,0 1 0,0-1 0,-1 1 0,1-1 0,0 1 0,0 0 0,-1 0 0,1-1 0,0 1 0,-1 0 0,1 0 0,0 0 0,-2 1 0,2-1 0,1 0 0,-1 1 0,1-1 0,-1 1 0,1-1 0,-1 0 0,1 1 0,-1-1 0,1 1 0,0-1 0,-1 1 0,1-1 0,-1 1 0,1-1 0,0 1 0,0-1 0,-1 1 0,1-1 0,0 1 0,0 0 0,0-1 0,0 1 0,0-1 0,0 2 0,0 2 0,0 1 0,0-1 0,1 0 0,0 0 0,0 1 0,0-1 0,0 0 0,4 7 0,4 7 0,1-1 0,1 0 0,0 0 0,1-1 0,1-1 0,25 24 0,103 77 0,-54-48 0,140 129-1365,-171-144-5461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5"/>
    </inkml:context>
    <inkml:brush xml:id="br0">
      <inkml:brushProperty name="width" value="0.35" units="cm"/>
      <inkml:brushProperty name="height" value="0.35" units="cm"/>
      <inkml:brushProperty name="color" value="#FFFFFF"/>
    </inkml:brush>
  </inkml:definitions>
  <inkml:trace contextRef="#ctx0" brushRef="#br0">1 135 24575,'5'-6'0,"2"-6"0,5-8 0,1-5 0,-3-4 0,-2-2 0,13 20 0,26 23 0,14 20 0,3 10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7"/>
    </inkml:context>
    <inkml:brush xml:id="br0">
      <inkml:brushProperty name="width" value="0.35" units="cm"/>
      <inkml:brushProperty name="height" value="0.35" units="cm"/>
      <inkml:brushProperty name="color" value="#FFFFFF"/>
    </inkml:brush>
  </inkml:definitions>
  <inkml:trace contextRef="#ctx0" brushRef="#br0">1 1 24575,'11'5'0,"3"8"0,5 6 0,-1 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8"/>
    </inkml:context>
    <inkml:brush xml:id="br0">
      <inkml:brushProperty name="width" value="0.35" units="cm"/>
      <inkml:brushProperty name="height" value="0.35" units="cm"/>
      <inkml:brushProperty name="color" value="#FFFFFF"/>
    </inkml:brush>
  </inkml:definitions>
  <inkml:trace contextRef="#ctx0" brushRef="#br0">0 1 24575,'0'5'0,"5"8"0,2 6 0,6 11 0,-1 6 0,-6-3 0,-11-13 0,-9-9 0,-8-13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2"/>
    </inkml:context>
    <inkml:brush xml:id="br0">
      <inkml:brushProperty name="width" value="0.35" units="cm"/>
      <inkml:brushProperty name="height" value="0.35" units="cm"/>
      <inkml:brushProperty name="color" value="#FFFFFF"/>
    </inkml:brush>
  </inkml:definitions>
  <inkml:trace contextRef="#ctx0" brushRef="#br0">1 1253 24575,'9'-2'0,"-1"0"0,1 0 0,0-1 0,-1 0 0,1-1 0,-1 0 0,0 0 0,11-9 0,-8 7 0,0-1 0,-4 2 0,1 1 0,0 0 0,0 0 0,0 0 0,0 1 0,9-2 0,-14 4 0,0 1 0,1 0 0,-1 0 0,0 0 0,1 0 0,-1 0 0,0 1 0,0-1 0,1 1 0,-1 0 0,0 0 0,0 0 0,0 1 0,0-1 0,0 1 0,0-1 0,-1 1 0,1 0 0,-1 0 0,1 0 0,2 3 0,6 7 0,0 0 0,-1 0 0,-1 1 0,0 1 0,-1-1 0,10 22 0,36 104 0,-49-126 0,144 466 0,24 64 0,-168-528 0,8 21 0,25 46 0,-35-75 0,1 0 0,-1-1 0,2 0 0,-1 0 0,1 0 0,0 0 0,0-1 0,0 1 0,1-1 0,0-1 0,0 1 0,0-1 0,7 4 0,-9-7 0,-1 0 0,0 0 0,1-1 0,-1 1 0,1-1 0,-1 0 0,1 0 0,-1 0 0,1 0 0,-1 0 0,1-1 0,-1 0 0,0 1 0,1-1 0,-1-1 0,0 1 0,0 0 0,0-1 0,0 1 0,0-1 0,0 0 0,0 0 0,3-3 0,6-6 0,-1 0 0,0 0 0,17-24 0,4-10 0,-3 0 0,-2-3 0,24-54 0,54-161 0,-7 14 0,-93 237 0,1 0 0,1 1 0,-1 0 0,2 0 0,-1 0 0,1 1 0,1 0 0,0 1 0,1 0 0,-1 0 0,2 1 0,-1 0 0,1 1 0,0 0 0,1 1 0,-1 0 0,1 1 0,1 0 0,16-4 0,23-5 0,1 2 0,0 3 0,71-4 0,159 9 0,-215 5 0,-43 0 0,-1 0 0,1 2 0,-1 1 0,0 1 0,0 1 0,0 1 0,-1 1 0,0 0 0,-1 2 0,1 1 0,-2 1 0,0 1 0,0 1 0,18 16 0,-4-2 0,-2 2 0,-1 2 0,-1 1 0,-2 1 0,-1 1 0,36 61 0,-35-44 0,-2 1 0,-3 1 0,-2 1 0,23 87 0,-39-106 0,-1-1 0,-2 1 0,-1 0 0,-2 0 0,-5 40 0,3-38 0,0-3 0,2 5 0,-2-1 0,-2 0 0,-2 1 0,-1-2 0,-20 64 0,25-98 0,0 1 0,0-1 0,0 1 0,0-1 0,-1 1 0,0-1 0,0 0 0,0 0 0,0-1 0,0 1 0,-1-1 0,0 1 0,0-1 0,0 0 0,0-1 0,0 1 0,0-1 0,-1 1 0,1-1 0,-1-1 0,0 1 0,0-1 0,1 1 0,-1-1 0,0-1 0,0 1 0,0-1 0,0 0 0,0 0 0,0 0 0,0-1 0,0 1 0,-8-3 0,0-1 0,0-1 0,1 0 0,-1 0 0,1-1 0,0-1 0,0 0 0,1-1 0,0 0 0,0 0 0,1-1 0,-11-13 0,-51-71 0,-18-21 0,81 104 0,-1 0 0,-1 0 0,0 1 0,0 0 0,-1 1 0,0 0 0,-21-10 0,1 9 0,28 8 0,0 1 0,0-1 0,0 0 0,0 0 0,0-1 0,0 1 0,0-1 0,1 0 0,-1 0 0,1 0 0,-1-1 0,1 1 0,0-1 0,-4-4 0,3 1 0,0 0 0,1 0 0,0-1 0,0 0 0,0 1 0,1-1 0,0 0 0,-2-12 0,-5-66 0,8 70 0,0-583 0,8 295 0,10 86 0,-1-7 0,-16 189 0,2-1 0,1 1 0,13-62 0,-12 82 0,1 1 0,0 0 0,1-1 0,0 2 0,1-1 0,1 1 0,0 0 0,1 1 0,0 0 0,1 0 0,17-16 0,178-138 0,-154 130 0,1 2 0,3 3 0,97-42 0,-105 51 0,50-32 0,-25 13 0,-45 27 0,0 0 0,-1-2 0,-1-1 0,-1-1 0,0-1 0,-2-1 0,0-1 0,-1-1 0,25-34 0,-45 54 0,50-69 0,-47 66 0,1 0 0,-1 1 0,1-1 0,0 1 0,0 0 0,0 0 0,1 1 0,-1 0 0,1 0 0,0 0 0,7-2 0,-11 4 0,-1 1 0,1 0 0,0-1 0,-1 1 0,1 0 0,0 0 0,0 0 0,-1 1 0,1-1 0,0 0 0,0 1 0,-1-1 0,1 1 0,-1-1 0,1 1 0,0 0 0,-1-1 0,1 1 0,-1 0 0,1 0 0,-1 0 0,0 1 0,1-1 0,-1 0 0,0 0 0,0 1 0,0-1 0,0 1 0,0-1 0,0 1 0,0-1 0,-1 1 0,1-1 0,0 1 0,-1 0 0,1 1 0,2 9 0,0-1 0,-1 1 0,0 0 0,0 12 0,-1-18 0,2 36 0,-1 1 0,-5 55 0,0-77 0,0 0 0,-1-1 0,-1 0 0,-1 0 0,0 0 0,-17 32 0,4-15 0,2 0 0,1 1 0,2 1 0,1 1 0,2 0 0,3 0 0,0 1 0,3 0 0,-1 67 0,7-104 0,-1 0 0,0-1 0,0 1 0,0 0 0,0-1 0,-1 1 0,1 0 0,-1-1 0,0 1 0,-2 4 0,1-6 0,1 1 0,-1-1 0,0 0 0,0-1 0,0 1 0,0 0 0,0 0 0,0-1 0,0 0 0,-1 1 0,1-1 0,0 0 0,-1 0 0,1 0 0,-5 1 0,-61 16 0,-73 11 0,57-13 0,84-16 0,-1 0 0,1 0 0,-1 1 0,0-1 0,1 0 0,-1 0 0,1 1 0,-1-1 0,1 0 0,-1 0 0,0 0 0,1 0 0,-1 0 0,0 0 0,1 0 0,-1 0 0,1 0 0,-1 0 0,0 0 0,1 0 0,-1-1 0,1 1 0,-1 0 0,1 0 0,-1-1 0,1 1 0,-1 0 0,1-1 0,-1 1 0,1 0 0,-1-1 0,1 1 0,-1-1 0,1 1 0,0-1 0,-1 1 0,1-1 0,0 1 0,-1-1 0,1 1 0,0-1 0,0 1 0,-1-1 0,1 0 0,0 1 0,0-1 0,0 1 0,0-1 0,0 0 0,0 1 0,0-1 0,0 0 0,13-34 0,-10 28 0,12-27 0,-1-1 0,-2 0 0,-1-1 0,7-47 0,-14 59 0,-2 0 0,0 0 0,-2 0 0,-1 0 0,0 0 0,-2 0 0,-8-35 0,10 55 0,0 0 0,0 0 0,0 0 0,-1 0 0,1 0 0,-1 0 0,0 0 0,0 1 0,-1-1 0,1 1 0,-1 0 0,1-1 0,-1 1 0,0 0 0,-4-2 0,5 3 0,-1 1 0,0 0 0,0 0 0,1 1 0,-1-1 0,0 0 0,0 1 0,0 0 0,0 0 0,0 0 0,0 0 0,0 0 0,0 0 0,0 1 0,1 0 0,-1-1 0,0 1 0,0 0 0,0 0 0,1 1 0,-5 1 0,-11 7 0,0 1 0,0 0 0,1 1 0,1 1 0,0 1 0,0 0 0,2 1 0,0 1 0,0 0 0,2 1 0,-17 28 0,11-11 0,0 0 0,2 2 0,2 0 0,1 1 0,-11 54 0,20-71 0,-30 115 0,29-120 0,0 0 0,-1-1 0,-1 1 0,-1-1 0,0 0 0,-14 18 0,19-28 0,-1 0 0,0-1 0,0 1 0,0-1 0,0 0 0,-1-1 0,1 1 0,-1-1 0,0 1 0,1-1 0,-1-1 0,0 1 0,0-1 0,0 0 0,0 0 0,-1 0 0,1-1 0,0 0 0,-9 0 0,-33 5 0,46-5 0,1 0 0,-1 0 0,1 0 0,-1 0 0,1 0 0,-1 1 0,0-1 0,1 0 0,-1 0 0,1 1 0,-1-1 0,1 0 0,-1 1 0,1-1 0,0 0 0,-1 1 0,1-1 0,-1 0 0,1 1 0,0-1 0,-1 1 0,1-1 0,0 1 0,0-1 0,-1 1 0,1-1 0,0 1 0,0 0 0,0-1 0,-1 1 0,1-1 0,0 1 0,0-1 0,0 1 0,0 0 0,0-1 0,0 1 0,0-1 0,1 1 0,-1-1 0,0 1 0,0-1 0,0 1 0,0 0 0,1-1 0,-1 1 0,0-1 0,1 1 0,-1-1 0,0 0 0,1 1 0,-1-1 0,0 1 0,1-1 0,0 1 0,25 22 0,-12-18 0,-1 0 0,1-2 0,0 1 0,0-2 0,27 2 0,3 1 0,-11 0 0,205 37 0,-206-34 0,0 1 0,0 2 0,0 1 0,-2 1 0,36 21 0,-58-29 0,0 1 0,0 0 0,-1 0 0,1 1 0,-1 0 0,-1 0 0,1 0 0,-1 1 0,-1 0 0,1 0 0,-1 1 0,-1 0 0,0-1 0,0 2 0,0-1 0,1 11 0,1 7 0,-2 0 0,-1 0 0,-2 1 0,-2 42 0,2-40 0,7 52 0,-4-53 0,1 48 0,-5-76 0,0 1 0,0-1 0,0 1 0,0-1 0,0 1 0,-1-1 0,1 1 0,0-1 0,-1 0 0,1 1 0,-1-1 0,1 1 0,-1-1 0,0 0 0,0 1 0,1-1 0,-1 0 0,0 0 0,0 0 0,0 0 0,0 0 0,-1 0 0,1 0 0,-2 1 0,1-1 0,0 0 0,0-1 0,0 1 0,-1-1 0,1 0 0,0 0 0,-1 0 0,1 0 0,0 0 0,0 0 0,-1-1 0,1 1 0,0-1 0,-3 0 0,-8-4 0,0-1 0,1 0 0,0-1 0,-14-9 0,6 3 0,1-1 0,0-1 0,1-1 0,-24-27 0,33 32 0,1 0 0,1 0 0,-1 0 0,2-1 0,0 0 0,0 0 0,1-1 0,1 0 0,-5-20 0,-8-22 0,13 44 0,0 0 0,1-1 0,0 1 0,1-1 0,-2-17 0,4 27 0,1 0 0,-1 1 0,0-1 0,1 1 0,-1-1 0,1 0 0,-1 1 0,1-1 0,0 1 0,0-1 0,0 1 0,-1-1 0,1 1 0,1 0 0,-1 0 0,0-1 0,0 1 0,0 0 0,1 0 0,-1 0 0,0 0 0,1 0 0,-1 1 0,1-1 0,-1 0 0,1 1 0,0-1 0,-1 1 0,4-1 0,54-5 0,-51 6 0,89 1 0,-69 1 0,0-1 0,0-2 0,1-1 0,-1-1 0,0-1 0,27-8 0,-38 7 0,0-1 0,-1-1 0,0-1 0,0 0 0,-1-1 0,26-20 0,-34 23 0,0 0 0,-1 0 0,1-1 0,-2 0 0,1 0 0,-1 0 0,0-1 0,-1 0 0,1 0 0,-2 0 0,1 0 0,-1-1 0,0 1 0,-1-1 0,2-10 0,-4 16 0,1 0 0,-1-1 0,0 1 0,0 0 0,0-1 0,0 1 0,-1 0 0,1-1 0,-1 1 0,0 0 0,1 0 0,-2 0 0,-1-6 0,2 8 0,-1-1 0,1 1 0,0-1 0,-1 1 0,1 0 0,0 0 0,-1 0 0,0 0 0,1 0 0,-1 0 0,1 0 0,-1 0 0,0 0 0,0 1 0,0-1 0,1 1 0,-1 0 0,0-1 0,0 1 0,0 0 0,0 0 0,0 0 0,1 0 0,-1 0 0,-3 1 0,-40 9 0,36-7 0,-1-1 0,1 1 0,-1-2 0,0 0 0,0 0 0,-11 0 0,18-2 0,0 1 0,0-1 0,0 0 0,0 0 0,0 0 0,0 0 0,0 0 0,1-1 0,-1 1 0,0-1 0,1 0 0,-1 0 0,1 0 0,0 0 0,-1 0 0,1 0 0,0-1 0,0 1 0,0-1 0,1 1 0,-1-1 0,1 0 0,-1 0 0,0-3 0,-3-8 0,1 0 0,1 0 0,0 0 0,1 0 0,0-1 0,1-27 0,2 9 0,2 1 0,6-33 0,-8 61 0,-1 1 0,1-1 0,0 0 0,0 0 0,0 1 0,0-1 0,1 1 0,0-1 0,-1 1 0,1 0 0,0-1 0,1 1 0,-1 0 0,1 0 0,-1 1 0,1-1 0,0 0 0,0 1 0,0 0 0,4-3 0,-4 4 0,1 0 0,0 0 0,0 0 0,0 0 0,0 0 0,0 1 0,1 0 0,-1 0 0,0 0 0,0 0 0,0 1 0,0 0 0,0-1 0,0 2 0,7 1 0,0 2 0,1 1 0,-1-1 0,0 2 0,0 0 0,-1 0 0,0 1 0,0 0 0,-1 1 0,0 0 0,0 0 0,7 11 0,26 48 0,-30-46 0,0-2 0,1 0 0,2 0 0,-1-2 0,2 1 0,36 30 0,-38-38 0,0 0 0,1-2 0,0 0 0,0 0 0,1-2 0,0 0 0,1 0 0,0-2 0,0 0 0,0-1 0,23 2 0,-38-5 0,1-1 0,0 0 0,0 0 0,-1 0 0,1-1 0,0 1 0,-1-1 0,1 1 0,0-1 0,-1 0 0,1 0 0,-1 0 0,1 0 0,-1-1 0,0 1 0,1 0 0,-1-1 0,0 0 0,0 0 0,0 1 0,0-1 0,-1 0 0,1-1 0,0 1 0,-1 0 0,1 0 0,-1-1 0,0 1 0,0-1 0,0 1 0,0-1 0,1-4 0,0-7 0,0 0 0,0 0 0,-2 0 0,0 0 0,-2-16 0,1 12 0,0 10 0,0 1 0,-1-1 0,0 1 0,0-1 0,-1 1 0,0 0 0,0 0 0,0 0 0,-1 1 0,0-1 0,-1 1 0,1 0 0,-1 0 0,-1 1 0,1-1 0,-1 1 0,-11-8 0,9 6 0,-1 2 0,1-1 0,-1 1 0,0 1 0,0 0 0,-1 0 0,1 0 0,-1 2 0,1-1 0,-1 1 0,0 0 0,0 1 0,-13 0 0,23 1 0,-1-1 0,1 1 0,-1 0 0,1 0 0,-1 0 0,1 0 0,-1 0 0,1 0 0,-1 0 0,1 0 0,-1 0 0,1 0 0,-1 1 0,1-1 0,-1 0 0,1 0 0,-1 0 0,1 1 0,-1-1 0,1 0 0,-1 0 0,1 1 0,0-1 0,-1 0 0,1 1 0,-1-1 0,1 1 0,0-1 0,0 0 0,-1 1 0,1-1 0,0 1 0,0-1 0,-1 1 0,12 15 0,33 14 0,-40-28 0,140 104 0,-100-70 0,73 44 0,-63-52 0,-30-17 0,-1 2 0,24 16 0,-41-25 0,-1 0 0,0 1 0,0-1 0,0 1 0,0 0 0,-1 0 0,0 1 0,0-1 0,0 1 0,-1 0 0,0 0 0,5 13 0,67 284 0,-66-268 0,-2 1 0,-2 0 0,2 50 0,-8 112 0,-2-68 0,5-41 0,1-54 0,-2 1 0,-1 0 0,-2 0 0,-1 0 0,-17 69 0,17-97 0,-1 1 0,0-1 0,-1 0 0,1 0 0,-2-1 0,1 1 0,-1-1 0,0-1 0,0 1 0,-1-1 0,0 0 0,0 0 0,-1-1 0,0 0 0,1 0 0,-1-1 0,-1 0 0,-12 4 0,-16 5 0,-1-3 0,-1-1 0,-42 5 0,12-3 0,-21 8 0,-123 42 0,22 8 0,157-55 0,-3 3 0,-1-3 0,0 0 0,-1-3 0,-67 12 0,101-23 0,0 0 0,0 0 0,0 0 0,-1-1 0,1 0 0,0 0 0,0 0 0,0 0 0,0-1 0,0 0 0,1 0 0,-1 0 0,1-1 0,-1 0 0,1 1 0,-4-5 0,0 0 0,1 0 0,0 0 0,1-1 0,0 0 0,0 0 0,1 0 0,-9-18 0,3-1 0,1-1 0,1 0 0,1 0 0,-6-53 0,-16-488 0,28 451 0,1 287 0,4 119 0,15-177 0,-8-59 0,-9-49 0,8 32 0,-9-35 0,1 1 0,-1-1 0,0 1 0,0-1 0,1 1 0,-1-1 0,0 1 0,1-1 0,-1 1 0,0-1 0,1 0 0,-1 1 0,1-1 0,-1 0 0,1 1 0,-1-1 0,1 0 0,-1 1 0,1-1 0,-1 0 0,1 0 0,-1 0 0,1 0 0,0 0 0,-1 1 0,1-1 0,-1 0 0,1 0 0,-1 0 0,1 0 0,0-1 0,-1 1 0,1 0 0,-1 0 0,1 0 0,-1 0 0,1 0 0,-1-1 0,1 1 0,-1 0 0,1-1 0,-1 1 0,1 0 0,-1-1 0,1 1 0,-1 0 0,1-1 0,-1 1 0,0-1 0,1 1 0,-1-1 0,0 1 0,0-1 0,1 1 0,-1-1 0,0 1 0,0-2 0,12-14 0,-1 0 0,-1-1 0,-1 0 0,14-38 0,22-86 0,-32 99 0,-3 1 0,-1 0 0,-2 0 0,3-59 0,-9-122 0,-2 178 0,2 26 0,3 39 0,24 299 0,12 78 0,-30-351 0,-2-35 0,1-16 0,7-25 0,-15 27 0,31-83 0,-4-1 0,18-98 0,-11 42 0,155-511 0,-176 578 0,-12 58 0,1 1 0,0 0 0,1-1 0,0 1 0,1 1 0,8-17 0,-12 31 0,-1 1 0,0-1 0,0 0 0,1 1 0,-1-1 0,1 0 0,-1 1 0,0-1 0,1 0 0,-1 1 0,1-1 0,0 1 0,-1-1 0,1 1 0,-1-1 0,1 1 0,0-1 0,-1 1 0,1 0 0,0-1 0,-1 1 0,1 0 0,0 0 0,0-1 0,-1 1 0,1 0 0,0 0 0,0 0 0,-1 0 0,1 0 0,0 0 0,0 0 0,0 0 0,-1 0 0,1 1 0,1-1 0,0 2 0,0-1 0,0 1 0,0 0 0,0 0 0,0 0 0,0 0 0,0 0 0,0 0 0,1 5 0,11 16 0,-2 1 0,-1 1 0,0 0 0,11 44 0,18 117 0,-26-117 0,3 19 0,-3-11 0,29 89 0,23 72 119,0 4-1603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3"/>
    </inkml:context>
    <inkml:brush xml:id="br0">
      <inkml:brushProperty name="width" value="0.35" units="cm"/>
      <inkml:brushProperty name="height" value="0.35" units="cm"/>
      <inkml:brushProperty name="color" value="#FFFFFF"/>
    </inkml:brush>
  </inkml:definitions>
  <inkml:trace contextRef="#ctx0" brushRef="#br0">1 803 24575,'1218'-19'0,"-725"30"0,-469-9 0,1-2 0,0 0 0,-1-2 0,0 0 0,38-9 0,-49 7 0,-1 0 0,0 0 0,1-1 0,-1-1 0,-1 0 0,1-1 0,-1 0 0,0-1 0,-1 0 0,0 0 0,17-19 0,-11 8 0,0-1 0,-1-1 0,-1 0 0,-1-1 0,-1-1 0,-1 1 0,-1-2 0,-1 0 0,-1 0 0,-1 0 0,-2-1 0,0 0 0,-1 0 0,-2 0 0,0-41 0,-3 45 0,1 3 0,0 1 0,-2-1 0,0 1 0,-6-25 0,6 36 0,0 0 0,0 0 0,-1 1 0,0-1 0,0 1 0,-1-1 0,0 1 0,1 0 0,-2 1 0,1-1 0,0 1 0,-1-1 0,0 1 0,0 1 0,0-1 0,-7-3 0,-7-2 0,0 0 0,-1 2 0,0 0 0,0 1 0,0 1 0,-1 1 0,-28-2 0,-155 1 0,159 5 0,-299 15 0,282-8 0,0 3 0,1 2 0,-91 31 0,126-32 0,0 1 0,1 0 0,1 2 0,0 1 0,1 1 0,0 1 0,2 1 0,-29 30 0,42-42 0,0 0 0,0 0 0,-1-1 0,0 0 0,0-1 0,0 0 0,0-1 0,-1 1 0,0-2 0,0 1 0,1-2 0,-1 1 0,0-1 0,0-1 0,-1 1 0,1-2 0,0 1 0,-11-4 0,60 4 0,803 13 0,-579 5 0,314 63 0,-500-65 0,-2 3 0,141 56 0,-166-52 0,-1 2 0,-1 2 0,-1 2 0,75 62 0,-20 5 0,-66-59 0,49 38 0,-83-73 0,0-1 0,0 1 0,1 0 0,-1-1 0,0 1 0,1-1 0,-1 0 0,1 1 0,-1-1 0,1-1 0,0 1 0,-1 0 0,1-1 0,0 1 0,0-1 0,-1 0 0,1 1 0,0-2 0,0 1 0,0 0 0,2-1 0,-3 0 0,0 0 0,0-1 0,0 1 0,0-1 0,0 1 0,-1-1 0,1 0 0,-1 0 0,1 0 0,-1 0 0,1 0 0,-1 0 0,0 0 0,0 0 0,0 0 0,0 0 0,-1-1 0,1 1 0,0 0 0,-1-1 0,0 1 0,1-5 0,1-16-227,-1 0-1,-1 0 1,-1 0-1,-1 0 1,-10-44-1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4"/>
    </inkml:context>
    <inkml:brush xml:id="br0">
      <inkml:brushProperty name="width" value="0.35" units="cm"/>
      <inkml:brushProperty name="height" value="0.35" units="cm"/>
      <inkml:brushProperty name="color" value="#FFFFFF"/>
    </inkml:brush>
  </inkml:definitions>
  <inkml:trace contextRef="#ctx0" brushRef="#br0">135 150 24575,'0'-6'0,"-1"0"0,0 0 0,0 0 0,-1 0 0,0 0 0,0 0 0,0 0 0,0 0 0,-1 1 0,0-1 0,-1 1 0,1 0 0,-5-5 0,2 2 0,0 1 0,-1 0 0,0 0 0,-1 1 0,0 0 0,0 0 0,-11-6 0,17 11 0,1 0 0,0 1 0,0-1 0,0 1 0,0-1 0,-1 1 0,1-1 0,0 1 0,0 0 0,-1 0 0,1-1 0,0 1 0,-1 0 0,1 0 0,0 0 0,-2 1 0,2-1 0,1 0 0,-1 1 0,1-1 0,-1 1 0,1-1 0,-1 0 0,1 1 0,-1-1 0,1 1 0,0-1 0,-1 1 0,1-1 0,-1 1 0,1-1 0,0 1 0,0-1 0,-1 1 0,1-1 0,0 1 0,0 0 0,0-1 0,0 1 0,0-1 0,0 2 0,0 2 0,0 1 0,0-1 0,1 0 0,0 0 0,0 1 0,0-1 0,0 0 0,4 7 0,4 7 0,1-1 0,1 0 0,0 0 0,1-1 0,1-1 0,25 24 0,103 77 0,-54-48 0,140 129-1365,-171-144-5461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5"/>
    </inkml:context>
    <inkml:brush xml:id="br0">
      <inkml:brushProperty name="width" value="0.35" units="cm"/>
      <inkml:brushProperty name="height" value="0.35" units="cm"/>
      <inkml:brushProperty name="color" value="#FFFFFF"/>
    </inkml:brush>
  </inkml:definitions>
  <inkml:trace contextRef="#ctx0" brushRef="#br0">1 135 24575,'5'-6'0,"2"-6"0,5-8 0,1-5 0,-3-4 0,-2-2 0,13 20 0,26 23 0,14 20 0,3 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7"/>
    </inkml:context>
    <inkml:brush xml:id="br0">
      <inkml:brushProperty name="width" value="0.35" units="cm"/>
      <inkml:brushProperty name="height" value="0.35" units="cm"/>
      <inkml:brushProperty name="color" value="#FFFFFF"/>
    </inkml:brush>
  </inkml:definitions>
  <inkml:trace contextRef="#ctx0" brushRef="#br0">1 1 24575,'11'5'0,"3"8"0,5 6 0,-1 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8"/>
    </inkml:context>
    <inkml:brush xml:id="br0">
      <inkml:brushProperty name="width" value="0.35" units="cm"/>
      <inkml:brushProperty name="height" value="0.35" units="cm"/>
      <inkml:brushProperty name="color" value="#FFFFFF"/>
    </inkml:brush>
  </inkml:definitions>
  <inkml:trace contextRef="#ctx0" brushRef="#br0">0 1 24575,'0'5'0,"5"8"0,2 6 0,6 11 0,-1 6 0,-6-3 0,-11-13 0,-9-9 0,-8-13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0"/>
    </inkml:context>
    <inkml:brush xml:id="br0">
      <inkml:brushProperty name="width" value="0.05" units="cm"/>
      <inkml:brushProperty name="height" value="0.05" units="cm"/>
      <inkml:brushProperty name="color" value="#FFFFFF"/>
    </inkml:brush>
  </inkml:definitions>
  <inkml:trace contextRef="#ctx0" brushRef="#br0">46 676 24575,'16'2'0,"0"0"0,0 0 0,-1 2 0,1 0 0,18 8 0,29 6 0,-7-3 0,98 40 0,-103-34 0,1-2 0,56 11 0,-102-29 0,0 0 0,1-1 0,-1 0 0,1 0 0,10-2 0,-16 2 0,-1 0 0,1 0 0,0-1 0,-1 1 0,1 0 0,0 0 0,-1 0 0,1-1 0,0 1 0,-1 0 0,1-1 0,-1 1 0,1 0 0,0-1 0,-1 1 0,1-1 0,-1 1 0,1-1 0,-1 1 0,0-1 0,1 1 0,-1-1 0,1-1 0,-1 1 0,0 0 0,-1 0 0,1 0 0,-1 0 0,1 0 0,-1 0 0,1 0 0,-1 0 0,1 0 0,-1 0 0,0 0 0,1 1 0,-1-1 0,0 0 0,0 0 0,0 1 0,0-1 0,0 0 0,0 1 0,-2-2 0,-23-13 0,0 0 0,-43-16 0,37 18 0,-56-33 0,-59-67 0,27 19 0,119 92 0,-1 1 0,1 0 0,0 0 0,-1 0 0,0 0 0,1 0 0,-1 0 0,1 1 0,-1-1 0,0 0 0,0 1 0,1-1 0,-1 1 0,0 0 0,-2-1 0,4 2 0,-1-1 0,1 1 0,0-1 0,0 1 0,-1 0 0,1-1 0,0 1 0,0-1 0,0 1 0,0 0 0,0-1 0,0 1 0,0-1 0,0 1 0,0 0 0,0-1 0,0 1 0,0 0 0,0-1 0,1 1 0,-1-1 0,0 1 0,0-1 0,1 1 0,-1-1 0,0 1 0,1 0 0,35 56 0,20 9 0,2-2 0,3-4 0,3-1 0,74 50 0,-125-94 0,-26-12 0,-44-12 0,31 4 0,19 5 0,0 0 0,-1 1 0,1-1 0,0 1 0,0 1 0,-13 3 0,19-4 0,0-1 0,0 0 0,0 0 0,0 0 0,0 1 0,0-1 0,0 0 0,0 1 0,0-1 0,0 1 0,0-1 0,0 1 0,1-1 0,-1 1 0,0 0 0,0 0 0,1-1 0,-1 1 0,0 0 0,1 0 0,-1 0 0,1-1 0,-1 1 0,1 0 0,-1 0 0,1 0 0,-1 0 0,1 0 0,0 0 0,0 0 0,0 0 0,0 0 0,-1 0 0,1 0 0,0 0 0,1 0 0,-1 1 0,0-1 0,0 0 0,0 0 0,1 0 0,-1 0 0,0 0 0,1-1 0,-1 1 0,1 0 0,-1 0 0,1 0 0,-1 0 0,1 0 0,0-1 0,0 1 0,-1 0 0,1 0 0,0-1 0,1 2 0,3 2 0,0 0 0,1 0 0,-1-1 0,1 1 0,0-1 0,0 0 0,0-1 0,0 0 0,1 0 0,-1 0 0,10 1 0,81 7 0,-56-7 0,-38-3 0,0 1 0,0-1 0,-1 0 0,1 0 0,0 0 0,-1 0 0,1 0 0,0-1 0,-1 1 0,1-1 0,0 0 0,-1 0 0,1 0 0,-1 0 0,1 0 0,-1 0 0,0-1 0,1 1 0,-1-1 0,3-3 0,-2 1 0,0-1 0,0 0 0,0 1 0,-1-1 0,0 0 0,0-1 0,-1 1 0,1 0 0,1-10 0,5-45 0,-7 31 0,-2 30 0,0-1 0,0 1 0,0 0 0,-1 0 0,1 0 0,0 0 0,0 0 0,0 0 0,0 0 0,1 0 0,-1 0 0,0 0 0,0 1 0,1-1 0,-1 0 0,1 1 0,-1-1 0,0 3 0,-55 109 0,38-72 0,-2 0 0,-1-2 0,-36 48 0,53-82 0,0-1 0,0 0 0,0 0 0,0 0 0,-1 0 0,-7 4 0,11-7 0,-1 0 0,1 0 0,-1-1 0,0 1 0,1-1 0,-1 1 0,0-1 0,1 1 0,-1-1 0,0 0 0,1 0 0,-1 0 0,0 0 0,1 0 0,-1 0 0,-3-1 0,2-1 0,0 0 0,0 0 0,0 0 0,1-1 0,-1 1 0,1-1 0,0 1 0,-1-1 0,1 0 0,0 0 0,1 0 0,-1 0 0,0 0 0,1-1 0,0 1 0,0 0 0,0-1 0,0 1 0,0-1 0,1 1 0,-1-6 0,-2-21 0,0 0 0,2 0 0,5-56 0,20-97 0,40-154 0,-57 285 0,-8 52 0,1 1 0,0-1 0,0 0 0,0 0 0,0 0 0,0 0 0,0 0 0,-1 1 0,1-1 0,0 0 0,0 0 0,0 0 0,0 0 0,0 0 0,-1 0 0,1 0 0,0 0 0,0 0 0,0 0 0,-1 1 0,1-1 0,0 0 0,0 0 0,0 0 0,0 0 0,-1 0 0,1 0 0,0 0 0,0 0 0,0-1 0,-1 1 0,1 0 0,0 0 0,0 0 0,0 0 0,0 0 0,-1 0 0,1 0 0,0 0 0,0 0 0,0 0 0,0-1 0,-1 1 0,1 0 0,0 0 0,0 0 0,0 0 0,0 0 0,0-1 0,0 1 0,0 0 0,0 0 0,0 0 0,-1-1 0,1 1 0,0 0 0,0 0 0,0 0 0,0 0 0,0-1 0,0 1 0,-7 12 0,0 1 0,1-1 0,-6 18 0,-48 124 0,42-123 0,18-31 0,-1 0 0,1 0 0,0 0 0,-1 0 0,1 0 0,0 0 0,0 0 0,-1 0 0,1 0 0,0 0 0,-1 0 0,1 0 0,0 0 0,0 0 0,-1-1 0,1 1 0,0 0 0,0 0 0,-1 0 0,1 0 0,0 0 0,0-1 0,0 1 0,-1 0 0,1 0 0,0 0 0,0-1 0,0 1 0,0 0 0,-1 0 0,1-1 0,0 1 0,0 0 0,0 0 0,0-1 0,0 1 0,0 0 0,0-1 0,0 1 0,0 0 0,0 0 0,0-1 0,0 1 0,0 0 0,0-1 0,0 1 0,0 0 0,0 0 0,0-1 0,0 1 0,3-70 0,-3 66 0,34-552 0,-34 554 0,-2-32 0,-3 29 0,-4 20 0,-66 164 0,32-71 0,-69 127 0,109-231 0,1 1 0,-1-1 0,0 0 0,0 0 0,0 0 0,0 0 0,-1 0 0,0 0 0,-4 2 0,7-5 0,-1-1 0,1 1 0,-1-1 0,1 0 0,-1 1 0,1-1 0,-1 0 0,1 0 0,-1 0 0,1 0 0,-1 0 0,1-1 0,0 1 0,-1 0 0,1-1 0,-1 1 0,1-1 0,-1 1 0,1-1 0,0 0 0,0 1 0,-1-1 0,1 0 0,0 0 0,0 0 0,0 0 0,0 0 0,0 0 0,0-1 0,0 1 0,0 0 0,0 0 0,1-1 0,-2-1 0,-11-19-227,1 0-1,1-1 1,1 0-1,2-1 1,-9-32-1,-8-39-6598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8T17:37:08.701"/>
    </inkml:context>
    <inkml:brush xml:id="br0">
      <inkml:brushProperty name="width" value="0.35" units="cm"/>
      <inkml:brushProperty name="height" value="0.35" units="cm"/>
      <inkml:brushProperty name="color" value="#FFFFFF"/>
    </inkml:brush>
  </inkml:definitions>
  <inkml:trace contextRef="#ctx0" brushRef="#br0">69 67 24575,'6'8'0,"0"0"0,0 1 0,0 0 0,-1 0 0,0 1 0,6 19 0,0-4 0,129 290 0,-128-283 0,-1 0 0,-2 0 0,-1 1 0,4 44 0,0 134 0,-11-175 0,0-25 0,-1 0 0,1 0 0,1 0 0,0-1 0,6 19 0,-7-27 0,0 1 0,-1-1 0,1 0 0,1 0 0,-1 0 0,0 0 0,0 0 0,1 0 0,-1 0 0,1 0 0,0 0 0,-1-1 0,1 1 0,0-1 0,0 1 0,0-1 0,0 0 0,0 0 0,1 0 0,-1 0 0,0 0 0,0 0 0,1 0 0,-1-1 0,0 0 0,1 1 0,-1-1 0,0 0 0,1 0 0,-1 0 0,1 0 0,2-1 0,1-1 0,1 0 0,0 0 0,-1 0 0,1-1 0,-1 0 0,0-1 0,0 1 0,0-1 0,-1 0 0,11-10 0,51-58 0,-60 63 0,57-69 0,64-101 0,-102 137 0,-2-1 0,-2-1 0,-1-1 0,22-75 0,-39 103 0,0-1 0,-1-1 0,-1 1 0,-1 0 0,-1-1 0,0 1 0,-1 0 0,-1 0 0,-1-1 0,0 1 0,-2 0 0,-7-20 0,9 30 0,0 0 0,0 0 0,-1 1 0,0 0 0,0 0 0,-1 0 0,0 0 0,0 1 0,-1-1 0,0 1 0,0 1 0,0-1 0,0 1 0,-1 0 0,0 1 0,0-1 0,0 1 0,-1 1 0,1-1 0,-1 1 0,0 1 0,0 0 0,0 0 0,0 0 0,0 1 0,-1 0 0,1 0 0,-14 2 0,16 0 0,-1 0 0,1 0 0,0 1 0,-1 0 0,1 0 0,0 1 0,0-1 0,0 1 0,1 1 0,-1-1 0,1 1 0,-1 0 0,1 0 0,1 1 0,-1-1 0,1 1 0,-1 0 0,1 1 0,1-1 0,-1 0 0,1 1 0,0 0 0,0 0 0,0 0 0,-1 8 0,-5 13 0,1 0 0,1 1 0,2 0 0,-3 40 0,5-35 0,3-18 0,-1 1 0,-1-1 0,0 1 0,-1-1 0,-1 0 0,0 0 0,-1 0 0,-1-1 0,-11 22 0,-31 39 0,18-30 0,-36 74 0,-39 136 0,40-89 0,56-151 0,3-20 0,2-43 0,3 47 0,-4-717 0,6 673 0,-1 21 0,1 32 0,-1 35 0,-14 150 0,-3 64 0,17-218 0,2 558 0,13-420 0,1 46 0,-16-161 0,-10 70 0,6-105 0,-1 0 0,-2-1 0,0 0 0,-2 0 0,-12 25 0,-4-3 0,17-35 0,0 1 0,1 1 0,1 0 0,-9 27 0,15-40 0,0-1 0,-1 0 0,1 1 0,0-1 0,0 0 0,1 0 0,-1 1 0,0-1 0,0 0 0,1 0 0,-1 0 0,0 1 0,1-1 0,-1 0 0,1 0 0,0 0 0,-1 0 0,1 0 0,0 0 0,0 0 0,0 0 0,-1 0 0,1 0 0,0 0 0,0-1 0,0 1 0,0 0 0,1-1 0,-1 1 0,0 0 0,0-1 0,0 1 0,0-1 0,1 0 0,-1 0 0,0 1 0,0-1 0,1 0 0,-1 0 0,0 0 0,0 0 0,2 0 0,7 0 0,0 0 0,0-1 0,0 0 0,11-2 0,82-25 0,-69 17 0,2 2 0,-1 1 0,43-3 0,-69 10 0,1 0 0,0 2 0,-1-1 0,1 1 0,0 0 0,-1 1 0,1 0 0,-1 1 0,1-1 0,-1 2 0,0 0 0,-1 0 0,1 0 0,0 1 0,-1 0 0,11 10 0,32 30 0,-2 2 0,-2 2 0,-3 3 0,49 71 0,-89-117 0,0 0 0,1 0 0,0-1 0,0 0 0,0 0 0,0 0 0,1 0 0,0-1 0,0 0 0,0 0 0,0-1 0,1 0 0,-1 0 0,12 3 0,2-1 0,-1-2 0,1 0 0,37 0 0,-18-2 0,-33 0 0,-1-1 0,1 1 0,0 0 0,-1 0 0,1 1 0,0 0 0,-1 0 0,0 0 0,1 0 0,-1 1 0,0 0 0,0 0 0,6 6 0,-9-7 0,0 0 0,0 0 0,0 0 0,0 1 0,-1-1 0,1 1 0,-1-1 0,1 1 0,-1 0 0,0 0 0,0-1 0,0 1 0,0 0 0,-1 0 0,1 0 0,-1 0 0,0 0 0,0 0 0,0 0 0,0 0 0,0 0 0,-1 0 0,1 0 0,-1 0 0,0 0 0,0 0 0,-1 3 0,0-3 0,0 0 0,0 0 0,0 0 0,-1 0 0,1 0 0,-1 0 0,0-1 0,0 1 0,0-1 0,0 0 0,0 0 0,0 0 0,0 0 0,-1 0 0,1-1 0,-1 0 0,1 0 0,-1 0 0,1 0 0,-1 0 0,0 0 0,-4-1 0,-15 2 0,0 0 0,-35-4 0,31 1 0,-21 2 0,31 0 0,-1 0 0,1-1 0,-1-1 0,1-1 0,0 0 0,-26-7 0,39 7 0,1 0 0,-1 0 0,1 0 0,0-1 0,0 1 0,0-1 0,0 0 0,0 0 0,0 0 0,1 0 0,-1 0 0,1-1 0,0 1 0,0-1 0,0 1 0,1-1 0,-1 0 0,1 0 0,0 0 0,0 0 0,0 0 0,1 0 0,-1-5 0,-1-13 0,1-1 0,2 1 0,3-25 0,-2 16 0,-2-6 0,-2 0 0,-12-67 0,4 30 0,8 61 0,1 1 0,-1 0 0,-1-1 0,0 1 0,-1 0 0,-6-13 0,8 21 0,-1 0 0,1 1 0,-1-1 0,1 1 0,-1 0 0,0-1 0,0 1 0,-1 0 0,1 1 0,-1-1 0,1 1 0,-1-1 0,0 1 0,0 0 0,0 1 0,0-1 0,0 1 0,0-1 0,0 1 0,-1 1 0,-5-2 0,-6 1 0,0 0 0,0 2 0,0-1 0,1 2 0,-1 0 0,-25 7 0,30-6 0,0 0 0,0 1 0,0 1 0,0 0 0,0 0 0,1 1 0,0 0 0,0 1 0,-13 11 0,22-16 0,-1-1 0,1 0 0,0 1 0,-1-1 0,1 1 0,0 0 0,0-1 0,0 1 0,0 0 0,0 0 0,0 0 0,1-1 0,-1 1 0,0 0 0,1 0 0,0 0 0,-1 0 0,1 0 0,0 0 0,0 0 0,0 0 0,0 0 0,1 0 0,-1 0 0,0 0 0,1 0 0,-1 0 0,1 0 0,0 0 0,0 0 0,0 0 0,0 0 0,0-1 0,0 1 0,0-1 0,1 1 0,-1 0 0,0-1 0,1 0 0,-1 1 0,1-1 0,2 2 0,0 0 0,1 0 0,-1 0 0,1-1 0,-1 1 0,1-1 0,0 0 0,0 0 0,0-1 0,0 0 0,0 1 0,0-2 0,0 1 0,1 0 0,-1-1 0,8-1 0,-5-1 0,0-1 0,-1 0 0,0-1 0,1 0 0,-1 0 0,-1 0 0,1-1 0,-1 0 0,1 0 0,-2-1 0,1 0 0,0 0 0,-1 0 0,8-13 0,7-12 0,29-60 0,-47 88 0,149-283 0,-118 230 0,4 2 0,1 1 0,47-48 0,-54 73 0,1 0 0,2 2 0,0 2 0,57-30 0,50-36 0,-123 76 0,0 0 0,-1-1 0,-1-1 0,0-1 0,16-22 0,-27 32 0,-1 0 0,0 0 0,0 0 0,-1 0 0,0-1 0,-1 1 0,1-1 0,-1 0 0,-1 0 0,0 1 0,1-14 0,-2 7 0,-1 0 0,0 0 0,-1-1 0,0 1 0,-10-26 0,-1 5 0,-1 1 0,-3 0 0,0 2 0,-24-33 0,3 7 0,-45-96 0,77 142 0,-1-7 0,-2 2 0,0-1 0,0 1 0,-2 0 0,0 1 0,-21-24 0,31 39 0,0 0 0,0 0 0,-1 0 0,1 0 0,0 0 0,0 0 0,-1 1 0,1-1 0,0 0 0,-1 1 0,1-1 0,0 1 0,-1-1 0,1 1 0,-1 0 0,1-1 0,-1 1 0,-2 0 0,3 0 0,0 1 0,0-1 0,1 0 0,-1 1 0,0-1 0,0 1 0,0 0 0,0-1 0,1 1 0,-1-1 0,0 1 0,0 0 0,1 0 0,-1-1 0,1 1 0,-1 0 0,1 0 0,-1 0 0,1 0 0,-1 1 0,-1 3 0,1 0 0,0 0 0,0 0 0,0 0 0,0 0 0,1 0 0,0 0 0,0 0 0,2 8 0,1 3 0,2-1 0,0 0 0,1 0 0,0 0 0,1 0 0,16 22 0,3 2 0,33 36 0,-44-58 0,-6-8 0,-1 1 0,-1 0 0,1 0 0,9 20 0,-15-25 0,0-1 0,-1 1 0,1-1 0,-1 1 0,-1 0 0,1-1 0,-1 1 0,1 0 0,-1 0 0,-1-1 0,1 1 0,-1 0 0,0-1 0,0 1 0,0 0 0,-3 6 0,0-2 0,0-1 0,0 1 0,-1-1 0,0 0 0,-1 0 0,0 0 0,0-1 0,-1 0 0,0 0 0,0-1 0,0 0 0,-1 0 0,0-1 0,0 1 0,0-2 0,-1 1 0,0-1 0,0-1 0,0 0 0,-17 4 0,-1-1 0,-1-1 0,0-2 0,0-1 0,-1-1 0,-51-5 0,77 4 0,0 0 0,1 0 0,-1-1 0,0 1 0,0-1 0,1 1 0,-1-1 0,0 0 0,1 0 0,-1 0 0,1 0 0,-1 0 0,1-1 0,0 1 0,-1-1 0,1 0 0,0 1 0,0-1 0,0 0 0,0 0 0,1-1 0,-1 1 0,0 0 0,1 0 0,-3-5 0,4 4 0,0 0 0,-1 0 0,1-1 0,1 1 0,-1 0 0,0 0 0,1 0 0,-1 0 0,1 0 0,0 0 0,0 1 0,0-1 0,0 0 0,1 0 0,-1 1 0,1-1 0,-1 0 0,1 1 0,0 0 0,0-1 0,0 1 0,5-3 0,17-17 0,2 2 0,56-32 0,9-8 0,-57 31 0,55-57 0,-44 39 0,-40 41 0,1 1 0,-1 0 0,1 1 0,0-1 0,0 1 0,0 0 0,1 1 0,-1-1 0,1 1 0,0 1 0,0-1 0,0 1 0,0 0 0,11-1 0,-13 3 0,1 0 0,-1 1 0,0 0 0,0 0 0,0 0 0,0 0 0,0 1 0,0 0 0,0 0 0,0 0 0,0 0 0,-1 1 0,0 0 0,1 0 0,-1 0 0,0 0 0,0 1 0,-1 0 0,1-1 0,-1 1 0,4 6 0,2 3 0,-2-1 0,1 1 0,-2 1 0,0-1 0,0 1 0,-2 0 0,1 0 0,-2 1 0,0-1 0,2 27 0,-3 15 0,-6 87 0,-1-36 0,4-94 0,0-1 0,-1 0 0,-1 0 0,1 0 0,-2 0 0,0 0 0,0-1 0,-1 0 0,-8 15 0,-12 13 0,-32 43 0,10-17 0,13-18 0,-2-2 0,-2-2 0,-2-1 0,-1-1 0,-3-3 0,-95 65 0,81-62-1365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A98FC-F267-4999-BA53-B95BFCEB2C5B}"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50009-767E-4386-A766-3154D19A7067}" type="slidenum">
              <a:rPr lang="en-US" smtClean="0"/>
              <a:t>‹#›</a:t>
            </a:fld>
            <a:endParaRPr lang="en-US"/>
          </a:p>
        </p:txBody>
      </p:sp>
    </p:spTree>
    <p:extLst>
      <p:ext uri="{BB962C8B-B14F-4D97-AF65-F5344CB8AC3E}">
        <p14:creationId xmlns:p14="http://schemas.microsoft.com/office/powerpoint/2010/main" val="285267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latin typeface="Calibri"/>
                <a:ea typeface="Calibri" panose="020F0502020204030204" pitchFamily="34" charset="0"/>
                <a:cs typeface="Calibri"/>
              </a:rPr>
              <a:t>In this presentation</a:t>
            </a:r>
            <a:r>
              <a:rPr lang="en-US" sz="1100" dirty="0">
                <a:effectLst/>
                <a:latin typeface="Calibri"/>
                <a:ea typeface="Calibri" panose="020F0502020204030204" pitchFamily="34" charset="0"/>
                <a:cs typeface="Calibri"/>
              </a:rPr>
              <a:t>, we will talk about </a:t>
            </a:r>
            <a:r>
              <a:rPr lang="en-US" sz="1100" dirty="0">
                <a:solidFill>
                  <a:srgbClr val="FF0000"/>
                </a:solidFill>
                <a:effectLst/>
                <a:latin typeface="Calibri"/>
                <a:ea typeface="Calibri" panose="020F0502020204030204" pitchFamily="34" charset="0"/>
                <a:cs typeface="Calibri"/>
              </a:rPr>
              <a:t>the</a:t>
            </a:r>
            <a:r>
              <a:rPr lang="en-US" sz="1100" dirty="0">
                <a:effectLst/>
                <a:latin typeface="Calibri"/>
                <a:ea typeface="Calibri" panose="020F0502020204030204" pitchFamily="34" charset="0"/>
                <a:cs typeface="Calibri"/>
              </a:rPr>
              <a:t> journey scientists took to develop immunization products against RSV, specifically maternal vaccine and long-acting monoclonal antibodies.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a:ea typeface="Calibri" panose="020F0502020204030204" pitchFamily="34" charset="0"/>
                <a:cs typeface="Calibri"/>
              </a:rPr>
              <a:t>We will discuss </a:t>
            </a:r>
            <a:r>
              <a:rPr lang="en-US" sz="1100">
                <a:effectLst/>
                <a:latin typeface="Calibri"/>
                <a:ea typeface="Calibri" panose="020F0502020204030204" pitchFamily="34" charset="0"/>
                <a:cs typeface="Calibri"/>
              </a:rPr>
              <a:t>products administered to </a:t>
            </a:r>
            <a:r>
              <a:rPr lang="en-US" sz="1100" dirty="0">
                <a:effectLst/>
                <a:latin typeface="Calibri"/>
                <a:ea typeface="Calibri" panose="020F0502020204030204" pitchFamily="34" charset="0"/>
                <a:cs typeface="Calibri"/>
              </a:rPr>
              <a:t>pregnant women to prevent RSV in their infants and products given to infants themselves—covering how both work to prevent RSV disease in early life.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14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0" i="0" dirty="0">
                <a:solidFill>
                  <a:srgbClr val="00244F"/>
                </a:solidFill>
                <a:effectLst/>
                <a:latin typeface="Merriweather Regular"/>
              </a:rPr>
              <a:t>Mimicking the natural antibodies that our immune systems produce, </a:t>
            </a:r>
            <a:r>
              <a:rPr lang="en-US" b="0" i="0" dirty="0" err="1">
                <a:solidFill>
                  <a:srgbClr val="00244F"/>
                </a:solidFill>
                <a:effectLst/>
                <a:latin typeface="Merriweather Regular"/>
              </a:rPr>
              <a:t>mAbs</a:t>
            </a:r>
            <a:r>
              <a:rPr lang="en-US" b="0" i="0" dirty="0">
                <a:solidFill>
                  <a:srgbClr val="00244F"/>
                </a:solidFill>
                <a:effectLst/>
                <a:latin typeface="Merriweather Regular"/>
              </a:rPr>
              <a:t> are </a:t>
            </a:r>
            <a:r>
              <a:rPr lang="en-US" b="0" dirty="0">
                <a:solidFill>
                  <a:srgbClr val="00244F"/>
                </a:solidFill>
                <a:latin typeface="Merriweather Regular"/>
              </a:rPr>
              <a:t>antibodies </a:t>
            </a:r>
            <a:r>
              <a:rPr lang="en-US" b="0" i="0" dirty="0">
                <a:solidFill>
                  <a:srgbClr val="00244F"/>
                </a:solidFill>
                <a:effectLst/>
                <a:latin typeface="Merriweather Regular"/>
              </a:rPr>
              <a:t>specifically engineered in laboratories to </a:t>
            </a:r>
            <a:r>
              <a:rPr lang="en-US" b="0" dirty="0">
                <a:solidFill>
                  <a:srgbClr val="00244F"/>
                </a:solidFill>
                <a:latin typeface="Merriweather Regular"/>
              </a:rPr>
              <a:t>fend </a:t>
            </a:r>
            <a:r>
              <a:rPr lang="en-US" b="0" i="0" dirty="0">
                <a:solidFill>
                  <a:srgbClr val="00244F"/>
                </a:solidFill>
                <a:effectLst/>
                <a:latin typeface="Merriweather Regular"/>
              </a:rPr>
              <a:t>off a targeted disease or infection.</a:t>
            </a:r>
            <a:r>
              <a:rPr lang="en-US" b="0" dirty="0">
                <a:solidFill>
                  <a:srgbClr val="00244F"/>
                </a:solidFill>
                <a:latin typeface="Merriweather Regular"/>
              </a:rPr>
              <a:t> </a:t>
            </a:r>
            <a:endParaRPr lang="en-US" b="0" i="0" dirty="0">
              <a:solidFill>
                <a:srgbClr val="00244F"/>
              </a:solidFill>
              <a:effectLst/>
              <a:latin typeface="Merriweather Regular"/>
            </a:endParaRPr>
          </a:p>
          <a:p>
            <a:pPr marL="171450" indent="-171450">
              <a:buFont typeface="Arial" panose="020B0604020202020204" pitchFamily="34" charset="0"/>
              <a:buChar char="•"/>
            </a:pPr>
            <a:r>
              <a:rPr lang="en-US" b="0" dirty="0">
                <a:solidFill>
                  <a:srgbClr val="00244F"/>
                </a:solidFill>
                <a:latin typeface="Merriweather Regular"/>
              </a:rPr>
              <a:t>MAbs are a form of passive immunization, and offer protection immediately,  since they don’t require infants to actively produce their own antibodies.</a:t>
            </a:r>
          </a:p>
          <a:p>
            <a:pPr marL="171450" indent="-171450">
              <a:buFont typeface="Arial" panose="020B0604020202020204" pitchFamily="34" charset="0"/>
              <a:buChar char="•"/>
            </a:pPr>
            <a:r>
              <a:rPr lang="en-US" b="0" i="0" dirty="0">
                <a:solidFill>
                  <a:srgbClr val="00244F"/>
                </a:solidFill>
                <a:effectLst/>
                <a:latin typeface="Merriweather Regular"/>
              </a:rPr>
              <a:t>Like human antibodies, they work by attaching themselves to harmful pathogens and alerting the immune system to the threat, helping neutralize the foreign invader and prevent illness.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Sometimes infections occur when babies are very young, before a vaccine given to a baby would have a chance to work or when a baby’s immune system is too immature to mount a sufficient or safe immune response.</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mAbs</a:t>
            </a:r>
            <a:r>
              <a:rPr lang="en-US" dirty="0"/>
              <a:t> provide the antibodies needed without the baby’s immune system needing to generate antibodies of its own.</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12</a:t>
            </a:fld>
            <a:endParaRPr lang="en-US"/>
          </a:p>
        </p:txBody>
      </p:sp>
    </p:spTree>
    <p:extLst>
      <p:ext uri="{BB962C8B-B14F-4D97-AF65-F5344CB8AC3E}">
        <p14:creationId xmlns:p14="http://schemas.microsoft.com/office/powerpoint/2010/main" val="168134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l" defTabSz="942289">
              <a:buClr>
                <a:srgbClr val="000000"/>
              </a:buClr>
              <a:defRPr/>
            </a:pPr>
            <a:fld id="{D5F8523C-8729-40F0-9536-D6C4CA3AD238}" type="slidenum">
              <a:rPr lang="en-US" sz="1900" kern="0">
                <a:solidFill>
                  <a:srgbClr val="000000"/>
                </a:solidFill>
                <a:latin typeface="Arial"/>
                <a:cs typeface="Arial"/>
                <a:sym typeface="Arial"/>
              </a:rPr>
              <a:pPr algn="l" defTabSz="942289">
                <a:buClr>
                  <a:srgbClr val="000000"/>
                </a:buClr>
                <a:defRPr/>
              </a:pPr>
              <a:t>14</a:t>
            </a:fld>
            <a:endParaRPr lang="en-US" sz="1900" kern="0">
              <a:solidFill>
                <a:srgbClr val="000000"/>
              </a:solidFill>
              <a:latin typeface="Arial"/>
              <a:cs typeface="Arial"/>
              <a:sym typeface="Arial"/>
            </a:endParaRPr>
          </a:p>
        </p:txBody>
      </p:sp>
      <p:sp>
        <p:nvSpPr>
          <p:cNvPr id="6" name="Slide Image Placeholder 5">
            <a:extLst>
              <a:ext uri="{FF2B5EF4-FFF2-40B4-BE49-F238E27FC236}">
                <a16:creationId xmlns:a16="http://schemas.microsoft.com/office/drawing/2014/main" id="{C06A2DE6-2B52-4DC2-9539-F06F71D5CD53}"/>
              </a:ext>
            </a:extLst>
          </p:cNvPr>
          <p:cNvSpPr>
            <a:spLocks noGrp="1" noRot="1" noChangeAspect="1"/>
          </p:cNvSpPr>
          <p:nvPr>
            <p:ph type="sldImg"/>
          </p:nvPr>
        </p:nvSpPr>
        <p:spPr>
          <a:xfrm>
            <a:off x="422275" y="704850"/>
            <a:ext cx="6257925" cy="3519488"/>
          </a:xfrm>
        </p:spPr>
      </p:sp>
      <p:sp>
        <p:nvSpPr>
          <p:cNvPr id="7" name="Notes Placeholder 6">
            <a:extLst>
              <a:ext uri="{FF2B5EF4-FFF2-40B4-BE49-F238E27FC236}">
                <a16:creationId xmlns:a16="http://schemas.microsoft.com/office/drawing/2014/main" id="{60BE05F6-D4FB-4A7A-ACE0-8EAC83E7C08C}"/>
              </a:ext>
            </a:extLst>
          </p:cNvPr>
          <p:cNvSpPr>
            <a:spLocks noGrp="1"/>
          </p:cNvSpPr>
          <p:nvPr>
            <p:ph type="body" idx="1"/>
          </p:nvPr>
        </p:nvSpPr>
        <p:spPr/>
        <p:txBody>
          <a:bodyPr/>
          <a:lstStyle/>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Let’s talk about the new maternal RSV vaccine and the supportive clinical evidence.</a:t>
            </a:r>
          </a:p>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MATISSE was a randomized, double-blinded, placebo-controlled phase III study.</a:t>
            </a:r>
          </a:p>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It was designed to assess the efficacy, safety, and immunogenicity of Pfizer’s maternal RSV pre-F vaccine against medically-attended and severe lower respiratory tract infection in infants born to healthy women vaccinated during pregnancy. </a:t>
            </a:r>
          </a:p>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The study enrolled around 7,400 pregnant women. </a:t>
            </a:r>
          </a:p>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Pregnant women received a single dose of either Pfizer’s vaccine or placebo during the late second to third trimester. </a:t>
            </a:r>
          </a:p>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The women were followed for safety through vaccination and for 6 months after delivery. </a:t>
            </a:r>
          </a:p>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Their infants were followed for at least 1 year for safety and efficacy, with over one-half of the infants followed for 2 years. </a:t>
            </a:r>
          </a:p>
          <a:p>
            <a:pPr marL="176679" indent="-176679">
              <a:buFont typeface="Arial" panose="020B0604020202020204" pitchFamily="34" charset="0"/>
              <a:buChar char="•"/>
            </a:pPr>
            <a:r>
              <a:rPr lang="en-US" b="0" i="0" dirty="0">
                <a:solidFill>
                  <a:srgbClr val="212529"/>
                </a:solidFill>
                <a:effectLst/>
                <a:latin typeface="Roboto" panose="02000000000000000000" pitchFamily="2" charset="0"/>
              </a:rPr>
              <a:t>This was a global study in 18 countries starting in June 2020, so it spanned multiple RSV seasons in both the northern and southern hemispheres. </a:t>
            </a:r>
            <a:endParaRPr lang="en-US" dirty="0"/>
          </a:p>
        </p:txBody>
      </p:sp>
    </p:spTree>
    <p:extLst>
      <p:ext uri="{BB962C8B-B14F-4D97-AF65-F5344CB8AC3E}">
        <p14:creationId xmlns:p14="http://schemas.microsoft.com/office/powerpoint/2010/main" val="881339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Pfizer’s maternal vaccine demonstrated positive results</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in the trial.</a:t>
            </a:r>
          </a:p>
          <a:p>
            <a:pPr marL="765610" lvl="1" indent="-294465">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Notably, the Phase 3 trial infant data showed the vaccine’s efficacy against severe medically attended lower-respiratory tract infection to be </a:t>
            </a:r>
            <a:r>
              <a:rPr lang="en-US" sz="1100">
                <a:latin typeface="Calibri" panose="020F0502020204030204" pitchFamily="34" charset="0"/>
                <a:ea typeface="Calibri" panose="020F0502020204030204" pitchFamily="34" charset="0"/>
                <a:cs typeface="Times New Roman" panose="02020603050405020304" pitchFamily="18" charset="0"/>
              </a:rPr>
              <a:t>more than </a:t>
            </a:r>
            <a:r>
              <a:rPr lang="en-US" sz="1100" dirty="0">
                <a:latin typeface="Calibri" panose="020F0502020204030204" pitchFamily="34" charset="0"/>
                <a:ea typeface="Calibri" panose="020F0502020204030204" pitchFamily="34" charset="0"/>
                <a:cs typeface="Times New Roman" panose="02020603050405020304" pitchFamily="18" charset="0"/>
              </a:rPr>
              <a:t>82% in the first 3 months after birth and 70% 6 months after birth.</a:t>
            </a:r>
          </a:p>
          <a:p>
            <a:pPr marL="353358" indent="-353358" defTabSz="942289">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These results show that the vaccine is able to provide protection to infants against severe RSV disease during the highest period of risk.</a:t>
            </a:r>
          </a:p>
          <a:p>
            <a:pPr marL="353358" indent="-353358" defTabSz="942289">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Given the high burden of RSV and that the virus is so widespread, such efficacy means that a large number of cases could be prevented, promising high potential for impact.</a:t>
            </a:r>
          </a:p>
          <a:p>
            <a:pPr marL="765610" lvl="1" indent="-294465">
              <a:lnSpc>
                <a:spcPct val="107000"/>
              </a:lnSpc>
              <a:spcAft>
                <a:spcPts val="824"/>
              </a:spcAft>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Aft>
                <a:spcPts val="824"/>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92409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40575"/>
            <a:ext cx="3957638" cy="2225675"/>
          </a:xfrm>
        </p:spPr>
      </p:sp>
      <p:sp>
        <p:nvSpPr>
          <p:cNvPr id="3" name="Notes Placeholder 2"/>
          <p:cNvSpPr>
            <a:spLocks noGrp="1"/>
          </p:cNvSpPr>
          <p:nvPr>
            <p:ph type="body" idx="1"/>
          </p:nvPr>
        </p:nvSpPr>
        <p:spPr/>
        <p:txBody>
          <a:bodyPr/>
          <a:lstStyle/>
          <a:p>
            <a:pPr marL="176679" indent="-176679">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 </a:t>
            </a:r>
            <a:r>
              <a:rPr lang="en-US" sz="1200" dirty="0">
                <a:solidFill>
                  <a:srgbClr val="FF0000"/>
                </a:solidFill>
                <a:latin typeface="+mj-lt"/>
              </a:rPr>
              <a:t>Adverse events in infants were similar in placebo and vaccine arms .</a:t>
            </a:r>
          </a:p>
          <a:p>
            <a:pPr marL="176679" marR="0" lvl="0" indent="-1766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dirty="0">
                <a:latin typeface="Corbel"/>
              </a:rPr>
              <a:t>No safety concerns overall were statistically significant; however, numerical imbalances with more premature births in the vaccine group compared to placebo group were observed in two upper-middle-income study countries. </a:t>
            </a:r>
            <a:endParaRPr lang="en-US" sz="1200" dirty="0">
              <a:latin typeface="Corbel"/>
            </a:endParaRPr>
          </a:p>
          <a:p>
            <a:pPr marL="800100" lvl="2" indent="-342900">
              <a:lnSpc>
                <a:spcPct val="85000"/>
              </a:lnSpc>
              <a:buClr>
                <a:schemeClr val="accent1"/>
              </a:buClr>
              <a:buFont typeface="Arial" panose="020B0604020202020204" pitchFamily="34" charset="0"/>
              <a:buChar char="•"/>
              <a:tabLst>
                <a:tab pos="5264150" algn="l"/>
              </a:tabLst>
            </a:pPr>
            <a:r>
              <a:rPr lang="en-US" sz="1200" dirty="0">
                <a:solidFill>
                  <a:srgbClr val="FF0000"/>
                </a:solidFill>
                <a:latin typeface="Corbel"/>
              </a:rPr>
              <a:t>Majority of preterm births were late preterm</a:t>
            </a:r>
          </a:p>
          <a:p>
            <a:pPr marL="800100" lvl="2" indent="-342900">
              <a:lnSpc>
                <a:spcPct val="85000"/>
              </a:lnSpc>
              <a:buClr>
                <a:schemeClr val="accent1"/>
              </a:buClr>
              <a:buFont typeface="Arial" panose="020B0604020202020204" pitchFamily="34" charset="0"/>
              <a:buChar char="•"/>
              <a:tabLst>
                <a:tab pos="5264150" algn="l"/>
              </a:tabLst>
            </a:pPr>
            <a:r>
              <a:rPr lang="en-US" sz="1200" dirty="0">
                <a:solidFill>
                  <a:srgbClr val="FF0000"/>
                </a:solidFill>
                <a:latin typeface="Corbel"/>
              </a:rPr>
              <a:t>No association with timing of vaccination and preterm births – most &gt; 30 days after vaccination</a:t>
            </a:r>
          </a:p>
          <a:p>
            <a:pPr marL="800100" lvl="2" indent="-342900">
              <a:lnSpc>
                <a:spcPct val="85000"/>
              </a:lnSpc>
              <a:buClr>
                <a:schemeClr val="accent1"/>
              </a:buClr>
              <a:buFont typeface="Arial" panose="020B0604020202020204" pitchFamily="34" charset="0"/>
              <a:buChar char="•"/>
              <a:tabLst>
                <a:tab pos="5264150" algn="l"/>
              </a:tabLst>
            </a:pPr>
            <a:r>
              <a:rPr lang="en-US" sz="1200" dirty="0">
                <a:latin typeface="Corbel"/>
              </a:rPr>
              <a:t> No increase in deaths was seen with prematurity; </a:t>
            </a:r>
            <a:r>
              <a:rPr lang="en-US" sz="1200" dirty="0">
                <a:solidFill>
                  <a:srgbClr val="FF0000"/>
                </a:solidFill>
                <a:latin typeface="Corbel"/>
              </a:rPr>
              <a:t>fewer infant deaths in vaccinated arm compared to placebo.</a:t>
            </a:r>
            <a:r>
              <a:rPr lang="en-US" sz="1200" dirty="0">
                <a:solidFill>
                  <a:srgbClr val="FF0000"/>
                </a:solidFill>
                <a:latin typeface="+mj-lt"/>
              </a:rPr>
              <a:t> </a:t>
            </a:r>
          </a:p>
          <a:p>
            <a:pPr marL="800100" lvl="2" indent="-342900">
              <a:lnSpc>
                <a:spcPct val="85000"/>
              </a:lnSpc>
              <a:buClr>
                <a:schemeClr val="accent1"/>
              </a:buClr>
              <a:buFont typeface="Arial" panose="020B0604020202020204" pitchFamily="34" charset="0"/>
              <a:buChar char="•"/>
              <a:tabLst>
                <a:tab pos="5264150" algn="l"/>
              </a:tabLst>
            </a:pPr>
            <a:r>
              <a:rPr lang="en-US" sz="1200" dirty="0">
                <a:highlight>
                  <a:srgbClr val="FFFF00"/>
                </a:highlight>
                <a:latin typeface="+mj-lt"/>
              </a:rPr>
              <a:t>WHO SAGE confirms the importance of post licensure safety &amp; effectiveness studies.</a:t>
            </a:r>
          </a:p>
          <a:p>
            <a:pPr marL="342900" marR="0" lvl="1" indent="-342900" algn="l" defTabSz="914400" rtl="0" eaLnBrk="1" fontAlgn="auto" latinLnBrk="0" hangingPunct="1">
              <a:lnSpc>
                <a:spcPct val="85000"/>
              </a:lnSpc>
              <a:spcBef>
                <a:spcPts val="0"/>
              </a:spcBef>
              <a:spcAft>
                <a:spcPts val="0"/>
              </a:spcAft>
              <a:buClr>
                <a:schemeClr val="accent1"/>
              </a:buClr>
              <a:buSzTx/>
              <a:buFont typeface="Arial" panose="020B0604020202020204" pitchFamily="34" charset="0"/>
              <a:buChar char="•"/>
              <a:tabLst>
                <a:tab pos="5264150" algn="l"/>
              </a:tabLst>
              <a:defRPr/>
            </a:pPr>
            <a:r>
              <a:rPr lang="en-US" sz="1200" dirty="0">
                <a:highlight>
                  <a:srgbClr val="FFFF00"/>
                </a:highlight>
                <a:latin typeface="+mj-lt"/>
              </a:rPr>
              <a:t>Multiple regulatory approvals, </a:t>
            </a:r>
            <a:r>
              <a:rPr lang="en-US" sz="1200" dirty="0">
                <a:solidFill>
                  <a:srgbClr val="FF0000"/>
                </a:solidFill>
                <a:highlight>
                  <a:srgbClr val="FFFF00"/>
                </a:highlight>
                <a:latin typeface="+mj-lt"/>
              </a:rPr>
              <a:t>modeling studies,</a:t>
            </a:r>
            <a:r>
              <a:rPr lang="en-US" sz="1200" dirty="0">
                <a:highlight>
                  <a:srgbClr val="FFFF00"/>
                </a:highlight>
                <a:latin typeface="+mj-lt"/>
              </a:rPr>
              <a:t> and </a:t>
            </a:r>
            <a:r>
              <a:rPr lang="en-US" sz="1200" dirty="0">
                <a:solidFill>
                  <a:srgbClr val="FF0000"/>
                </a:solidFill>
                <a:highlight>
                  <a:srgbClr val="FFFF00"/>
                </a:highlight>
                <a:latin typeface="+mj-lt"/>
              </a:rPr>
              <a:t>WHO SAGE </a:t>
            </a:r>
            <a:r>
              <a:rPr lang="en-US" sz="1200" dirty="0">
                <a:highlight>
                  <a:srgbClr val="FFFF00"/>
                </a:highlight>
                <a:latin typeface="+mj-lt"/>
              </a:rPr>
              <a:t>recommendation support that maternal RSV vaccine </a:t>
            </a:r>
            <a:r>
              <a:rPr lang="en-US" sz="1200" b="0" dirty="0">
                <a:highlight>
                  <a:srgbClr val="FFFF00"/>
                </a:highlight>
                <a:latin typeface="+mj-lt"/>
              </a:rPr>
              <a:t>benefits outweigh potential risks.</a:t>
            </a:r>
            <a:endParaRPr lang="en-US" sz="1200" b="0" dirty="0">
              <a:highlight>
                <a:srgbClr val="FFFF00"/>
              </a:highlight>
              <a:latin typeface="Corbel"/>
            </a:endParaRPr>
          </a:p>
          <a:p>
            <a:pPr marL="342900" lvl="1" indent="-342900">
              <a:lnSpc>
                <a:spcPct val="85000"/>
              </a:lnSpc>
              <a:buClr>
                <a:schemeClr val="accent1"/>
              </a:buClr>
              <a:buFont typeface="Arial" panose="020B0604020202020204" pitchFamily="34" charset="0"/>
              <a:buChar char="•"/>
              <a:tabLst>
                <a:tab pos="5264150" algn="l"/>
              </a:tabLst>
            </a:pPr>
            <a:endParaRPr lang="en-US" sz="1200" dirty="0">
              <a:highlight>
                <a:srgbClr val="FFFF00"/>
              </a:highlight>
              <a:latin typeface="+mj-lt"/>
            </a:endParaRPr>
          </a:p>
          <a:p>
            <a:pPr marL="176679" indent="-176679">
              <a:lnSpc>
                <a:spcPct val="107000"/>
              </a:lnSpc>
              <a:buFont typeface="Arial" panose="020B0604020202020204" pitchFamily="34" charset="0"/>
              <a:buChar char="•"/>
            </a:pPr>
            <a:endParaRPr lang="en-US" dirty="0">
              <a:latin typeface="+mj-lt"/>
            </a:endParaRPr>
          </a:p>
          <a:p>
            <a:pPr marL="148352" defTabSz="971029">
              <a:buClr>
                <a:srgbClr val="000000"/>
              </a:buClr>
              <a:buSzPts val="1400"/>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ctr" defTabSz="971029"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sym typeface="Arial"/>
              </a:rPr>
              <a:pPr marL="0" marR="0" lvl="0" indent="0" algn="ctr" defTabSz="971029"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96923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Overall, WHO’s recommendation in September 2024 and published in a position paper in May 2025 supports that all countries introduce passive immunization for the prevention of severe RSV disease in young infants—via maternal vaccine and/or long-acting </a:t>
            </a:r>
            <a:r>
              <a:rPr lang="en-US" b="0" dirty="0" err="1"/>
              <a:t>mAb</a:t>
            </a:r>
            <a:r>
              <a:rPr lang="en-US" b="0" dirty="0"/>
              <a:t>.</a:t>
            </a:r>
          </a:p>
          <a:p>
            <a:endParaRPr lang="en-US" dirty="0"/>
          </a:p>
          <a:p>
            <a:r>
              <a:rPr lang="en-US" dirty="0"/>
              <a:t>Here are some of the nuances specific to the maternal vaccine in that recommendation. There are other more cross-cutting aspects of the recommendation, which I’ll cover later.</a:t>
            </a:r>
          </a:p>
          <a:p>
            <a:endParaRPr lang="en-US" dirty="0"/>
          </a:p>
          <a:p>
            <a:r>
              <a:rPr lang="en-US" b="0" dirty="0"/>
              <a:t>Regarding the maternal vaccine, it’s important to know that WHO recommends a single dose in the third trimester of pregnancy, as defined in local context.</a:t>
            </a:r>
          </a:p>
          <a:p>
            <a:pPr marL="294465" indent="-294465">
              <a:buFont typeface="Arial" panose="020B0604020202020204" pitchFamily="34" charset="0"/>
              <a:buChar char="•"/>
            </a:pPr>
            <a:r>
              <a:rPr lang="en-US" dirty="0"/>
              <a:t>In most settings, the third trimester starts at 28 weeks gestational age. </a:t>
            </a:r>
          </a:p>
          <a:p>
            <a:pPr marL="294465" indent="-294465">
              <a:buFont typeface="Arial" panose="020B0604020202020204" pitchFamily="34" charset="0"/>
              <a:buChar char="•"/>
            </a:pPr>
            <a:r>
              <a:rPr lang="en-US" dirty="0"/>
              <a:t>The recommendation allows for some flexibility if the third trimester is defined differently in a certain context. For instance, in some contexts, it’s as early as at 27 weeks. </a:t>
            </a:r>
          </a:p>
          <a:p>
            <a:pPr marL="0" indent="0">
              <a:buFont typeface="Arial" panose="020B0604020202020204" pitchFamily="34" charset="0"/>
              <a:buNone/>
            </a:pPr>
            <a:endParaRPr lang="en-US" dirty="0">
              <a:solidFill>
                <a:srgbClr val="000000"/>
              </a:solidFill>
              <a:latin typeface="Corbel" panose="020B0503020204020204"/>
            </a:endParaRPr>
          </a:p>
          <a:p>
            <a:pPr marL="0" indent="0">
              <a:buFont typeface="Arial" panose="020B0604020202020204" pitchFamily="34" charset="0"/>
              <a:buNone/>
            </a:pPr>
            <a:r>
              <a:rPr lang="en-US" dirty="0">
                <a:solidFill>
                  <a:srgbClr val="000000"/>
                </a:solidFill>
                <a:latin typeface="Corbel" panose="020B0503020204020204"/>
              </a:rPr>
              <a:t>WHO also recommends no upper gestational age limit for vaccination, except for pregnant people in active labor.</a:t>
            </a:r>
          </a:p>
          <a:p>
            <a:pPr marL="0" indent="0">
              <a:buFont typeface="Arial" panose="020B0604020202020204" pitchFamily="34" charset="0"/>
              <a:buNone/>
            </a:pPr>
            <a:endParaRPr lang="en-US" dirty="0">
              <a:solidFill>
                <a:srgbClr val="000000"/>
              </a:solidFill>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vaccine can also be delivered concomitantly with other vaccines given at that time.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a:lnSpc>
                <a:spcPct val="107000"/>
              </a:lnSpc>
            </a:pPr>
            <a:endParaRPr lang="en-US" dirty="0">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412945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5F8523C-8729-40F0-9536-D6C4CA3AD238}" type="slidenum">
              <a:rPr kumimoji="0" lang="en-US" sz="1866"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866"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Image Placeholder 5">
            <a:extLst>
              <a:ext uri="{FF2B5EF4-FFF2-40B4-BE49-F238E27FC236}">
                <a16:creationId xmlns:a16="http://schemas.microsoft.com/office/drawing/2014/main" id="{C06A2DE6-2B52-4DC2-9539-F06F71D5CD53}"/>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60BE05F6-D4FB-4A7A-ACE0-8EAC83E7C08C}"/>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let’s bring this picture together a bit more.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maternal vaccine was first approved in Europe and US (August 2023).</a:t>
            </a:r>
          </a:p>
          <a:p>
            <a:pPr marL="285750" indent="-285750">
              <a:buFont typeface="Arial" panose="020B0604020202020204" pitchFamily="34" charset="0"/>
              <a:buChar char="•"/>
            </a:pPr>
            <a:r>
              <a:rPr lang="en-US" dirty="0"/>
              <a:t>Since then, many countries have approved ABRYSVO from a regulatory standpoint, and a have a policy for use. </a:t>
            </a:r>
          </a:p>
          <a:p>
            <a:pPr marL="742950" lvl="1" indent="-285750">
              <a:buFont typeface="Arial" panose="020B0604020202020204" pitchFamily="34" charset="0"/>
              <a:buChar char="•"/>
            </a:pPr>
            <a:r>
              <a:rPr lang="en-US" b="0" dirty="0"/>
              <a:t>Most</a:t>
            </a:r>
            <a:r>
              <a:rPr lang="en-US" dirty="0"/>
              <a:t> are high income countries, except </a:t>
            </a:r>
            <a:r>
              <a:rPr lang="en-US" b="0" dirty="0"/>
              <a:t>a few </a:t>
            </a:r>
            <a:r>
              <a:rPr lang="en-US" dirty="0"/>
              <a:t>upper middle-income countries. </a:t>
            </a:r>
          </a:p>
          <a:p>
            <a:pPr marL="285750" lvl="0" indent="-285750">
              <a:buFont typeface="Arial" panose="020B0604020202020204" pitchFamily="34" charset="0"/>
              <a:buChar char="•"/>
            </a:pPr>
            <a:r>
              <a:rPr lang="en-US" b="0" dirty="0"/>
              <a:t>Though a number of countries are using the vaccine to save lives, the product is not yet globally available. </a:t>
            </a:r>
          </a:p>
          <a:p>
            <a:pPr marL="285750" indent="-285750">
              <a:buFont typeface="Arial" panose="020B0604020202020204" pitchFamily="34" charset="0"/>
              <a:buChar char="•"/>
            </a:pPr>
            <a:r>
              <a:rPr lang="en-US" b="0" dirty="0"/>
              <a:t>The WHO SAGE recommendation is an important step in the policy pathway to scale and support use of this vaccine, especially in low- and middle-income markets where need is greatest.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spc="15" dirty="0">
                <a:solidFill>
                  <a:schemeClr val="tx1"/>
                </a:solidFill>
                <a:effectLst/>
                <a:latin typeface="+mn-lt"/>
                <a:ea typeface="+mn-ea"/>
                <a:cs typeface="+mn-cs"/>
              </a:rPr>
              <a:t>In July 2025, Gavi </a:t>
            </a:r>
            <a:r>
              <a:rPr lang="en-US" sz="1200" b="0" kern="1200"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committed to opening a funding window for establishing an RSV maternal vaccine program, which is great progress because it paves the way for country introductions to begin.</a:t>
            </a:r>
            <a:endParaRPr lang="en-US" b="0" dirty="0"/>
          </a:p>
          <a:p>
            <a:pPr marL="285750" indent="-285750">
              <a:buFont typeface="Arial" panose="020B0604020202020204" pitchFamily="34" charset="0"/>
              <a:buChar char="•"/>
            </a:pPr>
            <a:r>
              <a:rPr lang="en-US" b="0" dirty="0"/>
              <a:t>Defined vaccination windows by gestational age </a:t>
            </a:r>
            <a:r>
              <a:rPr lang="en-US" b="0" dirty="0">
                <a:sym typeface="Wingdings" panose="05000000000000000000" pitchFamily="2" charset="2"/>
              </a:rPr>
              <a:t>are necessary to maximize protection for the infant.</a:t>
            </a:r>
          </a:p>
          <a:p>
            <a:pPr marL="742950" lvl="1" indent="-285750">
              <a:buFont typeface="Arial" panose="020B0604020202020204" pitchFamily="34" charset="0"/>
              <a:buChar char="•"/>
            </a:pPr>
            <a:r>
              <a:rPr lang="en-US" b="0" dirty="0">
                <a:sym typeface="Wingdings" panose="05000000000000000000" pitchFamily="2" charset="2"/>
              </a:rPr>
              <a:t>We’ve already discussed that the global recommendation is to vaccinate in the third trimester as defined in the local context. </a:t>
            </a:r>
          </a:p>
          <a:p>
            <a:pPr marL="742950" lvl="1" indent="-285750">
              <a:buFont typeface="Arial" panose="020B0604020202020204" pitchFamily="34" charset="0"/>
              <a:buChar char="•"/>
            </a:pPr>
            <a:r>
              <a:rPr lang="en-US" dirty="0"/>
              <a:t>But, it’s also important to mention that recommended vaccination windows can vary by country.</a:t>
            </a:r>
          </a:p>
          <a:p>
            <a:pPr marL="742950" lvl="1" indent="-285750">
              <a:buFont typeface="Arial" panose="020B0604020202020204" pitchFamily="34" charset="0"/>
              <a:buChar char="•"/>
            </a:pPr>
            <a:r>
              <a:rPr lang="en-US" dirty="0"/>
              <a:t>Of the countries that have approved and are using the vaccine, most NITAGs recommend use of vaccine from 24-36 weeks or 32-36 weeks, except Australia and UK recommend it from 28-36 weeks. One region in Italy recommends use in the 3rd trimester. </a:t>
            </a:r>
          </a:p>
          <a:p>
            <a:pPr marL="742950" lvl="1" indent="-285750">
              <a:buFont typeface="Arial" panose="020B0604020202020204" pitchFamily="34" charset="0"/>
              <a:buChar char="•"/>
            </a:pPr>
            <a:r>
              <a:rPr lang="en-US" dirty="0"/>
              <a:t>The takeaway here is that countries will be making decisions based on their context.</a:t>
            </a:r>
          </a:p>
          <a:p>
            <a:pPr marL="285750" lvl="0" indent="-285750">
              <a:buFont typeface="Arial" panose="020B0604020202020204" pitchFamily="34" charset="0"/>
              <a:buChar char="•"/>
            </a:pPr>
            <a:r>
              <a:rPr lang="en-US" b="0" dirty="0"/>
              <a:t>In settings using only maternal vaccination, RSV vaccine can be given during subsequent pregnancies as there is potential benefit and no expected harm from revaccination. However, no data are currently available on the efficacy or safety of additional vaccine doses in subsequent pregnancies. </a:t>
            </a:r>
          </a:p>
          <a:p>
            <a:pPr marL="285750" lvl="0" indent="-285750">
              <a:buFont typeface="Arial" panose="020B0604020202020204" pitchFamily="34" charset="0"/>
              <a:buChar char="•"/>
            </a:pPr>
            <a:r>
              <a:rPr lang="en-US" dirty="0"/>
              <a:t>In terms of seasonality, WHO notes that a year-round immunization approach is preferable, especially in tropical and sub-tropical contexts where RSV circulates most of the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Where RSV seasonality is clear and immunization program capacity exists, a seasonal approach may be appropriate with vaccination starting several months before RSV season</a:t>
            </a:r>
            <a:endParaRPr lang="en-US" dirty="0"/>
          </a:p>
          <a:p>
            <a:pPr marL="742950" lvl="1" indent="-285750">
              <a:buFont typeface="Arial" panose="020B0604020202020204" pitchFamily="34" charset="0"/>
              <a:buChar char="•"/>
            </a:pPr>
            <a:r>
              <a:rPr lang="en-US" dirty="0"/>
              <a:t>That said, most of the countries introducing so far are taking a seasonal approach to vaccination except UK and Australia, who are vaccinating year-round. </a:t>
            </a:r>
          </a:p>
          <a:p>
            <a:pPr marL="742950" lvl="1" indent="-285750">
              <a:buFont typeface="Arial" panose="020B0604020202020204" pitchFamily="34" charset="0"/>
              <a:buChar char="•"/>
            </a:pPr>
            <a:r>
              <a:rPr lang="en-US" sz="1200" dirty="0"/>
              <a:t>For countries choosing seasonal administration, considering gestational age during pregnancy in relation to RSV season will be important.</a:t>
            </a:r>
          </a:p>
          <a:p>
            <a:pPr marL="285750" lvl="0" indent="-285750">
              <a:buFont typeface="Arial" panose="020B0604020202020204" pitchFamily="34" charset="0"/>
              <a:buChar char="•"/>
            </a:pPr>
            <a:r>
              <a:rPr lang="en-US" dirty="0"/>
              <a:t>Lastly, shown here are some details about the product. </a:t>
            </a:r>
          </a:p>
          <a:p>
            <a:pPr marL="742950" lvl="1" indent="-285750">
              <a:buFont typeface="Arial" panose="020B0604020202020204" pitchFamily="34" charset="0"/>
              <a:buChar char="•"/>
            </a:pPr>
            <a:r>
              <a:rPr lang="en-US" dirty="0"/>
              <a:t>What’s important to know for low- and middle-income markets is that the vaccine is given in a single dose, uses standard cold chain, and a multi-dose vial presentation is in development for improved implementation suitability.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2547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green line shows where we are currently. Initial licensure is in. WHO recommended RSV maternal vaccine in 2024 and prequalified it in the single-dose vial presentation in March 2025.</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b="0" dirty="0">
                <a:solidFill>
                  <a:srgbClr val="000000"/>
                </a:solidFill>
                <a:effectLst/>
                <a:latin typeface="Segoe UI" panose="020B0502040204020203" pitchFamily="34" charset="0"/>
                <a:ea typeface="+mn-ea"/>
                <a:cs typeface="+mn-cs"/>
              </a:rPr>
              <a:t>WHO prequalification is the process that </a:t>
            </a:r>
            <a:r>
              <a:rPr lang="en-US" b="0" dirty="0"/>
              <a:t>facilitates registration of immunization products in low- and middle-income countries. It is required for UNICEF to procure and Gavi to fund vaccines on behalf of these countries. </a:t>
            </a:r>
            <a:r>
              <a:rPr lang="en-US" sz="1200" b="0" dirty="0">
                <a:solidFill>
                  <a:srgbClr val="000000"/>
                </a:solidFill>
                <a:effectLst/>
                <a:latin typeface="Segoe UI" panose="020B0502040204020203" pitchFamily="34" charset="0"/>
                <a:ea typeface="+mn-ea"/>
                <a:cs typeface="+mn-cs"/>
              </a:rPr>
              <a:t> </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solidFill>
                  <a:srgbClr val="000000"/>
                </a:solidFill>
                <a:effectLst/>
                <a:latin typeface="Calibri" panose="020F0502020204030204" pitchFamily="34" charset="0"/>
                <a:cs typeface="Times New Roman" panose="02020603050405020304" pitchFamily="18" charset="0"/>
              </a:rPr>
              <a:t>WHO prequalification for the RSV maternal vaccine </a:t>
            </a:r>
            <a:r>
              <a:rPr lang="en-US" sz="1200" b="0" dirty="0">
                <a:solidFill>
                  <a:srgbClr val="000000"/>
                </a:solidFill>
                <a:effectLst/>
                <a:highlight>
                  <a:srgbClr val="FFFF00"/>
                </a:highlight>
                <a:latin typeface="Calibri" panose="020F0502020204030204" pitchFamily="34" charset="0"/>
                <a:cs typeface="Times New Roman" panose="02020603050405020304" pitchFamily="18" charset="0"/>
              </a:rPr>
              <a:t>in a single-dose vial presentation occurred in early 2025</a:t>
            </a:r>
            <a:r>
              <a:rPr lang="en-US" sz="1200" dirty="0">
                <a:solidFill>
                  <a:srgbClr val="000000"/>
                </a:solidFill>
                <a:effectLst/>
                <a:highlight>
                  <a:srgbClr val="FFFF00"/>
                </a:highlight>
                <a:latin typeface="Calibri" panose="020F0502020204030204" pitchFamily="34" charset="0"/>
                <a:cs typeface="Times New Roman" panose="02020603050405020304" pitchFamily="18" charset="0"/>
              </a:rPr>
              <a:t>.</a:t>
            </a:r>
            <a:r>
              <a:rPr lang="en-US" sz="1200" dirty="0">
                <a:solidFill>
                  <a:srgbClr val="000000"/>
                </a:solidFill>
                <a:effectLst/>
                <a:latin typeface="Calibri" panose="020F0502020204030204" pitchFamily="34" charset="0"/>
                <a:cs typeface="Times New Roman" panose="02020603050405020304" pitchFamily="18" charset="0"/>
              </a:rPr>
              <a:t> Prequalification in a form suitable for LMICs with a multi-dose vial presentation could be possible by as soon as 2026.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b="0" dirty="0">
                <a:solidFill>
                  <a:srgbClr val="000000"/>
                </a:solidFill>
                <a:effectLst/>
                <a:latin typeface="Segoe UI" panose="020B0502040204020203" pitchFamily="34" charset="0"/>
                <a:ea typeface="+mn-ea"/>
                <a:cs typeface="+mn-cs"/>
              </a:rPr>
              <a:t>Gavi announced its approval to open a funding window for the establishment of maternal RSV vaccine programs in July 2025.</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progress is reason to get excited, but also to begin preparations for putting the maternal vaccine to lifesaving use and minimizing the lag between when product is available in HICs and in LMICs.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24F90-F3FF-40A9-8E2D-080BC7F76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316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Aptos" panose="020B0004020202020204" pitchFamily="34" charset="0"/>
                <a:ea typeface="Gulim" panose="020B0600000101010101" pitchFamily="34" charset="-127"/>
                <a:cs typeface="Gulim" panose="020B0600000101010101" pitchFamily="34" charset="-127"/>
              </a:rPr>
              <a:t>Nirsevimab</a:t>
            </a:r>
            <a:r>
              <a:rPr lang="en-US" sz="1800" dirty="0">
                <a:effectLst/>
                <a:latin typeface="Aptos" panose="020B0004020202020204" pitchFamily="34" charset="0"/>
                <a:ea typeface="Gulim" panose="020B0600000101010101" pitchFamily="34" charset="-127"/>
                <a:cs typeface="Gulim" panose="020B0600000101010101" pitchFamily="34" charset="-127"/>
              </a:rPr>
              <a:t> was evaluated in several thousand infants in pivotal clinical trials shown here on this slide with inclusion of sites in both the northern and southern hemisphere as well as some sub-tropical and tropical sites in central and south America.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Gulim" panose="020B0600000101010101" pitchFamily="34" charset="-127"/>
                <a:cs typeface="Gulim" panose="020B0600000101010101" pitchFamily="34" charset="-127"/>
              </a:rPr>
              <a:t>During their Phase 2b clinical trial among moderate preterm infants, all </a:t>
            </a:r>
            <a:r>
              <a:rPr lang="en-US" sz="1800" dirty="0" err="1">
                <a:effectLst/>
                <a:latin typeface="Aptos" panose="020B0004020202020204" pitchFamily="34" charset="0"/>
                <a:ea typeface="Gulim" panose="020B0600000101010101" pitchFamily="34" charset="-127"/>
                <a:cs typeface="Gulim" panose="020B0600000101010101" pitchFamily="34" charset="-127"/>
              </a:rPr>
              <a:t>nirsevimab</a:t>
            </a:r>
            <a:r>
              <a:rPr lang="en-US" sz="1800" dirty="0">
                <a:effectLst/>
                <a:latin typeface="Aptos" panose="020B0004020202020204" pitchFamily="34" charset="0"/>
                <a:ea typeface="Gulim" panose="020B0600000101010101" pitchFamily="34" charset="-127"/>
                <a:cs typeface="Gulim" panose="020B0600000101010101" pitchFamily="34" charset="-127"/>
              </a:rPr>
              <a:t> recipients received a single 50 mg dose; however, it was found that among infants who weighed ≥ 5 kg at the time of administration, </a:t>
            </a:r>
            <a:r>
              <a:rPr lang="en-US" sz="1800" dirty="0" err="1">
                <a:effectLst/>
                <a:latin typeface="Aptos" panose="020B0004020202020204" pitchFamily="34" charset="0"/>
                <a:ea typeface="Gulim" panose="020B0600000101010101" pitchFamily="34" charset="-127"/>
                <a:cs typeface="Gulim" panose="020B0600000101010101" pitchFamily="34" charset="-127"/>
              </a:rPr>
              <a:t>nirsevimab</a:t>
            </a:r>
            <a:r>
              <a:rPr lang="en-US" sz="1800" dirty="0">
                <a:effectLst/>
                <a:latin typeface="Aptos" panose="020B0004020202020204" pitchFamily="34" charset="0"/>
                <a:ea typeface="Gulim" panose="020B0600000101010101" pitchFamily="34" charset="-127"/>
                <a:cs typeface="Gulim" panose="020B0600000101010101" pitchFamily="34" charset="-127"/>
              </a:rPr>
              <a:t> concentrations and efficacy estimates were lower.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Gulim" panose="020B0600000101010101" pitchFamily="34" charset="-127"/>
                <a:cs typeface="Gulim" panose="020B0600000101010101" pitchFamily="34" charset="-127"/>
              </a:rPr>
              <a:t>So, in the Phase 3 trial among preterm and full-term infants, they opted to evaluate two different doses; a 50 mg dose given to infants &lt; 5kg and a 100 mg dose given to infants who weighed 5 kgs or more, and you can see those trials boxed in green.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Gulim" panose="020B0600000101010101" pitchFamily="34" charset="-127"/>
                <a:cs typeface="Gulim" panose="020B0600000101010101" pitchFamily="34" charset="-127"/>
              </a:rPr>
              <a:t>I’ll present the pooled efficacy results from those trials in the next slide.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Gulim" panose="020B0600000101010101" pitchFamily="34" charset="-127"/>
                <a:cs typeface="Gulim" panose="020B0600000101010101" pitchFamily="34" charset="-127"/>
              </a:rPr>
              <a:t>The product was also evaluated in high-risk infants and young children in the MUSIC and MEDLEY trials shown on the slide.</a:t>
            </a: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21</a:t>
            </a:fld>
            <a:endParaRPr lang="en-US"/>
          </a:p>
        </p:txBody>
      </p:sp>
    </p:spTree>
    <p:extLst>
      <p:ext uri="{BB962C8B-B14F-4D97-AF65-F5344CB8AC3E}">
        <p14:creationId xmlns:p14="http://schemas.microsoft.com/office/powerpoint/2010/main" val="1080643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B4B4-D2D0-F8A6-EBC7-EE47B13C6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95A26-DD1A-F580-CEF3-2188A241F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519F2-DB61-3073-5176-7E7CF04EC51C}"/>
              </a:ext>
            </a:extLst>
          </p:cNvPr>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 pooled analysis of Phase 2b and Phase 3 results study showed the vaccine’s efficacy, or vaccine protection against RSV disease, over the first 150 days post vaccination to be 78.5% for severe hospitalized medically attended RSV LRTI, 80.6% for hospitalized RSV LRTI, and 79% for medically attended RSV LRTI.</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Also important to note are the reductions in all cause respiratory illness hospitalizations and medically attended LRTI of any cause. </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Also, there were fewer LRTI outpatient visits reported and a reduction in antibiotic prescribing.</a:t>
            </a:r>
          </a:p>
          <a:p>
            <a:pPr marL="353358" indent="-353358">
              <a:lnSpc>
                <a:spcPct val="107000"/>
              </a:lnSpc>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Symbol" panose="05050102010706020507" pitchFamily="18" charset="2"/>
              <a:buNone/>
            </a:pPr>
            <a:r>
              <a:rPr lang="en-US" sz="1100" dirty="0">
                <a:latin typeface="Calibri" panose="020F0502020204030204" pitchFamily="34" charset="0"/>
                <a:ea typeface="Calibri" panose="020F0502020204030204" pitchFamily="34" charset="0"/>
                <a:cs typeface="Times New Roman" panose="02020603050405020304" pitchFamily="18" charset="0"/>
              </a:rPr>
              <a:t>In another clinical trial called HARMONIE, the </a:t>
            </a:r>
            <a:r>
              <a:rPr lang="en-US" sz="1100" dirty="0" err="1">
                <a:latin typeface="Calibri" panose="020F0502020204030204" pitchFamily="34" charset="0"/>
                <a:ea typeface="Calibri" panose="020F0502020204030204" pitchFamily="34" charset="0"/>
                <a:cs typeface="Times New Roman" panose="02020603050405020304" pitchFamily="18" charset="0"/>
              </a:rPr>
              <a:t>mAb</a:t>
            </a:r>
            <a:r>
              <a:rPr lang="en-US" sz="1100" dirty="0">
                <a:latin typeface="Calibri" panose="020F0502020204030204" pitchFamily="34" charset="0"/>
                <a:ea typeface="Calibri" panose="020F0502020204030204" pitchFamily="34" charset="0"/>
                <a:cs typeface="Times New Roman" panose="02020603050405020304" pitchFamily="18" charset="0"/>
              </a:rPr>
              <a:t> was tested in a real world setting with around 8,000 infants. </a:t>
            </a:r>
          </a:p>
          <a:p>
            <a:pPr marL="171450" indent="-171450">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There efficacy was 83% against RSV LRTI hospitalizations and 58% against all-cause LRTI hospitalizations.</a:t>
            </a:r>
          </a:p>
          <a:p>
            <a:pPr marL="176679" indent="-176679">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Sanofi / AstraZeneca also reported a positive safety profile in clinical trials with no safety concerns. </a:t>
            </a:r>
          </a:p>
          <a:p>
            <a:pPr marL="647824" lvl="1" indent="-176679">
              <a:lnSpc>
                <a:spcPct val="107000"/>
              </a:lnSpc>
              <a:buFont typeface="Arial" panose="020B0604020202020204" pitchFamily="34" charset="0"/>
              <a:buChar char="•"/>
            </a:pPr>
            <a:r>
              <a:rPr lang="en-US" b="0" i="0" dirty="0">
                <a:solidFill>
                  <a:srgbClr val="3F3F46"/>
                </a:solidFill>
                <a:effectLst/>
                <a:latin typeface="Open Sans" panose="020B0606030504020204" pitchFamily="34" charset="0"/>
              </a:rPr>
              <a:t>The </a:t>
            </a:r>
            <a:r>
              <a:rPr lang="en-US" b="0" i="0" dirty="0" err="1">
                <a:solidFill>
                  <a:srgbClr val="3F3F46"/>
                </a:solidFill>
                <a:effectLst/>
                <a:latin typeface="Open Sans" panose="020B0606030504020204" pitchFamily="34" charset="0"/>
              </a:rPr>
              <a:t>mAb</a:t>
            </a:r>
            <a:r>
              <a:rPr lang="en-US" b="0" i="0" dirty="0">
                <a:solidFill>
                  <a:srgbClr val="3F3F46"/>
                </a:solidFill>
                <a:effectLst/>
                <a:latin typeface="Open Sans" panose="020B0606030504020204" pitchFamily="34" charset="0"/>
              </a:rPr>
              <a:t> has a normal side effect profile similar to many other vaccines in widespread use. </a:t>
            </a:r>
          </a:p>
          <a:p>
            <a:pPr marL="353358" indent="-353358">
              <a:lnSpc>
                <a:spcPct val="107000"/>
              </a:lnSpc>
              <a:buFont typeface="Symbol" panose="05050102010706020507" pitchFamily="18" charset="2"/>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8180977-2E2A-6D26-E1CF-D96BDEE0C32D}"/>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80959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Since the Phase 3 of </a:t>
            </a:r>
            <a:r>
              <a:rPr lang="en-US" dirty="0" err="1"/>
              <a:t>nirsevimab</a:t>
            </a:r>
            <a:r>
              <a:rPr lang="en-US" dirty="0"/>
              <a:t>, post marketing studies are corroborating the positive data picture in the real world.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Here’s a snapshot of some of the data that’s being generated in the US and Europe.</a:t>
            </a: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23</a:t>
            </a:fld>
            <a:endParaRPr lang="en-US"/>
          </a:p>
        </p:txBody>
      </p:sp>
    </p:spTree>
    <p:extLst>
      <p:ext uri="{BB962C8B-B14F-4D97-AF65-F5344CB8AC3E}">
        <p14:creationId xmlns:p14="http://schemas.microsoft.com/office/powerpoint/2010/main" val="28568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400" dirty="0"/>
              <a:t>Products targeting RSV have been in development for over half a century.</a:t>
            </a:r>
          </a:p>
          <a:p>
            <a:pPr marL="171450" indent="-171450">
              <a:buFont typeface="Arial" panose="020B0604020202020204" pitchFamily="34" charset="0"/>
              <a:buChar char="•"/>
              <a:defRPr/>
            </a:pPr>
            <a:r>
              <a:rPr lang="en-US" sz="1400" dirty="0"/>
              <a:t>In the 1960s, a clinical trial of a formalin-inactivated RSV vaccine had disastrous results.  </a:t>
            </a:r>
            <a:endParaRPr lang="en-US" sz="1400" dirty="0">
              <a:cs typeface="Calibri"/>
            </a:endParaRPr>
          </a:p>
          <a:p>
            <a:pPr marL="171450" indent="-171450">
              <a:buFont typeface="Arial" panose="020B0604020202020204" pitchFamily="34" charset="0"/>
              <a:buChar char="•"/>
              <a:defRPr/>
            </a:pPr>
            <a:r>
              <a:rPr lang="en-US" b="0" i="0" dirty="0">
                <a:solidFill>
                  <a:srgbClr val="333333"/>
                </a:solidFill>
                <a:effectLst/>
              </a:rPr>
              <a:t>The </a:t>
            </a:r>
            <a:r>
              <a:rPr lang="en-US" b="0" i="0" strike="noStrike" dirty="0">
                <a:solidFill>
                  <a:srgbClr val="333333"/>
                </a:solidFill>
                <a:effectLst/>
              </a:rPr>
              <a:t>vaccine only elicited relatively weak antibodies </a:t>
            </a:r>
            <a:r>
              <a:rPr lang="en-US" dirty="0">
                <a:solidFill>
                  <a:srgbClr val="333333"/>
                </a:solidFill>
              </a:rPr>
              <a:t>and </a:t>
            </a:r>
            <a:r>
              <a:rPr lang="en-US" sz="1400" dirty="0"/>
              <a:t>children vaccinated with that vaccine had a paradoxically severe reaction when they experienced their first natural RSV infection after being immunized.</a:t>
            </a:r>
            <a:endParaRPr lang="en-US" sz="1400" dirty="0">
              <a:cs typeface="Calibri"/>
            </a:endParaRPr>
          </a:p>
          <a:p>
            <a:pPr marL="171450" indent="-171450">
              <a:buFont typeface="Arial" panose="020B0604020202020204" pitchFamily="34" charset="0"/>
              <a:buChar char="•"/>
              <a:defRPr/>
            </a:pPr>
            <a:r>
              <a:rPr lang="en-US" sz="1400" dirty="0"/>
              <a:t>Something called Enhanced Respiratory Disease (ERD) created an effect like a severe allergic reaction in those children’s lungs and they got very sick and there were two deaths.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As a result, RSV vaccine development stalled for many decades as scientists worked to understand what went wrong and how to prevent it in the future.</a:t>
            </a:r>
            <a:endParaRPr lang="en-US" sz="140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Science has come a long way since then and new immunization products have emerged that avoid the pitfalls of the 1960s, which we’ll talk about in more depth.</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619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Digging into the data a little more, this example from Galicia, Spain is helpful--showing very high efficacy for severe RSV-related LRTI and RSV-related LRTI hospitalization.</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What’s also interesting to point out is the estimated impact of this long-acting </a:t>
            </a:r>
            <a:r>
              <a:rPr lang="en-US" dirty="0" err="1"/>
              <a:t>mAb</a:t>
            </a:r>
            <a:r>
              <a:rPr lang="en-US" dirty="0"/>
              <a:t> on </a:t>
            </a:r>
            <a:r>
              <a:rPr lang="en-US" b="1" dirty="0"/>
              <a:t>ALL CAUSE </a:t>
            </a:r>
            <a:r>
              <a:rPr lang="en-US" dirty="0"/>
              <a:t>LRTI and hospitalizations.</a:t>
            </a:r>
          </a:p>
        </p:txBody>
      </p:sp>
      <p:sp>
        <p:nvSpPr>
          <p:cNvPr id="4" name="Slide Number Placeholder 3"/>
          <p:cNvSpPr>
            <a:spLocks noGrp="1"/>
          </p:cNvSpPr>
          <p:nvPr>
            <p:ph type="sldNum" sz="quarter" idx="5"/>
          </p:nvPr>
        </p:nvSpPr>
        <p:spPr/>
        <p:txBody>
          <a:bodyPr/>
          <a:lstStyle/>
          <a:p>
            <a:fld id="{F5CA2F62-6632-4FEB-B32D-3104A4A887E6}" type="slidenum">
              <a:rPr lang="en-US" smtClean="0"/>
              <a:t>24</a:t>
            </a:fld>
            <a:endParaRPr lang="en-US"/>
          </a:p>
        </p:txBody>
      </p:sp>
    </p:spTree>
    <p:extLst>
      <p:ext uri="{BB962C8B-B14F-4D97-AF65-F5344CB8AC3E}">
        <p14:creationId xmlns:p14="http://schemas.microsoft.com/office/powerpoint/2010/main" val="119578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spcAft>
                <a:spcPts val="1237"/>
              </a:spcAft>
              <a:buFont typeface="Arial" panose="020B0604020202020204" pitchFamily="34" charset="0"/>
              <a:buChar char="•"/>
            </a:pPr>
            <a:r>
              <a:rPr lang="en-US" dirty="0">
                <a:solidFill>
                  <a:srgbClr val="000000"/>
                </a:solidFill>
                <a:latin typeface="Invention"/>
              </a:rPr>
              <a:t>In more exciting news, another long-acting RSV </a:t>
            </a:r>
            <a:r>
              <a:rPr lang="en-US" dirty="0" err="1">
                <a:solidFill>
                  <a:srgbClr val="000000"/>
                </a:solidFill>
                <a:latin typeface="Invention"/>
              </a:rPr>
              <a:t>mAb</a:t>
            </a:r>
            <a:r>
              <a:rPr lang="en-US" dirty="0">
                <a:solidFill>
                  <a:srgbClr val="000000"/>
                </a:solidFill>
                <a:latin typeface="Invention"/>
              </a:rPr>
              <a:t> candidate developed by MSD (Merck) called </a:t>
            </a:r>
            <a:r>
              <a:rPr lang="en-US" dirty="0" err="1">
                <a:solidFill>
                  <a:srgbClr val="000000"/>
                </a:solidFill>
                <a:latin typeface="Invention"/>
              </a:rPr>
              <a:t>clesrovimab</a:t>
            </a:r>
            <a:r>
              <a:rPr lang="en-US" dirty="0">
                <a:solidFill>
                  <a:srgbClr val="000000"/>
                </a:solidFill>
                <a:latin typeface="Invention"/>
              </a:rPr>
              <a:t> </a:t>
            </a:r>
            <a:r>
              <a:rPr lang="en-US" b="0" dirty="0">
                <a:solidFill>
                  <a:srgbClr val="000000"/>
                </a:solidFill>
                <a:latin typeface="Invention"/>
              </a:rPr>
              <a:t>was approved for infants by the US FDA in June 2025, following </a:t>
            </a:r>
            <a:r>
              <a:rPr lang="en-US" dirty="0">
                <a:solidFill>
                  <a:srgbClr val="000000"/>
                </a:solidFill>
                <a:latin typeface="Invention"/>
              </a:rPr>
              <a:t>positive Phase 2b/3 placebo-controlled study results.</a:t>
            </a:r>
          </a:p>
          <a:p>
            <a:pPr marL="353358" indent="-353358">
              <a:spcAft>
                <a:spcPts val="1237"/>
              </a:spcAft>
              <a:buFont typeface="Arial" panose="020B0604020202020204" pitchFamily="34" charset="0"/>
              <a:buChar char="•"/>
            </a:pPr>
            <a:r>
              <a:rPr lang="en-US" dirty="0">
                <a:solidFill>
                  <a:srgbClr val="000000"/>
                </a:solidFill>
                <a:latin typeface="Invention"/>
              </a:rPr>
              <a:t>The </a:t>
            </a:r>
            <a:r>
              <a:rPr lang="en-US" dirty="0" err="1">
                <a:solidFill>
                  <a:srgbClr val="000000"/>
                </a:solidFill>
                <a:latin typeface="Invention"/>
              </a:rPr>
              <a:t>mAb</a:t>
            </a:r>
            <a:r>
              <a:rPr lang="en-US" dirty="0">
                <a:solidFill>
                  <a:srgbClr val="000000"/>
                </a:solidFill>
                <a:latin typeface="Invention"/>
              </a:rPr>
              <a:t> met its primary safety and efficacy endpoints.</a:t>
            </a:r>
          </a:p>
          <a:p>
            <a:pPr marL="353358" indent="-353358">
              <a:spcAft>
                <a:spcPts val="1237"/>
              </a:spcAft>
              <a:buFont typeface="Arial" panose="020B0604020202020204" pitchFamily="34" charset="0"/>
              <a:buChar char="•"/>
            </a:pPr>
            <a:r>
              <a:rPr lang="en-US" dirty="0">
                <a:solidFill>
                  <a:srgbClr val="000000"/>
                </a:solidFill>
                <a:latin typeface="Invention"/>
              </a:rPr>
              <a:t>The efficacy data show that it significantly Reduced Incidence of RSV Disease and Hospitalization in Healthy Preterm and Full-term Infants.</a:t>
            </a:r>
          </a:p>
          <a:p>
            <a:pPr marL="353358" indent="-353358">
              <a:buFont typeface="Arial" panose="020B0604020202020204" pitchFamily="34" charset="0"/>
              <a:buChar char="•"/>
            </a:pPr>
            <a:r>
              <a:rPr lang="en-US" dirty="0">
                <a:solidFill>
                  <a:srgbClr val="000000"/>
                </a:solidFill>
                <a:latin typeface="Invention"/>
              </a:rPr>
              <a:t>It’s particularly interesting to note here that the efficacy increased as severity of disease increased.</a:t>
            </a:r>
          </a:p>
          <a:p>
            <a:pPr marL="342900" lvl="0" indent="-342900">
              <a:lnSpc>
                <a:spcPct val="107000"/>
              </a:lnSpc>
              <a:spcAft>
                <a:spcPts val="800"/>
              </a:spcAft>
              <a:buFont typeface="Symbol" panose="05050102010706020507" pitchFamily="18" charset="2"/>
              <a:buChar char=""/>
            </a:pPr>
            <a:r>
              <a:rPr lang="en-US" b="0" dirty="0"/>
              <a:t>Having a second available monoclonal antibody may lead to broader global market access for these effective products.</a:t>
            </a:r>
            <a:endParaRPr lang="en-US" b="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25</a:t>
            </a:fld>
            <a:endParaRPr lang="en-US"/>
          </a:p>
        </p:txBody>
      </p:sp>
    </p:spTree>
    <p:extLst>
      <p:ext uri="{BB962C8B-B14F-4D97-AF65-F5344CB8AC3E}">
        <p14:creationId xmlns:p14="http://schemas.microsoft.com/office/powerpoint/2010/main" val="3010981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All countries are recommended to introduce passive immunization for the prevention of severe RSV disease in young infants -- RSV maternal vaccine and/or long-acting </a:t>
            </a:r>
            <a:r>
              <a:rPr lang="en-US" b="0" dirty="0" err="1"/>
              <a:t>mAb</a:t>
            </a:r>
            <a:r>
              <a:rPr lang="en-US" b="0" dirty="0"/>
              <a:t>.</a:t>
            </a:r>
          </a:p>
          <a:p>
            <a:endParaRPr lang="en-US" dirty="0"/>
          </a:p>
          <a:p>
            <a:r>
              <a:rPr lang="en-US" sz="1200" dirty="0">
                <a:effectLst/>
                <a:ea typeface="Calibri" panose="020F0502020204030204" pitchFamily="34" charset="0"/>
              </a:rPr>
              <a:t>For countries deciding to use the monoclonal antibody, SAGE recommends a single birth dose to all infants </a:t>
            </a: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born </a:t>
            </a:r>
            <a:r>
              <a:rPr kumimoji="0" lang="en-US" sz="1200" b="0" i="0" u="none" strike="noStrike" kern="1200" cap="none" spc="0" normalizeH="0" baseline="0" noProof="0" dirty="0">
                <a:ln>
                  <a:noFill/>
                </a:ln>
                <a:solidFill>
                  <a:srgbClr val="FF0000"/>
                </a:solidFill>
                <a:effectLst/>
                <a:uLnTx/>
                <a:uFillTx/>
                <a:latin typeface="Corbel" panose="020B0503020204020204"/>
                <a:ea typeface="+mn-ea"/>
                <a:cs typeface="+mn-cs"/>
              </a:rPr>
              <a:t>in RSV season or where a year-round approach is considered</a:t>
            </a:r>
            <a:r>
              <a:rPr lang="en-US" sz="1200" dirty="0">
                <a:effectLst/>
                <a:ea typeface="Calibri" panose="020F0502020204030204" pitchFamily="34" charset="0"/>
              </a:rPr>
              <a:t>. </a:t>
            </a:r>
          </a:p>
          <a:p>
            <a:pPr marL="171450" indent="-171450">
              <a:buFont typeface="Arial" panose="020B0604020202020204" pitchFamily="34" charset="0"/>
              <a:buChar char="•"/>
            </a:pPr>
            <a:r>
              <a:rPr lang="en-US" sz="1200" dirty="0">
                <a:effectLst/>
                <a:ea typeface="Calibri" panose="020F0502020204030204" pitchFamily="34" charset="0"/>
              </a:rPr>
              <a:t>If a long-acting monoclonal antibody cannot be given at birth, it should be given at the earliest opportunity thereafter (e.g., routine vaccination visits)​.</a:t>
            </a:r>
            <a:endParaRPr lang="en-US" sz="1200" b="0" i="0" u="none" strike="noStrike" baseline="0" dirty="0">
              <a:solidFill>
                <a:srgbClr val="000000"/>
              </a:solidFill>
            </a:endParaRPr>
          </a:p>
          <a:p>
            <a:pPr marL="294465" indent="-294465">
              <a:buFont typeface="Arial" panose="020B0604020202020204" pitchFamily="34" charset="0"/>
              <a:buChar char="•"/>
            </a:pPr>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baseline="0" dirty="0">
                <a:solidFill>
                  <a:srgbClr val="000000"/>
                </a:solidFill>
              </a:rPr>
              <a:t>SAGE also noted with concern the limited availability and high cost of the monoclonal antibody, which will seriously limit global access and equity. </a:t>
            </a:r>
          </a:p>
          <a:p>
            <a:pPr>
              <a:lnSpc>
                <a:spcPct val="107000"/>
              </a:lnSpc>
            </a:pPr>
            <a:endParaRPr lang="en-US" dirty="0">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303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5F8523C-8729-40F0-9536-D6C4CA3AD238}" type="slidenum">
              <a:rPr kumimoji="0" lang="en-US" sz="1866"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866"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Image Placeholder 5">
            <a:extLst>
              <a:ext uri="{FF2B5EF4-FFF2-40B4-BE49-F238E27FC236}">
                <a16:creationId xmlns:a16="http://schemas.microsoft.com/office/drawing/2014/main" id="{C06A2DE6-2B52-4DC2-9539-F06F71D5CD53}"/>
              </a:ext>
            </a:extLst>
          </p:cNvPr>
          <p:cNvSpPr>
            <a:spLocks noGrp="1" noRot="1" noChangeAspect="1"/>
          </p:cNvSpPr>
          <p:nvPr>
            <p:ph type="sldImg"/>
          </p:nvPr>
        </p:nvSpPr>
        <p:spPr>
          <a:xfrm>
            <a:off x="381000" y="685800"/>
            <a:ext cx="6096000" cy="3429000"/>
          </a:xfrm>
        </p:spPr>
      </p:sp>
      <p:sp>
        <p:nvSpPr>
          <p:cNvPr id="7" name="Notes Placeholder 6">
            <a:extLst>
              <a:ext uri="{FF2B5EF4-FFF2-40B4-BE49-F238E27FC236}">
                <a16:creationId xmlns:a16="http://schemas.microsoft.com/office/drawing/2014/main" id="{60BE05F6-D4FB-4A7A-ACE0-8EAC83E7C08C}"/>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let’s bring this picture together too.</a:t>
            </a:r>
          </a:p>
          <a:p>
            <a:pPr marL="285750" indent="-285750">
              <a:buFont typeface="Arial" panose="020B0604020202020204" pitchFamily="34" charset="0"/>
              <a:buChar char="•"/>
            </a:pPr>
            <a:r>
              <a:rPr lang="en-US" dirty="0"/>
              <a:t>The long acting  </a:t>
            </a:r>
            <a:r>
              <a:rPr lang="en-US" dirty="0" err="1"/>
              <a:t>mAb</a:t>
            </a:r>
            <a:r>
              <a:rPr lang="en-US" dirty="0"/>
              <a:t> </a:t>
            </a:r>
            <a:r>
              <a:rPr lang="en-US" dirty="0" err="1"/>
              <a:t>nirsevimab</a:t>
            </a:r>
            <a:r>
              <a:rPr lang="en-US" dirty="0"/>
              <a:t> was first approved in Europe (2022) and US (2023), with many other countries in high- and upper-middle income markets following suit..</a:t>
            </a:r>
          </a:p>
          <a:p>
            <a:pPr marL="285750" indent="-285750">
              <a:buFont typeface="Arial" panose="020B0604020202020204" pitchFamily="34" charset="0"/>
              <a:buChar char="•"/>
            </a:pPr>
            <a:r>
              <a:rPr lang="en-US" b="0" dirty="0"/>
              <a:t>Though many country rollouts are underway, the product is not yet globally available. </a:t>
            </a:r>
          </a:p>
          <a:p>
            <a:pPr marL="285750" indent="-285750">
              <a:buFont typeface="Arial" panose="020B0604020202020204" pitchFamily="34" charset="0"/>
              <a:buChar char="•"/>
            </a:pPr>
            <a:r>
              <a:rPr lang="en-US" b="0" dirty="0"/>
              <a:t>Like for the maternal vaccine, the WHO SAGE recommendation is an important step in the policy pathway to global access; however, for the </a:t>
            </a:r>
            <a:r>
              <a:rPr lang="en-US" b="0" dirty="0" err="1"/>
              <a:t>mAb</a:t>
            </a:r>
            <a:r>
              <a:rPr lang="en-US" b="0" dirty="0"/>
              <a:t>, WHO has noted with concern the limited availability and high cost.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terms of seasonality, WHO notes that a year-round immunization approach is preferable in most tropical and sub-tropical contexts where RSV circulates most of the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Where seasonality is clear, however, a seasonal approach may be appropriate.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000000"/>
                </a:solidFill>
                <a:effectLst/>
                <a:uLnTx/>
                <a:uFillTx/>
                <a:latin typeface="+mn-lt"/>
                <a:ea typeface="+mn-ea"/>
                <a:cs typeface="+mn-cs"/>
              </a:rPr>
              <a:t>This is where administration becomes nuanced.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000000"/>
                </a:solidFill>
                <a:effectLst/>
                <a:uLnTx/>
                <a:uFillTx/>
                <a:latin typeface="+mn-lt"/>
                <a:ea typeface="+mn-ea"/>
                <a:cs typeface="+mn-cs"/>
              </a:rPr>
              <a:t>Administration in a seasonal approach would need to occur either soon after birth during their first RSV season </a:t>
            </a:r>
            <a:r>
              <a:rPr kumimoji="0" lang="en-US" sz="1200" b="1" i="0" u="none" strike="noStrike" kern="1200" cap="none" spc="0" normalizeH="0" baseline="0" dirty="0">
                <a:ln>
                  <a:noFill/>
                </a:ln>
                <a:solidFill>
                  <a:srgbClr val="000000"/>
                </a:solidFill>
                <a:effectLst/>
                <a:uLnTx/>
                <a:uFillTx/>
                <a:latin typeface="+mn-lt"/>
                <a:ea typeface="+mn-ea"/>
                <a:cs typeface="+mn-cs"/>
              </a:rPr>
              <a:t>OR</a:t>
            </a:r>
            <a:r>
              <a:rPr kumimoji="0" lang="en-US" sz="1200" b="0" i="0" u="none" strike="noStrike" kern="1200" cap="none" spc="0" normalizeH="0" baseline="0" dirty="0">
                <a:ln>
                  <a:noFill/>
                </a:ln>
                <a:solidFill>
                  <a:srgbClr val="000000"/>
                </a:solidFill>
                <a:effectLst/>
                <a:uLnTx/>
                <a:uFillTx/>
                <a:latin typeface="+mn-lt"/>
                <a:ea typeface="+mn-ea"/>
                <a:cs typeface="+mn-cs"/>
              </a:rPr>
              <a:t> before RSV season for babies born before the RSV season (i.e., at routine immunization visit). </a:t>
            </a: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interesting to note that in the US, approval goes up to 24 months of age through a child’s second RSV season when risk of severe disease is high.</a:t>
            </a:r>
          </a:p>
          <a:p>
            <a:pPr marL="285750" lvl="0" indent="-285750">
              <a:buFont typeface="Arial" panose="020B0604020202020204" pitchFamily="34" charset="0"/>
              <a:buChar char="•"/>
            </a:pPr>
            <a:r>
              <a:rPr lang="en-US" dirty="0"/>
              <a:t>Lastly, shown here are some details about the product. </a:t>
            </a:r>
          </a:p>
          <a:p>
            <a:pPr marL="742950" lvl="1" indent="-285750">
              <a:buFont typeface="Arial" panose="020B0604020202020204" pitchFamily="34" charset="0"/>
              <a:buChar char="•"/>
            </a:pPr>
            <a:r>
              <a:rPr lang="en-US" dirty="0"/>
              <a:t>What’s important to know for low- and middle-income markets is that the vaccine is given in a single dose, uses standard cold chain, and can be given with other infant vaccines.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dosages will depend on infant weight.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Another long acting </a:t>
            </a:r>
            <a:r>
              <a:rPr lang="en-US" b="0" dirty="0" err="1"/>
              <a:t>mAb</a:t>
            </a:r>
            <a:r>
              <a:rPr lang="en-US" b="0" dirty="0"/>
              <a:t>, </a:t>
            </a:r>
            <a:r>
              <a:rPr lang="en-US" b="0" dirty="0" err="1"/>
              <a:t>clesrovimab</a:t>
            </a:r>
            <a:r>
              <a:rPr lang="en-US" b="0" dirty="0"/>
              <a:t>, was approved in the US in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t>Clesrovimab</a:t>
            </a:r>
            <a:r>
              <a:rPr lang="en-US" b="0" dirty="0"/>
              <a:t> is designed to provide protection through 5-6 months, a typical RSV season.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Like </a:t>
            </a:r>
            <a:r>
              <a:rPr lang="en-US" b="0" dirty="0" err="1"/>
              <a:t>nirsevimab</a:t>
            </a:r>
            <a:r>
              <a:rPr lang="en-US" b="0" dirty="0"/>
              <a:t>, administration is soon after birth or before the RSV season for infants born before the RSV season.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injection is given in a single dose, and the dosage does not depend on weight.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Safety and effectiveness have not been established in children older than 12 months of age.</a:t>
            </a:r>
          </a:p>
        </p:txBody>
      </p:sp>
    </p:spTree>
    <p:extLst>
      <p:ext uri="{BB962C8B-B14F-4D97-AF65-F5344CB8AC3E}">
        <p14:creationId xmlns:p14="http://schemas.microsoft.com/office/powerpoint/2010/main" val="850681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200" dirty="0">
                <a:effectLst/>
                <a:latin typeface="Calibri" panose="020F0502020204030204" pitchFamily="34" charset="0"/>
                <a:ea typeface="Calibri" panose="020F0502020204030204" pitchFamily="34" charset="0"/>
                <a:cs typeface="Times New Roman" panose="02020603050405020304" pitchFamily="18" charset="0"/>
              </a:rPr>
              <a:t>, initial licensures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are in and a WHO SAGE policy recommendation occurred in September 2024.</a:t>
            </a:r>
            <a:endParaRPr lang="en-US" sz="1200" b="0" dirty="0">
              <a:solidFill>
                <a:srgbClr val="000000"/>
              </a:solidFill>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0" dirty="0">
                <a:solidFill>
                  <a:srgbClr val="000000"/>
                </a:solidFill>
                <a:effectLst/>
                <a:latin typeface="Calibri" panose="020F0502020204030204" pitchFamily="34" charset="0"/>
                <a:cs typeface="Times New Roman" panose="02020603050405020304" pitchFamily="18" charset="0"/>
              </a:rPr>
              <a:t>For the long-acting </a:t>
            </a:r>
            <a:r>
              <a:rPr lang="en-US" sz="1200" b="0" dirty="0" err="1">
                <a:solidFill>
                  <a:srgbClr val="000000"/>
                </a:solidFill>
                <a:effectLst/>
                <a:latin typeface="Calibri" panose="020F0502020204030204" pitchFamily="34" charset="0"/>
                <a:cs typeface="Times New Roman" panose="02020603050405020304" pitchFamily="18" charset="0"/>
              </a:rPr>
              <a:t>mAbs</a:t>
            </a:r>
            <a:r>
              <a:rPr lang="en-US" sz="1200" b="0" dirty="0">
                <a:solidFill>
                  <a:srgbClr val="000000"/>
                </a:solidFill>
                <a:effectLst/>
                <a:latin typeface="Calibri" panose="020F0502020204030204" pitchFamily="34" charset="0"/>
                <a:cs typeface="Times New Roman" panose="02020603050405020304" pitchFamily="18" charset="0"/>
              </a:rPr>
              <a:t>, </a:t>
            </a:r>
            <a:r>
              <a:rPr lang="en-US" sz="1200" b="0" dirty="0">
                <a:solidFill>
                  <a:srgbClr val="000000"/>
                </a:solidFill>
                <a:latin typeface="Segoe UI" panose="020B0502040204020203" pitchFamily="34" charset="0"/>
              </a:rPr>
              <a:t>it is not yet clear if the companies will submit the products for WHO prequalification, so this metric is not on the timeline at this time.  </a:t>
            </a:r>
          </a:p>
          <a:p>
            <a:pPr marL="800100" marR="0" lvl="1" indent="-342900">
              <a:lnSpc>
                <a:spcPct val="107000"/>
              </a:lnSpc>
              <a:spcBef>
                <a:spcPts val="0"/>
              </a:spcBef>
              <a:spcAft>
                <a:spcPts val="800"/>
              </a:spcAft>
              <a:buFont typeface="Symbol" panose="05050102010706020507" pitchFamily="18" charset="2"/>
              <a:buChar char=""/>
            </a:pPr>
            <a:r>
              <a:rPr lang="en-US" sz="1200" b="0" dirty="0">
                <a:solidFill>
                  <a:srgbClr val="000000"/>
                </a:solidFill>
                <a:latin typeface="Segoe UI" panose="020B0502040204020203" pitchFamily="34" charset="0"/>
              </a:rPr>
              <a:t>Prequalification will hinge on product presentation being suitable for Gavi-eligible countries and eligible price commitments for Gavi markets.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Although this product is not expected to be globally accessible in the near term due to price and supply barriers; it sets the stage for licensure and recommendations for use for other long-acting RSV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in the future.</a:t>
            </a:r>
          </a:p>
          <a:p>
            <a:pPr marL="342900" marR="0" lvl="0" indent="-342900">
              <a:lnSpc>
                <a:spcPct val="107000"/>
              </a:lnSpc>
              <a:spcBef>
                <a:spcPts val="0"/>
              </a:spcBef>
              <a:spcAft>
                <a:spcPts val="800"/>
              </a:spcAft>
              <a:buFont typeface="Symbol" panose="05050102010706020507" pitchFamily="18" charset="2"/>
              <a:buChar char=""/>
            </a:pPr>
            <a:endParaRPr lang="en-US" sz="1200" b="0" dirty="0">
              <a:solidFill>
                <a:prstClr val="black"/>
              </a:solidFill>
              <a:latin typeface="Segoe UI" panose="020B0502040204020203"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1200" b="0" dirty="0">
              <a:solidFill>
                <a:prstClr val="black"/>
              </a:solidFill>
              <a:effectLst/>
              <a:latin typeface="Segoe UI" panose="020B05020402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24F90-F3FF-40A9-8E2D-080BC7F76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100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aspects of WHO’s recommendations are applicable across products.</a:t>
            </a:r>
          </a:p>
          <a:p>
            <a:pPr marL="171450" indent="-171450">
              <a:buFont typeface="Arial" panose="020B0604020202020204" pitchFamily="34" charset="0"/>
              <a:buChar char="•"/>
            </a:pPr>
            <a:r>
              <a:rPr lang="en-US" dirty="0"/>
              <a:t>For one, decisions to include either product in an immunization </a:t>
            </a:r>
            <a:r>
              <a:rPr lang="en-US" dirty="0" err="1"/>
              <a:t>programme</a:t>
            </a:r>
            <a:r>
              <a:rPr lang="en-US" dirty="0"/>
              <a:t> should consider cost, financing, supply, anticipated coverage and feasibility of implementation within the existing health system.</a:t>
            </a:r>
          </a:p>
          <a:p>
            <a:pPr marL="171450" indent="-171450">
              <a:buFont typeface="Arial" panose="020B0604020202020204" pitchFamily="34" charset="0"/>
              <a:buChar char="•"/>
            </a:pPr>
            <a:r>
              <a:rPr lang="en-US" dirty="0"/>
              <a:t>Also, both products can be co-administered with vaccines normally given at the same time.</a:t>
            </a:r>
          </a:p>
          <a:p>
            <a:pPr marL="171450" indent="-171450">
              <a:buFont typeface="Arial" panose="020B0604020202020204" pitchFamily="34" charset="0"/>
              <a:buChar char="•"/>
            </a:pPr>
            <a:r>
              <a:rPr lang="en-US" dirty="0"/>
              <a:t>For both products, manufacturer-led post-marketing surveillance is important.</a:t>
            </a:r>
          </a:p>
          <a:p>
            <a:pPr marL="171450" lvl="0" indent="-171450">
              <a:buFont typeface="Arial" panose="020B0604020202020204" pitchFamily="34" charset="0"/>
              <a:buChar char="•"/>
            </a:pPr>
            <a:r>
              <a:rPr lang="en-US" dirty="0"/>
              <a:t>And, just to reiterate, that countries will need to look at RSV seasonality epidemiology and other programmatic factors to decide on year-round or seasonal immunization approaches. </a:t>
            </a:r>
          </a:p>
          <a:p>
            <a:pPr marL="628650" lvl="1" indent="-171450">
              <a:buFont typeface="Arial" panose="020B0604020202020204" pitchFamily="34" charset="0"/>
              <a:buChar char="•"/>
            </a:pPr>
            <a:r>
              <a:rPr lang="en-US" dirty="0"/>
              <a:t>WHO notes that year-round will likely be most preferable in most low- and middle-income markets where RSV has more year-round activity due to tropical and sub-tropical climates.</a:t>
            </a:r>
          </a:p>
        </p:txBody>
      </p:sp>
      <p:sp>
        <p:nvSpPr>
          <p:cNvPr id="4" name="Slide Number Placeholder 3"/>
          <p:cNvSpPr>
            <a:spLocks noGrp="1"/>
          </p:cNvSpPr>
          <p:nvPr>
            <p:ph type="sldNum" sz="quarter" idx="5"/>
          </p:nvPr>
        </p:nvSpPr>
        <p:spPr/>
        <p:txBody>
          <a:bodyPr/>
          <a:lstStyle/>
          <a:p>
            <a:fld id="{F11A3028-A739-446F-852A-F60FBA1699D6}" type="slidenum">
              <a:rPr lang="en-US" smtClean="0"/>
              <a:t>30</a:t>
            </a:fld>
            <a:endParaRPr lang="en-US"/>
          </a:p>
        </p:txBody>
      </p:sp>
    </p:spTree>
    <p:extLst>
      <p:ext uri="{BB962C8B-B14F-4D97-AF65-F5344CB8AC3E}">
        <p14:creationId xmlns:p14="http://schemas.microsoft.com/office/powerpoint/2010/main" val="983401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Both products avoid the safety pitfalls of previous vaccine candidates in the 1960s because they provide protection through passive immunization and don’t require an active immune response from the infant.</a:t>
            </a:r>
          </a:p>
          <a:p>
            <a:pPr marL="171450" indent="-171450">
              <a:buFont typeface="Arial" panose="020B0604020202020204" pitchFamily="34" charset="0"/>
              <a:buChar char="•"/>
            </a:pPr>
            <a:r>
              <a:rPr lang="en-US" dirty="0"/>
              <a:t>The pre-F maternal vaccine induces antibodies against many neutralizing sites and is, therefore, less susceptible to virus mutations rendering it ineffective.</a:t>
            </a:r>
          </a:p>
          <a:p>
            <a:pPr marL="171450" indent="-171450">
              <a:buFont typeface="Arial" panose="020B0604020202020204" pitchFamily="34" charset="0"/>
              <a:buChar char="•"/>
            </a:pPr>
            <a:r>
              <a:rPr lang="en-US" dirty="0"/>
              <a:t>Pre-F long-acting </a:t>
            </a:r>
            <a:r>
              <a:rPr lang="en-US" dirty="0" err="1"/>
              <a:t>mAbs</a:t>
            </a:r>
            <a:r>
              <a:rPr lang="en-US" dirty="0"/>
              <a:t>, on the other hand, work against a single neutralizing site on the virus, meaning they could be rendered ineffective if the virus mutates.</a:t>
            </a:r>
          </a:p>
          <a:p>
            <a:pPr marL="171450" indent="-171450">
              <a:buFont typeface="Arial" panose="020B0604020202020204" pitchFamily="34" charset="0"/>
              <a:buChar char="•"/>
            </a:pPr>
            <a:r>
              <a:rPr lang="en-US" dirty="0"/>
              <a:t>Also, maternal antibodies protect in the first 6 months after birth, while </a:t>
            </a:r>
            <a:r>
              <a:rPr lang="en-US" dirty="0" err="1"/>
              <a:t>mAbs</a:t>
            </a:r>
            <a:r>
              <a:rPr lang="en-US" dirty="0"/>
              <a:t> protect for 6 months after administration, whenever given. So, there could be slight differences in the age ranges of protection.</a:t>
            </a:r>
          </a:p>
        </p:txBody>
      </p:sp>
      <p:sp>
        <p:nvSpPr>
          <p:cNvPr id="4" name="Slide Number Placeholder 3"/>
          <p:cNvSpPr>
            <a:spLocks noGrp="1"/>
          </p:cNvSpPr>
          <p:nvPr>
            <p:ph type="sldNum" sz="quarter" idx="5"/>
          </p:nvPr>
        </p:nvSpPr>
        <p:spPr/>
        <p:txBody>
          <a:bodyPr/>
          <a:lstStyle/>
          <a:p>
            <a:fld id="{30850009-767E-4386-A766-3154D19A7067}" type="slidenum">
              <a:rPr lang="en-US" smtClean="0"/>
              <a:t>31</a:t>
            </a:fld>
            <a:endParaRPr lang="en-US"/>
          </a:p>
        </p:txBody>
      </p:sp>
    </p:spTree>
    <p:extLst>
      <p:ext uri="{BB962C8B-B14F-4D97-AF65-F5344CB8AC3E}">
        <p14:creationId xmlns:p14="http://schemas.microsoft.com/office/powerpoint/2010/main" val="80404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400" dirty="0"/>
              <a:t>Scientists have since learned that the prime distinction</a:t>
            </a:r>
            <a:r>
              <a:rPr lang="en-US" sz="1400" baseline="0" dirty="0"/>
              <a:t> between individuals experiencing ERD after direct vaccination with the formalin-inactivated</a:t>
            </a:r>
            <a:r>
              <a:rPr lang="en-US" sz="1400" dirty="0"/>
              <a:t> RSV</a:t>
            </a:r>
            <a:r>
              <a:rPr lang="en-US" sz="1400" baseline="0" dirty="0"/>
              <a:t> vaccine and those who didn’t hinged on whether the individual had ever had a natural infection with RSV </a:t>
            </a:r>
            <a:r>
              <a:rPr lang="en-US" sz="1400" i="1" baseline="0" dirty="0"/>
              <a:t>before </a:t>
            </a:r>
            <a:r>
              <a:rPr lang="en-US" sz="1400" baseline="0" dirty="0"/>
              <a:t>receiving the vaccine.</a:t>
            </a:r>
          </a:p>
          <a:p>
            <a:pPr marL="628650" lvl="1" indent="-171450">
              <a:buFont typeface="Arial" panose="020B0604020202020204" pitchFamily="34" charset="0"/>
              <a:buChar char="•"/>
              <a:defRPr/>
            </a:pPr>
            <a:r>
              <a:rPr lang="en-US" dirty="0"/>
              <a:t>It was RSV-naive individuals who had </a:t>
            </a:r>
            <a:r>
              <a:rPr lang="en-US" i="1" dirty="0"/>
              <a:t>not yet </a:t>
            </a:r>
            <a:r>
              <a:rPr lang="en-US" dirty="0"/>
              <a:t>had a natural infection with RSV, such as young babies, that were potentially susceptible to ERD when given this formalin-inactivated vaccine.</a:t>
            </a:r>
          </a:p>
          <a:p>
            <a:pPr marL="628650" lvl="1" indent="-171450">
              <a:buFont typeface="Arial" panose="020B0604020202020204" pitchFamily="34" charset="0"/>
              <a:buChar char="•"/>
              <a:defRPr/>
            </a:pPr>
            <a:r>
              <a:rPr lang="en-US" dirty="0"/>
              <a:t>The antibodies that the infants’ immune system produced did not sufficiently neutralize naturally occurring virus and, in fact, caused the immune system to overreact.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cs typeface="Calibri"/>
              </a:rPr>
              <a:t>The vaccine development community needed to find a way to protect infants without the risk of ERD.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cs typeface="Calibri"/>
              </a:rPr>
              <a:t>The solution was passive immunization – transfer of robust protective antibodies to infants, so they don’t have to make their own immune response.</a:t>
            </a:r>
          </a:p>
          <a:p>
            <a:pPr marL="171450" lvl="0" indent="-171450">
              <a:buFont typeface="Arial" panose="020B0604020202020204" pitchFamily="34" charset="0"/>
              <a:buChar char="•"/>
              <a:defRPr/>
            </a:pPr>
            <a:endParaRPr lang="en-US" sz="1400" i="0" baseline="0" dirty="0">
              <a:highlight>
                <a:srgbClr val="FFFF00"/>
              </a:highlight>
            </a:endParaRPr>
          </a:p>
          <a:p>
            <a:pPr marL="171450" indent="-171450">
              <a:buFont typeface="Arial" panose="020B0604020202020204" pitchFamily="34" charset="0"/>
              <a:buChar char="•"/>
              <a:defRPr/>
            </a:pPr>
            <a:r>
              <a:rPr lang="en-US" sz="1400" i="0" baseline="0" dirty="0">
                <a:highlight>
                  <a:srgbClr val="FFFF00"/>
                </a:highlight>
              </a:rPr>
              <a:t>Of note, besides protecting young infants, th</a:t>
            </a:r>
            <a:r>
              <a:rPr lang="en-US" sz="1400" i="0" dirty="0">
                <a:highlight>
                  <a:srgbClr val="FFFF00"/>
                </a:highlight>
              </a:rPr>
              <a:t>e other target group for RSV prevention is older adults, who often have underlying health issues that cause</a:t>
            </a:r>
            <a:r>
              <a:rPr lang="en-US" sz="1400" b="1" dirty="0">
                <a:highlight>
                  <a:srgbClr val="FFFF00"/>
                </a:highlight>
              </a:rPr>
              <a:t> </a:t>
            </a:r>
            <a:r>
              <a:rPr lang="en-US" sz="1400" dirty="0">
                <a:highlight>
                  <a:srgbClr val="FFFF00"/>
                </a:highlight>
              </a:rPr>
              <a:t>RSV to</a:t>
            </a:r>
            <a:r>
              <a:rPr lang="en-US" sz="1400" i="0" dirty="0">
                <a:highlight>
                  <a:srgbClr val="FFFF00"/>
                </a:highlight>
              </a:rPr>
              <a:t> be serious or life-threatening.   </a:t>
            </a:r>
            <a:endParaRPr lang="en-US" sz="1400" i="0" dirty="0">
              <a:highlight>
                <a:srgbClr val="FFFF00"/>
              </a:highlight>
              <a:ea typeface="Calibri"/>
              <a:cs typeface="Calibri"/>
            </a:endParaRPr>
          </a:p>
          <a:p>
            <a:pPr marL="628650" lvl="1" indent="-171450">
              <a:buFont typeface="Arial"/>
              <a:buChar char="•"/>
              <a:defRPr/>
            </a:pPr>
            <a:r>
              <a:rPr lang="en-US" sz="1400" i="0" dirty="0">
                <a:highlight>
                  <a:srgbClr val="FFFF00"/>
                </a:highlight>
              </a:rPr>
              <a:t>But older adults were never at risk </a:t>
            </a:r>
            <a:r>
              <a:rPr lang="en-US" sz="1400" b="0" i="0" dirty="0">
                <a:highlight>
                  <a:srgbClr val="FFFF00"/>
                </a:highlight>
              </a:rPr>
              <a:t>of </a:t>
            </a:r>
            <a:r>
              <a:rPr lang="en-US" sz="1400" b="0" dirty="0">
                <a:highlight>
                  <a:srgbClr val="FFFF00"/>
                </a:highlight>
              </a:rPr>
              <a:t>ERD</a:t>
            </a:r>
            <a:r>
              <a:rPr lang="en-US" sz="1400" b="0" i="0" dirty="0">
                <a:highlight>
                  <a:srgbClr val="FFFF00"/>
                </a:highlight>
              </a:rPr>
              <a:t> from </a:t>
            </a:r>
            <a:r>
              <a:rPr lang="en-US" sz="1400" i="0" dirty="0">
                <a:highlight>
                  <a:srgbClr val="FFFF00"/>
                </a:highlight>
              </a:rPr>
              <a:t>direct vaccination since they have been exposed to natural RSV infection many times over the course of their lives.   </a:t>
            </a:r>
            <a:endParaRPr lang="en-US" sz="1400" i="0" dirty="0">
              <a:highlight>
                <a:srgbClr val="FFFF00"/>
              </a:highlight>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30850009-767E-4386-A766-3154D19A7067}" type="slidenum">
              <a:rPr lang="en-US" smtClean="0"/>
              <a:t>5</a:t>
            </a:fld>
            <a:endParaRPr lang="en-US"/>
          </a:p>
        </p:txBody>
      </p:sp>
    </p:spTree>
    <p:extLst>
      <p:ext uri="{BB962C8B-B14F-4D97-AF65-F5344CB8AC3E}">
        <p14:creationId xmlns:p14="http://schemas.microsoft.com/office/powerpoint/2010/main" val="394642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Besides gaining an understanding of the risk of ERD, the scientific community has learned a lot about the RSV virus itself since the 1960s.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Scientists knew that the most promising part of the virus to target with a vaccine was the fusion (or F) protein, which </a:t>
            </a:r>
            <a:r>
              <a:rPr lang="en-US" sz="1100" b="0" dirty="0">
                <a:effectLst/>
                <a:latin typeface="Calibri"/>
                <a:ea typeface="Calibri" panose="020F0502020204030204" pitchFamily="34" charset="0"/>
                <a:cs typeface="Calibri"/>
              </a:rPr>
              <a:t>is a component on the surface of the RSV virus that fuses to host cells, enabling the virus to infect the cell and eventually lead to disease.</a:t>
            </a:r>
          </a:p>
          <a:p>
            <a:pPr marL="285750" indent="-285750">
              <a:lnSpc>
                <a:spcPct val="107000"/>
              </a:lnSpc>
              <a:buFont typeface="Courier New" panose="02070309020205020404" pitchFamily="49" charset="0"/>
              <a:buChar char="o"/>
              <a:defRPr/>
            </a:pPr>
            <a:r>
              <a:rPr lang="en-US" sz="1100" dirty="0">
                <a:effectLst/>
                <a:latin typeface="Calibri"/>
                <a:ea typeface="Calibri" panose="020F0502020204030204" pitchFamily="34" charset="0"/>
                <a:cs typeface="Calibri"/>
              </a:rPr>
              <a:t>Neutralizing the F protein was found to be a key element to preventing infection, but for a long while, scientists didn’t have a detailed enough understanding of the intricate structure of the RSV F protein to develop a vaccine that co</a:t>
            </a:r>
            <a:r>
              <a:rPr lang="en-US" sz="1100" b="0" dirty="0">
                <a:effectLst/>
                <a:latin typeface="Calibri"/>
                <a:ea typeface="Calibri" panose="020F0502020204030204" pitchFamily="34" charset="0"/>
                <a:cs typeface="Calibri"/>
              </a:rPr>
              <a:t>uld induce robust neutralizing antibody responses.</a:t>
            </a:r>
            <a:r>
              <a:rPr lang="en-US" sz="1100" b="0" dirty="0">
                <a:latin typeface="Calibri"/>
                <a:ea typeface="Calibri" panose="020F0502020204030204" pitchFamily="34" charset="0"/>
                <a:cs typeface="Calibri"/>
              </a:rPr>
              <a:t> </a:t>
            </a:r>
            <a:endParaRPr lang="en-US" sz="1100" b="0" strike="sngStrike" dirty="0">
              <a:effectLst/>
              <a:latin typeface="Calibri"/>
              <a:ea typeface="Calibri" panose="020F0502020204030204" pitchFamily="34" charset="0"/>
              <a:cs typeface="Calibri"/>
            </a:endParaRP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Eventually, though, the science caught up and important structural elements of the F protein became more clear. </a:t>
            </a:r>
          </a:p>
        </p:txBody>
      </p:sp>
      <p:sp>
        <p:nvSpPr>
          <p:cNvPr id="4" name="Slide Number Placeholder 3"/>
          <p:cNvSpPr>
            <a:spLocks noGrp="1"/>
          </p:cNvSpPr>
          <p:nvPr>
            <p:ph type="sldNum" sz="quarter" idx="5"/>
          </p:nvPr>
        </p:nvSpPr>
        <p:spPr/>
        <p:txBody>
          <a:bodyPr/>
          <a:lstStyle/>
          <a:p>
            <a:fld id="{C690C06F-62DF-8C49-9437-5B6E342092F3}" type="slidenum">
              <a:rPr lang="en-US" smtClean="0"/>
              <a:t>6</a:t>
            </a:fld>
            <a:endParaRPr lang="en-US"/>
          </a:p>
        </p:txBody>
      </p:sp>
    </p:spTree>
    <p:extLst>
      <p:ext uri="{BB962C8B-B14F-4D97-AF65-F5344CB8AC3E}">
        <p14:creationId xmlns:p14="http://schemas.microsoft.com/office/powerpoint/2010/main" val="100292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defRPr/>
            </a:pPr>
            <a:r>
              <a:rPr lang="en-US" sz="1800" kern="100" dirty="0">
                <a:effectLst/>
                <a:latin typeface="Calibri"/>
                <a:ea typeface="Calibri" panose="020F0502020204030204" pitchFamily="34" charset="0"/>
                <a:cs typeface="Calibri"/>
              </a:rPr>
              <a:t>Some vaccines work by introducing a modified version </a:t>
            </a:r>
            <a:r>
              <a:rPr lang="en-US" sz="1800" b="0" kern="100" dirty="0">
                <a:effectLst/>
                <a:latin typeface="Calibri"/>
                <a:ea typeface="Calibri" panose="020F0502020204030204" pitchFamily="34" charset="0"/>
                <a:cs typeface="Calibri"/>
              </a:rPr>
              <a:t>of a virus</a:t>
            </a:r>
            <a:r>
              <a:rPr lang="en-US" sz="1800" b="0" kern="100" dirty="0">
                <a:latin typeface="Calibri"/>
                <a:ea typeface="Calibri" panose="020F0502020204030204" pitchFamily="34" charset="0"/>
                <a:cs typeface="Calibri"/>
              </a:rPr>
              <a:t> protein</a:t>
            </a:r>
            <a:r>
              <a:rPr lang="en-US" sz="1800" b="0" kern="100" dirty="0">
                <a:effectLst/>
                <a:latin typeface="Calibri"/>
                <a:ea typeface="Calibri" panose="020F0502020204030204" pitchFamily="34" charset="0"/>
                <a:cs typeface="Calibri"/>
              </a:rPr>
              <a:t>, or antigen, that prompts the body to develop protective antibodies, without causing disease.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The immune system needs to learn how to create antibodies that can neutralize the active components of the virus so that it can’t cause infection.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kern="100" dirty="0">
                <a:effectLst/>
                <a:latin typeface="Calibri"/>
                <a:ea typeface="Calibri" panose="020F0502020204030204" pitchFamily="34" charset="0"/>
                <a:cs typeface="Calibri"/>
              </a:rPr>
              <a:t>In the case of RSV, protection is needed against what’s called the pre-F form of the </a:t>
            </a:r>
            <a:r>
              <a:rPr lang="en-US" sz="1800" b="0" kern="100" dirty="0">
                <a:latin typeface="Calibri"/>
                <a:ea typeface="Calibri" panose="020F0502020204030204" pitchFamily="34" charset="0"/>
                <a:cs typeface="Calibri"/>
              </a:rPr>
              <a:t>Fusion</a:t>
            </a:r>
            <a:r>
              <a:rPr lang="en-US" sz="1800" b="0" kern="100" dirty="0">
                <a:effectLst/>
                <a:latin typeface="Calibri"/>
                <a:ea typeface="Calibri" panose="020F0502020204030204" pitchFamily="34" charset="0"/>
                <a:cs typeface="Calibri"/>
              </a:rPr>
              <a:t> protein on the virus, which is the active form of the protein that fuses to cells and results in infection.</a:t>
            </a:r>
          </a:p>
          <a:p>
            <a:pPr marL="742950" lvl="1" indent="-285750">
              <a:lnSpc>
                <a:spcPct val="107000"/>
              </a:lnSpc>
              <a:spcAft>
                <a:spcPts val="800"/>
              </a:spcAft>
              <a:buFont typeface="Arial" panose="020B0604020202020204" pitchFamily="34" charset="0"/>
              <a:buChar char="•"/>
              <a:defRPr/>
            </a:pPr>
            <a:r>
              <a:rPr lang="en-US" sz="1800" b="0" kern="100" dirty="0">
                <a:effectLst/>
                <a:latin typeface="Calibri"/>
                <a:ea typeface="Calibri" panose="020F0502020204030204" pitchFamily="34" charset="0"/>
                <a:cs typeface="Calibri"/>
              </a:rPr>
              <a:t>The F protein also has another form called post-F, but it is inactive and cannot fuse to cells to cause infection--so is therefore an inferior RSV</a:t>
            </a:r>
            <a:r>
              <a:rPr lang="en-US" sz="1800" b="0" kern="100" dirty="0">
                <a:latin typeface="Calibri"/>
                <a:ea typeface="Calibri" panose="020F0502020204030204" pitchFamily="34" charset="0"/>
                <a:cs typeface="Calibri"/>
              </a:rPr>
              <a:t> vaccine antigen</a:t>
            </a:r>
            <a:r>
              <a:rPr lang="en-US" sz="1800" b="0" kern="100" dirty="0">
                <a:effectLst/>
                <a:latin typeface="Calibri"/>
                <a:ea typeface="Calibri" panose="020F0502020204030204" pitchFamily="34" charset="0"/>
                <a:cs typeface="Calibri"/>
              </a:rPr>
              <a:t>.</a:t>
            </a:r>
            <a:r>
              <a:rPr lang="en-US" sz="1800" b="0" kern="100" dirty="0">
                <a:latin typeface="Calibri"/>
                <a:ea typeface="Calibri" panose="020F0502020204030204" pitchFamily="34" charset="0"/>
                <a:cs typeface="Calibri"/>
              </a:rPr>
              <a:t> </a:t>
            </a:r>
            <a:endParaRPr lang="en-US" sz="1800" b="0" kern="100" dirty="0">
              <a:effectLst/>
              <a:latin typeface="Calibri"/>
              <a:ea typeface="Calibri" panose="020F0502020204030204" pitchFamily="34" charset="0"/>
              <a:cs typeface="Calibri"/>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The difficulty that vaccine developers have historically faced, however, is that the pre-F form is naturally unstable.</a:t>
            </a:r>
          </a:p>
          <a:p>
            <a:pPr marL="285750" indent="-285750">
              <a:lnSpc>
                <a:spcPct val="107000"/>
              </a:lnSpc>
              <a:spcAft>
                <a:spcPts val="800"/>
              </a:spcAft>
              <a:buFont typeface="Arial" panose="020B0604020202020204" pitchFamily="34" charset="0"/>
              <a:buChar char="•"/>
              <a:defRPr/>
            </a:pPr>
            <a:r>
              <a:rPr lang="en-US" sz="1800" b="0" kern="100" dirty="0">
                <a:effectLst/>
                <a:latin typeface="Calibri"/>
                <a:ea typeface="Calibri" panose="020F0502020204030204" pitchFamily="34" charset="0"/>
                <a:cs typeface="Calibri"/>
              </a:rPr>
              <a:t>To create an effective vaccine, what needed to happen was the difficult job of locking the </a:t>
            </a:r>
            <a:r>
              <a:rPr lang="en-US" sz="1800" b="0" kern="100" dirty="0">
                <a:latin typeface="Calibri"/>
                <a:ea typeface="Calibri" panose="020F0502020204030204" pitchFamily="34" charset="0"/>
                <a:cs typeface="Calibri"/>
              </a:rPr>
              <a:t>protein into</a:t>
            </a:r>
            <a:r>
              <a:rPr lang="en-US" sz="1800" b="0" kern="100" dirty="0">
                <a:effectLst/>
                <a:latin typeface="Calibri"/>
                <a:ea typeface="Calibri" panose="020F0502020204030204" pitchFamily="34" charset="0"/>
                <a:cs typeface="Calibri"/>
              </a:rPr>
              <a:t> a pre-F state.</a:t>
            </a:r>
            <a:r>
              <a:rPr lang="en-US" sz="1800" b="0" kern="100" dirty="0">
                <a:latin typeface="Calibri"/>
                <a:ea typeface="Calibri" panose="020F0502020204030204" pitchFamily="34" charset="0"/>
                <a:cs typeface="Calibri"/>
              </a:rPr>
              <a:t> </a:t>
            </a:r>
            <a:endParaRPr lang="en-US" sz="1800" b="0" kern="100" dirty="0">
              <a:effectLst/>
              <a:latin typeface="Calibri"/>
              <a:ea typeface="Calibri" panose="020F0502020204030204" pitchFamily="34" charset="0"/>
              <a:cs typeface="Calibri"/>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In doing so, vaccination could prompt the immune system to create specifically tailored antibodies in sufficient numb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ers and strength to neutralize the virus against natural infection.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a:ea typeface="Calibri" panose="020F0502020204030204" pitchFamily="34" charset="0"/>
                <a:cs typeface="Calibri"/>
              </a:rPr>
              <a:t>The breakthrough came in the 2010s when scientists finally discovered how to </a:t>
            </a:r>
            <a:r>
              <a:rPr lang="en-US" sz="1800" u="sng" kern="100" dirty="0">
                <a:effectLst/>
                <a:latin typeface="Calibri"/>
                <a:ea typeface="Calibri" panose="020F0502020204030204" pitchFamily="34" charset="0"/>
                <a:cs typeface="Calibri"/>
              </a:rPr>
              <a:t>lock</a:t>
            </a:r>
            <a:r>
              <a:rPr lang="en-US" sz="1800" kern="100" dirty="0">
                <a:effectLst/>
                <a:latin typeface="Calibri"/>
                <a:ea typeface="Calibri" panose="020F0502020204030204" pitchFamily="34" charset="0"/>
                <a:cs typeface="Calibri"/>
              </a:rPr>
              <a:t> the </a:t>
            </a:r>
            <a:r>
              <a:rPr lang="en-US" sz="1800" b="0" kern="100" dirty="0">
                <a:effectLst/>
                <a:latin typeface="Calibri"/>
                <a:ea typeface="Calibri" panose="020F0502020204030204" pitchFamily="34" charset="0"/>
                <a:cs typeface="Calibri"/>
              </a:rPr>
              <a:t>fusion protein into the p</a:t>
            </a:r>
            <a:r>
              <a:rPr lang="en-US" sz="1800" b="0" kern="100" dirty="0">
                <a:latin typeface="Calibri"/>
                <a:ea typeface="Calibri" panose="020F0502020204030204" pitchFamily="34" charset="0"/>
                <a:cs typeface="Calibri"/>
              </a:rPr>
              <a:t>re-F</a:t>
            </a:r>
            <a:r>
              <a:rPr lang="en-US" sz="1800" b="0" kern="100" dirty="0">
                <a:effectLst/>
                <a:latin typeface="Calibri"/>
                <a:ea typeface="Calibri" panose="020F0502020204030204" pitchFamily="34" charset="0"/>
                <a:cs typeface="Calibri"/>
              </a:rPr>
              <a:t> form so it could be used as a vaccine.</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kern="100" dirty="0">
                <a:effectLst/>
                <a:latin typeface="Calibri"/>
                <a:ea typeface="Calibri" panose="020F0502020204030204" pitchFamily="34" charset="0"/>
                <a:cs typeface="Calibri"/>
              </a:rPr>
              <a:t>Now, inducing robust neutralizing antibodies to protect against RSV disease is possible. </a:t>
            </a:r>
            <a:endParaRPr lang="en-US" sz="1800" b="0" strike="sngStrike" kern="100" dirty="0">
              <a:cs typeface="Calibri"/>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this success has triggered a cascade of new prevention product development.</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endParaRPr lang="en-US" sz="1800" strike="sngStrike" kern="100" dirty="0">
              <a:effectLst/>
              <a:latin typeface="Calibri"/>
              <a:ea typeface="Calibri" panose="020F0502020204030204" pitchFamily="34" charset="0"/>
              <a:cs typeface="Calibri"/>
            </a:endParaRP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37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development renaissance of RSV prevention products </a:t>
            </a:r>
            <a:r>
              <a:rPr lang="en-US" sz="1100" dirty="0">
                <a:effectLst/>
                <a:latin typeface="Calibri" panose="020F0502020204030204" pitchFamily="34" charset="0"/>
                <a:ea typeface="Calibri" panose="020F0502020204030204" pitchFamily="34" charset="0"/>
                <a:cs typeface="Times New Roman" panose="02020603050405020304" pitchFamily="18" charset="0"/>
              </a:rPr>
              <a:t>was spurred by the pre-F scientific breakthroughs to protect infants, children, and older adults.</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options for protecting infants (beyond the short-acting palivizumab) include a long-lasting monoclonal antibody and a maternal vaccine for delivery in pregnancy—both of which are based on the pre-F technology. </a:t>
            </a:r>
          </a:p>
          <a:p>
            <a:pPr marL="800100" marR="0" lvl="1"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Pfizer has a vaccine given in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pregnancy that has been licensed by many regulatory authorities. WHO recommended the vaccine for global market use in 2024. It is also recommended in the PAHO region.</a:t>
            </a:r>
          </a:p>
          <a:p>
            <a:pPr marL="800100" marR="0" lvl="1"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 July 2025, Gavi committed to opening a funding window for establishing an RSV maternal vaccine program, paving the way for country introductions to begin.</a:t>
            </a:r>
          </a:p>
          <a:p>
            <a:pPr marL="800100" marR="0" lvl="1"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AstraZeneca’s long acting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nirsevimab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is licensed in a number of countries, recommended by PAHO, and recommended by WHO for global use—though this product is expected to require market shaping for global access to be possible. </a:t>
            </a:r>
          </a:p>
          <a:p>
            <a:pPr marL="800100" marR="0" lvl="1"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Another long-acting RSV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candidate developed by Merck (MSD) called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clesrovimab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(trade name ENFLONSIA)  received US Food and Drug Administration approval in June 2025.</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Other intended populations for vaccines in development are older adults and older infants/toddlers. </a:t>
            </a:r>
          </a:p>
          <a:p>
            <a:pPr marL="800100" lvl="1" indent="-342900">
              <a:lnSpc>
                <a:spcPct val="107000"/>
              </a:lnSpc>
              <a:spcAft>
                <a:spcPts val="800"/>
              </a:spcAft>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02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Up until recently, the only RSV product licensed was a monoclonal antibody called palivizumab.</a:t>
            </a:r>
          </a:p>
          <a:p>
            <a:pPr marL="742950" lvl="1" indent="-285750">
              <a:lnSpc>
                <a:spcPct val="107000"/>
              </a:lnSpc>
              <a:buFont typeface="Courier New" panose="02070309020205020404" pitchFamily="49" charset="0"/>
              <a:buChar char="o"/>
              <a:defRPr/>
            </a:pPr>
            <a:r>
              <a:rPr lang="en-US" sz="1100" dirty="0">
                <a:solidFill>
                  <a:schemeClr val="accent5"/>
                </a:solidFill>
              </a:rPr>
              <a:t>Palivizumab targets a single neutralizing site </a:t>
            </a:r>
            <a:r>
              <a:rPr lang="en-US" sz="1100" b="0" dirty="0">
                <a:solidFill>
                  <a:schemeClr val="accent5"/>
                </a:solidFill>
              </a:rPr>
              <a:t>on the fusion protein </a:t>
            </a:r>
            <a:endParaRPr lang="en-US" sz="1100" b="0" strike="sngStrike" dirty="0">
              <a:solidFill>
                <a:schemeClr val="accent5"/>
              </a:solidFill>
              <a:cs typeface="Calibri"/>
            </a:endParaRPr>
          </a:p>
          <a:p>
            <a:pPr marL="742950" lvl="1" indent="-285750">
              <a:lnSpc>
                <a:spcPct val="107000"/>
              </a:lnSpc>
              <a:buFont typeface="Courier New" panose="02070309020205020404" pitchFamily="49" charset="0"/>
              <a:buChar char="o"/>
              <a:defRPr/>
            </a:pPr>
            <a:r>
              <a:rPr lang="en-US" sz="1800" dirty="0">
                <a:effectLst/>
                <a:latin typeface="Segoe UI"/>
                <a:cs typeface="Segoe UI"/>
              </a:rPr>
              <a:t>It is short acting because the antibody doesn’t include the mutation that extends circulation time in the body, </a:t>
            </a:r>
            <a:r>
              <a:rPr lang="en-US" sz="1800" strike="noStrike" dirty="0">
                <a:effectLst/>
                <a:latin typeface="Segoe UI"/>
                <a:cs typeface="Segoe UI"/>
              </a:rPr>
              <a:t>so </a:t>
            </a:r>
            <a:r>
              <a:rPr lang="en-US" sz="1100" dirty="0">
                <a:latin typeface="Calibri"/>
                <a:cs typeface="Calibri"/>
              </a:rPr>
              <a:t>it</a:t>
            </a:r>
            <a:r>
              <a:rPr lang="en-US" sz="1100" dirty="0">
                <a:latin typeface="Calibri"/>
                <a:ea typeface="Calibri" panose="020F0502020204030204" pitchFamily="34" charset="0"/>
                <a:cs typeface="Calibri"/>
              </a:rPr>
              <a:t> </a:t>
            </a:r>
            <a:r>
              <a:rPr lang="en-US" sz="1100" b="0" dirty="0">
                <a:latin typeface="Calibri"/>
                <a:ea typeface="Calibri" panose="020F0502020204030204" pitchFamily="34" charset="0"/>
                <a:cs typeface="Calibri"/>
              </a:rPr>
              <a:t>requires</a:t>
            </a:r>
            <a:r>
              <a:rPr lang="en-US" sz="1100" b="0" dirty="0">
                <a:effectLst/>
                <a:latin typeface="Calibri"/>
                <a:ea typeface="Calibri" panose="020F0502020204030204" pitchFamily="34" charset="0"/>
                <a:cs typeface="Calibri"/>
              </a:rPr>
              <a:t> up to five monthly doses to protect throughout RSV season</a:t>
            </a:r>
            <a:r>
              <a:rPr lang="en-US" sz="1100" dirty="0">
                <a:effectLst/>
                <a:latin typeface="Calibri"/>
                <a:ea typeface="Calibri" panose="020F0502020204030204" pitchFamily="34" charset="0"/>
                <a:cs typeface="Calibri"/>
              </a:rPr>
              <a:t>—an expensive and impractical prospect for most countries.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As such, palivizumab has only been available in high-income markets.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Now, with the knowledge of the importance of the pre-F protein, new RSV immunization products achieve longer-acting protection than what was possible before, including maternal vaccines and longer lasting </a:t>
            </a:r>
            <a:r>
              <a:rPr lang="en-US" sz="1100" dirty="0" err="1">
                <a:effectLst/>
                <a:latin typeface="Calibri"/>
                <a:ea typeface="Calibri" panose="020F0502020204030204" pitchFamily="34" charset="0"/>
                <a:cs typeface="Calibri"/>
              </a:rPr>
              <a:t>mAbs</a:t>
            </a:r>
            <a:r>
              <a:rPr lang="en-US" sz="1100" dirty="0">
                <a:effectLst/>
                <a:latin typeface="Calibri"/>
                <a:ea typeface="Calibri" panose="020F0502020204030204" pitchFamily="34" charset="0"/>
                <a:cs typeface="Calibri"/>
              </a:rPr>
              <a:t>.</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a:ea typeface="Calibri" panose="020F0502020204030204" pitchFamily="34" charset="0"/>
                <a:cs typeface="Calibri"/>
              </a:rPr>
              <a:t>We’ll explain these in more detail in the next couple of slides.</a:t>
            </a:r>
          </a:p>
          <a:p>
            <a:endParaRPr lang="en-US" dirty="0"/>
          </a:p>
        </p:txBody>
      </p:sp>
      <p:sp>
        <p:nvSpPr>
          <p:cNvPr id="4" name="Slide Number Placeholder 3"/>
          <p:cNvSpPr>
            <a:spLocks noGrp="1"/>
          </p:cNvSpPr>
          <p:nvPr>
            <p:ph type="sldNum" sz="quarter" idx="5"/>
          </p:nvPr>
        </p:nvSpPr>
        <p:spPr/>
        <p:txBody>
          <a:bodyPr/>
          <a:lstStyle/>
          <a:p>
            <a:fld id="{30850009-767E-4386-A766-3154D19A7067}" type="slidenum">
              <a:rPr lang="en-US" smtClean="0"/>
              <a:t>9</a:t>
            </a:fld>
            <a:endParaRPr lang="en-US"/>
          </a:p>
        </p:txBody>
      </p:sp>
    </p:spTree>
    <p:extLst>
      <p:ext uri="{BB962C8B-B14F-4D97-AF65-F5344CB8AC3E}">
        <p14:creationId xmlns:p14="http://schemas.microsoft.com/office/powerpoint/2010/main" val="414463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t>To be clear, the new pre-F immunization products that are licensed are NOT the same products as the formalin inactivated vaccine candidate of the 1960s that included </a:t>
            </a:r>
            <a:r>
              <a:rPr lang="en-US" sz="1800" b="0" dirty="0"/>
              <a:t>predominantly</a:t>
            </a:r>
            <a:r>
              <a:rPr lang="en-US" sz="1800" dirty="0"/>
              <a:t> post-F components.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short, in the pre-F prevention products of today targeting the protection of RSV-naïve individuals, namely infants, the vaccine antigen is locked into a pre-F state, prompting the immune system to create specifically tailored antibodies capable of neutralizing naturally occurring virus.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Segoe UI"/>
                <a:cs typeface="Segoe UI"/>
              </a:rPr>
              <a:t>These products have favorable safety profiles, because </a:t>
            </a:r>
            <a:r>
              <a:rPr lang="en-US" sz="1800" b="0" dirty="0">
                <a:latin typeface="Segoe UI"/>
                <a:cs typeface="Segoe UI"/>
              </a:rPr>
              <a:t>the</a:t>
            </a:r>
            <a:r>
              <a:rPr lang="en-US" sz="1800" b="0" dirty="0">
                <a:effectLst/>
                <a:latin typeface="Segoe UI"/>
                <a:cs typeface="Segoe UI"/>
              </a:rPr>
              <a:t> right </a:t>
            </a:r>
            <a:r>
              <a:rPr lang="en-US" sz="1800" dirty="0">
                <a:effectLst/>
                <a:latin typeface="Segoe UI"/>
                <a:cs typeface="Segoe UI"/>
              </a:rPr>
              <a:t>protective antibodies </a:t>
            </a:r>
            <a:r>
              <a:rPr lang="en-US" sz="1800" b="0" dirty="0">
                <a:latin typeface="Segoe UI"/>
                <a:cs typeface="Segoe UI"/>
              </a:rPr>
              <a:t>are</a:t>
            </a:r>
            <a:r>
              <a:rPr lang="en-US" sz="1800" b="1" strike="noStrike" dirty="0">
                <a:effectLst/>
                <a:latin typeface="Segoe UI"/>
                <a:cs typeface="Segoe UI"/>
              </a:rPr>
              <a:t> </a:t>
            </a:r>
            <a:r>
              <a:rPr lang="en-US" sz="1800" dirty="0">
                <a:effectLst/>
                <a:latin typeface="Segoe UI"/>
                <a:cs typeface="Segoe UI"/>
              </a:rPr>
              <a:t>transferred to the newborn instead of requiring baby’s immune system to develop them on its own—avoiding the vaccination pitfalls of the 1960s.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breakthrough made the cover of </a:t>
            </a:r>
            <a:r>
              <a:rPr lang="en-US" sz="1800"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the runner up scientific breakthrough of the year in 2013.</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92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Maternal immunization is a way to help protect a pregnant woman, her baby, or both from serious infections.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a type of </a:t>
            </a:r>
            <a:r>
              <a:rPr lang="en-US" i="1" dirty="0"/>
              <a:t>active </a:t>
            </a:r>
            <a:r>
              <a:rPr lang="en-US" dirty="0"/>
              <a:t>immunization for the mother, because the body makes its own antibodies.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Conversely, maternal immunization is a form of </a:t>
            </a:r>
            <a:r>
              <a:rPr lang="en-US" i="1" dirty="0"/>
              <a:t>passive </a:t>
            </a:r>
            <a:r>
              <a:rPr lang="en-US" i="0" dirty="0"/>
              <a:t>immunization </a:t>
            </a:r>
            <a:r>
              <a:rPr lang="en-US" dirty="0"/>
              <a:t>for the baby. This means that already formed antibodies are transferred to the individual; in this case, the mother’s antibodies naturally transfer across the placenta to the baby.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With passive immunization, antibody levels are expected to have limited duration because the body is receiving antibodies, not continually making ones itself.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key for a successful RSV maternal vaccine is to ensure that the maternal antibody levels are robust enough to last through the most critical 6 months after birth when the infants is a greatest risk of severe RSV disease.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Serious infections can occur when babies are very young and their immune systems are too immature or multiple immunizations would be required to mount an adequate active immune response.</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[NOTE: Other relevant slides are available in the “Maternal immunization and </a:t>
            </a:r>
            <a:r>
              <a:rPr lang="en-US" dirty="0" err="1"/>
              <a:t>mAb</a:t>
            </a:r>
            <a:r>
              <a:rPr lang="en-US" dirty="0"/>
              <a:t> approaches” deck as part of this toolkit.]</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407208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81227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AA885D-2ECF-4D53-8C94-462EFA696DD4}"/>
              </a:ext>
            </a:extLst>
          </p:cNvPr>
          <p:cNvSpPr>
            <a:spLocks noGrp="1"/>
          </p:cNvSpPr>
          <p:nvPr>
            <p:ph type="title"/>
          </p:nvPr>
        </p:nvSpPr>
        <p:spPr>
          <a:xfrm>
            <a:off x="457201" y="207753"/>
            <a:ext cx="11277600" cy="941832"/>
          </a:xfrm>
          <a:prstGeom prst="rect">
            <a:avLst/>
          </a:prstGeom>
        </p:spPr>
        <p:txBody>
          <a:bodyPr>
            <a:noAutofit/>
          </a:bodyPr>
          <a:lstStyle>
            <a:lvl1pPr>
              <a:defRPr sz="3200">
                <a:solidFill>
                  <a:schemeClr val="tx1"/>
                </a:solidFill>
              </a:defRPr>
            </a:lvl1pPr>
          </a:lstStyle>
          <a:p>
            <a:r>
              <a:rPr lang="en-US"/>
              <a:t>Click to edit Master title style</a:t>
            </a:r>
          </a:p>
        </p:txBody>
      </p:sp>
      <p:sp>
        <p:nvSpPr>
          <p:cNvPr id="4" name="Text Placeholder 4">
            <a:extLst>
              <a:ext uri="{FF2B5EF4-FFF2-40B4-BE49-F238E27FC236}">
                <a16:creationId xmlns:a16="http://schemas.microsoft.com/office/drawing/2014/main" id="{AD90020E-86D7-BEB6-A052-117E2C3D617F}"/>
              </a:ext>
            </a:extLst>
          </p:cNvPr>
          <p:cNvSpPr>
            <a:spLocks noGrp="1"/>
          </p:cNvSpPr>
          <p:nvPr>
            <p:ph type="body" sz="quarter" idx="10" hasCustomPrompt="1"/>
          </p:nvPr>
        </p:nvSpPr>
        <p:spPr>
          <a:xfrm>
            <a:off x="0" y="6451600"/>
            <a:ext cx="11036634" cy="406400"/>
          </a:xfrm>
        </p:spPr>
        <p:txBody>
          <a:bodyPr anchor="b"/>
          <a:lstStyle>
            <a:lvl1pPr marL="0" indent="0">
              <a:lnSpc>
                <a:spcPct val="100000"/>
              </a:lnSpc>
              <a:spcBef>
                <a:spcPts val="0"/>
              </a:spcBef>
              <a:buNone/>
              <a:defRPr sz="1000" b="0"/>
            </a:lvl1pPr>
            <a:lvl2pPr marL="0" indent="0">
              <a:lnSpc>
                <a:spcPct val="100000"/>
              </a:lnSpc>
              <a:spcBef>
                <a:spcPts val="0"/>
              </a:spcBef>
              <a:buNone/>
              <a:defRPr sz="1000" b="0"/>
            </a:lvl2pPr>
            <a:lvl3pPr marL="0" indent="0">
              <a:lnSpc>
                <a:spcPct val="100000"/>
              </a:lnSpc>
              <a:spcBef>
                <a:spcPts val="0"/>
              </a:spcBef>
              <a:buNone/>
              <a:defRPr sz="1000" b="0"/>
            </a:lvl3pPr>
            <a:lvl4pPr marL="0" indent="0">
              <a:lnSpc>
                <a:spcPct val="100000"/>
              </a:lnSpc>
              <a:spcBef>
                <a:spcPts val="0"/>
              </a:spcBef>
              <a:buNone/>
              <a:defRPr sz="1000" b="0"/>
            </a:lvl4pPr>
            <a:lvl5pPr marL="0" indent="0">
              <a:lnSpc>
                <a:spcPct val="100000"/>
              </a:lnSpc>
              <a:spcBef>
                <a:spcPts val="0"/>
              </a:spcBef>
              <a:buNone/>
              <a:defRPr sz="1000" b="0"/>
            </a:lvl5pPr>
          </a:lstStyle>
          <a:p>
            <a:pPr lvl="0"/>
            <a:r>
              <a:rPr lang="en-US"/>
              <a:t>Footnote</a:t>
            </a:r>
          </a:p>
        </p:txBody>
      </p:sp>
    </p:spTree>
    <p:extLst>
      <p:ext uri="{BB962C8B-B14F-4D97-AF65-F5344CB8AC3E}">
        <p14:creationId xmlns:p14="http://schemas.microsoft.com/office/powerpoint/2010/main" val="371774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ct val="0"/>
              </a:spcAft>
              <a:defRPr lang="fr-FR" sz="1067" b="0" i="0" kern="120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ct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22"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802"/>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80"/>
            <a:ext cx="11304000" cy="246221"/>
          </a:xfrm>
        </p:spPr>
        <p:txBody>
          <a:bodyPr wrap="square">
            <a:spAutoFit/>
          </a:bodyPr>
          <a:lstStyle>
            <a:lvl1pPr>
              <a:lnSpc>
                <a:spcPct val="100000"/>
              </a:lnSpc>
              <a:spcAft>
                <a:spcPct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
        <p:nvSpPr>
          <p:cNvPr id="4" name="Espace réservé du pied de page 9">
            <a:extLst>
              <a:ext uri="{FF2B5EF4-FFF2-40B4-BE49-F238E27FC236}">
                <a16:creationId xmlns:a16="http://schemas.microsoft.com/office/drawing/2014/main" id="{CBCAC034-9986-722F-6016-75A8559C398E}"/>
              </a:ext>
            </a:extLst>
          </p:cNvPr>
          <p:cNvSpPr>
            <a:spLocks noGrp="1"/>
          </p:cNvSpPr>
          <p:nvPr>
            <p:ph type="ftr" sz="quarter" idx="15"/>
          </p:nvPr>
        </p:nvSpPr>
        <p:spPr>
          <a:xfrm>
            <a:off x="1808824" y="6308996"/>
            <a:ext cx="9208045" cy="340661"/>
          </a:xfrm>
        </p:spPr>
        <p:txBody>
          <a:bodyPr anchor="b"/>
          <a:lstStyle>
            <a:lvl1pPr algn="l">
              <a:defRPr cap="none"/>
            </a:lvl1pPr>
          </a:lstStyle>
          <a:p>
            <a:endParaRPr lang="en-US"/>
          </a:p>
        </p:txBody>
      </p:sp>
    </p:spTree>
    <p:extLst>
      <p:ext uri="{BB962C8B-B14F-4D97-AF65-F5344CB8AC3E}">
        <p14:creationId xmlns:p14="http://schemas.microsoft.com/office/powerpoint/2010/main" val="3134885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60588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048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414524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89575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665784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145873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001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400250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3246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371113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98115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4"/>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543" indent="-228543" algn="l" defTabSz="914171" rtl="0" eaLnBrk="1" latinLnBrk="0" hangingPunct="1">
              <a:lnSpc>
                <a:spcPct val="85000"/>
              </a:lnSpc>
              <a:spcBef>
                <a:spcPts val="200"/>
              </a:spcBef>
              <a:buClr>
                <a:schemeClr val="accent2"/>
              </a:buClr>
              <a:buSzPct val="85000"/>
              <a:buFont typeface="Arial" pitchFamily="34" charset="0"/>
              <a:buNone/>
              <a:tabLst>
                <a:tab pos="174582" algn="r"/>
                <a:tab pos="228543"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8327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0B3A-3D11-4E9D-B616-CADFC3F92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ED094-A8DC-4E66-93C8-DB3A40A34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C571C-C8CB-4D36-9D9C-0F4FB0C2E76B}"/>
              </a:ext>
            </a:extLst>
          </p:cNvPr>
          <p:cNvSpPr>
            <a:spLocks noGrp="1"/>
          </p:cNvSpPr>
          <p:nvPr>
            <p:ph type="dt" sz="half" idx="10"/>
          </p:nvPr>
        </p:nvSpPr>
        <p:spPr/>
        <p:txBody>
          <a:bodyPr/>
          <a:lstStyle/>
          <a:p>
            <a:fld id="{F67DCB4D-680E-440E-8248-36F71E89968E}" type="datetimeFigureOut">
              <a:rPr lang="en-US" smtClean="0"/>
              <a:t>1/27/2026</a:t>
            </a:fld>
            <a:endParaRPr lang="en-US"/>
          </a:p>
        </p:txBody>
      </p:sp>
      <p:sp>
        <p:nvSpPr>
          <p:cNvPr id="5" name="Footer Placeholder 4">
            <a:extLst>
              <a:ext uri="{FF2B5EF4-FFF2-40B4-BE49-F238E27FC236}">
                <a16:creationId xmlns:a16="http://schemas.microsoft.com/office/drawing/2014/main" id="{B70E7A77-FF5F-419F-98EE-1E7834ADA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4AB6E-5299-4877-968A-B4D27DECD6A6}"/>
              </a:ext>
            </a:extLst>
          </p:cNvPr>
          <p:cNvSpPr>
            <a:spLocks noGrp="1"/>
          </p:cNvSpPr>
          <p:nvPr>
            <p:ph type="sldNum" sz="quarter" idx="12"/>
          </p:nvPr>
        </p:nvSpPr>
        <p:spPr/>
        <p:txBody>
          <a:bodyPr/>
          <a:lstStyle/>
          <a:p>
            <a:fld id="{AFF8722C-6F50-4174-8DA6-FBA98DC8F232}" type="slidenum">
              <a:rPr lang="en-US" smtClean="0"/>
              <a:t>‹#›</a:t>
            </a:fld>
            <a:endParaRPr lang="en-US"/>
          </a:p>
        </p:txBody>
      </p:sp>
    </p:spTree>
    <p:extLst>
      <p:ext uri="{BB962C8B-B14F-4D97-AF65-F5344CB8AC3E}">
        <p14:creationId xmlns:p14="http://schemas.microsoft.com/office/powerpoint/2010/main" val="100489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37088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3"/>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83079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 id="2147483678" r:id="rId11"/>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p>
        </p:txBody>
      </p:sp>
    </p:spTree>
    <p:extLst>
      <p:ext uri="{BB962C8B-B14F-4D97-AF65-F5344CB8AC3E}">
        <p14:creationId xmlns:p14="http://schemas.microsoft.com/office/powerpoint/2010/main" val="24574136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40.png"/><Relationship Id="rId3" Type="http://schemas.openxmlformats.org/officeDocument/2006/relationships/customXml" Target="../ink/ink8.xml"/><Relationship Id="rId21" Type="http://schemas.openxmlformats.org/officeDocument/2006/relationships/image" Target="../media/image200.png"/><Relationship Id="rId7" Type="http://schemas.openxmlformats.org/officeDocument/2006/relationships/image" Target="../media/image110.png"/><Relationship Id="rId12" Type="http://schemas.openxmlformats.org/officeDocument/2006/relationships/customXml" Target="../ink/ink11.xml"/><Relationship Id="rId2" Type="http://schemas.openxmlformats.org/officeDocument/2006/relationships/notesSlide" Target="../notesSlides/notesSlide8.xml"/><Relationship Id="rId16" Type="http://schemas.openxmlformats.org/officeDocument/2006/relationships/customXml" Target="../ink/ink13.xml"/><Relationship Id="rId20" Type="http://schemas.openxmlformats.org/officeDocument/2006/relationships/customXml" Target="../ink/ink14.xml"/><Relationship Id="rId1" Type="http://schemas.openxmlformats.org/officeDocument/2006/relationships/slideLayout" Target="../slideLayouts/slideLayout3.xml"/><Relationship Id="rId6" Type="http://schemas.openxmlformats.org/officeDocument/2006/relationships/customXml" Target="../ink/ink9.xml"/><Relationship Id="rId11" Type="http://schemas.openxmlformats.org/officeDocument/2006/relationships/image" Target="../media/image130.png"/><Relationship Id="rId5" Type="http://schemas.openxmlformats.org/officeDocument/2006/relationships/image" Target="../media/image100.png"/><Relationship Id="rId15" Type="http://schemas.openxmlformats.org/officeDocument/2006/relationships/image" Target="../media/image160.png"/><Relationship Id="rId19" Type="http://schemas.openxmlformats.org/officeDocument/2006/relationships/image" Target="../media/image190.png"/><Relationship Id="rId14" Type="http://schemas.openxmlformats.org/officeDocument/2006/relationships/customXml" Target="../ink/ink12.xml"/><Relationship Id="rId22"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pubmed.ncbi.nlm.nih.gov/37018474/" TargetMode="Externa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https://pfizermedical.pfizerpro.com/api/vc/en/medical/assets/2cdef78e-e488-4816-b14b-24be4ec1827f/Munjal_OP_ResViNET2024.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www.cdc.gov/vaccines/acip/meetings/downloads/slides-2024-06-26-28/04-RSV-Mat-Peds-Payne-508.pdf"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chrome-extension://efaidnbmnnnibpcajpcglclefindmkaj/https:/www.merck.com/product/usa/pi_circulars/e/enflonsia/enflonsia_pi.pdf" TargetMode="Externa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hyperlink" Target="https://pro.campus.sanofi/us/products/beyfortus/dosing-and-administration?utm_source=google&amp;utm_medium=cpc&amp;utm_campaign=Beyfortus%20HCP_GGL_BRND_General_AWA_SEA_ALLM_US_EN%20KW%20-%20EN%20BR_ALL&amp;utm_term=beyfortus%20prescribing%20information&amp;gclid=Cj0KCQjwy4KqBhD0ARIsAEbCt6gNF5h_rH1hVinx3KF1u-YJ45nh6tE0HAGbNq5AgCDGlB-RypljgGQaAixZEALw_wcB&amp;gclsrc=aw.ds#FAQ" TargetMode="Externa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gatesfoundation.org/ideas/media-center/press-releases/2022/09/gates-foundation-announces-grants-to-reduce-infant-mortality"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8.png"/><Relationship Id="rId1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image" Target="../media/image35.png"/><Relationship Id="rId12" Type="http://schemas.openxmlformats.org/officeDocument/2006/relationships/customXml" Target="../ink/ink5.xml"/><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customXml" Target="../ink/ink7.xml"/><Relationship Id="rId20" Type="http://schemas.openxmlformats.org/officeDocument/2006/relationships/hyperlink" Target="https://www.sciencedirect.com/science/article/abs/pii/S1879625716301705?via%3Dihub" TargetMode="Externa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4.xml"/><Relationship Id="rId19" Type="http://schemas.openxmlformats.org/officeDocument/2006/relationships/image" Target="../media/image13.png"/><Relationship Id="rId9" Type="http://schemas.openxmlformats.org/officeDocument/2006/relationships/image" Target="../media/image36.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New RSV prevention products</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en-US" dirty="0"/>
              <a:t>the development journey</a:t>
            </a:r>
          </a:p>
        </p:txBody>
      </p:sp>
      <p:sp>
        <p:nvSpPr>
          <p:cNvPr id="4" name="Footer Placeholder 2">
            <a:extLst>
              <a:ext uri="{FF2B5EF4-FFF2-40B4-BE49-F238E27FC236}">
                <a16:creationId xmlns:a16="http://schemas.microsoft.com/office/drawing/2014/main" id="{24A2EE90-24FC-F33A-5731-9532C3E37589}"/>
              </a:ext>
            </a:extLst>
          </p:cNvPr>
          <p:cNvSpPr txBox="1">
            <a:spLocks/>
          </p:cNvSpPr>
          <p:nvPr/>
        </p:nvSpPr>
        <p:spPr>
          <a:xfrm>
            <a:off x="597407" y="6260103"/>
            <a:ext cx="1782537" cy="31529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00" dirty="0">
                <a:solidFill>
                  <a:schemeClr val="bg1"/>
                </a:solidFill>
                <a:latin typeface="Corbel" panose="020B0503020204020204" pitchFamily="34" charset="0"/>
              </a:rPr>
              <a:t>Up to date as of January 2026</a:t>
            </a:r>
          </a:p>
        </p:txBody>
      </p:sp>
      <p:grpSp>
        <p:nvGrpSpPr>
          <p:cNvPr id="5" name="Group 4">
            <a:extLst>
              <a:ext uri="{FF2B5EF4-FFF2-40B4-BE49-F238E27FC236}">
                <a16:creationId xmlns:a16="http://schemas.microsoft.com/office/drawing/2014/main" id="{6E566299-014E-7318-F326-87C66C843337}"/>
              </a:ext>
            </a:extLst>
          </p:cNvPr>
          <p:cNvGrpSpPr/>
          <p:nvPr/>
        </p:nvGrpSpPr>
        <p:grpSpPr>
          <a:xfrm>
            <a:off x="8751518" y="5368898"/>
            <a:ext cx="3223364" cy="1206500"/>
            <a:chOff x="8968636" y="5571744"/>
            <a:chExt cx="3223364" cy="1206500"/>
          </a:xfrm>
        </p:grpSpPr>
        <p:sp>
          <p:nvSpPr>
            <p:cNvPr id="6" name="Text Box 1">
              <a:extLst>
                <a:ext uri="{FF2B5EF4-FFF2-40B4-BE49-F238E27FC236}">
                  <a16:creationId xmlns:a16="http://schemas.microsoft.com/office/drawing/2014/main" id="{F861C4B4-35F7-FB12-ABFD-ED942EBE5060}"/>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7" name="Picture 6" descr="A qr code with a few black squares&#10;&#10;Description automatically generated">
              <a:extLst>
                <a:ext uri="{FF2B5EF4-FFF2-40B4-BE49-F238E27FC236}">
                  <a16:creationId xmlns:a16="http://schemas.microsoft.com/office/drawing/2014/main" id="{D19E2158-B652-5D7E-F782-27B169BA8D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extLst>
      <p:ext uri="{BB962C8B-B14F-4D97-AF65-F5344CB8AC3E}">
        <p14:creationId xmlns:p14="http://schemas.microsoft.com/office/powerpoint/2010/main" val="425770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a:t>New is not like the old</a:t>
            </a:r>
            <a:endParaRPr lang="en-US">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FFB4AF8-2275-E53C-0699-45CE6BC68B24}"/>
                  </a:ext>
                </a:extLst>
              </p14:cNvPr>
              <p14:cNvContentPartPr/>
              <p14:nvPr/>
            </p14:nvContentPartPr>
            <p14:xfrm>
              <a:off x="2990700" y="1074836"/>
              <a:ext cx="258840" cy="449640"/>
            </p14:xfrm>
          </p:contentPart>
        </mc:Choice>
        <mc:Fallback xmlns="">
          <p:pic>
            <p:nvPicPr>
              <p:cNvPr id="6" name="Ink 5">
                <a:extLst>
                  <a:ext uri="{FF2B5EF4-FFF2-40B4-BE49-F238E27FC236}">
                    <a16:creationId xmlns:a16="http://schemas.microsoft.com/office/drawing/2014/main" id="{2FFB4AF8-2275-E53C-0699-45CE6BC68B24}"/>
                  </a:ext>
                </a:extLst>
              </p:cNvPr>
              <p:cNvPicPr/>
              <p:nvPr/>
            </p:nvPicPr>
            <p:blipFill>
              <a:blip r:embed="rId5"/>
              <a:stretch>
                <a:fillRect/>
              </a:stretch>
            </p:blipFill>
            <p:spPr>
              <a:xfrm>
                <a:off x="2981700" y="1065836"/>
                <a:ext cx="2764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9CDF1C3-ED99-B75C-C30E-FB4E1D2E4477}"/>
                  </a:ext>
                </a:extLst>
              </p14:cNvPr>
              <p14:cNvContentPartPr/>
              <p14:nvPr/>
            </p14:nvContentPartPr>
            <p14:xfrm>
              <a:off x="3341522" y="1773183"/>
              <a:ext cx="554040" cy="1067400"/>
            </p14:xfrm>
          </p:contentPart>
        </mc:Choice>
        <mc:Fallback xmlns="">
          <p:pic>
            <p:nvPicPr>
              <p:cNvPr id="7" name="Ink 6">
                <a:extLst>
                  <a:ext uri="{FF2B5EF4-FFF2-40B4-BE49-F238E27FC236}">
                    <a16:creationId xmlns:a16="http://schemas.microsoft.com/office/drawing/2014/main" id="{E9CDF1C3-ED99-B75C-C30E-FB4E1D2E4477}"/>
                  </a:ext>
                </a:extLst>
              </p:cNvPr>
              <p:cNvPicPr/>
              <p:nvPr/>
            </p:nvPicPr>
            <p:blipFill>
              <a:blip r:embed="rId7"/>
              <a:stretch>
                <a:fillRect/>
              </a:stretch>
            </p:blipFill>
            <p:spPr>
              <a:xfrm>
                <a:off x="3278522" y="1710183"/>
                <a:ext cx="67968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80B9A6F2-4116-C959-8216-2D7CFF3BEFEC}"/>
                  </a:ext>
                </a:extLst>
              </p14:cNvPr>
              <p14:cNvContentPartPr/>
              <p14:nvPr/>
            </p14:nvContentPartPr>
            <p14:xfrm>
              <a:off x="6442073" y="951660"/>
              <a:ext cx="1182240" cy="339480"/>
            </p14:xfrm>
          </p:contentPart>
        </mc:Choice>
        <mc:Fallback xmlns="">
          <p:pic>
            <p:nvPicPr>
              <p:cNvPr id="27" name="Ink 26">
                <a:extLst>
                  <a:ext uri="{FF2B5EF4-FFF2-40B4-BE49-F238E27FC236}">
                    <a16:creationId xmlns:a16="http://schemas.microsoft.com/office/drawing/2014/main" id="{80B9A6F2-4116-C959-8216-2D7CFF3BEFEC}"/>
                  </a:ext>
                </a:extLst>
              </p:cNvPr>
              <p:cNvPicPr/>
              <p:nvPr/>
            </p:nvPicPr>
            <p:blipFill>
              <a:blip r:embed="rId11"/>
              <a:stretch>
                <a:fillRect/>
              </a:stretch>
            </p:blipFill>
            <p:spPr>
              <a:xfrm>
                <a:off x="6379073" y="888660"/>
                <a:ext cx="13078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8673E63D-58AF-15F0-7D13-44ECB0CCACD5}"/>
                  </a:ext>
                </a:extLst>
              </p14:cNvPr>
              <p14:cNvContentPartPr/>
              <p14:nvPr/>
            </p14:nvContentPartPr>
            <p14:xfrm>
              <a:off x="8969220" y="711540"/>
              <a:ext cx="225360" cy="227520"/>
            </p14:xfrm>
          </p:contentPart>
        </mc:Choice>
        <mc:Fallback xmlns="">
          <p:pic>
            <p:nvPicPr>
              <p:cNvPr id="31" name="Ink 30">
                <a:extLst>
                  <a:ext uri="{FF2B5EF4-FFF2-40B4-BE49-F238E27FC236}">
                    <a16:creationId xmlns:a16="http://schemas.microsoft.com/office/drawing/2014/main" id="{8673E63D-58AF-15F0-7D13-44ECB0CCACD5}"/>
                  </a:ext>
                </a:extLst>
              </p:cNvPr>
              <p:cNvPicPr/>
              <p:nvPr/>
            </p:nvPicPr>
            <p:blipFill>
              <a:blip r:embed="rId13"/>
              <a:stretch>
                <a:fillRect/>
              </a:stretch>
            </p:blipFill>
            <p:spPr>
              <a:xfrm>
                <a:off x="8906220" y="648640"/>
                <a:ext cx="351000" cy="35296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Ink 40">
                <a:extLst>
                  <a:ext uri="{FF2B5EF4-FFF2-40B4-BE49-F238E27FC236}">
                    <a16:creationId xmlns:a16="http://schemas.microsoft.com/office/drawing/2014/main" id="{915B7655-03E7-0EB9-D2DA-B939EAC7EF16}"/>
                  </a:ext>
                </a:extLst>
              </p14:cNvPr>
              <p14:cNvContentPartPr/>
              <p14:nvPr/>
            </p14:nvContentPartPr>
            <p14:xfrm>
              <a:off x="7349220" y="739980"/>
              <a:ext cx="90000" cy="48600"/>
            </p14:xfrm>
          </p:contentPart>
        </mc:Choice>
        <mc:Fallback xmlns="">
          <p:pic>
            <p:nvPicPr>
              <p:cNvPr id="41" name="Ink 40">
                <a:extLst>
                  <a:ext uri="{FF2B5EF4-FFF2-40B4-BE49-F238E27FC236}">
                    <a16:creationId xmlns:a16="http://schemas.microsoft.com/office/drawing/2014/main" id="{915B7655-03E7-0EB9-D2DA-B939EAC7EF16}"/>
                  </a:ext>
                </a:extLst>
              </p:cNvPr>
              <p:cNvPicPr/>
              <p:nvPr/>
            </p:nvPicPr>
            <p:blipFill>
              <a:blip r:embed="rId15"/>
              <a:stretch>
                <a:fillRect/>
              </a:stretch>
            </p:blipFill>
            <p:spPr>
              <a:xfrm>
                <a:off x="7285967" y="676980"/>
                <a:ext cx="216145" cy="174240"/>
              </a:xfrm>
              <a:prstGeom prst="rect">
                <a:avLst/>
              </a:prstGeom>
            </p:spPr>
          </p:pic>
        </mc:Fallback>
      </mc:AlternateContent>
      <p:grpSp>
        <p:nvGrpSpPr>
          <p:cNvPr id="49" name="Group 48">
            <a:extLst>
              <a:ext uri="{FF2B5EF4-FFF2-40B4-BE49-F238E27FC236}">
                <a16:creationId xmlns:a16="http://schemas.microsoft.com/office/drawing/2014/main" id="{64CCAEA5-268B-AE8E-3D3A-4E927726DCBD}"/>
              </a:ext>
            </a:extLst>
          </p:cNvPr>
          <p:cNvGrpSpPr/>
          <p:nvPr/>
        </p:nvGrpSpPr>
        <p:grpSpPr>
          <a:xfrm>
            <a:off x="5771790" y="1291140"/>
            <a:ext cx="141840" cy="137160"/>
            <a:chOff x="7703460" y="1576890"/>
            <a:chExt cx="141840" cy="137160"/>
          </a:xfrm>
        </p:grpSpPr>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42452C5C-4FA6-AEA7-EB5B-D2A152756DD0}"/>
                    </a:ext>
                  </a:extLst>
                </p14:cNvPr>
                <p14:cNvContentPartPr/>
                <p14:nvPr/>
              </p14:nvContentPartPr>
              <p14:xfrm>
                <a:off x="7703460" y="1691010"/>
                <a:ext cx="22680" cy="23040"/>
              </p14:xfrm>
            </p:contentPart>
          </mc:Choice>
          <mc:Fallback xmlns="">
            <p:pic>
              <p:nvPicPr>
                <p:cNvPr id="50" name="Ink 49">
                  <a:extLst>
                    <a:ext uri="{FF2B5EF4-FFF2-40B4-BE49-F238E27FC236}">
                      <a16:creationId xmlns:a16="http://schemas.microsoft.com/office/drawing/2014/main" id="{42452C5C-4FA6-AEA7-EB5B-D2A152756DD0}"/>
                    </a:ext>
                  </a:extLst>
                </p:cNvPr>
                <p:cNvPicPr/>
                <p:nvPr/>
              </p:nvPicPr>
              <p:blipFill>
                <a:blip r:embed="rId19"/>
                <a:stretch>
                  <a:fillRect/>
                </a:stretch>
              </p:blipFill>
              <p:spPr>
                <a:xfrm>
                  <a:off x="7640460" y="1627010"/>
                  <a:ext cx="148320" cy="1506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0">
                  <a:extLst>
                    <a:ext uri="{FF2B5EF4-FFF2-40B4-BE49-F238E27FC236}">
                      <a16:creationId xmlns:a16="http://schemas.microsoft.com/office/drawing/2014/main" id="{183D27E8-D644-A741-B371-15D4F0A31D7C}"/>
                    </a:ext>
                  </a:extLst>
                </p14:cNvPr>
                <p14:cNvContentPartPr/>
                <p14:nvPr/>
              </p14:nvContentPartPr>
              <p14:xfrm>
                <a:off x="7829460" y="1576890"/>
                <a:ext cx="15840" cy="60480"/>
              </p14:xfrm>
            </p:contentPart>
          </mc:Choice>
          <mc:Fallback xmlns="">
            <p:pic>
              <p:nvPicPr>
                <p:cNvPr id="51" name="Ink 50">
                  <a:extLst>
                    <a:ext uri="{FF2B5EF4-FFF2-40B4-BE49-F238E27FC236}">
                      <a16:creationId xmlns:a16="http://schemas.microsoft.com/office/drawing/2014/main" id="{183D27E8-D644-A741-B371-15D4F0A31D7C}"/>
                    </a:ext>
                  </a:extLst>
                </p:cNvPr>
                <p:cNvPicPr/>
                <p:nvPr/>
              </p:nvPicPr>
              <p:blipFill>
                <a:blip r:embed="rId21"/>
                <a:stretch>
                  <a:fillRect/>
                </a:stretch>
              </p:blipFill>
              <p:spPr>
                <a:xfrm>
                  <a:off x="7766460" y="1513890"/>
                  <a:ext cx="141480" cy="186120"/>
                </a:xfrm>
                <a:prstGeom prst="rect">
                  <a:avLst/>
                </a:prstGeom>
              </p:spPr>
            </p:pic>
          </mc:Fallback>
        </mc:AlternateContent>
      </p:grpSp>
      <p:sp>
        <p:nvSpPr>
          <p:cNvPr id="11" name="TextBox 10">
            <a:extLst>
              <a:ext uri="{FF2B5EF4-FFF2-40B4-BE49-F238E27FC236}">
                <a16:creationId xmlns:a16="http://schemas.microsoft.com/office/drawing/2014/main" id="{FFAEA8E8-784A-EF4B-EB14-B06512E7E1C4}"/>
              </a:ext>
            </a:extLst>
          </p:cNvPr>
          <p:cNvSpPr txBox="1"/>
          <p:nvPr/>
        </p:nvSpPr>
        <p:spPr>
          <a:xfrm>
            <a:off x="2984200" y="1680056"/>
            <a:ext cx="3296553" cy="2246769"/>
          </a:xfrm>
          <a:prstGeom prst="rect">
            <a:avLst/>
          </a:prstGeom>
          <a:noFill/>
        </p:spPr>
        <p:txBody>
          <a:bodyPr wrap="square" rtlCol="0">
            <a:spAutoFit/>
          </a:bodyPr>
          <a:lstStyle/>
          <a:p>
            <a:pPr lvl="0">
              <a:defRPr/>
            </a:pPr>
            <a:r>
              <a:rPr lang="en-US" sz="2000" spc="-17" dirty="0"/>
              <a:t>The old 1960s formalin-inactivated RSV vaccine candidate used a </a:t>
            </a:r>
            <a:r>
              <a:rPr lang="en-US" sz="2000" b="1" spc="-17" dirty="0"/>
              <a:t>post-F antigen</a:t>
            </a:r>
            <a:r>
              <a:rPr lang="en-US" sz="2000" spc="-17" dirty="0"/>
              <a:t>, so is</a:t>
            </a:r>
            <a:r>
              <a:rPr lang="en-US" sz="2000" spc="-17" dirty="0">
                <a:sym typeface="Wingdings" panose="05000000000000000000" pitchFamily="2" charset="2"/>
              </a:rPr>
              <a:t> </a:t>
            </a:r>
            <a:r>
              <a:rPr lang="en-US" sz="2000" spc="-17" dirty="0"/>
              <a:t>a different product than the pre-F immunization products achieving licensure today.</a:t>
            </a:r>
          </a:p>
        </p:txBody>
      </p:sp>
      <p:sp>
        <p:nvSpPr>
          <p:cNvPr id="15" name="TextBox 14">
            <a:extLst>
              <a:ext uri="{FF2B5EF4-FFF2-40B4-BE49-F238E27FC236}">
                <a16:creationId xmlns:a16="http://schemas.microsoft.com/office/drawing/2014/main" id="{3A7BB24D-F396-CB11-8B30-5DA60A2F3600}"/>
              </a:ext>
            </a:extLst>
          </p:cNvPr>
          <p:cNvSpPr txBox="1"/>
          <p:nvPr/>
        </p:nvSpPr>
        <p:spPr>
          <a:xfrm>
            <a:off x="6794501" y="5060904"/>
            <a:ext cx="4767154" cy="646331"/>
          </a:xfrm>
          <a:prstGeom prst="rect">
            <a:avLst/>
          </a:prstGeom>
          <a:solidFill>
            <a:schemeClr val="accent1"/>
          </a:solidFill>
        </p:spPr>
        <p:txBody>
          <a:bodyPr wrap="square" rtlCol="0">
            <a:spAutoFit/>
          </a:bodyPr>
          <a:lstStyle/>
          <a:p>
            <a:pPr algn="ctr"/>
            <a:r>
              <a:rPr lang="en-US" b="1" dirty="0">
                <a:solidFill>
                  <a:schemeClr val="bg1"/>
                </a:solidFill>
              </a:rPr>
              <a:t>RSV pre-F technology </a:t>
            </a:r>
            <a:r>
              <a:rPr lang="en-US" dirty="0">
                <a:solidFill>
                  <a:schemeClr val="bg1"/>
                </a:solidFill>
              </a:rPr>
              <a:t>receives </a:t>
            </a:r>
            <a:r>
              <a:rPr lang="en-US" i="1" dirty="0">
                <a:solidFill>
                  <a:schemeClr val="bg1"/>
                </a:solidFill>
              </a:rPr>
              <a:t>Science </a:t>
            </a:r>
          </a:p>
          <a:p>
            <a:pPr algn="ctr"/>
            <a:r>
              <a:rPr lang="en-US" dirty="0">
                <a:solidFill>
                  <a:schemeClr val="bg1"/>
                </a:solidFill>
              </a:rPr>
              <a:t>runner-up technology of the year in 2013</a:t>
            </a:r>
          </a:p>
        </p:txBody>
      </p:sp>
      <p:pic>
        <p:nvPicPr>
          <p:cNvPr id="4" name="Picture 3">
            <a:extLst>
              <a:ext uri="{FF2B5EF4-FFF2-40B4-BE49-F238E27FC236}">
                <a16:creationId xmlns:a16="http://schemas.microsoft.com/office/drawing/2014/main" id="{3C3F990A-A03E-9EDE-4EF1-B9AF85D654EF}"/>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rot="550070">
            <a:off x="6724791" y="1901241"/>
            <a:ext cx="4949238" cy="27414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object 3">
            <a:extLst>
              <a:ext uri="{FF2B5EF4-FFF2-40B4-BE49-F238E27FC236}">
                <a16:creationId xmlns:a16="http://schemas.microsoft.com/office/drawing/2014/main" id="{800790E9-677D-2DF0-7233-77F932261AF0}"/>
              </a:ext>
            </a:extLst>
          </p:cNvPr>
          <p:cNvSpPr/>
          <p:nvPr/>
        </p:nvSpPr>
        <p:spPr>
          <a:xfrm>
            <a:off x="1831940" y="1416780"/>
            <a:ext cx="442977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4" name="TextBox 13">
            <a:extLst>
              <a:ext uri="{FF2B5EF4-FFF2-40B4-BE49-F238E27FC236}">
                <a16:creationId xmlns:a16="http://schemas.microsoft.com/office/drawing/2014/main" id="{B76BD290-272F-B38E-CF1E-30C1F95A200C}"/>
              </a:ext>
            </a:extLst>
          </p:cNvPr>
          <p:cNvSpPr txBox="1"/>
          <p:nvPr/>
        </p:nvSpPr>
        <p:spPr>
          <a:xfrm>
            <a:off x="1415757" y="1610643"/>
            <a:ext cx="1263943" cy="2246769"/>
          </a:xfrm>
          <a:prstGeom prst="rect">
            <a:avLst/>
          </a:prstGeom>
          <a:solidFill>
            <a:schemeClr val="accent3"/>
          </a:solidFill>
        </p:spPr>
        <p:txBody>
          <a:bodyPr wrap="square" rtlCol="0" anchor="ctr" anchorCtr="0">
            <a:noAutofit/>
          </a:bodyPr>
          <a:lstStyle/>
          <a:p>
            <a:pPr algn="ctr"/>
            <a:r>
              <a:rPr lang="en-US" sz="1600" b="1" dirty="0">
                <a:solidFill>
                  <a:schemeClr val="bg1"/>
                </a:solidFill>
              </a:rPr>
              <a:t>OLD PRODUCTS</a:t>
            </a:r>
            <a:endParaRPr lang="en-US" sz="1600" dirty="0">
              <a:solidFill>
                <a:schemeClr val="bg1"/>
              </a:solidFill>
            </a:endParaRPr>
          </a:p>
        </p:txBody>
      </p:sp>
      <p:sp>
        <p:nvSpPr>
          <p:cNvPr id="17" name="TextBox 16">
            <a:extLst>
              <a:ext uri="{FF2B5EF4-FFF2-40B4-BE49-F238E27FC236}">
                <a16:creationId xmlns:a16="http://schemas.microsoft.com/office/drawing/2014/main" id="{DBAD87D9-B7D0-B6C2-3669-39D0A2832917}"/>
              </a:ext>
            </a:extLst>
          </p:cNvPr>
          <p:cNvSpPr txBox="1"/>
          <p:nvPr/>
        </p:nvSpPr>
        <p:spPr>
          <a:xfrm>
            <a:off x="2990700" y="4548225"/>
            <a:ext cx="2597150" cy="1323439"/>
          </a:xfrm>
          <a:prstGeom prst="rect">
            <a:avLst/>
          </a:prstGeom>
          <a:noFill/>
        </p:spPr>
        <p:txBody>
          <a:bodyPr wrap="square">
            <a:spAutoFit/>
          </a:bodyPr>
          <a:lstStyle/>
          <a:p>
            <a:pPr lvl="0">
              <a:defRPr/>
            </a:pPr>
            <a:r>
              <a:rPr lang="en-US" sz="2000" b="1" spc="-17" dirty="0"/>
              <a:t>New pre-F </a:t>
            </a:r>
            <a:r>
              <a:rPr lang="en-US" sz="2000" spc="-17" dirty="0"/>
              <a:t>products offer longer-lasting protection than palivizumab.</a:t>
            </a:r>
          </a:p>
        </p:txBody>
      </p:sp>
      <p:sp>
        <p:nvSpPr>
          <p:cNvPr id="18" name="object 3">
            <a:extLst>
              <a:ext uri="{FF2B5EF4-FFF2-40B4-BE49-F238E27FC236}">
                <a16:creationId xmlns:a16="http://schemas.microsoft.com/office/drawing/2014/main" id="{87545826-5A9F-4896-A213-2DAE42D8F6FB}"/>
              </a:ext>
            </a:extLst>
          </p:cNvPr>
          <p:cNvSpPr/>
          <p:nvPr/>
        </p:nvSpPr>
        <p:spPr>
          <a:xfrm>
            <a:off x="1831940" y="4254781"/>
            <a:ext cx="4429778" cy="191032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9" name="TextBox 18">
            <a:extLst>
              <a:ext uri="{FF2B5EF4-FFF2-40B4-BE49-F238E27FC236}">
                <a16:creationId xmlns:a16="http://schemas.microsoft.com/office/drawing/2014/main" id="{C6988339-E671-5BAF-90E0-D86A7E80CB87}"/>
              </a:ext>
            </a:extLst>
          </p:cNvPr>
          <p:cNvSpPr txBox="1"/>
          <p:nvPr/>
        </p:nvSpPr>
        <p:spPr>
          <a:xfrm>
            <a:off x="1415757" y="4400250"/>
            <a:ext cx="1263943" cy="1619390"/>
          </a:xfrm>
          <a:prstGeom prst="rect">
            <a:avLst/>
          </a:prstGeom>
          <a:solidFill>
            <a:schemeClr val="accent4"/>
          </a:solidFill>
        </p:spPr>
        <p:txBody>
          <a:bodyPr wrap="square" rtlCol="0" anchor="ctr" anchorCtr="0">
            <a:noAutofit/>
          </a:bodyPr>
          <a:lstStyle/>
          <a:p>
            <a:pPr algn="ctr"/>
            <a:r>
              <a:rPr lang="en-US" sz="1600" b="1" dirty="0">
                <a:solidFill>
                  <a:schemeClr val="bg1"/>
                </a:solidFill>
              </a:rPr>
              <a:t>NEW PRODUCTS</a:t>
            </a:r>
            <a:endParaRPr lang="en-US" sz="1600" dirty="0">
              <a:solidFill>
                <a:schemeClr val="bg1"/>
              </a:solidFill>
            </a:endParaRPr>
          </a:p>
        </p:txBody>
      </p:sp>
      <p:sp>
        <p:nvSpPr>
          <p:cNvPr id="8" name="Footer Placeholder 2">
            <a:extLst>
              <a:ext uri="{FF2B5EF4-FFF2-40B4-BE49-F238E27FC236}">
                <a16:creationId xmlns:a16="http://schemas.microsoft.com/office/drawing/2014/main" id="{2F7AB86B-4738-1E9A-DCBB-B71D9140F012}"/>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85455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CF29-B8D8-E91E-2D6A-2A6CD2F4F7F7}"/>
              </a:ext>
            </a:extLst>
          </p:cNvPr>
          <p:cNvSpPr>
            <a:spLocks noGrp="1"/>
          </p:cNvSpPr>
          <p:nvPr>
            <p:ph type="title"/>
          </p:nvPr>
        </p:nvSpPr>
        <p:spPr>
          <a:xfrm>
            <a:off x="1224280" y="365125"/>
            <a:ext cx="10833608" cy="884555"/>
          </a:xfrm>
        </p:spPr>
        <p:txBody>
          <a:bodyPr/>
          <a:lstStyle/>
          <a:p>
            <a:r>
              <a:rPr lang="en-US" dirty="0"/>
              <a:t>What is a maternal vaccine?</a:t>
            </a:r>
            <a:br>
              <a:rPr lang="en-US" dirty="0"/>
            </a:br>
            <a:br>
              <a:rPr kumimoji="0" lang="en-US" sz="1800" b="1" i="0" u="none" strike="noStrike" kern="1200" cap="none" spc="0" normalizeH="0" baseline="0" noProof="0" dirty="0">
                <a:ln>
                  <a:noFill/>
                </a:ln>
                <a:solidFill>
                  <a:srgbClr val="0092D4"/>
                </a:solidFill>
                <a:effectLst/>
                <a:uLnTx/>
                <a:uFillTx/>
                <a:latin typeface="Corbel" panose="020B0503020204020204" pitchFamily="34" charset="0"/>
                <a:ea typeface="+mj-ea"/>
                <a:cs typeface="+mj-cs"/>
              </a:rPr>
            </a:br>
            <a:endParaRPr lang="en-US" dirty="0"/>
          </a:p>
        </p:txBody>
      </p:sp>
      <p:sp>
        <p:nvSpPr>
          <p:cNvPr id="3" name="Content Placeholder 2">
            <a:extLst>
              <a:ext uri="{FF2B5EF4-FFF2-40B4-BE49-F238E27FC236}">
                <a16:creationId xmlns:a16="http://schemas.microsoft.com/office/drawing/2014/main" id="{3D60B698-5EEE-9E13-A528-8F50BB36ADAE}"/>
              </a:ext>
            </a:extLst>
          </p:cNvPr>
          <p:cNvSpPr>
            <a:spLocks noGrp="1"/>
          </p:cNvSpPr>
          <p:nvPr>
            <p:ph sz="half" idx="1"/>
          </p:nvPr>
        </p:nvSpPr>
        <p:spPr>
          <a:xfrm>
            <a:off x="1224279" y="1465545"/>
            <a:ext cx="5355425" cy="5027330"/>
          </a:xfrm>
        </p:spPr>
        <p:txBody>
          <a:bodyPr numCol="1"/>
          <a:lstStyle/>
          <a:p>
            <a:pPr marL="0" indent="0">
              <a:buNone/>
            </a:pPr>
            <a:r>
              <a:rPr lang="en-US" b="1" dirty="0"/>
              <a:t>Maternal vaccines are:</a:t>
            </a:r>
          </a:p>
          <a:p>
            <a:r>
              <a:rPr lang="en-US" dirty="0"/>
              <a:t>given in pregnancy to help protect mother, baby, or both from serious infections.</a:t>
            </a:r>
          </a:p>
          <a:p>
            <a:r>
              <a:rPr lang="en-US" b="1" dirty="0">
                <a:solidFill>
                  <a:schemeClr val="accent1"/>
                </a:solidFill>
              </a:rPr>
              <a:t>active immunization for the mother.</a:t>
            </a:r>
          </a:p>
          <a:p>
            <a:r>
              <a:rPr lang="en-US" b="1" dirty="0">
                <a:solidFill>
                  <a:schemeClr val="accent1"/>
                </a:solidFill>
              </a:rPr>
              <a:t>passive immunization for the baby </a:t>
            </a:r>
            <a:r>
              <a:rPr lang="en-US" dirty="0"/>
              <a:t>because the mother’s antibodies naturally transfer across the placenta to provide protection at birth and for months thereafter.</a:t>
            </a:r>
            <a:endParaRPr lang="en-US" b="1" dirty="0"/>
          </a:p>
          <a:p>
            <a:pPr marL="0" indent="0">
              <a:buNone/>
            </a:pPr>
            <a:r>
              <a:rPr lang="en-US" b="1" dirty="0"/>
              <a:t>Why are maternal vaccines needed?</a:t>
            </a:r>
          </a:p>
          <a:p>
            <a:r>
              <a:rPr lang="en-US" dirty="0"/>
              <a:t>Serious infections can occur when babies are very young and their immune systems are too immature to mount an adequate immune response of their own.</a:t>
            </a:r>
          </a:p>
          <a:p>
            <a:pPr marL="0" indent="0">
              <a:buNone/>
            </a:pPr>
            <a:endParaRPr lang="en-US" dirty="0"/>
          </a:p>
        </p:txBody>
      </p:sp>
      <p:sp>
        <p:nvSpPr>
          <p:cNvPr id="5" name="Rectangle 4">
            <a:extLst>
              <a:ext uri="{FF2B5EF4-FFF2-40B4-BE49-F238E27FC236}">
                <a16:creationId xmlns:a16="http://schemas.microsoft.com/office/drawing/2014/main" id="{D3B17BDD-BEC5-BDD4-CB62-AE9F72632666}"/>
              </a:ext>
            </a:extLst>
          </p:cNvPr>
          <p:cNvSpPr/>
          <p:nvPr/>
        </p:nvSpPr>
        <p:spPr>
          <a:xfrm>
            <a:off x="7023897" y="1465545"/>
            <a:ext cx="4192438" cy="41924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3">
            <a:extLst>
              <a:ext uri="{FF2B5EF4-FFF2-40B4-BE49-F238E27FC236}">
                <a16:creationId xmlns:a16="http://schemas.microsoft.com/office/drawing/2014/main" id="{BE76B424-1AEF-3242-736E-01487352531A}"/>
              </a:ext>
            </a:extLst>
          </p:cNvPr>
          <p:cNvSpPr txBox="1"/>
          <p:nvPr/>
        </p:nvSpPr>
        <p:spPr>
          <a:xfrm>
            <a:off x="7852762" y="1177860"/>
            <a:ext cx="2534708" cy="491805"/>
          </a:xfrm>
          <a:prstGeom prst="rect">
            <a:avLst/>
          </a:prstGeom>
          <a:solidFill>
            <a:schemeClr val="accent4"/>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AFTER vaccination</a:t>
            </a:r>
            <a:endParaRPr kumimoji="0"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8" name="TextBox 7">
            <a:extLst>
              <a:ext uri="{FF2B5EF4-FFF2-40B4-BE49-F238E27FC236}">
                <a16:creationId xmlns:a16="http://schemas.microsoft.com/office/drawing/2014/main" id="{E7BD2E19-77C1-B7D6-6CEA-CF2F00D27FE5}"/>
              </a:ext>
            </a:extLst>
          </p:cNvPr>
          <p:cNvSpPr txBox="1"/>
          <p:nvPr/>
        </p:nvSpPr>
        <p:spPr>
          <a:xfrm>
            <a:off x="9565602" y="2725135"/>
            <a:ext cx="1402119" cy="646331"/>
          </a:xfrm>
          <a:prstGeom prst="rect">
            <a:avLst/>
          </a:prstGeom>
          <a:noFill/>
        </p:spPr>
        <p:txBody>
          <a:bodyPr wrap="square">
            <a:spAutoFit/>
          </a:bodyPr>
          <a:lstStyle/>
          <a:p>
            <a:pPr algn="ctr"/>
            <a:r>
              <a:rPr lang="en-US" dirty="0">
                <a:solidFill>
                  <a:schemeClr val="accent4"/>
                </a:solidFill>
                <a:effectLst/>
              </a:rPr>
              <a:t>RSV antibodies</a:t>
            </a:r>
          </a:p>
        </p:txBody>
      </p:sp>
      <p:pic>
        <p:nvPicPr>
          <p:cNvPr id="9" name="Picture 8" descr="A green and black logo&#10;&#10;Description automatically generated">
            <a:extLst>
              <a:ext uri="{FF2B5EF4-FFF2-40B4-BE49-F238E27FC236}">
                <a16:creationId xmlns:a16="http://schemas.microsoft.com/office/drawing/2014/main" id="{5DE4EC9F-315F-BB88-F010-A0B68CAE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799" y="2268287"/>
            <a:ext cx="228600" cy="266700"/>
          </a:xfrm>
          <a:prstGeom prst="rect">
            <a:avLst/>
          </a:prstGeom>
        </p:spPr>
      </p:pic>
      <p:pic>
        <p:nvPicPr>
          <p:cNvPr id="10" name="Picture 9" descr="A green and black logo&#10;&#10;Description automatically generated">
            <a:extLst>
              <a:ext uri="{FF2B5EF4-FFF2-40B4-BE49-F238E27FC236}">
                <a16:creationId xmlns:a16="http://schemas.microsoft.com/office/drawing/2014/main" id="{4D6A103B-9290-3557-7BE1-B557C9B80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52413">
            <a:off x="10131755" y="2471482"/>
            <a:ext cx="228600" cy="2667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AB68BF4B-8134-FD21-F01E-A5427A6E8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65621">
            <a:off x="10354859" y="2262737"/>
            <a:ext cx="228600" cy="266700"/>
          </a:xfrm>
          <a:prstGeom prst="rect">
            <a:avLst/>
          </a:prstGeom>
        </p:spPr>
      </p:pic>
      <p:pic>
        <p:nvPicPr>
          <p:cNvPr id="12" name="Picture 11">
            <a:extLst>
              <a:ext uri="{FF2B5EF4-FFF2-40B4-BE49-F238E27FC236}">
                <a16:creationId xmlns:a16="http://schemas.microsoft.com/office/drawing/2014/main" id="{65B53AEA-B938-8BE0-7422-E943B1D84759}"/>
              </a:ext>
            </a:extLst>
          </p:cNvPr>
          <p:cNvPicPr>
            <a:picLocks noChangeAspect="1"/>
          </p:cNvPicPr>
          <p:nvPr/>
        </p:nvPicPr>
        <p:blipFill rotWithShape="1">
          <a:blip r:embed="rId4">
            <a:extLst>
              <a:ext uri="{28A0092B-C50C-407E-A947-70E740481C1C}">
                <a14:useLocalDpi xmlns:a14="http://schemas.microsoft.com/office/drawing/2010/main" val="0"/>
              </a:ext>
            </a:extLst>
          </a:blip>
          <a:srcRect l="-1385" r="-1385"/>
          <a:stretch/>
        </p:blipFill>
        <p:spPr>
          <a:xfrm>
            <a:off x="7393367" y="1859890"/>
            <a:ext cx="3453497" cy="3635236"/>
          </a:xfrm>
          <a:prstGeom prst="rect">
            <a:avLst/>
          </a:prstGeom>
        </p:spPr>
      </p:pic>
      <p:sp>
        <p:nvSpPr>
          <p:cNvPr id="4" name="Footer Placeholder 2">
            <a:extLst>
              <a:ext uri="{FF2B5EF4-FFF2-40B4-BE49-F238E27FC236}">
                <a16:creationId xmlns:a16="http://schemas.microsoft.com/office/drawing/2014/main" id="{EF769485-757C-3C35-D376-F4395FC533BA}"/>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t>
            </a:r>
          </a:p>
        </p:txBody>
      </p:sp>
    </p:spTree>
    <p:extLst>
      <p:ext uri="{BB962C8B-B14F-4D97-AF65-F5344CB8AC3E}">
        <p14:creationId xmlns:p14="http://schemas.microsoft.com/office/powerpoint/2010/main" val="294239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CF29-B8D8-E91E-2D6A-2A6CD2F4F7F7}"/>
              </a:ext>
            </a:extLst>
          </p:cNvPr>
          <p:cNvSpPr>
            <a:spLocks noGrp="1"/>
          </p:cNvSpPr>
          <p:nvPr>
            <p:ph type="title"/>
          </p:nvPr>
        </p:nvSpPr>
        <p:spPr>
          <a:xfrm>
            <a:off x="1224280" y="365125"/>
            <a:ext cx="10833608" cy="884555"/>
          </a:xfrm>
        </p:spPr>
        <p:txBody>
          <a:bodyPr/>
          <a:lstStyle/>
          <a:p>
            <a:r>
              <a:rPr lang="en-US" dirty="0"/>
              <a:t>What are </a:t>
            </a:r>
            <a:r>
              <a:rPr lang="en-US" dirty="0" err="1"/>
              <a:t>mAbs</a:t>
            </a:r>
            <a:r>
              <a:rPr lang="en-US" dirty="0"/>
              <a:t> ?</a:t>
            </a:r>
            <a:br>
              <a:rPr lang="en-US" dirty="0"/>
            </a:br>
            <a:br>
              <a:rPr kumimoji="0" lang="en-US" sz="1800" b="1" i="0" u="none" strike="noStrike" kern="1200" cap="none" spc="0" normalizeH="0" baseline="0" noProof="0" dirty="0">
                <a:ln>
                  <a:noFill/>
                </a:ln>
                <a:solidFill>
                  <a:srgbClr val="0092D4"/>
                </a:solidFill>
                <a:effectLst/>
                <a:uLnTx/>
                <a:uFillTx/>
                <a:latin typeface="Corbel" panose="020B0503020204020204" pitchFamily="34" charset="0"/>
                <a:ea typeface="+mj-ea"/>
                <a:cs typeface="+mj-cs"/>
              </a:rPr>
            </a:br>
            <a:endParaRPr lang="en-US" dirty="0"/>
          </a:p>
        </p:txBody>
      </p:sp>
      <p:sp>
        <p:nvSpPr>
          <p:cNvPr id="3" name="Content Placeholder 2">
            <a:extLst>
              <a:ext uri="{FF2B5EF4-FFF2-40B4-BE49-F238E27FC236}">
                <a16:creationId xmlns:a16="http://schemas.microsoft.com/office/drawing/2014/main" id="{3D60B698-5EEE-9E13-A528-8F50BB36ADAE}"/>
              </a:ext>
            </a:extLst>
          </p:cNvPr>
          <p:cNvSpPr>
            <a:spLocks noGrp="1"/>
          </p:cNvSpPr>
          <p:nvPr>
            <p:ph sz="half" idx="1"/>
          </p:nvPr>
        </p:nvSpPr>
        <p:spPr>
          <a:xfrm>
            <a:off x="1224280" y="915335"/>
            <a:ext cx="5790383" cy="2147527"/>
          </a:xfrm>
        </p:spPr>
        <p:txBody>
          <a:bodyPr vert="horz" lIns="91440" tIns="45720" rIns="91440" bIns="45720" rtlCol="0" anchor="t">
            <a:noAutofit/>
          </a:bodyPr>
          <a:lstStyle/>
          <a:p>
            <a:pPr marL="0" indent="0">
              <a:buNone/>
            </a:pPr>
            <a:r>
              <a:rPr lang="en-US" b="1" dirty="0" err="1"/>
              <a:t>mAbs</a:t>
            </a:r>
            <a:r>
              <a:rPr lang="en-US" b="1" dirty="0"/>
              <a:t> are:</a:t>
            </a:r>
            <a:endParaRPr lang="en-US" dirty="0"/>
          </a:p>
          <a:p>
            <a:r>
              <a:rPr lang="en-US" sz="2000" b="0" i="0" dirty="0">
                <a:latin typeface="Corbel" panose="020B0503020204020204" pitchFamily="34" charset="0"/>
              </a:rPr>
              <a:t>manufactured antibodies given at birth or soon thereafter that can kill a virus or other pathogen</a:t>
            </a:r>
          </a:p>
          <a:p>
            <a:r>
              <a:rPr lang="en-US" dirty="0">
                <a:latin typeface="Corbel"/>
              </a:rPr>
              <a:t>Protect immediately and don’t require infants to produce their own antibodies</a:t>
            </a:r>
          </a:p>
          <a:p>
            <a:r>
              <a:rPr lang="en-US" dirty="0">
                <a:latin typeface="Corbel"/>
              </a:rPr>
              <a:t>similar to other birth dose vaccines </a:t>
            </a:r>
            <a:br>
              <a:rPr lang="en-US" dirty="0">
                <a:latin typeface="Corbel"/>
              </a:rPr>
            </a:br>
            <a:r>
              <a:rPr lang="en-US" dirty="0">
                <a:latin typeface="Corbel"/>
              </a:rPr>
              <a:t>(e.g., hepatitis B, BCG)</a:t>
            </a:r>
          </a:p>
        </p:txBody>
      </p:sp>
      <p:sp>
        <p:nvSpPr>
          <p:cNvPr id="4" name="object 3">
            <a:extLst>
              <a:ext uri="{FF2B5EF4-FFF2-40B4-BE49-F238E27FC236}">
                <a16:creationId xmlns:a16="http://schemas.microsoft.com/office/drawing/2014/main" id="{5ECDC543-043A-5759-97B3-C874B3498C75}"/>
              </a:ext>
            </a:extLst>
          </p:cNvPr>
          <p:cNvSpPr/>
          <p:nvPr/>
        </p:nvSpPr>
        <p:spPr>
          <a:xfrm>
            <a:off x="120797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6" name="object 4">
            <a:extLst>
              <a:ext uri="{FF2B5EF4-FFF2-40B4-BE49-F238E27FC236}">
                <a16:creationId xmlns:a16="http://schemas.microsoft.com/office/drawing/2014/main" id="{89464977-C817-AE04-2937-C8B56091A194}"/>
              </a:ext>
            </a:extLst>
          </p:cNvPr>
          <p:cNvSpPr txBox="1"/>
          <p:nvPr/>
        </p:nvSpPr>
        <p:spPr>
          <a:xfrm>
            <a:off x="1383442" y="3431227"/>
            <a:ext cx="3053292" cy="837510"/>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en-US" sz="1250" b="1" dirty="0" err="1">
                <a:solidFill>
                  <a:srgbClr val="FFFFFF"/>
                </a:solidFill>
                <a:latin typeface="Corbel" panose="020B0503020204020204" pitchFamily="34" charset="0"/>
                <a:cs typeface="Montserrat"/>
              </a:rPr>
              <a:t>mAbs</a:t>
            </a:r>
            <a:r>
              <a:rPr lang="en-US" sz="1250" b="1" dirty="0">
                <a:solidFill>
                  <a:srgbClr val="FFFFFF"/>
                </a:solidFill>
                <a:latin typeface="Corbel" panose="020B0503020204020204" pitchFamily="34" charset="0"/>
                <a:cs typeface="Montserrat"/>
              </a:rPr>
              <a:t> mimic human antibodies but are created in labs and tailored to a specific condition</a:t>
            </a:r>
            <a:endParaRPr sz="1250" dirty="0">
              <a:latin typeface="Corbel" panose="020B0503020204020204" pitchFamily="34" charset="0"/>
              <a:cs typeface="Montserrat"/>
            </a:endParaRPr>
          </a:p>
        </p:txBody>
      </p:sp>
      <p:sp>
        <p:nvSpPr>
          <p:cNvPr id="8" name="object 3">
            <a:extLst>
              <a:ext uri="{FF2B5EF4-FFF2-40B4-BE49-F238E27FC236}">
                <a16:creationId xmlns:a16="http://schemas.microsoft.com/office/drawing/2014/main" id="{0B105F2D-2BC0-A663-137C-A4239427C870}"/>
              </a:ext>
            </a:extLst>
          </p:cNvPr>
          <p:cNvSpPr/>
          <p:nvPr/>
        </p:nvSpPr>
        <p:spPr>
          <a:xfrm>
            <a:off x="4760762"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9" name="object 5">
            <a:extLst>
              <a:ext uri="{FF2B5EF4-FFF2-40B4-BE49-F238E27FC236}">
                <a16:creationId xmlns:a16="http://schemas.microsoft.com/office/drawing/2014/main" id="{701766DC-0A96-B02B-6406-A6780EF6B82C}"/>
              </a:ext>
            </a:extLst>
          </p:cNvPr>
          <p:cNvSpPr txBox="1"/>
          <p:nvPr/>
        </p:nvSpPr>
        <p:spPr>
          <a:xfrm>
            <a:off x="4925779" y="3431227"/>
            <a:ext cx="3053292" cy="837510"/>
          </a:xfrm>
          <a:prstGeom prst="rect">
            <a:avLst/>
          </a:prstGeom>
          <a:solidFill>
            <a:srgbClr val="314FA1"/>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Like human antibodies, </a:t>
            </a:r>
            <a:r>
              <a:rPr lang="en-US" sz="1250" b="1" dirty="0" err="1">
                <a:solidFill>
                  <a:srgbClr val="FFFFFF"/>
                </a:solidFill>
                <a:latin typeface="Corbel" panose="020B0503020204020204" pitchFamily="34" charset="0"/>
                <a:cs typeface="Montserrat"/>
              </a:rPr>
              <a:t>mAbs</a:t>
            </a:r>
            <a:r>
              <a:rPr lang="en-US" sz="1250" b="1" dirty="0">
                <a:solidFill>
                  <a:srgbClr val="FFFFFF"/>
                </a:solidFill>
                <a:latin typeface="Corbel" panose="020B0503020204020204" pitchFamily="34" charset="0"/>
                <a:cs typeface="Montserrat"/>
              </a:rPr>
              <a:t> attach to harmful pathogens and antigens, alerting the immune system to a threat</a:t>
            </a:r>
            <a:endParaRPr sz="1250" dirty="0">
              <a:latin typeface="Corbel" panose="020B0503020204020204" pitchFamily="34" charset="0"/>
              <a:cs typeface="Montserrat"/>
            </a:endParaRPr>
          </a:p>
        </p:txBody>
      </p:sp>
      <p:sp>
        <p:nvSpPr>
          <p:cNvPr id="10" name="object 3">
            <a:extLst>
              <a:ext uri="{FF2B5EF4-FFF2-40B4-BE49-F238E27FC236}">
                <a16:creationId xmlns:a16="http://schemas.microsoft.com/office/drawing/2014/main" id="{F4C7AC42-B29D-98C7-194B-6820659F4A58}"/>
              </a:ext>
            </a:extLst>
          </p:cNvPr>
          <p:cNvSpPr/>
          <p:nvPr/>
        </p:nvSpPr>
        <p:spPr>
          <a:xfrm>
            <a:off x="829222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1" name="object 5">
            <a:extLst>
              <a:ext uri="{FF2B5EF4-FFF2-40B4-BE49-F238E27FC236}">
                <a16:creationId xmlns:a16="http://schemas.microsoft.com/office/drawing/2014/main" id="{9BE2BC83-9E1B-6C31-B510-58C99F2CA44B}"/>
              </a:ext>
            </a:extLst>
          </p:cNvPr>
          <p:cNvSpPr txBox="1"/>
          <p:nvPr/>
        </p:nvSpPr>
        <p:spPr>
          <a:xfrm>
            <a:off x="8457238" y="3431227"/>
            <a:ext cx="3053292" cy="837510"/>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This immune response helps to neutralize the threat and overcome illness</a:t>
            </a:r>
          </a:p>
        </p:txBody>
      </p:sp>
      <p:sp>
        <p:nvSpPr>
          <p:cNvPr id="14" name="TextBox 13">
            <a:extLst>
              <a:ext uri="{FF2B5EF4-FFF2-40B4-BE49-F238E27FC236}">
                <a16:creationId xmlns:a16="http://schemas.microsoft.com/office/drawing/2014/main" id="{7920EAF9-47EB-5B24-0BE6-9C437C299402}"/>
              </a:ext>
            </a:extLst>
          </p:cNvPr>
          <p:cNvSpPr txBox="1"/>
          <p:nvPr/>
        </p:nvSpPr>
        <p:spPr>
          <a:xfrm>
            <a:off x="7437038" y="915335"/>
            <a:ext cx="4522081" cy="1938992"/>
          </a:xfrm>
          <a:prstGeom prst="rect">
            <a:avLst/>
          </a:prstGeom>
          <a:noFill/>
        </p:spPr>
        <p:txBody>
          <a:bodyPr wrap="square">
            <a:spAutoFit/>
          </a:bodyPr>
          <a:lstStyle/>
          <a:p>
            <a:pPr marL="0" indent="0">
              <a:buNone/>
            </a:pPr>
            <a:r>
              <a:rPr lang="en-US" sz="2000" b="1" dirty="0"/>
              <a:t>Why are </a:t>
            </a:r>
            <a:r>
              <a:rPr lang="en-US" sz="2000" b="1" dirty="0" err="1"/>
              <a:t>mAbs</a:t>
            </a:r>
            <a:r>
              <a:rPr lang="en-US" sz="2000" b="1" dirty="0"/>
              <a:t> needed?</a:t>
            </a:r>
          </a:p>
          <a:p>
            <a:pPr marL="285750" indent="-285750">
              <a:buClr>
                <a:schemeClr val="accent1"/>
              </a:buClr>
              <a:buFont typeface="Arial" panose="020B0604020202020204" pitchFamily="34" charset="0"/>
              <a:buChar char="•"/>
            </a:pPr>
            <a:r>
              <a:rPr lang="en-US" sz="2000" dirty="0"/>
              <a:t>They provide protection when a newborn's immune system is still too immature to respond to vaccines.</a:t>
            </a:r>
          </a:p>
          <a:p>
            <a:pPr marL="285750" indent="-285750">
              <a:buClr>
                <a:schemeClr val="accent1"/>
              </a:buClr>
              <a:buFont typeface="Arial" panose="020B0604020202020204" pitchFamily="34" charset="0"/>
              <a:buChar char="•"/>
            </a:pPr>
            <a:r>
              <a:rPr lang="en-US" sz="2000" dirty="0"/>
              <a:t>They avoid </a:t>
            </a:r>
            <a:r>
              <a:rPr lang="en-US" sz="2000" dirty="0">
                <a:latin typeface="Corbel"/>
              </a:rPr>
              <a:t>the need for infants to produce their own antibodies</a:t>
            </a:r>
            <a:r>
              <a:rPr lang="en-US" sz="2000" dirty="0"/>
              <a:t>.</a:t>
            </a:r>
          </a:p>
        </p:txBody>
      </p:sp>
      <p:pic>
        <p:nvPicPr>
          <p:cNvPr id="16" name="Picture 15">
            <a:extLst>
              <a:ext uri="{FF2B5EF4-FFF2-40B4-BE49-F238E27FC236}">
                <a16:creationId xmlns:a16="http://schemas.microsoft.com/office/drawing/2014/main" id="{8B7A0072-F466-1665-2A2B-31381E5205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7688" y="4424932"/>
            <a:ext cx="1491546" cy="1864432"/>
          </a:xfrm>
          <a:prstGeom prst="rect">
            <a:avLst/>
          </a:prstGeom>
        </p:spPr>
      </p:pic>
      <p:pic>
        <p:nvPicPr>
          <p:cNvPr id="18" name="Picture 17">
            <a:extLst>
              <a:ext uri="{FF2B5EF4-FFF2-40B4-BE49-F238E27FC236}">
                <a16:creationId xmlns:a16="http://schemas.microsoft.com/office/drawing/2014/main" id="{B0393963-9AB2-140E-3462-B35403FA36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5401199" y="4253525"/>
            <a:ext cx="1846241" cy="2225436"/>
          </a:xfrm>
          <a:prstGeom prst="rect">
            <a:avLst/>
          </a:prstGeom>
        </p:spPr>
      </p:pic>
      <p:pic>
        <p:nvPicPr>
          <p:cNvPr id="20" name="Picture 19" descr="A pink circle with green lines and flowers&#10;&#10;Description automatically generated">
            <a:extLst>
              <a:ext uri="{FF2B5EF4-FFF2-40B4-BE49-F238E27FC236}">
                <a16:creationId xmlns:a16="http://schemas.microsoft.com/office/drawing/2014/main" id="{4B76435E-840A-8E3B-B6F9-EE837F5D30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367" y="4443122"/>
            <a:ext cx="1713379" cy="1788527"/>
          </a:xfrm>
          <a:prstGeom prst="rect">
            <a:avLst/>
          </a:prstGeom>
        </p:spPr>
      </p:pic>
      <p:sp>
        <p:nvSpPr>
          <p:cNvPr id="7" name="Footer Placeholder 2">
            <a:extLst>
              <a:ext uri="{FF2B5EF4-FFF2-40B4-BE49-F238E27FC236}">
                <a16:creationId xmlns:a16="http://schemas.microsoft.com/office/drawing/2014/main" id="{F8D352E6-005A-0D01-CC80-4326587F7F2D}"/>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05504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sz="7200"/>
              <a:t>New RSV maternal vaccine for protecting infants</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663464" cy="1500187"/>
          </a:xfrm>
        </p:spPr>
        <p:txBody>
          <a:bodyPr/>
          <a:lstStyle/>
          <a:p>
            <a:r>
              <a:rPr lang="en-US"/>
              <a:t>product information and evidence</a:t>
            </a:r>
          </a:p>
        </p:txBody>
      </p:sp>
    </p:spTree>
    <p:extLst>
      <p:ext uri="{BB962C8B-B14F-4D97-AF65-F5344CB8AC3E}">
        <p14:creationId xmlns:p14="http://schemas.microsoft.com/office/powerpoint/2010/main" val="203304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a:extLst>
              <a:ext uri="{FF2B5EF4-FFF2-40B4-BE49-F238E27FC236}">
                <a16:creationId xmlns:a16="http://schemas.microsoft.com/office/drawing/2014/main" id="{89BA1639-C169-17A7-DECA-A2BAE75360FA}"/>
              </a:ext>
            </a:extLst>
          </p:cNvPr>
          <p:cNvGraphicFramePr>
            <a:graphicFrameLocks noGrp="1"/>
          </p:cNvGraphicFramePr>
          <p:nvPr/>
        </p:nvGraphicFramePr>
        <p:xfrm>
          <a:off x="1052388" y="1118044"/>
          <a:ext cx="4768668" cy="5019519"/>
        </p:xfrm>
        <a:graphic>
          <a:graphicData uri="http://schemas.openxmlformats.org/drawingml/2006/table">
            <a:tbl>
              <a:tblPr firstRow="1" bandRow="1">
                <a:tableStyleId>{2D5ABB26-0587-4C30-8999-92F81FD0307C}</a:tableStyleId>
              </a:tblPr>
              <a:tblGrid>
                <a:gridCol w="719768">
                  <a:extLst>
                    <a:ext uri="{9D8B030D-6E8A-4147-A177-3AD203B41FA5}">
                      <a16:colId xmlns:a16="http://schemas.microsoft.com/office/drawing/2014/main" val="4055267389"/>
                    </a:ext>
                  </a:extLst>
                </a:gridCol>
                <a:gridCol w="4048900">
                  <a:extLst>
                    <a:ext uri="{9D8B030D-6E8A-4147-A177-3AD203B41FA5}">
                      <a16:colId xmlns:a16="http://schemas.microsoft.com/office/drawing/2014/main" val="20001"/>
                    </a:ext>
                  </a:extLst>
                </a:gridCol>
              </a:tblGrid>
              <a:tr h="1673173">
                <a:tc>
                  <a:txBody>
                    <a:bodyPr/>
                    <a:lstStyle/>
                    <a:p>
                      <a:pPr marL="508000" indent="0">
                        <a:lnSpc>
                          <a:spcPct val="100000"/>
                        </a:lnSpc>
                        <a:spcBef>
                          <a:spcPts val="0"/>
                        </a:spcBef>
                        <a:buFont typeface="Arial" panose="020B0604020202020204" pitchFamily="34" charset="0"/>
                        <a:buNone/>
                      </a:pPr>
                      <a:endParaRPr sz="16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R>
                      <a:noFill/>
                    </a:lnR>
                    <a:lnB w="6350" cap="flat" cmpd="sng" algn="ctr">
                      <a:solidFill>
                        <a:srgbClr val="0093D5"/>
                      </a:solidFill>
                      <a:prstDash val="solid"/>
                      <a:round/>
                      <a:headEnd type="none" w="med" len="med"/>
                      <a:tailEnd type="none" w="med" len="me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3"/>
                          </a:solidFill>
                          <a:latin typeface="+mn-lt"/>
                          <a:sym typeface="Arial"/>
                        </a:rPr>
                        <a:t>Study product: </a:t>
                      </a:r>
                      <a:r>
                        <a:rPr lang="en-US" sz="2000" b="0" dirty="0" err="1">
                          <a:solidFill>
                            <a:schemeClr val="accent3"/>
                          </a:solidFill>
                          <a:latin typeface="+mn-lt"/>
                          <a:sym typeface="Arial"/>
                        </a:rPr>
                        <a:t>Abrysvo</a:t>
                      </a:r>
                      <a:r>
                        <a:rPr lang="en-US" sz="2000" b="0" dirty="0">
                          <a:solidFill>
                            <a:schemeClr val="accent3"/>
                          </a:solidFill>
                          <a:latin typeface="+mn-lt"/>
                          <a:sym typeface="Arial"/>
                        </a:rPr>
                        <a:t>®</a:t>
                      </a:r>
                      <a:br>
                        <a:rPr lang="en-US" sz="2000" b="0" dirty="0">
                          <a:solidFill>
                            <a:schemeClr val="accent3"/>
                          </a:solidFill>
                          <a:latin typeface="+mn-lt"/>
                          <a:sym typeface="Arial"/>
                        </a:rPr>
                      </a:br>
                      <a:r>
                        <a:rPr lang="en-US" sz="2000" b="0" dirty="0">
                          <a:solidFill>
                            <a:schemeClr val="accent3"/>
                          </a:solidFill>
                          <a:latin typeface="+mn-lt"/>
                          <a:sym typeface="Arial"/>
                        </a:rPr>
                        <a:t>Developer: Pfizer, Inc.</a:t>
                      </a:r>
                      <a:endParaRPr kumimoji="0" lang="en-US" sz="2000" b="0" i="0" u="none" strike="noStrike" kern="1200" cap="none" spc="0" normalizeH="0" baseline="0" noProof="0" dirty="0">
                        <a:ln>
                          <a:noFill/>
                        </a:ln>
                        <a:solidFill>
                          <a:schemeClr val="accent3"/>
                        </a:solidFill>
                        <a:effectLst/>
                        <a:uLnTx/>
                        <a:uFillTx/>
                        <a:latin typeface="+mn-lt"/>
                        <a:ea typeface="+mn-ea"/>
                        <a:cs typeface="+mn-cs"/>
                        <a:sym typeface="Arial"/>
                      </a:endParaRPr>
                    </a:p>
                  </a:txBody>
                  <a:tcPr marL="0" marR="0" marT="4233" marB="0" anchor="ctr">
                    <a:lnL>
                      <a:noFill/>
                    </a:lnL>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673173">
                <a:tc>
                  <a:txBody>
                    <a:bodyPr/>
                    <a:lstStyle/>
                    <a:p>
                      <a:pPr marL="508000" indent="0">
                        <a:lnSpc>
                          <a:spcPct val="100000"/>
                        </a:lnSpc>
                        <a:spcBef>
                          <a:spcPts val="0"/>
                        </a:spcBef>
                        <a:spcAft>
                          <a:spcPts val="0"/>
                        </a:spcAft>
                        <a:buFont typeface="Arial" panose="020B0604020202020204" pitchFamily="34" charset="0"/>
                        <a:buNone/>
                      </a:pPr>
                      <a:endParaRPr lang="en-US" sz="1600" b="0" dirty="0">
                        <a:solidFill>
                          <a:srgbClr val="314FA1"/>
                        </a:solidFill>
                        <a:latin typeface="Corbel" panose="020B0503020204020204" pitchFamily="34" charset="0"/>
                        <a:cs typeface="Montserrat-SemiBold"/>
                      </a:endParaRPr>
                    </a:p>
                  </a:txBody>
                  <a:tcPr marL="0" marR="0" marT="4233" marB="0" anchor="ctr">
                    <a:lnL w="12700" cap="flat" cmpd="sng" algn="ctr">
                      <a:noFill/>
                      <a:prstDash val="solid"/>
                      <a:round/>
                      <a:headEnd type="none" w="med" len="med"/>
                      <a:tailEnd type="none" w="med" len="med"/>
                    </a:lnL>
                    <a:lnR>
                      <a:noFill/>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5"/>
                          </a:solidFill>
                          <a:latin typeface="+mn-lt"/>
                          <a:sym typeface="Arial"/>
                        </a:rPr>
                        <a:t>7,420 p</a:t>
                      </a:r>
                      <a:r>
                        <a:rPr kumimoji="0" lang="en-US" sz="2000" b="0" i="0" u="none" strike="noStrike" kern="1200" cap="none" spc="0" normalizeH="0" baseline="0" noProof="0" dirty="0">
                          <a:ln>
                            <a:noFill/>
                          </a:ln>
                          <a:solidFill>
                            <a:schemeClr val="accent5"/>
                          </a:solidFill>
                          <a:effectLst/>
                          <a:uLnTx/>
                          <a:uFillTx/>
                          <a:latin typeface="+mn-lt"/>
                          <a:ea typeface="+mn-ea"/>
                          <a:cs typeface="+mn-cs"/>
                          <a:sym typeface="Arial"/>
                        </a:rPr>
                        <a:t>regnant participants </a:t>
                      </a:r>
                      <a:br>
                        <a:rPr kumimoji="0" lang="en-US" sz="2000" b="0" i="0" u="none" strike="noStrike" kern="1200" cap="none" spc="0" normalizeH="0" baseline="0" noProof="0" dirty="0">
                          <a:ln>
                            <a:noFill/>
                          </a:ln>
                          <a:solidFill>
                            <a:schemeClr val="accent5"/>
                          </a:solidFill>
                          <a:effectLst/>
                          <a:uLnTx/>
                          <a:uFillTx/>
                          <a:latin typeface="+mn-lt"/>
                          <a:ea typeface="+mn-ea"/>
                          <a:cs typeface="+mn-cs"/>
                          <a:sym typeface="Arial"/>
                        </a:rPr>
                      </a:br>
                      <a:r>
                        <a:rPr kumimoji="0" lang="en-US" sz="2000" b="0" i="0" u="none" strike="noStrike" kern="1200" cap="none" spc="0" normalizeH="0" baseline="0" noProof="0" dirty="0">
                          <a:ln>
                            <a:noFill/>
                          </a:ln>
                          <a:solidFill>
                            <a:schemeClr val="accent5"/>
                          </a:solidFill>
                          <a:effectLst/>
                          <a:uLnTx/>
                          <a:uFillTx/>
                          <a:latin typeface="+mn-lt"/>
                          <a:ea typeface="+mn-ea"/>
                          <a:cs typeface="+mn-cs"/>
                          <a:sym typeface="Arial"/>
                        </a:rPr>
                        <a:t>≤49 years between ≥ 24 and ≤ 36 weeks gestation</a:t>
                      </a:r>
                    </a:p>
                  </a:txBody>
                  <a:tcPr marL="0" marR="0" marT="4233" marB="0" anchor="ctr">
                    <a:lnL>
                      <a:noFill/>
                    </a:lnL>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1"/>
                  </a:ext>
                </a:extLst>
              </a:tr>
              <a:tr h="1673173">
                <a:tc>
                  <a:txBody>
                    <a:bodyPr/>
                    <a:lstStyle/>
                    <a:p>
                      <a:pPr marL="508000" indent="0" algn="l" defTabSz="914400" rtl="0" eaLnBrk="1" latinLnBrk="0" hangingPunct="1">
                        <a:lnSpc>
                          <a:spcPct val="100000"/>
                        </a:lnSpc>
                        <a:spcBef>
                          <a:spcPts val="0"/>
                        </a:spcBef>
                        <a:spcAft>
                          <a:spcPts val="0"/>
                        </a:spcAft>
                        <a:buFont typeface="Arial" panose="020B0604020202020204" pitchFamily="34" charset="0"/>
                        <a:buNone/>
                      </a:pPr>
                      <a:endParaRPr lang="en-US" sz="16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R>
                      <a:noFill/>
                    </a:lnR>
                    <a:lnT w="6350" cap="flat" cmpd="sng" algn="ctr">
                      <a:solidFill>
                        <a:srgbClr val="0093D5"/>
                      </a:solidFill>
                      <a:prstDash val="solid"/>
                      <a:round/>
                      <a:headEnd type="none" w="med" len="med"/>
                      <a:tailEnd type="none" w="med" len="med"/>
                    </a:lnT>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solidFill>
                          <a:effectLst/>
                          <a:uLnTx/>
                          <a:uFillTx/>
                          <a:latin typeface="+mn-lt"/>
                          <a:ea typeface="+mn-ea"/>
                          <a:cs typeface="+mn-cs"/>
                          <a:sym typeface="Arial"/>
                        </a:rPr>
                        <a:t>7,307 infants enrolled</a:t>
                      </a:r>
                    </a:p>
                  </a:txBody>
                  <a:tcPr marL="0" marR="0" marT="4233" marB="0" anchor="ctr">
                    <a:lnL>
                      <a:noFill/>
                    </a:lnL>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3" name="Object 2" hidden="1">
            <a:extLst>
              <a:ext uri="{FF2B5EF4-FFF2-40B4-BE49-F238E27FC236}">
                <a16:creationId xmlns:a16="http://schemas.microsoft.com/office/drawing/2014/main" id="{DD6D7060-577F-413A-8B16-1B2823A16FD9}"/>
              </a:ext>
            </a:extLst>
          </p:cNvPr>
          <p:cNvGraphicFramePr>
            <a:graphicFrameLocks noChangeAspect="1"/>
          </p:cNvGraphicFramePr>
          <p:nvPr>
            <p:custDataLst>
              <p:tags r:id="rId1"/>
            </p:custDataLst>
          </p:nvPr>
        </p:nvGraphicFramePr>
        <p:xfrm>
          <a:off x="6349" y="3374"/>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D6D7060-577F-413A-8B16-1B2823A16FD9}"/>
                          </a:ext>
                        </a:extLst>
                      </p:cNvPr>
                      <p:cNvPicPr/>
                      <p:nvPr/>
                    </p:nvPicPr>
                    <p:blipFill>
                      <a:blip r:embed="rId5"/>
                      <a:stretch>
                        <a:fillRect/>
                      </a:stretch>
                    </p:blipFill>
                    <p:spPr>
                      <a:xfrm>
                        <a:off x="6349" y="3374"/>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D9A55EE-A04C-4973-94E5-1A272F8E3B55}"/>
              </a:ext>
            </a:extLst>
          </p:cNvPr>
          <p:cNvSpPr>
            <a:spLocks noGrp="1"/>
          </p:cNvSpPr>
          <p:nvPr>
            <p:ph type="title"/>
          </p:nvPr>
        </p:nvSpPr>
        <p:spPr/>
        <p:txBody>
          <a:bodyPr vert="horz"/>
          <a:lstStyle/>
          <a:p>
            <a:r>
              <a:rPr lang="en-GB" sz="2398" dirty="0"/>
              <a:t>Phase 3 clinical study (Matisse) evidence for the pre-F RSV maternal vaccine</a:t>
            </a:r>
            <a:br>
              <a:rPr lang="en-GB" sz="2398" dirty="0"/>
            </a:br>
            <a:r>
              <a:rPr lang="en-US" sz="1800" b="0" dirty="0">
                <a:solidFill>
                  <a:schemeClr val="accent1"/>
                </a:solidFill>
              </a:rPr>
              <a:t>pre-F RSV maternal vaccine efficacy and safety in infants born to women vaccinated during pregnancy</a:t>
            </a:r>
            <a:endParaRPr lang="en-US" sz="2398" b="0" dirty="0">
              <a:solidFill>
                <a:schemeClr val="accent1"/>
              </a:solidFill>
            </a:endParaRPr>
          </a:p>
        </p:txBody>
      </p:sp>
      <p:sp>
        <p:nvSpPr>
          <p:cNvPr id="18" name="TextBox 17">
            <a:extLst>
              <a:ext uri="{FF2B5EF4-FFF2-40B4-BE49-F238E27FC236}">
                <a16:creationId xmlns:a16="http://schemas.microsoft.com/office/drawing/2014/main" id="{0EC1668F-670A-0936-14FB-D9F2DBD4D449}"/>
              </a:ext>
            </a:extLst>
          </p:cNvPr>
          <p:cNvSpPr txBox="1"/>
          <p:nvPr/>
        </p:nvSpPr>
        <p:spPr>
          <a:xfrm>
            <a:off x="1223961" y="6540399"/>
            <a:ext cx="1051559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Reference: </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6"/>
              </a:rPr>
              <a:t>Kampmann B, et al. </a:t>
            </a:r>
            <a:r>
              <a:rPr kumimoji="0" lang="en-US" sz="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6"/>
              </a:rPr>
              <a:t>New England Journal of Medicine. </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6"/>
              </a:rPr>
              <a:t>288(16):2023.</a:t>
            </a:r>
            <a:endPar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7" name="Picture 16" descr="Icon&#10;&#10;Description automatically generated">
            <a:extLst>
              <a:ext uri="{FF2B5EF4-FFF2-40B4-BE49-F238E27FC236}">
                <a16:creationId xmlns:a16="http://schemas.microsoft.com/office/drawing/2014/main" id="{1D78D310-EA3E-0D70-A4BD-AC7B1D211856}"/>
              </a:ext>
            </a:extLst>
          </p:cNvPr>
          <p:cNvPicPr>
            <a:picLocks noChangeAspect="1"/>
          </p:cNvPicPr>
          <p:nvPr/>
        </p:nvPicPr>
        <p:blipFill>
          <a:blip r:embed="rId7"/>
          <a:stretch>
            <a:fillRect/>
          </a:stretch>
        </p:blipFill>
        <p:spPr>
          <a:xfrm>
            <a:off x="1233813" y="3157846"/>
            <a:ext cx="472197" cy="1036209"/>
          </a:xfrm>
          <a:prstGeom prst="rect">
            <a:avLst/>
          </a:prstGeom>
        </p:spPr>
      </p:pic>
      <p:grpSp>
        <p:nvGrpSpPr>
          <p:cNvPr id="433" name="object 60">
            <a:extLst>
              <a:ext uri="{FF2B5EF4-FFF2-40B4-BE49-F238E27FC236}">
                <a16:creationId xmlns:a16="http://schemas.microsoft.com/office/drawing/2014/main" id="{1DA9D174-DA36-CAD4-25FD-77DEBA33EBF6}"/>
              </a:ext>
            </a:extLst>
          </p:cNvPr>
          <p:cNvGrpSpPr/>
          <p:nvPr/>
        </p:nvGrpSpPr>
        <p:grpSpPr>
          <a:xfrm>
            <a:off x="1213199" y="4868142"/>
            <a:ext cx="548746" cy="840317"/>
            <a:chOff x="1918109" y="3725240"/>
            <a:chExt cx="658495" cy="1008380"/>
          </a:xfrm>
        </p:grpSpPr>
        <p:sp>
          <p:nvSpPr>
            <p:cNvPr id="434" name="object 61">
              <a:extLst>
                <a:ext uri="{FF2B5EF4-FFF2-40B4-BE49-F238E27FC236}">
                  <a16:creationId xmlns:a16="http://schemas.microsoft.com/office/drawing/2014/main" id="{C92019A1-EBD1-613E-C924-FEF1D7697278}"/>
                </a:ext>
              </a:extLst>
            </p:cNvPr>
            <p:cNvSpPr/>
            <p:nvPr/>
          </p:nvSpPr>
          <p:spPr>
            <a:xfrm>
              <a:off x="1928034" y="3820919"/>
              <a:ext cx="638810" cy="902335"/>
            </a:xfrm>
            <a:custGeom>
              <a:avLst/>
              <a:gdLst/>
              <a:ahLst/>
              <a:cxnLst/>
              <a:rect l="l" t="t" r="r" b="b"/>
              <a:pathLst>
                <a:path w="638810" h="902335">
                  <a:moveTo>
                    <a:pt x="374705" y="12331"/>
                  </a:moveTo>
                  <a:lnTo>
                    <a:pt x="405696" y="32490"/>
                  </a:lnTo>
                  <a:lnTo>
                    <a:pt x="429856" y="60293"/>
                  </a:lnTo>
                  <a:lnTo>
                    <a:pt x="445551" y="94106"/>
                  </a:lnTo>
                  <a:lnTo>
                    <a:pt x="451146" y="132295"/>
                  </a:lnTo>
                  <a:lnTo>
                    <a:pt x="444402" y="174110"/>
                  </a:lnTo>
                  <a:lnTo>
                    <a:pt x="425620" y="210427"/>
                  </a:lnTo>
                  <a:lnTo>
                    <a:pt x="396982" y="239065"/>
                  </a:lnTo>
                  <a:lnTo>
                    <a:pt x="360665" y="257847"/>
                  </a:lnTo>
                  <a:lnTo>
                    <a:pt x="318850" y="264591"/>
                  </a:lnTo>
                  <a:lnTo>
                    <a:pt x="277029" y="257847"/>
                  </a:lnTo>
                  <a:lnTo>
                    <a:pt x="240709" y="239065"/>
                  </a:lnTo>
                  <a:lnTo>
                    <a:pt x="212069" y="210427"/>
                  </a:lnTo>
                  <a:lnTo>
                    <a:pt x="193287" y="174110"/>
                  </a:lnTo>
                  <a:lnTo>
                    <a:pt x="186542" y="132295"/>
                  </a:lnTo>
                  <a:lnTo>
                    <a:pt x="193287" y="90480"/>
                  </a:lnTo>
                  <a:lnTo>
                    <a:pt x="212069" y="54164"/>
                  </a:lnTo>
                  <a:lnTo>
                    <a:pt x="240709" y="25525"/>
                  </a:lnTo>
                  <a:lnTo>
                    <a:pt x="277029" y="6744"/>
                  </a:lnTo>
                  <a:lnTo>
                    <a:pt x="318850" y="0"/>
                  </a:lnTo>
                </a:path>
                <a:path w="638810" h="902335">
                  <a:moveTo>
                    <a:pt x="623079" y="460387"/>
                  </a:moveTo>
                  <a:lnTo>
                    <a:pt x="486021" y="323329"/>
                  </a:lnTo>
                  <a:lnTo>
                    <a:pt x="470642" y="311818"/>
                  </a:lnTo>
                  <a:lnTo>
                    <a:pt x="453002" y="305198"/>
                  </a:lnTo>
                  <a:lnTo>
                    <a:pt x="434212" y="303700"/>
                  </a:lnTo>
                  <a:lnTo>
                    <a:pt x="415383" y="307555"/>
                  </a:lnTo>
                  <a:lnTo>
                    <a:pt x="391722" y="314882"/>
                  </a:lnTo>
                  <a:lnTo>
                    <a:pt x="367655" y="320117"/>
                  </a:lnTo>
                  <a:lnTo>
                    <a:pt x="343319" y="323259"/>
                  </a:lnTo>
                  <a:lnTo>
                    <a:pt x="318850" y="324307"/>
                  </a:lnTo>
                  <a:lnTo>
                    <a:pt x="294375" y="323259"/>
                  </a:lnTo>
                  <a:lnTo>
                    <a:pt x="270035" y="320117"/>
                  </a:lnTo>
                  <a:lnTo>
                    <a:pt x="245966" y="314882"/>
                  </a:lnTo>
                  <a:lnTo>
                    <a:pt x="222305" y="307555"/>
                  </a:lnTo>
                  <a:lnTo>
                    <a:pt x="203476" y="303700"/>
                  </a:lnTo>
                  <a:lnTo>
                    <a:pt x="151668" y="323329"/>
                  </a:lnTo>
                  <a:lnTo>
                    <a:pt x="16146" y="458838"/>
                  </a:lnTo>
                  <a:lnTo>
                    <a:pt x="0" y="495476"/>
                  </a:lnTo>
                  <a:lnTo>
                    <a:pt x="2882" y="515143"/>
                  </a:lnTo>
                  <a:lnTo>
                    <a:pt x="13504" y="532561"/>
                  </a:lnTo>
                  <a:lnTo>
                    <a:pt x="30725" y="544655"/>
                  </a:lnTo>
                  <a:lnTo>
                    <a:pt x="50530" y="548876"/>
                  </a:lnTo>
                  <a:lnTo>
                    <a:pt x="70428" y="545222"/>
                  </a:lnTo>
                  <a:lnTo>
                    <a:pt x="87926" y="533692"/>
                  </a:lnTo>
                  <a:lnTo>
                    <a:pt x="178058" y="443572"/>
                  </a:lnTo>
                  <a:lnTo>
                    <a:pt x="178058" y="565950"/>
                  </a:lnTo>
                  <a:lnTo>
                    <a:pt x="129646" y="824649"/>
                  </a:lnTo>
                  <a:lnTo>
                    <a:pt x="131842" y="854021"/>
                  </a:lnTo>
                  <a:lnTo>
                    <a:pt x="145518" y="878755"/>
                  </a:lnTo>
                  <a:lnTo>
                    <a:pt x="168047" y="895820"/>
                  </a:lnTo>
                  <a:lnTo>
                    <a:pt x="196803" y="902182"/>
                  </a:lnTo>
                  <a:lnTo>
                    <a:pt x="218444" y="898642"/>
                  </a:lnTo>
                  <a:lnTo>
                    <a:pt x="252314" y="873341"/>
                  </a:lnTo>
                  <a:lnTo>
                    <a:pt x="303014" y="648716"/>
                  </a:lnTo>
                  <a:lnTo>
                    <a:pt x="304525" y="641172"/>
                  </a:lnTo>
                  <a:lnTo>
                    <a:pt x="311154" y="635749"/>
                  </a:lnTo>
                  <a:lnTo>
                    <a:pt x="318850" y="635749"/>
                  </a:lnTo>
                  <a:lnTo>
                    <a:pt x="326534" y="635749"/>
                  </a:lnTo>
                  <a:lnTo>
                    <a:pt x="333163" y="641172"/>
                  </a:lnTo>
                  <a:lnTo>
                    <a:pt x="375835" y="853592"/>
                  </a:lnTo>
                  <a:lnTo>
                    <a:pt x="400292" y="888693"/>
                  </a:lnTo>
                  <a:lnTo>
                    <a:pt x="440885" y="902182"/>
                  </a:lnTo>
                  <a:lnTo>
                    <a:pt x="469641" y="895820"/>
                  </a:lnTo>
                  <a:lnTo>
                    <a:pt x="492171" y="878755"/>
                  </a:lnTo>
                  <a:lnTo>
                    <a:pt x="505846" y="854021"/>
                  </a:lnTo>
                  <a:lnTo>
                    <a:pt x="508042" y="824649"/>
                  </a:lnTo>
                  <a:lnTo>
                    <a:pt x="459630" y="565950"/>
                  </a:lnTo>
                  <a:lnTo>
                    <a:pt x="459630" y="443572"/>
                  </a:lnTo>
                  <a:lnTo>
                    <a:pt x="548225" y="532168"/>
                  </a:lnTo>
                  <a:lnTo>
                    <a:pt x="565302" y="543782"/>
                  </a:lnTo>
                  <a:lnTo>
                    <a:pt x="584857" y="548309"/>
                  </a:lnTo>
                  <a:lnTo>
                    <a:pt x="604523" y="545426"/>
                  </a:lnTo>
                  <a:lnTo>
                    <a:pt x="621936" y="534809"/>
                  </a:lnTo>
                  <a:lnTo>
                    <a:pt x="634037" y="517582"/>
                  </a:lnTo>
                  <a:lnTo>
                    <a:pt x="638262" y="497774"/>
                  </a:lnTo>
                  <a:lnTo>
                    <a:pt x="634609" y="477879"/>
                  </a:lnTo>
                  <a:lnTo>
                    <a:pt x="623079" y="460387"/>
                  </a:lnTo>
                  <a:close/>
                </a:path>
              </a:pathLst>
            </a:custGeom>
            <a:ln w="19850">
              <a:solidFill>
                <a:srgbClr val="314FA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435" name="object 62">
              <a:extLst>
                <a:ext uri="{FF2B5EF4-FFF2-40B4-BE49-F238E27FC236}">
                  <a16:creationId xmlns:a16="http://schemas.microsoft.com/office/drawing/2014/main" id="{3891FAED-F600-6A4D-1036-2F4EA40563E3}"/>
                </a:ext>
              </a:extLst>
            </p:cNvPr>
            <p:cNvPicPr/>
            <p:nvPr/>
          </p:nvPicPr>
          <p:blipFill>
            <a:blip r:embed="rId8" cstate="print"/>
            <a:stretch>
              <a:fillRect/>
            </a:stretch>
          </p:blipFill>
          <p:spPr>
            <a:xfrm>
              <a:off x="2226165" y="3725240"/>
              <a:ext cx="88796" cy="105527"/>
            </a:xfrm>
            <a:prstGeom prst="rect">
              <a:avLst/>
            </a:prstGeom>
          </p:spPr>
        </p:pic>
      </p:grpSp>
      <p:grpSp>
        <p:nvGrpSpPr>
          <p:cNvPr id="436" name="object 18">
            <a:extLst>
              <a:ext uri="{FF2B5EF4-FFF2-40B4-BE49-F238E27FC236}">
                <a16:creationId xmlns:a16="http://schemas.microsoft.com/office/drawing/2014/main" id="{48563970-1697-B562-0950-CFD778E1F3B1}"/>
              </a:ext>
            </a:extLst>
          </p:cNvPr>
          <p:cNvGrpSpPr/>
          <p:nvPr/>
        </p:nvGrpSpPr>
        <p:grpSpPr>
          <a:xfrm>
            <a:off x="1165057" y="1475172"/>
            <a:ext cx="685362" cy="842107"/>
            <a:chOff x="7001762" y="4119115"/>
            <a:chExt cx="1193800" cy="1593850"/>
          </a:xfrm>
        </p:grpSpPr>
        <p:sp>
          <p:nvSpPr>
            <p:cNvPr id="437" name="object 19">
              <a:extLst>
                <a:ext uri="{FF2B5EF4-FFF2-40B4-BE49-F238E27FC236}">
                  <a16:creationId xmlns:a16="http://schemas.microsoft.com/office/drawing/2014/main" id="{00136001-E59E-D552-8083-8C6FF07C729F}"/>
                </a:ext>
              </a:extLst>
            </p:cNvPr>
            <p:cNvSpPr/>
            <p:nvPr/>
          </p:nvSpPr>
          <p:spPr>
            <a:xfrm>
              <a:off x="7020812" y="4119115"/>
              <a:ext cx="1174750" cy="1574800"/>
            </a:xfrm>
            <a:custGeom>
              <a:avLst/>
              <a:gdLst/>
              <a:ahLst/>
              <a:cxnLst/>
              <a:rect l="l" t="t" r="r" b="b"/>
              <a:pathLst>
                <a:path w="1174750" h="1574800">
                  <a:moveTo>
                    <a:pt x="1050099" y="1232153"/>
                  </a:moveTo>
                  <a:lnTo>
                    <a:pt x="1050099" y="578827"/>
                  </a:lnTo>
                  <a:lnTo>
                    <a:pt x="1044401" y="550603"/>
                  </a:lnTo>
                  <a:lnTo>
                    <a:pt x="1028861" y="527553"/>
                  </a:lnTo>
                  <a:lnTo>
                    <a:pt x="1005811" y="512010"/>
                  </a:lnTo>
                  <a:lnTo>
                    <a:pt x="977582" y="506310"/>
                  </a:lnTo>
                  <a:lnTo>
                    <a:pt x="824636" y="506310"/>
                  </a:lnTo>
                </a:path>
                <a:path w="1174750" h="1574800">
                  <a:moveTo>
                    <a:pt x="599173" y="1232153"/>
                  </a:moveTo>
                  <a:lnTo>
                    <a:pt x="599173" y="578827"/>
                  </a:lnTo>
                  <a:lnTo>
                    <a:pt x="604871" y="550603"/>
                  </a:lnTo>
                  <a:lnTo>
                    <a:pt x="620410" y="527553"/>
                  </a:lnTo>
                  <a:lnTo>
                    <a:pt x="643460" y="512010"/>
                  </a:lnTo>
                  <a:lnTo>
                    <a:pt x="671690" y="506310"/>
                  </a:lnTo>
                  <a:lnTo>
                    <a:pt x="717829" y="506310"/>
                  </a:lnTo>
                  <a:lnTo>
                    <a:pt x="717829" y="338200"/>
                  </a:lnTo>
                  <a:lnTo>
                    <a:pt x="722648" y="314336"/>
                  </a:lnTo>
                  <a:lnTo>
                    <a:pt x="735790" y="294846"/>
                  </a:lnTo>
                  <a:lnTo>
                    <a:pt x="755280" y="281704"/>
                  </a:lnTo>
                  <a:lnTo>
                    <a:pt x="779145" y="276885"/>
                  </a:lnTo>
                  <a:lnTo>
                    <a:pt x="870127" y="276885"/>
                  </a:lnTo>
                  <a:lnTo>
                    <a:pt x="893990" y="281704"/>
                  </a:lnTo>
                  <a:lnTo>
                    <a:pt x="913476" y="294846"/>
                  </a:lnTo>
                  <a:lnTo>
                    <a:pt x="926613" y="314336"/>
                  </a:lnTo>
                  <a:lnTo>
                    <a:pt x="931430" y="338200"/>
                  </a:lnTo>
                  <a:lnTo>
                    <a:pt x="931430" y="506310"/>
                  </a:lnTo>
                </a:path>
                <a:path w="1174750" h="1574800">
                  <a:moveTo>
                    <a:pt x="824636" y="276885"/>
                  </a:moveTo>
                  <a:lnTo>
                    <a:pt x="824636" y="0"/>
                  </a:lnTo>
                </a:path>
                <a:path w="1174750" h="1574800">
                  <a:moveTo>
                    <a:pt x="474573" y="1325600"/>
                  </a:moveTo>
                  <a:lnTo>
                    <a:pt x="1174699" y="1325600"/>
                  </a:lnTo>
                </a:path>
                <a:path w="1174750" h="1574800">
                  <a:moveTo>
                    <a:pt x="1050099" y="767626"/>
                  </a:moveTo>
                  <a:lnTo>
                    <a:pt x="909675" y="767626"/>
                  </a:lnTo>
                </a:path>
                <a:path w="1174750" h="1574800">
                  <a:moveTo>
                    <a:pt x="1050099" y="915949"/>
                  </a:moveTo>
                  <a:lnTo>
                    <a:pt x="909675" y="915949"/>
                  </a:lnTo>
                </a:path>
                <a:path w="1174750" h="1574800">
                  <a:moveTo>
                    <a:pt x="1050099" y="1064285"/>
                  </a:moveTo>
                  <a:lnTo>
                    <a:pt x="909675" y="1064285"/>
                  </a:lnTo>
                </a:path>
                <a:path w="1174750" h="1574800">
                  <a:moveTo>
                    <a:pt x="728713" y="1325600"/>
                  </a:moveTo>
                  <a:lnTo>
                    <a:pt x="728713" y="1574304"/>
                  </a:lnTo>
                </a:path>
                <a:path w="1174750" h="1574800">
                  <a:moveTo>
                    <a:pt x="920559" y="1325600"/>
                  </a:moveTo>
                  <a:lnTo>
                    <a:pt x="920559" y="1574304"/>
                  </a:lnTo>
                </a:path>
                <a:path w="1174750" h="1574800">
                  <a:moveTo>
                    <a:pt x="641362" y="1574304"/>
                  </a:moveTo>
                  <a:lnTo>
                    <a:pt x="1007910" y="1574304"/>
                  </a:lnTo>
                </a:path>
                <a:path w="1174750" h="1574800">
                  <a:moveTo>
                    <a:pt x="281863" y="1574304"/>
                  </a:moveTo>
                  <a:lnTo>
                    <a:pt x="69037" y="1574304"/>
                  </a:lnTo>
                  <a:lnTo>
                    <a:pt x="42165" y="1568879"/>
                  </a:lnTo>
                  <a:lnTo>
                    <a:pt x="20221" y="1554083"/>
                  </a:lnTo>
                  <a:lnTo>
                    <a:pt x="5425" y="1532138"/>
                  </a:lnTo>
                  <a:lnTo>
                    <a:pt x="0" y="1505267"/>
                  </a:lnTo>
                  <a:lnTo>
                    <a:pt x="0" y="961897"/>
                  </a:lnTo>
                  <a:lnTo>
                    <a:pt x="8281" y="920886"/>
                  </a:lnTo>
                  <a:lnTo>
                    <a:pt x="30864" y="887396"/>
                  </a:lnTo>
                  <a:lnTo>
                    <a:pt x="64358" y="864818"/>
                  </a:lnTo>
                  <a:lnTo>
                    <a:pt x="105371" y="856538"/>
                  </a:lnTo>
                  <a:lnTo>
                    <a:pt x="245529" y="856538"/>
                  </a:lnTo>
                  <a:lnTo>
                    <a:pt x="286542" y="864818"/>
                  </a:lnTo>
                  <a:lnTo>
                    <a:pt x="320036" y="887396"/>
                  </a:lnTo>
                  <a:lnTo>
                    <a:pt x="342619" y="920886"/>
                  </a:lnTo>
                  <a:lnTo>
                    <a:pt x="350901" y="961897"/>
                  </a:lnTo>
                  <a:lnTo>
                    <a:pt x="350901" y="1505267"/>
                  </a:lnTo>
                  <a:lnTo>
                    <a:pt x="345475" y="1532138"/>
                  </a:lnTo>
                  <a:lnTo>
                    <a:pt x="330679" y="1554083"/>
                  </a:lnTo>
                  <a:lnTo>
                    <a:pt x="308735" y="1568879"/>
                  </a:lnTo>
                  <a:lnTo>
                    <a:pt x="281863" y="1574304"/>
                  </a:lnTo>
                  <a:close/>
                </a:path>
                <a:path w="1174750" h="1574800">
                  <a:moveTo>
                    <a:pt x="87490" y="728344"/>
                  </a:moveTo>
                  <a:lnTo>
                    <a:pt x="87490" y="856538"/>
                  </a:lnTo>
                </a:path>
                <a:path w="1174750" h="1574800">
                  <a:moveTo>
                    <a:pt x="175450" y="728344"/>
                  </a:moveTo>
                  <a:lnTo>
                    <a:pt x="38798" y="728344"/>
                  </a:lnTo>
                  <a:lnTo>
                    <a:pt x="23697" y="725295"/>
                  </a:lnTo>
                  <a:lnTo>
                    <a:pt x="11364" y="716980"/>
                  </a:lnTo>
                  <a:lnTo>
                    <a:pt x="3049" y="704647"/>
                  </a:lnTo>
                  <a:lnTo>
                    <a:pt x="0" y="689546"/>
                  </a:lnTo>
                  <a:lnTo>
                    <a:pt x="0" y="634390"/>
                  </a:lnTo>
                  <a:lnTo>
                    <a:pt x="3049" y="619289"/>
                  </a:lnTo>
                  <a:lnTo>
                    <a:pt x="11364" y="606956"/>
                  </a:lnTo>
                  <a:lnTo>
                    <a:pt x="23697" y="598641"/>
                  </a:lnTo>
                  <a:lnTo>
                    <a:pt x="38798" y="595591"/>
                  </a:lnTo>
                  <a:lnTo>
                    <a:pt x="312102" y="595591"/>
                  </a:lnTo>
                  <a:lnTo>
                    <a:pt x="327203" y="598641"/>
                  </a:lnTo>
                  <a:lnTo>
                    <a:pt x="339536" y="606956"/>
                  </a:lnTo>
                  <a:lnTo>
                    <a:pt x="347851" y="619289"/>
                  </a:lnTo>
                  <a:lnTo>
                    <a:pt x="350901" y="634390"/>
                  </a:lnTo>
                  <a:lnTo>
                    <a:pt x="350901" y="689546"/>
                  </a:lnTo>
                  <a:lnTo>
                    <a:pt x="347851" y="704647"/>
                  </a:lnTo>
                  <a:lnTo>
                    <a:pt x="339536" y="716980"/>
                  </a:lnTo>
                  <a:lnTo>
                    <a:pt x="327203" y="725295"/>
                  </a:lnTo>
                  <a:lnTo>
                    <a:pt x="312102" y="728344"/>
                  </a:lnTo>
                  <a:lnTo>
                    <a:pt x="263410" y="728344"/>
                  </a:lnTo>
                  <a:lnTo>
                    <a:pt x="263410" y="856538"/>
                  </a:lnTo>
                </a:path>
              </a:pathLst>
            </a:custGeom>
            <a:ln w="38100">
              <a:solidFill>
                <a:srgbClr val="672672"/>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38" name="object 20">
              <a:extLst>
                <a:ext uri="{FF2B5EF4-FFF2-40B4-BE49-F238E27FC236}">
                  <a16:creationId xmlns:a16="http://schemas.microsoft.com/office/drawing/2014/main" id="{18B11298-27EB-7170-CFD0-A519DEC5A4B9}"/>
                </a:ext>
              </a:extLst>
            </p:cNvPr>
            <p:cNvSpPr/>
            <p:nvPr/>
          </p:nvSpPr>
          <p:spPr>
            <a:xfrm>
              <a:off x="7097014" y="4701628"/>
              <a:ext cx="678180" cy="915669"/>
            </a:xfrm>
            <a:custGeom>
              <a:avLst/>
              <a:gdLst/>
              <a:ahLst/>
              <a:cxnLst/>
              <a:rect l="l" t="t" r="r" b="b"/>
              <a:pathLst>
                <a:path w="678179" h="915670">
                  <a:moveTo>
                    <a:pt x="198501" y="632904"/>
                  </a:moveTo>
                  <a:lnTo>
                    <a:pt x="0" y="632904"/>
                  </a:lnTo>
                  <a:lnTo>
                    <a:pt x="0" y="915593"/>
                  </a:lnTo>
                  <a:lnTo>
                    <a:pt x="198501" y="915593"/>
                  </a:lnTo>
                  <a:lnTo>
                    <a:pt x="198501" y="632904"/>
                  </a:lnTo>
                  <a:close/>
                </a:path>
                <a:path w="678179" h="915670">
                  <a:moveTo>
                    <a:pt x="677837" y="0"/>
                  </a:moveTo>
                  <a:lnTo>
                    <a:pt x="599160" y="0"/>
                  </a:lnTo>
                  <a:lnTo>
                    <a:pt x="599160" y="649643"/>
                  </a:lnTo>
                  <a:lnTo>
                    <a:pt x="677837" y="649643"/>
                  </a:lnTo>
                  <a:lnTo>
                    <a:pt x="677837" y="0"/>
                  </a:lnTo>
                  <a:close/>
                </a:path>
              </a:pathLst>
            </a:custGeom>
            <a:solidFill>
              <a:srgbClr val="A181A7"/>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pSp>
        <p:nvGrpSpPr>
          <p:cNvPr id="664" name="Group 663">
            <a:extLst>
              <a:ext uri="{FF2B5EF4-FFF2-40B4-BE49-F238E27FC236}">
                <a16:creationId xmlns:a16="http://schemas.microsoft.com/office/drawing/2014/main" id="{5D095110-3C4A-F9E7-09F4-268DE1F6801F}"/>
              </a:ext>
            </a:extLst>
          </p:cNvPr>
          <p:cNvGrpSpPr/>
          <p:nvPr/>
        </p:nvGrpSpPr>
        <p:grpSpPr>
          <a:xfrm>
            <a:off x="6048662" y="1782941"/>
            <a:ext cx="6029305" cy="4090556"/>
            <a:chOff x="6037172" y="1500642"/>
            <a:chExt cx="6029305" cy="4090556"/>
          </a:xfrm>
        </p:grpSpPr>
        <p:sp>
          <p:nvSpPr>
            <p:cNvPr id="14" name="TextBox 13">
              <a:extLst>
                <a:ext uri="{FF2B5EF4-FFF2-40B4-BE49-F238E27FC236}">
                  <a16:creationId xmlns:a16="http://schemas.microsoft.com/office/drawing/2014/main" id="{71733C84-A03D-173D-B0D1-4D0F89FEDBAC}"/>
                </a:ext>
              </a:extLst>
            </p:cNvPr>
            <p:cNvSpPr txBox="1"/>
            <p:nvPr/>
          </p:nvSpPr>
          <p:spPr>
            <a:xfrm>
              <a:off x="8903380" y="1500642"/>
              <a:ext cx="2921154" cy="341632"/>
            </a:xfrm>
            <a:prstGeom prst="rect">
              <a:avLst/>
            </a:prstGeom>
            <a:noFill/>
          </p:spPr>
          <p:txBody>
            <a:bodyPr wrap="square">
              <a:spAutoFit/>
            </a:bodyPr>
            <a:lstStyle/>
            <a:p>
              <a:pPr marL="0" marR="0" lvl="0" indent="0" algn="ctr" defTabSz="913396" rtl="0" eaLnBrk="1" fontAlgn="base" latinLnBrk="0" hangingPunct="1">
                <a:lnSpc>
                  <a:spcPct val="90000"/>
                </a:lnSpc>
                <a:spcBef>
                  <a:spcPts val="400"/>
                </a:spcBef>
                <a:spcAft>
                  <a:spcPct val="0"/>
                </a:spcAft>
                <a:buClr>
                  <a:srgbClr val="0095FF"/>
                </a:buClr>
                <a:buSzPct val="90000"/>
                <a:buFontTx/>
                <a:buNone/>
                <a:tabLst/>
                <a:defRPr/>
              </a:pPr>
              <a:r>
                <a:rPr kumimoji="0" lang="en-US" sz="1800" b="0" i="0" u="none" strike="noStrike" kern="1200" cap="none" spc="0" normalizeH="0" baseline="0" noProof="0" dirty="0">
                  <a:ln>
                    <a:noFill/>
                  </a:ln>
                  <a:solidFill>
                    <a:srgbClr val="304FA1"/>
                  </a:solidFill>
                  <a:effectLst/>
                  <a:uLnTx/>
                  <a:uFillTx/>
                  <a:latin typeface="Corbel" panose="020B0503020204020204"/>
                  <a:ea typeface="+mn-ea"/>
                  <a:cs typeface="+mn-cs"/>
                  <a:sym typeface="Arial"/>
                </a:rPr>
                <a:t>Study sites in 18 countries</a:t>
              </a:r>
            </a:p>
          </p:txBody>
        </p:sp>
        <p:sp>
          <p:nvSpPr>
            <p:cNvPr id="12" name="Freeform: Shape 4">
              <a:extLst>
                <a:ext uri="{FF2B5EF4-FFF2-40B4-BE49-F238E27FC236}">
                  <a16:creationId xmlns:a16="http://schemas.microsoft.com/office/drawing/2014/main" id="{91C5091D-157D-660C-C5B0-62F6F79193BF}"/>
                </a:ext>
              </a:extLst>
            </p:cNvPr>
            <p:cNvSpPr/>
            <p:nvPr/>
          </p:nvSpPr>
          <p:spPr bwMode="auto">
            <a:xfrm>
              <a:off x="7637573" y="1762485"/>
              <a:ext cx="1005690" cy="1458250"/>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5" name="Freeform: Shape 7">
              <a:extLst>
                <a:ext uri="{FF2B5EF4-FFF2-40B4-BE49-F238E27FC236}">
                  <a16:creationId xmlns:a16="http://schemas.microsoft.com/office/drawing/2014/main" id="{234DA97C-58C3-969E-6E2D-24F77E55D9EC}"/>
                </a:ext>
              </a:extLst>
            </p:cNvPr>
            <p:cNvSpPr/>
            <p:nvPr/>
          </p:nvSpPr>
          <p:spPr bwMode="auto">
            <a:xfrm>
              <a:off x="6488443" y="2727238"/>
              <a:ext cx="1427951" cy="976679"/>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Freeform: Shape 9">
              <a:extLst>
                <a:ext uri="{FF2B5EF4-FFF2-40B4-BE49-F238E27FC236}">
                  <a16:creationId xmlns:a16="http://schemas.microsoft.com/office/drawing/2014/main" id="{59C3BF9E-6BAA-51B2-802E-6811706271A3}"/>
                </a:ext>
              </a:extLst>
            </p:cNvPr>
            <p:cNvSpPr/>
            <p:nvPr/>
          </p:nvSpPr>
          <p:spPr bwMode="auto">
            <a:xfrm>
              <a:off x="6751148" y="2566070"/>
              <a:ext cx="166003" cy="198237"/>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21" name="Freeform: Shape 10">
              <a:extLst>
                <a:ext uri="{FF2B5EF4-FFF2-40B4-BE49-F238E27FC236}">
                  <a16:creationId xmlns:a16="http://schemas.microsoft.com/office/drawing/2014/main" id="{B6E6B5B0-9C32-2E16-D90E-5B6BC5A2A774}"/>
                </a:ext>
              </a:extLst>
            </p:cNvPr>
            <p:cNvSpPr/>
            <p:nvPr/>
          </p:nvSpPr>
          <p:spPr bwMode="auto">
            <a:xfrm>
              <a:off x="6865577" y="2648266"/>
              <a:ext cx="299773" cy="241752"/>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23" name="Freeform: Shape 11">
              <a:extLst>
                <a:ext uri="{FF2B5EF4-FFF2-40B4-BE49-F238E27FC236}">
                  <a16:creationId xmlns:a16="http://schemas.microsoft.com/office/drawing/2014/main" id="{B3DDFC33-C77A-B699-1B61-761AA99122D7}"/>
                </a:ext>
              </a:extLst>
            </p:cNvPr>
            <p:cNvSpPr/>
            <p:nvPr/>
          </p:nvSpPr>
          <p:spPr bwMode="auto">
            <a:xfrm>
              <a:off x="6037172" y="2759472"/>
              <a:ext cx="638226" cy="636615"/>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24" name="Freeform: Shape 12">
              <a:extLst>
                <a:ext uri="{FF2B5EF4-FFF2-40B4-BE49-F238E27FC236}">
                  <a16:creationId xmlns:a16="http://schemas.microsoft.com/office/drawing/2014/main" id="{7E9B88B5-3154-BB40-08F8-9564F16B4454}"/>
                </a:ext>
              </a:extLst>
            </p:cNvPr>
            <p:cNvSpPr/>
            <p:nvPr/>
          </p:nvSpPr>
          <p:spPr bwMode="auto">
            <a:xfrm>
              <a:off x="6772099" y="3529856"/>
              <a:ext cx="962174" cy="517351"/>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25" name="Freeform: Shape 13">
              <a:extLst>
                <a:ext uri="{FF2B5EF4-FFF2-40B4-BE49-F238E27FC236}">
                  <a16:creationId xmlns:a16="http://schemas.microsoft.com/office/drawing/2014/main" id="{7A435B1F-5445-FAF6-5F22-6438CA197944}"/>
                </a:ext>
              </a:extLst>
            </p:cNvPr>
            <p:cNvSpPr/>
            <p:nvPr/>
          </p:nvSpPr>
          <p:spPr bwMode="auto">
            <a:xfrm>
              <a:off x="6892976" y="3908601"/>
              <a:ext cx="499621" cy="325560"/>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6" name="Freeform: Shape 14">
              <a:extLst>
                <a:ext uri="{FF2B5EF4-FFF2-40B4-BE49-F238E27FC236}">
                  <a16:creationId xmlns:a16="http://schemas.microsoft.com/office/drawing/2014/main" id="{80B94652-5A8E-2B20-CBBE-15A2F7FAB26A}"/>
                </a:ext>
              </a:extLst>
            </p:cNvPr>
            <p:cNvSpPr/>
            <p:nvPr/>
          </p:nvSpPr>
          <p:spPr bwMode="auto">
            <a:xfrm>
              <a:off x="7872879" y="3478282"/>
              <a:ext cx="96701" cy="114430"/>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7" name="Freeform: Shape 18">
              <a:extLst>
                <a:ext uri="{FF2B5EF4-FFF2-40B4-BE49-F238E27FC236}">
                  <a16:creationId xmlns:a16="http://schemas.microsoft.com/office/drawing/2014/main" id="{27F53EFF-933D-9429-C577-29DD95BB2BB2}"/>
                </a:ext>
              </a:extLst>
            </p:cNvPr>
            <p:cNvSpPr/>
            <p:nvPr/>
          </p:nvSpPr>
          <p:spPr bwMode="auto">
            <a:xfrm>
              <a:off x="7752002" y="3623334"/>
              <a:ext cx="70914" cy="56409"/>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27" name="Freeform: Shape 19">
              <a:extLst>
                <a:ext uri="{FF2B5EF4-FFF2-40B4-BE49-F238E27FC236}">
                  <a16:creationId xmlns:a16="http://schemas.microsoft.com/office/drawing/2014/main" id="{EF595C88-2048-BC4E-B43B-BF15F88F5FC8}"/>
                </a:ext>
              </a:extLst>
            </p:cNvPr>
            <p:cNvSpPr/>
            <p:nvPr/>
          </p:nvSpPr>
          <p:spPr bwMode="auto">
            <a:xfrm>
              <a:off x="7390986" y="3014117"/>
              <a:ext cx="116041" cy="98313"/>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28" name="Freeform: Shape 20">
              <a:extLst>
                <a:ext uri="{FF2B5EF4-FFF2-40B4-BE49-F238E27FC236}">
                  <a16:creationId xmlns:a16="http://schemas.microsoft.com/office/drawing/2014/main" id="{5F46CF27-80A9-BEF9-5F98-2AA1F8A46A3E}"/>
                </a:ext>
              </a:extLst>
            </p:cNvPr>
            <p:cNvSpPr/>
            <p:nvPr/>
          </p:nvSpPr>
          <p:spPr bwMode="auto">
            <a:xfrm>
              <a:off x="7347470" y="2620867"/>
              <a:ext cx="470611" cy="531856"/>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29" name="Freeform: Shape 21">
              <a:extLst>
                <a:ext uri="{FF2B5EF4-FFF2-40B4-BE49-F238E27FC236}">
                  <a16:creationId xmlns:a16="http://schemas.microsoft.com/office/drawing/2014/main" id="{88961C7F-209B-70AB-2BE4-BF260732F1E8}"/>
                </a:ext>
              </a:extLst>
            </p:cNvPr>
            <p:cNvSpPr/>
            <p:nvPr/>
          </p:nvSpPr>
          <p:spPr bwMode="auto">
            <a:xfrm>
              <a:off x="7500580" y="2622479"/>
              <a:ext cx="74137" cy="59632"/>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30" name="Oval 429">
              <a:extLst>
                <a:ext uri="{FF2B5EF4-FFF2-40B4-BE49-F238E27FC236}">
                  <a16:creationId xmlns:a16="http://schemas.microsoft.com/office/drawing/2014/main" id="{B92D5793-9F36-E114-DB1C-C7EB14D5C6BA}"/>
                </a:ext>
              </a:extLst>
            </p:cNvPr>
            <p:cNvSpPr/>
            <p:nvPr/>
          </p:nvSpPr>
          <p:spPr bwMode="auto">
            <a:xfrm>
              <a:off x="7559729" y="2906134"/>
              <a:ext cx="30944" cy="43516"/>
            </a:xfrm>
            <a:prstGeom prst="ellipse">
              <a:avLst/>
            </a:pr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31" name="Freeform: Shape 23">
              <a:extLst>
                <a:ext uri="{FF2B5EF4-FFF2-40B4-BE49-F238E27FC236}">
                  <a16:creationId xmlns:a16="http://schemas.microsoft.com/office/drawing/2014/main" id="{1B340891-89ED-E525-ED32-08903C7942D7}"/>
                </a:ext>
              </a:extLst>
            </p:cNvPr>
            <p:cNvSpPr/>
            <p:nvPr/>
          </p:nvSpPr>
          <p:spPr bwMode="auto">
            <a:xfrm>
              <a:off x="7252380" y="2598303"/>
              <a:ext cx="87031" cy="120876"/>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32" name="Freeform 266">
              <a:extLst>
                <a:ext uri="{FF2B5EF4-FFF2-40B4-BE49-F238E27FC236}">
                  <a16:creationId xmlns:a16="http://schemas.microsoft.com/office/drawing/2014/main" id="{6FF0E81A-C77F-40B0-085D-8B931287E292}"/>
                </a:ext>
              </a:extLst>
            </p:cNvPr>
            <p:cNvSpPr>
              <a:spLocks/>
            </p:cNvSpPr>
            <p:nvPr/>
          </p:nvSpPr>
          <p:spPr bwMode="auto">
            <a:xfrm>
              <a:off x="11652813" y="5230718"/>
              <a:ext cx="121413" cy="138605"/>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39" name="Freeform 267">
              <a:extLst>
                <a:ext uri="{FF2B5EF4-FFF2-40B4-BE49-F238E27FC236}">
                  <a16:creationId xmlns:a16="http://schemas.microsoft.com/office/drawing/2014/main" id="{0C295661-E55B-9D9F-FDB9-5D00BE3C2B0B}"/>
                </a:ext>
              </a:extLst>
            </p:cNvPr>
            <p:cNvSpPr>
              <a:spLocks/>
            </p:cNvSpPr>
            <p:nvPr/>
          </p:nvSpPr>
          <p:spPr bwMode="auto">
            <a:xfrm>
              <a:off x="11760906" y="5101783"/>
              <a:ext cx="84882" cy="136456"/>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0" name="Freeform 268">
              <a:extLst>
                <a:ext uri="{FF2B5EF4-FFF2-40B4-BE49-F238E27FC236}">
                  <a16:creationId xmlns:a16="http://schemas.microsoft.com/office/drawing/2014/main" id="{8CB54845-AEA8-7BA2-FF93-FD1D4EED8485}"/>
                </a:ext>
              </a:extLst>
            </p:cNvPr>
            <p:cNvSpPr>
              <a:spLocks/>
            </p:cNvSpPr>
            <p:nvPr/>
          </p:nvSpPr>
          <p:spPr bwMode="auto">
            <a:xfrm>
              <a:off x="10747047" y="4681135"/>
              <a:ext cx="669385" cy="50821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accent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1" name="Freeform 269">
              <a:extLst>
                <a:ext uri="{FF2B5EF4-FFF2-40B4-BE49-F238E27FC236}">
                  <a16:creationId xmlns:a16="http://schemas.microsoft.com/office/drawing/2014/main" id="{FD46A817-6B34-9A4A-B78C-9862D4EB0314}"/>
                </a:ext>
              </a:extLst>
            </p:cNvPr>
            <p:cNvSpPr>
              <a:spLocks/>
            </p:cNvSpPr>
            <p:nvPr/>
          </p:nvSpPr>
          <p:spPr bwMode="auto">
            <a:xfrm>
              <a:off x="11275411" y="5224283"/>
              <a:ext cx="59095" cy="80584"/>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2" name="Freeform 321">
              <a:extLst>
                <a:ext uri="{FF2B5EF4-FFF2-40B4-BE49-F238E27FC236}">
                  <a16:creationId xmlns:a16="http://schemas.microsoft.com/office/drawing/2014/main" id="{6C75AD6A-5CF4-D001-290F-D4F6094C9DE3}"/>
                </a:ext>
              </a:extLst>
            </p:cNvPr>
            <p:cNvSpPr>
              <a:spLocks/>
            </p:cNvSpPr>
            <p:nvPr/>
          </p:nvSpPr>
          <p:spPr bwMode="auto">
            <a:xfrm rot="300647">
              <a:off x="8685676" y="3658731"/>
              <a:ext cx="215160" cy="168716"/>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3" name="Freeform 322">
              <a:extLst>
                <a:ext uri="{FF2B5EF4-FFF2-40B4-BE49-F238E27FC236}">
                  <a16:creationId xmlns:a16="http://schemas.microsoft.com/office/drawing/2014/main" id="{4DC592DE-3F29-4740-3051-F54077CBBA45}"/>
                </a:ext>
              </a:extLst>
            </p:cNvPr>
            <p:cNvSpPr>
              <a:spLocks/>
            </p:cNvSpPr>
            <p:nvPr/>
          </p:nvSpPr>
          <p:spPr bwMode="auto">
            <a:xfrm rot="497474">
              <a:off x="8692198" y="3666948"/>
              <a:ext cx="54027" cy="118480"/>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4" name="Freeform 342">
              <a:extLst>
                <a:ext uri="{FF2B5EF4-FFF2-40B4-BE49-F238E27FC236}">
                  <a16:creationId xmlns:a16="http://schemas.microsoft.com/office/drawing/2014/main" id="{82846AA8-883B-DCCD-EA43-02BC8D8DF176}"/>
                </a:ext>
              </a:extLst>
            </p:cNvPr>
            <p:cNvSpPr>
              <a:spLocks/>
            </p:cNvSpPr>
            <p:nvPr/>
          </p:nvSpPr>
          <p:spPr bwMode="auto">
            <a:xfrm rot="21317764">
              <a:off x="8781724" y="3492913"/>
              <a:ext cx="206295" cy="198775"/>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5" name="Freeform 343">
              <a:extLst>
                <a:ext uri="{FF2B5EF4-FFF2-40B4-BE49-F238E27FC236}">
                  <a16:creationId xmlns:a16="http://schemas.microsoft.com/office/drawing/2014/main" id="{92AEB384-9131-26B6-0F88-A0AAC85D33A3}"/>
                </a:ext>
              </a:extLst>
            </p:cNvPr>
            <p:cNvSpPr>
              <a:spLocks/>
            </p:cNvSpPr>
            <p:nvPr/>
          </p:nvSpPr>
          <p:spPr bwMode="auto">
            <a:xfrm>
              <a:off x="8955337" y="3592711"/>
              <a:ext cx="210593" cy="213816"/>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6" name="Freeform 257">
              <a:extLst>
                <a:ext uri="{FF2B5EF4-FFF2-40B4-BE49-F238E27FC236}">
                  <a16:creationId xmlns:a16="http://schemas.microsoft.com/office/drawing/2014/main" id="{6C3DCF5C-41B4-A64D-3773-F06CDFCFFDA4}"/>
                </a:ext>
              </a:extLst>
            </p:cNvPr>
            <p:cNvSpPr>
              <a:spLocks/>
            </p:cNvSpPr>
            <p:nvPr/>
          </p:nvSpPr>
          <p:spPr bwMode="auto">
            <a:xfrm>
              <a:off x="8694525" y="3368149"/>
              <a:ext cx="74137" cy="110669"/>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7" name="Freeform 258">
              <a:extLst>
                <a:ext uri="{FF2B5EF4-FFF2-40B4-BE49-F238E27FC236}">
                  <a16:creationId xmlns:a16="http://schemas.microsoft.com/office/drawing/2014/main" id="{E5868BB8-9FB5-8DC1-70D5-162DD9EF369B}"/>
                </a:ext>
              </a:extLst>
            </p:cNvPr>
            <p:cNvSpPr>
              <a:spLocks/>
            </p:cNvSpPr>
            <p:nvPr/>
          </p:nvSpPr>
          <p:spPr bwMode="auto">
            <a:xfrm>
              <a:off x="9717216" y="2411348"/>
              <a:ext cx="295475" cy="377133"/>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8" name="Freeform 259">
              <a:extLst>
                <a:ext uri="{FF2B5EF4-FFF2-40B4-BE49-F238E27FC236}">
                  <a16:creationId xmlns:a16="http://schemas.microsoft.com/office/drawing/2014/main" id="{C0B9A7C3-64E5-7F42-2332-88D1A5061394}"/>
                </a:ext>
              </a:extLst>
            </p:cNvPr>
            <p:cNvSpPr>
              <a:spLocks/>
            </p:cNvSpPr>
            <p:nvPr/>
          </p:nvSpPr>
          <p:spPr bwMode="auto">
            <a:xfrm>
              <a:off x="9580456" y="4676838"/>
              <a:ext cx="112818" cy="234231"/>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9" name="Freeform 279">
              <a:extLst>
                <a:ext uri="{FF2B5EF4-FFF2-40B4-BE49-F238E27FC236}">
                  <a16:creationId xmlns:a16="http://schemas.microsoft.com/office/drawing/2014/main" id="{FFBDFAE6-A530-E4A0-6690-99AA47E75CAA}"/>
                </a:ext>
              </a:extLst>
            </p:cNvPr>
            <p:cNvSpPr>
              <a:spLocks/>
            </p:cNvSpPr>
            <p:nvPr/>
          </p:nvSpPr>
          <p:spPr bwMode="auto">
            <a:xfrm>
              <a:off x="9056461" y="3796143"/>
              <a:ext cx="52648" cy="31159"/>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0" name="Freeform 280">
              <a:extLst>
                <a:ext uri="{FF2B5EF4-FFF2-40B4-BE49-F238E27FC236}">
                  <a16:creationId xmlns:a16="http://schemas.microsoft.com/office/drawing/2014/main" id="{A88BB917-5061-7C64-0BDE-B517C893B466}"/>
                </a:ext>
              </a:extLst>
            </p:cNvPr>
            <p:cNvSpPr>
              <a:spLocks/>
            </p:cNvSpPr>
            <p:nvPr/>
          </p:nvSpPr>
          <p:spPr bwMode="auto">
            <a:xfrm>
              <a:off x="8997366" y="3735973"/>
              <a:ext cx="21489" cy="41903"/>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1" name="Freeform 281">
              <a:extLst>
                <a:ext uri="{FF2B5EF4-FFF2-40B4-BE49-F238E27FC236}">
                  <a16:creationId xmlns:a16="http://schemas.microsoft.com/office/drawing/2014/main" id="{059DC0EF-0C66-51C2-3204-A6271F1B70A3}"/>
                </a:ext>
              </a:extLst>
            </p:cNvPr>
            <p:cNvSpPr>
              <a:spLocks/>
            </p:cNvSpPr>
            <p:nvPr/>
          </p:nvSpPr>
          <p:spPr bwMode="auto">
            <a:xfrm>
              <a:off x="8991994" y="3692995"/>
              <a:ext cx="26861" cy="32234"/>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2" name="Freeform 301">
              <a:extLst>
                <a:ext uri="{FF2B5EF4-FFF2-40B4-BE49-F238E27FC236}">
                  <a16:creationId xmlns:a16="http://schemas.microsoft.com/office/drawing/2014/main" id="{DBE5BDAE-CD6E-C929-F748-7EBF35357353}"/>
                </a:ext>
              </a:extLst>
            </p:cNvPr>
            <p:cNvSpPr>
              <a:spLocks/>
            </p:cNvSpPr>
            <p:nvPr/>
          </p:nvSpPr>
          <p:spPr bwMode="auto">
            <a:xfrm>
              <a:off x="9236775" y="3340563"/>
              <a:ext cx="159129" cy="142903"/>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3" name="Freeform 303">
              <a:extLst>
                <a:ext uri="{FF2B5EF4-FFF2-40B4-BE49-F238E27FC236}">
                  <a16:creationId xmlns:a16="http://schemas.microsoft.com/office/drawing/2014/main" id="{A7DA9946-29D8-F5CA-497C-FDE0CDD20E08}"/>
                </a:ext>
              </a:extLst>
            </p:cNvPr>
            <p:cNvSpPr>
              <a:spLocks/>
            </p:cNvSpPr>
            <p:nvPr/>
          </p:nvSpPr>
          <p:spPr bwMode="auto">
            <a:xfrm>
              <a:off x="8610585" y="4244888"/>
              <a:ext cx="127860" cy="95627"/>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4" name="Freeform 304">
              <a:extLst>
                <a:ext uri="{FF2B5EF4-FFF2-40B4-BE49-F238E27FC236}">
                  <a16:creationId xmlns:a16="http://schemas.microsoft.com/office/drawing/2014/main" id="{65C794F2-737B-5521-6705-C925D7000F3D}"/>
                </a:ext>
              </a:extLst>
            </p:cNvPr>
            <p:cNvSpPr>
              <a:spLocks/>
            </p:cNvSpPr>
            <p:nvPr/>
          </p:nvSpPr>
          <p:spPr bwMode="auto">
            <a:xfrm>
              <a:off x="8579425" y="4176123"/>
              <a:ext cx="99925" cy="75212"/>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5" name="Freeform 305">
              <a:extLst>
                <a:ext uri="{FF2B5EF4-FFF2-40B4-BE49-F238E27FC236}">
                  <a16:creationId xmlns:a16="http://schemas.microsoft.com/office/drawing/2014/main" id="{4E46C6AB-CF0E-8F83-2EB1-F2D7B004F6CC}"/>
                </a:ext>
              </a:extLst>
            </p:cNvPr>
            <p:cNvSpPr>
              <a:spLocks/>
            </p:cNvSpPr>
            <p:nvPr/>
          </p:nvSpPr>
          <p:spPr bwMode="auto">
            <a:xfrm>
              <a:off x="8586352" y="3992761"/>
              <a:ext cx="201998" cy="215965"/>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6" name="Freeform 307">
              <a:extLst>
                <a:ext uri="{FF2B5EF4-FFF2-40B4-BE49-F238E27FC236}">
                  <a16:creationId xmlns:a16="http://schemas.microsoft.com/office/drawing/2014/main" id="{DD40F413-3FAD-125C-071E-507344915B30}"/>
                </a:ext>
              </a:extLst>
            </p:cNvPr>
            <p:cNvSpPr>
              <a:spLocks/>
            </p:cNvSpPr>
            <p:nvPr/>
          </p:nvSpPr>
          <p:spPr bwMode="auto">
            <a:xfrm>
              <a:off x="9007539" y="3878207"/>
              <a:ext cx="277209" cy="26324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57" name="Freeform 308">
              <a:extLst>
                <a:ext uri="{FF2B5EF4-FFF2-40B4-BE49-F238E27FC236}">
                  <a16:creationId xmlns:a16="http://schemas.microsoft.com/office/drawing/2014/main" id="{907C8E1F-305C-163F-A90F-1295E8128353}"/>
                </a:ext>
              </a:extLst>
            </p:cNvPr>
            <p:cNvSpPr>
              <a:spLocks/>
            </p:cNvSpPr>
            <p:nvPr/>
          </p:nvSpPr>
          <p:spPr bwMode="auto">
            <a:xfrm>
              <a:off x="8993570" y="3791838"/>
              <a:ext cx="69840" cy="131084"/>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8" name="Freeform 309">
              <a:extLst>
                <a:ext uri="{FF2B5EF4-FFF2-40B4-BE49-F238E27FC236}">
                  <a16:creationId xmlns:a16="http://schemas.microsoft.com/office/drawing/2014/main" id="{8B0A086F-406C-FC01-2E4E-92285943978E}"/>
                </a:ext>
              </a:extLst>
            </p:cNvPr>
            <p:cNvSpPr>
              <a:spLocks/>
            </p:cNvSpPr>
            <p:nvPr/>
          </p:nvSpPr>
          <p:spPr bwMode="auto">
            <a:xfrm>
              <a:off x="8650820" y="3822998"/>
              <a:ext cx="200923" cy="153647"/>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9" name="Freeform 310">
              <a:extLst>
                <a:ext uri="{FF2B5EF4-FFF2-40B4-BE49-F238E27FC236}">
                  <a16:creationId xmlns:a16="http://schemas.microsoft.com/office/drawing/2014/main" id="{E3AB25F0-ABB1-6B0E-908F-66B3B4899F72}"/>
                </a:ext>
              </a:extLst>
            </p:cNvPr>
            <p:cNvSpPr>
              <a:spLocks/>
            </p:cNvSpPr>
            <p:nvPr/>
          </p:nvSpPr>
          <p:spPr bwMode="auto">
            <a:xfrm>
              <a:off x="8590650" y="3976644"/>
              <a:ext cx="138604" cy="120339"/>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0" name="Freeform 311">
              <a:extLst>
                <a:ext uri="{FF2B5EF4-FFF2-40B4-BE49-F238E27FC236}">
                  <a16:creationId xmlns:a16="http://schemas.microsoft.com/office/drawing/2014/main" id="{BE7980AC-EAA8-81D3-3071-079AA204C3F1}"/>
                </a:ext>
              </a:extLst>
            </p:cNvPr>
            <p:cNvSpPr>
              <a:spLocks/>
            </p:cNvSpPr>
            <p:nvPr/>
          </p:nvSpPr>
          <p:spPr bwMode="auto">
            <a:xfrm>
              <a:off x="8595542" y="4244888"/>
              <a:ext cx="41903" cy="32234"/>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1" name="Freeform 313">
              <a:extLst>
                <a:ext uri="{FF2B5EF4-FFF2-40B4-BE49-F238E27FC236}">
                  <a16:creationId xmlns:a16="http://schemas.microsoft.com/office/drawing/2014/main" id="{CBE9392A-64CD-1BA6-2281-47264E594E5E}"/>
                </a:ext>
              </a:extLst>
            </p:cNvPr>
            <p:cNvSpPr>
              <a:spLocks/>
            </p:cNvSpPr>
            <p:nvPr/>
          </p:nvSpPr>
          <p:spPr bwMode="auto">
            <a:xfrm>
              <a:off x="8727700" y="4282494"/>
              <a:ext cx="100999" cy="99924"/>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2" name="Freeform 314">
              <a:extLst>
                <a:ext uri="{FF2B5EF4-FFF2-40B4-BE49-F238E27FC236}">
                  <a16:creationId xmlns:a16="http://schemas.microsoft.com/office/drawing/2014/main" id="{D034F903-DE9D-32D4-C656-2BE117C26071}"/>
                </a:ext>
              </a:extLst>
            </p:cNvPr>
            <p:cNvSpPr>
              <a:spLocks/>
            </p:cNvSpPr>
            <p:nvPr/>
          </p:nvSpPr>
          <p:spPr bwMode="auto">
            <a:xfrm>
              <a:off x="8676126" y="4320100"/>
              <a:ext cx="71989" cy="62318"/>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3" name="Freeform 315">
              <a:extLst>
                <a:ext uri="{FF2B5EF4-FFF2-40B4-BE49-F238E27FC236}">
                  <a16:creationId xmlns:a16="http://schemas.microsoft.com/office/drawing/2014/main" id="{6C384BE4-6B42-D8AE-AED0-B09E14B26544}"/>
                </a:ext>
              </a:extLst>
            </p:cNvPr>
            <p:cNvSpPr>
              <a:spLocks/>
            </p:cNvSpPr>
            <p:nvPr/>
          </p:nvSpPr>
          <p:spPr bwMode="auto">
            <a:xfrm>
              <a:off x="8642818" y="4298611"/>
              <a:ext cx="53723" cy="47276"/>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4" name="Freeform 318">
              <a:extLst>
                <a:ext uri="{FF2B5EF4-FFF2-40B4-BE49-F238E27FC236}">
                  <a16:creationId xmlns:a16="http://schemas.microsoft.com/office/drawing/2014/main" id="{691D1435-F9B0-B8ED-7ED2-C9ADADC4E64B}"/>
                </a:ext>
              </a:extLst>
            </p:cNvPr>
            <p:cNvSpPr>
              <a:spLocks/>
            </p:cNvSpPr>
            <p:nvPr/>
          </p:nvSpPr>
          <p:spPr bwMode="auto">
            <a:xfrm>
              <a:off x="8722808" y="3791838"/>
              <a:ext cx="347049" cy="341677"/>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5" name="Freeform 334">
              <a:extLst>
                <a:ext uri="{FF2B5EF4-FFF2-40B4-BE49-F238E27FC236}">
                  <a16:creationId xmlns:a16="http://schemas.microsoft.com/office/drawing/2014/main" id="{1F1AB489-5CC4-E75F-85AC-4B9B5A6FCE5F}"/>
                </a:ext>
              </a:extLst>
            </p:cNvPr>
            <p:cNvSpPr>
              <a:spLocks/>
            </p:cNvSpPr>
            <p:nvPr/>
          </p:nvSpPr>
          <p:spPr bwMode="auto">
            <a:xfrm>
              <a:off x="9204667" y="2814617"/>
              <a:ext cx="180508" cy="396474"/>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6" name="Freeform 347">
              <a:extLst>
                <a:ext uri="{FF2B5EF4-FFF2-40B4-BE49-F238E27FC236}">
                  <a16:creationId xmlns:a16="http://schemas.microsoft.com/office/drawing/2014/main" id="{EF444F67-34A2-0E37-FDB3-166FC9275012}"/>
                </a:ext>
              </a:extLst>
            </p:cNvPr>
            <p:cNvSpPr>
              <a:spLocks/>
            </p:cNvSpPr>
            <p:nvPr/>
          </p:nvSpPr>
          <p:spPr bwMode="auto">
            <a:xfrm>
              <a:off x="8936053" y="2755522"/>
              <a:ext cx="439453" cy="518961"/>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7" name="Freeform 348">
              <a:extLst>
                <a:ext uri="{FF2B5EF4-FFF2-40B4-BE49-F238E27FC236}">
                  <a16:creationId xmlns:a16="http://schemas.microsoft.com/office/drawing/2014/main" id="{3FB71A6E-B5AC-88F2-F67D-9471C41E5DD5}"/>
                </a:ext>
              </a:extLst>
            </p:cNvPr>
            <p:cNvSpPr>
              <a:spLocks/>
            </p:cNvSpPr>
            <p:nvPr/>
          </p:nvSpPr>
          <p:spPr bwMode="auto">
            <a:xfrm>
              <a:off x="9041350" y="2856521"/>
              <a:ext cx="217040" cy="496398"/>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8" name="Freeform 360">
              <a:extLst>
                <a:ext uri="{FF2B5EF4-FFF2-40B4-BE49-F238E27FC236}">
                  <a16:creationId xmlns:a16="http://schemas.microsoft.com/office/drawing/2014/main" id="{6DA9F389-3144-97D2-49E7-FA81BCB93F02}"/>
                </a:ext>
              </a:extLst>
            </p:cNvPr>
            <p:cNvSpPr>
              <a:spLocks/>
            </p:cNvSpPr>
            <p:nvPr/>
          </p:nvSpPr>
          <p:spPr bwMode="auto">
            <a:xfrm>
              <a:off x="9085439" y="3384660"/>
              <a:ext cx="164391" cy="147200"/>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9" name="Freeform 365">
              <a:extLst>
                <a:ext uri="{FF2B5EF4-FFF2-40B4-BE49-F238E27FC236}">
                  <a16:creationId xmlns:a16="http://schemas.microsoft.com/office/drawing/2014/main" id="{85E39EA7-0EFC-7B0E-BDD5-F33ACF7B0801}"/>
                </a:ext>
              </a:extLst>
            </p:cNvPr>
            <p:cNvSpPr>
              <a:spLocks/>
            </p:cNvSpPr>
            <p:nvPr/>
          </p:nvSpPr>
          <p:spPr bwMode="auto">
            <a:xfrm>
              <a:off x="8872157" y="4055080"/>
              <a:ext cx="266465" cy="196625"/>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0" name="Freeform 366">
              <a:extLst>
                <a:ext uri="{FF2B5EF4-FFF2-40B4-BE49-F238E27FC236}">
                  <a16:creationId xmlns:a16="http://schemas.microsoft.com/office/drawing/2014/main" id="{015D9ACD-4950-E2CD-579B-DD00B70E93DD}"/>
                </a:ext>
              </a:extLst>
            </p:cNvPr>
            <p:cNvSpPr>
              <a:spLocks/>
            </p:cNvSpPr>
            <p:nvPr/>
          </p:nvSpPr>
          <p:spPr bwMode="auto">
            <a:xfrm>
              <a:off x="8665862" y="4028218"/>
              <a:ext cx="276135" cy="260018"/>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1" name="Freeform 367">
              <a:extLst>
                <a:ext uri="{FF2B5EF4-FFF2-40B4-BE49-F238E27FC236}">
                  <a16:creationId xmlns:a16="http://schemas.microsoft.com/office/drawing/2014/main" id="{4BE7CCE6-AADB-1386-83C9-570744B1DFAE}"/>
                </a:ext>
              </a:extLst>
            </p:cNvPr>
            <p:cNvSpPr>
              <a:spLocks/>
            </p:cNvSpPr>
            <p:nvPr/>
          </p:nvSpPr>
          <p:spPr bwMode="auto">
            <a:xfrm>
              <a:off x="9536977" y="4261560"/>
              <a:ext cx="175052" cy="236557"/>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2" name="Freeform 373">
              <a:extLst>
                <a:ext uri="{FF2B5EF4-FFF2-40B4-BE49-F238E27FC236}">
                  <a16:creationId xmlns:a16="http://schemas.microsoft.com/office/drawing/2014/main" id="{F6837DF7-E429-3412-2AB2-7778247171A2}"/>
                </a:ext>
              </a:extLst>
            </p:cNvPr>
            <p:cNvSpPr>
              <a:spLocks/>
            </p:cNvSpPr>
            <p:nvPr/>
          </p:nvSpPr>
          <p:spPr bwMode="auto">
            <a:xfrm>
              <a:off x="9187670" y="4769878"/>
              <a:ext cx="152681" cy="163393"/>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3" name="Freeform 376">
              <a:extLst>
                <a:ext uri="{FF2B5EF4-FFF2-40B4-BE49-F238E27FC236}">
                  <a16:creationId xmlns:a16="http://schemas.microsoft.com/office/drawing/2014/main" id="{871C72FC-FBB5-EDE6-3EC7-438312F3440A}"/>
                </a:ext>
              </a:extLst>
            </p:cNvPr>
            <p:cNvSpPr>
              <a:spLocks/>
            </p:cNvSpPr>
            <p:nvPr/>
          </p:nvSpPr>
          <p:spPr bwMode="auto">
            <a:xfrm>
              <a:off x="9054781" y="4570106"/>
              <a:ext cx="201998" cy="201998"/>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4" name="Freeform 382">
              <a:extLst>
                <a:ext uri="{FF2B5EF4-FFF2-40B4-BE49-F238E27FC236}">
                  <a16:creationId xmlns:a16="http://schemas.microsoft.com/office/drawing/2014/main" id="{9201D9B2-4414-62A6-0242-01348AC7A008}"/>
                </a:ext>
              </a:extLst>
            </p:cNvPr>
            <p:cNvSpPr>
              <a:spLocks/>
            </p:cNvSpPr>
            <p:nvPr/>
          </p:nvSpPr>
          <p:spPr bwMode="auto">
            <a:xfrm>
              <a:off x="8786795" y="4202984"/>
              <a:ext cx="126786" cy="9562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5" name="Freeform 383">
              <a:extLst>
                <a:ext uri="{FF2B5EF4-FFF2-40B4-BE49-F238E27FC236}">
                  <a16:creationId xmlns:a16="http://schemas.microsoft.com/office/drawing/2014/main" id="{79FDC87E-CB65-494C-E067-CE68CEF4CF9E}"/>
                </a:ext>
              </a:extLst>
            </p:cNvPr>
            <p:cNvSpPr>
              <a:spLocks/>
            </p:cNvSpPr>
            <p:nvPr/>
          </p:nvSpPr>
          <p:spPr bwMode="auto">
            <a:xfrm>
              <a:off x="8786795" y="4202984"/>
              <a:ext cx="126786" cy="9562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6" name="Freeform 384">
              <a:extLst>
                <a:ext uri="{FF2B5EF4-FFF2-40B4-BE49-F238E27FC236}">
                  <a16:creationId xmlns:a16="http://schemas.microsoft.com/office/drawing/2014/main" id="{49301BF3-D342-680D-313C-A38894B95121}"/>
                </a:ext>
              </a:extLst>
            </p:cNvPr>
            <p:cNvSpPr>
              <a:spLocks/>
            </p:cNvSpPr>
            <p:nvPr/>
          </p:nvSpPr>
          <p:spPr bwMode="auto">
            <a:xfrm>
              <a:off x="8870603" y="4272824"/>
              <a:ext cx="16116" cy="4298"/>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7" name="Freeform 385">
              <a:extLst>
                <a:ext uri="{FF2B5EF4-FFF2-40B4-BE49-F238E27FC236}">
                  <a16:creationId xmlns:a16="http://schemas.microsoft.com/office/drawing/2014/main" id="{9FC56AD6-D70D-24A8-5E51-E55D3FA85025}"/>
                </a:ext>
              </a:extLst>
            </p:cNvPr>
            <p:cNvSpPr>
              <a:spLocks/>
            </p:cNvSpPr>
            <p:nvPr/>
          </p:nvSpPr>
          <p:spPr bwMode="auto">
            <a:xfrm>
              <a:off x="8870603" y="4272824"/>
              <a:ext cx="16116" cy="4298"/>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8" name="Freeform 386">
              <a:extLst>
                <a:ext uri="{FF2B5EF4-FFF2-40B4-BE49-F238E27FC236}">
                  <a16:creationId xmlns:a16="http://schemas.microsoft.com/office/drawing/2014/main" id="{7BC1C590-0EBC-5409-3975-9DE3F1B2D154}"/>
                </a:ext>
              </a:extLst>
            </p:cNvPr>
            <p:cNvSpPr>
              <a:spLocks/>
            </p:cNvSpPr>
            <p:nvPr/>
          </p:nvSpPr>
          <p:spPr bwMode="auto">
            <a:xfrm>
              <a:off x="8817954" y="4277121"/>
              <a:ext cx="68765" cy="89180"/>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79" name="Freeform 387">
              <a:extLst>
                <a:ext uri="{FF2B5EF4-FFF2-40B4-BE49-F238E27FC236}">
                  <a16:creationId xmlns:a16="http://schemas.microsoft.com/office/drawing/2014/main" id="{4BDF0D88-8620-101F-5037-2EE0AAB1FA0C}"/>
                </a:ext>
              </a:extLst>
            </p:cNvPr>
            <p:cNvSpPr>
              <a:spLocks/>
            </p:cNvSpPr>
            <p:nvPr/>
          </p:nvSpPr>
          <p:spPr bwMode="auto">
            <a:xfrm>
              <a:off x="8921582" y="4208727"/>
              <a:ext cx="200923" cy="180508"/>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0" name="Freeform 393">
              <a:extLst>
                <a:ext uri="{FF2B5EF4-FFF2-40B4-BE49-F238E27FC236}">
                  <a16:creationId xmlns:a16="http://schemas.microsoft.com/office/drawing/2014/main" id="{46F75FBF-727A-DEFE-8CB3-38D4A25B1636}"/>
                </a:ext>
              </a:extLst>
            </p:cNvPr>
            <p:cNvSpPr>
              <a:spLocks/>
            </p:cNvSpPr>
            <p:nvPr/>
          </p:nvSpPr>
          <p:spPr bwMode="auto">
            <a:xfrm>
              <a:off x="8886719" y="4244888"/>
              <a:ext cx="42978" cy="106371"/>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1" name="Freeform 394">
              <a:extLst>
                <a:ext uri="{FF2B5EF4-FFF2-40B4-BE49-F238E27FC236}">
                  <a16:creationId xmlns:a16="http://schemas.microsoft.com/office/drawing/2014/main" id="{06084499-B05B-5716-5F86-64512A33FE93}"/>
                </a:ext>
              </a:extLst>
            </p:cNvPr>
            <p:cNvSpPr>
              <a:spLocks/>
            </p:cNvSpPr>
            <p:nvPr/>
          </p:nvSpPr>
          <p:spPr bwMode="auto">
            <a:xfrm>
              <a:off x="8870603" y="4272824"/>
              <a:ext cx="37606" cy="83807"/>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2" name="Freeform 395">
              <a:extLst>
                <a:ext uri="{FF2B5EF4-FFF2-40B4-BE49-F238E27FC236}">
                  <a16:creationId xmlns:a16="http://schemas.microsoft.com/office/drawing/2014/main" id="{530F4B7E-4884-D6C0-6E26-B0712257BF29}"/>
                </a:ext>
              </a:extLst>
            </p:cNvPr>
            <p:cNvSpPr>
              <a:spLocks/>
            </p:cNvSpPr>
            <p:nvPr/>
          </p:nvSpPr>
          <p:spPr bwMode="auto">
            <a:xfrm>
              <a:off x="9054815" y="4757419"/>
              <a:ext cx="217040" cy="220264"/>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pSp>
          <p:nvGrpSpPr>
            <p:cNvPr id="483" name="Group 453">
              <a:extLst>
                <a:ext uri="{FF2B5EF4-FFF2-40B4-BE49-F238E27FC236}">
                  <a16:creationId xmlns:a16="http://schemas.microsoft.com/office/drawing/2014/main" id="{9F479FC1-A35E-D9A1-BED4-6757353EFD5A}"/>
                </a:ext>
              </a:extLst>
            </p:cNvPr>
            <p:cNvGrpSpPr>
              <a:grpSpLocks/>
            </p:cNvGrpSpPr>
            <p:nvPr/>
          </p:nvGrpSpPr>
          <p:grpSpPr bwMode="auto">
            <a:xfrm>
              <a:off x="8721386" y="3267151"/>
              <a:ext cx="169764" cy="249274"/>
              <a:chOff x="2201" y="1250"/>
              <a:chExt cx="133" cy="193"/>
            </a:xfrm>
            <a:solidFill>
              <a:schemeClr val="bg2"/>
            </a:solidFill>
          </p:grpSpPr>
          <p:sp>
            <p:nvSpPr>
              <p:cNvPr id="662" name="Freeform 454">
                <a:extLst>
                  <a:ext uri="{FF2B5EF4-FFF2-40B4-BE49-F238E27FC236}">
                    <a16:creationId xmlns:a16="http://schemas.microsoft.com/office/drawing/2014/main" id="{B6B2A9DA-9DB0-D59C-9B57-9B38D85AC0A9}"/>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63" name="Freeform 455">
                <a:extLst>
                  <a:ext uri="{FF2B5EF4-FFF2-40B4-BE49-F238E27FC236}">
                    <a16:creationId xmlns:a16="http://schemas.microsoft.com/office/drawing/2014/main" id="{D00CAB99-66A5-6FC1-4F38-A27201C77302}"/>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pSp>
        <p:sp>
          <p:nvSpPr>
            <p:cNvPr id="484" name="Freeform 297">
              <a:extLst>
                <a:ext uri="{FF2B5EF4-FFF2-40B4-BE49-F238E27FC236}">
                  <a16:creationId xmlns:a16="http://schemas.microsoft.com/office/drawing/2014/main" id="{475F0701-C066-652D-47DE-A62DB37C9964}"/>
                </a:ext>
              </a:extLst>
            </p:cNvPr>
            <p:cNvSpPr>
              <a:spLocks/>
            </p:cNvSpPr>
            <p:nvPr/>
          </p:nvSpPr>
          <p:spPr bwMode="auto">
            <a:xfrm>
              <a:off x="9860704" y="3779797"/>
              <a:ext cx="244442" cy="185881"/>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5" name="Freeform 277">
              <a:extLst>
                <a:ext uri="{FF2B5EF4-FFF2-40B4-BE49-F238E27FC236}">
                  <a16:creationId xmlns:a16="http://schemas.microsoft.com/office/drawing/2014/main" id="{FB910426-97D7-B42F-3B65-FD2731E2D68A}"/>
                </a:ext>
              </a:extLst>
            </p:cNvPr>
            <p:cNvSpPr>
              <a:spLocks/>
            </p:cNvSpPr>
            <p:nvPr/>
          </p:nvSpPr>
          <p:spPr bwMode="auto">
            <a:xfrm>
              <a:off x="7430471" y="4079439"/>
              <a:ext cx="186955" cy="52648"/>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6" name="Freeform 278">
              <a:extLst>
                <a:ext uri="{FF2B5EF4-FFF2-40B4-BE49-F238E27FC236}">
                  <a16:creationId xmlns:a16="http://schemas.microsoft.com/office/drawing/2014/main" id="{7CA47746-8FDD-B675-4D9C-0E99CD9C96D1}"/>
                </a:ext>
              </a:extLst>
            </p:cNvPr>
            <p:cNvSpPr>
              <a:spLocks/>
            </p:cNvSpPr>
            <p:nvPr/>
          </p:nvSpPr>
          <p:spPr bwMode="auto">
            <a:xfrm>
              <a:off x="7617427" y="4137460"/>
              <a:ext cx="116041" cy="32234"/>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7" name="Freeform 402">
              <a:extLst>
                <a:ext uri="{FF2B5EF4-FFF2-40B4-BE49-F238E27FC236}">
                  <a16:creationId xmlns:a16="http://schemas.microsoft.com/office/drawing/2014/main" id="{5DAC3ADB-91BF-1345-D457-2BE631645741}"/>
                </a:ext>
              </a:extLst>
            </p:cNvPr>
            <p:cNvSpPr>
              <a:spLocks/>
            </p:cNvSpPr>
            <p:nvPr/>
          </p:nvSpPr>
          <p:spPr bwMode="auto">
            <a:xfrm>
              <a:off x="7473450" y="4312596"/>
              <a:ext cx="95627" cy="40829"/>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8" name="Freeform 445">
              <a:extLst>
                <a:ext uri="{FF2B5EF4-FFF2-40B4-BE49-F238E27FC236}">
                  <a16:creationId xmlns:a16="http://schemas.microsoft.com/office/drawing/2014/main" id="{C6CE370B-00B4-3ECA-41AA-4A7D8FA6DDD7}"/>
                </a:ext>
              </a:extLst>
            </p:cNvPr>
            <p:cNvSpPr>
              <a:spLocks/>
            </p:cNvSpPr>
            <p:nvPr/>
          </p:nvSpPr>
          <p:spPr bwMode="auto">
            <a:xfrm>
              <a:off x="7768925" y="4187959"/>
              <a:ext cx="24712" cy="12893"/>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89" name="Freeform: Shape 25">
              <a:extLst>
                <a:ext uri="{FF2B5EF4-FFF2-40B4-BE49-F238E27FC236}">
                  <a16:creationId xmlns:a16="http://schemas.microsoft.com/office/drawing/2014/main" id="{E52ECA13-3A77-9A4A-79A7-089816E7F718}"/>
                </a:ext>
              </a:extLst>
            </p:cNvPr>
            <p:cNvSpPr/>
            <p:nvPr/>
          </p:nvSpPr>
          <p:spPr bwMode="auto">
            <a:xfrm>
              <a:off x="7305566" y="4172917"/>
              <a:ext cx="64467" cy="78972"/>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90" name="Freeform: Shape 1023">
              <a:extLst>
                <a:ext uri="{FF2B5EF4-FFF2-40B4-BE49-F238E27FC236}">
                  <a16:creationId xmlns:a16="http://schemas.microsoft.com/office/drawing/2014/main" id="{6A4173E2-2AE3-927A-AE64-CC0E3FC4C330}"/>
                </a:ext>
              </a:extLst>
            </p:cNvPr>
            <p:cNvSpPr/>
            <p:nvPr/>
          </p:nvSpPr>
          <p:spPr bwMode="auto">
            <a:xfrm>
              <a:off x="7339412" y="4206762"/>
              <a:ext cx="111206" cy="54798"/>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91" name="Freeform: Shape 1026">
              <a:extLst>
                <a:ext uri="{FF2B5EF4-FFF2-40B4-BE49-F238E27FC236}">
                  <a16:creationId xmlns:a16="http://schemas.microsoft.com/office/drawing/2014/main" id="{0C392ED3-080E-C818-12EA-0EBC5694F84F}"/>
                </a:ext>
              </a:extLst>
            </p:cNvPr>
            <p:cNvSpPr/>
            <p:nvPr/>
          </p:nvSpPr>
          <p:spPr bwMode="auto">
            <a:xfrm>
              <a:off x="7384539" y="4230938"/>
              <a:ext cx="66079" cy="67691"/>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92" name="Freeform: Shape 1027">
              <a:extLst>
                <a:ext uri="{FF2B5EF4-FFF2-40B4-BE49-F238E27FC236}">
                  <a16:creationId xmlns:a16="http://schemas.microsoft.com/office/drawing/2014/main" id="{0211CA64-E99A-4363-E1A7-925B6CD1EBB3}"/>
                </a:ext>
              </a:extLst>
            </p:cNvPr>
            <p:cNvSpPr/>
            <p:nvPr/>
          </p:nvSpPr>
          <p:spPr bwMode="auto">
            <a:xfrm>
              <a:off x="7416772" y="4293794"/>
              <a:ext cx="56409" cy="46739"/>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93" name="Freeform: Shape 1028">
              <a:extLst>
                <a:ext uri="{FF2B5EF4-FFF2-40B4-BE49-F238E27FC236}">
                  <a16:creationId xmlns:a16="http://schemas.microsoft.com/office/drawing/2014/main" id="{CB92DAC9-B1F3-B431-89D4-4482FBE8E95D}"/>
                </a:ext>
              </a:extLst>
            </p:cNvPr>
            <p:cNvSpPr/>
            <p:nvPr/>
          </p:nvSpPr>
          <p:spPr bwMode="auto">
            <a:xfrm>
              <a:off x="7534425" y="4277676"/>
              <a:ext cx="199849" cy="277209"/>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15000"/>
                </a:spcBef>
                <a:spcAft>
                  <a:spcPct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itchFamily="-112" charset="0"/>
                <a:ea typeface="+mn-ea"/>
                <a:cs typeface="+mn-cs"/>
              </a:endParaRPr>
            </a:p>
          </p:txBody>
        </p:sp>
        <p:sp>
          <p:nvSpPr>
            <p:cNvPr id="494" name="Freeform: Shape 1029">
              <a:extLst>
                <a:ext uri="{FF2B5EF4-FFF2-40B4-BE49-F238E27FC236}">
                  <a16:creationId xmlns:a16="http://schemas.microsoft.com/office/drawing/2014/main" id="{4AABB905-B217-37F8-6A14-C8BC112E9B0D}"/>
                </a:ext>
              </a:extLst>
            </p:cNvPr>
            <p:cNvSpPr/>
            <p:nvPr/>
          </p:nvSpPr>
          <p:spPr bwMode="auto">
            <a:xfrm>
              <a:off x="7627903" y="4292182"/>
              <a:ext cx="214354" cy="180508"/>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495" name="Freeform: Shape 1030">
              <a:extLst>
                <a:ext uri="{FF2B5EF4-FFF2-40B4-BE49-F238E27FC236}">
                  <a16:creationId xmlns:a16="http://schemas.microsoft.com/office/drawing/2014/main" id="{F6B82D00-9DD4-97CC-3FD8-09620880418D}"/>
                </a:ext>
              </a:extLst>
            </p:cNvPr>
            <p:cNvSpPr/>
            <p:nvPr/>
          </p:nvSpPr>
          <p:spPr bwMode="auto">
            <a:xfrm>
              <a:off x="7502191" y="4456573"/>
              <a:ext cx="93478" cy="116041"/>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496" name="Freeform: Shape 1032">
              <a:extLst>
                <a:ext uri="{FF2B5EF4-FFF2-40B4-BE49-F238E27FC236}">
                  <a16:creationId xmlns:a16="http://schemas.microsoft.com/office/drawing/2014/main" id="{510F3182-6E59-511C-2628-4E1B51E1F173}"/>
                </a:ext>
              </a:extLst>
            </p:cNvPr>
            <p:cNvSpPr/>
            <p:nvPr/>
          </p:nvSpPr>
          <p:spPr bwMode="auto">
            <a:xfrm>
              <a:off x="7618233" y="4392106"/>
              <a:ext cx="646285" cy="673684"/>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97" name="Freeform: Shape 1034">
              <a:extLst>
                <a:ext uri="{FF2B5EF4-FFF2-40B4-BE49-F238E27FC236}">
                  <a16:creationId xmlns:a16="http://schemas.microsoft.com/office/drawing/2014/main" id="{F86F4F5E-499D-3EBE-AE77-F74F05C460C7}"/>
                </a:ext>
              </a:extLst>
            </p:cNvPr>
            <p:cNvSpPr/>
            <p:nvPr/>
          </p:nvSpPr>
          <p:spPr bwMode="auto">
            <a:xfrm>
              <a:off x="7938958" y="4392106"/>
              <a:ext cx="53185" cy="53185"/>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498" name="Freeform: Shape 1035">
              <a:extLst>
                <a:ext uri="{FF2B5EF4-FFF2-40B4-BE49-F238E27FC236}">
                  <a16:creationId xmlns:a16="http://schemas.microsoft.com/office/drawing/2014/main" id="{EA1EA087-020F-BEA2-6382-C1D9C8FD90C0}"/>
                </a:ext>
              </a:extLst>
            </p:cNvPr>
            <p:cNvSpPr/>
            <p:nvPr/>
          </p:nvSpPr>
          <p:spPr bwMode="auto">
            <a:xfrm>
              <a:off x="7880937" y="4388883"/>
              <a:ext cx="74137" cy="61244"/>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499" name="Freeform: Shape 1036">
              <a:extLst>
                <a:ext uri="{FF2B5EF4-FFF2-40B4-BE49-F238E27FC236}">
                  <a16:creationId xmlns:a16="http://schemas.microsoft.com/office/drawing/2014/main" id="{1AD528C7-6F1A-1543-83C0-7F4F61F5E547}"/>
                </a:ext>
              </a:extLst>
            </p:cNvPr>
            <p:cNvSpPr/>
            <p:nvPr/>
          </p:nvSpPr>
          <p:spPr bwMode="auto">
            <a:xfrm>
              <a:off x="7824528" y="4340532"/>
              <a:ext cx="75749" cy="120876"/>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500" name="Freeform: Shape 1038">
              <a:extLst>
                <a:ext uri="{FF2B5EF4-FFF2-40B4-BE49-F238E27FC236}">
                  <a16:creationId xmlns:a16="http://schemas.microsoft.com/office/drawing/2014/main" id="{4366DE17-64DA-FF43-0C7D-79C30A3E9A17}"/>
                </a:ext>
              </a:extLst>
            </p:cNvPr>
            <p:cNvSpPr/>
            <p:nvPr/>
          </p:nvSpPr>
          <p:spPr bwMode="auto">
            <a:xfrm>
              <a:off x="7500580" y="4487196"/>
              <a:ext cx="198237" cy="306219"/>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501" name="Freeform: Shape 1039">
              <a:extLst>
                <a:ext uri="{FF2B5EF4-FFF2-40B4-BE49-F238E27FC236}">
                  <a16:creationId xmlns:a16="http://schemas.microsoft.com/office/drawing/2014/main" id="{E0A64451-439B-00C9-C72D-742A49F6E398}"/>
                </a:ext>
              </a:extLst>
            </p:cNvPr>
            <p:cNvSpPr/>
            <p:nvPr/>
          </p:nvSpPr>
          <p:spPr bwMode="auto">
            <a:xfrm>
              <a:off x="7690758" y="4643529"/>
              <a:ext cx="196626" cy="232082"/>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502" name="Freeform: Shape 1040">
              <a:extLst>
                <a:ext uri="{FF2B5EF4-FFF2-40B4-BE49-F238E27FC236}">
                  <a16:creationId xmlns:a16="http://schemas.microsoft.com/office/drawing/2014/main" id="{4A4EFCCF-CA6B-B3F2-2F32-015B5E288C7D}"/>
                </a:ext>
              </a:extLst>
            </p:cNvPr>
            <p:cNvSpPr/>
            <p:nvPr/>
          </p:nvSpPr>
          <p:spPr bwMode="auto">
            <a:xfrm>
              <a:off x="7606951" y="4783744"/>
              <a:ext cx="120876" cy="741374"/>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03" name="Freeform: Shape 1042">
              <a:extLst>
                <a:ext uri="{FF2B5EF4-FFF2-40B4-BE49-F238E27FC236}">
                  <a16:creationId xmlns:a16="http://schemas.microsoft.com/office/drawing/2014/main" id="{40E9B144-DE8F-888D-7E0D-CE837ADA4BB7}"/>
                </a:ext>
              </a:extLst>
            </p:cNvPr>
            <p:cNvSpPr/>
            <p:nvPr/>
          </p:nvSpPr>
          <p:spPr bwMode="auto">
            <a:xfrm>
              <a:off x="7798741" y="4807921"/>
              <a:ext cx="153110" cy="148275"/>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504" name="Freeform: Shape 1043">
              <a:extLst>
                <a:ext uri="{FF2B5EF4-FFF2-40B4-BE49-F238E27FC236}">
                  <a16:creationId xmlns:a16="http://schemas.microsoft.com/office/drawing/2014/main" id="{B5F9E59F-8C09-6219-2757-095B0BBAAB7C}"/>
                </a:ext>
              </a:extLst>
            </p:cNvPr>
            <p:cNvSpPr/>
            <p:nvPr/>
          </p:nvSpPr>
          <p:spPr bwMode="auto">
            <a:xfrm>
              <a:off x="7882549" y="5007769"/>
              <a:ext cx="74138" cy="91866"/>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itchFamily="-112" charset="0"/>
                <a:ea typeface="+mn-ea"/>
                <a:cs typeface="+mn-cs"/>
              </a:endParaRPr>
            </a:p>
          </p:txBody>
        </p:sp>
        <p:sp>
          <p:nvSpPr>
            <p:cNvPr id="505" name="Freeform: Shape 1044">
              <a:extLst>
                <a:ext uri="{FF2B5EF4-FFF2-40B4-BE49-F238E27FC236}">
                  <a16:creationId xmlns:a16="http://schemas.microsoft.com/office/drawing/2014/main" id="{4D6040D5-A69A-E2CA-0920-37740A2E4CC1}"/>
                </a:ext>
              </a:extLst>
            </p:cNvPr>
            <p:cNvSpPr/>
            <p:nvPr/>
          </p:nvSpPr>
          <p:spPr bwMode="auto">
            <a:xfrm>
              <a:off x="7627903" y="4857882"/>
              <a:ext cx="325560" cy="647897"/>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506" name="Freeform: Shape 1045">
              <a:extLst>
                <a:ext uri="{FF2B5EF4-FFF2-40B4-BE49-F238E27FC236}">
                  <a16:creationId xmlns:a16="http://schemas.microsoft.com/office/drawing/2014/main" id="{D82A9C46-D17F-5831-D415-C61E88A10C28}"/>
                </a:ext>
              </a:extLst>
            </p:cNvPr>
            <p:cNvSpPr/>
            <p:nvPr/>
          </p:nvSpPr>
          <p:spPr bwMode="auto">
            <a:xfrm>
              <a:off x="7698817" y="5525119"/>
              <a:ext cx="64467" cy="59632"/>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accent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507" name="Freeform: Shape 1046">
              <a:extLst>
                <a:ext uri="{FF2B5EF4-FFF2-40B4-BE49-F238E27FC236}">
                  <a16:creationId xmlns:a16="http://schemas.microsoft.com/office/drawing/2014/main" id="{958986CC-A213-6E89-08BE-7098CC0576F6}"/>
                </a:ext>
              </a:extLst>
            </p:cNvPr>
            <p:cNvSpPr/>
            <p:nvPr/>
          </p:nvSpPr>
          <p:spPr bwMode="auto">
            <a:xfrm>
              <a:off x="7660137" y="5526731"/>
              <a:ext cx="48350" cy="64467"/>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1500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12" charset="0"/>
                <a:ea typeface="+mn-ea"/>
                <a:cs typeface="+mn-cs"/>
              </a:endParaRPr>
            </a:p>
          </p:txBody>
        </p:sp>
        <p:sp>
          <p:nvSpPr>
            <p:cNvPr id="508" name="Freeform: Shape 1047">
              <a:extLst>
                <a:ext uri="{FF2B5EF4-FFF2-40B4-BE49-F238E27FC236}">
                  <a16:creationId xmlns:a16="http://schemas.microsoft.com/office/drawing/2014/main" id="{5C2419B3-800B-9CB6-9F6E-B542B89301A6}"/>
                </a:ext>
              </a:extLst>
            </p:cNvPr>
            <p:cNvSpPr/>
            <p:nvPr/>
          </p:nvSpPr>
          <p:spPr bwMode="auto">
            <a:xfrm>
              <a:off x="8451472" y="2978661"/>
              <a:ext cx="174062" cy="120876"/>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09" name="Freeform: Shape 1048">
              <a:extLst>
                <a:ext uri="{FF2B5EF4-FFF2-40B4-BE49-F238E27FC236}">
                  <a16:creationId xmlns:a16="http://schemas.microsoft.com/office/drawing/2014/main" id="{A0287495-DFFD-ADFC-CF71-7A5CD0D22BA1}"/>
                </a:ext>
              </a:extLst>
            </p:cNvPr>
            <p:cNvSpPr/>
            <p:nvPr/>
          </p:nvSpPr>
          <p:spPr bwMode="auto">
            <a:xfrm>
              <a:off x="7312013" y="1781180"/>
              <a:ext cx="514126" cy="684965"/>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0" name="Freeform: Shape 1050">
              <a:extLst>
                <a:ext uri="{FF2B5EF4-FFF2-40B4-BE49-F238E27FC236}">
                  <a16:creationId xmlns:a16="http://schemas.microsoft.com/office/drawing/2014/main" id="{6EF90809-2039-F1FF-35B7-FB0DF48D6F2E}"/>
                </a:ext>
              </a:extLst>
            </p:cNvPr>
            <p:cNvSpPr/>
            <p:nvPr/>
          </p:nvSpPr>
          <p:spPr bwMode="auto">
            <a:xfrm>
              <a:off x="7242711" y="2000369"/>
              <a:ext cx="175673" cy="325560"/>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1" name="Freeform: Shape 1051">
              <a:extLst>
                <a:ext uri="{FF2B5EF4-FFF2-40B4-BE49-F238E27FC236}">
                  <a16:creationId xmlns:a16="http://schemas.microsoft.com/office/drawing/2014/main" id="{7FE4554A-C278-34D8-585C-A3A6938758FF}"/>
                </a:ext>
              </a:extLst>
            </p:cNvPr>
            <p:cNvSpPr/>
            <p:nvPr/>
          </p:nvSpPr>
          <p:spPr bwMode="auto">
            <a:xfrm>
              <a:off x="7229817" y="2401678"/>
              <a:ext cx="285268" cy="175674"/>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2" name="Freeform: Shape 1052">
              <a:extLst>
                <a:ext uri="{FF2B5EF4-FFF2-40B4-BE49-F238E27FC236}">
                  <a16:creationId xmlns:a16="http://schemas.microsoft.com/office/drawing/2014/main" id="{C3C55A97-C5B5-BC43-C1F1-9EE2353EAF88}"/>
                </a:ext>
              </a:extLst>
            </p:cNvPr>
            <p:cNvSpPr/>
            <p:nvPr/>
          </p:nvSpPr>
          <p:spPr bwMode="auto">
            <a:xfrm>
              <a:off x="7329741" y="2351716"/>
              <a:ext cx="11282" cy="370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3" name="Freeform: Shape 1053">
              <a:extLst>
                <a:ext uri="{FF2B5EF4-FFF2-40B4-BE49-F238E27FC236}">
                  <a16:creationId xmlns:a16="http://schemas.microsoft.com/office/drawing/2014/main" id="{6D64EE79-D7F6-49B7-4705-500CD4FDC932}"/>
                </a:ext>
              </a:extLst>
            </p:cNvPr>
            <p:cNvSpPr/>
            <p:nvPr/>
          </p:nvSpPr>
          <p:spPr bwMode="auto">
            <a:xfrm>
              <a:off x="7208866" y="2258238"/>
              <a:ext cx="53185" cy="80584"/>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4" name="Freeform: Shape 1054">
              <a:extLst>
                <a:ext uri="{FF2B5EF4-FFF2-40B4-BE49-F238E27FC236}">
                  <a16:creationId xmlns:a16="http://schemas.microsoft.com/office/drawing/2014/main" id="{0AF928A0-C8A9-4F7B-1056-042960FBB0D2}"/>
                </a:ext>
              </a:extLst>
            </p:cNvPr>
            <p:cNvSpPr/>
            <p:nvPr/>
          </p:nvSpPr>
          <p:spPr bwMode="auto">
            <a:xfrm>
              <a:off x="7083154" y="2221170"/>
              <a:ext cx="103148" cy="111206"/>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5" name="Freeform: Shape 202">
              <a:extLst>
                <a:ext uri="{FF2B5EF4-FFF2-40B4-BE49-F238E27FC236}">
                  <a16:creationId xmlns:a16="http://schemas.microsoft.com/office/drawing/2014/main" id="{7310AF40-1ABA-A041-FD3F-9DBDCB2C0C6F}"/>
                </a:ext>
              </a:extLst>
            </p:cNvPr>
            <p:cNvSpPr/>
            <p:nvPr/>
          </p:nvSpPr>
          <p:spPr bwMode="auto">
            <a:xfrm>
              <a:off x="7245934" y="2345269"/>
              <a:ext cx="46739" cy="27398"/>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6" name="Freeform: Shape 203">
              <a:extLst>
                <a:ext uri="{FF2B5EF4-FFF2-40B4-BE49-F238E27FC236}">
                  <a16:creationId xmlns:a16="http://schemas.microsoft.com/office/drawing/2014/main" id="{762F352F-F739-5935-4983-EF0F81B9493D}"/>
                </a:ext>
              </a:extLst>
            </p:cNvPr>
            <p:cNvSpPr/>
            <p:nvPr/>
          </p:nvSpPr>
          <p:spPr bwMode="auto">
            <a:xfrm>
              <a:off x="7234652" y="2498379"/>
              <a:ext cx="51574" cy="69303"/>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7" name="Freeform: Shape 204">
              <a:extLst>
                <a:ext uri="{FF2B5EF4-FFF2-40B4-BE49-F238E27FC236}">
                  <a16:creationId xmlns:a16="http://schemas.microsoft.com/office/drawing/2014/main" id="{C4647BA7-C90C-B336-64CB-FAD559F69928}"/>
                </a:ext>
              </a:extLst>
            </p:cNvPr>
            <p:cNvSpPr/>
            <p:nvPr/>
          </p:nvSpPr>
          <p:spPr bwMode="auto">
            <a:xfrm>
              <a:off x="7141175" y="2619255"/>
              <a:ext cx="93478" cy="132158"/>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18" name="Freeform: Shape 205">
              <a:extLst>
                <a:ext uri="{FF2B5EF4-FFF2-40B4-BE49-F238E27FC236}">
                  <a16:creationId xmlns:a16="http://schemas.microsoft.com/office/drawing/2014/main" id="{F9B70FD2-BB58-9179-4A9A-777986C60F1C}"/>
                </a:ext>
              </a:extLst>
            </p:cNvPr>
            <p:cNvSpPr/>
            <p:nvPr/>
          </p:nvSpPr>
          <p:spPr bwMode="auto">
            <a:xfrm>
              <a:off x="6954219" y="2261462"/>
              <a:ext cx="59632" cy="35457"/>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9" name="Freeform: Shape 206">
              <a:extLst>
                <a:ext uri="{FF2B5EF4-FFF2-40B4-BE49-F238E27FC236}">
                  <a16:creationId xmlns:a16="http://schemas.microsoft.com/office/drawing/2014/main" id="{0D331869-C0FF-3DBE-3A9C-264FC0EDC727}"/>
                </a:ext>
              </a:extLst>
            </p:cNvPr>
            <p:cNvSpPr/>
            <p:nvPr/>
          </p:nvSpPr>
          <p:spPr bwMode="auto">
            <a:xfrm>
              <a:off x="7139563" y="2430688"/>
              <a:ext cx="80584" cy="106371"/>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0" name="Freeform: Shape 207">
              <a:extLst>
                <a:ext uri="{FF2B5EF4-FFF2-40B4-BE49-F238E27FC236}">
                  <a16:creationId xmlns:a16="http://schemas.microsoft.com/office/drawing/2014/main" id="{679C8DD2-6443-8377-6B80-001C013ECBF4}"/>
                </a:ext>
              </a:extLst>
            </p:cNvPr>
            <p:cNvSpPr/>
            <p:nvPr/>
          </p:nvSpPr>
          <p:spPr bwMode="auto">
            <a:xfrm>
              <a:off x="6888140" y="2411348"/>
              <a:ext cx="195013" cy="170838"/>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1" name="Freeform: Shape 208">
              <a:extLst>
                <a:ext uri="{FF2B5EF4-FFF2-40B4-BE49-F238E27FC236}">
                  <a16:creationId xmlns:a16="http://schemas.microsoft.com/office/drawing/2014/main" id="{A9C9998D-AE1D-6F3E-1AEA-3F8C7D9B8FE8}"/>
                </a:ext>
              </a:extLst>
            </p:cNvPr>
            <p:cNvSpPr/>
            <p:nvPr/>
          </p:nvSpPr>
          <p:spPr bwMode="auto">
            <a:xfrm>
              <a:off x="6796275" y="2366221"/>
              <a:ext cx="107982" cy="114430"/>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2" name="Freeform: Shape 209">
              <a:extLst>
                <a:ext uri="{FF2B5EF4-FFF2-40B4-BE49-F238E27FC236}">
                  <a16:creationId xmlns:a16="http://schemas.microsoft.com/office/drawing/2014/main" id="{925B69CD-33B8-2442-F5E5-01B0E2506AAF}"/>
                </a:ext>
              </a:extLst>
            </p:cNvPr>
            <p:cNvSpPr/>
            <p:nvPr/>
          </p:nvSpPr>
          <p:spPr bwMode="auto">
            <a:xfrm>
              <a:off x="6949384" y="2317870"/>
              <a:ext cx="51574" cy="51574"/>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3" name="Freeform: Shape 210">
              <a:extLst>
                <a:ext uri="{FF2B5EF4-FFF2-40B4-BE49-F238E27FC236}">
                  <a16:creationId xmlns:a16="http://schemas.microsoft.com/office/drawing/2014/main" id="{2973D851-3B3B-63FE-15F9-81A8DD38ED10}"/>
                </a:ext>
              </a:extLst>
            </p:cNvPr>
            <p:cNvSpPr/>
            <p:nvPr/>
          </p:nvSpPr>
          <p:spPr bwMode="auto">
            <a:xfrm>
              <a:off x="9313675" y="2358162"/>
              <a:ext cx="2714968" cy="1367295"/>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4" name="Freeform: Shape 211">
              <a:extLst>
                <a:ext uri="{FF2B5EF4-FFF2-40B4-BE49-F238E27FC236}">
                  <a16:creationId xmlns:a16="http://schemas.microsoft.com/office/drawing/2014/main" id="{99B1B19B-D2EF-7F94-3A29-1956CE06E1D6}"/>
                </a:ext>
              </a:extLst>
            </p:cNvPr>
            <p:cNvSpPr/>
            <p:nvPr/>
          </p:nvSpPr>
          <p:spPr bwMode="auto">
            <a:xfrm>
              <a:off x="9161580" y="2099004"/>
              <a:ext cx="152788" cy="125711"/>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5" name="Freeform: Shape 212">
              <a:extLst>
                <a:ext uri="{FF2B5EF4-FFF2-40B4-BE49-F238E27FC236}">
                  <a16:creationId xmlns:a16="http://schemas.microsoft.com/office/drawing/2014/main" id="{FAA60F72-5306-864C-4D48-56F702DA2324}"/>
                </a:ext>
              </a:extLst>
            </p:cNvPr>
            <p:cNvSpPr/>
            <p:nvPr/>
          </p:nvSpPr>
          <p:spPr bwMode="auto">
            <a:xfrm>
              <a:off x="9038125" y="2148644"/>
              <a:ext cx="172450" cy="293327"/>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6" name="Freeform: Shape 214">
              <a:extLst>
                <a:ext uri="{FF2B5EF4-FFF2-40B4-BE49-F238E27FC236}">
                  <a16:creationId xmlns:a16="http://schemas.microsoft.com/office/drawing/2014/main" id="{3C2B6182-A7F9-A565-B67B-1307827F102A}"/>
                </a:ext>
              </a:extLst>
            </p:cNvPr>
            <p:cNvSpPr/>
            <p:nvPr/>
          </p:nvSpPr>
          <p:spPr bwMode="auto">
            <a:xfrm>
              <a:off x="9210575" y="2313036"/>
              <a:ext cx="56409" cy="70914"/>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7" name="Rectangle 215">
              <a:extLst>
                <a:ext uri="{FF2B5EF4-FFF2-40B4-BE49-F238E27FC236}">
                  <a16:creationId xmlns:a16="http://schemas.microsoft.com/office/drawing/2014/main" id="{85EA1A32-B434-EF31-61EB-87700520D16D}"/>
                </a:ext>
              </a:extLst>
            </p:cNvPr>
            <p:cNvSpPr/>
            <p:nvPr/>
          </p:nvSpPr>
          <p:spPr bwMode="auto">
            <a:xfrm>
              <a:off x="9202999" y="2279190"/>
              <a:ext cx="30944" cy="30944"/>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8" name="Freeform: Shape 216">
              <a:extLst>
                <a:ext uri="{FF2B5EF4-FFF2-40B4-BE49-F238E27FC236}">
                  <a16:creationId xmlns:a16="http://schemas.microsoft.com/office/drawing/2014/main" id="{ACD0E7B9-8DEF-23B7-5C10-E22B64326FDC}"/>
                </a:ext>
              </a:extLst>
            </p:cNvPr>
            <p:cNvSpPr/>
            <p:nvPr/>
          </p:nvSpPr>
          <p:spPr bwMode="auto">
            <a:xfrm>
              <a:off x="10516039" y="2211500"/>
              <a:ext cx="93477" cy="117653"/>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29" name="Freeform: Shape 217">
              <a:extLst>
                <a:ext uri="{FF2B5EF4-FFF2-40B4-BE49-F238E27FC236}">
                  <a16:creationId xmlns:a16="http://schemas.microsoft.com/office/drawing/2014/main" id="{A05FFBE3-0749-6F38-FC44-983F5A4C4793}"/>
                </a:ext>
              </a:extLst>
            </p:cNvPr>
            <p:cNvSpPr/>
            <p:nvPr/>
          </p:nvSpPr>
          <p:spPr bwMode="auto">
            <a:xfrm>
              <a:off x="10388715" y="2011651"/>
              <a:ext cx="106371" cy="130546"/>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0" name="Freeform: Shape 218">
              <a:extLst>
                <a:ext uri="{FF2B5EF4-FFF2-40B4-BE49-F238E27FC236}">
                  <a16:creationId xmlns:a16="http://schemas.microsoft.com/office/drawing/2014/main" id="{ED5A9163-4C73-11E1-FAE1-18DA17D8B06C}"/>
                </a:ext>
              </a:extLst>
            </p:cNvPr>
            <p:cNvSpPr/>
            <p:nvPr/>
          </p:nvSpPr>
          <p:spPr bwMode="auto">
            <a:xfrm>
              <a:off x="10420949" y="2135750"/>
              <a:ext cx="116041" cy="128935"/>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1" name="Freeform: Shape 219">
              <a:extLst>
                <a:ext uri="{FF2B5EF4-FFF2-40B4-BE49-F238E27FC236}">
                  <a16:creationId xmlns:a16="http://schemas.microsoft.com/office/drawing/2014/main" id="{919686E7-8528-4E82-EBF6-CC66C5E38EEE}"/>
                </a:ext>
              </a:extLst>
            </p:cNvPr>
            <p:cNvSpPr/>
            <p:nvPr/>
          </p:nvSpPr>
          <p:spPr bwMode="auto">
            <a:xfrm>
              <a:off x="10387104" y="2138974"/>
              <a:ext cx="41903" cy="43515"/>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2" name="Freeform: Shape 220">
              <a:extLst>
                <a:ext uri="{FF2B5EF4-FFF2-40B4-BE49-F238E27FC236}">
                  <a16:creationId xmlns:a16="http://schemas.microsoft.com/office/drawing/2014/main" id="{233B4BE3-8C48-4E61-B1FE-FB3CD90FF429}"/>
                </a:ext>
              </a:extLst>
            </p:cNvPr>
            <p:cNvSpPr/>
            <p:nvPr/>
          </p:nvSpPr>
          <p:spPr bwMode="auto">
            <a:xfrm>
              <a:off x="9900375" y="2022933"/>
              <a:ext cx="61244" cy="70914"/>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3" name="Freeform: Shape 221">
              <a:extLst>
                <a:ext uri="{FF2B5EF4-FFF2-40B4-BE49-F238E27FC236}">
                  <a16:creationId xmlns:a16="http://schemas.microsoft.com/office/drawing/2014/main" id="{94D737E9-46E3-838F-C923-998DE325E0E0}"/>
                </a:ext>
              </a:extLst>
            </p:cNvPr>
            <p:cNvSpPr/>
            <p:nvPr/>
          </p:nvSpPr>
          <p:spPr bwMode="auto">
            <a:xfrm>
              <a:off x="9850413" y="2061613"/>
              <a:ext cx="43516" cy="48350"/>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4" name="Freeform: Shape 222">
              <a:extLst>
                <a:ext uri="{FF2B5EF4-FFF2-40B4-BE49-F238E27FC236}">
                  <a16:creationId xmlns:a16="http://schemas.microsoft.com/office/drawing/2014/main" id="{91EE7382-21AB-EB54-E324-23560910AE6F}"/>
                </a:ext>
              </a:extLst>
            </p:cNvPr>
            <p:cNvSpPr/>
            <p:nvPr/>
          </p:nvSpPr>
          <p:spPr bwMode="auto">
            <a:xfrm>
              <a:off x="9608661" y="2061613"/>
              <a:ext cx="61244" cy="41904"/>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5" name="Freeform: Shape 1055">
              <a:extLst>
                <a:ext uri="{FF2B5EF4-FFF2-40B4-BE49-F238E27FC236}">
                  <a16:creationId xmlns:a16="http://schemas.microsoft.com/office/drawing/2014/main" id="{4C8820DC-0D31-09AE-9179-A7FAE85C43AB}"/>
                </a:ext>
              </a:extLst>
            </p:cNvPr>
            <p:cNvSpPr/>
            <p:nvPr/>
          </p:nvSpPr>
          <p:spPr bwMode="auto">
            <a:xfrm>
              <a:off x="9648953" y="2050331"/>
              <a:ext cx="74138" cy="95089"/>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6" name="Freeform: Shape 1056">
              <a:extLst>
                <a:ext uri="{FF2B5EF4-FFF2-40B4-BE49-F238E27FC236}">
                  <a16:creationId xmlns:a16="http://schemas.microsoft.com/office/drawing/2014/main" id="{826D0C46-AE91-6B4D-6AFA-85E1C6B4C2A2}"/>
                </a:ext>
              </a:extLst>
            </p:cNvPr>
            <p:cNvSpPr/>
            <p:nvPr/>
          </p:nvSpPr>
          <p:spPr bwMode="auto">
            <a:xfrm>
              <a:off x="9789169" y="2111575"/>
              <a:ext cx="17729" cy="33846"/>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7" name="Freeform: Shape 1057">
              <a:extLst>
                <a:ext uri="{FF2B5EF4-FFF2-40B4-BE49-F238E27FC236}">
                  <a16:creationId xmlns:a16="http://schemas.microsoft.com/office/drawing/2014/main" id="{3B983FB0-E0E1-3AD7-13C1-194DBEB23313}"/>
                </a:ext>
              </a:extLst>
            </p:cNvPr>
            <p:cNvSpPr/>
            <p:nvPr/>
          </p:nvSpPr>
          <p:spPr bwMode="auto">
            <a:xfrm>
              <a:off x="9823015" y="2093847"/>
              <a:ext cx="8058" cy="45127"/>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8" name="Freeform: Shape 1058">
              <a:extLst>
                <a:ext uri="{FF2B5EF4-FFF2-40B4-BE49-F238E27FC236}">
                  <a16:creationId xmlns:a16="http://schemas.microsoft.com/office/drawing/2014/main" id="{8CD71564-CB2F-7CB4-041D-EEDAB9921B34}"/>
                </a:ext>
              </a:extLst>
            </p:cNvPr>
            <p:cNvSpPr/>
            <p:nvPr/>
          </p:nvSpPr>
          <p:spPr bwMode="auto">
            <a:xfrm>
              <a:off x="9755324" y="2037438"/>
              <a:ext cx="64467" cy="43516"/>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9" name="Freeform: Shape 259">
              <a:extLst>
                <a:ext uri="{FF2B5EF4-FFF2-40B4-BE49-F238E27FC236}">
                  <a16:creationId xmlns:a16="http://schemas.microsoft.com/office/drawing/2014/main" id="{98443221-CF03-8062-8CD7-55E0E8437550}"/>
                </a:ext>
              </a:extLst>
            </p:cNvPr>
            <p:cNvSpPr/>
            <p:nvPr/>
          </p:nvSpPr>
          <p:spPr bwMode="auto">
            <a:xfrm>
              <a:off x="9661419" y="2849191"/>
              <a:ext cx="34577" cy="384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0" name="Freeform: Shape 1061">
              <a:extLst>
                <a:ext uri="{FF2B5EF4-FFF2-40B4-BE49-F238E27FC236}">
                  <a16:creationId xmlns:a16="http://schemas.microsoft.com/office/drawing/2014/main" id="{7EE043C4-83FE-D165-A5DB-9392F71DBBD1}"/>
                </a:ext>
              </a:extLst>
            </p:cNvPr>
            <p:cNvSpPr/>
            <p:nvPr/>
          </p:nvSpPr>
          <p:spPr bwMode="auto">
            <a:xfrm>
              <a:off x="9044572" y="4406611"/>
              <a:ext cx="125712" cy="156334"/>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1" name="Freeform: Shape 1068">
              <a:extLst>
                <a:ext uri="{FF2B5EF4-FFF2-40B4-BE49-F238E27FC236}">
                  <a16:creationId xmlns:a16="http://schemas.microsoft.com/office/drawing/2014/main" id="{92C3BAA0-C633-81CB-E31C-47820B504690}"/>
                </a:ext>
              </a:extLst>
            </p:cNvPr>
            <p:cNvSpPr/>
            <p:nvPr/>
          </p:nvSpPr>
          <p:spPr bwMode="auto">
            <a:xfrm>
              <a:off x="9403977" y="4627412"/>
              <a:ext cx="46739" cy="116041"/>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2" name="Freeform: Shape 1070">
              <a:extLst>
                <a:ext uri="{FF2B5EF4-FFF2-40B4-BE49-F238E27FC236}">
                  <a16:creationId xmlns:a16="http://schemas.microsoft.com/office/drawing/2014/main" id="{49A1259D-81F3-5949-DE74-79E17C284D90}"/>
                </a:ext>
              </a:extLst>
            </p:cNvPr>
            <p:cNvSpPr/>
            <p:nvPr/>
          </p:nvSpPr>
          <p:spPr bwMode="auto">
            <a:xfrm>
              <a:off x="9097758" y="4064934"/>
              <a:ext cx="151936" cy="273986"/>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3" name="Freeform: Shape 1071">
              <a:extLst>
                <a:ext uri="{FF2B5EF4-FFF2-40B4-BE49-F238E27FC236}">
                  <a16:creationId xmlns:a16="http://schemas.microsoft.com/office/drawing/2014/main" id="{F74D260E-A6AC-90D5-B3ED-C5F757DD9590}"/>
                </a:ext>
              </a:extLst>
            </p:cNvPr>
            <p:cNvSpPr/>
            <p:nvPr/>
          </p:nvSpPr>
          <p:spPr bwMode="auto">
            <a:xfrm>
              <a:off x="9104204" y="4277676"/>
              <a:ext cx="215965" cy="143440"/>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4" name="Freeform: Shape 1073">
              <a:extLst>
                <a:ext uri="{FF2B5EF4-FFF2-40B4-BE49-F238E27FC236}">
                  <a16:creationId xmlns:a16="http://schemas.microsoft.com/office/drawing/2014/main" id="{78A9E339-CA35-FA94-CF94-B52325D5DE87}"/>
                </a:ext>
              </a:extLst>
            </p:cNvPr>
            <p:cNvSpPr/>
            <p:nvPr/>
          </p:nvSpPr>
          <p:spPr bwMode="auto">
            <a:xfrm>
              <a:off x="9424929" y="4387271"/>
              <a:ext cx="125712" cy="148275"/>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5" name="Freeform: Shape 1074">
              <a:extLst>
                <a:ext uri="{FF2B5EF4-FFF2-40B4-BE49-F238E27FC236}">
                  <a16:creationId xmlns:a16="http://schemas.microsoft.com/office/drawing/2014/main" id="{1E6952F6-F75A-3F0F-A758-9F074322160C}"/>
                </a:ext>
              </a:extLst>
            </p:cNvPr>
            <p:cNvSpPr/>
            <p:nvPr/>
          </p:nvSpPr>
          <p:spPr bwMode="auto">
            <a:xfrm>
              <a:off x="9263761" y="4253502"/>
              <a:ext cx="203072" cy="148275"/>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6" name="Freeform: Shape 1075">
              <a:extLst>
                <a:ext uri="{FF2B5EF4-FFF2-40B4-BE49-F238E27FC236}">
                  <a16:creationId xmlns:a16="http://schemas.microsoft.com/office/drawing/2014/main" id="{3E99D061-1917-C40D-9F23-12DAB00B2892}"/>
                </a:ext>
              </a:extLst>
            </p:cNvPr>
            <p:cNvSpPr/>
            <p:nvPr/>
          </p:nvSpPr>
          <p:spPr bwMode="auto">
            <a:xfrm>
              <a:off x="9410424" y="4214821"/>
              <a:ext cx="246587" cy="198236"/>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7" name="Freeform: Shape 1076">
              <a:extLst>
                <a:ext uri="{FF2B5EF4-FFF2-40B4-BE49-F238E27FC236}">
                  <a16:creationId xmlns:a16="http://schemas.microsoft.com/office/drawing/2014/main" id="{78DEF6D0-09A4-5569-4F38-4A7FD519E2C8}"/>
                </a:ext>
              </a:extLst>
            </p:cNvPr>
            <p:cNvSpPr/>
            <p:nvPr/>
          </p:nvSpPr>
          <p:spPr bwMode="auto">
            <a:xfrm>
              <a:off x="9552252" y="4234162"/>
              <a:ext cx="19340" cy="40292"/>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8" name="Freeform: Shape 1077">
              <a:extLst>
                <a:ext uri="{FF2B5EF4-FFF2-40B4-BE49-F238E27FC236}">
                  <a16:creationId xmlns:a16="http://schemas.microsoft.com/office/drawing/2014/main" id="{FDB9BC4F-DC38-46C3-4B13-C3ADB255FD1A}"/>
                </a:ext>
              </a:extLst>
            </p:cNvPr>
            <p:cNvSpPr/>
            <p:nvPr/>
          </p:nvSpPr>
          <p:spPr bwMode="auto">
            <a:xfrm>
              <a:off x="9466833" y="4151966"/>
              <a:ext cx="96701" cy="104759"/>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9" name="Freeform: Shape 1079">
              <a:extLst>
                <a:ext uri="{FF2B5EF4-FFF2-40B4-BE49-F238E27FC236}">
                  <a16:creationId xmlns:a16="http://schemas.microsoft.com/office/drawing/2014/main" id="{F8070DEC-6648-B799-063E-6EE15272E1FE}"/>
                </a:ext>
              </a:extLst>
            </p:cNvPr>
            <p:cNvSpPr/>
            <p:nvPr/>
          </p:nvSpPr>
          <p:spPr bwMode="auto">
            <a:xfrm>
              <a:off x="9231527" y="4060100"/>
              <a:ext cx="254646" cy="261092"/>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0" name="Freeform: Shape 1084">
              <a:extLst>
                <a:ext uri="{FF2B5EF4-FFF2-40B4-BE49-F238E27FC236}">
                  <a16:creationId xmlns:a16="http://schemas.microsoft.com/office/drawing/2014/main" id="{8BFD660A-85F7-F100-1A27-61024E72F28B}"/>
                </a:ext>
              </a:extLst>
            </p:cNvPr>
            <p:cNvSpPr/>
            <p:nvPr/>
          </p:nvSpPr>
          <p:spPr bwMode="auto">
            <a:xfrm>
              <a:off x="10067990" y="3417038"/>
              <a:ext cx="1036312" cy="705917"/>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1" name="Freeform: Shape 1086">
              <a:extLst>
                <a:ext uri="{FF2B5EF4-FFF2-40B4-BE49-F238E27FC236}">
                  <a16:creationId xmlns:a16="http://schemas.microsoft.com/office/drawing/2014/main" id="{6896CBBC-76AA-5E0E-2C94-97249415CB93}"/>
                </a:ext>
              </a:extLst>
            </p:cNvPr>
            <p:cNvSpPr/>
            <p:nvPr/>
          </p:nvSpPr>
          <p:spPr bwMode="auto">
            <a:xfrm>
              <a:off x="10321024" y="3462165"/>
              <a:ext cx="541525" cy="254646"/>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2" name="Freeform: Shape 258">
              <a:extLst>
                <a:ext uri="{FF2B5EF4-FFF2-40B4-BE49-F238E27FC236}">
                  <a16:creationId xmlns:a16="http://schemas.microsoft.com/office/drawing/2014/main" id="{BB694B7C-FB7F-4DD4-0526-595C913CA1EC}"/>
                </a:ext>
              </a:extLst>
            </p:cNvPr>
            <p:cNvSpPr/>
            <p:nvPr/>
          </p:nvSpPr>
          <p:spPr bwMode="auto">
            <a:xfrm>
              <a:off x="10087331" y="3831241"/>
              <a:ext cx="27398" cy="80584"/>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3" name="Freeform: Shape 260">
              <a:extLst>
                <a:ext uri="{FF2B5EF4-FFF2-40B4-BE49-F238E27FC236}">
                  <a16:creationId xmlns:a16="http://schemas.microsoft.com/office/drawing/2014/main" id="{82E3A559-3EED-EC4A-DCA8-52FCB12B365C}"/>
                </a:ext>
              </a:extLst>
            </p:cNvPr>
            <p:cNvSpPr/>
            <p:nvPr/>
          </p:nvSpPr>
          <p:spPr bwMode="auto">
            <a:xfrm>
              <a:off x="9881035" y="3828018"/>
              <a:ext cx="230471" cy="238529"/>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4" name="Freeform: Shape 261">
              <a:extLst>
                <a:ext uri="{FF2B5EF4-FFF2-40B4-BE49-F238E27FC236}">
                  <a16:creationId xmlns:a16="http://schemas.microsoft.com/office/drawing/2014/main" id="{7BF71AC2-D7DD-3673-826A-A49B252D2D4A}"/>
                </a:ext>
              </a:extLst>
            </p:cNvPr>
            <p:cNvSpPr/>
            <p:nvPr/>
          </p:nvSpPr>
          <p:spPr bwMode="auto">
            <a:xfrm>
              <a:off x="9993853" y="3898932"/>
              <a:ext cx="344900" cy="456106"/>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5" name="Freeform: Shape 262">
              <a:extLst>
                <a:ext uri="{FF2B5EF4-FFF2-40B4-BE49-F238E27FC236}">
                  <a16:creationId xmlns:a16="http://schemas.microsoft.com/office/drawing/2014/main" id="{3A80C332-2265-35AC-CD92-E974BD90E5B0}"/>
                </a:ext>
              </a:extLst>
            </p:cNvPr>
            <p:cNvSpPr/>
            <p:nvPr/>
          </p:nvSpPr>
          <p:spPr bwMode="auto">
            <a:xfrm>
              <a:off x="10187255" y="4326027"/>
              <a:ext cx="29010" cy="48350"/>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6" name="Freeform: Shape 263">
              <a:extLst>
                <a:ext uri="{FF2B5EF4-FFF2-40B4-BE49-F238E27FC236}">
                  <a16:creationId xmlns:a16="http://schemas.microsoft.com/office/drawing/2014/main" id="{C194F5F5-AF63-98D2-ECAB-645C3D64D9DF}"/>
                </a:ext>
              </a:extLst>
            </p:cNvPr>
            <p:cNvSpPr/>
            <p:nvPr/>
          </p:nvSpPr>
          <p:spPr bwMode="auto">
            <a:xfrm>
              <a:off x="10330695" y="3997244"/>
              <a:ext cx="78972" cy="112817"/>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7" name="Freeform: Shape 264">
              <a:extLst>
                <a:ext uri="{FF2B5EF4-FFF2-40B4-BE49-F238E27FC236}">
                  <a16:creationId xmlns:a16="http://schemas.microsoft.com/office/drawing/2014/main" id="{BAFC2020-9622-163B-6E59-D1A5452D5BA1}"/>
                </a:ext>
              </a:extLst>
            </p:cNvPr>
            <p:cNvSpPr/>
            <p:nvPr/>
          </p:nvSpPr>
          <p:spPr bwMode="auto">
            <a:xfrm>
              <a:off x="9212187" y="3336454"/>
              <a:ext cx="80584" cy="67691"/>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8" name="Freeform: Shape 265">
              <a:extLst>
                <a:ext uri="{FF2B5EF4-FFF2-40B4-BE49-F238E27FC236}">
                  <a16:creationId xmlns:a16="http://schemas.microsoft.com/office/drawing/2014/main" id="{A79A449E-8C56-2D43-F612-D40907D0D86B}"/>
                </a:ext>
              </a:extLst>
            </p:cNvPr>
            <p:cNvSpPr/>
            <p:nvPr/>
          </p:nvSpPr>
          <p:spPr bwMode="auto">
            <a:xfrm>
              <a:off x="9250867" y="3242977"/>
              <a:ext cx="66080" cy="54797"/>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9" name="Freeform: Shape 266">
              <a:extLst>
                <a:ext uri="{FF2B5EF4-FFF2-40B4-BE49-F238E27FC236}">
                  <a16:creationId xmlns:a16="http://schemas.microsoft.com/office/drawing/2014/main" id="{392D8B07-1ED3-AC81-6E58-B2B406366C35}"/>
                </a:ext>
              </a:extLst>
            </p:cNvPr>
            <p:cNvSpPr/>
            <p:nvPr/>
          </p:nvSpPr>
          <p:spPr bwMode="auto">
            <a:xfrm>
              <a:off x="9212187" y="3286492"/>
              <a:ext cx="112818" cy="77361"/>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0" name="Freeform: Shape 268">
              <a:extLst>
                <a:ext uri="{FF2B5EF4-FFF2-40B4-BE49-F238E27FC236}">
                  <a16:creationId xmlns:a16="http://schemas.microsoft.com/office/drawing/2014/main" id="{4414A237-E9E5-D58C-2C61-1922DEF55955}"/>
                </a:ext>
              </a:extLst>
            </p:cNvPr>
            <p:cNvSpPr/>
            <p:nvPr/>
          </p:nvSpPr>
          <p:spPr bwMode="auto">
            <a:xfrm>
              <a:off x="9184788" y="3354182"/>
              <a:ext cx="58021" cy="33845"/>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1" name="Freeform: Shape 270">
              <a:extLst>
                <a:ext uri="{FF2B5EF4-FFF2-40B4-BE49-F238E27FC236}">
                  <a16:creationId xmlns:a16="http://schemas.microsoft.com/office/drawing/2014/main" id="{05CBB204-7F9A-DC8A-1814-A025A75AE9FC}"/>
                </a:ext>
              </a:extLst>
            </p:cNvPr>
            <p:cNvSpPr/>
            <p:nvPr/>
          </p:nvSpPr>
          <p:spPr bwMode="auto">
            <a:xfrm>
              <a:off x="9057465" y="3497622"/>
              <a:ext cx="111207" cy="51574"/>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2" name="Freeform: Shape 271">
              <a:extLst>
                <a:ext uri="{FF2B5EF4-FFF2-40B4-BE49-F238E27FC236}">
                  <a16:creationId xmlns:a16="http://schemas.microsoft.com/office/drawing/2014/main" id="{97C48BC4-6226-53E0-30E9-F3483195805F}"/>
                </a:ext>
              </a:extLst>
            </p:cNvPr>
            <p:cNvSpPr/>
            <p:nvPr/>
          </p:nvSpPr>
          <p:spPr bwMode="auto">
            <a:xfrm>
              <a:off x="9307276" y="3554031"/>
              <a:ext cx="49962" cy="69303"/>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3" name="Freeform: Shape 272">
              <a:extLst>
                <a:ext uri="{FF2B5EF4-FFF2-40B4-BE49-F238E27FC236}">
                  <a16:creationId xmlns:a16="http://schemas.microsoft.com/office/drawing/2014/main" id="{D2D65F01-0B0D-F183-996D-E56ED17A658A}"/>
                </a:ext>
              </a:extLst>
            </p:cNvPr>
            <p:cNvSpPr/>
            <p:nvPr/>
          </p:nvSpPr>
          <p:spPr bwMode="auto">
            <a:xfrm>
              <a:off x="9199293" y="3563702"/>
              <a:ext cx="136994" cy="109594"/>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4" name="Freeform: Shape 1">
              <a:extLst>
                <a:ext uri="{FF2B5EF4-FFF2-40B4-BE49-F238E27FC236}">
                  <a16:creationId xmlns:a16="http://schemas.microsoft.com/office/drawing/2014/main" id="{BA0C069E-CA03-AB90-1BB7-21F85EA41727}"/>
                </a:ext>
              </a:extLst>
            </p:cNvPr>
            <p:cNvSpPr/>
            <p:nvPr/>
          </p:nvSpPr>
          <p:spPr bwMode="auto">
            <a:xfrm>
              <a:off x="11141371" y="2466145"/>
              <a:ext cx="103148" cy="101536"/>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5" name="Freeform: Shape 2">
              <a:extLst>
                <a:ext uri="{FF2B5EF4-FFF2-40B4-BE49-F238E27FC236}">
                  <a16:creationId xmlns:a16="http://schemas.microsoft.com/office/drawing/2014/main" id="{D1F30143-A2D9-FE16-7697-BB107879B52D}"/>
                </a:ext>
              </a:extLst>
            </p:cNvPr>
            <p:cNvSpPr/>
            <p:nvPr/>
          </p:nvSpPr>
          <p:spPr bwMode="auto">
            <a:xfrm>
              <a:off x="11196168" y="2617644"/>
              <a:ext cx="58021" cy="29010"/>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6" name="Freeform: Shape 6">
              <a:extLst>
                <a:ext uri="{FF2B5EF4-FFF2-40B4-BE49-F238E27FC236}">
                  <a16:creationId xmlns:a16="http://schemas.microsoft.com/office/drawing/2014/main" id="{61FE1C47-F281-B0F2-963C-BE8790FCE373}"/>
                </a:ext>
              </a:extLst>
            </p:cNvPr>
            <p:cNvSpPr/>
            <p:nvPr/>
          </p:nvSpPr>
          <p:spPr bwMode="auto">
            <a:xfrm>
              <a:off x="11291258" y="2508049"/>
              <a:ext cx="85419" cy="53185"/>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7" name="Freeform: Shape 8">
              <a:extLst>
                <a:ext uri="{FF2B5EF4-FFF2-40B4-BE49-F238E27FC236}">
                  <a16:creationId xmlns:a16="http://schemas.microsoft.com/office/drawing/2014/main" id="{C98126DE-BA88-A1E0-F9E9-45C5D192DC7F}"/>
                </a:ext>
              </a:extLst>
            </p:cNvPr>
            <p:cNvSpPr/>
            <p:nvPr/>
          </p:nvSpPr>
          <p:spPr bwMode="auto">
            <a:xfrm>
              <a:off x="11241295" y="2487098"/>
              <a:ext cx="33845" cy="49962"/>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8" name="Freeform: Shape 183">
              <a:extLst>
                <a:ext uri="{FF2B5EF4-FFF2-40B4-BE49-F238E27FC236}">
                  <a16:creationId xmlns:a16="http://schemas.microsoft.com/office/drawing/2014/main" id="{4FABB8F3-D4F5-6514-D16C-84DA8EA024E0}"/>
                </a:ext>
              </a:extLst>
            </p:cNvPr>
            <p:cNvSpPr/>
            <p:nvPr/>
          </p:nvSpPr>
          <p:spPr bwMode="auto">
            <a:xfrm>
              <a:off x="10354870" y="2019711"/>
              <a:ext cx="43516" cy="3094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9" name="Freeform: Shape 185">
              <a:extLst>
                <a:ext uri="{FF2B5EF4-FFF2-40B4-BE49-F238E27FC236}">
                  <a16:creationId xmlns:a16="http://schemas.microsoft.com/office/drawing/2014/main" id="{C9C35199-7D43-D809-B6FE-2808A6481432}"/>
                </a:ext>
              </a:extLst>
            </p:cNvPr>
            <p:cNvSpPr/>
            <p:nvPr/>
          </p:nvSpPr>
          <p:spPr bwMode="auto">
            <a:xfrm>
              <a:off x="10711589" y="2568971"/>
              <a:ext cx="43516" cy="3094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0" name="Freeform: Shape 16">
              <a:extLst>
                <a:ext uri="{FF2B5EF4-FFF2-40B4-BE49-F238E27FC236}">
                  <a16:creationId xmlns:a16="http://schemas.microsoft.com/office/drawing/2014/main" id="{88C8D6D4-08F2-E56F-FB7A-D29E2F1B767E}"/>
                </a:ext>
              </a:extLst>
            </p:cNvPr>
            <p:cNvSpPr/>
            <p:nvPr/>
          </p:nvSpPr>
          <p:spPr bwMode="auto">
            <a:xfrm>
              <a:off x="11842453" y="2741743"/>
              <a:ext cx="67691" cy="35457"/>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1" name="Freeform: Shape 17">
              <a:extLst>
                <a:ext uri="{FF2B5EF4-FFF2-40B4-BE49-F238E27FC236}">
                  <a16:creationId xmlns:a16="http://schemas.microsoft.com/office/drawing/2014/main" id="{97920421-9031-57B3-89F4-AC9F4A1398D6}"/>
                </a:ext>
              </a:extLst>
            </p:cNvPr>
            <p:cNvSpPr/>
            <p:nvPr/>
          </p:nvSpPr>
          <p:spPr bwMode="auto">
            <a:xfrm>
              <a:off x="12016515" y="3105984"/>
              <a:ext cx="49962" cy="16116"/>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2" name="Freeform: Shape 36">
              <a:extLst>
                <a:ext uri="{FF2B5EF4-FFF2-40B4-BE49-F238E27FC236}">
                  <a16:creationId xmlns:a16="http://schemas.microsoft.com/office/drawing/2014/main" id="{6EC93B3B-AFAC-BB10-0822-61C3CB1114F8}"/>
                </a:ext>
              </a:extLst>
            </p:cNvPr>
            <p:cNvSpPr/>
            <p:nvPr/>
          </p:nvSpPr>
          <p:spPr bwMode="auto">
            <a:xfrm>
              <a:off x="10943134" y="3673296"/>
              <a:ext cx="101536" cy="125711"/>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3" name="Freeform: Shape 37">
              <a:extLst>
                <a:ext uri="{FF2B5EF4-FFF2-40B4-BE49-F238E27FC236}">
                  <a16:creationId xmlns:a16="http://schemas.microsoft.com/office/drawing/2014/main" id="{8223A400-6F46-02F8-FC82-A4C9740025D8}"/>
                </a:ext>
              </a:extLst>
            </p:cNvPr>
            <p:cNvSpPr/>
            <p:nvPr/>
          </p:nvSpPr>
          <p:spPr bwMode="auto">
            <a:xfrm>
              <a:off x="10964086" y="3774831"/>
              <a:ext cx="48351" cy="91866"/>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4" name="Freeform: Shape 38">
              <a:extLst>
                <a:ext uri="{FF2B5EF4-FFF2-40B4-BE49-F238E27FC236}">
                  <a16:creationId xmlns:a16="http://schemas.microsoft.com/office/drawing/2014/main" id="{3DBB33A1-A3A7-9A47-9398-CC3C109BAB36}"/>
                </a:ext>
              </a:extLst>
            </p:cNvPr>
            <p:cNvSpPr/>
            <p:nvPr/>
          </p:nvSpPr>
          <p:spPr bwMode="auto">
            <a:xfrm>
              <a:off x="10572447" y="4084275"/>
              <a:ext cx="103148" cy="253035"/>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5" name="Freeform: Shape 39">
              <a:extLst>
                <a:ext uri="{FF2B5EF4-FFF2-40B4-BE49-F238E27FC236}">
                  <a16:creationId xmlns:a16="http://schemas.microsoft.com/office/drawing/2014/main" id="{01F3841E-7360-0291-ECCE-F77E8CB49DC1}"/>
                </a:ext>
              </a:extLst>
            </p:cNvPr>
            <p:cNvSpPr/>
            <p:nvPr/>
          </p:nvSpPr>
          <p:spPr bwMode="auto">
            <a:xfrm>
              <a:off x="10533767" y="4092333"/>
              <a:ext cx="117653" cy="149886"/>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76" name="Freeform: Shape 40">
              <a:extLst>
                <a:ext uri="{FF2B5EF4-FFF2-40B4-BE49-F238E27FC236}">
                  <a16:creationId xmlns:a16="http://schemas.microsoft.com/office/drawing/2014/main" id="{5E885E4E-095E-6BF2-B8B3-C445DAD25048}"/>
                </a:ext>
              </a:extLst>
            </p:cNvPr>
            <p:cNvSpPr/>
            <p:nvPr/>
          </p:nvSpPr>
          <p:spPr bwMode="auto">
            <a:xfrm>
              <a:off x="10480580" y="4043983"/>
              <a:ext cx="88643" cy="77361"/>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7" name="Freeform: Shape 41">
              <a:extLst>
                <a:ext uri="{FF2B5EF4-FFF2-40B4-BE49-F238E27FC236}">
                  <a16:creationId xmlns:a16="http://schemas.microsoft.com/office/drawing/2014/main" id="{2F5B4643-8E0A-EDC0-A152-749250EEE17A}"/>
                </a:ext>
              </a:extLst>
            </p:cNvPr>
            <p:cNvSpPr/>
            <p:nvPr/>
          </p:nvSpPr>
          <p:spPr bwMode="auto">
            <a:xfrm>
              <a:off x="10396774" y="3977904"/>
              <a:ext cx="122488" cy="322337"/>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8" name="Freeform: Shape 42">
              <a:extLst>
                <a:ext uri="{FF2B5EF4-FFF2-40B4-BE49-F238E27FC236}">
                  <a16:creationId xmlns:a16="http://schemas.microsoft.com/office/drawing/2014/main" id="{228E07BA-5531-F6D7-65F5-D63DE93825A6}"/>
                </a:ext>
              </a:extLst>
            </p:cNvPr>
            <p:cNvSpPr/>
            <p:nvPr/>
          </p:nvSpPr>
          <p:spPr bwMode="auto">
            <a:xfrm>
              <a:off x="10188867" y="3948893"/>
              <a:ext cx="141828" cy="82196"/>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9" name="Freeform: Shape 44">
              <a:extLst>
                <a:ext uri="{FF2B5EF4-FFF2-40B4-BE49-F238E27FC236}">
                  <a16:creationId xmlns:a16="http://schemas.microsoft.com/office/drawing/2014/main" id="{1A7BB9C6-2964-CB36-024E-90F19D3C4017}"/>
                </a:ext>
              </a:extLst>
            </p:cNvPr>
            <p:cNvSpPr/>
            <p:nvPr/>
          </p:nvSpPr>
          <p:spPr bwMode="auto">
            <a:xfrm>
              <a:off x="10325860" y="3981127"/>
              <a:ext cx="153111" cy="116041"/>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0" name="Freeform: Shape 45">
              <a:extLst>
                <a:ext uri="{FF2B5EF4-FFF2-40B4-BE49-F238E27FC236}">
                  <a16:creationId xmlns:a16="http://schemas.microsoft.com/office/drawing/2014/main" id="{0AB904C6-A869-DCFC-1FC1-3C1B361F3808}"/>
                </a:ext>
              </a:extLst>
            </p:cNvPr>
            <p:cNvSpPr/>
            <p:nvPr/>
          </p:nvSpPr>
          <p:spPr bwMode="auto">
            <a:xfrm>
              <a:off x="10337142" y="3994020"/>
              <a:ext cx="58021" cy="27398"/>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1" name="Freeform: Shape 46">
              <a:extLst>
                <a:ext uri="{FF2B5EF4-FFF2-40B4-BE49-F238E27FC236}">
                  <a16:creationId xmlns:a16="http://schemas.microsoft.com/office/drawing/2014/main" id="{2C93EC1F-D827-1746-5B36-CD12355A315E}"/>
                </a:ext>
              </a:extLst>
            </p:cNvPr>
            <p:cNvSpPr/>
            <p:nvPr/>
          </p:nvSpPr>
          <p:spPr bwMode="auto">
            <a:xfrm>
              <a:off x="10567612" y="4235773"/>
              <a:ext cx="78972" cy="74137"/>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2" name="Freeform: Shape 48">
              <a:extLst>
                <a:ext uri="{FF2B5EF4-FFF2-40B4-BE49-F238E27FC236}">
                  <a16:creationId xmlns:a16="http://schemas.microsoft.com/office/drawing/2014/main" id="{46B77252-5B25-CBB1-E5C6-4B4AC7F31179}"/>
                </a:ext>
              </a:extLst>
            </p:cNvPr>
            <p:cNvSpPr/>
            <p:nvPr/>
          </p:nvSpPr>
          <p:spPr bwMode="auto">
            <a:xfrm>
              <a:off x="11217120" y="3426708"/>
              <a:ext cx="48351" cy="204684"/>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3" name="Freeform: Shape 49">
              <a:extLst>
                <a:ext uri="{FF2B5EF4-FFF2-40B4-BE49-F238E27FC236}">
                  <a16:creationId xmlns:a16="http://schemas.microsoft.com/office/drawing/2014/main" id="{ACA0A1C3-6636-1A20-85F4-6E3CFF697B39}"/>
                </a:ext>
              </a:extLst>
            </p:cNvPr>
            <p:cNvSpPr/>
            <p:nvPr/>
          </p:nvSpPr>
          <p:spPr bwMode="auto">
            <a:xfrm>
              <a:off x="11191333" y="3647509"/>
              <a:ext cx="83808" cy="91866"/>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4" name="Freeform: Shape 50">
              <a:extLst>
                <a:ext uri="{FF2B5EF4-FFF2-40B4-BE49-F238E27FC236}">
                  <a16:creationId xmlns:a16="http://schemas.microsoft.com/office/drawing/2014/main" id="{2F4BFAAC-A4D9-2E68-4F3E-07CE2BB6C6FA}"/>
                </a:ext>
              </a:extLst>
            </p:cNvPr>
            <p:cNvSpPr/>
            <p:nvPr/>
          </p:nvSpPr>
          <p:spPr bwMode="auto">
            <a:xfrm>
              <a:off x="11072069" y="3815124"/>
              <a:ext cx="148275" cy="77361"/>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5" name="Freeform: Shape 52">
              <a:extLst>
                <a:ext uri="{FF2B5EF4-FFF2-40B4-BE49-F238E27FC236}">
                  <a16:creationId xmlns:a16="http://schemas.microsoft.com/office/drawing/2014/main" id="{10676F50-8859-B65A-D81F-B2AA9545B4BC}"/>
                </a:ext>
              </a:extLst>
            </p:cNvPr>
            <p:cNvSpPr/>
            <p:nvPr/>
          </p:nvSpPr>
          <p:spPr bwMode="auto">
            <a:xfrm>
              <a:off x="11196168" y="3740986"/>
              <a:ext cx="48351" cy="45127"/>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6" name="Freeform: Shape 53">
              <a:extLst>
                <a:ext uri="{FF2B5EF4-FFF2-40B4-BE49-F238E27FC236}">
                  <a16:creationId xmlns:a16="http://schemas.microsoft.com/office/drawing/2014/main" id="{7BC97732-11E6-7F8A-7460-74DBD95D6044}"/>
                </a:ext>
              </a:extLst>
            </p:cNvPr>
            <p:cNvSpPr/>
            <p:nvPr/>
          </p:nvSpPr>
          <p:spPr bwMode="auto">
            <a:xfrm>
              <a:off x="11043059" y="3876368"/>
              <a:ext cx="37068" cy="74138"/>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7" name="Freeform: Shape 57">
              <a:extLst>
                <a:ext uri="{FF2B5EF4-FFF2-40B4-BE49-F238E27FC236}">
                  <a16:creationId xmlns:a16="http://schemas.microsoft.com/office/drawing/2014/main" id="{48059169-B096-D818-AC5B-F5E53AA97BEC}"/>
                </a:ext>
              </a:extLst>
            </p:cNvPr>
            <p:cNvSpPr/>
            <p:nvPr/>
          </p:nvSpPr>
          <p:spPr bwMode="auto">
            <a:xfrm>
              <a:off x="11086574" y="3876368"/>
              <a:ext cx="33845" cy="35457"/>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8" name="Freeform: Shape 58">
              <a:extLst>
                <a:ext uri="{FF2B5EF4-FFF2-40B4-BE49-F238E27FC236}">
                  <a16:creationId xmlns:a16="http://schemas.microsoft.com/office/drawing/2014/main" id="{0908B9D0-F682-99BB-AAC4-CBDB84C6AF32}"/>
                </a:ext>
              </a:extLst>
            </p:cNvPr>
            <p:cNvSpPr/>
            <p:nvPr/>
          </p:nvSpPr>
          <p:spPr bwMode="auto">
            <a:xfrm>
              <a:off x="11012437" y="4490419"/>
              <a:ext cx="286879" cy="140217"/>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89" name="Freeform: Shape 59">
              <a:extLst>
                <a:ext uri="{FF2B5EF4-FFF2-40B4-BE49-F238E27FC236}">
                  <a16:creationId xmlns:a16="http://schemas.microsoft.com/office/drawing/2014/main" id="{F439E4D2-A012-F23E-3777-AE4A6DFDCB91}"/>
                </a:ext>
              </a:extLst>
            </p:cNvPr>
            <p:cNvSpPr/>
            <p:nvPr/>
          </p:nvSpPr>
          <p:spPr bwMode="auto">
            <a:xfrm>
              <a:off x="10574059" y="4566168"/>
              <a:ext cx="151498" cy="49962"/>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0" name="Freeform: Shape 60">
              <a:extLst>
                <a:ext uri="{FF2B5EF4-FFF2-40B4-BE49-F238E27FC236}">
                  <a16:creationId xmlns:a16="http://schemas.microsoft.com/office/drawing/2014/main" id="{6361AF12-D955-CB11-190D-C3A0BF1DAC0A}"/>
                </a:ext>
              </a:extLst>
            </p:cNvPr>
            <p:cNvSpPr/>
            <p:nvPr/>
          </p:nvSpPr>
          <p:spPr bwMode="auto">
            <a:xfrm>
              <a:off x="10648196" y="4382436"/>
              <a:ext cx="185344" cy="164391"/>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1" name="Freeform: Shape 267">
              <a:extLst>
                <a:ext uri="{FF2B5EF4-FFF2-40B4-BE49-F238E27FC236}">
                  <a16:creationId xmlns:a16="http://schemas.microsoft.com/office/drawing/2014/main" id="{BF06705B-4EB0-65A4-3216-B0E3098FDB15}"/>
                </a:ext>
              </a:extLst>
            </p:cNvPr>
            <p:cNvSpPr/>
            <p:nvPr/>
          </p:nvSpPr>
          <p:spPr bwMode="auto">
            <a:xfrm>
              <a:off x="10437066" y="4355037"/>
              <a:ext cx="145052" cy="204684"/>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2" name="Freeform: Shape 273">
              <a:extLst>
                <a:ext uri="{FF2B5EF4-FFF2-40B4-BE49-F238E27FC236}">
                  <a16:creationId xmlns:a16="http://schemas.microsoft.com/office/drawing/2014/main" id="{DFCBDC4C-71F7-F866-A587-5D1BE234C479}"/>
                </a:ext>
              </a:extLst>
            </p:cNvPr>
            <p:cNvSpPr/>
            <p:nvPr/>
          </p:nvSpPr>
          <p:spPr bwMode="auto">
            <a:xfrm>
              <a:off x="10860938" y="4035924"/>
              <a:ext cx="41904" cy="66079"/>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3" name="Freeform: Shape 274">
              <a:extLst>
                <a:ext uri="{FF2B5EF4-FFF2-40B4-BE49-F238E27FC236}">
                  <a16:creationId xmlns:a16="http://schemas.microsoft.com/office/drawing/2014/main" id="{3BC0AEE1-6F16-4664-560F-59757BAA1494}"/>
                </a:ext>
              </a:extLst>
            </p:cNvPr>
            <p:cNvSpPr/>
            <p:nvPr/>
          </p:nvSpPr>
          <p:spPr bwMode="auto">
            <a:xfrm>
              <a:off x="10835151" y="4190646"/>
              <a:ext cx="29011" cy="62856"/>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4" name="Freeform: Shape 275">
              <a:extLst>
                <a:ext uri="{FF2B5EF4-FFF2-40B4-BE49-F238E27FC236}">
                  <a16:creationId xmlns:a16="http://schemas.microsoft.com/office/drawing/2014/main" id="{BAB529CF-9225-5C38-1167-85C2BD0B5701}"/>
                </a:ext>
              </a:extLst>
            </p:cNvPr>
            <p:cNvSpPr/>
            <p:nvPr/>
          </p:nvSpPr>
          <p:spPr bwMode="auto">
            <a:xfrm>
              <a:off x="10860938" y="4343756"/>
              <a:ext cx="95089" cy="67690"/>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5" name="Freeform: Shape 276">
              <a:extLst>
                <a:ext uri="{FF2B5EF4-FFF2-40B4-BE49-F238E27FC236}">
                  <a16:creationId xmlns:a16="http://schemas.microsoft.com/office/drawing/2014/main" id="{867715F7-02A4-8826-0050-9B1265416F69}"/>
                </a:ext>
              </a:extLst>
            </p:cNvPr>
            <p:cNvSpPr/>
            <p:nvPr/>
          </p:nvSpPr>
          <p:spPr bwMode="auto">
            <a:xfrm>
              <a:off x="10809364" y="4522652"/>
              <a:ext cx="77361" cy="56409"/>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6" name="Freeform: Shape 277">
              <a:extLst>
                <a:ext uri="{FF2B5EF4-FFF2-40B4-BE49-F238E27FC236}">
                  <a16:creationId xmlns:a16="http://schemas.microsoft.com/office/drawing/2014/main" id="{12F5B0DF-8629-8D02-FA6D-261686A9FC74}"/>
                </a:ext>
              </a:extLst>
            </p:cNvPr>
            <p:cNvSpPr/>
            <p:nvPr/>
          </p:nvSpPr>
          <p:spPr bwMode="auto">
            <a:xfrm>
              <a:off x="10527320" y="4364708"/>
              <a:ext cx="62856" cy="101536"/>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7" name="Freeform: Shape 47">
              <a:extLst>
                <a:ext uri="{FF2B5EF4-FFF2-40B4-BE49-F238E27FC236}">
                  <a16:creationId xmlns:a16="http://schemas.microsoft.com/office/drawing/2014/main" id="{2E64625A-E5BA-19B9-BFE0-7DE3B5BEF359}"/>
                </a:ext>
              </a:extLst>
            </p:cNvPr>
            <p:cNvSpPr/>
            <p:nvPr/>
          </p:nvSpPr>
          <p:spPr bwMode="auto">
            <a:xfrm>
              <a:off x="10487028" y="4097168"/>
              <a:ext cx="132158" cy="288491"/>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8" name="Freeform: Shape 278">
              <a:extLst>
                <a:ext uri="{FF2B5EF4-FFF2-40B4-BE49-F238E27FC236}">
                  <a16:creationId xmlns:a16="http://schemas.microsoft.com/office/drawing/2014/main" id="{9E16F4DD-48F6-65D6-0162-A5C0AA688066}"/>
                </a:ext>
              </a:extLst>
            </p:cNvPr>
            <p:cNvSpPr/>
            <p:nvPr/>
          </p:nvSpPr>
          <p:spPr bwMode="auto">
            <a:xfrm>
              <a:off x="10902842" y="4608072"/>
              <a:ext cx="53185" cy="29010"/>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99" name="Freeform: Shape 279">
              <a:extLst>
                <a:ext uri="{FF2B5EF4-FFF2-40B4-BE49-F238E27FC236}">
                  <a16:creationId xmlns:a16="http://schemas.microsoft.com/office/drawing/2014/main" id="{08B8769B-8018-E603-B20E-8B4882ED8EA6}"/>
                </a:ext>
              </a:extLst>
            </p:cNvPr>
            <p:cNvSpPr/>
            <p:nvPr/>
          </p:nvSpPr>
          <p:spPr bwMode="auto">
            <a:xfrm>
              <a:off x="10865774" y="4305076"/>
              <a:ext cx="22563" cy="43515"/>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0" name="Freeform: Shape 280">
              <a:extLst>
                <a:ext uri="{FF2B5EF4-FFF2-40B4-BE49-F238E27FC236}">
                  <a16:creationId xmlns:a16="http://schemas.microsoft.com/office/drawing/2014/main" id="{FDE20E54-96E3-3214-B488-B37C7E467A26}"/>
                </a:ext>
              </a:extLst>
            </p:cNvPr>
            <p:cNvSpPr/>
            <p:nvPr/>
          </p:nvSpPr>
          <p:spPr bwMode="auto">
            <a:xfrm>
              <a:off x="9226692" y="3455719"/>
              <a:ext cx="299773" cy="178897"/>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1" name="Freeform: Shape 281">
              <a:extLst>
                <a:ext uri="{FF2B5EF4-FFF2-40B4-BE49-F238E27FC236}">
                  <a16:creationId xmlns:a16="http://schemas.microsoft.com/office/drawing/2014/main" id="{A5DAAF5D-29FD-15F3-B9E7-960C44590BF0}"/>
                </a:ext>
              </a:extLst>
            </p:cNvPr>
            <p:cNvSpPr/>
            <p:nvPr/>
          </p:nvSpPr>
          <p:spPr bwMode="auto">
            <a:xfrm>
              <a:off x="9266984" y="3913437"/>
              <a:ext cx="174062" cy="185344"/>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2" name="Freeform: Shape 282">
              <a:extLst>
                <a:ext uri="{FF2B5EF4-FFF2-40B4-BE49-F238E27FC236}">
                  <a16:creationId xmlns:a16="http://schemas.microsoft.com/office/drawing/2014/main" id="{0C2FAB5A-48C4-2A79-0CDB-FB8A1869B16F}"/>
                </a:ext>
              </a:extLst>
            </p:cNvPr>
            <p:cNvSpPr/>
            <p:nvPr/>
          </p:nvSpPr>
          <p:spPr bwMode="auto">
            <a:xfrm>
              <a:off x="8957541" y="3386416"/>
              <a:ext cx="135381" cy="207907"/>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3" name="Freeform: Shape 283">
              <a:extLst>
                <a:ext uri="{FF2B5EF4-FFF2-40B4-BE49-F238E27FC236}">
                  <a16:creationId xmlns:a16="http://schemas.microsoft.com/office/drawing/2014/main" id="{BAB76F40-E27A-F5B6-EAD8-CA72C1DC2EFA}"/>
                </a:ext>
              </a:extLst>
            </p:cNvPr>
            <p:cNvSpPr/>
            <p:nvPr/>
          </p:nvSpPr>
          <p:spPr bwMode="auto">
            <a:xfrm>
              <a:off x="8959153" y="3579818"/>
              <a:ext cx="56409" cy="30622"/>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4" name="Freeform: Shape 286">
              <a:extLst>
                <a:ext uri="{FF2B5EF4-FFF2-40B4-BE49-F238E27FC236}">
                  <a16:creationId xmlns:a16="http://schemas.microsoft.com/office/drawing/2014/main" id="{5910E632-BFE7-B36E-EE54-066A0C35A66C}"/>
                </a:ext>
              </a:extLst>
            </p:cNvPr>
            <p:cNvSpPr/>
            <p:nvPr/>
          </p:nvSpPr>
          <p:spPr bwMode="auto">
            <a:xfrm>
              <a:off x="8914026" y="3423485"/>
              <a:ext cx="64467" cy="75749"/>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5" name="Freeform: Shape 289">
              <a:extLst>
                <a:ext uri="{FF2B5EF4-FFF2-40B4-BE49-F238E27FC236}">
                  <a16:creationId xmlns:a16="http://schemas.microsoft.com/office/drawing/2014/main" id="{1B3D8701-9702-34BA-FA4A-EC0F01BB2654}"/>
                </a:ext>
              </a:extLst>
            </p:cNvPr>
            <p:cNvSpPr/>
            <p:nvPr/>
          </p:nvSpPr>
          <p:spPr bwMode="auto">
            <a:xfrm>
              <a:off x="8942069" y="3504099"/>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6" name="Freeform: Shape 287">
              <a:extLst>
                <a:ext uri="{FF2B5EF4-FFF2-40B4-BE49-F238E27FC236}">
                  <a16:creationId xmlns:a16="http://schemas.microsoft.com/office/drawing/2014/main" id="{6C8EF38F-458F-C2E1-0BB8-D6EF18D3186A}"/>
                </a:ext>
              </a:extLst>
            </p:cNvPr>
            <p:cNvSpPr/>
            <p:nvPr/>
          </p:nvSpPr>
          <p:spPr bwMode="auto">
            <a:xfrm>
              <a:off x="8889850" y="3479894"/>
              <a:ext cx="72526" cy="49962"/>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7" name="Freeform: Shape 290">
              <a:extLst>
                <a:ext uri="{FF2B5EF4-FFF2-40B4-BE49-F238E27FC236}">
                  <a16:creationId xmlns:a16="http://schemas.microsoft.com/office/drawing/2014/main" id="{9495205B-4158-4526-6859-A0B736424B11}"/>
                </a:ext>
              </a:extLst>
            </p:cNvPr>
            <p:cNvSpPr/>
            <p:nvPr/>
          </p:nvSpPr>
          <p:spPr bwMode="auto">
            <a:xfrm>
              <a:off x="8983328" y="3302609"/>
              <a:ext cx="49962" cy="87031"/>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accent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8" name="Freeform: Shape 291">
              <a:extLst>
                <a:ext uri="{FF2B5EF4-FFF2-40B4-BE49-F238E27FC236}">
                  <a16:creationId xmlns:a16="http://schemas.microsoft.com/office/drawing/2014/main" id="{48910839-E782-68D0-292D-E679C55A3F07}"/>
                </a:ext>
              </a:extLst>
            </p:cNvPr>
            <p:cNvSpPr/>
            <p:nvPr/>
          </p:nvSpPr>
          <p:spPr bwMode="auto">
            <a:xfrm>
              <a:off x="9134826" y="3523409"/>
              <a:ext cx="93478" cy="51574"/>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09" name="Freeform: Shape 292">
              <a:extLst>
                <a:ext uri="{FF2B5EF4-FFF2-40B4-BE49-F238E27FC236}">
                  <a16:creationId xmlns:a16="http://schemas.microsoft.com/office/drawing/2014/main" id="{57A412CF-640F-5B9F-7A52-88BDF2E12827}"/>
                </a:ext>
              </a:extLst>
            </p:cNvPr>
            <p:cNvSpPr/>
            <p:nvPr/>
          </p:nvSpPr>
          <p:spPr bwMode="auto">
            <a:xfrm>
              <a:off x="9009115" y="3539526"/>
              <a:ext cx="135381" cy="66079"/>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0" name="Freeform: Shape 293">
              <a:extLst>
                <a:ext uri="{FF2B5EF4-FFF2-40B4-BE49-F238E27FC236}">
                  <a16:creationId xmlns:a16="http://schemas.microsoft.com/office/drawing/2014/main" id="{3A989CE9-7830-B039-68D2-6915766123F9}"/>
                </a:ext>
              </a:extLst>
            </p:cNvPr>
            <p:cNvSpPr/>
            <p:nvPr/>
          </p:nvSpPr>
          <p:spPr bwMode="auto">
            <a:xfrm>
              <a:off x="9126768" y="3554031"/>
              <a:ext cx="104759" cy="69303"/>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1" name="Freeform: Shape 294">
              <a:extLst>
                <a:ext uri="{FF2B5EF4-FFF2-40B4-BE49-F238E27FC236}">
                  <a16:creationId xmlns:a16="http://schemas.microsoft.com/office/drawing/2014/main" id="{60640B04-5BDB-B9B5-AAFF-BC623B108841}"/>
                </a:ext>
              </a:extLst>
            </p:cNvPr>
            <p:cNvSpPr/>
            <p:nvPr/>
          </p:nvSpPr>
          <p:spPr bwMode="auto">
            <a:xfrm>
              <a:off x="9213799" y="3662014"/>
              <a:ext cx="109594" cy="66079"/>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2" name="Freeform: Shape 295">
              <a:extLst>
                <a:ext uri="{FF2B5EF4-FFF2-40B4-BE49-F238E27FC236}">
                  <a16:creationId xmlns:a16="http://schemas.microsoft.com/office/drawing/2014/main" id="{F97BAD53-E7CE-2867-6C9D-BFC7DCE226F4}"/>
                </a:ext>
              </a:extLst>
            </p:cNvPr>
            <p:cNvSpPr/>
            <p:nvPr/>
          </p:nvSpPr>
          <p:spPr bwMode="auto">
            <a:xfrm>
              <a:off x="9071971" y="3597547"/>
              <a:ext cx="54797" cy="41903"/>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3" name="Freeform: Shape 296">
              <a:extLst>
                <a:ext uri="{FF2B5EF4-FFF2-40B4-BE49-F238E27FC236}">
                  <a16:creationId xmlns:a16="http://schemas.microsoft.com/office/drawing/2014/main" id="{63852229-04A5-244A-8694-D00B88D86B4C}"/>
                </a:ext>
              </a:extLst>
            </p:cNvPr>
            <p:cNvSpPr/>
            <p:nvPr/>
          </p:nvSpPr>
          <p:spPr bwMode="auto">
            <a:xfrm>
              <a:off x="9091311" y="3597547"/>
              <a:ext cx="82195" cy="95089"/>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4" name="Freeform: Shape 236">
              <a:extLst>
                <a:ext uri="{FF2B5EF4-FFF2-40B4-BE49-F238E27FC236}">
                  <a16:creationId xmlns:a16="http://schemas.microsoft.com/office/drawing/2014/main" id="{96AC699B-7B1D-42DB-D49B-DC693C6A2C2E}"/>
                </a:ext>
              </a:extLst>
            </p:cNvPr>
            <p:cNvSpPr/>
            <p:nvPr/>
          </p:nvSpPr>
          <p:spPr bwMode="auto">
            <a:xfrm>
              <a:off x="9175626" y="3671845"/>
              <a:ext cx="4061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5" name="Freeform: Shape 237">
              <a:extLst>
                <a:ext uri="{FF2B5EF4-FFF2-40B4-BE49-F238E27FC236}">
                  <a16:creationId xmlns:a16="http://schemas.microsoft.com/office/drawing/2014/main" id="{6E026C6D-F565-4775-AC55-E1F5C8EF5D95}"/>
                </a:ext>
              </a:extLst>
            </p:cNvPr>
            <p:cNvSpPr/>
            <p:nvPr/>
          </p:nvSpPr>
          <p:spPr bwMode="auto">
            <a:xfrm>
              <a:off x="9161078" y="3677970"/>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6" name="Freeform: Shape 297">
              <a:extLst>
                <a:ext uri="{FF2B5EF4-FFF2-40B4-BE49-F238E27FC236}">
                  <a16:creationId xmlns:a16="http://schemas.microsoft.com/office/drawing/2014/main" id="{F6E7D300-AE15-D7C9-DBCC-A0E192ACFF2F}"/>
                </a:ext>
              </a:extLst>
            </p:cNvPr>
            <p:cNvSpPr/>
            <p:nvPr/>
          </p:nvSpPr>
          <p:spPr bwMode="auto">
            <a:xfrm>
              <a:off x="9121932" y="3636227"/>
              <a:ext cx="53186" cy="58021"/>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7" name="Freeform: Shape 298">
              <a:extLst>
                <a:ext uri="{FF2B5EF4-FFF2-40B4-BE49-F238E27FC236}">
                  <a16:creationId xmlns:a16="http://schemas.microsoft.com/office/drawing/2014/main" id="{5AB57D48-9A37-1CE0-0971-72BA85475092}"/>
                </a:ext>
              </a:extLst>
            </p:cNvPr>
            <p:cNvSpPr/>
            <p:nvPr/>
          </p:nvSpPr>
          <p:spPr bwMode="auto">
            <a:xfrm>
              <a:off x="9173506" y="3605605"/>
              <a:ext cx="70914" cy="93478"/>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8" name="Freeform: Shape 299">
              <a:extLst>
                <a:ext uri="{FF2B5EF4-FFF2-40B4-BE49-F238E27FC236}">
                  <a16:creationId xmlns:a16="http://schemas.microsoft.com/office/drawing/2014/main" id="{F5A3CD0F-7FA9-2A75-4B55-AC02C436A1CD}"/>
                </a:ext>
              </a:extLst>
            </p:cNvPr>
            <p:cNvSpPr/>
            <p:nvPr/>
          </p:nvSpPr>
          <p:spPr bwMode="auto">
            <a:xfrm>
              <a:off x="9171895" y="3708753"/>
              <a:ext cx="30622" cy="53185"/>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9" name="Freeform: Shape 300">
              <a:extLst>
                <a:ext uri="{FF2B5EF4-FFF2-40B4-BE49-F238E27FC236}">
                  <a16:creationId xmlns:a16="http://schemas.microsoft.com/office/drawing/2014/main" id="{38E1E991-7B1F-B44E-6BDC-34B3087001D6}"/>
                </a:ext>
              </a:extLst>
            </p:cNvPr>
            <p:cNvSpPr/>
            <p:nvPr/>
          </p:nvSpPr>
          <p:spPr bwMode="auto">
            <a:xfrm>
              <a:off x="9189623" y="3697471"/>
              <a:ext cx="45127" cy="41904"/>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0" name="Freeform: Shape 302">
              <a:extLst>
                <a:ext uri="{FF2B5EF4-FFF2-40B4-BE49-F238E27FC236}">
                  <a16:creationId xmlns:a16="http://schemas.microsoft.com/office/drawing/2014/main" id="{93C3D074-C23C-2CE3-DAAD-5D2EE1B2E4D4}"/>
                </a:ext>
              </a:extLst>
            </p:cNvPr>
            <p:cNvSpPr/>
            <p:nvPr/>
          </p:nvSpPr>
          <p:spPr bwMode="auto">
            <a:xfrm>
              <a:off x="9179953" y="3721646"/>
              <a:ext cx="116041" cy="109594"/>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1" name="Freeform: Shape 304">
              <a:extLst>
                <a:ext uri="{FF2B5EF4-FFF2-40B4-BE49-F238E27FC236}">
                  <a16:creationId xmlns:a16="http://schemas.microsoft.com/office/drawing/2014/main" id="{687574EE-B0DB-B608-01C2-C4FCD9DF7A4E}"/>
                </a:ext>
              </a:extLst>
            </p:cNvPr>
            <p:cNvSpPr/>
            <p:nvPr/>
          </p:nvSpPr>
          <p:spPr bwMode="auto">
            <a:xfrm>
              <a:off x="9291246" y="3708753"/>
              <a:ext cx="315803" cy="132158"/>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2" name="Freeform: Shape 307">
              <a:extLst>
                <a:ext uri="{FF2B5EF4-FFF2-40B4-BE49-F238E27FC236}">
                  <a16:creationId xmlns:a16="http://schemas.microsoft.com/office/drawing/2014/main" id="{C300B784-7EA5-587E-5F8B-D3CF1412DC56}"/>
                </a:ext>
              </a:extLst>
            </p:cNvPr>
            <p:cNvSpPr/>
            <p:nvPr/>
          </p:nvSpPr>
          <p:spPr bwMode="auto">
            <a:xfrm>
              <a:off x="9395919" y="3621721"/>
              <a:ext cx="64467" cy="40292"/>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3" name="Freeform: Shape 308">
              <a:extLst>
                <a:ext uri="{FF2B5EF4-FFF2-40B4-BE49-F238E27FC236}">
                  <a16:creationId xmlns:a16="http://schemas.microsoft.com/office/drawing/2014/main" id="{4F6C5EDF-ADE6-49CF-6CA0-778CB8B6A2D2}"/>
                </a:ext>
              </a:extLst>
            </p:cNvPr>
            <p:cNvSpPr/>
            <p:nvPr/>
          </p:nvSpPr>
          <p:spPr bwMode="auto">
            <a:xfrm>
              <a:off x="9242809" y="3847358"/>
              <a:ext cx="40292" cy="16116"/>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4" name="Freeform: Shape 250">
              <a:extLst>
                <a:ext uri="{FF2B5EF4-FFF2-40B4-BE49-F238E27FC236}">
                  <a16:creationId xmlns:a16="http://schemas.microsoft.com/office/drawing/2014/main" id="{F634CD06-C6FC-0855-B2F2-F360DF8F1D57}"/>
                </a:ext>
              </a:extLst>
            </p:cNvPr>
            <p:cNvSpPr/>
            <p:nvPr/>
          </p:nvSpPr>
          <p:spPr bwMode="auto">
            <a:xfrm rot="18190164">
              <a:off x="9393036" y="3848645"/>
              <a:ext cx="30944" cy="30944"/>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5" name="Freeform: Shape 312">
              <a:extLst>
                <a:ext uri="{FF2B5EF4-FFF2-40B4-BE49-F238E27FC236}">
                  <a16:creationId xmlns:a16="http://schemas.microsoft.com/office/drawing/2014/main" id="{82F6E06B-7614-30F7-F4CF-73BABEF07A44}"/>
                </a:ext>
              </a:extLst>
            </p:cNvPr>
            <p:cNvSpPr/>
            <p:nvPr/>
          </p:nvSpPr>
          <p:spPr bwMode="auto">
            <a:xfrm>
              <a:off x="9494231" y="3810289"/>
              <a:ext cx="172450" cy="159557"/>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6" name="Freeform: Shape 253">
              <a:extLst>
                <a:ext uri="{FF2B5EF4-FFF2-40B4-BE49-F238E27FC236}">
                  <a16:creationId xmlns:a16="http://schemas.microsoft.com/office/drawing/2014/main" id="{F95452B5-DE31-4C28-2B24-5185117C9C7B}"/>
                </a:ext>
              </a:extLst>
            </p:cNvPr>
            <p:cNvSpPr/>
            <p:nvPr/>
          </p:nvSpPr>
          <p:spPr bwMode="auto">
            <a:xfrm rot="2301587">
              <a:off x="9440791" y="3866049"/>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7" name="Freeform: Shape 254">
              <a:extLst>
                <a:ext uri="{FF2B5EF4-FFF2-40B4-BE49-F238E27FC236}">
                  <a16:creationId xmlns:a16="http://schemas.microsoft.com/office/drawing/2014/main" id="{8E4A5ACB-62D8-E884-778B-7272F67984C4}"/>
                </a:ext>
              </a:extLst>
            </p:cNvPr>
            <p:cNvSpPr/>
            <p:nvPr/>
          </p:nvSpPr>
          <p:spPr bwMode="auto">
            <a:xfrm rot="2301587">
              <a:off x="9427470" y="3898531"/>
              <a:ext cx="26108" cy="48165"/>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8" name="Freeform: Shape 311">
              <a:extLst>
                <a:ext uri="{FF2B5EF4-FFF2-40B4-BE49-F238E27FC236}">
                  <a16:creationId xmlns:a16="http://schemas.microsoft.com/office/drawing/2014/main" id="{1586D613-2C98-3E31-A9DD-041C2BA830DA}"/>
                </a:ext>
              </a:extLst>
            </p:cNvPr>
            <p:cNvSpPr/>
            <p:nvPr/>
          </p:nvSpPr>
          <p:spPr bwMode="auto">
            <a:xfrm>
              <a:off x="9447493" y="3805454"/>
              <a:ext cx="116041" cy="103148"/>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9" name="Freeform: Shape 313">
              <a:extLst>
                <a:ext uri="{FF2B5EF4-FFF2-40B4-BE49-F238E27FC236}">
                  <a16:creationId xmlns:a16="http://schemas.microsoft.com/office/drawing/2014/main" id="{B66071FF-B6C7-B87E-0FD2-23EC77CC5149}"/>
                </a:ext>
              </a:extLst>
            </p:cNvPr>
            <p:cNvSpPr/>
            <p:nvPr/>
          </p:nvSpPr>
          <p:spPr bwMode="auto">
            <a:xfrm>
              <a:off x="9432988" y="3887649"/>
              <a:ext cx="74137" cy="87031"/>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0" name="Freeform: Shape 316">
              <a:extLst>
                <a:ext uri="{FF2B5EF4-FFF2-40B4-BE49-F238E27FC236}">
                  <a16:creationId xmlns:a16="http://schemas.microsoft.com/office/drawing/2014/main" id="{AD912D40-5E4F-C26A-E018-CEAAF739549F}"/>
                </a:ext>
              </a:extLst>
            </p:cNvPr>
            <p:cNvSpPr/>
            <p:nvPr/>
          </p:nvSpPr>
          <p:spPr bwMode="auto">
            <a:xfrm>
              <a:off x="9009115" y="4250278"/>
              <a:ext cx="117653" cy="183732"/>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1" name="Freeform: Shape 317">
              <a:extLst>
                <a:ext uri="{FF2B5EF4-FFF2-40B4-BE49-F238E27FC236}">
                  <a16:creationId xmlns:a16="http://schemas.microsoft.com/office/drawing/2014/main" id="{D70BD756-9C13-0F57-24D5-434FC04BF7F0}"/>
                </a:ext>
              </a:extLst>
            </p:cNvPr>
            <p:cNvSpPr/>
            <p:nvPr/>
          </p:nvSpPr>
          <p:spPr bwMode="auto">
            <a:xfrm rot="2301587">
              <a:off x="9020212" y="4430148"/>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2" name="Freeform: Shape 1060">
              <a:extLst>
                <a:ext uri="{FF2B5EF4-FFF2-40B4-BE49-F238E27FC236}">
                  <a16:creationId xmlns:a16="http://schemas.microsoft.com/office/drawing/2014/main" id="{A128688F-60E4-262A-AFC0-C60F44D17E4E}"/>
                </a:ext>
              </a:extLst>
            </p:cNvPr>
            <p:cNvSpPr/>
            <p:nvPr/>
          </p:nvSpPr>
          <p:spPr bwMode="auto">
            <a:xfrm>
              <a:off x="9009115" y="4434010"/>
              <a:ext cx="99924" cy="98312"/>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3" name="Freeform: Shape 319">
              <a:extLst>
                <a:ext uri="{FF2B5EF4-FFF2-40B4-BE49-F238E27FC236}">
                  <a16:creationId xmlns:a16="http://schemas.microsoft.com/office/drawing/2014/main" id="{A9622553-0EE1-9B3F-12D0-DA930831E594}"/>
                </a:ext>
              </a:extLst>
            </p:cNvPr>
            <p:cNvSpPr/>
            <p:nvPr/>
          </p:nvSpPr>
          <p:spPr bwMode="auto">
            <a:xfrm rot="2301587">
              <a:off x="9353879" y="4479966"/>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4" name="Freeform: Shape 320">
              <a:extLst>
                <a:ext uri="{FF2B5EF4-FFF2-40B4-BE49-F238E27FC236}">
                  <a16:creationId xmlns:a16="http://schemas.microsoft.com/office/drawing/2014/main" id="{B67C2D5C-A412-7B37-26FB-BF7C34131823}"/>
                </a:ext>
              </a:extLst>
            </p:cNvPr>
            <p:cNvSpPr/>
            <p:nvPr/>
          </p:nvSpPr>
          <p:spPr bwMode="auto">
            <a:xfrm rot="2301587">
              <a:off x="9350656" y="4512528"/>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5" name="Freeform: Shape 1072">
              <a:extLst>
                <a:ext uri="{FF2B5EF4-FFF2-40B4-BE49-F238E27FC236}">
                  <a16:creationId xmlns:a16="http://schemas.microsoft.com/office/drawing/2014/main" id="{66388A84-B5C0-7F42-AE13-1C3EB914072E}"/>
                </a:ext>
              </a:extLst>
            </p:cNvPr>
            <p:cNvSpPr/>
            <p:nvPr/>
          </p:nvSpPr>
          <p:spPr bwMode="auto">
            <a:xfrm>
              <a:off x="9350792" y="4393718"/>
              <a:ext cx="96701" cy="112818"/>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6" name="Freeform: Shape 63">
              <a:extLst>
                <a:ext uri="{FF2B5EF4-FFF2-40B4-BE49-F238E27FC236}">
                  <a16:creationId xmlns:a16="http://schemas.microsoft.com/office/drawing/2014/main" id="{4E47E98A-71C9-7AF1-EC83-C5C9313F9622}"/>
                </a:ext>
              </a:extLst>
            </p:cNvPr>
            <p:cNvSpPr/>
            <p:nvPr/>
          </p:nvSpPr>
          <p:spPr bwMode="auto">
            <a:xfrm>
              <a:off x="9358850" y="4485584"/>
              <a:ext cx="166003" cy="174062"/>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7" name="Freeform: Shape 67">
              <a:extLst>
                <a:ext uri="{FF2B5EF4-FFF2-40B4-BE49-F238E27FC236}">
                  <a16:creationId xmlns:a16="http://schemas.microsoft.com/office/drawing/2014/main" id="{0F6AFC1F-961B-426D-A961-5330E00304EC}"/>
                </a:ext>
              </a:extLst>
            </p:cNvPr>
            <p:cNvSpPr/>
            <p:nvPr/>
          </p:nvSpPr>
          <p:spPr bwMode="auto">
            <a:xfrm>
              <a:off x="9133373" y="4844629"/>
              <a:ext cx="265927" cy="238529"/>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8" name="Freeform: Shape 321">
              <a:extLst>
                <a:ext uri="{FF2B5EF4-FFF2-40B4-BE49-F238E27FC236}">
                  <a16:creationId xmlns:a16="http://schemas.microsoft.com/office/drawing/2014/main" id="{61337372-070E-489A-68A2-A839733023D9}"/>
                </a:ext>
              </a:extLst>
            </p:cNvPr>
            <p:cNvSpPr/>
            <p:nvPr/>
          </p:nvSpPr>
          <p:spPr bwMode="auto">
            <a:xfrm rot="2301587">
              <a:off x="9368674" y="4918990"/>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9" name="Freeform 374">
              <a:extLst>
                <a:ext uri="{FF2B5EF4-FFF2-40B4-BE49-F238E27FC236}">
                  <a16:creationId xmlns:a16="http://schemas.microsoft.com/office/drawing/2014/main" id="{7B454096-760A-9DA2-9D40-6DDCB98FEE7A}"/>
                </a:ext>
              </a:extLst>
            </p:cNvPr>
            <p:cNvSpPr>
              <a:spLocks/>
            </p:cNvSpPr>
            <p:nvPr/>
          </p:nvSpPr>
          <p:spPr bwMode="auto">
            <a:xfrm>
              <a:off x="9347335" y="4645458"/>
              <a:ext cx="181583" cy="28580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0" name="Freeform: Shape 1062">
              <a:extLst>
                <a:ext uri="{FF2B5EF4-FFF2-40B4-BE49-F238E27FC236}">
                  <a16:creationId xmlns:a16="http://schemas.microsoft.com/office/drawing/2014/main" id="{31D6C804-7D1A-69EE-F281-8A73AFF6B5C1}"/>
                </a:ext>
              </a:extLst>
            </p:cNvPr>
            <p:cNvSpPr/>
            <p:nvPr/>
          </p:nvSpPr>
          <p:spPr bwMode="auto">
            <a:xfrm>
              <a:off x="9265373" y="4732171"/>
              <a:ext cx="130546" cy="125711"/>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1" name="Freeform: Shape 1064">
              <a:extLst>
                <a:ext uri="{FF2B5EF4-FFF2-40B4-BE49-F238E27FC236}">
                  <a16:creationId xmlns:a16="http://schemas.microsoft.com/office/drawing/2014/main" id="{3381FBC6-E0D7-2A8B-BF23-0B891C968BBF}"/>
                </a:ext>
              </a:extLst>
            </p:cNvPr>
            <p:cNvSpPr/>
            <p:nvPr/>
          </p:nvSpPr>
          <p:spPr bwMode="auto">
            <a:xfrm>
              <a:off x="9220246" y="4604848"/>
              <a:ext cx="198236" cy="169227"/>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2" name="Freeform: Shape 318">
              <a:extLst>
                <a:ext uri="{FF2B5EF4-FFF2-40B4-BE49-F238E27FC236}">
                  <a16:creationId xmlns:a16="http://schemas.microsoft.com/office/drawing/2014/main" id="{921AD63B-93B6-67CB-3B3E-E1F85F929A58}"/>
                </a:ext>
              </a:extLst>
            </p:cNvPr>
            <p:cNvSpPr/>
            <p:nvPr/>
          </p:nvSpPr>
          <p:spPr bwMode="auto">
            <a:xfrm>
              <a:off x="9059077" y="4382436"/>
              <a:ext cx="315890" cy="315890"/>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3" name="Freeform: Shape 68">
              <a:extLst>
                <a:ext uri="{FF2B5EF4-FFF2-40B4-BE49-F238E27FC236}">
                  <a16:creationId xmlns:a16="http://schemas.microsoft.com/office/drawing/2014/main" id="{C10D91D2-5ADE-A114-192B-B7BCF996CA1D}"/>
                </a:ext>
              </a:extLst>
            </p:cNvPr>
            <p:cNvSpPr/>
            <p:nvPr/>
          </p:nvSpPr>
          <p:spPr bwMode="auto">
            <a:xfrm>
              <a:off x="9300829" y="4970700"/>
              <a:ext cx="45127" cy="40292"/>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44" name="Freeform: Shape 71">
              <a:extLst>
                <a:ext uri="{FF2B5EF4-FFF2-40B4-BE49-F238E27FC236}">
                  <a16:creationId xmlns:a16="http://schemas.microsoft.com/office/drawing/2014/main" id="{51557840-6D1C-6290-581D-6CB6CA5746EF}"/>
                </a:ext>
              </a:extLst>
            </p:cNvPr>
            <p:cNvSpPr/>
            <p:nvPr/>
          </p:nvSpPr>
          <p:spPr bwMode="auto">
            <a:xfrm>
              <a:off x="9424929" y="3913437"/>
              <a:ext cx="359406" cy="301385"/>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5" name="Freeform: Shape 76">
              <a:extLst>
                <a:ext uri="{FF2B5EF4-FFF2-40B4-BE49-F238E27FC236}">
                  <a16:creationId xmlns:a16="http://schemas.microsoft.com/office/drawing/2014/main" id="{4504BE7A-B137-6334-BE76-E602FF151CD2}"/>
                </a:ext>
              </a:extLst>
            </p:cNvPr>
            <p:cNvSpPr/>
            <p:nvPr/>
          </p:nvSpPr>
          <p:spPr bwMode="auto">
            <a:xfrm>
              <a:off x="9624778" y="3937612"/>
              <a:ext cx="37070" cy="49962"/>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6" name="Freeform: Shape 77">
              <a:extLst>
                <a:ext uri="{FF2B5EF4-FFF2-40B4-BE49-F238E27FC236}">
                  <a16:creationId xmlns:a16="http://schemas.microsoft.com/office/drawing/2014/main" id="{95F49B35-CBEE-EF9D-0394-3581EC1EFE04}"/>
                </a:ext>
              </a:extLst>
            </p:cNvPr>
            <p:cNvSpPr/>
            <p:nvPr/>
          </p:nvSpPr>
          <p:spPr bwMode="auto">
            <a:xfrm>
              <a:off x="9574816" y="4155189"/>
              <a:ext cx="164391" cy="111207"/>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7" name="Freeform: Shape 80">
              <a:extLst>
                <a:ext uri="{FF2B5EF4-FFF2-40B4-BE49-F238E27FC236}">
                  <a16:creationId xmlns:a16="http://schemas.microsoft.com/office/drawing/2014/main" id="{82E0BE57-39B7-7AC7-DB7C-4438907963AF}"/>
                </a:ext>
              </a:extLst>
            </p:cNvPr>
            <p:cNvSpPr/>
            <p:nvPr/>
          </p:nvSpPr>
          <p:spPr bwMode="auto">
            <a:xfrm>
              <a:off x="9721478" y="4047206"/>
              <a:ext cx="132158" cy="153109"/>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8" name="Freeform: Shape 81">
              <a:extLst>
                <a:ext uri="{FF2B5EF4-FFF2-40B4-BE49-F238E27FC236}">
                  <a16:creationId xmlns:a16="http://schemas.microsoft.com/office/drawing/2014/main" id="{BADA399D-8C28-0F60-B1DC-4ED817816212}"/>
                </a:ext>
              </a:extLst>
            </p:cNvPr>
            <p:cNvSpPr/>
            <p:nvPr/>
          </p:nvSpPr>
          <p:spPr bwMode="auto">
            <a:xfrm>
              <a:off x="9721478" y="4034313"/>
              <a:ext cx="72526" cy="61244"/>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49" name="Freeform: Shape 322">
              <a:extLst>
                <a:ext uri="{FF2B5EF4-FFF2-40B4-BE49-F238E27FC236}">
                  <a16:creationId xmlns:a16="http://schemas.microsoft.com/office/drawing/2014/main" id="{4AD87B4E-272D-E576-7984-C73BF86CFA55}"/>
                </a:ext>
              </a:extLst>
            </p:cNvPr>
            <p:cNvSpPr/>
            <p:nvPr/>
          </p:nvSpPr>
          <p:spPr bwMode="auto">
            <a:xfrm rot="2301587">
              <a:off x="9696208" y="4027681"/>
              <a:ext cx="30944" cy="30944"/>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0" name="Freeform: Shape 93">
              <a:extLst>
                <a:ext uri="{FF2B5EF4-FFF2-40B4-BE49-F238E27FC236}">
                  <a16:creationId xmlns:a16="http://schemas.microsoft.com/office/drawing/2014/main" id="{E96B7BEE-4EC3-BC07-7082-EC72918121F4}"/>
                </a:ext>
              </a:extLst>
            </p:cNvPr>
            <p:cNvSpPr/>
            <p:nvPr/>
          </p:nvSpPr>
          <p:spPr bwMode="auto">
            <a:xfrm>
              <a:off x="9631224" y="3367076"/>
              <a:ext cx="691412" cy="367464"/>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1" name="Freeform: Shape 97">
              <a:extLst>
                <a:ext uri="{FF2B5EF4-FFF2-40B4-BE49-F238E27FC236}">
                  <a16:creationId xmlns:a16="http://schemas.microsoft.com/office/drawing/2014/main" id="{60974661-B4FD-E501-B87A-3945F8DBBEF2}"/>
                </a:ext>
              </a:extLst>
            </p:cNvPr>
            <p:cNvSpPr/>
            <p:nvPr/>
          </p:nvSpPr>
          <p:spPr bwMode="auto">
            <a:xfrm>
              <a:off x="10016417" y="3671684"/>
              <a:ext cx="178897" cy="91866"/>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2" name="Freeform: Shape 98">
              <a:extLst>
                <a:ext uri="{FF2B5EF4-FFF2-40B4-BE49-F238E27FC236}">
                  <a16:creationId xmlns:a16="http://schemas.microsoft.com/office/drawing/2014/main" id="{418F217B-41D6-52DE-C5A9-718821DB29EA}"/>
                </a:ext>
              </a:extLst>
            </p:cNvPr>
            <p:cNvSpPr/>
            <p:nvPr/>
          </p:nvSpPr>
          <p:spPr bwMode="auto">
            <a:xfrm>
              <a:off x="9982571" y="3728093"/>
              <a:ext cx="104759" cy="74138"/>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3" name="Freeform: Shape 100">
              <a:extLst>
                <a:ext uri="{FF2B5EF4-FFF2-40B4-BE49-F238E27FC236}">
                  <a16:creationId xmlns:a16="http://schemas.microsoft.com/office/drawing/2014/main" id="{B6F2E4EB-7657-E5D9-0EF4-ECAE208EB0D1}"/>
                </a:ext>
              </a:extLst>
            </p:cNvPr>
            <p:cNvSpPr/>
            <p:nvPr/>
          </p:nvSpPr>
          <p:spPr bwMode="auto">
            <a:xfrm>
              <a:off x="9785946" y="3618498"/>
              <a:ext cx="283656" cy="180508"/>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4" name="Freeform: Shape 101">
              <a:extLst>
                <a:ext uri="{FF2B5EF4-FFF2-40B4-BE49-F238E27FC236}">
                  <a16:creationId xmlns:a16="http://schemas.microsoft.com/office/drawing/2014/main" id="{D91DDCC9-AD69-85B3-942A-B2218E0657BD}"/>
                </a:ext>
              </a:extLst>
            </p:cNvPr>
            <p:cNvSpPr/>
            <p:nvPr/>
          </p:nvSpPr>
          <p:spPr bwMode="auto">
            <a:xfrm>
              <a:off x="9737596" y="3692636"/>
              <a:ext cx="232082" cy="149886"/>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5" name="Freeform: Shape 103">
              <a:extLst>
                <a:ext uri="{FF2B5EF4-FFF2-40B4-BE49-F238E27FC236}">
                  <a16:creationId xmlns:a16="http://schemas.microsoft.com/office/drawing/2014/main" id="{70805127-0800-CF1E-A6A4-B1681FC886C5}"/>
                </a:ext>
              </a:extLst>
            </p:cNvPr>
            <p:cNvSpPr/>
            <p:nvPr/>
          </p:nvSpPr>
          <p:spPr bwMode="auto">
            <a:xfrm>
              <a:off x="9521630" y="3670072"/>
              <a:ext cx="38680" cy="27398"/>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6" name="Freeform: Shape 105">
              <a:extLst>
                <a:ext uri="{FF2B5EF4-FFF2-40B4-BE49-F238E27FC236}">
                  <a16:creationId xmlns:a16="http://schemas.microsoft.com/office/drawing/2014/main" id="{5AB11AC2-BD83-967B-7AB8-5381D0966236}"/>
                </a:ext>
              </a:extLst>
            </p:cNvPr>
            <p:cNvSpPr/>
            <p:nvPr/>
          </p:nvSpPr>
          <p:spPr bwMode="auto">
            <a:xfrm>
              <a:off x="9547417" y="3674907"/>
              <a:ext cx="93477" cy="58021"/>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7" name="Freeform: Shape 104">
              <a:extLst>
                <a:ext uri="{FF2B5EF4-FFF2-40B4-BE49-F238E27FC236}">
                  <a16:creationId xmlns:a16="http://schemas.microsoft.com/office/drawing/2014/main" id="{BDEFB367-9F8E-1878-8064-83B5053B4A92}"/>
                </a:ext>
              </a:extLst>
            </p:cNvPr>
            <p:cNvSpPr/>
            <p:nvPr/>
          </p:nvSpPr>
          <p:spPr bwMode="auto">
            <a:xfrm>
              <a:off x="9615108" y="3705530"/>
              <a:ext cx="80584" cy="78972"/>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8" name="Freeform 281">
              <a:extLst>
                <a:ext uri="{FF2B5EF4-FFF2-40B4-BE49-F238E27FC236}">
                  <a16:creationId xmlns:a16="http://schemas.microsoft.com/office/drawing/2014/main" id="{2C540298-8838-EE9A-1745-598DA9D19F51}"/>
                </a:ext>
              </a:extLst>
            </p:cNvPr>
            <p:cNvSpPr>
              <a:spLocks/>
            </p:cNvSpPr>
            <p:nvPr/>
          </p:nvSpPr>
          <p:spPr bwMode="auto">
            <a:xfrm>
              <a:off x="9587172" y="3682709"/>
              <a:ext cx="30944" cy="30944"/>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59" name="Freeform 281">
              <a:extLst>
                <a:ext uri="{FF2B5EF4-FFF2-40B4-BE49-F238E27FC236}">
                  <a16:creationId xmlns:a16="http://schemas.microsoft.com/office/drawing/2014/main" id="{9AF49971-C708-156E-FA10-FD91F8A19E8E}"/>
                </a:ext>
              </a:extLst>
            </p:cNvPr>
            <p:cNvSpPr>
              <a:spLocks/>
            </p:cNvSpPr>
            <p:nvPr/>
          </p:nvSpPr>
          <p:spPr bwMode="auto">
            <a:xfrm>
              <a:off x="9591947" y="3750174"/>
              <a:ext cx="30944" cy="30944"/>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60" name="Freeform 294">
              <a:extLst>
                <a:ext uri="{FF2B5EF4-FFF2-40B4-BE49-F238E27FC236}">
                  <a16:creationId xmlns:a16="http://schemas.microsoft.com/office/drawing/2014/main" id="{4E3200D7-5F75-9D62-294D-8A034AD87F5F}"/>
                </a:ext>
              </a:extLst>
            </p:cNvPr>
            <p:cNvSpPr>
              <a:spLocks/>
            </p:cNvSpPr>
            <p:nvPr/>
          </p:nvSpPr>
          <p:spPr bwMode="auto">
            <a:xfrm>
              <a:off x="9599879" y="3758178"/>
              <a:ext cx="318039" cy="28902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2"/>
            </a:solidFill>
            <a:ln w="6350">
              <a:solidFill>
                <a:schemeClr val="bg2">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61" name="Freeform: Shape 106">
              <a:extLst>
                <a:ext uri="{FF2B5EF4-FFF2-40B4-BE49-F238E27FC236}">
                  <a16:creationId xmlns:a16="http://schemas.microsoft.com/office/drawing/2014/main" id="{6DCCE0D4-C663-CF4D-F3B6-98393D27BCED}"/>
                </a:ext>
              </a:extLst>
            </p:cNvPr>
            <p:cNvSpPr/>
            <p:nvPr/>
          </p:nvSpPr>
          <p:spPr bwMode="auto">
            <a:xfrm>
              <a:off x="9574816" y="3723258"/>
              <a:ext cx="62855" cy="49962"/>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pSp>
      <p:sp>
        <p:nvSpPr>
          <p:cNvPr id="4" name="Footer Placeholder 2">
            <a:extLst>
              <a:ext uri="{FF2B5EF4-FFF2-40B4-BE49-F238E27FC236}">
                <a16:creationId xmlns:a16="http://schemas.microsoft.com/office/drawing/2014/main" id="{76EA5C82-45E1-09D8-D55E-C9F6712A92DA}"/>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t>
            </a:r>
          </a:p>
        </p:txBody>
      </p:sp>
    </p:spTree>
    <p:extLst>
      <p:ext uri="{BB962C8B-B14F-4D97-AF65-F5344CB8AC3E}">
        <p14:creationId xmlns:p14="http://schemas.microsoft.com/office/powerpoint/2010/main" val="397190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8B3-FBF4-C1DB-6966-6070B5C60500}"/>
              </a:ext>
            </a:extLst>
          </p:cNvPr>
          <p:cNvSpPr>
            <a:spLocks noGrp="1"/>
          </p:cNvSpPr>
          <p:nvPr>
            <p:ph type="title"/>
          </p:nvPr>
        </p:nvSpPr>
        <p:spPr/>
        <p:txBody>
          <a:bodyPr/>
          <a:lstStyle/>
          <a:p>
            <a:pPr marL="10583">
              <a:lnSpc>
                <a:spcPct val="100000"/>
              </a:lnSpc>
              <a:spcBef>
                <a:spcPts val="83"/>
              </a:spcBef>
              <a:tabLst>
                <a:tab pos="1224972" algn="l"/>
                <a:tab pos="1649876" algn="l"/>
              </a:tabLst>
            </a:pPr>
            <a:r>
              <a:rPr lang="en-US" spc="-17" dirty="0"/>
              <a:t>Pre-F RSV maternal vaccine efficacious against severe medically attended RSV in infants through 6 months of age</a:t>
            </a:r>
          </a:p>
        </p:txBody>
      </p:sp>
      <p:graphicFrame>
        <p:nvGraphicFramePr>
          <p:cNvPr id="6" name="Table 5">
            <a:extLst>
              <a:ext uri="{FF2B5EF4-FFF2-40B4-BE49-F238E27FC236}">
                <a16:creationId xmlns:a16="http://schemas.microsoft.com/office/drawing/2014/main" id="{913EB19A-9FA6-3EBF-0BA8-95718ADB4997}"/>
              </a:ext>
            </a:extLst>
          </p:cNvPr>
          <p:cNvGraphicFramePr>
            <a:graphicFrameLocks/>
          </p:cNvGraphicFramePr>
          <p:nvPr/>
        </p:nvGraphicFramePr>
        <p:xfrm>
          <a:off x="1340315" y="2401436"/>
          <a:ext cx="9931890" cy="2346542"/>
        </p:xfrm>
        <a:graphic>
          <a:graphicData uri="http://schemas.openxmlformats.org/drawingml/2006/table">
            <a:tbl>
              <a:tblPr firstRow="1" bandRow="1">
                <a:tableStyleId>{72833802-FEF1-4C79-8D5D-14CF1EAF98D9}</a:tableStyleId>
              </a:tblPr>
              <a:tblGrid>
                <a:gridCol w="1281504">
                  <a:extLst>
                    <a:ext uri="{9D8B030D-6E8A-4147-A177-3AD203B41FA5}">
                      <a16:colId xmlns:a16="http://schemas.microsoft.com/office/drawing/2014/main" val="2874151930"/>
                    </a:ext>
                  </a:extLst>
                </a:gridCol>
                <a:gridCol w="4325193">
                  <a:extLst>
                    <a:ext uri="{9D8B030D-6E8A-4147-A177-3AD203B41FA5}">
                      <a16:colId xmlns:a16="http://schemas.microsoft.com/office/drawing/2014/main" val="1919952827"/>
                    </a:ext>
                  </a:extLst>
                </a:gridCol>
                <a:gridCol w="4325193">
                  <a:extLst>
                    <a:ext uri="{9D8B030D-6E8A-4147-A177-3AD203B41FA5}">
                      <a16:colId xmlns:a16="http://schemas.microsoft.com/office/drawing/2014/main" val="2945960647"/>
                    </a:ext>
                  </a:extLst>
                </a:gridCol>
              </a:tblGrid>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Corbel" panose="020B0503020204020204" pitchFamily="34" charset="0"/>
                        </a:rPr>
                        <a:t>Severe medically attended</a:t>
                      </a:r>
                      <a:br>
                        <a:rPr lang="en-US" sz="1100" b="1" i="0" dirty="0">
                          <a:solidFill>
                            <a:schemeClr val="tx1"/>
                          </a:solidFill>
                          <a:latin typeface="Corbel" panose="020B0503020204020204" pitchFamily="34" charset="0"/>
                        </a:rPr>
                      </a:br>
                      <a:r>
                        <a:rPr lang="en-US" sz="1100" b="1" i="0" dirty="0">
                          <a:solidFill>
                            <a:schemeClr val="tx1"/>
                          </a:solidFill>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en-US" sz="1050" b="0" i="0" dirty="0">
                          <a:solidFill>
                            <a:schemeClr val="tx1"/>
                          </a:solidFill>
                          <a:latin typeface="Corbel" panose="020B0503020204020204" pitchFamily="34" charset="0"/>
                        </a:rPr>
                        <a:t>(95% CI, 57.5%   to 93.9%)</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en-US" sz="1050" b="0" i="0" dirty="0">
                          <a:solidFill>
                            <a:schemeClr val="tx1"/>
                          </a:solidFill>
                          <a:latin typeface="Corbel" panose="020B0503020204020204" pitchFamily="34" charset="0"/>
                        </a:rPr>
                        <a:t>(95% CI, 50.6% to 82.5%)</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latin typeface="Corbel" panose="020B0503020204020204" pitchFamily="34" charset="0"/>
                        </a:rPr>
                        <a:t>Medically attended</a:t>
                      </a:r>
                      <a:br>
                        <a:rPr lang="en-US" sz="1100" b="1" i="0" dirty="0">
                          <a:latin typeface="Corbel" panose="020B0503020204020204" pitchFamily="34" charset="0"/>
                        </a:rPr>
                      </a:br>
                      <a:r>
                        <a:rPr lang="en-US" sz="1100" b="1" i="0" dirty="0">
                          <a:latin typeface="Corbel" panose="020B0503020204020204" pitchFamily="34" charset="0"/>
                        </a:rPr>
                        <a:t>RSV-LRTI</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algn="ctr"/>
                      <a:r>
                        <a:rPr lang="en-US" sz="1050" b="0" i="0" kern="1200" dirty="0">
                          <a:solidFill>
                            <a:schemeClr val="tx1"/>
                          </a:solidFill>
                          <a:latin typeface="Corbel"/>
                          <a:ea typeface="+mn-ea"/>
                          <a:cs typeface="+mn-cs"/>
                        </a:rPr>
                        <a:t>(</a:t>
                      </a:r>
                      <a:r>
                        <a:rPr lang="en-US" sz="1050" b="0" i="0" dirty="0">
                          <a:solidFill>
                            <a:schemeClr val="tx1"/>
                          </a:solidFill>
                          <a:latin typeface="Corbel" panose="020B0503020204020204" pitchFamily="34" charset="0"/>
                        </a:rPr>
                        <a:t>95% CI, </a:t>
                      </a:r>
                      <a:r>
                        <a:rPr lang="en-US" sz="1050" b="0" i="0" kern="1200" dirty="0">
                          <a:solidFill>
                            <a:schemeClr val="tx1"/>
                          </a:solidFill>
                          <a:latin typeface="Corbel"/>
                          <a:ea typeface="+mn-ea"/>
                          <a:cs typeface="+mn-cs"/>
                        </a:rPr>
                        <a:t>31.1% to 74.6%)</a:t>
                      </a:r>
                      <a:endParaRPr lang="en-US" sz="1000" b="0" i="1" kern="1200" dirty="0">
                        <a:solidFill>
                          <a:schemeClr val="tx1"/>
                        </a:solidFill>
                        <a:latin typeface="Corbel"/>
                        <a:ea typeface="+mn-ea"/>
                        <a:cs typeface="+mn-cs"/>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CF3E7"/>
                    </a:solidFill>
                  </a:tcPr>
                </a:tc>
                <a:tc>
                  <a:txBody>
                    <a:bodyPr/>
                    <a:lstStyle/>
                    <a:p>
                      <a:pPr algn="ctr"/>
                      <a:r>
                        <a:rPr lang="en-US" sz="1050" b="0" i="0" dirty="0">
                          <a:latin typeface="Corbel" panose="020B0503020204020204" pitchFamily="34" charset="0"/>
                        </a:rPr>
                        <a:t>(</a:t>
                      </a:r>
                      <a:r>
                        <a:rPr lang="en-US" sz="1050" b="0" i="0" dirty="0">
                          <a:solidFill>
                            <a:schemeClr val="tx1"/>
                          </a:solidFill>
                          <a:latin typeface="Corbel" panose="020B0503020204020204" pitchFamily="34" charset="0"/>
                        </a:rPr>
                        <a:t>95% CI, </a:t>
                      </a:r>
                      <a:r>
                        <a:rPr lang="en-US" sz="1050" b="0" i="0" dirty="0">
                          <a:latin typeface="Corbel" panose="020B0503020204020204" pitchFamily="34" charset="0"/>
                        </a:rPr>
                        <a:t>31.4% to 62.8%)</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880735417"/>
                  </a:ext>
                </a:extLst>
              </a:tr>
            </a:tbl>
          </a:graphicData>
        </a:graphic>
      </p:graphicFrame>
      <p:sp>
        <p:nvSpPr>
          <p:cNvPr id="8" name="TextBox 7">
            <a:extLst>
              <a:ext uri="{FF2B5EF4-FFF2-40B4-BE49-F238E27FC236}">
                <a16:creationId xmlns:a16="http://schemas.microsoft.com/office/drawing/2014/main" id="{5D391F20-EB58-4E7A-BD6B-C8F51ED6B37F}"/>
              </a:ext>
            </a:extLst>
          </p:cNvPr>
          <p:cNvSpPr txBox="1"/>
          <p:nvPr/>
        </p:nvSpPr>
        <p:spPr>
          <a:xfrm>
            <a:off x="2680181" y="1527972"/>
            <a:ext cx="4205729" cy="738497"/>
          </a:xfrm>
          <a:prstGeom prst="rect">
            <a:avLst/>
          </a:prstGeom>
          <a:noFill/>
          <a:ln>
            <a:solidFill>
              <a:schemeClr val="accent4"/>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FROM BIRTH THROUGH </a:t>
            </a:r>
            <a:r>
              <a:rPr kumimoji="0" lang="en-US" sz="16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90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(CONFIDENCE INTERVAL)</a:t>
            </a:r>
          </a:p>
        </p:txBody>
      </p:sp>
      <p:sp>
        <p:nvSpPr>
          <p:cNvPr id="9" name="TextBox 8">
            <a:extLst>
              <a:ext uri="{FF2B5EF4-FFF2-40B4-BE49-F238E27FC236}">
                <a16:creationId xmlns:a16="http://schemas.microsoft.com/office/drawing/2014/main" id="{DB0B3C28-D1D1-38E2-6393-6093D18CA99E}"/>
              </a:ext>
            </a:extLst>
          </p:cNvPr>
          <p:cNvSpPr txBox="1"/>
          <p:nvPr/>
        </p:nvSpPr>
        <p:spPr>
          <a:xfrm>
            <a:off x="7019170" y="1527972"/>
            <a:ext cx="4205729" cy="738497"/>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FROM BIRTH THROUGH </a:t>
            </a:r>
            <a:r>
              <a:rPr kumimoji="0" lang="en-US" sz="1600" b="1"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180 DAYS</a:t>
            </a:r>
            <a:br>
              <a:rPr kumimoji="0" lang="en-US" sz="11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br>
            <a:r>
              <a:rPr kumimoji="0" lang="en-US" sz="105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(CONFIDENCE INTERVAL)</a:t>
            </a:r>
            <a:endParaRPr kumimoji="0" lang="en-US" sz="10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endParaRPr>
          </a:p>
        </p:txBody>
      </p:sp>
      <p:sp>
        <p:nvSpPr>
          <p:cNvPr id="11" name="TextBox 10">
            <a:extLst>
              <a:ext uri="{FF2B5EF4-FFF2-40B4-BE49-F238E27FC236}">
                <a16:creationId xmlns:a16="http://schemas.microsoft.com/office/drawing/2014/main" id="{6E710804-8FE9-90FD-FC70-D79DBEA0DCEA}"/>
              </a:ext>
            </a:extLst>
          </p:cNvPr>
          <p:cNvSpPr txBox="1"/>
          <p:nvPr/>
        </p:nvSpPr>
        <p:spPr>
          <a:xfrm>
            <a:off x="1223961" y="6540399"/>
            <a:ext cx="61032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Reference: </a:t>
            </a:r>
            <a:r>
              <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Munjal I Oral presentation at ReSViNET, February 15, 2024</a:t>
            </a:r>
            <a:r>
              <a:rPr lang="en-US" sz="800" dirty="0">
                <a:solidFill>
                  <a:srgbClr val="000000"/>
                </a:solidFill>
                <a:latin typeface="Corbel" panose="020B0503020204020204" pitchFamily="34" charset="0"/>
              </a:rPr>
              <a:t>.</a:t>
            </a:r>
            <a:endParaRPr kumimoji="0" lang="en-US"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2" name="TextBox 11">
            <a:extLst>
              <a:ext uri="{FF2B5EF4-FFF2-40B4-BE49-F238E27FC236}">
                <a16:creationId xmlns:a16="http://schemas.microsoft.com/office/drawing/2014/main" id="{057A2425-55BD-1BAF-E617-C7BC512B4355}"/>
              </a:ext>
            </a:extLst>
          </p:cNvPr>
          <p:cNvSpPr txBox="1"/>
          <p:nvPr/>
        </p:nvSpPr>
        <p:spPr>
          <a:xfrm>
            <a:off x="2680181" y="5137003"/>
            <a:ext cx="8592023" cy="646331"/>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rPr>
              <a:t>Efficacy remains high through first, most critical 6 months after birth—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61E62"/>
                </a:solidFill>
                <a:effectLst/>
                <a:uLnTx/>
                <a:uFillTx/>
                <a:latin typeface="Corbel" panose="020B0503020204020204"/>
                <a:ea typeface="+mn-ea"/>
                <a:cs typeface="+mn-cs"/>
              </a:rPr>
              <a:t>when infants are at greatest risk.</a:t>
            </a:r>
          </a:p>
        </p:txBody>
      </p:sp>
      <p:sp>
        <p:nvSpPr>
          <p:cNvPr id="40" name="Rectangle 39">
            <a:extLst>
              <a:ext uri="{FF2B5EF4-FFF2-40B4-BE49-F238E27FC236}">
                <a16:creationId xmlns:a16="http://schemas.microsoft.com/office/drawing/2014/main" id="{9084069B-1BE2-15D3-FDE9-B6ED86288427}"/>
              </a:ext>
            </a:extLst>
          </p:cNvPr>
          <p:cNvSpPr/>
          <p:nvPr/>
        </p:nvSpPr>
        <p:spPr>
          <a:xfrm>
            <a:off x="7019170" y="2588719"/>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1" name="Rectangle 40">
            <a:extLst>
              <a:ext uri="{FF2B5EF4-FFF2-40B4-BE49-F238E27FC236}">
                <a16:creationId xmlns:a16="http://schemas.microsoft.com/office/drawing/2014/main" id="{517E8F7C-7A73-75C7-907C-24A83920D885}"/>
              </a:ext>
            </a:extLst>
          </p:cNvPr>
          <p:cNvSpPr/>
          <p:nvPr/>
        </p:nvSpPr>
        <p:spPr>
          <a:xfrm>
            <a:off x="7019170" y="3733851"/>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2" name="Rectangle 41">
            <a:extLst>
              <a:ext uri="{FF2B5EF4-FFF2-40B4-BE49-F238E27FC236}">
                <a16:creationId xmlns:a16="http://schemas.microsoft.com/office/drawing/2014/main" id="{22394A9B-9037-1B71-8228-EC94667AF6A2}"/>
              </a:ext>
            </a:extLst>
          </p:cNvPr>
          <p:cNvSpPr/>
          <p:nvPr/>
        </p:nvSpPr>
        <p:spPr>
          <a:xfrm>
            <a:off x="7019170" y="2588719"/>
            <a:ext cx="2886553"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99B963C7-AF09-35E4-65A3-7199EF30C252}"/>
              </a:ext>
            </a:extLst>
          </p:cNvPr>
          <p:cNvSpPr/>
          <p:nvPr/>
        </p:nvSpPr>
        <p:spPr>
          <a:xfrm>
            <a:off x="7019170" y="3733851"/>
            <a:ext cx="2137159"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232937A6-7FA0-7460-42BB-339A3457BB76}"/>
              </a:ext>
            </a:extLst>
          </p:cNvPr>
          <p:cNvSpPr txBox="1"/>
          <p:nvPr/>
        </p:nvSpPr>
        <p:spPr>
          <a:xfrm>
            <a:off x="7933275" y="2755926"/>
            <a:ext cx="101566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orbel" panose="020B0503020204020204" pitchFamily="34" charset="0"/>
              </a:rPr>
              <a:t>70.0</a:t>
            </a: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t>
            </a:r>
          </a:p>
        </p:txBody>
      </p:sp>
      <p:sp>
        <p:nvSpPr>
          <p:cNvPr id="45" name="TextBox 44">
            <a:extLst>
              <a:ext uri="{FF2B5EF4-FFF2-40B4-BE49-F238E27FC236}">
                <a16:creationId xmlns:a16="http://schemas.microsoft.com/office/drawing/2014/main" id="{B3B3C6FE-ED1B-85D6-0B5A-BD6B5DA0C785}"/>
              </a:ext>
            </a:extLst>
          </p:cNvPr>
          <p:cNvSpPr txBox="1"/>
          <p:nvPr/>
        </p:nvSpPr>
        <p:spPr>
          <a:xfrm>
            <a:off x="7501024" y="3901058"/>
            <a:ext cx="1175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49.2%</a:t>
            </a:r>
          </a:p>
        </p:txBody>
      </p:sp>
      <p:sp>
        <p:nvSpPr>
          <p:cNvPr id="46" name="Rectangle 45">
            <a:extLst>
              <a:ext uri="{FF2B5EF4-FFF2-40B4-BE49-F238E27FC236}">
                <a16:creationId xmlns:a16="http://schemas.microsoft.com/office/drawing/2014/main" id="{3A2DB980-59ED-A422-6A4B-61FD5D5E518A}"/>
              </a:ext>
            </a:extLst>
          </p:cNvPr>
          <p:cNvSpPr/>
          <p:nvPr/>
        </p:nvSpPr>
        <p:spPr>
          <a:xfrm>
            <a:off x="2701399" y="2588719"/>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 name="Rectangle 46">
            <a:extLst>
              <a:ext uri="{FF2B5EF4-FFF2-40B4-BE49-F238E27FC236}">
                <a16:creationId xmlns:a16="http://schemas.microsoft.com/office/drawing/2014/main" id="{0FCB59B8-92F4-9E70-1CB7-61E29A383A5E}"/>
              </a:ext>
            </a:extLst>
          </p:cNvPr>
          <p:cNvSpPr/>
          <p:nvPr/>
        </p:nvSpPr>
        <p:spPr>
          <a:xfrm>
            <a:off x="2701398" y="2588719"/>
            <a:ext cx="3400026"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B79E1298-23D2-5F32-B164-FA6A9422D4C5}"/>
              </a:ext>
            </a:extLst>
          </p:cNvPr>
          <p:cNvSpPr txBox="1"/>
          <p:nvPr/>
        </p:nvSpPr>
        <p:spPr>
          <a:xfrm>
            <a:off x="3769978" y="2755926"/>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82.4%</a:t>
            </a:r>
          </a:p>
        </p:txBody>
      </p:sp>
      <p:sp>
        <p:nvSpPr>
          <p:cNvPr id="49" name="Rectangle 48">
            <a:extLst>
              <a:ext uri="{FF2B5EF4-FFF2-40B4-BE49-F238E27FC236}">
                <a16:creationId xmlns:a16="http://schemas.microsoft.com/office/drawing/2014/main" id="{B0BF0555-94B2-523B-521A-F39F666A6139}"/>
              </a:ext>
            </a:extLst>
          </p:cNvPr>
          <p:cNvSpPr/>
          <p:nvPr/>
        </p:nvSpPr>
        <p:spPr>
          <a:xfrm>
            <a:off x="2701398" y="3733851"/>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 name="Rectangle 49">
            <a:extLst>
              <a:ext uri="{FF2B5EF4-FFF2-40B4-BE49-F238E27FC236}">
                <a16:creationId xmlns:a16="http://schemas.microsoft.com/office/drawing/2014/main" id="{9F5651E9-316F-2AAD-0D45-92092BFBF5E8}"/>
              </a:ext>
            </a:extLst>
          </p:cNvPr>
          <p:cNvSpPr/>
          <p:nvPr/>
        </p:nvSpPr>
        <p:spPr>
          <a:xfrm>
            <a:off x="2701398" y="3733851"/>
            <a:ext cx="2380018"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 name="TextBox 50">
            <a:extLst>
              <a:ext uri="{FF2B5EF4-FFF2-40B4-BE49-F238E27FC236}">
                <a16:creationId xmlns:a16="http://schemas.microsoft.com/office/drawing/2014/main" id="{5BCD0658-53B6-06C5-AA22-CEB38EDC15BB}"/>
              </a:ext>
            </a:extLst>
          </p:cNvPr>
          <p:cNvSpPr txBox="1"/>
          <p:nvPr/>
        </p:nvSpPr>
        <p:spPr>
          <a:xfrm>
            <a:off x="3337727" y="3901058"/>
            <a:ext cx="11073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57.6%</a:t>
            </a:r>
          </a:p>
        </p:txBody>
      </p:sp>
      <p:sp>
        <p:nvSpPr>
          <p:cNvPr id="4" name="Footer Placeholder 2">
            <a:extLst>
              <a:ext uri="{FF2B5EF4-FFF2-40B4-BE49-F238E27FC236}">
                <a16:creationId xmlns:a16="http://schemas.microsoft.com/office/drawing/2014/main" id="{E5730ADA-8E0E-0B0E-081E-38ADB3876A20}"/>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42552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304D-3B8A-4EEF-B892-57FBE1F83F1D}"/>
              </a:ext>
            </a:extLst>
          </p:cNvPr>
          <p:cNvSpPr>
            <a:spLocks noGrp="1"/>
          </p:cNvSpPr>
          <p:nvPr>
            <p:ph type="title"/>
          </p:nvPr>
        </p:nvSpPr>
        <p:spPr>
          <a:xfrm>
            <a:off x="1016539" y="196733"/>
            <a:ext cx="7822661" cy="941832"/>
          </a:xfrm>
        </p:spPr>
        <p:txBody>
          <a:bodyPr/>
          <a:lstStyle/>
          <a:p>
            <a:r>
              <a:rPr lang="en-US" sz="2400" dirty="0">
                <a:solidFill>
                  <a:schemeClr val="accent2"/>
                </a:solidFill>
              </a:rPr>
              <a:t>Pre-F maternal RSV vaccine Phase 3 safety results</a:t>
            </a:r>
            <a:br>
              <a:rPr lang="en-US" sz="2400" dirty="0">
                <a:solidFill>
                  <a:schemeClr val="accent2"/>
                </a:solidFill>
              </a:rPr>
            </a:br>
            <a:endParaRPr lang="en-US" sz="2400" b="0" dirty="0">
              <a:solidFill>
                <a:schemeClr val="accent1"/>
              </a:solidFill>
            </a:endParaRPr>
          </a:p>
        </p:txBody>
      </p:sp>
      <p:sp>
        <p:nvSpPr>
          <p:cNvPr id="10" name="TextBox 9">
            <a:extLst>
              <a:ext uri="{FF2B5EF4-FFF2-40B4-BE49-F238E27FC236}">
                <a16:creationId xmlns:a16="http://schemas.microsoft.com/office/drawing/2014/main" id="{08A471CC-E17D-AC07-0541-1CF2FCC3EFA7}"/>
              </a:ext>
            </a:extLst>
          </p:cNvPr>
          <p:cNvSpPr txBox="1"/>
          <p:nvPr/>
        </p:nvSpPr>
        <p:spPr>
          <a:xfrm>
            <a:off x="1016539" y="659378"/>
            <a:ext cx="10912225" cy="6265561"/>
          </a:xfrm>
          <a:prstGeom prst="rect">
            <a:avLst/>
          </a:prstGeom>
          <a:noFill/>
        </p:spPr>
        <p:txBody>
          <a:bodyPr wrap="square">
            <a:spAutoFit/>
          </a:bodyPr>
          <a:lstStyle/>
          <a:p>
            <a:pPr marL="342900" marR="0" lvl="1" indent="-342900" algn="l" defTabSz="914400" rtl="0" eaLnBrk="1" fontAlgn="auto" latinLnBrk="0" hangingPunct="1">
              <a:lnSpc>
                <a:spcPct val="85000"/>
              </a:lnSpc>
              <a:spcBef>
                <a:spcPts val="0"/>
              </a:spcBef>
              <a:spcAft>
                <a:spcPts val="1200"/>
              </a:spcAft>
              <a:buClr>
                <a:srgbClr val="0092D4"/>
              </a:buClr>
              <a:buSzTx/>
              <a:buFont typeface="Arial" panose="020B0604020202020204" pitchFamily="34" charset="0"/>
              <a:buChar char="•"/>
              <a:tabLst>
                <a:tab pos="5264150" algn="l"/>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No difference in adverse events among mothers between vaccine and placebo</a:t>
            </a:r>
          </a:p>
          <a:p>
            <a:pPr marL="342900" marR="0" lvl="1"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Numerical imbalance among babies for premature births and low birth weight</a:t>
            </a:r>
          </a:p>
          <a:p>
            <a:pPr marL="342900" marR="0" lvl="1"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2" algn="l" defTabSz="914400" rtl="0" eaLnBrk="1" fontAlgn="auto" latinLnBrk="0" hangingPunct="1">
              <a:lnSpc>
                <a:spcPct val="85000"/>
              </a:lnSpc>
              <a:spcBef>
                <a:spcPts val="0"/>
              </a:spcBef>
              <a:spcAft>
                <a:spcPts val="0"/>
              </a:spcAft>
              <a:buClr>
                <a:srgbClr val="0092D4"/>
              </a:buClr>
              <a:buSzTx/>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800100"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1139825"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Mostly observed in two middle-income countries, South Africa and Argentina</a:t>
            </a:r>
          </a:p>
          <a:p>
            <a:pPr marL="1139825" marR="0" lvl="2"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No temporal relationship between vaccine and preterm birth</a:t>
            </a:r>
          </a:p>
          <a:p>
            <a:pPr marL="1139825" lvl="2" indent="-342900">
              <a:lnSpc>
                <a:spcPct val="85000"/>
              </a:lnSpc>
              <a:buClr>
                <a:schemeClr val="accent1"/>
              </a:buClr>
              <a:buFont typeface="Arial" panose="020B0604020202020204" pitchFamily="34" charset="0"/>
              <a:buChar char="•"/>
              <a:tabLst>
                <a:tab pos="5264150" algn="l"/>
              </a:tabLst>
            </a:pPr>
            <a:r>
              <a:rPr lang="en-US" sz="2000" dirty="0">
                <a:latin typeface="Corbel"/>
              </a:rPr>
              <a:t>No increase in deaths was seen with prematurity; fewer infant deaths in vaccinated arm compared to placebo.</a:t>
            </a:r>
            <a:r>
              <a:rPr lang="en-US" sz="2000" dirty="0">
                <a:latin typeface="+mj-lt"/>
              </a:rPr>
              <a:t> </a:t>
            </a:r>
          </a:p>
          <a:p>
            <a:pPr marL="800100" lvl="2" indent="-342900">
              <a:lnSpc>
                <a:spcPct val="85000"/>
              </a:lnSpc>
              <a:buClr>
                <a:schemeClr val="accent1"/>
              </a:buClr>
              <a:buFont typeface="Arial" panose="020B0604020202020204" pitchFamily="34" charset="0"/>
              <a:buChar char="•"/>
              <a:tabLst>
                <a:tab pos="5264150" algn="l"/>
              </a:tabLst>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1"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Multiple </a:t>
            </a:r>
            <a:r>
              <a:rPr lang="en-US" sz="2000" dirty="0">
                <a:solidFill>
                  <a:srgbClr val="000000"/>
                </a:solidFill>
                <a:latin typeface="Corbel" panose="020B0503020204020204"/>
              </a:rPr>
              <a:t>regulatory approvals, modelling studies, and </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WHO SAGE confirms that </a:t>
            </a: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benefits outweigh potential risks </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of vaccination</a:t>
            </a:r>
          </a:p>
          <a:p>
            <a:pPr marL="342900" marR="0" lvl="1" indent="-342900" algn="l" defTabSz="914400" rtl="0" eaLnBrk="1" fontAlgn="auto" latinLnBrk="0" hangingPunct="1">
              <a:lnSpc>
                <a:spcPct val="85000"/>
              </a:lnSpc>
              <a:spcBef>
                <a:spcPts val="0"/>
              </a:spcBef>
              <a:spcAft>
                <a:spcPts val="0"/>
              </a:spcAft>
              <a:buClr>
                <a:srgbClr val="0092D4"/>
              </a:buClr>
              <a:buSzTx/>
              <a:buFont typeface="Arial" panose="020B0604020202020204" pitchFamily="34" charset="0"/>
              <a:buChar char="•"/>
              <a:tabLst>
                <a:tab pos="5264150" algn="l"/>
              </a:tabLst>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Emphasize the importance of post licensure safety surveillance to monitor safety and effectiveness.</a:t>
            </a:r>
          </a:p>
          <a:p>
            <a:pPr marL="457200" marR="0" lvl="2" indent="0" algn="l" defTabSz="914400" rtl="0" eaLnBrk="1" fontAlgn="auto" latinLnBrk="0" hangingPunct="1">
              <a:lnSpc>
                <a:spcPct val="85000"/>
              </a:lnSpc>
              <a:spcBef>
                <a:spcPts val="0"/>
              </a:spcBef>
              <a:spcAft>
                <a:spcPts val="0"/>
              </a:spcAft>
              <a:buClr>
                <a:srgbClr val="0092D4"/>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ooter Placeholder 2">
            <a:extLst>
              <a:ext uri="{FF2B5EF4-FFF2-40B4-BE49-F238E27FC236}">
                <a16:creationId xmlns:a16="http://schemas.microsoft.com/office/drawing/2014/main" id="{CCF276F6-5058-5368-F76C-E9CE4E8BD3E3}"/>
              </a:ext>
            </a:extLst>
          </p:cNvPr>
          <p:cNvSpPr txBox="1">
            <a:spLocks/>
          </p:cNvSpPr>
          <p:nvPr/>
        </p:nvSpPr>
        <p:spPr>
          <a:xfrm>
            <a:off x="7318786" y="6611250"/>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pic>
        <p:nvPicPr>
          <p:cNvPr id="3" name="Picture 2">
            <a:extLst>
              <a:ext uri="{FF2B5EF4-FFF2-40B4-BE49-F238E27FC236}">
                <a16:creationId xmlns:a16="http://schemas.microsoft.com/office/drawing/2014/main" id="{C2B843B2-EC2D-09A3-193A-5D8009CD995B}"/>
              </a:ext>
            </a:extLst>
          </p:cNvPr>
          <p:cNvPicPr>
            <a:picLocks noChangeAspect="1"/>
          </p:cNvPicPr>
          <p:nvPr/>
        </p:nvPicPr>
        <p:blipFill>
          <a:blip r:embed="rId4"/>
          <a:stretch>
            <a:fillRect/>
          </a:stretch>
        </p:blipFill>
        <p:spPr>
          <a:xfrm>
            <a:off x="1877486" y="1417426"/>
            <a:ext cx="4643890" cy="2889532"/>
          </a:xfrm>
          <a:prstGeom prst="rect">
            <a:avLst/>
          </a:prstGeom>
        </p:spPr>
      </p:pic>
      <p:pic>
        <p:nvPicPr>
          <p:cNvPr id="4" name="Picture 3">
            <a:extLst>
              <a:ext uri="{FF2B5EF4-FFF2-40B4-BE49-F238E27FC236}">
                <a16:creationId xmlns:a16="http://schemas.microsoft.com/office/drawing/2014/main" id="{A1B403C3-C4EB-7314-065D-DEAE10CCBC29}"/>
              </a:ext>
            </a:extLst>
          </p:cNvPr>
          <p:cNvPicPr>
            <a:picLocks noChangeAspect="1"/>
          </p:cNvPicPr>
          <p:nvPr/>
        </p:nvPicPr>
        <p:blipFill>
          <a:blip r:embed="rId5"/>
          <a:stretch>
            <a:fillRect/>
          </a:stretch>
        </p:blipFill>
        <p:spPr>
          <a:xfrm>
            <a:off x="6718851" y="1427930"/>
            <a:ext cx="4433023" cy="2879028"/>
          </a:xfrm>
          <a:prstGeom prst="rect">
            <a:avLst/>
          </a:prstGeom>
        </p:spPr>
      </p:pic>
      <p:sp>
        <p:nvSpPr>
          <p:cNvPr id="8" name="TextBox 7">
            <a:extLst>
              <a:ext uri="{FF2B5EF4-FFF2-40B4-BE49-F238E27FC236}">
                <a16:creationId xmlns:a16="http://schemas.microsoft.com/office/drawing/2014/main" id="{7B550B8F-DAE5-C352-9FC9-D7147CFA9C63}"/>
              </a:ext>
            </a:extLst>
          </p:cNvPr>
          <p:cNvSpPr txBox="1"/>
          <p:nvPr/>
        </p:nvSpPr>
        <p:spPr>
          <a:xfrm>
            <a:off x="1207802" y="6581001"/>
            <a:ext cx="2787268" cy="276999"/>
          </a:xfrm>
          <a:prstGeom prst="rect">
            <a:avLst/>
          </a:prstGeom>
        </p:spPr>
        <p:txBody>
          <a:bodyPr/>
          <a:lstStyle>
            <a:defPPr>
              <a:defRPr lang="en-US"/>
            </a:defPPr>
            <a:lvl1pPr marR="0" lvl="0" indent="0" algn="r" fontAlgn="auto">
              <a:lnSpc>
                <a:spcPct val="100000"/>
              </a:lnSpc>
              <a:spcBef>
                <a:spcPts val="0"/>
              </a:spcBef>
              <a:spcAft>
                <a:spcPts val="0"/>
              </a:spcAft>
              <a:buClrTx/>
              <a:buSzTx/>
              <a:buFontTx/>
              <a:buNone/>
              <a:tabLst/>
              <a:defRPr kumimoji="0" sz="800" b="0" i="0" u="none" strike="noStrike" cap="none" spc="0" normalizeH="0" baseline="0">
                <a:ln>
                  <a:noFill/>
                </a:ln>
                <a:solidFill>
                  <a:srgbClr val="000000">
                    <a:tint val="75000"/>
                  </a:srgbClr>
                </a:solidFill>
                <a:effectLst/>
                <a:uLnTx/>
                <a:uFillTx/>
                <a:latin typeface="Corbel" panose="020B0503020204020204" pitchFamily="34" charset="0"/>
              </a:defRPr>
            </a:lvl1pPr>
          </a:lstStyle>
          <a:p>
            <a:pPr algn="l"/>
            <a:r>
              <a:rPr lang="en-US" dirty="0"/>
              <a:t>Graph provided by Pfizer</a:t>
            </a:r>
          </a:p>
        </p:txBody>
      </p:sp>
    </p:spTree>
    <p:custDataLst>
      <p:tags r:id="rId1"/>
    </p:custDataLst>
    <p:extLst>
      <p:ext uri="{BB962C8B-B14F-4D97-AF65-F5344CB8AC3E}">
        <p14:creationId xmlns:p14="http://schemas.microsoft.com/office/powerpoint/2010/main" val="3313916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84C-4ACE-B12C-87E3-964A5D477F20}"/>
              </a:ext>
            </a:extLst>
          </p:cNvPr>
          <p:cNvSpPr>
            <a:spLocks noGrp="1"/>
          </p:cNvSpPr>
          <p:nvPr>
            <p:ph type="title"/>
          </p:nvPr>
        </p:nvSpPr>
        <p:spPr>
          <a:xfrm>
            <a:off x="1050801" y="268129"/>
            <a:ext cx="10977914" cy="496660"/>
          </a:xfrm>
        </p:spPr>
        <p:txBody>
          <a:bodyPr>
            <a:noAutofit/>
          </a:bodyPr>
          <a:lstStyle/>
          <a:p>
            <a:r>
              <a:rPr lang="en-US" dirty="0">
                <a:latin typeface="Corbel"/>
              </a:rPr>
              <a:t>WHO’s global recommendation summary—maternal RSV vaccine</a:t>
            </a:r>
          </a:p>
        </p:txBody>
      </p:sp>
      <p:sp>
        <p:nvSpPr>
          <p:cNvPr id="7" name="TextBox 6">
            <a:extLst>
              <a:ext uri="{FF2B5EF4-FFF2-40B4-BE49-F238E27FC236}">
                <a16:creationId xmlns:a16="http://schemas.microsoft.com/office/drawing/2014/main" id="{AC146516-4C39-1547-9718-CF2A5FB8EBC6}"/>
              </a:ext>
            </a:extLst>
          </p:cNvPr>
          <p:cNvSpPr txBox="1"/>
          <p:nvPr/>
        </p:nvSpPr>
        <p:spPr>
          <a:xfrm>
            <a:off x="1050801" y="2486702"/>
            <a:ext cx="7534971" cy="2833853"/>
          </a:xfrm>
          <a:prstGeom prst="rect">
            <a:avLst/>
          </a:prstGeom>
          <a:noFill/>
        </p:spPr>
        <p:txBody>
          <a:bodyPr wrap="square">
            <a:spAutoFit/>
          </a:bodyPr>
          <a:lstStyle/>
          <a:p>
            <a:pPr marL="0" marR="0" lvl="1" indent="0" algn="l" defTabSz="914400" rtl="0" eaLnBrk="1" fontAlgn="base" latinLnBrk="0" hangingPunct="1">
              <a:lnSpc>
                <a:spcPct val="85000"/>
              </a:lnSpc>
              <a:spcBef>
                <a:spcPct val="0"/>
              </a:spcBef>
              <a:spcAft>
                <a:spcPct val="0"/>
              </a:spcAft>
              <a:buClr>
                <a:srgbClr val="0092D4"/>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1" algn="l" defTabSz="914400" rtl="0" eaLnBrk="1" fontAlgn="base" latinLnBrk="0" hangingPunct="1">
              <a:lnSpc>
                <a:spcPct val="85000"/>
              </a:lnSpc>
              <a:spcBef>
                <a:spcPct val="0"/>
              </a:spcBef>
              <a:spcAft>
                <a:spcPts val="600"/>
              </a:spcAft>
              <a:buClr>
                <a:srgbClr val="0092D4"/>
              </a:buClr>
              <a:buSzTx/>
              <a:tabLst/>
              <a:defRPr/>
            </a:pPr>
            <a:r>
              <a:rPr kumimoji="0" lang="en-US" sz="2000" b="1" u="none" strike="noStrike" kern="1200" cap="none" spc="0" normalizeH="0" baseline="0" noProof="0" dirty="0">
                <a:ln>
                  <a:noFill/>
                </a:ln>
                <a:solidFill>
                  <a:srgbClr val="000000"/>
                </a:solidFill>
                <a:effectLst/>
                <a:uLnTx/>
                <a:uFillTx/>
                <a:latin typeface="Corbel" panose="020B0503020204020204"/>
                <a:ea typeface="+mn-ea"/>
                <a:cs typeface="+mn-cs"/>
              </a:rPr>
              <a:t>For countries deciding to use the maternal vaccine:</a:t>
            </a: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lang="en-US" sz="2000" dirty="0">
                <a:solidFill>
                  <a:srgbClr val="000000"/>
                </a:solidFill>
                <a:latin typeface="Corbel" panose="020B0503020204020204"/>
              </a:rPr>
              <a:t>Give a</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 single dose in the 3rd trimester of pregnancy, as defined in local context. </a:t>
            </a:r>
          </a:p>
          <a:p>
            <a:pPr marL="800100" lvl="2" indent="-342900" fontAlgn="base">
              <a:lnSpc>
                <a:spcPct val="85000"/>
              </a:lnSpc>
              <a:spcBef>
                <a:spcPct val="0"/>
              </a:spcBef>
              <a:spcAft>
                <a:spcPts val="600"/>
              </a:spcAft>
              <a:buClr>
                <a:srgbClr val="0092D4"/>
              </a:buClr>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3</a:t>
            </a:r>
            <a:r>
              <a:rPr kumimoji="0" lang="en-US" sz="2000" b="0" i="0" u="none" strike="noStrike" kern="1200" cap="none" spc="0" normalizeH="0" baseline="30000" noProof="0" dirty="0">
                <a:ln>
                  <a:noFill/>
                </a:ln>
                <a:solidFill>
                  <a:srgbClr val="000000"/>
                </a:solidFill>
                <a:effectLst/>
                <a:uLnTx/>
                <a:uFillTx/>
                <a:latin typeface="Corbel" panose="020B0503020204020204"/>
                <a:ea typeface="+mn-ea"/>
                <a:cs typeface="+mn-cs"/>
              </a:rPr>
              <a:t>rd</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 trimester starts at 28 weeks gestation in most settings but could be earlier in some places.</a:t>
            </a:r>
          </a:p>
          <a:p>
            <a:pPr marL="342900" lvl="1" indent="-342900" fontAlgn="base">
              <a:lnSpc>
                <a:spcPct val="85000"/>
              </a:lnSpc>
              <a:spcBef>
                <a:spcPct val="0"/>
              </a:spcBef>
              <a:spcAft>
                <a:spcPts val="1200"/>
              </a:spcAft>
              <a:buClr>
                <a:srgbClr val="0092D4"/>
              </a:buClr>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No upper gestational age limit for vaccination, except for pregnant people in active labor</a:t>
            </a:r>
          </a:p>
          <a:p>
            <a:pPr marL="342900" lvl="1" indent="-342900" fontAlgn="base">
              <a:lnSpc>
                <a:spcPct val="85000"/>
              </a:lnSpc>
              <a:spcBef>
                <a:spcPct val="0"/>
              </a:spcBef>
              <a:spcAft>
                <a:spcPts val="1200"/>
              </a:spcAft>
              <a:buClr>
                <a:srgbClr val="0092D4"/>
              </a:buClr>
              <a:buFont typeface="Arial" panose="020B0604020202020204" pitchFamily="34" charset="0"/>
              <a:buChar char="•"/>
              <a:defRPr/>
            </a:pPr>
            <a:r>
              <a:rPr lang="en-US" sz="2000" dirty="0">
                <a:latin typeface="Corbel" panose="020B0503020204020204"/>
              </a:rPr>
              <a:t>Can be given concomitantly with other vaccines in pregnancy</a:t>
            </a:r>
            <a:endParaRPr kumimoji="0" lang="en-US" sz="2000" b="0" i="0" u="none" strike="noStrike" kern="1200" cap="none" spc="0" normalizeH="0" baseline="0" noProof="0" dirty="0">
              <a:ln>
                <a:noFill/>
              </a:ln>
              <a:effectLst/>
              <a:uLnTx/>
              <a:uFillTx/>
              <a:latin typeface="Corbel" panose="020B0503020204020204"/>
              <a:ea typeface="+mn-ea"/>
              <a:cs typeface="+mn-cs"/>
            </a:endParaRPr>
          </a:p>
        </p:txBody>
      </p:sp>
      <p:pic>
        <p:nvPicPr>
          <p:cNvPr id="18" name="Picture 17" descr="Icon&#10;&#10;Description automatically generated">
            <a:extLst>
              <a:ext uri="{FF2B5EF4-FFF2-40B4-BE49-F238E27FC236}">
                <a16:creationId xmlns:a16="http://schemas.microsoft.com/office/drawing/2014/main" id="{1E8B0E4D-13F8-215B-4CAB-C08455823A8F}"/>
              </a:ext>
            </a:extLst>
          </p:cNvPr>
          <p:cNvPicPr>
            <a:picLocks noChangeAspect="1"/>
          </p:cNvPicPr>
          <p:nvPr/>
        </p:nvPicPr>
        <p:blipFill>
          <a:blip r:embed="rId3">
            <a:alphaModFix amt="15000"/>
          </a:blip>
          <a:stretch>
            <a:fillRect/>
          </a:stretch>
        </p:blipFill>
        <p:spPr>
          <a:xfrm>
            <a:off x="9139988" y="1035101"/>
            <a:ext cx="2160316" cy="4740688"/>
          </a:xfrm>
          <a:prstGeom prst="rect">
            <a:avLst/>
          </a:prstGeom>
        </p:spPr>
      </p:pic>
      <p:sp>
        <p:nvSpPr>
          <p:cNvPr id="20" name="TextBox 19">
            <a:extLst>
              <a:ext uri="{FF2B5EF4-FFF2-40B4-BE49-F238E27FC236}">
                <a16:creationId xmlns:a16="http://schemas.microsoft.com/office/drawing/2014/main" id="{A54860B1-8443-16FB-9713-D45018B63909}"/>
              </a:ext>
            </a:extLst>
          </p:cNvPr>
          <p:cNvSpPr txBox="1"/>
          <p:nvPr/>
        </p:nvSpPr>
        <p:spPr>
          <a:xfrm>
            <a:off x="1050801" y="853093"/>
            <a:ext cx="850401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92D4"/>
                </a:solidFill>
                <a:latin typeface="Corbel" panose="020B0503020204020204"/>
              </a:rPr>
              <a:t>SAGE/WHO recommended that all countries </a:t>
            </a: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introduce passive immunization for the prevention of severe RSV disease in young infants.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92D4"/>
              </a:solidFill>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In May 2025, WHO published its first-ever position paper outlining these recommendations to protect children from RSV.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endParaRPr>
          </a:p>
        </p:txBody>
      </p:sp>
      <p:sp>
        <p:nvSpPr>
          <p:cNvPr id="4" name="Footer Placeholder 2">
            <a:extLst>
              <a:ext uri="{FF2B5EF4-FFF2-40B4-BE49-F238E27FC236}">
                <a16:creationId xmlns:a16="http://schemas.microsoft.com/office/drawing/2014/main" id="{89886113-C5B9-8CBB-8370-6825570C0E15}"/>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50109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6D7060-577F-413A-8B16-1B2823A16FD9}"/>
              </a:ext>
            </a:extLst>
          </p:cNvPr>
          <p:cNvGraphicFramePr>
            <a:graphicFrameLocks noChangeAspect="1"/>
          </p:cNvGraphicFramePr>
          <p:nvPr>
            <p:custDataLst>
              <p:tags r:id="rId1"/>
            </p:custDataLst>
          </p:nvPr>
        </p:nvGraphicFramePr>
        <p:xfrm>
          <a:off x="6349" y="3374"/>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D6D7060-577F-413A-8B16-1B2823A16FD9}"/>
                          </a:ext>
                        </a:extLst>
                      </p:cNvPr>
                      <p:cNvPicPr/>
                      <p:nvPr/>
                    </p:nvPicPr>
                    <p:blipFill>
                      <a:blip r:embed="rId5"/>
                      <a:stretch>
                        <a:fillRect/>
                      </a:stretch>
                    </p:blipFill>
                    <p:spPr>
                      <a:xfrm>
                        <a:off x="6349" y="3374"/>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D9A55EE-A04C-4973-94E5-1A272F8E3B55}"/>
              </a:ext>
            </a:extLst>
          </p:cNvPr>
          <p:cNvSpPr>
            <a:spLocks noGrp="1"/>
          </p:cNvSpPr>
          <p:nvPr>
            <p:ph type="title"/>
          </p:nvPr>
        </p:nvSpPr>
        <p:spPr>
          <a:xfrm>
            <a:off x="1171272" y="160762"/>
            <a:ext cx="10515600" cy="884555"/>
          </a:xfrm>
        </p:spPr>
        <p:txBody>
          <a:bodyPr vert="horz"/>
          <a:lstStyle/>
          <a:p>
            <a:r>
              <a:rPr lang="en-US" sz="2398" dirty="0"/>
              <a:t>New RSV maternal vaccine—additional details</a:t>
            </a:r>
            <a:br>
              <a:rPr lang="en-US" sz="2398" dirty="0"/>
            </a:br>
            <a:r>
              <a:rPr lang="en-US" sz="2398" b="0" dirty="0"/>
              <a:t>Pfizer, Inc. (</a:t>
            </a:r>
            <a:r>
              <a:rPr lang="en-US" sz="2398" b="0" dirty="0" err="1"/>
              <a:t>Abrysvo</a:t>
            </a:r>
            <a:r>
              <a:rPr lang="en-US" sz="2398" b="0" dirty="0"/>
              <a:t>®)</a:t>
            </a:r>
          </a:p>
        </p:txBody>
      </p:sp>
      <p:graphicFrame>
        <p:nvGraphicFramePr>
          <p:cNvPr id="4" name="Table 3">
            <a:extLst>
              <a:ext uri="{FF2B5EF4-FFF2-40B4-BE49-F238E27FC236}">
                <a16:creationId xmlns:a16="http://schemas.microsoft.com/office/drawing/2014/main" id="{5477D88F-E91A-81BC-6931-CA1ABB464156}"/>
              </a:ext>
            </a:extLst>
          </p:cNvPr>
          <p:cNvGraphicFramePr>
            <a:graphicFrameLocks noGrp="1"/>
          </p:cNvGraphicFramePr>
          <p:nvPr>
            <p:extLst>
              <p:ext uri="{D42A27DB-BD31-4B8C-83A1-F6EECF244321}">
                <p14:modId xmlns:p14="http://schemas.microsoft.com/office/powerpoint/2010/main" val="1459617428"/>
              </p:ext>
            </p:extLst>
          </p:nvPr>
        </p:nvGraphicFramePr>
        <p:xfrm>
          <a:off x="826839" y="1376900"/>
          <a:ext cx="11351910" cy="4358640"/>
        </p:xfrm>
        <a:graphic>
          <a:graphicData uri="http://schemas.openxmlformats.org/drawingml/2006/table">
            <a:tbl>
              <a:tblPr firstRow="1" bandRow="1">
                <a:tableStyleId>{69012ECD-51FC-41F1-AA8D-1B2483CD663E}</a:tableStyleId>
              </a:tblPr>
              <a:tblGrid>
                <a:gridCol w="1975228">
                  <a:extLst>
                    <a:ext uri="{9D8B030D-6E8A-4147-A177-3AD203B41FA5}">
                      <a16:colId xmlns:a16="http://schemas.microsoft.com/office/drawing/2014/main" val="3451422925"/>
                    </a:ext>
                  </a:extLst>
                </a:gridCol>
                <a:gridCol w="9376682">
                  <a:extLst>
                    <a:ext uri="{9D8B030D-6E8A-4147-A177-3AD203B41FA5}">
                      <a16:colId xmlns:a16="http://schemas.microsoft.com/office/drawing/2014/main" val="1858460118"/>
                    </a:ext>
                  </a:extLst>
                </a:gridCol>
              </a:tblGrid>
              <a:tr h="914400">
                <a:tc>
                  <a:txBody>
                    <a:bodyPr/>
                    <a:lstStyle/>
                    <a:p>
                      <a:pPr algn="r"/>
                      <a:endParaRPr lang="en-US" sz="1600"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tx1"/>
                          </a:solidFill>
                          <a:latin typeface="+mn-lt"/>
                          <a:ea typeface="+mn-ea"/>
                          <a:cs typeface="+mn-cs"/>
                        </a:rPr>
                        <a:t>Globally recommended by WHO in 2024; recommended by Pan American Health Organization (PAHO).</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tx1"/>
                          </a:solidFill>
                          <a:latin typeface="+mn-lt"/>
                          <a:ea typeface="+mn-ea"/>
                          <a:cs typeface="+mn-cs"/>
                        </a:rPr>
                        <a:t>First regulatory approvals in 2023 (United States &amp; European Union), with other high- and upper-middle-income countries following suit thereafter. </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tx1"/>
                          </a:solidFill>
                          <a:latin typeface="+mn-lt"/>
                          <a:ea typeface="+mn-ea"/>
                          <a:cs typeface="+mn-cs"/>
                        </a:rPr>
                        <a:t>Gavi has committed to supporting introduction.</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noFill/>
                  </a:tcPr>
                </a:tc>
                <a:extLst>
                  <a:ext uri="{0D108BD9-81ED-4DB2-BD59-A6C34878D82A}">
                    <a16:rowId xmlns:a16="http://schemas.microsoft.com/office/drawing/2014/main" val="2181830736"/>
                  </a:ext>
                </a:extLst>
              </a:tr>
              <a:tr h="91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2"/>
                        </a:solidFill>
                        <a:sym typeface="Wingdings" panose="05000000000000000000" pitchFamily="2" charset="2"/>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latin typeface="+mn-lt"/>
                          <a:ea typeface="+mn-ea"/>
                          <a:cs typeface="+mn-cs"/>
                        </a:rPr>
                        <a:t>Vaccination during defined gestational age window optimizes protection for the infant.</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latin typeface="+mn-lt"/>
                          <a:ea typeface="+mn-ea"/>
                          <a:cs typeface="+mn-cs"/>
                        </a:rPr>
                        <a:t>Global WHO recommendation is third trimester of pregnancy, usually from 28 weeks, but as defined in local context.</a:t>
                      </a:r>
                      <a:endParaRPr lang="en-US" sz="1600" strike="sngStrike" kern="1200" dirty="0">
                        <a:solidFill>
                          <a:schemeClr val="tx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1567104444"/>
                  </a:ext>
                </a:extLst>
              </a:tr>
              <a:tr h="914400">
                <a:tc>
                  <a:txBody>
                    <a:bodyPr/>
                    <a:lstStyle/>
                    <a:p>
                      <a:pPr algn="r"/>
                      <a:endParaRPr lang="en-US" sz="1600"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ea typeface="Times New Roman" panose="02020603050405020304" pitchFamily="18" charset="0"/>
                        </a:rPr>
                        <a:t>A year-round immunization approach is preferable in most countries,</a:t>
                      </a:r>
                      <a:r>
                        <a:rPr lang="en-US" sz="1600" dirty="0">
                          <a:solidFill>
                            <a:srgbClr val="FF0000"/>
                          </a:solidFill>
                          <a:effectLst/>
                          <a:ea typeface="Times New Roman" panose="02020603050405020304" pitchFamily="18" charset="0"/>
                        </a:rPr>
                        <a:t> </a:t>
                      </a:r>
                      <a:r>
                        <a:rPr lang="en-US" sz="1600" dirty="0">
                          <a:solidFill>
                            <a:schemeClr val="tx1"/>
                          </a:solidFill>
                          <a:effectLst/>
                          <a:ea typeface="Times New Roman" panose="02020603050405020304" pitchFamily="18" charset="0"/>
                        </a:rPr>
                        <a:t>especially</a:t>
                      </a:r>
                      <a:r>
                        <a:rPr lang="en-US" sz="1600" dirty="0">
                          <a:solidFill>
                            <a:srgbClr val="FF0000"/>
                          </a:solidFill>
                          <a:effectLst/>
                          <a:ea typeface="Times New Roman" panose="02020603050405020304" pitchFamily="18" charset="0"/>
                        </a:rPr>
                        <a:t> </a:t>
                      </a:r>
                      <a:r>
                        <a:rPr lang="en-US" sz="1600" dirty="0">
                          <a:effectLst/>
                          <a:ea typeface="Times New Roman" panose="02020603050405020304" pitchFamily="18" charset="0"/>
                        </a:rPr>
                        <a:t>in tropical and sub-tropical regions where RSV circulates most of the year. </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Where RSV seasonality is clear and immunization program capacity exists, a seasonal approach may be appropriate with vaccination starting several months before RSV season</a:t>
                      </a:r>
                      <a:r>
                        <a:rPr lang="en-US" sz="1600" dirty="0"/>
                        <a:t>.</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1708646070"/>
                  </a:ext>
                </a:extLst>
              </a:tr>
              <a:tr h="914400">
                <a:tc>
                  <a:txBody>
                    <a:bodyPr/>
                    <a:lstStyle/>
                    <a:p>
                      <a:pPr algn="r"/>
                      <a:endParaRPr lang="en-US" sz="1600"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pPr marL="393700" lvl="1" indent="-279400">
                        <a:buFont typeface="Arial" panose="020B0604020202020204" pitchFamily="34" charset="0"/>
                        <a:buChar char="•"/>
                        <a:tabLst/>
                      </a:pPr>
                      <a:r>
                        <a:rPr lang="en-US" sz="1600" dirty="0"/>
                        <a:t>One dose; can be given with other maternal vaccines</a:t>
                      </a:r>
                    </a:p>
                    <a:p>
                      <a:pPr marL="393700" lvl="1" indent="-279400">
                        <a:buFont typeface="Arial" panose="020B0604020202020204" pitchFamily="34" charset="0"/>
                        <a:buChar char="•"/>
                        <a:tabLst/>
                      </a:pPr>
                      <a:r>
                        <a:rPr lang="en-US" sz="1600" dirty="0"/>
                        <a:t>For intramuscular injection</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Lyophilized (freeze-dried) prefilled syringe; </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Single-dose vial / multi-dose vial presentation in development </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Standard cold chain</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extLst>
                  <a:ext uri="{0D108BD9-81ED-4DB2-BD59-A6C34878D82A}">
                    <a16:rowId xmlns:a16="http://schemas.microsoft.com/office/drawing/2014/main" val="3923293128"/>
                  </a:ext>
                </a:extLst>
              </a:tr>
            </a:tbl>
          </a:graphicData>
        </a:graphic>
      </p:graphicFrame>
      <p:sp>
        <p:nvSpPr>
          <p:cNvPr id="9" name="object 3">
            <a:extLst>
              <a:ext uri="{FF2B5EF4-FFF2-40B4-BE49-F238E27FC236}">
                <a16:creationId xmlns:a16="http://schemas.microsoft.com/office/drawing/2014/main" id="{D9CDC3D8-5B47-7184-E519-686B4C42B54D}"/>
              </a:ext>
            </a:extLst>
          </p:cNvPr>
          <p:cNvSpPr/>
          <p:nvPr/>
        </p:nvSpPr>
        <p:spPr>
          <a:xfrm>
            <a:off x="1078633" y="1532063"/>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1"/>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RECOMMENDATIONS</a:t>
            </a:r>
            <a:br>
              <a:rPr lang="en-US" sz="1200" b="1" spc="45" dirty="0">
                <a:solidFill>
                  <a:schemeClr val="bg1"/>
                </a:solidFill>
                <a:latin typeface="Corbel" panose="020B0503020204020204" pitchFamily="34" charset="0"/>
                <a:cs typeface="Montserrat"/>
              </a:rPr>
            </a:br>
            <a:r>
              <a:rPr lang="en-US" sz="1200" b="1" spc="45" dirty="0">
                <a:solidFill>
                  <a:schemeClr val="bg1"/>
                </a:solidFill>
                <a:latin typeface="Corbel" panose="020B0503020204020204" pitchFamily="34" charset="0"/>
                <a:cs typeface="Montserrat"/>
              </a:rPr>
              <a:t>&amp; APPROVALS</a:t>
            </a:r>
          </a:p>
        </p:txBody>
      </p:sp>
      <p:sp>
        <p:nvSpPr>
          <p:cNvPr id="13" name="object 3">
            <a:extLst>
              <a:ext uri="{FF2B5EF4-FFF2-40B4-BE49-F238E27FC236}">
                <a16:creationId xmlns:a16="http://schemas.microsoft.com/office/drawing/2014/main" id="{C13E2C9E-3A19-11F6-0AF3-BA653B492F3C}"/>
              </a:ext>
            </a:extLst>
          </p:cNvPr>
          <p:cNvSpPr/>
          <p:nvPr/>
        </p:nvSpPr>
        <p:spPr>
          <a:xfrm>
            <a:off x="1095323" y="2636147"/>
            <a:ext cx="1591130" cy="669552"/>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VACCINATION NUANCES</a:t>
            </a:r>
          </a:p>
        </p:txBody>
      </p:sp>
      <p:sp>
        <p:nvSpPr>
          <p:cNvPr id="15" name="object 3">
            <a:extLst>
              <a:ext uri="{FF2B5EF4-FFF2-40B4-BE49-F238E27FC236}">
                <a16:creationId xmlns:a16="http://schemas.microsoft.com/office/drawing/2014/main" id="{95C15410-F36F-C8C6-86A1-543668D5598E}"/>
              </a:ext>
            </a:extLst>
          </p:cNvPr>
          <p:cNvSpPr/>
          <p:nvPr/>
        </p:nvSpPr>
        <p:spPr>
          <a:xfrm>
            <a:off x="1106709" y="4779232"/>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2"/>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PRODUCT</a:t>
            </a:r>
          </a:p>
        </p:txBody>
      </p:sp>
      <p:sp>
        <p:nvSpPr>
          <p:cNvPr id="6" name="Footer Placeholder 57">
            <a:extLst>
              <a:ext uri="{FF2B5EF4-FFF2-40B4-BE49-F238E27FC236}">
                <a16:creationId xmlns:a16="http://schemas.microsoft.com/office/drawing/2014/main" id="{A4E3B024-2117-02A9-5C59-3D91FD9BEBCD}"/>
              </a:ext>
            </a:extLst>
          </p:cNvPr>
          <p:cNvSpPr txBox="1">
            <a:spLocks/>
          </p:cNvSpPr>
          <p:nvPr/>
        </p:nvSpPr>
        <p:spPr>
          <a:xfrm>
            <a:off x="6548615"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p>
        </p:txBody>
      </p:sp>
      <p:sp>
        <p:nvSpPr>
          <p:cNvPr id="7" name="object 3">
            <a:extLst>
              <a:ext uri="{FF2B5EF4-FFF2-40B4-BE49-F238E27FC236}">
                <a16:creationId xmlns:a16="http://schemas.microsoft.com/office/drawing/2014/main" id="{F1C5FF84-044F-7533-BFDF-BDBE8298AAFD}"/>
              </a:ext>
            </a:extLst>
          </p:cNvPr>
          <p:cNvSpPr/>
          <p:nvPr/>
        </p:nvSpPr>
        <p:spPr>
          <a:xfrm>
            <a:off x="1106709" y="3739055"/>
            <a:ext cx="1591130"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1200" b="1" spc="45" dirty="0">
                <a:solidFill>
                  <a:schemeClr val="bg1"/>
                </a:solidFill>
                <a:latin typeface="Corbel" panose="020B0503020204020204" pitchFamily="34" charset="0"/>
                <a:cs typeface="Montserrat"/>
              </a:rPr>
              <a:t>SEASONALITY</a:t>
            </a:r>
          </a:p>
        </p:txBody>
      </p:sp>
    </p:spTree>
    <p:extLst>
      <p:ext uri="{BB962C8B-B14F-4D97-AF65-F5344CB8AC3E}">
        <p14:creationId xmlns:p14="http://schemas.microsoft.com/office/powerpoint/2010/main" val="506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78">
            <a:extLst>
              <a:ext uri="{FF2B5EF4-FFF2-40B4-BE49-F238E27FC236}">
                <a16:creationId xmlns:a16="http://schemas.microsoft.com/office/drawing/2014/main" id="{08D0E761-F0DA-2541-6DD2-85AAFCD6E950}"/>
              </a:ext>
            </a:extLst>
          </p:cNvPr>
          <p:cNvSpPr txBox="1"/>
          <p:nvPr/>
        </p:nvSpPr>
        <p:spPr>
          <a:xfrm>
            <a:off x="2618615" y="2818235"/>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0092D4"/>
                </a:solidFill>
                <a:effectLst/>
                <a:uLnTx/>
                <a:uFillTx/>
                <a:latin typeface="Corbel" panose="020B0503020204020204"/>
                <a:ea typeface="+mn-ea"/>
                <a:cs typeface="Montserrat SemiBold"/>
              </a:rPr>
              <a:t> </a:t>
            </a:r>
            <a:r>
              <a:rPr kumimoji="0"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regulatory approvals </a:t>
            </a: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HICs</a:t>
            </a:r>
            <a:r>
              <a:rPr kumimoji="0" sz="1200" b="1" i="0" u="none" strike="noStrike" kern="1200" cap="none" spc="-25" normalizeH="0" baseline="0" noProof="0" dirty="0">
                <a:ln>
                  <a:noFill/>
                </a:ln>
                <a:solidFill>
                  <a:srgbClr val="0092D4"/>
                </a:solidFill>
                <a:effectLst/>
                <a:uLnTx/>
                <a:uFillTx/>
                <a:latin typeface="Corbel" panose="020B0503020204020204"/>
                <a:ea typeface="+mn-ea"/>
                <a:cs typeface="Montserrat SemiBold"/>
              </a:rPr>
              <a:t> </a:t>
            </a: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of</a:t>
            </a:r>
            <a:r>
              <a:rPr kumimoji="0" sz="1200" b="1" i="0" u="none" strike="noStrike" kern="1200" cap="none" spc="-25" normalizeH="0" baseline="0" noProof="0" dirty="0">
                <a:ln>
                  <a:noFill/>
                </a:ln>
                <a:solidFill>
                  <a:srgbClr val="0092D4"/>
                </a:solidFill>
                <a:effectLst/>
                <a:uLnTx/>
                <a:uFillTx/>
                <a:latin typeface="Corbel" panose="020B0503020204020204"/>
                <a:ea typeface="+mn-ea"/>
                <a:cs typeface="Montserrat SemiBold"/>
              </a:rPr>
              <a:t> PFS</a:t>
            </a:r>
            <a:endParaRPr kumimoji="0"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1027" name="object 78">
            <a:extLst>
              <a:ext uri="{FF2B5EF4-FFF2-40B4-BE49-F238E27FC236}">
                <a16:creationId xmlns:a16="http://schemas.microsoft.com/office/drawing/2014/main" id="{2A4C8BF6-AD48-BCA7-4D8F-E3B04AC83E36}"/>
              </a:ext>
            </a:extLst>
          </p:cNvPr>
          <p:cNvSpPr txBox="1"/>
          <p:nvPr/>
        </p:nvSpPr>
        <p:spPr>
          <a:xfrm>
            <a:off x="3808290" y="2539798"/>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0092D4"/>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product rollout in some HICs &amp; UMICs</a:t>
            </a:r>
            <a:endParaRPr kumimoji="0"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1028" name="object 78">
            <a:extLst>
              <a:ext uri="{FF2B5EF4-FFF2-40B4-BE49-F238E27FC236}">
                <a16:creationId xmlns:a16="http://schemas.microsoft.com/office/drawing/2014/main" id="{74A8B6C1-331B-38CC-170B-15234DEEEE46}"/>
              </a:ext>
            </a:extLst>
          </p:cNvPr>
          <p:cNvSpPr txBox="1"/>
          <p:nvPr/>
        </p:nvSpPr>
        <p:spPr>
          <a:xfrm>
            <a:off x="4997965" y="2261359"/>
            <a:ext cx="1081632" cy="1500305"/>
          </a:xfrm>
          <a:prstGeom prst="rect">
            <a:avLst/>
          </a:prstGeom>
          <a:noFill/>
          <a:ln>
            <a:solidFill>
              <a:schemeClr val="accent1"/>
            </a:solidFill>
          </a:ln>
        </p:spPr>
        <p:txBody>
          <a:bodyPr vert="horz" wrap="square" lIns="0" tIns="182880" rIns="0" bIns="0" rtlCol="0" anchor="t"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WHO</a:t>
            </a:r>
            <a:r>
              <a:rPr kumimoji="0" lang="en-US" sz="1200" b="1" i="0" u="none" strike="noStrike" kern="1200" cap="none" spc="-55" normalizeH="0" baseline="0" noProof="0" dirty="0">
                <a:ln>
                  <a:noFill/>
                </a:ln>
                <a:solidFill>
                  <a:srgbClr val="0092D4"/>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(SAGE)</a:t>
            </a:r>
            <a:endParaRPr kumimoji="0" lang="en-US"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t>policy recommend-</a:t>
            </a:r>
            <a:br>
              <a:rPr kumimoji="0" lang="en-US" sz="1200" b="1" i="0" u="none" strike="noStrike" kern="1200" cap="none" spc="-1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10" normalizeH="0" baseline="0" noProof="0" dirty="0" err="1">
                <a:ln>
                  <a:noFill/>
                </a:ln>
                <a:solidFill>
                  <a:srgbClr val="0092D4"/>
                </a:solidFill>
                <a:effectLst/>
                <a:uLnTx/>
                <a:uFillTx/>
                <a:latin typeface="Corbel" panose="020B0503020204020204"/>
                <a:ea typeface="+mn-ea"/>
                <a:cs typeface="Montserrat SemiBold"/>
              </a:rPr>
              <a:t>ation</a:t>
            </a:r>
            <a:endParaRPr kumimoji="0" lang="en-US" sz="1200" b="0" i="0" u="none" strike="noStrike" kern="1200" cap="none" spc="0" normalizeH="0" baseline="0" noProof="0" dirty="0">
              <a:ln>
                <a:noFill/>
              </a:ln>
              <a:solidFill>
                <a:srgbClr val="0092D4"/>
              </a:solidFill>
              <a:effectLst/>
              <a:uLnTx/>
              <a:uFillTx/>
              <a:latin typeface="Corbel" panose="020B0503020204020204"/>
              <a:ea typeface="+mn-ea"/>
              <a:cs typeface="Montserrat SemiBold"/>
            </a:endParaRPr>
          </a:p>
        </p:txBody>
      </p:sp>
      <p:sp>
        <p:nvSpPr>
          <p:cNvPr id="1029" name="object 78">
            <a:extLst>
              <a:ext uri="{FF2B5EF4-FFF2-40B4-BE49-F238E27FC236}">
                <a16:creationId xmlns:a16="http://schemas.microsoft.com/office/drawing/2014/main" id="{C0D6DAEC-6C90-0D44-30E2-F300F419C50B}"/>
              </a:ext>
            </a:extLst>
          </p:cNvPr>
          <p:cNvSpPr txBox="1"/>
          <p:nvPr/>
        </p:nvSpPr>
        <p:spPr>
          <a:xfrm>
            <a:off x="6187640" y="1982920"/>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SDV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WHO prequalified</a:t>
            </a:r>
          </a:p>
        </p:txBody>
      </p:sp>
      <p:sp>
        <p:nvSpPr>
          <p:cNvPr id="1031" name="object 78">
            <a:extLst>
              <a:ext uri="{FF2B5EF4-FFF2-40B4-BE49-F238E27FC236}">
                <a16:creationId xmlns:a16="http://schemas.microsoft.com/office/drawing/2014/main" id="{CB310A7F-2DF3-954A-7F34-EECD762EAB90}"/>
              </a:ext>
            </a:extLst>
          </p:cNvPr>
          <p:cNvSpPr txBox="1"/>
          <p:nvPr/>
        </p:nvSpPr>
        <p:spPr>
          <a:xfrm>
            <a:off x="8566990" y="1426042"/>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UNICEF tender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&amp; Gavi </a:t>
            </a:r>
            <a:b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co-financing</a:t>
            </a:r>
          </a:p>
        </p:txBody>
      </p:sp>
      <p:sp>
        <p:nvSpPr>
          <p:cNvPr id="1032" name="object 78">
            <a:extLst>
              <a:ext uri="{FF2B5EF4-FFF2-40B4-BE49-F238E27FC236}">
                <a16:creationId xmlns:a16="http://schemas.microsoft.com/office/drawing/2014/main" id="{89DBF3CC-1134-024B-2992-71906B5DC4E7}"/>
              </a:ext>
            </a:extLst>
          </p:cNvPr>
          <p:cNvSpPr txBox="1"/>
          <p:nvPr/>
        </p:nvSpPr>
        <p:spPr>
          <a:xfrm>
            <a:off x="9756663" y="1147603"/>
            <a:ext cx="1081632" cy="1500305"/>
          </a:xfrm>
          <a:prstGeom prst="rect">
            <a:avLst/>
          </a:prstGeom>
          <a:solidFill>
            <a:schemeClr val="accent1"/>
          </a:solid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Vaccine </a:t>
            </a:r>
            <a:b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roll-out in Gavi-eligible countries</a:t>
            </a:r>
          </a:p>
        </p:txBody>
      </p:sp>
      <p:sp>
        <p:nvSpPr>
          <p:cNvPr id="1030" name="object 78">
            <a:extLst>
              <a:ext uri="{FF2B5EF4-FFF2-40B4-BE49-F238E27FC236}">
                <a16:creationId xmlns:a16="http://schemas.microsoft.com/office/drawing/2014/main" id="{08C5BCE8-22CA-F4DE-EDE5-43F9F4DCCD06}"/>
              </a:ext>
            </a:extLst>
          </p:cNvPr>
          <p:cNvSpPr txBox="1"/>
          <p:nvPr/>
        </p:nvSpPr>
        <p:spPr>
          <a:xfrm>
            <a:off x="7377315" y="1704481"/>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2D4"/>
                </a:solidFill>
                <a:effectLst/>
                <a:uLnTx/>
                <a:uFillTx/>
                <a:latin typeface="Corbel" panose="020B0503020204020204"/>
                <a:ea typeface="+mn-ea"/>
                <a:cs typeface="Montserrat SemiBold"/>
              </a:rPr>
              <a:t>MDV available &amp; WHO prequalified</a:t>
            </a:r>
          </a:p>
        </p:txBody>
      </p:sp>
      <p:sp>
        <p:nvSpPr>
          <p:cNvPr id="1053" name="TextBox 1052">
            <a:extLst>
              <a:ext uri="{FF2B5EF4-FFF2-40B4-BE49-F238E27FC236}">
                <a16:creationId xmlns:a16="http://schemas.microsoft.com/office/drawing/2014/main" id="{BC894204-719C-1802-FDE6-9E87BDFD7D46}"/>
              </a:ext>
            </a:extLst>
          </p:cNvPr>
          <p:cNvSpPr txBox="1"/>
          <p:nvPr/>
        </p:nvSpPr>
        <p:spPr>
          <a:xfrm>
            <a:off x="986250" y="3311435"/>
            <a:ext cx="1449330" cy="464365"/>
          </a:xfrm>
          <a:prstGeom prst="rect">
            <a:avLst/>
          </a:prstGeom>
          <a:solidFill>
            <a:schemeClr val="accent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MATERNAL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VACCINE</a:t>
            </a:r>
          </a:p>
        </p:txBody>
      </p:sp>
      <p:sp>
        <p:nvSpPr>
          <p:cNvPr id="12" name="TextBox 11">
            <a:extLst>
              <a:ext uri="{FF2B5EF4-FFF2-40B4-BE49-F238E27FC236}">
                <a16:creationId xmlns:a16="http://schemas.microsoft.com/office/drawing/2014/main" id="{FF0C6AB0-26FD-D429-8629-E35E970A3E50}"/>
              </a:ext>
            </a:extLst>
          </p:cNvPr>
          <p:cNvSpPr txBox="1"/>
          <p:nvPr/>
        </p:nvSpPr>
        <p:spPr>
          <a:xfrm>
            <a:off x="873626" y="5992812"/>
            <a:ext cx="92701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rPr>
              <a:t>Definitions: </a:t>
            </a: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HIC = high-income country; PFS = pre-filled syringe; UMIC = upper- and middle-income country;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WHO SAGE = World Health Organization Strategic Advisory Group of Experts; SDV = single-dose vial; MDV = multi-dose vial</a:t>
            </a:r>
            <a:endPar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object 2">
            <a:extLst>
              <a:ext uri="{FF2B5EF4-FFF2-40B4-BE49-F238E27FC236}">
                <a16:creationId xmlns:a16="http://schemas.microsoft.com/office/drawing/2014/main" id="{B699C2D9-284E-E61C-18FA-8A2B47D83331}"/>
              </a:ext>
            </a:extLst>
          </p:cNvPr>
          <p:cNvSpPr txBox="1">
            <a:spLocks/>
          </p:cNvSpPr>
          <p:nvPr/>
        </p:nvSpPr>
        <p:spPr>
          <a:xfrm>
            <a:off x="1224280" y="220747"/>
            <a:ext cx="10515600" cy="842132"/>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a:lstStyle>
          <a:p>
            <a:pPr marL="10583" marR="4233">
              <a:lnSpc>
                <a:spcPts val="3000"/>
              </a:lnSpc>
              <a:spcBef>
                <a:spcPts val="682"/>
              </a:spcBef>
            </a:pPr>
            <a:r>
              <a:rPr lang="en-US" dirty="0"/>
              <a:t>Will RSV pre-F maternal vaccine be available for low- and middle-income markets and when?</a:t>
            </a:r>
            <a:endParaRPr lang="en-US" spc="-8" dirty="0">
              <a:solidFill>
                <a:srgbClr val="314FA1"/>
              </a:solidFill>
            </a:endParaRPr>
          </a:p>
        </p:txBody>
      </p:sp>
      <p:sp>
        <p:nvSpPr>
          <p:cNvPr id="5" name="Rectangle 4">
            <a:extLst>
              <a:ext uri="{FF2B5EF4-FFF2-40B4-BE49-F238E27FC236}">
                <a16:creationId xmlns:a16="http://schemas.microsoft.com/office/drawing/2014/main" id="{ED64B756-E08E-6290-417F-E3079F85582F}"/>
              </a:ext>
            </a:extLst>
          </p:cNvPr>
          <p:cNvSpPr/>
          <p:nvPr/>
        </p:nvSpPr>
        <p:spPr>
          <a:xfrm>
            <a:off x="1460114" y="4918388"/>
            <a:ext cx="9823878" cy="74212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Development of an affordable </a:t>
            </a:r>
            <a:r>
              <a:rPr lang="en-US" b="1" dirty="0">
                <a:solidFill>
                  <a:schemeClr val="accent1"/>
                </a:solidFill>
              </a:rPr>
              <a:t>multi-dose vial </a:t>
            </a:r>
            <a:r>
              <a:rPr lang="en-US" dirty="0"/>
              <a:t>presentation is underway to </a:t>
            </a:r>
          </a:p>
          <a:p>
            <a:pPr algn="ctr"/>
            <a:r>
              <a:rPr lang="en-US" dirty="0"/>
              <a:t>support delivery in low- and middle-income economies.</a:t>
            </a:r>
          </a:p>
        </p:txBody>
      </p:sp>
      <p:pic>
        <p:nvPicPr>
          <p:cNvPr id="3" name="Picture 2">
            <a:extLst>
              <a:ext uri="{FF2B5EF4-FFF2-40B4-BE49-F238E27FC236}">
                <a16:creationId xmlns:a16="http://schemas.microsoft.com/office/drawing/2014/main" id="{F028F320-406B-4E0B-AA7F-EA187D8625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626" y="1524793"/>
            <a:ext cx="11266259" cy="3036037"/>
          </a:xfrm>
          <a:prstGeom prst="rect">
            <a:avLst/>
          </a:prstGeom>
        </p:spPr>
      </p:pic>
      <p:sp>
        <p:nvSpPr>
          <p:cNvPr id="1041" name="object 5">
            <a:extLst>
              <a:ext uri="{FF2B5EF4-FFF2-40B4-BE49-F238E27FC236}">
                <a16:creationId xmlns:a16="http://schemas.microsoft.com/office/drawing/2014/main" id="{D82BB529-747E-B4AA-5455-98D1DB195E66}"/>
              </a:ext>
            </a:extLst>
          </p:cNvPr>
          <p:cNvSpPr txBox="1"/>
          <p:nvPr/>
        </p:nvSpPr>
        <p:spPr>
          <a:xfrm rot="5190910">
            <a:off x="3025785" y="3744087"/>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2022</a:t>
            </a: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4" name="object 5">
            <a:extLst>
              <a:ext uri="{FF2B5EF4-FFF2-40B4-BE49-F238E27FC236}">
                <a16:creationId xmlns:a16="http://schemas.microsoft.com/office/drawing/2014/main" id="{EA6CD620-9A27-D87C-7DA3-C9DFCE683554}"/>
              </a:ext>
            </a:extLst>
          </p:cNvPr>
          <p:cNvSpPr txBox="1"/>
          <p:nvPr/>
        </p:nvSpPr>
        <p:spPr>
          <a:xfrm rot="4929938">
            <a:off x="5351638" y="3470285"/>
            <a:ext cx="184666" cy="914392"/>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lang="en-US" sz="1200" spc="-17" dirty="0">
                <a:solidFill>
                  <a:srgbClr val="231F20"/>
                </a:solidFill>
                <a:latin typeface="Corbel" panose="020B0503020204020204" pitchFamily="34" charset="0"/>
                <a:cs typeface="Montserrat"/>
              </a:rPr>
              <a:t>2</a:t>
            </a: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024</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7" name="object 5">
            <a:extLst>
              <a:ext uri="{FF2B5EF4-FFF2-40B4-BE49-F238E27FC236}">
                <a16:creationId xmlns:a16="http://schemas.microsoft.com/office/drawing/2014/main" id="{8FD9FCC5-599E-2615-48CC-15DCFD8F38ED}"/>
              </a:ext>
            </a:extLst>
          </p:cNvPr>
          <p:cNvSpPr txBox="1"/>
          <p:nvPr/>
        </p:nvSpPr>
        <p:spPr>
          <a:xfrm rot="5049349">
            <a:off x="4188809" y="3651754"/>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2023-2024</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8" name="object 5">
            <a:extLst>
              <a:ext uri="{FF2B5EF4-FFF2-40B4-BE49-F238E27FC236}">
                <a16:creationId xmlns:a16="http://schemas.microsoft.com/office/drawing/2014/main" id="{19F847A2-6ED5-ACD1-FB17-8AC1F1DDFF5C}"/>
              </a:ext>
            </a:extLst>
          </p:cNvPr>
          <p:cNvSpPr txBox="1"/>
          <p:nvPr/>
        </p:nvSpPr>
        <p:spPr>
          <a:xfrm rot="4622610">
            <a:off x="6677207" y="3111837"/>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lang="en-US" sz="1200" spc="-17" dirty="0">
                <a:solidFill>
                  <a:srgbClr val="231F20"/>
                </a:solidFill>
                <a:latin typeface="Corbel" panose="020B0503020204020204" pitchFamily="34" charset="0"/>
                <a:cs typeface="Montserrat"/>
              </a:rPr>
              <a:t>2025</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9" name="object 5">
            <a:extLst>
              <a:ext uri="{FF2B5EF4-FFF2-40B4-BE49-F238E27FC236}">
                <a16:creationId xmlns:a16="http://schemas.microsoft.com/office/drawing/2014/main" id="{39733C91-033E-B9B0-348A-18C2EBACAAB4}"/>
              </a:ext>
            </a:extLst>
          </p:cNvPr>
          <p:cNvSpPr txBox="1"/>
          <p:nvPr/>
        </p:nvSpPr>
        <p:spPr>
          <a:xfrm rot="4372701">
            <a:off x="7986851" y="2775389"/>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2026</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10" name="object 5">
            <a:extLst>
              <a:ext uri="{FF2B5EF4-FFF2-40B4-BE49-F238E27FC236}">
                <a16:creationId xmlns:a16="http://schemas.microsoft.com/office/drawing/2014/main" id="{2A1EE641-9973-9166-E835-FBC81B8044A3}"/>
              </a:ext>
            </a:extLst>
          </p:cNvPr>
          <p:cNvSpPr txBox="1"/>
          <p:nvPr/>
        </p:nvSpPr>
        <p:spPr>
          <a:xfrm rot="4184933">
            <a:off x="9599657" y="1998071"/>
            <a:ext cx="184666" cy="1596539"/>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2027 onwards</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cxnSp>
        <p:nvCxnSpPr>
          <p:cNvPr id="2" name="Straight Connector 1">
            <a:extLst>
              <a:ext uri="{FF2B5EF4-FFF2-40B4-BE49-F238E27FC236}">
                <a16:creationId xmlns:a16="http://schemas.microsoft.com/office/drawing/2014/main" id="{BCB04777-858B-3E34-C459-E90A032DCE44}"/>
              </a:ext>
            </a:extLst>
          </p:cNvPr>
          <p:cNvCxnSpPr>
            <a:cxnSpLocks/>
          </p:cNvCxnSpPr>
          <p:nvPr/>
        </p:nvCxnSpPr>
        <p:spPr>
          <a:xfrm flipH="1">
            <a:off x="7315192" y="997527"/>
            <a:ext cx="25162" cy="3690587"/>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6" name="Footer Placeholder 2">
            <a:extLst>
              <a:ext uri="{FF2B5EF4-FFF2-40B4-BE49-F238E27FC236}">
                <a16:creationId xmlns:a16="http://schemas.microsoft.com/office/drawing/2014/main" id="{30EA3144-E712-B622-55E9-668BCA626829}"/>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
        <p:nvSpPr>
          <p:cNvPr id="11" name="TextBox 10">
            <a:extLst>
              <a:ext uri="{FF2B5EF4-FFF2-40B4-BE49-F238E27FC236}">
                <a16:creationId xmlns:a16="http://schemas.microsoft.com/office/drawing/2014/main" id="{568F9BF1-28E9-ABA3-6D5C-40016E76EB69}"/>
              </a:ext>
            </a:extLst>
          </p:cNvPr>
          <p:cNvSpPr txBox="1"/>
          <p:nvPr/>
        </p:nvSpPr>
        <p:spPr>
          <a:xfrm flipH="1">
            <a:off x="6183941" y="965473"/>
            <a:ext cx="1143832" cy="938719"/>
          </a:xfrm>
          <a:prstGeom prst="rect">
            <a:avLst/>
          </a:prstGeom>
          <a:noFill/>
        </p:spPr>
        <p:txBody>
          <a:bodyPr wrap="square" rtlCol="0">
            <a:spAutoFit/>
          </a:bodyPr>
          <a:lstStyle/>
          <a:p>
            <a:r>
              <a:rPr lang="en-US" sz="1100" dirty="0"/>
              <a:t>Gavi agrees to support maternal RSV vaccine programs </a:t>
            </a:r>
          </a:p>
        </p:txBody>
      </p:sp>
    </p:spTree>
    <p:extLst>
      <p:ext uri="{BB962C8B-B14F-4D97-AF65-F5344CB8AC3E}">
        <p14:creationId xmlns:p14="http://schemas.microsoft.com/office/powerpoint/2010/main" val="348904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30674355"/>
              </p:ext>
            </p:extLst>
          </p:nvPr>
        </p:nvGraphicFramePr>
        <p:xfrm>
          <a:off x="1052388" y="1118044"/>
          <a:ext cx="10414908" cy="5019519"/>
        </p:xfrm>
        <a:graphic>
          <a:graphicData uri="http://schemas.openxmlformats.org/drawingml/2006/table">
            <a:tbl>
              <a:tblPr firstRow="1" bandRow="1">
                <a:tableStyleId>{2D5ABB26-0587-4C30-8999-92F81FD0307C}</a:tableStyleId>
              </a:tblPr>
              <a:tblGrid>
                <a:gridCol w="1164339">
                  <a:extLst>
                    <a:ext uri="{9D8B030D-6E8A-4147-A177-3AD203B41FA5}">
                      <a16:colId xmlns:a16="http://schemas.microsoft.com/office/drawing/2014/main" val="4055267389"/>
                    </a:ext>
                  </a:extLst>
                </a:gridCol>
                <a:gridCol w="9250569">
                  <a:extLst>
                    <a:ext uri="{9D8B030D-6E8A-4147-A177-3AD203B41FA5}">
                      <a16:colId xmlns:a16="http://schemas.microsoft.com/office/drawing/2014/main" val="20001"/>
                    </a:ext>
                  </a:extLst>
                </a:gridCol>
              </a:tblGrid>
              <a:tr h="1673173">
                <a:tc>
                  <a:txBody>
                    <a:bodyPr/>
                    <a:lstStyle/>
                    <a:p>
                      <a:pPr marL="508000" indent="0">
                        <a:lnSpc>
                          <a:spcPct val="100000"/>
                        </a:lnSpc>
                        <a:spcBef>
                          <a:spcPts val="0"/>
                        </a:spcBef>
                        <a:buFont typeface="Arial" panose="020B0604020202020204" pitchFamily="34" charset="0"/>
                        <a:buNone/>
                      </a:pPr>
                      <a:endParaRPr sz="24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kern="1200" spc="55" dirty="0">
                          <a:solidFill>
                            <a:srgbClr val="314FA1"/>
                          </a:solidFill>
                          <a:latin typeface="Corbel" panose="020B0503020204020204" pitchFamily="34" charset="0"/>
                          <a:ea typeface="+mn-ea"/>
                          <a:cs typeface="Montserrat-ExtraBold"/>
                        </a:rPr>
                        <a:t>A history of RSV product development</a:t>
                      </a:r>
                      <a:endParaRPr sz="2800" b="1" kern="1200" spc="55" dirty="0">
                        <a:solidFill>
                          <a:srgbClr val="314FA1"/>
                        </a:solidFill>
                        <a:latin typeface="Corbel" panose="020B0503020204020204" pitchFamily="34" charset="0"/>
                        <a:ea typeface="+mn-ea"/>
                        <a:cs typeface="Montserrat-ExtraBold"/>
                      </a:endParaRPr>
                    </a:p>
                    <a:p>
                      <a:pPr marL="508000" indent="0">
                        <a:lnSpc>
                          <a:spcPct val="100000"/>
                        </a:lnSpc>
                        <a:spcBef>
                          <a:spcPts val="0"/>
                        </a:spcBef>
                        <a:buFont typeface="Arial" panose="020B0604020202020204" pitchFamily="34" charset="0"/>
                        <a:buNone/>
                      </a:pPr>
                      <a:r>
                        <a:rPr lang="en-US" sz="2400" b="0" kern="1200" dirty="0">
                          <a:solidFill>
                            <a:srgbClr val="314FA1"/>
                          </a:solidFill>
                          <a:latin typeface="Corbel" panose="020B0503020204020204" pitchFamily="34" charset="0"/>
                          <a:ea typeface="+mn-ea"/>
                          <a:cs typeface="Montserrat-SemiBold"/>
                        </a:rPr>
                        <a:t>how a scientific breakthrough turned stall into success</a:t>
                      </a:r>
                      <a:endParaRPr sz="2400" b="0" kern="1200" dirty="0">
                        <a:solidFill>
                          <a:srgbClr val="314FA1"/>
                        </a:solidFill>
                        <a:latin typeface="Corbel" panose="020B0503020204020204" pitchFamily="34" charset="0"/>
                        <a:ea typeface="+mn-ea"/>
                        <a:cs typeface="Montserrat-SemiBold"/>
                      </a:endParaRPr>
                    </a:p>
                  </a:txBody>
                  <a:tcPr marL="0" marR="0" marT="4233" marB="0" anchor="ct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673173">
                <a:tc>
                  <a:txBody>
                    <a:bodyPr/>
                    <a:lstStyle/>
                    <a:p>
                      <a:pPr marL="508000" indent="0">
                        <a:lnSpc>
                          <a:spcPct val="100000"/>
                        </a:lnSpc>
                        <a:spcBef>
                          <a:spcPts val="0"/>
                        </a:spcBef>
                        <a:spcAft>
                          <a:spcPts val="0"/>
                        </a:spcAft>
                        <a:buFont typeface="Arial" panose="020B0604020202020204" pitchFamily="34" charset="0"/>
                        <a:buNone/>
                      </a:pPr>
                      <a:endParaRPr lang="en-US" sz="2400" b="0" dirty="0">
                        <a:solidFill>
                          <a:srgbClr val="314FA1"/>
                        </a:solidFill>
                        <a:latin typeface="Corbel" panose="020B0503020204020204" pitchFamily="34" charset="0"/>
                        <a:cs typeface="Montserrat-SemiBold"/>
                      </a:endParaRPr>
                    </a:p>
                  </a:txBody>
                  <a:tcPr marL="0" marR="0" marT="4233" marB="0" anchor="ctr">
                    <a:lnL w="12700" cap="flat" cmpd="sng" algn="ctr">
                      <a:noFill/>
                      <a:prstDash val="solid"/>
                      <a:round/>
                      <a:headEnd type="none" w="med" len="med"/>
                      <a:tailEnd type="none" w="med" len="med"/>
                    </a:lnL>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spc="55" dirty="0">
                          <a:solidFill>
                            <a:srgbClr val="314FA1"/>
                          </a:solidFill>
                          <a:latin typeface="Corbel" panose="020B0503020204020204" pitchFamily="34" charset="0"/>
                          <a:cs typeface="Montserrat-ExtraBold"/>
                        </a:rPr>
                        <a:t>New RSV maternal vaccine for protecting infants</a:t>
                      </a:r>
                    </a:p>
                    <a:p>
                      <a:pPr marL="508000" indent="0">
                        <a:lnSpc>
                          <a:spcPct val="100000"/>
                        </a:lnSpc>
                        <a:spcBef>
                          <a:spcPts val="0"/>
                        </a:spcBef>
                        <a:spcAft>
                          <a:spcPts val="0"/>
                        </a:spcAft>
                        <a:buFont typeface="Arial" panose="020B0604020202020204" pitchFamily="34" charset="0"/>
                        <a:buNone/>
                      </a:pPr>
                      <a:r>
                        <a:rPr lang="en-US" sz="2400" b="0" dirty="0">
                          <a:solidFill>
                            <a:srgbClr val="314FA1"/>
                          </a:solidFill>
                          <a:latin typeface="Corbel" panose="020B0503020204020204" pitchFamily="34" charset="0"/>
                          <a:cs typeface="Montserrat-SemiBold"/>
                        </a:rPr>
                        <a:t>product information and evidence</a:t>
                      </a:r>
                    </a:p>
                  </a:txBody>
                  <a:tcPr marL="0" marR="0" marT="4233" marB="0" anchor="ct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1"/>
                  </a:ext>
                </a:extLst>
              </a:tr>
              <a:tr h="1673173">
                <a:tc>
                  <a:txBody>
                    <a:bodyPr/>
                    <a:lstStyle/>
                    <a:p>
                      <a:pPr marL="508000" indent="0" algn="l" defTabSz="914400" rtl="0" eaLnBrk="1" latinLnBrk="0" hangingPunct="1">
                        <a:lnSpc>
                          <a:spcPct val="100000"/>
                        </a:lnSpc>
                        <a:spcBef>
                          <a:spcPts val="0"/>
                        </a:spcBef>
                        <a:spcAft>
                          <a:spcPts val="0"/>
                        </a:spcAft>
                        <a:buFont typeface="Arial" panose="020B0604020202020204" pitchFamily="34" charset="0"/>
                        <a:buNone/>
                      </a:pPr>
                      <a:endParaRPr lang="en-US" sz="24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T w="6350" cap="flat" cmpd="sng" algn="ctr">
                      <a:solidFill>
                        <a:srgbClr val="0093D5"/>
                      </a:solidFill>
                      <a:prstDash val="solid"/>
                      <a:round/>
                      <a:headEnd type="none" w="med" len="med"/>
                      <a:tailEnd type="none" w="med" len="med"/>
                    </a:lnT>
                  </a:tcPr>
                </a:tc>
                <a:tc>
                  <a:txBody>
                    <a:bodyPr/>
                    <a:lstStyle/>
                    <a:p>
                      <a:pPr marL="508000" algn="l" defTabSz="914400" rtl="0" eaLnBrk="1" latinLnBrk="0" hangingPunct="1">
                        <a:lnSpc>
                          <a:spcPct val="100000"/>
                        </a:lnSpc>
                        <a:spcBef>
                          <a:spcPts val="0"/>
                        </a:spcBef>
                      </a:pPr>
                      <a:r>
                        <a:rPr lang="en-US" sz="2800" b="1" kern="1200" spc="55" dirty="0">
                          <a:solidFill>
                            <a:srgbClr val="314FA1"/>
                          </a:solidFill>
                          <a:latin typeface="Corbel" panose="020B0503020204020204" pitchFamily="34" charset="0"/>
                          <a:ea typeface="+mn-ea"/>
                          <a:cs typeface="Montserrat-ExtraBold"/>
                        </a:rPr>
                        <a:t>New long-acting RSV monoclonal antibodies given to young infants</a:t>
                      </a:r>
                    </a:p>
                    <a:p>
                      <a:pPr marL="508000" indent="0" algn="l" defTabSz="914400" rtl="0" eaLnBrk="1" latinLnBrk="0" hangingPunct="1">
                        <a:lnSpc>
                          <a:spcPct val="100000"/>
                        </a:lnSpc>
                        <a:spcBef>
                          <a:spcPts val="0"/>
                        </a:spcBef>
                        <a:spcAft>
                          <a:spcPts val="0"/>
                        </a:spcAft>
                        <a:buFont typeface="Arial" panose="020B0604020202020204" pitchFamily="34" charset="0"/>
                        <a:buNone/>
                      </a:pPr>
                      <a:r>
                        <a:rPr lang="en-US" sz="2400" b="0" kern="1200" dirty="0">
                          <a:solidFill>
                            <a:srgbClr val="314FA1"/>
                          </a:solidFill>
                          <a:latin typeface="Corbel" panose="020B0503020204020204" pitchFamily="34" charset="0"/>
                          <a:ea typeface="+mn-ea"/>
                          <a:cs typeface="Montserrat-SemiBold"/>
                        </a:rPr>
                        <a:t>product information and evidence</a:t>
                      </a:r>
                    </a:p>
                  </a:txBody>
                  <a:tcPr marL="0" marR="0" marT="4233" marB="0" anchor="ctr">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70" name="object 70"/>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spc="-8">
                <a:solidFill>
                  <a:srgbClr val="0093D5"/>
                </a:solidFill>
                <a:cs typeface="Montserrat"/>
              </a:rPr>
              <a:t>Agenda</a:t>
            </a:r>
          </a:p>
        </p:txBody>
      </p:sp>
      <p:sp>
        <p:nvSpPr>
          <p:cNvPr id="3" name="Footer Placeholder 2">
            <a:extLst>
              <a:ext uri="{FF2B5EF4-FFF2-40B4-BE49-F238E27FC236}">
                <a16:creationId xmlns:a16="http://schemas.microsoft.com/office/drawing/2014/main" id="{12393528-408E-BE3A-C309-8DE436A742B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t>
            </a:r>
          </a:p>
        </p:txBody>
      </p:sp>
      <p:pic>
        <p:nvPicPr>
          <p:cNvPr id="4" name="Picture 3">
            <a:extLst>
              <a:ext uri="{FF2B5EF4-FFF2-40B4-BE49-F238E27FC236}">
                <a16:creationId xmlns:a16="http://schemas.microsoft.com/office/drawing/2014/main" id="{28114136-C4FA-EECA-9FF3-E0914A5EBC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9057" y="1447727"/>
            <a:ext cx="802641" cy="1003301"/>
          </a:xfrm>
          <a:prstGeom prst="rect">
            <a:avLst/>
          </a:prstGeom>
        </p:spPr>
      </p:pic>
      <p:pic>
        <p:nvPicPr>
          <p:cNvPr id="5" name="Picture 4" descr="Icon&#10;&#10;Description automatically generated">
            <a:extLst>
              <a:ext uri="{FF2B5EF4-FFF2-40B4-BE49-F238E27FC236}">
                <a16:creationId xmlns:a16="http://schemas.microsoft.com/office/drawing/2014/main" id="{B840C2BB-8E01-70C0-CACA-E02F4AD6D852}"/>
              </a:ext>
            </a:extLst>
          </p:cNvPr>
          <p:cNvPicPr>
            <a:picLocks noChangeAspect="1"/>
          </p:cNvPicPr>
          <p:nvPr/>
        </p:nvPicPr>
        <p:blipFill>
          <a:blip r:embed="rId4"/>
          <a:stretch>
            <a:fillRect/>
          </a:stretch>
        </p:blipFill>
        <p:spPr>
          <a:xfrm>
            <a:off x="1527649" y="4787312"/>
            <a:ext cx="493333" cy="952643"/>
          </a:xfrm>
          <a:prstGeom prst="rect">
            <a:avLst/>
          </a:prstGeom>
        </p:spPr>
      </p:pic>
      <p:pic>
        <p:nvPicPr>
          <p:cNvPr id="6" name="Picture 5" descr="Icon&#10;&#10;Description automatically generated">
            <a:extLst>
              <a:ext uri="{FF2B5EF4-FFF2-40B4-BE49-F238E27FC236}">
                <a16:creationId xmlns:a16="http://schemas.microsoft.com/office/drawing/2014/main" id="{30E5169C-9B00-95DF-0AB7-E554F6F26200}"/>
              </a:ext>
            </a:extLst>
          </p:cNvPr>
          <p:cNvPicPr>
            <a:picLocks noChangeAspect="1"/>
          </p:cNvPicPr>
          <p:nvPr/>
        </p:nvPicPr>
        <p:blipFill>
          <a:blip r:embed="rId5"/>
          <a:stretch>
            <a:fillRect/>
          </a:stretch>
        </p:blipFill>
        <p:spPr>
          <a:xfrm>
            <a:off x="1563782" y="3144964"/>
            <a:ext cx="457200" cy="1003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a:xfrm>
            <a:off x="831850" y="1785229"/>
            <a:ext cx="10515600" cy="2852737"/>
          </a:xfrm>
        </p:spPr>
        <p:txBody>
          <a:bodyPr/>
          <a:lstStyle/>
          <a:p>
            <a:r>
              <a:rPr lang="en-US" sz="6600" dirty="0"/>
              <a:t>New long-acting RSV monoclonal antibodies given at birth</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790214"/>
            <a:ext cx="10663464" cy="1500187"/>
          </a:xfrm>
        </p:spPr>
        <p:txBody>
          <a:bodyPr/>
          <a:lstStyle/>
          <a:p>
            <a:r>
              <a:rPr lang="en-US"/>
              <a:t>product information and evidence</a:t>
            </a:r>
          </a:p>
        </p:txBody>
      </p:sp>
    </p:spTree>
    <p:extLst>
      <p:ext uri="{BB962C8B-B14F-4D97-AF65-F5344CB8AC3E}">
        <p14:creationId xmlns:p14="http://schemas.microsoft.com/office/powerpoint/2010/main" val="392791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B51DFF5-AF24-9896-0DEF-956CBDED75C9}"/>
              </a:ext>
            </a:extLst>
          </p:cNvPr>
          <p:cNvGrpSpPr/>
          <p:nvPr/>
        </p:nvGrpSpPr>
        <p:grpSpPr>
          <a:xfrm>
            <a:off x="7079959" y="807920"/>
            <a:ext cx="5080284" cy="3282225"/>
            <a:chOff x="1694584" y="1759527"/>
            <a:chExt cx="4834693" cy="3040514"/>
          </a:xfrm>
        </p:grpSpPr>
        <p:pic>
          <p:nvPicPr>
            <p:cNvPr id="16" name="Picture 15">
              <a:extLst>
                <a:ext uri="{FF2B5EF4-FFF2-40B4-BE49-F238E27FC236}">
                  <a16:creationId xmlns:a16="http://schemas.microsoft.com/office/drawing/2014/main" id="{197BCE77-A24D-196A-5FB8-F86A22BF06D4}"/>
                </a:ext>
              </a:extLst>
            </p:cNvPr>
            <p:cNvPicPr>
              <a:picLocks noChangeAspect="1"/>
            </p:cNvPicPr>
            <p:nvPr/>
          </p:nvPicPr>
          <p:blipFill>
            <a:blip r:embed="rId3"/>
            <a:stretch>
              <a:fillRect/>
            </a:stretch>
          </p:blipFill>
          <p:spPr>
            <a:xfrm>
              <a:off x="1694584" y="1880255"/>
              <a:ext cx="4803198" cy="2919786"/>
            </a:xfrm>
            <a:prstGeom prst="rect">
              <a:avLst/>
            </a:prstGeom>
          </p:spPr>
        </p:pic>
        <p:sp>
          <p:nvSpPr>
            <p:cNvPr id="17" name="Rectangle 16">
              <a:extLst>
                <a:ext uri="{FF2B5EF4-FFF2-40B4-BE49-F238E27FC236}">
                  <a16:creationId xmlns:a16="http://schemas.microsoft.com/office/drawing/2014/main" id="{5B3C32A8-BA7C-F43E-3580-CB2E9142D7F0}"/>
                </a:ext>
              </a:extLst>
            </p:cNvPr>
            <p:cNvSpPr/>
            <p:nvPr/>
          </p:nvSpPr>
          <p:spPr>
            <a:xfrm>
              <a:off x="6303819" y="1759527"/>
              <a:ext cx="225458" cy="1431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E5C6FE25-7BCF-864E-C494-9381D986A42E}"/>
              </a:ext>
            </a:extLst>
          </p:cNvPr>
          <p:cNvSpPr txBox="1">
            <a:spLocks/>
          </p:cNvSpPr>
          <p:nvPr/>
        </p:nvSpPr>
        <p:spPr>
          <a:xfrm>
            <a:off x="1123918" y="278582"/>
            <a:ext cx="10513903" cy="646332"/>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b="1" kern="1200">
                <a:solidFill>
                  <a:schemeClr val="accent2"/>
                </a:solidFill>
                <a:latin typeface="Corbel" panose="020B0503020204020204" pitchFamily="34" charset="0"/>
                <a:ea typeface="+mj-ea"/>
                <a:cs typeface="+mj-cs"/>
              </a:defRPr>
            </a:lvl1pPr>
          </a:lstStyle>
          <a:p>
            <a:pPr algn="l"/>
            <a:r>
              <a:rPr lang="en-US" sz="2800" dirty="0"/>
              <a:t>Long-acting </a:t>
            </a:r>
            <a:r>
              <a:rPr lang="en-US" sz="2800" dirty="0" err="1"/>
              <a:t>mAb</a:t>
            </a:r>
            <a:r>
              <a:rPr lang="en-US" sz="2800" dirty="0"/>
              <a:t> clinical development (</a:t>
            </a:r>
            <a:r>
              <a:rPr lang="en-US" sz="2800" dirty="0" err="1"/>
              <a:t>nirsevimab</a:t>
            </a:r>
            <a:r>
              <a:rPr lang="en-US" sz="2800" dirty="0"/>
              <a:t>)</a:t>
            </a:r>
            <a:br>
              <a:rPr lang="en-US" sz="2800" dirty="0"/>
            </a:br>
            <a:r>
              <a:rPr lang="en-US" sz="2400" b="0" dirty="0" err="1"/>
              <a:t>Beyfortus</a:t>
            </a:r>
            <a:r>
              <a:rPr lang="en-US" sz="2400" b="0" dirty="0"/>
              <a:t>® by AstraZeneca/Sanofi</a:t>
            </a:r>
            <a:r>
              <a:rPr lang="en-US" sz="3200" dirty="0"/>
              <a:t> </a:t>
            </a:r>
            <a:endParaRPr lang="en-US" sz="2800" dirty="0">
              <a:solidFill>
                <a:schemeClr val="accent1"/>
              </a:solidFill>
            </a:endParaRPr>
          </a:p>
        </p:txBody>
      </p:sp>
      <p:sp>
        <p:nvSpPr>
          <p:cNvPr id="7" name="object 36">
            <a:extLst>
              <a:ext uri="{FF2B5EF4-FFF2-40B4-BE49-F238E27FC236}">
                <a16:creationId xmlns:a16="http://schemas.microsoft.com/office/drawing/2014/main" id="{22076779-AA0E-5E73-5200-5E1DFB98C4AB}"/>
              </a:ext>
            </a:extLst>
          </p:cNvPr>
          <p:cNvSpPr txBox="1"/>
          <p:nvPr/>
        </p:nvSpPr>
        <p:spPr>
          <a:xfrm>
            <a:off x="1272702" y="1187999"/>
            <a:ext cx="4569097" cy="1295653"/>
          </a:xfrm>
          <a:prstGeom prst="rect">
            <a:avLst/>
          </a:prstGeom>
          <a:ln w="38100">
            <a:solidFill>
              <a:schemeClr val="accent4"/>
            </a:solidFill>
          </a:ln>
        </p:spPr>
        <p:txBody>
          <a:bodyPr vert="horz" wrap="square" lIns="0" tIns="10583" rIns="0" bIns="0" rtlCol="0">
            <a:spAutoFit/>
          </a:bodyPr>
          <a:lstStyle/>
          <a:p>
            <a:pPr marL="31749" algn="ctr">
              <a:spcBef>
                <a:spcPts val="83"/>
              </a:spcBef>
            </a:pPr>
            <a:r>
              <a:rPr kumimoji="0" lang="en-US" sz="2800" b="1"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Phase 2b, Study 03</a:t>
            </a:r>
            <a:endParaRPr lang="en-US" sz="1400" spc="-8" dirty="0">
              <a:solidFill>
                <a:schemeClr val="accent3"/>
              </a:solidFill>
              <a:latin typeface="Corbel" panose="020B0503020204020204" pitchFamily="34" charset="0"/>
              <a:cs typeface="Montserrat"/>
            </a:endParaRPr>
          </a:p>
          <a:p>
            <a:pPr marL="31749" algn="ctr">
              <a:spcBef>
                <a:spcPts val="83"/>
              </a:spcBef>
              <a:spcAft>
                <a:spcPts val="600"/>
              </a:spcAft>
            </a:pPr>
            <a:r>
              <a:rPr lang="en-US" sz="1600" spc="-8" dirty="0">
                <a:solidFill>
                  <a:schemeClr val="accent3"/>
                </a:solidFill>
                <a:latin typeface="Corbel" panose="020B0503020204020204" pitchFamily="34" charset="0"/>
                <a:cs typeface="Montserrat"/>
              </a:rPr>
              <a:t>Preterm infants ≥ 29 to &lt;35 weeks gestational age (GA)</a:t>
            </a:r>
          </a:p>
          <a:p>
            <a:pPr marL="914400" indent="-171450">
              <a:spcBef>
                <a:spcPts val="83"/>
              </a:spcBef>
              <a:buFont typeface="Arial" panose="020B0604020202020204" pitchFamily="34" charset="0"/>
              <a:buChar char="•"/>
            </a:pPr>
            <a:r>
              <a:rPr lang="en-US" sz="1600" spc="-8" dirty="0">
                <a:solidFill>
                  <a:schemeClr val="accent3"/>
                </a:solidFill>
                <a:latin typeface="Corbel" panose="020B0503020204020204" pitchFamily="34" charset="0"/>
                <a:cs typeface="Montserrat"/>
              </a:rPr>
              <a:t>1,453 participants</a:t>
            </a:r>
          </a:p>
          <a:p>
            <a:pPr marL="914400" indent="-171450">
              <a:spcBef>
                <a:spcPts val="83"/>
              </a:spcBef>
              <a:buFont typeface="Arial" panose="020B0604020202020204" pitchFamily="34" charset="0"/>
              <a:buChar char="•"/>
            </a:pPr>
            <a:r>
              <a:rPr lang="en-US" sz="1600" spc="-8" dirty="0">
                <a:solidFill>
                  <a:schemeClr val="accent3"/>
                </a:solidFill>
                <a:latin typeface="Corbel" panose="020B0503020204020204" pitchFamily="34" charset="0"/>
                <a:cs typeface="Montserrat"/>
              </a:rPr>
              <a:t>23 countries / 163 sites</a:t>
            </a:r>
            <a:endParaRPr sz="1100" dirty="0">
              <a:latin typeface="Corbel" panose="020B0503020204020204" pitchFamily="34" charset="0"/>
              <a:cs typeface="Montserrat"/>
            </a:endParaRPr>
          </a:p>
        </p:txBody>
      </p:sp>
      <p:sp>
        <p:nvSpPr>
          <p:cNvPr id="8" name="object 36">
            <a:extLst>
              <a:ext uri="{FF2B5EF4-FFF2-40B4-BE49-F238E27FC236}">
                <a16:creationId xmlns:a16="http://schemas.microsoft.com/office/drawing/2014/main" id="{393F1BA2-B61E-5CD2-44FE-52E88E5DBA1B}"/>
              </a:ext>
            </a:extLst>
          </p:cNvPr>
          <p:cNvSpPr txBox="1"/>
          <p:nvPr/>
        </p:nvSpPr>
        <p:spPr>
          <a:xfrm>
            <a:off x="1272702" y="2669722"/>
            <a:ext cx="4569097" cy="1295653"/>
          </a:xfrm>
          <a:prstGeom prst="rect">
            <a:avLst/>
          </a:prstGeom>
          <a:ln w="38100">
            <a:solidFill>
              <a:schemeClr val="accent4"/>
            </a:solidFill>
          </a:ln>
        </p:spPr>
        <p:txBody>
          <a:bodyPr vert="horz" wrap="square" lIns="0" tIns="10583" rIns="0" bIns="0" rtlCol="0">
            <a:spAutoFit/>
          </a:bodyPr>
          <a:lstStyle/>
          <a:p>
            <a:pPr marL="31749" algn="ctr">
              <a:spcBef>
                <a:spcPts val="83"/>
              </a:spcBef>
            </a:pPr>
            <a:r>
              <a:rPr kumimoji="0" lang="en-US" sz="2800" b="1" i="0" u="none" strike="noStrike" kern="1200" cap="none" spc="0" normalizeH="0" baseline="0" noProof="0" dirty="0">
                <a:ln>
                  <a:noFill/>
                </a:ln>
                <a:solidFill>
                  <a:schemeClr val="accent5"/>
                </a:solidFill>
                <a:effectLst/>
                <a:uLnTx/>
                <a:uFillTx/>
                <a:latin typeface="Corbel" panose="020B0503020204020204" pitchFamily="34" charset="0"/>
                <a:ea typeface="+mn-ea"/>
                <a:cs typeface="+mn-cs"/>
              </a:rPr>
              <a:t>MELODY Phase 3</a:t>
            </a:r>
            <a:endParaRPr lang="en-US" sz="1400" spc="-8" dirty="0">
              <a:solidFill>
                <a:schemeClr val="accent5"/>
              </a:solidFill>
              <a:latin typeface="Corbel" panose="020B0503020204020204" pitchFamily="34" charset="0"/>
              <a:cs typeface="Montserrat"/>
            </a:endParaRPr>
          </a:p>
          <a:p>
            <a:pPr marL="31749" algn="ctr">
              <a:spcBef>
                <a:spcPts val="83"/>
              </a:spcBef>
              <a:spcAft>
                <a:spcPts val="600"/>
              </a:spcAft>
            </a:pPr>
            <a:r>
              <a:rPr lang="en-US" sz="1600" spc="-8" dirty="0">
                <a:solidFill>
                  <a:schemeClr val="accent5"/>
                </a:solidFill>
                <a:latin typeface="Corbel" panose="020B0503020204020204" pitchFamily="34" charset="0"/>
                <a:cs typeface="Montserrat"/>
              </a:rPr>
              <a:t>Term and late preterm infants born ≥ 35 weeks GA</a:t>
            </a:r>
          </a:p>
          <a:p>
            <a:pPr marL="914400" indent="-171450">
              <a:spcBef>
                <a:spcPts val="83"/>
              </a:spcBef>
              <a:buFont typeface="Arial" panose="020B0604020202020204" pitchFamily="34" charset="0"/>
              <a:buChar char="•"/>
            </a:pPr>
            <a:r>
              <a:rPr lang="en-US" sz="1600" spc="-8" dirty="0">
                <a:solidFill>
                  <a:schemeClr val="accent5"/>
                </a:solidFill>
                <a:latin typeface="Corbel" panose="020B0503020204020204" pitchFamily="34" charset="0"/>
                <a:cs typeface="Montserrat"/>
              </a:rPr>
              <a:t>3,015 participants</a:t>
            </a:r>
          </a:p>
          <a:p>
            <a:pPr marL="914400" indent="-171450">
              <a:spcBef>
                <a:spcPts val="83"/>
              </a:spcBef>
              <a:buFont typeface="Arial" panose="020B0604020202020204" pitchFamily="34" charset="0"/>
              <a:buChar char="•"/>
            </a:pPr>
            <a:r>
              <a:rPr lang="en-US" sz="1600" spc="-8" dirty="0">
                <a:solidFill>
                  <a:schemeClr val="accent5"/>
                </a:solidFill>
                <a:latin typeface="Corbel" panose="020B0503020204020204" pitchFamily="34" charset="0"/>
                <a:cs typeface="Montserrat"/>
              </a:rPr>
              <a:t>31 countries / 211 sites</a:t>
            </a:r>
            <a:endParaRPr sz="1100" dirty="0">
              <a:solidFill>
                <a:schemeClr val="accent5"/>
              </a:solidFill>
              <a:latin typeface="Corbel" panose="020B0503020204020204" pitchFamily="34" charset="0"/>
              <a:cs typeface="Montserrat"/>
            </a:endParaRPr>
          </a:p>
        </p:txBody>
      </p:sp>
      <p:sp>
        <p:nvSpPr>
          <p:cNvPr id="9" name="object 36">
            <a:extLst>
              <a:ext uri="{FF2B5EF4-FFF2-40B4-BE49-F238E27FC236}">
                <a16:creationId xmlns:a16="http://schemas.microsoft.com/office/drawing/2014/main" id="{B72D01B6-8F14-631D-7590-778413FE46F9}"/>
              </a:ext>
            </a:extLst>
          </p:cNvPr>
          <p:cNvSpPr txBox="1"/>
          <p:nvPr/>
        </p:nvSpPr>
        <p:spPr>
          <a:xfrm>
            <a:off x="1123918" y="4356992"/>
            <a:ext cx="4569097" cy="1295653"/>
          </a:xfrm>
          <a:prstGeom prst="rect">
            <a:avLst/>
          </a:prstGeom>
          <a:ln w="38100">
            <a:noFill/>
          </a:ln>
        </p:spPr>
        <p:txBody>
          <a:bodyPr vert="horz" wrap="square" lIns="0" tIns="10583" rIns="0" bIns="0" rtlCol="0">
            <a:spAutoFit/>
          </a:bodyPr>
          <a:lstStyle/>
          <a:p>
            <a:pPr marL="31749" algn="ctr">
              <a:spcBef>
                <a:spcPts val="83"/>
              </a:spcBef>
            </a:pPr>
            <a:r>
              <a:rPr kumimoji="0" lang="en-US" sz="28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MEDLEY Phase 2/3</a:t>
            </a:r>
            <a:endParaRPr lang="en-US" sz="1400" spc="-8" dirty="0">
              <a:solidFill>
                <a:schemeClr val="accent1"/>
              </a:solidFill>
              <a:latin typeface="Corbel" panose="020B0503020204020204" pitchFamily="34" charset="0"/>
              <a:cs typeface="Montserrat"/>
            </a:endParaRPr>
          </a:p>
          <a:p>
            <a:pPr marL="31749" algn="ctr">
              <a:spcBef>
                <a:spcPts val="83"/>
              </a:spcBef>
              <a:spcAft>
                <a:spcPts val="600"/>
              </a:spcAft>
            </a:pPr>
            <a:r>
              <a:rPr lang="en-US" sz="1600" spc="-8" dirty="0">
                <a:solidFill>
                  <a:schemeClr val="accent1"/>
                </a:solidFill>
                <a:latin typeface="Corbel" panose="020B0503020204020204" pitchFamily="34" charset="0"/>
                <a:cs typeface="Montserrat"/>
              </a:rPr>
              <a:t>Infants at high risk of severe RSV disease</a:t>
            </a:r>
          </a:p>
          <a:p>
            <a:pPr marL="914400" indent="-171450">
              <a:spcBef>
                <a:spcPts val="83"/>
              </a:spcBef>
              <a:buFont typeface="Arial" panose="020B0604020202020204" pitchFamily="34" charset="0"/>
              <a:buChar char="•"/>
            </a:pPr>
            <a:r>
              <a:rPr lang="en-US" sz="1600" spc="-8" dirty="0">
                <a:solidFill>
                  <a:schemeClr val="accent1"/>
                </a:solidFill>
                <a:latin typeface="Corbel" panose="020B0503020204020204" pitchFamily="34" charset="0"/>
                <a:cs typeface="Montserrat"/>
              </a:rPr>
              <a:t>925 participants</a:t>
            </a:r>
          </a:p>
          <a:p>
            <a:pPr marL="914400" indent="-171450">
              <a:spcBef>
                <a:spcPts val="83"/>
              </a:spcBef>
              <a:buFont typeface="Arial" panose="020B0604020202020204" pitchFamily="34" charset="0"/>
              <a:buChar char="•"/>
            </a:pPr>
            <a:r>
              <a:rPr lang="en-US" sz="1600" spc="-8" dirty="0">
                <a:solidFill>
                  <a:schemeClr val="accent1"/>
                </a:solidFill>
                <a:latin typeface="Corbel" panose="020B0503020204020204" pitchFamily="34" charset="0"/>
                <a:cs typeface="Montserrat"/>
              </a:rPr>
              <a:t>25 countries / 126 sites</a:t>
            </a:r>
            <a:endParaRPr sz="1100" dirty="0">
              <a:solidFill>
                <a:schemeClr val="accent1"/>
              </a:solidFill>
              <a:latin typeface="Corbel" panose="020B0503020204020204" pitchFamily="34" charset="0"/>
              <a:cs typeface="Montserrat"/>
            </a:endParaRPr>
          </a:p>
        </p:txBody>
      </p:sp>
      <p:sp>
        <p:nvSpPr>
          <p:cNvPr id="10" name="object 36">
            <a:extLst>
              <a:ext uri="{FF2B5EF4-FFF2-40B4-BE49-F238E27FC236}">
                <a16:creationId xmlns:a16="http://schemas.microsoft.com/office/drawing/2014/main" id="{DDA946F3-EE9F-7803-7141-AADAC498354A}"/>
              </a:ext>
            </a:extLst>
          </p:cNvPr>
          <p:cNvSpPr txBox="1"/>
          <p:nvPr/>
        </p:nvSpPr>
        <p:spPr>
          <a:xfrm>
            <a:off x="6055263" y="4415586"/>
            <a:ext cx="4569097" cy="1295653"/>
          </a:xfrm>
          <a:prstGeom prst="rect">
            <a:avLst/>
          </a:prstGeom>
          <a:ln w="38100">
            <a:noFill/>
          </a:ln>
        </p:spPr>
        <p:txBody>
          <a:bodyPr vert="horz" wrap="square" lIns="0" tIns="10583" rIns="0" bIns="0" rtlCol="0">
            <a:spAutoFit/>
          </a:bodyPr>
          <a:lstStyle/>
          <a:p>
            <a:pPr marL="31749" algn="ctr">
              <a:spcBef>
                <a:spcPts val="83"/>
              </a:spcBef>
            </a:pPr>
            <a:r>
              <a:rPr kumimoji="0" lang="en-US" sz="2800" b="1" i="0" u="none" strike="noStrike" kern="1200" cap="none" spc="0" normalizeH="0" baseline="0" noProof="0" dirty="0">
                <a:ln>
                  <a:noFill/>
                </a:ln>
                <a:solidFill>
                  <a:schemeClr val="tx1">
                    <a:lumMod val="65000"/>
                    <a:lumOff val="35000"/>
                  </a:schemeClr>
                </a:solidFill>
                <a:effectLst/>
                <a:uLnTx/>
                <a:uFillTx/>
                <a:latin typeface="Corbel" panose="020B0503020204020204" pitchFamily="34" charset="0"/>
                <a:ea typeface="+mn-ea"/>
                <a:cs typeface="+mn-cs"/>
              </a:rPr>
              <a:t>MUSIC Phase 2</a:t>
            </a:r>
            <a:endParaRPr lang="en-US" sz="1400" spc="-8" dirty="0">
              <a:solidFill>
                <a:schemeClr val="tx1">
                  <a:lumMod val="65000"/>
                  <a:lumOff val="35000"/>
                </a:schemeClr>
              </a:solidFill>
              <a:latin typeface="Corbel" panose="020B0503020204020204" pitchFamily="34" charset="0"/>
              <a:cs typeface="Montserrat"/>
            </a:endParaRPr>
          </a:p>
          <a:p>
            <a:pPr marL="31749" algn="ctr">
              <a:spcBef>
                <a:spcPts val="83"/>
              </a:spcBef>
              <a:spcAft>
                <a:spcPts val="600"/>
              </a:spcAft>
            </a:pPr>
            <a:r>
              <a:rPr lang="en-US" sz="1600" spc="-8" dirty="0">
                <a:solidFill>
                  <a:schemeClr val="tx1">
                    <a:lumMod val="65000"/>
                    <a:lumOff val="35000"/>
                  </a:schemeClr>
                </a:solidFill>
                <a:latin typeface="Corbel" panose="020B0503020204020204" pitchFamily="34" charset="0"/>
                <a:cs typeface="Montserrat"/>
              </a:rPr>
              <a:t>Immunocompromised infants and children</a:t>
            </a:r>
          </a:p>
          <a:p>
            <a:pPr marL="914400" indent="-171450">
              <a:spcBef>
                <a:spcPts val="83"/>
              </a:spcBef>
              <a:buFont typeface="Arial" panose="020B0604020202020204" pitchFamily="34" charset="0"/>
              <a:buChar char="•"/>
            </a:pPr>
            <a:r>
              <a:rPr lang="en-US" sz="1600" spc="-8" dirty="0">
                <a:solidFill>
                  <a:schemeClr val="tx1">
                    <a:lumMod val="65000"/>
                    <a:lumOff val="35000"/>
                  </a:schemeClr>
                </a:solidFill>
                <a:latin typeface="Corbel" panose="020B0503020204020204" pitchFamily="34" charset="0"/>
                <a:cs typeface="Montserrat"/>
              </a:rPr>
              <a:t>100 participants</a:t>
            </a:r>
          </a:p>
          <a:p>
            <a:pPr marL="914400" indent="-171450">
              <a:spcBef>
                <a:spcPts val="83"/>
              </a:spcBef>
              <a:buFont typeface="Arial" panose="020B0604020202020204" pitchFamily="34" charset="0"/>
              <a:buChar char="•"/>
            </a:pPr>
            <a:r>
              <a:rPr lang="en-US" sz="1600" spc="-8" dirty="0">
                <a:solidFill>
                  <a:schemeClr val="tx1">
                    <a:lumMod val="65000"/>
                    <a:lumOff val="35000"/>
                  </a:schemeClr>
                </a:solidFill>
                <a:latin typeface="Corbel" panose="020B0503020204020204" pitchFamily="34" charset="0"/>
                <a:cs typeface="Montserrat"/>
              </a:rPr>
              <a:t>8 countries / 28 sites</a:t>
            </a:r>
            <a:endParaRPr sz="1100" dirty="0">
              <a:solidFill>
                <a:schemeClr val="tx1">
                  <a:lumMod val="65000"/>
                  <a:lumOff val="35000"/>
                </a:schemeClr>
              </a:solidFill>
              <a:latin typeface="Corbel" panose="020B0503020204020204" pitchFamily="34" charset="0"/>
              <a:cs typeface="Montserrat"/>
            </a:endParaRPr>
          </a:p>
        </p:txBody>
      </p:sp>
      <p:sp>
        <p:nvSpPr>
          <p:cNvPr id="11" name="TextBox 10">
            <a:extLst>
              <a:ext uri="{FF2B5EF4-FFF2-40B4-BE49-F238E27FC236}">
                <a16:creationId xmlns:a16="http://schemas.microsoft.com/office/drawing/2014/main" id="{2CB7D96C-5B52-42E8-CC3B-576FD82C4B44}"/>
              </a:ext>
            </a:extLst>
          </p:cNvPr>
          <p:cNvSpPr txBox="1"/>
          <p:nvPr/>
        </p:nvSpPr>
        <p:spPr>
          <a:xfrm>
            <a:off x="5988237" y="1116053"/>
            <a:ext cx="1222699" cy="646331"/>
          </a:xfrm>
          <a:prstGeom prst="rect">
            <a:avLst/>
          </a:prstGeom>
          <a:noFill/>
        </p:spPr>
        <p:txBody>
          <a:bodyPr wrap="square" rtlCol="0">
            <a:spAutoFit/>
          </a:bodyPr>
          <a:lstStyle/>
          <a:p>
            <a:r>
              <a:rPr lang="en-US" dirty="0"/>
              <a:t>50 mg dose </a:t>
            </a:r>
            <a:r>
              <a:rPr lang="en-US" b="1" dirty="0"/>
              <a:t>only</a:t>
            </a:r>
          </a:p>
        </p:txBody>
      </p:sp>
      <p:sp>
        <p:nvSpPr>
          <p:cNvPr id="12" name="TextBox 11">
            <a:extLst>
              <a:ext uri="{FF2B5EF4-FFF2-40B4-BE49-F238E27FC236}">
                <a16:creationId xmlns:a16="http://schemas.microsoft.com/office/drawing/2014/main" id="{E5754768-CFFB-73F8-AAEB-44B727952FA3}"/>
              </a:ext>
            </a:extLst>
          </p:cNvPr>
          <p:cNvSpPr txBox="1"/>
          <p:nvPr/>
        </p:nvSpPr>
        <p:spPr>
          <a:xfrm>
            <a:off x="5936602" y="3070855"/>
            <a:ext cx="1222700" cy="923330"/>
          </a:xfrm>
          <a:prstGeom prst="rect">
            <a:avLst/>
          </a:prstGeom>
          <a:noFill/>
        </p:spPr>
        <p:txBody>
          <a:bodyPr wrap="square" rtlCol="0">
            <a:spAutoFit/>
          </a:bodyPr>
          <a:lstStyle/>
          <a:p>
            <a:r>
              <a:rPr lang="en-US" dirty="0"/>
              <a:t>50 mg &amp; 100 mg dose </a:t>
            </a:r>
            <a:r>
              <a:rPr lang="en-US" b="1" dirty="0"/>
              <a:t>only</a:t>
            </a:r>
          </a:p>
        </p:txBody>
      </p:sp>
      <p:cxnSp>
        <p:nvCxnSpPr>
          <p:cNvPr id="20" name="Straight Connector 19">
            <a:extLst>
              <a:ext uri="{FF2B5EF4-FFF2-40B4-BE49-F238E27FC236}">
                <a16:creationId xmlns:a16="http://schemas.microsoft.com/office/drawing/2014/main" id="{0D0E0434-3F11-160A-D113-16C25B5CB51E}"/>
              </a:ext>
            </a:extLst>
          </p:cNvPr>
          <p:cNvCxnSpPr>
            <a:cxnSpLocks/>
            <a:stCxn id="12" idx="0"/>
          </p:cNvCxnSpPr>
          <p:nvPr/>
        </p:nvCxnSpPr>
        <p:spPr>
          <a:xfrm flipV="1">
            <a:off x="6547952" y="2643218"/>
            <a:ext cx="0" cy="427637"/>
          </a:xfrm>
          <a:prstGeom prst="line">
            <a:avLst/>
          </a:prstGeom>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CA202C7-B85B-FD05-B926-00657A75D4A1}"/>
              </a:ext>
            </a:extLst>
          </p:cNvPr>
          <p:cNvCxnSpPr>
            <a:cxnSpLocks/>
          </p:cNvCxnSpPr>
          <p:nvPr/>
        </p:nvCxnSpPr>
        <p:spPr>
          <a:xfrm flipV="1">
            <a:off x="6534097" y="1750440"/>
            <a:ext cx="0" cy="390415"/>
          </a:xfrm>
          <a:prstGeom prst="line">
            <a:avLst/>
          </a:prstGeom>
          <a:ln/>
        </p:spPr>
        <p:style>
          <a:lnRef idx="1">
            <a:schemeClr val="dk1"/>
          </a:lnRef>
          <a:fillRef idx="0">
            <a:schemeClr val="dk1"/>
          </a:fillRef>
          <a:effectRef idx="0">
            <a:schemeClr val="dk1"/>
          </a:effectRef>
          <a:fontRef idx="minor">
            <a:schemeClr val="tx1"/>
          </a:fontRef>
        </p:style>
      </p:cxnSp>
      <p:sp>
        <p:nvSpPr>
          <p:cNvPr id="23" name="Right Brace 22">
            <a:extLst>
              <a:ext uri="{FF2B5EF4-FFF2-40B4-BE49-F238E27FC236}">
                <a16:creationId xmlns:a16="http://schemas.microsoft.com/office/drawing/2014/main" id="{1EFA2748-86AE-CB0F-C495-3DC34509326E}"/>
              </a:ext>
            </a:extLst>
          </p:cNvPr>
          <p:cNvSpPr/>
          <p:nvPr/>
        </p:nvSpPr>
        <p:spPr>
          <a:xfrm rot="5400000">
            <a:off x="5367786" y="3376823"/>
            <a:ext cx="481845" cy="5374304"/>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6C3A944-48CA-39E1-A49D-B7557407C5E6}"/>
              </a:ext>
            </a:extLst>
          </p:cNvPr>
          <p:cNvSpPr txBox="1"/>
          <p:nvPr/>
        </p:nvSpPr>
        <p:spPr>
          <a:xfrm>
            <a:off x="5950456" y="2073827"/>
            <a:ext cx="1222695" cy="646331"/>
          </a:xfrm>
          <a:prstGeom prst="rect">
            <a:avLst/>
          </a:prstGeom>
          <a:solidFill>
            <a:schemeClr val="bg1"/>
          </a:solidFill>
        </p:spPr>
        <p:txBody>
          <a:bodyPr wrap="square" rtlCol="0">
            <a:spAutoFit/>
          </a:bodyPr>
          <a:lstStyle/>
          <a:p>
            <a:r>
              <a:rPr lang="en-US" b="1" dirty="0"/>
              <a:t>POOLED EFFICACY</a:t>
            </a:r>
          </a:p>
        </p:txBody>
      </p:sp>
      <p:sp>
        <p:nvSpPr>
          <p:cNvPr id="14" name="TextBox 13">
            <a:extLst>
              <a:ext uri="{FF2B5EF4-FFF2-40B4-BE49-F238E27FC236}">
                <a16:creationId xmlns:a16="http://schemas.microsoft.com/office/drawing/2014/main" id="{F8B75C26-00F9-3CC7-B281-56AB6903DD0A}"/>
              </a:ext>
            </a:extLst>
          </p:cNvPr>
          <p:cNvSpPr txBox="1"/>
          <p:nvPr/>
        </p:nvSpPr>
        <p:spPr>
          <a:xfrm>
            <a:off x="5182011" y="5749407"/>
            <a:ext cx="972046" cy="646331"/>
          </a:xfrm>
          <a:prstGeom prst="rect">
            <a:avLst/>
          </a:prstGeom>
          <a:solidFill>
            <a:schemeClr val="bg1"/>
          </a:solidFill>
        </p:spPr>
        <p:txBody>
          <a:bodyPr wrap="square" rtlCol="0">
            <a:spAutoFit/>
          </a:bodyPr>
          <a:lstStyle/>
          <a:p>
            <a:r>
              <a:rPr lang="en-US" dirty="0"/>
              <a:t>Efficacy</a:t>
            </a:r>
          </a:p>
          <a:p>
            <a:endParaRPr lang="en-US" b="1" dirty="0"/>
          </a:p>
        </p:txBody>
      </p:sp>
      <p:sp>
        <p:nvSpPr>
          <p:cNvPr id="26" name="Footer Placeholder 2">
            <a:extLst>
              <a:ext uri="{FF2B5EF4-FFF2-40B4-BE49-F238E27FC236}">
                <a16:creationId xmlns:a16="http://schemas.microsoft.com/office/drawing/2014/main" id="{4F359063-9979-A7E4-2DE2-BA4E859F5194}"/>
              </a:ext>
            </a:extLst>
          </p:cNvPr>
          <p:cNvSpPr txBox="1">
            <a:spLocks/>
          </p:cNvSpPr>
          <p:nvPr/>
        </p:nvSpPr>
        <p:spPr>
          <a:xfrm>
            <a:off x="6999186" y="6601094"/>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t>
            </a:r>
          </a:p>
        </p:txBody>
      </p:sp>
      <p:sp>
        <p:nvSpPr>
          <p:cNvPr id="27" name="TextBox 26">
            <a:extLst>
              <a:ext uri="{FF2B5EF4-FFF2-40B4-BE49-F238E27FC236}">
                <a16:creationId xmlns:a16="http://schemas.microsoft.com/office/drawing/2014/main" id="{33611289-2C86-115F-17B5-FB9156292485}"/>
              </a:ext>
            </a:extLst>
          </p:cNvPr>
          <p:cNvSpPr txBox="1"/>
          <p:nvPr/>
        </p:nvSpPr>
        <p:spPr>
          <a:xfrm>
            <a:off x="1123918" y="6606059"/>
            <a:ext cx="4001775" cy="230832"/>
          </a:xfrm>
          <a:prstGeom prst="rect">
            <a:avLst/>
          </a:prstGeom>
          <a:noFill/>
        </p:spPr>
        <p:txBody>
          <a:bodyPr wrap="square" rtlCol="0">
            <a:spAutoFit/>
          </a:bodyPr>
          <a:lstStyle/>
          <a:p>
            <a:pPr>
              <a:defRPr/>
            </a:pPr>
            <a:r>
              <a:rPr kumimoji="0" lang="en-US" sz="900" b="0" i="0" u="none" strike="noStrike" kern="1200" cap="none" spc="0" normalizeH="0" baseline="0" noProof="0" dirty="0">
                <a:ln>
                  <a:noFill/>
                </a:ln>
                <a:solidFill>
                  <a:schemeClr val="bg2">
                    <a:lumMod val="50000"/>
                  </a:schemeClr>
                </a:solidFill>
                <a:effectLst/>
                <a:uLnTx/>
                <a:uFillTx/>
                <a:ea typeface="+mn-ea"/>
                <a:cs typeface="+mn-cs"/>
              </a:rPr>
              <a:t>Slide content provided by Sanofi and </a:t>
            </a:r>
            <a:r>
              <a:rPr lang="en-US" sz="900" dirty="0">
                <a:solidFill>
                  <a:schemeClr val="bg2">
                    <a:lumMod val="50000"/>
                  </a:schemeClr>
                </a:solidFill>
              </a:rPr>
              <a:t>AstraZeneca</a:t>
            </a:r>
            <a:r>
              <a:rPr kumimoji="0" lang="en-US" sz="900" b="0" i="0" u="none" strike="noStrike" kern="1200" cap="none" spc="0" normalizeH="0" baseline="0" noProof="0" dirty="0">
                <a:ln>
                  <a:noFill/>
                </a:ln>
                <a:solidFill>
                  <a:schemeClr val="bg2">
                    <a:lumMod val="50000"/>
                  </a:schemeClr>
                </a:solidFill>
                <a:effectLst/>
                <a:uLnTx/>
                <a:uFillTx/>
                <a:ea typeface="+mn-ea"/>
                <a:cs typeface="+mn-cs"/>
              </a:rPr>
              <a:t>.</a:t>
            </a:r>
            <a:endParaRPr lang="en-US" sz="900" dirty="0">
              <a:solidFill>
                <a:schemeClr val="bg2">
                  <a:lumMod val="50000"/>
                </a:schemeClr>
              </a:solidFill>
            </a:endParaRPr>
          </a:p>
        </p:txBody>
      </p:sp>
    </p:spTree>
    <p:extLst>
      <p:ext uri="{BB962C8B-B14F-4D97-AF65-F5344CB8AC3E}">
        <p14:creationId xmlns:p14="http://schemas.microsoft.com/office/powerpoint/2010/main" val="241183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2680-1E0F-F39F-DBCA-0CF5DF427F2E}"/>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A7D1F4B-C3C0-F8DF-75D6-AC48486E494F}"/>
              </a:ext>
            </a:extLst>
          </p:cNvPr>
          <p:cNvSpPr txBox="1"/>
          <p:nvPr/>
        </p:nvSpPr>
        <p:spPr>
          <a:xfrm>
            <a:off x="848144" y="5856476"/>
            <a:ext cx="11184832"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lt"/>
                <a:cs typeface="Poppins"/>
              </a:rPr>
              <a:t>Jones JM,  et al. </a:t>
            </a:r>
            <a:r>
              <a:rPr kumimoji="0" lang="en-US" sz="800" b="0" i="1" u="none" strike="noStrike" kern="1200" cap="none" spc="0" normalizeH="0" baseline="0" noProof="0" dirty="0">
                <a:ln>
                  <a:noFill/>
                </a:ln>
                <a:solidFill>
                  <a:srgbClr val="000000"/>
                </a:solidFill>
                <a:effectLst/>
                <a:uLnTx/>
                <a:uFillTx/>
                <a:latin typeface="Poppins"/>
                <a:ea typeface="+mn-lt"/>
                <a:cs typeface="Poppins"/>
              </a:rPr>
              <a:t>MMWR </a:t>
            </a:r>
            <a:r>
              <a:rPr kumimoji="0" lang="en-US" sz="800" b="0" i="1" u="none" strike="noStrike" kern="1200" cap="none" spc="0" normalizeH="0" baseline="0" noProof="0" dirty="0" err="1">
                <a:ln>
                  <a:noFill/>
                </a:ln>
                <a:solidFill>
                  <a:srgbClr val="000000"/>
                </a:solidFill>
                <a:effectLst/>
                <a:uLnTx/>
                <a:uFillTx/>
                <a:latin typeface="Poppins"/>
                <a:ea typeface="+mn-lt"/>
                <a:cs typeface="Poppins"/>
              </a:rPr>
              <a:t>Morb</a:t>
            </a:r>
            <a:r>
              <a:rPr kumimoji="0" lang="en-US" sz="800" b="0" i="1" u="none" strike="noStrike" kern="1200" cap="none" spc="0" normalizeH="0" baseline="0" noProof="0" dirty="0">
                <a:ln>
                  <a:noFill/>
                </a:ln>
                <a:solidFill>
                  <a:srgbClr val="000000"/>
                </a:solidFill>
                <a:effectLst/>
                <a:uLnTx/>
                <a:uFillTx/>
                <a:latin typeface="Poppins"/>
                <a:ea typeface="+mn-lt"/>
                <a:cs typeface="Poppins"/>
              </a:rPr>
              <a:t> Mortal </a:t>
            </a:r>
            <a:r>
              <a:rPr kumimoji="0" lang="en-US" sz="800" b="0" i="1" u="none" strike="noStrike" kern="1200" cap="none" spc="0" normalizeH="0" baseline="0" noProof="0" dirty="0" err="1">
                <a:ln>
                  <a:noFill/>
                </a:ln>
                <a:solidFill>
                  <a:srgbClr val="000000"/>
                </a:solidFill>
                <a:effectLst/>
                <a:uLnTx/>
                <a:uFillTx/>
                <a:latin typeface="Poppins"/>
                <a:ea typeface="+mn-lt"/>
                <a:cs typeface="Poppins"/>
              </a:rPr>
              <a:t>Wkly</a:t>
            </a:r>
            <a:r>
              <a:rPr kumimoji="0" lang="en-US" sz="800" b="0" i="1" u="none" strike="noStrike" kern="1200" cap="none" spc="0" normalizeH="0" baseline="0" noProof="0" dirty="0">
                <a:ln>
                  <a:noFill/>
                </a:ln>
                <a:solidFill>
                  <a:srgbClr val="000000"/>
                </a:solidFill>
                <a:effectLst/>
                <a:uLnTx/>
                <a:uFillTx/>
                <a:latin typeface="Poppins"/>
                <a:ea typeface="+mn-lt"/>
                <a:cs typeface="Poppins"/>
              </a:rPr>
              <a:t> Rep</a:t>
            </a:r>
            <a:r>
              <a:rPr kumimoji="0" lang="en-US" sz="800" b="0" i="0" u="none" strike="noStrike" kern="1200" cap="none" spc="0" normalizeH="0" baseline="0" noProof="0" dirty="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err="1">
                <a:ln>
                  <a:noFill/>
                </a:ln>
                <a:solidFill>
                  <a:srgbClr val="000000"/>
                </a:solidFill>
                <a:effectLst/>
                <a:uLnTx/>
                <a:uFillTx/>
                <a:latin typeface="Poppins"/>
                <a:ea typeface="+mn-lt"/>
                <a:cs typeface="Poppins"/>
              </a:rPr>
              <a:t>Simões</a:t>
            </a:r>
            <a:r>
              <a:rPr kumimoji="0" lang="en-US" sz="800" b="0" i="0" u="none" strike="noStrike" kern="1200" cap="none" spc="0" normalizeH="0" baseline="0" noProof="0" dirty="0">
                <a:ln>
                  <a:noFill/>
                </a:ln>
                <a:solidFill>
                  <a:srgbClr val="000000"/>
                </a:solidFill>
                <a:effectLst/>
                <a:uLnTx/>
                <a:uFillTx/>
                <a:latin typeface="Poppins"/>
                <a:ea typeface="+mn-lt"/>
                <a:cs typeface="Poppins"/>
              </a:rPr>
              <a:t> EAF, et al. </a:t>
            </a:r>
            <a:r>
              <a:rPr kumimoji="0" lang="en-US" sz="800" b="0" i="1" u="none" strike="noStrike" kern="1200" cap="none" spc="0" normalizeH="0" baseline="0" noProof="0" dirty="0">
                <a:ln>
                  <a:noFill/>
                </a:ln>
                <a:solidFill>
                  <a:srgbClr val="000000"/>
                </a:solidFill>
                <a:effectLst/>
                <a:uLnTx/>
                <a:uFillTx/>
                <a:latin typeface="Poppins"/>
                <a:ea typeface="+mn-lt"/>
                <a:cs typeface="Poppins"/>
              </a:rPr>
              <a:t>Lancet Child </a:t>
            </a:r>
            <a:r>
              <a:rPr kumimoji="0" lang="en-US" sz="800" b="0" i="1" u="none" strike="noStrike" kern="1200" cap="none" spc="0" normalizeH="0" baseline="0" noProof="0" dirty="0" err="1">
                <a:ln>
                  <a:noFill/>
                </a:ln>
                <a:solidFill>
                  <a:srgbClr val="000000"/>
                </a:solidFill>
                <a:effectLst/>
                <a:uLnTx/>
                <a:uFillTx/>
                <a:latin typeface="Poppins"/>
                <a:ea typeface="+mn-lt"/>
                <a:cs typeface="Poppins"/>
              </a:rPr>
              <a:t>Adolesc</a:t>
            </a:r>
            <a:r>
              <a:rPr kumimoji="0" lang="en-US" sz="800" b="0" i="1" u="none" strike="noStrike" kern="1200" cap="none" spc="0" normalizeH="0" baseline="0" noProof="0" dirty="0">
                <a:ln>
                  <a:noFill/>
                </a:ln>
                <a:solidFill>
                  <a:srgbClr val="000000"/>
                </a:solidFill>
                <a:effectLst/>
                <a:uLnTx/>
                <a:uFillTx/>
                <a:latin typeface="Poppins"/>
                <a:ea typeface="+mn-lt"/>
                <a:cs typeface="Poppins"/>
              </a:rPr>
              <a:t> Health</a:t>
            </a:r>
            <a:r>
              <a:rPr kumimoji="0" lang="en-US" sz="800" b="0" i="0" u="none" strike="noStrike" kern="1200" cap="none" spc="0" normalizeH="0" baseline="0" noProof="0" dirty="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lt"/>
                <a:cs typeface="Poppins"/>
              </a:rPr>
              <a:t>MA-LRTI: RSV PCR-positive ≥1 documented physical examination findings localizing to LRT: Rhonchi; Rales; Crackles; Wheeze. And also must have  ≥1 of the following:  Increased respiratory rate (*≥60 breaths/min for &lt;2-month-old; ≥50 breaths/min for 2–6-month-old, ≥40 breaths/min for 6–24month-old; Hypoxemia in room air:  O2 &lt;95% at ≤1800 m; O2 &lt;92% at &gt;1800 m; Clinical signs of severe respiratory disease:  New-onset apnea, Retractions, Grunting, Nasal flaring, Acute hypoxic or ventilatory failure, Dehydration due to respiratory distress requiring IV hydration, Intercostal, subcostal, or supraventricular retractions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lt"/>
                <a:cs typeface="Poppins"/>
              </a:rPr>
              <a:t>MA-LRTI with hospitalization and supplemental oxygen or IV fluids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Poppins"/>
                <a:ea typeface="+mn-lt"/>
                <a:cs typeface="Poppins"/>
              </a:rPr>
              <a:t>Drysdale SB, et al. </a:t>
            </a:r>
            <a:r>
              <a:rPr kumimoji="0" lang="en-US" sz="800" b="0" i="1" u="none" strike="noStrike" kern="1200" cap="none" spc="0" normalizeH="0" baseline="0" noProof="0" dirty="0">
                <a:ln>
                  <a:noFill/>
                </a:ln>
                <a:solidFill>
                  <a:srgbClr val="000000"/>
                </a:solidFill>
                <a:effectLst/>
                <a:uLnTx/>
                <a:uFillTx/>
                <a:latin typeface="Poppins"/>
                <a:ea typeface="+mn-lt"/>
                <a:cs typeface="Poppins"/>
              </a:rPr>
              <a:t>N Engl J Med</a:t>
            </a:r>
            <a:r>
              <a:rPr kumimoji="0" lang="en-US" sz="800" b="0" i="0" u="none" strike="noStrike" kern="1200" cap="none" spc="0" normalizeH="0" baseline="0" noProof="0" dirty="0">
                <a:ln>
                  <a:noFill/>
                </a:ln>
                <a:solidFill>
                  <a:srgbClr val="000000"/>
                </a:solidFill>
                <a:effectLst/>
                <a:uLnTx/>
                <a:uFillTx/>
                <a:latin typeface="Poppins"/>
                <a:ea typeface="+mn-lt"/>
                <a:cs typeface="Poppins"/>
              </a:rPr>
              <a:t>. 2023.</a:t>
            </a:r>
          </a:p>
        </p:txBody>
      </p:sp>
      <p:sp>
        <p:nvSpPr>
          <p:cNvPr id="41" name="Rectangle 40">
            <a:extLst>
              <a:ext uri="{FF2B5EF4-FFF2-40B4-BE49-F238E27FC236}">
                <a16:creationId xmlns:a16="http://schemas.microsoft.com/office/drawing/2014/main" id="{4C84A0C0-DBB2-608F-539C-40E10F252559}"/>
              </a:ext>
            </a:extLst>
          </p:cNvPr>
          <p:cNvSpPr/>
          <p:nvPr/>
        </p:nvSpPr>
        <p:spPr>
          <a:xfrm>
            <a:off x="1473382" y="2532098"/>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F794034A-8CEC-086F-10AF-DB320131D460}"/>
              </a:ext>
            </a:extLst>
          </p:cNvPr>
          <p:cNvSpPr/>
          <p:nvPr/>
        </p:nvSpPr>
        <p:spPr>
          <a:xfrm>
            <a:off x="1473381" y="2532098"/>
            <a:ext cx="5815316" cy="24368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6B9AD01-9F6A-F311-C4AA-6EBEBB85FD7C}"/>
              </a:ext>
            </a:extLst>
          </p:cNvPr>
          <p:cNvSpPr>
            <a:spLocks noGrp="1"/>
          </p:cNvSpPr>
          <p:nvPr>
            <p:ph type="title"/>
          </p:nvPr>
        </p:nvSpPr>
        <p:spPr>
          <a:xfrm>
            <a:off x="1224279" y="168329"/>
            <a:ext cx="11295781" cy="646332"/>
          </a:xfrm>
        </p:spPr>
        <p:txBody>
          <a:bodyPr>
            <a:noAutofit/>
          </a:bodyPr>
          <a:lstStyle/>
          <a:p>
            <a:r>
              <a:rPr lang="en-US" sz="2800" dirty="0"/>
              <a:t>Protection against disease high against RSV in infants at 150 days</a:t>
            </a:r>
            <a:br>
              <a:rPr lang="en-US" sz="2800" dirty="0"/>
            </a:br>
            <a:endParaRPr lang="en-US" sz="2800" dirty="0"/>
          </a:p>
        </p:txBody>
      </p:sp>
      <p:sp>
        <p:nvSpPr>
          <p:cNvPr id="26" name="TextBox 25">
            <a:extLst>
              <a:ext uri="{FF2B5EF4-FFF2-40B4-BE49-F238E27FC236}">
                <a16:creationId xmlns:a16="http://schemas.microsoft.com/office/drawing/2014/main" id="{926BD1F1-5682-810A-981E-38A09027D467}"/>
              </a:ext>
            </a:extLst>
          </p:cNvPr>
          <p:cNvSpPr txBox="1"/>
          <p:nvPr/>
        </p:nvSpPr>
        <p:spPr>
          <a:xfrm>
            <a:off x="1473381" y="1313067"/>
            <a:ext cx="7271683" cy="646332"/>
          </a:xfrm>
          <a:prstGeom prst="rect">
            <a:avLst/>
          </a:prstGeom>
          <a:noFill/>
          <a:ln>
            <a:solidFill>
              <a:schemeClr val="accent5"/>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EFFICACY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(95% CONFIDENCE INTERVAL)</a:t>
            </a:r>
            <a:endParaRPr kumimoji="0" lang="en-US" sz="10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endParaRPr>
          </a:p>
        </p:txBody>
      </p:sp>
      <p:sp>
        <p:nvSpPr>
          <p:cNvPr id="27" name="TextBox 26">
            <a:extLst>
              <a:ext uri="{FF2B5EF4-FFF2-40B4-BE49-F238E27FC236}">
                <a16:creationId xmlns:a16="http://schemas.microsoft.com/office/drawing/2014/main" id="{41C31E28-833E-4E59-88D8-4E0E36E873F7}"/>
              </a:ext>
            </a:extLst>
          </p:cNvPr>
          <p:cNvSpPr txBox="1"/>
          <p:nvPr/>
        </p:nvSpPr>
        <p:spPr>
          <a:xfrm>
            <a:off x="9008766" y="1313067"/>
            <a:ext cx="2533553" cy="646332"/>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2D4"/>
                </a:solidFill>
                <a:effectLst/>
                <a:uLnTx/>
                <a:uFillTx/>
                <a:latin typeface="Corbel" panose="020B0503020204020204" pitchFamily="34" charset="0"/>
                <a:ea typeface="+mn-ea"/>
                <a:cs typeface="+mn-cs"/>
              </a:rPr>
              <a:t>OUTCOME MEASURED</a:t>
            </a:r>
          </a:p>
        </p:txBody>
      </p:sp>
      <p:sp>
        <p:nvSpPr>
          <p:cNvPr id="37" name="TextBox 36">
            <a:extLst>
              <a:ext uri="{FF2B5EF4-FFF2-40B4-BE49-F238E27FC236}">
                <a16:creationId xmlns:a16="http://schemas.microsoft.com/office/drawing/2014/main" id="{A4ADAC15-8D96-25BC-78E6-D066E371269E}"/>
              </a:ext>
            </a:extLst>
          </p:cNvPr>
          <p:cNvSpPr txBox="1"/>
          <p:nvPr/>
        </p:nvSpPr>
        <p:spPr>
          <a:xfrm>
            <a:off x="3849438" y="2754371"/>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78.6%</a:t>
            </a:r>
          </a:p>
        </p:txBody>
      </p:sp>
      <p:sp>
        <p:nvSpPr>
          <p:cNvPr id="40" name="TextBox 39">
            <a:extLst>
              <a:ext uri="{FF2B5EF4-FFF2-40B4-BE49-F238E27FC236}">
                <a16:creationId xmlns:a16="http://schemas.microsoft.com/office/drawing/2014/main" id="{085E1046-BACD-1EE1-BC84-9B88790B4EA7}"/>
              </a:ext>
            </a:extLst>
          </p:cNvPr>
          <p:cNvSpPr txBox="1"/>
          <p:nvPr/>
        </p:nvSpPr>
        <p:spPr>
          <a:xfrm>
            <a:off x="3067304" y="2459342"/>
            <a:ext cx="29000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80.6%    </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(62.3</a:t>
            </a:r>
            <a:r>
              <a:rPr kumimoji="0" lang="en-US" sz="1400" b="0" i="0" u="none" strike="noStrike" kern="1200" cap="none" spc="0" normalizeH="0" baseline="0" noProof="0" dirty="0">
                <a:ln>
                  <a:noFill/>
                </a:ln>
                <a:solidFill>
                  <a:schemeClr val="bg1"/>
                </a:solidFill>
                <a:effectLst/>
                <a:uLnTx/>
                <a:uFillTx/>
                <a:latin typeface="Poppins"/>
                <a:ea typeface="+mn-ea"/>
                <a:cs typeface="Arial"/>
              </a:rPr>
              <a:t>–</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90.1) </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 name="Rectangle 2">
            <a:extLst>
              <a:ext uri="{FF2B5EF4-FFF2-40B4-BE49-F238E27FC236}">
                <a16:creationId xmlns:a16="http://schemas.microsoft.com/office/drawing/2014/main" id="{FB078794-30CC-880A-64F1-28E1E8CA7B71}"/>
              </a:ext>
            </a:extLst>
          </p:cNvPr>
          <p:cNvSpPr/>
          <p:nvPr/>
        </p:nvSpPr>
        <p:spPr>
          <a:xfrm>
            <a:off x="1473382" y="2941324"/>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4313AA9B-6FB4-383C-46A7-1A2D3F6713E4}"/>
              </a:ext>
            </a:extLst>
          </p:cNvPr>
          <p:cNvSpPr/>
          <p:nvPr/>
        </p:nvSpPr>
        <p:spPr>
          <a:xfrm>
            <a:off x="1473382" y="2941324"/>
            <a:ext cx="5720389" cy="2665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DB27A314-7EE8-8DCB-9FA2-389B8399377D}"/>
              </a:ext>
            </a:extLst>
          </p:cNvPr>
          <p:cNvSpPr txBox="1"/>
          <p:nvPr/>
        </p:nvSpPr>
        <p:spPr>
          <a:xfrm>
            <a:off x="3067304" y="2858626"/>
            <a:ext cx="299611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79.0%   </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(68.5</a:t>
            </a:r>
            <a:r>
              <a:rPr kumimoji="0" lang="en-US" sz="1400" b="0" i="0" u="none" strike="noStrike" kern="1200" cap="none" spc="0" normalizeH="0" baseline="0" noProof="0" dirty="0">
                <a:ln>
                  <a:noFill/>
                </a:ln>
                <a:solidFill>
                  <a:schemeClr val="bg1"/>
                </a:solidFill>
                <a:effectLst/>
                <a:uLnTx/>
                <a:uFillTx/>
                <a:latin typeface="Poppins"/>
                <a:ea typeface="+mn-ea"/>
                <a:cs typeface="Arial"/>
              </a:rPr>
              <a:t>–</a:t>
            </a:r>
            <a:r>
              <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86.1)</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77D0D081-44C5-F519-6A9B-31E2B4B1C835}"/>
              </a:ext>
            </a:extLst>
          </p:cNvPr>
          <p:cNvSpPr txBox="1"/>
          <p:nvPr/>
        </p:nvSpPr>
        <p:spPr>
          <a:xfrm>
            <a:off x="9009090" y="3879141"/>
            <a:ext cx="2533229" cy="707886"/>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orbel" panose="020B0503020204020204"/>
                <a:ea typeface="+mn-ea"/>
                <a:cs typeface="+mn-cs"/>
              </a:rPr>
              <a:t>No safety concerns across clinical trials.</a:t>
            </a:r>
          </a:p>
        </p:txBody>
      </p:sp>
      <p:graphicFrame>
        <p:nvGraphicFramePr>
          <p:cNvPr id="12" name="Table 11">
            <a:extLst>
              <a:ext uri="{FF2B5EF4-FFF2-40B4-BE49-F238E27FC236}">
                <a16:creationId xmlns:a16="http://schemas.microsoft.com/office/drawing/2014/main" id="{5408D533-28E2-D42B-5790-5F1EBC3A2393}"/>
              </a:ext>
            </a:extLst>
          </p:cNvPr>
          <p:cNvGraphicFramePr>
            <a:graphicFrameLocks/>
          </p:cNvGraphicFramePr>
          <p:nvPr/>
        </p:nvGraphicFramePr>
        <p:xfrm>
          <a:off x="9009413" y="2927586"/>
          <a:ext cx="2533229" cy="304800"/>
        </p:xfrm>
        <a:graphic>
          <a:graphicData uri="http://schemas.openxmlformats.org/drawingml/2006/table">
            <a:tbl>
              <a:tblPr firstRow="1" bandRow="1">
                <a:tableStyleId>{72833802-FEF1-4C79-8D5D-14CF1EAF98D9}</a:tableStyleId>
              </a:tblPr>
              <a:tblGrid>
                <a:gridCol w="2533229">
                  <a:extLst>
                    <a:ext uri="{9D8B030D-6E8A-4147-A177-3AD203B41FA5}">
                      <a16:colId xmlns:a16="http://schemas.microsoft.com/office/drawing/2014/main" val="2945960647"/>
                    </a:ext>
                  </a:extLst>
                </a:gridCol>
              </a:tblGrid>
              <a:tr h="291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Medically attended LRTI</a:t>
                      </a:r>
                      <a:r>
                        <a:rPr lang="en-US" sz="1600" b="0" kern="1200" baseline="30000" dirty="0">
                          <a:solidFill>
                            <a:schemeClr val="tx1"/>
                          </a:solidFill>
                          <a:effectLst/>
                          <a:latin typeface="+mn-lt"/>
                          <a:ea typeface="+mn-ea"/>
                          <a:cs typeface="+mn-cs"/>
                        </a:rPr>
                        <a:t>3</a:t>
                      </a:r>
                      <a:endParaRPr lang="en-US" sz="1400" b="0" kern="1200" baseline="30000" dirty="0">
                        <a:solidFill>
                          <a:schemeClr val="tx1"/>
                        </a:solidFill>
                        <a:effectLst/>
                        <a:latin typeface="+mn-lt"/>
                        <a:ea typeface="+mn-ea"/>
                        <a:cs typeface="+mn-cs"/>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graphicFrame>
        <p:nvGraphicFramePr>
          <p:cNvPr id="13" name="Table 12">
            <a:extLst>
              <a:ext uri="{FF2B5EF4-FFF2-40B4-BE49-F238E27FC236}">
                <a16:creationId xmlns:a16="http://schemas.microsoft.com/office/drawing/2014/main" id="{17EBF155-CC52-8653-BA30-002BB8335032}"/>
              </a:ext>
            </a:extLst>
          </p:cNvPr>
          <p:cNvGraphicFramePr>
            <a:graphicFrameLocks/>
          </p:cNvGraphicFramePr>
          <p:nvPr/>
        </p:nvGraphicFramePr>
        <p:xfrm>
          <a:off x="9009090" y="2516800"/>
          <a:ext cx="2533552" cy="304800"/>
        </p:xfrm>
        <a:graphic>
          <a:graphicData uri="http://schemas.openxmlformats.org/drawingml/2006/table">
            <a:tbl>
              <a:tblPr firstRow="1" bandRow="1">
                <a:tableStyleId>{72833802-FEF1-4C79-8D5D-14CF1EAF98D9}</a:tableStyleId>
              </a:tblPr>
              <a:tblGrid>
                <a:gridCol w="2533552">
                  <a:extLst>
                    <a:ext uri="{9D8B030D-6E8A-4147-A177-3AD203B41FA5}">
                      <a16:colId xmlns:a16="http://schemas.microsoft.com/office/drawing/2014/main" val="2945960647"/>
                    </a:ext>
                  </a:extLst>
                </a:gridCol>
              </a:tblGrid>
              <a:tr h="291808">
                <a:tc>
                  <a:txBody>
                    <a:bodyPr/>
                    <a:lstStyle/>
                    <a:p>
                      <a:pPr algn="ctr"/>
                      <a:r>
                        <a:rPr lang="en-US" sz="1400" b="0" i="0" dirty="0">
                          <a:solidFill>
                            <a:schemeClr val="tx1"/>
                          </a:solidFill>
                          <a:latin typeface="Corbel" panose="020B0503020204020204" pitchFamily="34" charset="0"/>
                        </a:rPr>
                        <a:t>Hospitalized RSV LRTI </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5" name="TextBox 14">
            <a:extLst>
              <a:ext uri="{FF2B5EF4-FFF2-40B4-BE49-F238E27FC236}">
                <a16:creationId xmlns:a16="http://schemas.microsoft.com/office/drawing/2014/main" id="{BE80DD97-0403-88DD-0177-6DF784B5851C}"/>
              </a:ext>
            </a:extLst>
          </p:cNvPr>
          <p:cNvSpPr txBox="1"/>
          <p:nvPr/>
        </p:nvSpPr>
        <p:spPr>
          <a:xfrm>
            <a:off x="967410" y="3397110"/>
            <a:ext cx="9462052" cy="1261884"/>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Poppins"/>
                <a:ea typeface="+mn-ea"/>
                <a:cs typeface="Arial"/>
              </a:rPr>
              <a:t>43·8% (95% CI, 18·8–61·1) reduction in hospitalizations for respiratory illness of any cause</a:t>
            </a:r>
          </a:p>
          <a:p>
            <a:pPr marL="742950" lvl="1" indent="-285750">
              <a:spcAft>
                <a:spcPts val="800"/>
              </a:spcAft>
              <a:buClr>
                <a:schemeClr val="accent1"/>
              </a:buClr>
              <a:buFont typeface="Arial" panose="020B0604020202020204" pitchFamily="34" charset="0"/>
              <a:buChar char="•"/>
              <a:defRPr/>
            </a:pPr>
            <a:r>
              <a:rPr lang="en-US" sz="1400" dirty="0">
                <a:solidFill>
                  <a:srgbClr val="000000"/>
                </a:solidFill>
                <a:latin typeface="Poppins"/>
                <a:cs typeface="Arial"/>
              </a:rPr>
              <a:t>35.4% (95% CI, 21·5–46·9) fewer medically attended LRTI of any cause</a:t>
            </a:r>
          </a:p>
          <a:p>
            <a:pPr marL="742950" lvl="1" indent="-285750">
              <a:spcAft>
                <a:spcPts val="800"/>
              </a:spcAft>
              <a:buClr>
                <a:schemeClr val="accent1"/>
              </a:buClr>
              <a:buFont typeface="Arial" panose="020B0604020202020204" pitchFamily="34" charset="0"/>
              <a:buChar char="•"/>
              <a:defRPr/>
            </a:pPr>
            <a:r>
              <a:rPr lang="en-US" sz="1400" dirty="0">
                <a:solidFill>
                  <a:srgbClr val="000000"/>
                </a:solidFill>
                <a:latin typeface="Poppins"/>
                <a:cs typeface="Arial"/>
              </a:rPr>
              <a:t>41.9% (95% CI, 25·7–54·6) fewer LRTI outpatient visits</a:t>
            </a:r>
          </a:p>
          <a:p>
            <a:pPr marL="742950" lvl="1" indent="-285750">
              <a:spcAft>
                <a:spcPts val="800"/>
              </a:spcAft>
              <a:buClr>
                <a:schemeClr val="accent1"/>
              </a:buClr>
              <a:buFont typeface="Arial" panose="020B0604020202020204" pitchFamily="34" charset="0"/>
              <a:buChar char="•"/>
              <a:defRPr/>
            </a:pPr>
            <a:r>
              <a:rPr lang="en-US" sz="1400" dirty="0">
                <a:solidFill>
                  <a:srgbClr val="000000"/>
                </a:solidFill>
                <a:latin typeface="Poppins"/>
                <a:cs typeface="Arial"/>
              </a:rPr>
              <a:t>23·6% (95% CI, 3·8–39·3) reduction in antibiotic prescribing </a:t>
            </a:r>
          </a:p>
        </p:txBody>
      </p:sp>
      <p:sp>
        <p:nvSpPr>
          <p:cNvPr id="17" name="TextBox 16">
            <a:extLst>
              <a:ext uri="{FF2B5EF4-FFF2-40B4-BE49-F238E27FC236}">
                <a16:creationId xmlns:a16="http://schemas.microsoft.com/office/drawing/2014/main" id="{3745101C-F48A-BF2C-A207-66A41C0A1C65}"/>
              </a:ext>
            </a:extLst>
          </p:cNvPr>
          <p:cNvSpPr txBox="1"/>
          <p:nvPr/>
        </p:nvSpPr>
        <p:spPr>
          <a:xfrm>
            <a:off x="1256236" y="749580"/>
            <a:ext cx="7488827" cy="707886"/>
          </a:xfrm>
          <a:prstGeom prst="rect">
            <a:avLst/>
          </a:prstGeom>
          <a:noFill/>
        </p:spPr>
        <p:txBody>
          <a:bodyPr wrap="square">
            <a:spAutoFit/>
          </a:bodyPr>
          <a:lstStyle/>
          <a:p>
            <a:r>
              <a:rPr lang="en-US" sz="2000" b="1" dirty="0">
                <a:solidFill>
                  <a:schemeClr val="accent1"/>
                </a:solidFill>
              </a:rPr>
              <a:t>Pooled Phase 2b (optimal dose) + Phase 3 results</a:t>
            </a:r>
            <a:r>
              <a:rPr lang="en-US" sz="2000" b="1" baseline="30000" dirty="0">
                <a:solidFill>
                  <a:schemeClr val="accent1"/>
                </a:solidFill>
              </a:rPr>
              <a:t>1,2</a:t>
            </a:r>
            <a:br>
              <a:rPr lang="en-US" sz="2400" b="1" dirty="0"/>
            </a:br>
            <a:endParaRPr lang="en-US" sz="2000" b="1" dirty="0"/>
          </a:p>
        </p:txBody>
      </p:sp>
      <p:graphicFrame>
        <p:nvGraphicFramePr>
          <p:cNvPr id="18" name="Table 17">
            <a:extLst>
              <a:ext uri="{FF2B5EF4-FFF2-40B4-BE49-F238E27FC236}">
                <a16:creationId xmlns:a16="http://schemas.microsoft.com/office/drawing/2014/main" id="{44FECBE4-1B5E-CC17-DC1F-3D9666E4F28A}"/>
              </a:ext>
            </a:extLst>
          </p:cNvPr>
          <p:cNvGraphicFramePr>
            <a:graphicFrameLocks/>
          </p:cNvGraphicFramePr>
          <p:nvPr/>
        </p:nvGraphicFramePr>
        <p:xfrm>
          <a:off x="9009089" y="2123396"/>
          <a:ext cx="2533553" cy="304800"/>
        </p:xfrm>
        <a:graphic>
          <a:graphicData uri="http://schemas.openxmlformats.org/drawingml/2006/table">
            <a:tbl>
              <a:tblPr firstRow="1" bandRow="1">
                <a:tableStyleId>{72833802-FEF1-4C79-8D5D-14CF1EAF98D9}</a:tableStyleId>
              </a:tblPr>
              <a:tblGrid>
                <a:gridCol w="2533553">
                  <a:extLst>
                    <a:ext uri="{9D8B030D-6E8A-4147-A177-3AD203B41FA5}">
                      <a16:colId xmlns:a16="http://schemas.microsoft.com/office/drawing/2014/main" val="2945960647"/>
                    </a:ext>
                  </a:extLst>
                </a:gridCol>
              </a:tblGrid>
              <a:tr h="291808">
                <a:tc>
                  <a:txBody>
                    <a:bodyPr/>
                    <a:lstStyle/>
                    <a:p>
                      <a:pPr algn="ctr"/>
                      <a:r>
                        <a:rPr lang="en-US" sz="1400" b="0" i="0" dirty="0">
                          <a:solidFill>
                            <a:schemeClr val="tx1"/>
                          </a:solidFill>
                          <a:latin typeface="Corbel" panose="020B0503020204020204" pitchFamily="34" charset="0"/>
                        </a:rPr>
                        <a:t>Severe hospitalized RSV LRTI</a:t>
                      </a:r>
                      <a:r>
                        <a:rPr lang="en-US" sz="1600" b="0" i="0" baseline="30000" dirty="0">
                          <a:solidFill>
                            <a:schemeClr val="tx1"/>
                          </a:solidFill>
                          <a:latin typeface="Corbel" panose="020B0503020204020204" pitchFamily="34" charset="0"/>
                        </a:rPr>
                        <a:t>4</a:t>
                      </a:r>
                      <a:endParaRPr lang="en-US" sz="1400" b="0" i="0" baseline="30000" dirty="0">
                        <a:solidFill>
                          <a:schemeClr val="tx1"/>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9" name="Rectangle 18">
            <a:extLst>
              <a:ext uri="{FF2B5EF4-FFF2-40B4-BE49-F238E27FC236}">
                <a16:creationId xmlns:a16="http://schemas.microsoft.com/office/drawing/2014/main" id="{BD1585CB-D3D7-115A-79B7-32BEDF72F7B2}"/>
              </a:ext>
            </a:extLst>
          </p:cNvPr>
          <p:cNvSpPr/>
          <p:nvPr/>
        </p:nvSpPr>
        <p:spPr>
          <a:xfrm>
            <a:off x="1473382" y="2123396"/>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AD9DB084-30DD-64EB-0D67-7CB9B821A571}"/>
              </a:ext>
            </a:extLst>
          </p:cNvPr>
          <p:cNvSpPr/>
          <p:nvPr/>
        </p:nvSpPr>
        <p:spPr>
          <a:xfrm>
            <a:off x="1473382" y="2123396"/>
            <a:ext cx="5720389" cy="2431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FADEF1C1-C9F6-BF2C-FA5D-8C30733327FD}"/>
              </a:ext>
            </a:extLst>
          </p:cNvPr>
          <p:cNvSpPr txBox="1"/>
          <p:nvPr/>
        </p:nvSpPr>
        <p:spPr>
          <a:xfrm>
            <a:off x="2569466" y="2053079"/>
            <a:ext cx="39917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Corbel" panose="020B0503020204020204" pitchFamily="34" charset="0"/>
                <a:ea typeface="+mn-ea"/>
                <a:cs typeface="+mn-cs"/>
              </a:rPr>
              <a:t>78.5%    </a:t>
            </a:r>
            <a:r>
              <a:rPr kumimoji="0" lang="en-US" sz="1400" b="0" i="0" u="none" strike="noStrike" kern="1200" cap="none" spc="0" normalizeH="0" baseline="0" noProof="0">
                <a:ln>
                  <a:noFill/>
                </a:ln>
                <a:solidFill>
                  <a:schemeClr val="bg1"/>
                </a:solidFill>
                <a:effectLst/>
                <a:uLnTx/>
                <a:uFillTx/>
                <a:latin typeface="Corbel" panose="020B0503020204020204" pitchFamily="34" charset="0"/>
                <a:ea typeface="+mn-ea"/>
                <a:cs typeface="+mn-cs"/>
              </a:rPr>
              <a:t>(48.8</a:t>
            </a:r>
            <a:r>
              <a:rPr kumimoji="0" lang="en-US" sz="1400" b="0" i="0" u="none" strike="noStrike" kern="1200" cap="none" spc="0" normalizeH="0" baseline="0" noProof="0">
                <a:ln>
                  <a:noFill/>
                </a:ln>
                <a:solidFill>
                  <a:schemeClr val="bg1"/>
                </a:solidFill>
                <a:effectLst/>
                <a:uLnTx/>
                <a:uFillTx/>
                <a:latin typeface="Poppins"/>
                <a:ea typeface="+mn-ea"/>
                <a:cs typeface="Arial"/>
              </a:rPr>
              <a:t>–</a:t>
            </a:r>
            <a:r>
              <a:rPr kumimoji="0" lang="en-US" sz="1400" b="0" i="0" u="none" strike="noStrike" kern="1200" cap="none" spc="0" normalizeH="0" baseline="0" noProof="0">
                <a:ln>
                  <a:noFill/>
                </a:ln>
                <a:solidFill>
                  <a:schemeClr val="bg1"/>
                </a:solidFill>
                <a:effectLst/>
                <a:uLnTx/>
                <a:uFillTx/>
                <a:latin typeface="Corbel" panose="020B0503020204020204" pitchFamily="34" charset="0"/>
                <a:ea typeface="+mn-ea"/>
                <a:cs typeface="+mn-cs"/>
              </a:rPr>
              <a:t>91.0)</a:t>
            </a:r>
            <a:endParaRPr kumimoji="0" lang="en-US"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2" name="TextBox 21">
            <a:extLst>
              <a:ext uri="{FF2B5EF4-FFF2-40B4-BE49-F238E27FC236}">
                <a16:creationId xmlns:a16="http://schemas.microsoft.com/office/drawing/2014/main" id="{DCE9933D-C5DD-A1C7-A58E-C6B154B463D6}"/>
              </a:ext>
            </a:extLst>
          </p:cNvPr>
          <p:cNvSpPr txBox="1"/>
          <p:nvPr/>
        </p:nvSpPr>
        <p:spPr>
          <a:xfrm>
            <a:off x="1349003" y="4751022"/>
            <a:ext cx="8046788" cy="605294"/>
          </a:xfrm>
          <a:prstGeom prst="rect">
            <a:avLst/>
          </a:prstGeom>
          <a:noFill/>
        </p:spPr>
        <p:txBody>
          <a:bodyPr wrap="square">
            <a:spAutoFit/>
          </a:bodyPr>
          <a:lstStyle/>
          <a:p>
            <a:r>
              <a:rPr lang="en-US" sz="2000" b="1" dirty="0">
                <a:solidFill>
                  <a:schemeClr val="accent1"/>
                </a:solidFill>
              </a:rPr>
              <a:t>Pragmatic clinical trial (HARMONIE, real-world setting, 8,000 infants)</a:t>
            </a:r>
            <a:r>
              <a:rPr lang="en-US" sz="2000" b="1" baseline="30000" dirty="0">
                <a:solidFill>
                  <a:schemeClr val="accent1"/>
                </a:solidFill>
              </a:rPr>
              <a:t>5</a:t>
            </a:r>
            <a:br>
              <a:rPr lang="en-US" sz="2400" b="1" baseline="30000" dirty="0"/>
            </a:br>
            <a:endParaRPr lang="en-US" sz="2000" b="1" baseline="30000" dirty="0"/>
          </a:p>
        </p:txBody>
      </p:sp>
      <p:sp>
        <p:nvSpPr>
          <p:cNvPr id="23" name="TextBox 22">
            <a:extLst>
              <a:ext uri="{FF2B5EF4-FFF2-40B4-BE49-F238E27FC236}">
                <a16:creationId xmlns:a16="http://schemas.microsoft.com/office/drawing/2014/main" id="{4B1A9403-AEDD-DC3B-D7CF-AF2514CBB6E7}"/>
              </a:ext>
            </a:extLst>
          </p:cNvPr>
          <p:cNvSpPr txBox="1"/>
          <p:nvPr/>
        </p:nvSpPr>
        <p:spPr>
          <a:xfrm>
            <a:off x="970148" y="5166610"/>
            <a:ext cx="9462052" cy="62581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Poppins"/>
                <a:ea typeface="+mn-ea"/>
                <a:cs typeface="Arial"/>
              </a:rPr>
              <a:t>83% (95% CI, 67.8.92.0) against RSV-LRTI hospitalizations </a:t>
            </a:r>
          </a:p>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Poppins"/>
                <a:ea typeface="+mn-ea"/>
                <a:cs typeface="Arial"/>
              </a:rPr>
              <a:t>58% (95% CI, 39.7-71.2) against all-cause LRTI hospitalization</a:t>
            </a:r>
          </a:p>
        </p:txBody>
      </p:sp>
      <p:sp>
        <p:nvSpPr>
          <p:cNvPr id="6" name="Footer Placeholder 2">
            <a:extLst>
              <a:ext uri="{FF2B5EF4-FFF2-40B4-BE49-F238E27FC236}">
                <a16:creationId xmlns:a16="http://schemas.microsoft.com/office/drawing/2014/main" id="{DD9E9A7A-DD1B-386B-2709-6BA055BA0F49}"/>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186495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4F08C43-9666-E8EF-415D-CA98C6C2EA47}"/>
              </a:ext>
            </a:extLst>
          </p:cNvPr>
          <p:cNvGrpSpPr/>
          <p:nvPr/>
        </p:nvGrpSpPr>
        <p:grpSpPr>
          <a:xfrm>
            <a:off x="1012372" y="2092856"/>
            <a:ext cx="3790395" cy="2381173"/>
            <a:chOff x="1523999" y="2155372"/>
            <a:chExt cx="3235225" cy="2079172"/>
          </a:xfrm>
        </p:grpSpPr>
        <p:pic>
          <p:nvPicPr>
            <p:cNvPr id="8" name="Picture 7" descr="A map of the united states&#10;&#10;Description automatically generated">
              <a:extLst>
                <a:ext uri="{FF2B5EF4-FFF2-40B4-BE49-F238E27FC236}">
                  <a16:creationId xmlns:a16="http://schemas.microsoft.com/office/drawing/2014/main" id="{E180D353-FB1E-4C92-5792-38F7B6D48485}"/>
                </a:ext>
              </a:extLst>
            </p:cNvPr>
            <p:cNvPicPr>
              <a:picLocks noChangeAspect="1"/>
            </p:cNvPicPr>
            <p:nvPr/>
          </p:nvPicPr>
          <p:blipFill>
            <a:blip r:embed="rId3">
              <a:extLst>
                <a:ext uri="{28A0092B-C50C-407E-A947-70E740481C1C}">
                  <a14:useLocalDpi xmlns:a14="http://schemas.microsoft.com/office/drawing/2010/main" val="0"/>
                </a:ext>
              </a:extLst>
            </a:blip>
            <a:srcRect l="5777" t="8731" r="10889" b="14761"/>
            <a:stretch/>
          </p:blipFill>
          <p:spPr>
            <a:xfrm>
              <a:off x="1523999" y="2155372"/>
              <a:ext cx="3235225" cy="2079172"/>
            </a:xfrm>
            <a:prstGeom prst="rect">
              <a:avLst/>
            </a:prstGeom>
          </p:spPr>
        </p:pic>
        <p:sp>
          <p:nvSpPr>
            <p:cNvPr id="9" name="Rectangle 8">
              <a:extLst>
                <a:ext uri="{FF2B5EF4-FFF2-40B4-BE49-F238E27FC236}">
                  <a16:creationId xmlns:a16="http://schemas.microsoft.com/office/drawing/2014/main" id="{79570E1A-81B6-60EE-9FB7-7B68B1C10316}"/>
                </a:ext>
              </a:extLst>
            </p:cNvPr>
            <p:cNvSpPr/>
            <p:nvPr/>
          </p:nvSpPr>
          <p:spPr>
            <a:xfrm>
              <a:off x="1556657" y="3581400"/>
              <a:ext cx="544286" cy="620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4EE029-B2DA-F69B-BD8C-6A41F7AD34EC}"/>
                </a:ext>
              </a:extLst>
            </p:cNvPr>
            <p:cNvSpPr/>
            <p:nvPr/>
          </p:nvSpPr>
          <p:spPr>
            <a:xfrm>
              <a:off x="2024743" y="3820886"/>
              <a:ext cx="718457" cy="4136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AB9FC16-668A-F182-AF42-BCDFCD48378A}"/>
              </a:ext>
            </a:extLst>
          </p:cNvPr>
          <p:cNvGrpSpPr/>
          <p:nvPr/>
        </p:nvGrpSpPr>
        <p:grpSpPr>
          <a:xfrm>
            <a:off x="5299174" y="1959429"/>
            <a:ext cx="2973969" cy="2514600"/>
            <a:chOff x="5299174" y="1807029"/>
            <a:chExt cx="3376740" cy="2667000"/>
          </a:xfrm>
        </p:grpSpPr>
        <p:pic>
          <p:nvPicPr>
            <p:cNvPr id="14" name="Picture 13" descr="A map of spain with a black line&#10;&#10;Description automatically generated">
              <a:extLst>
                <a:ext uri="{FF2B5EF4-FFF2-40B4-BE49-F238E27FC236}">
                  <a16:creationId xmlns:a16="http://schemas.microsoft.com/office/drawing/2014/main" id="{3C40648A-4ADF-7407-ADDA-9A8306A6E380}"/>
                </a:ext>
              </a:extLst>
            </p:cNvPr>
            <p:cNvPicPr>
              <a:picLocks noChangeAspect="1"/>
            </p:cNvPicPr>
            <p:nvPr/>
          </p:nvPicPr>
          <p:blipFill>
            <a:blip r:embed="rId4">
              <a:extLst>
                <a:ext uri="{28A0092B-C50C-407E-A947-70E740481C1C}">
                  <a14:useLocalDpi xmlns:a14="http://schemas.microsoft.com/office/drawing/2010/main" val="0"/>
                </a:ext>
              </a:extLst>
            </a:blip>
            <a:srcRect l="14797" t="4833" r="9659" b="5416"/>
            <a:stretch/>
          </p:blipFill>
          <p:spPr>
            <a:xfrm>
              <a:off x="5299174" y="1807029"/>
              <a:ext cx="3235226" cy="2525486"/>
            </a:xfrm>
            <a:prstGeom prst="rect">
              <a:avLst/>
            </a:prstGeom>
          </p:spPr>
        </p:pic>
        <p:sp>
          <p:nvSpPr>
            <p:cNvPr id="15" name="Rectangle 14">
              <a:extLst>
                <a:ext uri="{FF2B5EF4-FFF2-40B4-BE49-F238E27FC236}">
                  <a16:creationId xmlns:a16="http://schemas.microsoft.com/office/drawing/2014/main" id="{A53FA7B0-6A84-9564-CC68-985BBCB2C38B}"/>
                </a:ext>
              </a:extLst>
            </p:cNvPr>
            <p:cNvSpPr/>
            <p:nvPr/>
          </p:nvSpPr>
          <p:spPr>
            <a:xfrm>
              <a:off x="7881257" y="2928257"/>
              <a:ext cx="794657" cy="653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AC7F38-82E4-787A-70CA-6912D236F52B}"/>
                </a:ext>
              </a:extLst>
            </p:cNvPr>
            <p:cNvSpPr/>
            <p:nvPr/>
          </p:nvSpPr>
          <p:spPr>
            <a:xfrm>
              <a:off x="7511143" y="3820886"/>
              <a:ext cx="1164771" cy="653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map of france with a white background&#10;&#10;Description automatically generated">
            <a:extLst>
              <a:ext uri="{FF2B5EF4-FFF2-40B4-BE49-F238E27FC236}">
                <a16:creationId xmlns:a16="http://schemas.microsoft.com/office/drawing/2014/main" id="{2C0CA02E-9BEB-1832-213F-79E2D0A4C965}"/>
              </a:ext>
            </a:extLst>
          </p:cNvPr>
          <p:cNvPicPr>
            <a:picLocks noChangeAspect="1"/>
          </p:cNvPicPr>
          <p:nvPr/>
        </p:nvPicPr>
        <p:blipFill>
          <a:blip r:embed="rId5">
            <a:extLst>
              <a:ext uri="{28A0092B-C50C-407E-A947-70E740481C1C}">
                <a14:useLocalDpi xmlns:a14="http://schemas.microsoft.com/office/drawing/2010/main" val="0"/>
              </a:ext>
            </a:extLst>
          </a:blip>
          <a:srcRect l="15771" r="10886" b="8587"/>
          <a:stretch/>
        </p:blipFill>
        <p:spPr>
          <a:xfrm>
            <a:off x="8556380" y="1861457"/>
            <a:ext cx="2865950" cy="2760034"/>
          </a:xfrm>
          <a:prstGeom prst="rect">
            <a:avLst/>
          </a:prstGeom>
        </p:spPr>
      </p:pic>
      <p:sp>
        <p:nvSpPr>
          <p:cNvPr id="20" name="Title 7">
            <a:extLst>
              <a:ext uri="{FF2B5EF4-FFF2-40B4-BE49-F238E27FC236}">
                <a16:creationId xmlns:a16="http://schemas.microsoft.com/office/drawing/2014/main" id="{D60AFF48-4005-DBD3-FB4A-AD8BE42CB159}"/>
              </a:ext>
            </a:extLst>
          </p:cNvPr>
          <p:cNvSpPr txBox="1">
            <a:spLocks/>
          </p:cNvSpPr>
          <p:nvPr/>
        </p:nvSpPr>
        <p:spPr>
          <a:xfrm>
            <a:off x="1180784" y="225701"/>
            <a:ext cx="11240160" cy="748247"/>
          </a:xfrm>
          <a:prstGeom prst="rect">
            <a:avLst/>
          </a:prstGeom>
        </p:spPr>
        <p:txBody>
          <a:bodyPr vert="horz" lIns="0" tIns="0" rIns="0" bIns="0" rtlCol="0" anchor="t">
            <a:normAutofit/>
          </a:bodyPr>
          <a:lstStyle>
            <a:defPPr>
              <a:defRPr lang="en-US"/>
            </a:defPPr>
            <a:lvl1pPr marL="0" algn="l" defTabSz="609585" rtl="0" eaLnBrk="1" latinLnBrk="0" hangingPunct="1">
              <a:lnSpc>
                <a:spcPct val="90000"/>
              </a:lnSpc>
              <a:spcBef>
                <a:spcPct val="0"/>
              </a:spcBef>
              <a:buNone/>
              <a:defRPr lang="fr-FR" sz="2400" b="0" i="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8127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ea typeface="Verdana"/>
                <a:cs typeface="+mn-cs"/>
              </a:rPr>
              <a:t>Summary of </a:t>
            </a:r>
            <a:r>
              <a:rPr kumimoji="0" lang="en-US" sz="2400" b="1" i="0" u="none" strike="noStrike" kern="1200" cap="none" spc="0" normalizeH="0" baseline="0" noProof="0" dirty="0" err="1">
                <a:ln>
                  <a:noFill/>
                </a:ln>
                <a:solidFill>
                  <a:schemeClr val="accent2"/>
                </a:solidFill>
                <a:effectLst/>
                <a:uLnTx/>
                <a:uFillTx/>
                <a:ea typeface="Verdana"/>
                <a:cs typeface="+mn-cs"/>
              </a:rPr>
              <a:t>nirsevimab</a:t>
            </a:r>
            <a:r>
              <a:rPr kumimoji="0" lang="en-US" sz="2400" b="1" i="0" u="none" strike="noStrike" kern="1200" cap="none" spc="0" normalizeH="0" baseline="0" noProof="0" dirty="0">
                <a:ln>
                  <a:noFill/>
                </a:ln>
                <a:solidFill>
                  <a:schemeClr val="accent2"/>
                </a:solidFill>
                <a:effectLst/>
                <a:uLnTx/>
                <a:uFillTx/>
                <a:ea typeface="Verdana"/>
                <a:cs typeface="+mn-cs"/>
              </a:rPr>
              <a:t> real-world </a:t>
            </a:r>
            <a:r>
              <a:rPr lang="en-US" b="1" dirty="0">
                <a:solidFill>
                  <a:schemeClr val="accent2"/>
                </a:solidFill>
                <a:ea typeface="Verdana"/>
              </a:rPr>
              <a:t>e</a:t>
            </a:r>
            <a:r>
              <a:rPr kumimoji="0" lang="en-US" sz="2400" b="1" i="0" u="none" strike="noStrike" kern="1200" cap="none" spc="0" normalizeH="0" baseline="0" noProof="0" dirty="0" err="1">
                <a:ln>
                  <a:noFill/>
                </a:ln>
                <a:solidFill>
                  <a:schemeClr val="accent2"/>
                </a:solidFill>
                <a:effectLst/>
                <a:uLnTx/>
                <a:uFillTx/>
                <a:ea typeface="Verdana"/>
                <a:cs typeface="+mn-cs"/>
              </a:rPr>
              <a:t>ffectiveness</a:t>
            </a:r>
            <a:r>
              <a:rPr kumimoji="0" lang="en-US" sz="2400" b="1" i="0" u="none" strike="noStrike" kern="1200" cap="none" spc="0" normalizeH="0" baseline="0" noProof="0" dirty="0">
                <a:ln>
                  <a:noFill/>
                </a:ln>
                <a:solidFill>
                  <a:schemeClr val="accent2"/>
                </a:solidFill>
                <a:effectLst/>
                <a:uLnTx/>
                <a:uFillTx/>
                <a:ea typeface="Verdana"/>
                <a:cs typeface="+mn-cs"/>
              </a:rPr>
              <a:t> on RSV-related </a:t>
            </a:r>
            <a:r>
              <a:rPr lang="en-US" b="1" dirty="0">
                <a:solidFill>
                  <a:schemeClr val="accent2"/>
                </a:solidFill>
                <a:ea typeface="Verdana"/>
              </a:rPr>
              <a:t>h</a:t>
            </a:r>
            <a:r>
              <a:rPr kumimoji="0" lang="en-US" sz="2400" b="1" i="0" u="none" strike="noStrike" kern="1200" cap="none" spc="0" normalizeH="0" baseline="0" noProof="0" dirty="0" err="1">
                <a:ln>
                  <a:noFill/>
                </a:ln>
                <a:solidFill>
                  <a:schemeClr val="accent2"/>
                </a:solidFill>
                <a:effectLst/>
                <a:uLnTx/>
                <a:uFillTx/>
                <a:ea typeface="Verdana"/>
                <a:cs typeface="+mn-cs"/>
              </a:rPr>
              <a:t>ospitalization</a:t>
            </a:r>
            <a:br>
              <a:rPr kumimoji="0" lang="en-US" sz="2400" b="1" i="0" u="none" strike="noStrike" kern="1200" cap="none" spc="0" normalizeH="0" baseline="0" noProof="0" dirty="0">
                <a:ln>
                  <a:noFill/>
                </a:ln>
                <a:solidFill>
                  <a:schemeClr val="accent2"/>
                </a:solidFill>
                <a:effectLst/>
                <a:uLnTx/>
                <a:uFillTx/>
                <a:ea typeface="Verdana"/>
                <a:cs typeface="+mn-cs"/>
              </a:rPr>
            </a:br>
            <a:endParaRPr kumimoji="0" lang="en-US" sz="2400" b="1" i="0" u="none" strike="noStrike" kern="1200" cap="none" spc="0" normalizeH="0" baseline="0" noProof="0" dirty="0">
              <a:ln>
                <a:noFill/>
              </a:ln>
              <a:solidFill>
                <a:schemeClr val="accent2"/>
              </a:solidFill>
              <a:effectLst/>
              <a:uLnTx/>
              <a:uFillTx/>
              <a:ea typeface="Verdana"/>
              <a:cs typeface="+mn-cs"/>
            </a:endParaRPr>
          </a:p>
        </p:txBody>
      </p:sp>
      <p:sp>
        <p:nvSpPr>
          <p:cNvPr id="21" name="TextBox 20">
            <a:extLst>
              <a:ext uri="{FF2B5EF4-FFF2-40B4-BE49-F238E27FC236}">
                <a16:creationId xmlns:a16="http://schemas.microsoft.com/office/drawing/2014/main" id="{154723EF-F21D-3BD6-3E85-B10C26958CF9}"/>
              </a:ext>
            </a:extLst>
          </p:cNvPr>
          <p:cNvSpPr txBox="1"/>
          <p:nvPr/>
        </p:nvSpPr>
        <p:spPr>
          <a:xfrm>
            <a:off x="1929826" y="3091154"/>
            <a:ext cx="1882195" cy="369332"/>
          </a:xfrm>
          <a:prstGeom prst="rect">
            <a:avLst/>
          </a:prstGeom>
          <a:noFill/>
        </p:spPr>
        <p:txBody>
          <a:bodyPr wrap="square" rtlCol="0">
            <a:spAutoFit/>
          </a:bodyPr>
          <a:lstStyle/>
          <a:p>
            <a:pPr algn="ctr"/>
            <a:r>
              <a:rPr lang="en-US" b="1" dirty="0"/>
              <a:t>UNITED STATES</a:t>
            </a:r>
          </a:p>
        </p:txBody>
      </p:sp>
      <p:sp>
        <p:nvSpPr>
          <p:cNvPr id="22" name="TextBox 21">
            <a:extLst>
              <a:ext uri="{FF2B5EF4-FFF2-40B4-BE49-F238E27FC236}">
                <a16:creationId xmlns:a16="http://schemas.microsoft.com/office/drawing/2014/main" id="{E783F59D-4D9B-EFF6-008D-CE50736D7AA5}"/>
              </a:ext>
            </a:extLst>
          </p:cNvPr>
          <p:cNvSpPr txBox="1"/>
          <p:nvPr/>
        </p:nvSpPr>
        <p:spPr>
          <a:xfrm>
            <a:off x="5677347" y="3048008"/>
            <a:ext cx="1709057" cy="369332"/>
          </a:xfrm>
          <a:prstGeom prst="rect">
            <a:avLst/>
          </a:prstGeom>
          <a:noFill/>
        </p:spPr>
        <p:txBody>
          <a:bodyPr wrap="square" rtlCol="0">
            <a:spAutoFit/>
          </a:bodyPr>
          <a:lstStyle/>
          <a:p>
            <a:pPr algn="ctr"/>
            <a:r>
              <a:rPr lang="en-US" b="1" dirty="0"/>
              <a:t>SPAIN</a:t>
            </a:r>
          </a:p>
        </p:txBody>
      </p:sp>
      <p:sp>
        <p:nvSpPr>
          <p:cNvPr id="23" name="TextBox 22">
            <a:extLst>
              <a:ext uri="{FF2B5EF4-FFF2-40B4-BE49-F238E27FC236}">
                <a16:creationId xmlns:a16="http://schemas.microsoft.com/office/drawing/2014/main" id="{ECA23B6E-CFD2-78D9-A909-2C44B2191EAA}"/>
              </a:ext>
            </a:extLst>
          </p:cNvPr>
          <p:cNvSpPr txBox="1"/>
          <p:nvPr/>
        </p:nvSpPr>
        <p:spPr>
          <a:xfrm>
            <a:off x="9263742" y="3066408"/>
            <a:ext cx="1709057" cy="369332"/>
          </a:xfrm>
          <a:prstGeom prst="rect">
            <a:avLst/>
          </a:prstGeom>
          <a:noFill/>
        </p:spPr>
        <p:txBody>
          <a:bodyPr wrap="square" rtlCol="0">
            <a:spAutoFit/>
          </a:bodyPr>
          <a:lstStyle/>
          <a:p>
            <a:pPr algn="ctr"/>
            <a:r>
              <a:rPr lang="en-US" b="1" dirty="0"/>
              <a:t>FRANCE</a:t>
            </a:r>
          </a:p>
        </p:txBody>
      </p:sp>
      <p:sp>
        <p:nvSpPr>
          <p:cNvPr id="28" name="object 36">
            <a:extLst>
              <a:ext uri="{FF2B5EF4-FFF2-40B4-BE49-F238E27FC236}">
                <a16:creationId xmlns:a16="http://schemas.microsoft.com/office/drawing/2014/main" id="{F4A09F4F-D06F-E10F-AFFA-0670490CCA7C}"/>
              </a:ext>
            </a:extLst>
          </p:cNvPr>
          <p:cNvSpPr txBox="1"/>
          <p:nvPr/>
        </p:nvSpPr>
        <p:spPr>
          <a:xfrm>
            <a:off x="3299643" y="1844516"/>
            <a:ext cx="1605331" cy="503129"/>
          </a:xfrm>
          <a:prstGeom prst="rect">
            <a:avLst/>
          </a:prstGeom>
        </p:spPr>
        <p:txBody>
          <a:bodyPr vert="horz" wrap="square" lIns="0" tIns="10583" rIns="0" bIns="0" rtlCol="0">
            <a:spAutoFit/>
          </a:bodyPr>
          <a:lstStyle/>
          <a:p>
            <a:pPr marL="31749"/>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91</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(79–96</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5</a:t>
            </a:r>
            <a:r>
              <a:rPr lang="en-US" sz="1100" spc="-8" baseline="30000" dirty="0">
                <a:solidFill>
                  <a:srgbClr val="231F20"/>
                </a:solidFill>
                <a:latin typeface="Corbel" panose="020B0503020204020204" pitchFamily="34" charset="0"/>
                <a:cs typeface="Montserrat"/>
              </a:rPr>
              <a:t> </a:t>
            </a:r>
            <a:br>
              <a:rPr lang="en-US" sz="1100" spc="-8" baseline="30000" dirty="0">
                <a:solidFill>
                  <a:srgbClr val="231F20"/>
                </a:solidFill>
                <a:latin typeface="Corbel" panose="020B0503020204020204" pitchFamily="34" charset="0"/>
                <a:cs typeface="Montserrat"/>
              </a:rPr>
            </a:br>
            <a:r>
              <a:rPr lang="en-US" sz="1100" spc="-8" dirty="0">
                <a:latin typeface="Corbel" panose="020B0503020204020204" pitchFamily="34" charset="0"/>
                <a:cs typeface="Montserrat"/>
              </a:rPr>
              <a:t>NVSN</a:t>
            </a:r>
            <a:endParaRPr sz="1000" dirty="0">
              <a:latin typeface="Corbel" panose="020B0503020204020204" pitchFamily="34" charset="0"/>
              <a:cs typeface="Montserrat"/>
            </a:endParaRPr>
          </a:p>
        </p:txBody>
      </p:sp>
      <p:sp>
        <p:nvSpPr>
          <p:cNvPr id="29" name="Oval 28">
            <a:extLst>
              <a:ext uri="{FF2B5EF4-FFF2-40B4-BE49-F238E27FC236}">
                <a16:creationId xmlns:a16="http://schemas.microsoft.com/office/drawing/2014/main" id="{41020943-52D7-F49A-9494-CF3D632A1CC2}"/>
              </a:ext>
            </a:extLst>
          </p:cNvPr>
          <p:cNvSpPr/>
          <p:nvPr/>
        </p:nvSpPr>
        <p:spPr>
          <a:xfrm>
            <a:off x="2906488" y="2862942"/>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30" name="Oval 29">
            <a:extLst>
              <a:ext uri="{FF2B5EF4-FFF2-40B4-BE49-F238E27FC236}">
                <a16:creationId xmlns:a16="http://schemas.microsoft.com/office/drawing/2014/main" id="{B9A0D25A-3182-1491-24D0-6F92ECD2D68F}"/>
              </a:ext>
            </a:extLst>
          </p:cNvPr>
          <p:cNvSpPr/>
          <p:nvPr/>
        </p:nvSpPr>
        <p:spPr>
          <a:xfrm>
            <a:off x="2993573" y="3439887"/>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5D1423B-A6FA-C870-5323-42385421B83E}"/>
              </a:ext>
            </a:extLst>
          </p:cNvPr>
          <p:cNvCxnSpPr>
            <a:stCxn id="29" idx="7"/>
          </p:cNvCxnSpPr>
          <p:nvPr/>
        </p:nvCxnSpPr>
        <p:spPr>
          <a:xfrm flipV="1">
            <a:off x="3008695" y="2371842"/>
            <a:ext cx="303366" cy="508636"/>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33" name="object 36">
            <a:extLst>
              <a:ext uri="{FF2B5EF4-FFF2-40B4-BE49-F238E27FC236}">
                <a16:creationId xmlns:a16="http://schemas.microsoft.com/office/drawing/2014/main" id="{1C6C6238-9E99-0B71-DEBC-3F8544C34831}"/>
              </a:ext>
            </a:extLst>
          </p:cNvPr>
          <p:cNvSpPr txBox="1"/>
          <p:nvPr/>
        </p:nvSpPr>
        <p:spPr>
          <a:xfrm>
            <a:off x="3026231" y="4075667"/>
            <a:ext cx="1749160" cy="657017"/>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98</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(95–99</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 5</a:t>
            </a:r>
            <a:r>
              <a:rPr lang="en-US" sz="1100" spc="-8" baseline="30000" dirty="0">
                <a:solidFill>
                  <a:srgbClr val="231F20"/>
                </a:solidFill>
                <a:latin typeface="Corbel" panose="020B0503020204020204" pitchFamily="34" charset="0"/>
                <a:cs typeface="Montserrat"/>
              </a:rPr>
              <a:t> </a:t>
            </a:r>
            <a:br>
              <a:rPr lang="en-US" sz="1100" spc="-8" baseline="30000" dirty="0">
                <a:solidFill>
                  <a:srgbClr val="231F20"/>
                </a:solidFill>
                <a:latin typeface="Corbel" panose="020B0503020204020204" pitchFamily="34" charset="0"/>
                <a:cs typeface="Montserrat"/>
              </a:rPr>
            </a:br>
            <a:br>
              <a:rPr lang="en-US" sz="1100" spc="-8" dirty="0">
                <a:solidFill>
                  <a:srgbClr val="231F20"/>
                </a:solidFill>
                <a:latin typeface="Corbel" panose="020B0503020204020204" pitchFamily="34" charset="0"/>
                <a:cs typeface="Montserrat"/>
              </a:rPr>
            </a:br>
            <a:r>
              <a:rPr lang="en-US" sz="1100" spc="-8" dirty="0">
                <a:latin typeface="Corbel" panose="020B0503020204020204" pitchFamily="34" charset="0"/>
                <a:cs typeface="Montserrat"/>
              </a:rPr>
              <a:t>VISION</a:t>
            </a:r>
            <a:endParaRPr sz="1000" dirty="0">
              <a:latin typeface="Corbel" panose="020B0503020204020204" pitchFamily="34" charset="0"/>
              <a:cs typeface="Montserrat"/>
            </a:endParaRPr>
          </a:p>
        </p:txBody>
      </p:sp>
      <p:cxnSp>
        <p:nvCxnSpPr>
          <p:cNvPr id="34" name="Straight Connector 33">
            <a:extLst>
              <a:ext uri="{FF2B5EF4-FFF2-40B4-BE49-F238E27FC236}">
                <a16:creationId xmlns:a16="http://schemas.microsoft.com/office/drawing/2014/main" id="{0A00B9B1-19B3-B48C-FF06-04D7A61524EA}"/>
              </a:ext>
            </a:extLst>
          </p:cNvPr>
          <p:cNvCxnSpPr>
            <a:cxnSpLocks/>
          </p:cNvCxnSpPr>
          <p:nvPr/>
        </p:nvCxnSpPr>
        <p:spPr>
          <a:xfrm>
            <a:off x="3053444" y="3600526"/>
            <a:ext cx="58300" cy="466784"/>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38" name="Oval 37">
            <a:extLst>
              <a:ext uri="{FF2B5EF4-FFF2-40B4-BE49-F238E27FC236}">
                <a16:creationId xmlns:a16="http://schemas.microsoft.com/office/drawing/2014/main" id="{E309F4AD-539D-5DFF-A4C7-8A82E80A5709}"/>
              </a:ext>
            </a:extLst>
          </p:cNvPr>
          <p:cNvSpPr/>
          <p:nvPr/>
        </p:nvSpPr>
        <p:spPr>
          <a:xfrm>
            <a:off x="5573485" y="2209799"/>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C884D67-742D-687F-C253-14BEAED22983}"/>
              </a:ext>
            </a:extLst>
          </p:cNvPr>
          <p:cNvSpPr/>
          <p:nvPr/>
        </p:nvSpPr>
        <p:spPr>
          <a:xfrm>
            <a:off x="6161313" y="2579915"/>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8387096-C0F0-AB09-E6EF-F37ABB71AAB3}"/>
              </a:ext>
            </a:extLst>
          </p:cNvPr>
          <p:cNvSpPr/>
          <p:nvPr/>
        </p:nvSpPr>
        <p:spPr>
          <a:xfrm>
            <a:off x="7630887" y="2416627"/>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CA50B52-F8D6-3E52-BB63-C0D51FEDE71E}"/>
              </a:ext>
            </a:extLst>
          </p:cNvPr>
          <p:cNvSpPr/>
          <p:nvPr/>
        </p:nvSpPr>
        <p:spPr>
          <a:xfrm>
            <a:off x="7565571" y="2612571"/>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FCADC51-959A-B1E1-A73D-0965B8B0AD34}"/>
              </a:ext>
            </a:extLst>
          </p:cNvPr>
          <p:cNvSpPr/>
          <p:nvPr/>
        </p:nvSpPr>
        <p:spPr>
          <a:xfrm>
            <a:off x="7172896" y="3309258"/>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01A1638-9426-9987-E7FF-6DAD7AD2A7C2}"/>
              </a:ext>
            </a:extLst>
          </p:cNvPr>
          <p:cNvSpPr/>
          <p:nvPr/>
        </p:nvSpPr>
        <p:spPr>
          <a:xfrm>
            <a:off x="7034339" y="3693727"/>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7579ACE-93AD-A2FE-BDDE-8D3AB28D4774}"/>
              </a:ext>
            </a:extLst>
          </p:cNvPr>
          <p:cNvSpPr/>
          <p:nvPr/>
        </p:nvSpPr>
        <p:spPr>
          <a:xfrm>
            <a:off x="6803570" y="2285996"/>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object 36">
            <a:extLst>
              <a:ext uri="{FF2B5EF4-FFF2-40B4-BE49-F238E27FC236}">
                <a16:creationId xmlns:a16="http://schemas.microsoft.com/office/drawing/2014/main" id="{8B9B0731-9BC3-1AF6-0165-06F48DFF1F72}"/>
              </a:ext>
            </a:extLst>
          </p:cNvPr>
          <p:cNvSpPr txBox="1"/>
          <p:nvPr/>
        </p:nvSpPr>
        <p:spPr>
          <a:xfrm>
            <a:off x="4916102" y="4131949"/>
            <a:ext cx="1749160" cy="487740"/>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84.4</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(76.8–95.9</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1</a:t>
            </a:r>
            <a:br>
              <a:rPr lang="en-US" sz="1100" spc="-8" dirty="0">
                <a:solidFill>
                  <a:srgbClr val="231F20"/>
                </a:solidFill>
                <a:latin typeface="Corbel" panose="020B0503020204020204" pitchFamily="34" charset="0"/>
                <a:cs typeface="Montserrat"/>
              </a:rPr>
            </a:br>
            <a:r>
              <a:rPr lang="en-US" sz="1100" spc="-8" dirty="0">
                <a:latin typeface="Corbel" panose="020B0503020204020204" pitchFamily="34" charset="0"/>
                <a:cs typeface="Montserrat"/>
              </a:rPr>
              <a:t>Murcia, Valencia, Valladolid</a:t>
            </a:r>
            <a:endParaRPr sz="1000" dirty="0">
              <a:latin typeface="Corbel" panose="020B0503020204020204" pitchFamily="34" charset="0"/>
              <a:cs typeface="Montserrat"/>
            </a:endParaRPr>
          </a:p>
        </p:txBody>
      </p:sp>
      <p:cxnSp>
        <p:nvCxnSpPr>
          <p:cNvPr id="46" name="Straight Connector 45">
            <a:extLst>
              <a:ext uri="{FF2B5EF4-FFF2-40B4-BE49-F238E27FC236}">
                <a16:creationId xmlns:a16="http://schemas.microsoft.com/office/drawing/2014/main" id="{E807987D-EAFB-4CC2-D22E-04A1B8C47049}"/>
              </a:ext>
            </a:extLst>
          </p:cNvPr>
          <p:cNvCxnSpPr>
            <a:cxnSpLocks/>
            <a:stCxn id="39" idx="3"/>
            <a:endCxn id="45" idx="0"/>
          </p:cNvCxnSpPr>
          <p:nvPr/>
        </p:nvCxnSpPr>
        <p:spPr>
          <a:xfrm flipH="1">
            <a:off x="5790682" y="2682121"/>
            <a:ext cx="388167" cy="1449828"/>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77A59611-19E8-A3B7-16BA-409FFC2D82A6}"/>
              </a:ext>
            </a:extLst>
          </p:cNvPr>
          <p:cNvCxnSpPr>
            <a:cxnSpLocks/>
            <a:stCxn id="43" idx="3"/>
            <a:endCxn id="45" idx="0"/>
          </p:cNvCxnSpPr>
          <p:nvPr/>
        </p:nvCxnSpPr>
        <p:spPr>
          <a:xfrm flipH="1">
            <a:off x="5790682" y="3795933"/>
            <a:ext cx="1261193" cy="336016"/>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cxnSp>
        <p:nvCxnSpPr>
          <p:cNvPr id="50" name="Straight Connector 49">
            <a:extLst>
              <a:ext uri="{FF2B5EF4-FFF2-40B4-BE49-F238E27FC236}">
                <a16:creationId xmlns:a16="http://schemas.microsoft.com/office/drawing/2014/main" id="{5E2B1494-8A3B-5721-5C5C-CF90F0B2ABFC}"/>
              </a:ext>
            </a:extLst>
          </p:cNvPr>
          <p:cNvCxnSpPr>
            <a:cxnSpLocks/>
            <a:stCxn id="42" idx="6"/>
            <a:endCxn id="45" idx="0"/>
          </p:cNvCxnSpPr>
          <p:nvPr/>
        </p:nvCxnSpPr>
        <p:spPr>
          <a:xfrm flipH="1">
            <a:off x="5790682" y="3369129"/>
            <a:ext cx="1501957" cy="762820"/>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57" name="object 36">
            <a:extLst>
              <a:ext uri="{FF2B5EF4-FFF2-40B4-BE49-F238E27FC236}">
                <a16:creationId xmlns:a16="http://schemas.microsoft.com/office/drawing/2014/main" id="{F2D2A868-ACC6-B867-517A-E25E64C24138}"/>
              </a:ext>
            </a:extLst>
          </p:cNvPr>
          <p:cNvSpPr txBox="1"/>
          <p:nvPr/>
        </p:nvSpPr>
        <p:spPr>
          <a:xfrm>
            <a:off x="7387484" y="1344151"/>
            <a:ext cx="1749160" cy="318463"/>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88.7</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(69.5–95.8</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3</a:t>
            </a:r>
            <a:endParaRPr sz="1000" baseline="30000" dirty="0">
              <a:solidFill>
                <a:schemeClr val="accent5"/>
              </a:solidFill>
              <a:latin typeface="Corbel" panose="020B0503020204020204" pitchFamily="34" charset="0"/>
              <a:cs typeface="Montserrat"/>
            </a:endParaRPr>
          </a:p>
        </p:txBody>
      </p:sp>
      <p:cxnSp>
        <p:nvCxnSpPr>
          <p:cNvPr id="60" name="Straight Connector 59">
            <a:extLst>
              <a:ext uri="{FF2B5EF4-FFF2-40B4-BE49-F238E27FC236}">
                <a16:creationId xmlns:a16="http://schemas.microsoft.com/office/drawing/2014/main" id="{6C2FE4FD-0F01-8925-1113-7602AB768B2A}"/>
              </a:ext>
            </a:extLst>
          </p:cNvPr>
          <p:cNvCxnSpPr>
            <a:cxnSpLocks/>
            <a:stCxn id="63" idx="1"/>
          </p:cNvCxnSpPr>
          <p:nvPr/>
        </p:nvCxnSpPr>
        <p:spPr>
          <a:xfrm flipH="1">
            <a:off x="6923313" y="1857934"/>
            <a:ext cx="464171" cy="457295"/>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63" name="object 36">
            <a:extLst>
              <a:ext uri="{FF2B5EF4-FFF2-40B4-BE49-F238E27FC236}">
                <a16:creationId xmlns:a16="http://schemas.microsoft.com/office/drawing/2014/main" id="{E8DDAEF4-949F-DA5A-0CFA-ADB1ED185262}"/>
              </a:ext>
            </a:extLst>
          </p:cNvPr>
          <p:cNvSpPr txBox="1"/>
          <p:nvPr/>
        </p:nvSpPr>
        <p:spPr>
          <a:xfrm>
            <a:off x="7387484" y="1614064"/>
            <a:ext cx="1749160" cy="487740"/>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85.9</a:t>
            </a:r>
            <a:r>
              <a:rPr b="1" baseline="31746" dirty="0">
                <a:solidFill>
                  <a:schemeClr val="accent3"/>
                </a:solidFill>
                <a:latin typeface="Corbel" panose="020B0503020204020204" pitchFamily="34" charset="0"/>
                <a:cs typeface="Montserrat-SemiBold"/>
              </a:rPr>
              <a:t>%</a:t>
            </a:r>
            <a:r>
              <a:rPr lang="en-US" sz="1100" spc="-8" dirty="0">
                <a:solidFill>
                  <a:schemeClr val="accent3"/>
                </a:solidFill>
                <a:latin typeface="Corbel" panose="020B0503020204020204" pitchFamily="34" charset="0"/>
                <a:cs typeface="Montserrat"/>
              </a:rPr>
              <a:t> (13.2–97.7</a:t>
            </a:r>
            <a:r>
              <a:rPr sz="1100" spc="-8" dirty="0">
                <a:solidFill>
                  <a:schemeClr val="accent3"/>
                </a:solidFill>
                <a:latin typeface="Corbel" panose="020B0503020204020204" pitchFamily="34" charset="0"/>
                <a:cs typeface="Montserrat"/>
              </a:rPr>
              <a:t>)</a:t>
            </a:r>
            <a:r>
              <a:rPr lang="en-US" sz="1100" spc="-8" baseline="30000" dirty="0">
                <a:solidFill>
                  <a:schemeClr val="accent3"/>
                </a:solidFill>
                <a:latin typeface="Corbel" panose="020B0503020204020204" pitchFamily="34" charset="0"/>
                <a:cs typeface="Montserrat"/>
              </a:rPr>
              <a:t>3</a:t>
            </a:r>
            <a:br>
              <a:rPr lang="en-US" sz="1100" spc="-8" dirty="0">
                <a:solidFill>
                  <a:schemeClr val="accent3"/>
                </a:solidFill>
                <a:latin typeface="Corbel" panose="020B0503020204020204" pitchFamily="34" charset="0"/>
                <a:cs typeface="Montserrat"/>
              </a:rPr>
            </a:br>
            <a:r>
              <a:rPr lang="en-US" sz="1100" spc="-8" dirty="0">
                <a:latin typeface="Corbel" panose="020B0503020204020204" pitchFamily="34" charset="0"/>
                <a:cs typeface="Montserrat"/>
              </a:rPr>
              <a:t>Navarre</a:t>
            </a:r>
            <a:endParaRPr sz="1000" dirty="0">
              <a:latin typeface="Corbel" panose="020B0503020204020204" pitchFamily="34" charset="0"/>
              <a:cs typeface="Montserrat"/>
            </a:endParaRPr>
          </a:p>
        </p:txBody>
      </p:sp>
      <p:sp>
        <p:nvSpPr>
          <p:cNvPr id="66" name="object 36">
            <a:extLst>
              <a:ext uri="{FF2B5EF4-FFF2-40B4-BE49-F238E27FC236}">
                <a16:creationId xmlns:a16="http://schemas.microsoft.com/office/drawing/2014/main" id="{FCB28A62-E89F-05C6-A2BC-ED0C67AE9810}"/>
              </a:ext>
            </a:extLst>
          </p:cNvPr>
          <p:cNvSpPr txBox="1"/>
          <p:nvPr/>
        </p:nvSpPr>
        <p:spPr>
          <a:xfrm>
            <a:off x="6693665" y="4185665"/>
            <a:ext cx="1749160" cy="318463"/>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87.76</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(82.1–91.4</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2</a:t>
            </a:r>
            <a:endParaRPr sz="1000" baseline="30000" dirty="0">
              <a:solidFill>
                <a:schemeClr val="accent5"/>
              </a:solidFill>
              <a:latin typeface="Corbel" panose="020B0503020204020204" pitchFamily="34" charset="0"/>
              <a:cs typeface="Montserrat"/>
            </a:endParaRPr>
          </a:p>
        </p:txBody>
      </p:sp>
      <p:sp>
        <p:nvSpPr>
          <p:cNvPr id="67" name="object 36">
            <a:extLst>
              <a:ext uri="{FF2B5EF4-FFF2-40B4-BE49-F238E27FC236}">
                <a16:creationId xmlns:a16="http://schemas.microsoft.com/office/drawing/2014/main" id="{62CF5DE4-C477-512E-38B1-16B9C32F718C}"/>
              </a:ext>
            </a:extLst>
          </p:cNvPr>
          <p:cNvSpPr txBox="1"/>
          <p:nvPr/>
        </p:nvSpPr>
        <p:spPr>
          <a:xfrm>
            <a:off x="6693665" y="4444692"/>
            <a:ext cx="1749160" cy="487740"/>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90.1</a:t>
            </a:r>
            <a:r>
              <a:rPr b="1" baseline="31746" dirty="0">
                <a:solidFill>
                  <a:schemeClr val="accent3"/>
                </a:solidFill>
                <a:latin typeface="Corbel" panose="020B0503020204020204" pitchFamily="34" charset="0"/>
                <a:cs typeface="Montserrat-SemiBold"/>
              </a:rPr>
              <a:t>%</a:t>
            </a:r>
            <a:r>
              <a:rPr lang="en-US" sz="1100" spc="-8" dirty="0">
                <a:solidFill>
                  <a:schemeClr val="accent3"/>
                </a:solidFill>
                <a:latin typeface="Corbel" panose="020B0503020204020204" pitchFamily="34" charset="0"/>
                <a:cs typeface="Montserrat"/>
              </a:rPr>
              <a:t> (76.3–95.9</a:t>
            </a:r>
            <a:r>
              <a:rPr sz="1100" spc="-8" dirty="0">
                <a:solidFill>
                  <a:schemeClr val="accent3"/>
                </a:solidFill>
                <a:latin typeface="Corbel" panose="020B0503020204020204" pitchFamily="34" charset="0"/>
                <a:cs typeface="Montserrat"/>
              </a:rPr>
              <a:t>)</a:t>
            </a:r>
            <a:r>
              <a:rPr lang="en-US" sz="1100" spc="-8" baseline="30000" dirty="0">
                <a:solidFill>
                  <a:schemeClr val="accent3"/>
                </a:solidFill>
                <a:latin typeface="Corbel" panose="020B0503020204020204" pitchFamily="34" charset="0"/>
                <a:cs typeface="Montserrat"/>
              </a:rPr>
              <a:t>2</a:t>
            </a:r>
            <a:br>
              <a:rPr lang="en-US" sz="1100" spc="-8" dirty="0">
                <a:solidFill>
                  <a:schemeClr val="accent3"/>
                </a:solidFill>
                <a:latin typeface="Corbel" panose="020B0503020204020204" pitchFamily="34" charset="0"/>
                <a:cs typeface="Montserrat"/>
              </a:rPr>
            </a:br>
            <a:r>
              <a:rPr lang="en-US" sz="1100" spc="-8" dirty="0">
                <a:latin typeface="Corbel" panose="020B0503020204020204" pitchFamily="34" charset="0"/>
                <a:cs typeface="Montserrat"/>
              </a:rPr>
              <a:t>Cataluña</a:t>
            </a:r>
            <a:endParaRPr sz="1000" dirty="0">
              <a:latin typeface="Corbel" panose="020B0503020204020204" pitchFamily="34" charset="0"/>
              <a:cs typeface="Montserrat"/>
            </a:endParaRPr>
          </a:p>
        </p:txBody>
      </p:sp>
      <p:cxnSp>
        <p:nvCxnSpPr>
          <p:cNvPr id="72" name="Straight Connector 71">
            <a:extLst>
              <a:ext uri="{FF2B5EF4-FFF2-40B4-BE49-F238E27FC236}">
                <a16:creationId xmlns:a16="http://schemas.microsoft.com/office/drawing/2014/main" id="{7CF57DDB-C6D4-F965-8B80-20278FCD3DC6}"/>
              </a:ext>
            </a:extLst>
          </p:cNvPr>
          <p:cNvCxnSpPr>
            <a:cxnSpLocks/>
            <a:stCxn id="41" idx="3"/>
            <a:endCxn id="16" idx="1"/>
          </p:cNvCxnSpPr>
          <p:nvPr/>
        </p:nvCxnSpPr>
        <p:spPr>
          <a:xfrm flipH="1">
            <a:off x="7247304" y="2714777"/>
            <a:ext cx="335803" cy="1451342"/>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81" name="object 36">
            <a:extLst>
              <a:ext uri="{FF2B5EF4-FFF2-40B4-BE49-F238E27FC236}">
                <a16:creationId xmlns:a16="http://schemas.microsoft.com/office/drawing/2014/main" id="{F4C00EC2-E7DF-6FCC-030A-3EA4BA440327}"/>
              </a:ext>
            </a:extLst>
          </p:cNvPr>
          <p:cNvSpPr txBox="1"/>
          <p:nvPr/>
        </p:nvSpPr>
        <p:spPr>
          <a:xfrm>
            <a:off x="7605514" y="3085285"/>
            <a:ext cx="1749160" cy="318463"/>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81</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(60.9–90.7</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8</a:t>
            </a:r>
            <a:endParaRPr sz="1000" baseline="30000" dirty="0">
              <a:solidFill>
                <a:schemeClr val="accent5"/>
              </a:solidFill>
              <a:latin typeface="Corbel" panose="020B0503020204020204" pitchFamily="34" charset="0"/>
              <a:cs typeface="Montserrat"/>
            </a:endParaRPr>
          </a:p>
        </p:txBody>
      </p:sp>
      <p:sp>
        <p:nvSpPr>
          <p:cNvPr id="82" name="object 36">
            <a:extLst>
              <a:ext uri="{FF2B5EF4-FFF2-40B4-BE49-F238E27FC236}">
                <a16:creationId xmlns:a16="http://schemas.microsoft.com/office/drawing/2014/main" id="{E075DCA8-6EDA-1A2B-5BD3-6F81BF2B25AD}"/>
              </a:ext>
            </a:extLst>
          </p:cNvPr>
          <p:cNvSpPr txBox="1"/>
          <p:nvPr/>
        </p:nvSpPr>
        <p:spPr>
          <a:xfrm>
            <a:off x="7605514" y="3344312"/>
            <a:ext cx="1749160" cy="487740"/>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85.6</a:t>
            </a:r>
            <a:r>
              <a:rPr b="1" baseline="31746" dirty="0">
                <a:solidFill>
                  <a:schemeClr val="accent3"/>
                </a:solidFill>
                <a:latin typeface="Corbel" panose="020B0503020204020204" pitchFamily="34" charset="0"/>
                <a:cs typeface="Montserrat-SemiBold"/>
              </a:rPr>
              <a:t>%</a:t>
            </a:r>
            <a:r>
              <a:rPr lang="en-US" sz="1100" spc="-8" dirty="0">
                <a:solidFill>
                  <a:schemeClr val="accent3"/>
                </a:solidFill>
                <a:latin typeface="Corbel" panose="020B0503020204020204" pitchFamily="34" charset="0"/>
                <a:cs typeface="Montserrat"/>
              </a:rPr>
              <a:t> (41.7–96.4</a:t>
            </a:r>
            <a:r>
              <a:rPr sz="1100" spc="-8" dirty="0">
                <a:solidFill>
                  <a:schemeClr val="accent3"/>
                </a:solidFill>
                <a:latin typeface="Corbel" panose="020B0503020204020204" pitchFamily="34" charset="0"/>
                <a:cs typeface="Montserrat"/>
              </a:rPr>
              <a:t>)</a:t>
            </a:r>
            <a:r>
              <a:rPr lang="en-US" sz="1100" spc="-8" baseline="30000" dirty="0">
                <a:solidFill>
                  <a:schemeClr val="accent3"/>
                </a:solidFill>
                <a:latin typeface="Corbel" panose="020B0503020204020204" pitchFamily="34" charset="0"/>
                <a:cs typeface="Montserrat"/>
              </a:rPr>
              <a:t>8</a:t>
            </a:r>
            <a:br>
              <a:rPr lang="en-US" sz="1100" spc="-8" baseline="30000" dirty="0">
                <a:solidFill>
                  <a:schemeClr val="accent3"/>
                </a:solidFill>
                <a:latin typeface="Corbel" panose="020B0503020204020204" pitchFamily="34" charset="0"/>
                <a:cs typeface="Montserrat"/>
              </a:rPr>
            </a:br>
            <a:r>
              <a:rPr lang="en-US" sz="1100" spc="-8" dirty="0">
                <a:latin typeface="Corbel" panose="020B0503020204020204" pitchFamily="34" charset="0"/>
                <a:cs typeface="Montserrat"/>
              </a:rPr>
              <a:t>Cataluña, Andorra</a:t>
            </a:r>
            <a:endParaRPr sz="1000" dirty="0">
              <a:latin typeface="Corbel" panose="020B0503020204020204" pitchFamily="34" charset="0"/>
              <a:cs typeface="Montserrat"/>
            </a:endParaRPr>
          </a:p>
        </p:txBody>
      </p:sp>
      <p:cxnSp>
        <p:nvCxnSpPr>
          <p:cNvPr id="83" name="Straight Connector 82">
            <a:extLst>
              <a:ext uri="{FF2B5EF4-FFF2-40B4-BE49-F238E27FC236}">
                <a16:creationId xmlns:a16="http://schemas.microsoft.com/office/drawing/2014/main" id="{67CC5B7A-405A-10D6-EF86-874DE7226602}"/>
              </a:ext>
            </a:extLst>
          </p:cNvPr>
          <p:cNvCxnSpPr>
            <a:cxnSpLocks/>
            <a:stCxn id="40" idx="5"/>
            <a:endCxn id="15" idx="0"/>
          </p:cNvCxnSpPr>
          <p:nvPr/>
        </p:nvCxnSpPr>
        <p:spPr>
          <a:xfrm>
            <a:off x="7733094" y="2518833"/>
            <a:ext cx="190113" cy="497754"/>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E1B4E4F9-9855-B7DC-32DF-C9E5DE586EE7}"/>
              </a:ext>
            </a:extLst>
          </p:cNvPr>
          <p:cNvCxnSpPr>
            <a:cxnSpLocks/>
            <a:endCxn id="15" idx="0"/>
          </p:cNvCxnSpPr>
          <p:nvPr/>
        </p:nvCxnSpPr>
        <p:spPr>
          <a:xfrm>
            <a:off x="7676329" y="2765841"/>
            <a:ext cx="246878" cy="250746"/>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90" name="object 36">
            <a:extLst>
              <a:ext uri="{FF2B5EF4-FFF2-40B4-BE49-F238E27FC236}">
                <a16:creationId xmlns:a16="http://schemas.microsoft.com/office/drawing/2014/main" id="{21EAA82E-CB82-8ED8-FB97-833E5232F590}"/>
              </a:ext>
            </a:extLst>
          </p:cNvPr>
          <p:cNvSpPr txBox="1"/>
          <p:nvPr/>
        </p:nvSpPr>
        <p:spPr>
          <a:xfrm>
            <a:off x="4622187" y="2640607"/>
            <a:ext cx="1749160" cy="487740"/>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82</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(65.6–90.2</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6</a:t>
            </a:r>
            <a:br>
              <a:rPr lang="en-US" sz="1100" spc="-8" dirty="0">
                <a:solidFill>
                  <a:srgbClr val="231F20"/>
                </a:solidFill>
                <a:latin typeface="Corbel" panose="020B0503020204020204" pitchFamily="34" charset="0"/>
                <a:cs typeface="Montserrat"/>
              </a:rPr>
            </a:br>
            <a:r>
              <a:rPr lang="en-US" sz="1100" spc="-8" dirty="0">
                <a:latin typeface="Corbel" panose="020B0503020204020204" pitchFamily="34" charset="0"/>
                <a:cs typeface="Montserrat"/>
              </a:rPr>
              <a:t>Galicia</a:t>
            </a:r>
            <a:endParaRPr sz="1000" dirty="0">
              <a:latin typeface="Corbel" panose="020B0503020204020204" pitchFamily="34" charset="0"/>
              <a:cs typeface="Montserrat"/>
            </a:endParaRPr>
          </a:p>
        </p:txBody>
      </p:sp>
      <p:cxnSp>
        <p:nvCxnSpPr>
          <p:cNvPr id="91" name="Straight Connector 90">
            <a:extLst>
              <a:ext uri="{FF2B5EF4-FFF2-40B4-BE49-F238E27FC236}">
                <a16:creationId xmlns:a16="http://schemas.microsoft.com/office/drawing/2014/main" id="{0B972A87-9C8B-47D9-85BD-8450BF811959}"/>
              </a:ext>
            </a:extLst>
          </p:cNvPr>
          <p:cNvCxnSpPr>
            <a:cxnSpLocks/>
          </p:cNvCxnSpPr>
          <p:nvPr/>
        </p:nvCxnSpPr>
        <p:spPr>
          <a:xfrm flipH="1">
            <a:off x="5330676" y="2270879"/>
            <a:ext cx="303889" cy="394677"/>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99" name="object 36">
            <a:extLst>
              <a:ext uri="{FF2B5EF4-FFF2-40B4-BE49-F238E27FC236}">
                <a16:creationId xmlns:a16="http://schemas.microsoft.com/office/drawing/2014/main" id="{63AD1DDA-7686-D207-8E8B-DB364B391E24}"/>
              </a:ext>
            </a:extLst>
          </p:cNvPr>
          <p:cNvSpPr txBox="1"/>
          <p:nvPr/>
        </p:nvSpPr>
        <p:spPr>
          <a:xfrm>
            <a:off x="10722788" y="1526053"/>
            <a:ext cx="1749160" cy="318463"/>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83</a:t>
            </a:r>
            <a:r>
              <a:rPr b="1" baseline="31746" dirty="0">
                <a:solidFill>
                  <a:srgbClr val="D71E62"/>
                </a:solidFill>
                <a:latin typeface="Corbel" panose="020B0503020204020204" pitchFamily="34" charset="0"/>
                <a:cs typeface="Montserrat-SemiBold"/>
              </a:rPr>
              <a:t>%</a:t>
            </a:r>
            <a:r>
              <a:rPr lang="en-US" sz="1100" spc="-8" dirty="0">
                <a:solidFill>
                  <a:schemeClr val="accent5"/>
                </a:solidFill>
                <a:latin typeface="Corbel" panose="020B0503020204020204" pitchFamily="34" charset="0"/>
                <a:cs typeface="Montserrat"/>
              </a:rPr>
              <a:t> (73.4–89.2</a:t>
            </a:r>
            <a:r>
              <a:rPr sz="1100" spc="-8" dirty="0">
                <a:solidFill>
                  <a:schemeClr val="accent5"/>
                </a:solidFill>
                <a:latin typeface="Corbel" panose="020B0503020204020204" pitchFamily="34" charset="0"/>
                <a:cs typeface="Montserrat"/>
              </a:rPr>
              <a:t>)</a:t>
            </a:r>
            <a:r>
              <a:rPr lang="en-US" sz="1100" spc="-8" baseline="30000" dirty="0">
                <a:solidFill>
                  <a:schemeClr val="accent5"/>
                </a:solidFill>
                <a:latin typeface="Corbel" panose="020B0503020204020204" pitchFamily="34" charset="0"/>
                <a:cs typeface="Montserrat"/>
              </a:rPr>
              <a:t>4</a:t>
            </a:r>
            <a:endParaRPr sz="1000" baseline="30000" dirty="0">
              <a:solidFill>
                <a:schemeClr val="accent5"/>
              </a:solidFill>
              <a:latin typeface="Corbel" panose="020B0503020204020204" pitchFamily="34" charset="0"/>
              <a:cs typeface="Montserrat"/>
            </a:endParaRPr>
          </a:p>
        </p:txBody>
      </p:sp>
      <p:sp>
        <p:nvSpPr>
          <p:cNvPr id="100" name="object 36">
            <a:extLst>
              <a:ext uri="{FF2B5EF4-FFF2-40B4-BE49-F238E27FC236}">
                <a16:creationId xmlns:a16="http://schemas.microsoft.com/office/drawing/2014/main" id="{36C75FD7-2B3C-0237-CF0B-8B2358146D82}"/>
              </a:ext>
            </a:extLst>
          </p:cNvPr>
          <p:cNvSpPr txBox="1"/>
          <p:nvPr/>
        </p:nvSpPr>
        <p:spPr>
          <a:xfrm>
            <a:off x="10722788" y="1785080"/>
            <a:ext cx="1749160" cy="487740"/>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69.6</a:t>
            </a:r>
            <a:r>
              <a:rPr b="1" baseline="31746" dirty="0">
                <a:solidFill>
                  <a:schemeClr val="accent3"/>
                </a:solidFill>
                <a:latin typeface="Corbel" panose="020B0503020204020204" pitchFamily="34" charset="0"/>
                <a:cs typeface="Montserrat-SemiBold"/>
              </a:rPr>
              <a:t>%</a:t>
            </a:r>
            <a:r>
              <a:rPr lang="en-US" sz="1100" spc="-8" dirty="0">
                <a:solidFill>
                  <a:schemeClr val="accent3"/>
                </a:solidFill>
                <a:latin typeface="Corbel" panose="020B0503020204020204" pitchFamily="34" charset="0"/>
                <a:cs typeface="Montserrat"/>
              </a:rPr>
              <a:t> (42.9–83.8</a:t>
            </a:r>
            <a:r>
              <a:rPr sz="1100" spc="-8" dirty="0">
                <a:solidFill>
                  <a:schemeClr val="accent3"/>
                </a:solidFill>
                <a:latin typeface="Corbel" panose="020B0503020204020204" pitchFamily="34" charset="0"/>
                <a:cs typeface="Montserrat"/>
              </a:rPr>
              <a:t>)</a:t>
            </a:r>
            <a:r>
              <a:rPr lang="en-US" sz="1100" spc="-8" baseline="30000" dirty="0">
                <a:solidFill>
                  <a:schemeClr val="accent3"/>
                </a:solidFill>
                <a:latin typeface="Corbel" panose="020B0503020204020204" pitchFamily="34" charset="0"/>
                <a:cs typeface="Montserrat"/>
              </a:rPr>
              <a:t>4</a:t>
            </a:r>
            <a:br>
              <a:rPr lang="en-US" sz="1100" spc="-8" dirty="0">
                <a:solidFill>
                  <a:schemeClr val="accent3"/>
                </a:solidFill>
                <a:latin typeface="Corbel" panose="020B0503020204020204" pitchFamily="34" charset="0"/>
                <a:cs typeface="Montserrat"/>
              </a:rPr>
            </a:br>
            <a:endParaRPr sz="1000" dirty="0">
              <a:latin typeface="Corbel" panose="020B0503020204020204" pitchFamily="34" charset="0"/>
              <a:cs typeface="Montserrat"/>
            </a:endParaRPr>
          </a:p>
        </p:txBody>
      </p:sp>
      <p:sp>
        <p:nvSpPr>
          <p:cNvPr id="101" name="object 36">
            <a:extLst>
              <a:ext uri="{FF2B5EF4-FFF2-40B4-BE49-F238E27FC236}">
                <a16:creationId xmlns:a16="http://schemas.microsoft.com/office/drawing/2014/main" id="{AC7F3529-78CD-1367-111A-A67073B2E512}"/>
              </a:ext>
            </a:extLst>
          </p:cNvPr>
          <p:cNvSpPr txBox="1"/>
          <p:nvPr/>
        </p:nvSpPr>
        <p:spPr>
          <a:xfrm>
            <a:off x="10547750" y="4442778"/>
            <a:ext cx="1749160" cy="487740"/>
          </a:xfrm>
          <a:prstGeom prst="rect">
            <a:avLst/>
          </a:prstGeom>
        </p:spPr>
        <p:txBody>
          <a:bodyPr vert="horz" wrap="square" lIns="0" tIns="10583" rIns="0" bIns="0" rtlCol="0">
            <a:spAutoFit/>
          </a:bodyPr>
          <a:lstStyle/>
          <a:p>
            <a:pPr marL="31749">
              <a:spcBef>
                <a:spcPts val="83"/>
              </a:spcBef>
            </a:pPr>
            <a:r>
              <a:rPr kumimoji="0" lang="en-US" sz="2000" b="1"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75.9</a:t>
            </a:r>
            <a:r>
              <a:rPr b="1" baseline="31746" dirty="0">
                <a:solidFill>
                  <a:schemeClr val="accent3"/>
                </a:solidFill>
                <a:latin typeface="Corbel" panose="020B0503020204020204" pitchFamily="34" charset="0"/>
                <a:cs typeface="Montserrat-SemiBold"/>
              </a:rPr>
              <a:t>%</a:t>
            </a:r>
            <a:r>
              <a:rPr lang="en-US" sz="1100" spc="-8" dirty="0">
                <a:solidFill>
                  <a:schemeClr val="accent3"/>
                </a:solidFill>
                <a:latin typeface="Corbel" panose="020B0503020204020204" pitchFamily="34" charset="0"/>
                <a:cs typeface="Montserrat"/>
              </a:rPr>
              <a:t> (48.5–88.7</a:t>
            </a:r>
            <a:r>
              <a:rPr sz="1100" spc="-8" dirty="0">
                <a:solidFill>
                  <a:schemeClr val="accent3"/>
                </a:solidFill>
                <a:latin typeface="Corbel" panose="020B0503020204020204" pitchFamily="34" charset="0"/>
                <a:cs typeface="Montserrat"/>
              </a:rPr>
              <a:t>)</a:t>
            </a:r>
            <a:r>
              <a:rPr lang="en-US" sz="1100" spc="-8" baseline="30000" dirty="0">
                <a:solidFill>
                  <a:schemeClr val="accent3"/>
                </a:solidFill>
                <a:latin typeface="Corbel" panose="020B0503020204020204" pitchFamily="34" charset="0"/>
                <a:cs typeface="Montserrat"/>
              </a:rPr>
              <a:t>7</a:t>
            </a:r>
            <a:br>
              <a:rPr lang="en-US" sz="1100" spc="-8" dirty="0">
                <a:solidFill>
                  <a:schemeClr val="accent3"/>
                </a:solidFill>
                <a:latin typeface="Corbel" panose="020B0503020204020204" pitchFamily="34" charset="0"/>
                <a:cs typeface="Montserrat"/>
              </a:rPr>
            </a:br>
            <a:endParaRPr sz="1000" dirty="0">
              <a:latin typeface="Corbel" panose="020B0503020204020204" pitchFamily="34" charset="0"/>
              <a:cs typeface="Montserrat"/>
            </a:endParaRPr>
          </a:p>
        </p:txBody>
      </p:sp>
      <p:sp>
        <p:nvSpPr>
          <p:cNvPr id="102" name="Oval 101">
            <a:extLst>
              <a:ext uri="{FF2B5EF4-FFF2-40B4-BE49-F238E27FC236}">
                <a16:creationId xmlns:a16="http://schemas.microsoft.com/office/drawing/2014/main" id="{A9331C04-831D-F404-B66C-ADE86FFE6E55}"/>
              </a:ext>
            </a:extLst>
          </p:cNvPr>
          <p:cNvSpPr/>
          <p:nvPr/>
        </p:nvSpPr>
        <p:spPr>
          <a:xfrm>
            <a:off x="10299301" y="3001251"/>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8C982287-D2A3-D9CF-84DB-668E56FB71B3}"/>
              </a:ext>
            </a:extLst>
          </p:cNvPr>
          <p:cNvCxnSpPr>
            <a:cxnSpLocks/>
            <a:stCxn id="102" idx="5"/>
          </p:cNvCxnSpPr>
          <p:nvPr/>
        </p:nvCxnSpPr>
        <p:spPr>
          <a:xfrm>
            <a:off x="10401508" y="3103457"/>
            <a:ext cx="955277" cy="1237145"/>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105" name="Oval 104">
            <a:extLst>
              <a:ext uri="{FF2B5EF4-FFF2-40B4-BE49-F238E27FC236}">
                <a16:creationId xmlns:a16="http://schemas.microsoft.com/office/drawing/2014/main" id="{C98D8B27-963B-23D3-1BCD-089D37C76269}"/>
              </a:ext>
            </a:extLst>
          </p:cNvPr>
          <p:cNvSpPr/>
          <p:nvPr/>
        </p:nvSpPr>
        <p:spPr>
          <a:xfrm>
            <a:off x="10058400" y="2764971"/>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FD583193-A0B3-45BE-6360-026F890C2EA3}"/>
              </a:ext>
            </a:extLst>
          </p:cNvPr>
          <p:cNvCxnSpPr>
            <a:cxnSpLocks/>
            <a:stCxn id="105" idx="3"/>
          </p:cNvCxnSpPr>
          <p:nvPr/>
        </p:nvCxnSpPr>
        <p:spPr>
          <a:xfrm flipV="1">
            <a:off x="10075936" y="2202720"/>
            <a:ext cx="896863" cy="664457"/>
          </a:xfrm>
          <a:prstGeom prst="line">
            <a:avLst/>
          </a:prstGeom>
          <a:ln>
            <a:solidFill>
              <a:schemeClr val="accent2"/>
            </a:solidFill>
            <a:prstDash val="dash"/>
          </a:ln>
        </p:spPr>
        <p:style>
          <a:lnRef idx="1">
            <a:schemeClr val="accent5"/>
          </a:lnRef>
          <a:fillRef idx="0">
            <a:schemeClr val="accent5"/>
          </a:fillRef>
          <a:effectRef idx="0">
            <a:schemeClr val="accent5"/>
          </a:effectRef>
          <a:fontRef idx="minor">
            <a:schemeClr val="tx1"/>
          </a:fontRef>
        </p:style>
      </p:cxnSp>
      <p:sp>
        <p:nvSpPr>
          <p:cNvPr id="113" name="TextBox 112">
            <a:extLst>
              <a:ext uri="{FF2B5EF4-FFF2-40B4-BE49-F238E27FC236}">
                <a16:creationId xmlns:a16="http://schemas.microsoft.com/office/drawing/2014/main" id="{E04DE241-760A-EFF9-AE41-E65480B1B586}"/>
              </a:ext>
            </a:extLst>
          </p:cNvPr>
          <p:cNvSpPr txBox="1"/>
          <p:nvPr/>
        </p:nvSpPr>
        <p:spPr>
          <a:xfrm>
            <a:off x="906406" y="5329960"/>
            <a:ext cx="7068619" cy="1477328"/>
          </a:xfrm>
          <a:prstGeom prst="rect">
            <a:avLst/>
          </a:prstGeom>
          <a:noFill/>
        </p:spPr>
        <p:txBody>
          <a:bodyPr wrap="square" lIns="91440" tIns="45720" rIns="91440" bIns="45720" numCol="2"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812740" rtl="0" eaLnBrk="1" fontAlgn="auto" latinLnBrk="0" hangingPunct="1">
              <a:lnSpc>
                <a:spcPct val="100000"/>
              </a:lnSpc>
              <a:spcBef>
                <a:spcPts val="0"/>
              </a:spcBef>
              <a:spcAft>
                <a:spcPts val="0"/>
              </a:spcAft>
              <a:buClrTx/>
              <a:buSzTx/>
              <a:buFontTx/>
              <a:buNone/>
              <a:tabLst/>
              <a:defRPr/>
            </a:pPr>
            <a:r>
              <a:rPr kumimoji="0" lang="en-US" sz="900" b="1" i="0" strike="noStrike" kern="1200" cap="none" spc="0" normalizeH="0" baseline="0" noProof="0" dirty="0">
                <a:ln>
                  <a:noFill/>
                </a:ln>
                <a:solidFill>
                  <a:schemeClr val="bg2">
                    <a:lumMod val="50000"/>
                  </a:schemeClr>
                </a:solidFill>
                <a:effectLst/>
                <a:uLnTx/>
                <a:uFillTx/>
                <a:latin typeface="Verdana"/>
                <a:ea typeface="+mn-ea"/>
                <a:cs typeface="+mn-cs"/>
              </a:rPr>
              <a:t>References</a:t>
            </a:r>
            <a:br>
              <a:rPr lang="en-US" sz="900" dirty="0">
                <a:solidFill>
                  <a:schemeClr val="bg2">
                    <a:lumMod val="50000"/>
                  </a:schemeClr>
                </a:solidFill>
                <a:latin typeface="Verdana"/>
              </a:rPr>
            </a:b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1. López-</a:t>
            </a:r>
            <a:r>
              <a:rPr kumimoji="0" lang="en-US" sz="900" b="0" i="0" u="none" strike="noStrike" kern="1200" cap="none" spc="0" normalizeH="0" baseline="0" noProof="0" dirty="0" err="1">
                <a:ln>
                  <a:noFill/>
                </a:ln>
                <a:solidFill>
                  <a:schemeClr val="bg2">
                    <a:lumMod val="50000"/>
                  </a:schemeClr>
                </a:solidFill>
                <a:effectLst/>
                <a:uLnTx/>
                <a:uFillTx/>
                <a:latin typeface="Verdana"/>
                <a:ea typeface="+mn-ea"/>
                <a:cs typeface="+mn-cs"/>
              </a:rPr>
              <a:t>Lacort</a:t>
            </a: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 M. et al Euro </a:t>
            </a:r>
            <a:r>
              <a:rPr kumimoji="0" lang="en-US" sz="900" b="0" i="0" u="none" strike="noStrike" kern="1200" cap="none" spc="0" normalizeH="0" baseline="0" noProof="0" dirty="0" err="1">
                <a:ln>
                  <a:noFill/>
                </a:ln>
                <a:solidFill>
                  <a:schemeClr val="bg2">
                    <a:lumMod val="50000"/>
                  </a:schemeClr>
                </a:solidFill>
                <a:effectLst/>
                <a:uLnTx/>
                <a:uFillTx/>
                <a:latin typeface="Verdana"/>
                <a:ea typeface="+mn-ea"/>
                <a:cs typeface="+mn-cs"/>
              </a:rPr>
              <a:t>Surveill</a:t>
            </a: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 2024.  </a:t>
            </a:r>
            <a:b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b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2. </a:t>
            </a:r>
            <a:r>
              <a:rPr kumimoji="0" lang="fr-FR" sz="900" b="0" i="0" u="none" strike="noStrike" kern="1200" cap="none" spc="0" normalizeH="0" baseline="0" noProof="0" dirty="0">
                <a:ln>
                  <a:noFill/>
                </a:ln>
                <a:solidFill>
                  <a:schemeClr val="bg2">
                    <a:lumMod val="50000"/>
                  </a:schemeClr>
                </a:solidFill>
                <a:effectLst/>
                <a:uLnTx/>
                <a:uFillTx/>
                <a:latin typeface="Verdana"/>
                <a:ea typeface="+mn-ea"/>
                <a:cs typeface="+mn-cs"/>
              </a:rPr>
              <a:t>Coma E, et al. Arch Dis Child 2024.  </a:t>
            </a:r>
            <a:br>
              <a:rPr kumimoji="0" lang="fr-FR" sz="900" b="0" i="0" u="none" strike="noStrike" kern="1200" cap="none" spc="0" normalizeH="0" baseline="0" noProof="0" dirty="0">
                <a:ln>
                  <a:noFill/>
                </a:ln>
                <a:solidFill>
                  <a:schemeClr val="bg2">
                    <a:lumMod val="50000"/>
                  </a:schemeClr>
                </a:solidFill>
                <a:effectLst/>
                <a:uLnTx/>
                <a:uFillTx/>
                <a:latin typeface="Verdana"/>
                <a:ea typeface="+mn-ea"/>
                <a:cs typeface="+mn-cs"/>
              </a:rPr>
            </a:b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3. </a:t>
            </a:r>
            <a:r>
              <a:rPr kumimoji="0" lang="en-US" sz="900" b="0" i="0" u="none" strike="noStrike" kern="1200" cap="none" spc="0" normalizeH="0" baseline="0" noProof="0" dirty="0" err="1">
                <a:ln>
                  <a:noFill/>
                </a:ln>
                <a:solidFill>
                  <a:schemeClr val="bg2">
                    <a:lumMod val="50000"/>
                  </a:schemeClr>
                </a:solidFill>
                <a:effectLst/>
                <a:uLnTx/>
                <a:uFillTx/>
                <a:latin typeface="Verdana"/>
                <a:ea typeface="+mn-ea"/>
                <a:cs typeface="+mn-cs"/>
              </a:rPr>
              <a:t>Ezpeleta</a:t>
            </a: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 G, et al. Vaccines. 2024</a:t>
            </a:r>
            <a:r>
              <a:rPr lang="en-US" sz="900" dirty="0">
                <a:solidFill>
                  <a:schemeClr val="bg2">
                    <a:lumMod val="50000"/>
                  </a:schemeClr>
                </a:solidFill>
                <a:latin typeface="Verdana"/>
              </a:rPr>
              <a:t>.</a:t>
            </a: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  </a:t>
            </a:r>
          </a:p>
          <a:p>
            <a:pPr marL="0" marR="0" lvl="0" indent="0" algn="l" defTabSz="8127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4. Assad Z, et al. N Engl J Med 2024. </a:t>
            </a:r>
          </a:p>
          <a:p>
            <a:pPr marL="0" marR="0" lvl="0" indent="0" algn="l" defTabSz="8127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5. </a:t>
            </a:r>
            <a:r>
              <a:rPr kumimoji="0" lang="es-PA" sz="900" b="0" i="0" u="none" strike="noStrike" kern="1200" cap="none" spc="0" normalizeH="0" baseline="0" noProof="0" dirty="0">
                <a:ln>
                  <a:noFill/>
                </a:ln>
                <a:solidFill>
                  <a:schemeClr val="bg2">
                    <a:lumMod val="50000"/>
                  </a:schemeClr>
                </a:solidFill>
                <a:effectLst/>
                <a:uLnTx/>
                <a:uFillTx/>
                <a:latin typeface="Verdana"/>
                <a:ea typeface="Verdana"/>
                <a:cs typeface="+mn-cs"/>
              </a:rPr>
              <a:t>Payne A., </a:t>
            </a:r>
            <a:r>
              <a:rPr kumimoji="0" lang="en-US" sz="900" b="0" i="0" u="none" strike="noStrike" kern="1200" cap="none" spc="0" normalizeH="0" baseline="0" noProof="0" dirty="0">
                <a:ln>
                  <a:noFill/>
                </a:ln>
                <a:solidFill>
                  <a:schemeClr val="bg2">
                    <a:lumMod val="50000"/>
                  </a:schemeClr>
                </a:solidFill>
                <a:effectLst/>
                <a:uLnTx/>
                <a:uFillTx/>
                <a:latin typeface="Verdana"/>
                <a:ea typeface="Verdana"/>
                <a:cs typeface="+mn-cs"/>
              </a:rPr>
              <a:t>Summary of effectiveness of </a:t>
            </a:r>
            <a:r>
              <a:rPr kumimoji="0" lang="en-US" sz="900" b="0" i="0" u="none" strike="noStrike" kern="1200" cap="none" spc="0" normalizeH="0" baseline="0" noProof="0" dirty="0" err="1">
                <a:ln>
                  <a:noFill/>
                </a:ln>
                <a:solidFill>
                  <a:schemeClr val="bg2">
                    <a:lumMod val="50000"/>
                  </a:schemeClr>
                </a:solidFill>
                <a:effectLst/>
                <a:uLnTx/>
                <a:uFillTx/>
                <a:latin typeface="Verdana"/>
                <a:ea typeface="Verdana"/>
                <a:cs typeface="+mn-cs"/>
              </a:rPr>
              <a:t>nirsevimab</a:t>
            </a:r>
            <a:r>
              <a:rPr kumimoji="0" lang="en-US" sz="900" b="0" i="0" u="none" strike="noStrike" kern="1200" cap="none" spc="0" normalizeH="0" baseline="0" noProof="0" dirty="0">
                <a:ln>
                  <a:noFill/>
                </a:ln>
                <a:solidFill>
                  <a:schemeClr val="bg2">
                    <a:lumMod val="50000"/>
                  </a:schemeClr>
                </a:solidFill>
                <a:effectLst/>
                <a:uLnTx/>
                <a:uFillTx/>
                <a:latin typeface="Verdana"/>
                <a:ea typeface="Verdana"/>
                <a:cs typeface="+mn-cs"/>
              </a:rPr>
              <a:t> in infants, </a:t>
            </a:r>
            <a:r>
              <a:rPr kumimoji="0" lang="es-PA" sz="900" b="0" i="0" u="none" strike="noStrike" kern="1200" cap="none" spc="0" normalizeH="0" baseline="0" noProof="0" dirty="0">
                <a:ln>
                  <a:noFill/>
                </a:ln>
                <a:solidFill>
                  <a:schemeClr val="bg2">
                    <a:lumMod val="50000"/>
                  </a:schemeClr>
                </a:solidFill>
                <a:effectLst/>
                <a:uLnTx/>
                <a:uFillTx/>
                <a:latin typeface="Verdana"/>
                <a:ea typeface="Verdana"/>
                <a:cs typeface="+mn-cs"/>
              </a:rPr>
              <a:t>ACIP </a:t>
            </a:r>
            <a:r>
              <a:rPr kumimoji="0" lang="es-PA" sz="900" b="0" i="0" u="none" strike="noStrike" kern="1200" cap="none" spc="0" normalizeH="0" baseline="0" noProof="0" dirty="0" err="1">
                <a:ln>
                  <a:noFill/>
                </a:ln>
                <a:solidFill>
                  <a:schemeClr val="bg2">
                    <a:lumMod val="50000"/>
                  </a:schemeClr>
                </a:solidFill>
                <a:effectLst/>
                <a:uLnTx/>
                <a:uFillTx/>
                <a:latin typeface="Verdana"/>
                <a:ea typeface="Verdana"/>
                <a:cs typeface="+mn-cs"/>
              </a:rPr>
              <a:t>presentation</a:t>
            </a:r>
            <a:r>
              <a:rPr kumimoji="0" lang="es-PA" sz="900" b="0" i="0" u="none" strike="noStrike" kern="1200" cap="none" spc="0" normalizeH="0" baseline="0" noProof="0" dirty="0">
                <a:ln>
                  <a:noFill/>
                </a:ln>
                <a:solidFill>
                  <a:schemeClr val="bg2">
                    <a:lumMod val="50000"/>
                  </a:schemeClr>
                </a:solidFill>
                <a:effectLst/>
                <a:uLnTx/>
                <a:uFillTx/>
                <a:latin typeface="Verdana"/>
                <a:ea typeface="Verdana"/>
                <a:cs typeface="+mn-cs"/>
              </a:rPr>
              <a:t>,</a:t>
            </a:r>
            <a:r>
              <a:rPr kumimoji="0" lang="en-US" sz="900" b="0" i="0" u="none" strike="noStrike" kern="1200" cap="none" spc="0" normalizeH="0" baseline="0" noProof="0" dirty="0">
                <a:ln>
                  <a:noFill/>
                </a:ln>
                <a:solidFill>
                  <a:schemeClr val="bg2">
                    <a:lumMod val="50000"/>
                  </a:schemeClr>
                </a:solidFill>
                <a:effectLst/>
                <a:uLnTx/>
                <a:uFillTx/>
                <a:latin typeface="Verdana"/>
                <a:ea typeface="Verdana"/>
                <a:cs typeface="+mn-cs"/>
              </a:rPr>
              <a:t> </a:t>
            </a:r>
            <a:r>
              <a:rPr kumimoji="0" lang="fr-FR" sz="900" b="0" i="0" u="none" strike="noStrike" kern="1200" cap="none" spc="0" normalizeH="0" baseline="0" noProof="0" dirty="0">
                <a:ln>
                  <a:noFill/>
                </a:ln>
                <a:solidFill>
                  <a:schemeClr val="bg2">
                    <a:lumMod val="50000"/>
                  </a:schemeClr>
                </a:solidFill>
                <a:effectLst/>
                <a:uLnTx/>
                <a:uFillTx/>
                <a:latin typeface="Verdana"/>
                <a:ea typeface="Verdana"/>
                <a:cs typeface="+mn-cs"/>
              </a:rPr>
              <a:t>June 28, 2024, </a:t>
            </a:r>
            <a:r>
              <a:rPr kumimoji="0" lang="fr-FR" sz="900" b="0" i="0" u="none" strike="noStrike" kern="1200" cap="none" spc="0" normalizeH="0" baseline="0" noProof="0" dirty="0" err="1">
                <a:ln>
                  <a:noFill/>
                </a:ln>
                <a:solidFill>
                  <a:schemeClr val="bg2">
                    <a:lumMod val="50000"/>
                  </a:schemeClr>
                </a:solidFill>
                <a:effectLst/>
                <a:uLnTx/>
                <a:uFillTx/>
                <a:latin typeface="Verdana"/>
                <a:ea typeface="Verdana"/>
                <a:cs typeface="+mn-cs"/>
              </a:rPr>
              <a:t>Available</a:t>
            </a:r>
            <a:r>
              <a:rPr kumimoji="0" lang="fr-FR" sz="900" b="0" i="0" u="none" strike="noStrike" kern="1200" cap="none" spc="0" normalizeH="0" baseline="0" noProof="0" dirty="0">
                <a:ln>
                  <a:noFill/>
                </a:ln>
                <a:solidFill>
                  <a:schemeClr val="bg2">
                    <a:lumMod val="50000"/>
                  </a:schemeClr>
                </a:solidFill>
                <a:effectLst/>
                <a:uLnTx/>
                <a:uFillTx/>
                <a:latin typeface="Verdana"/>
                <a:ea typeface="Verdana"/>
                <a:cs typeface="+mn-cs"/>
              </a:rPr>
              <a:t> at: </a:t>
            </a:r>
            <a:r>
              <a:rPr kumimoji="0" lang="es-PA" sz="900" b="0" i="0" u="none" strike="noStrike" kern="1200" cap="none" spc="0" normalizeH="0" baseline="0" noProof="0" dirty="0">
                <a:ln>
                  <a:noFill/>
                </a:ln>
                <a:solidFill>
                  <a:schemeClr val="bg2">
                    <a:lumMod val="50000"/>
                  </a:schemeClr>
                </a:solidFill>
                <a:effectLst/>
                <a:uLnTx/>
                <a:uFillTx/>
                <a:latin typeface="Verdana"/>
                <a:ea typeface="Verdana"/>
                <a:cs typeface="+mn-cs"/>
                <a:hlinkClick r:id="rId6">
                  <a:extLst>
                    <a:ext uri="{A12FA001-AC4F-418D-AE19-62706E023703}">
                      <ahyp:hlinkClr xmlns:ahyp="http://schemas.microsoft.com/office/drawing/2018/hyperlinkcolor" val="tx"/>
                    </a:ext>
                  </a:extLst>
                </a:hlinkClick>
              </a:rPr>
              <a:t>https://www.cdc.gov/vaccines/acip/meetings/downloads/slides-2024-06-26-28/04-RSV-Mat-Peds-Payne-508.pdf</a:t>
            </a:r>
            <a:r>
              <a:rPr lang="es-PA" sz="900" dirty="0">
                <a:solidFill>
                  <a:schemeClr val="bg2">
                    <a:lumMod val="50000"/>
                  </a:schemeClr>
                </a:solidFill>
                <a:latin typeface="Verdana"/>
                <a:ea typeface="Verdana"/>
              </a:rPr>
              <a:t>.</a:t>
            </a: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 </a:t>
            </a:r>
            <a:b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br>
            <a:endPar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endParaRPr>
          </a:p>
          <a:p>
            <a:pPr marL="0" marR="0" lvl="0" indent="0" algn="l" defTabSz="8127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endParaRPr>
          </a:p>
          <a:p>
            <a:pPr marL="0" marR="0" lvl="0" indent="0" algn="l" defTabSz="8127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6. Ares-Gómez S et al. Lancet Infectious Diseases, 2024. </a:t>
            </a:r>
            <a:b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br>
            <a:r>
              <a:rPr kumimoji="0" lang="en-US" sz="900" b="0" i="0" u="none" strike="noStrike" kern="1200" cap="none" spc="0" normalizeH="0" baseline="0" noProof="0" dirty="0">
                <a:ln>
                  <a:noFill/>
                </a:ln>
                <a:solidFill>
                  <a:schemeClr val="bg2">
                    <a:lumMod val="50000"/>
                  </a:schemeClr>
                </a:solidFill>
                <a:effectLst/>
                <a:uLnTx/>
                <a:uFillTx/>
                <a:latin typeface="Verdana"/>
                <a:ea typeface="+mn-ea"/>
                <a:cs typeface="+mn-cs"/>
              </a:rPr>
              <a:t>7</a:t>
            </a:r>
            <a:r>
              <a:rPr kumimoji="0" lang="en-US" sz="900" b="0" i="0" u="none" strike="noStrike" kern="1200" cap="none" spc="0" normalizeH="0" baseline="0" noProof="0" dirty="0">
                <a:ln>
                  <a:noFill/>
                </a:ln>
                <a:solidFill>
                  <a:schemeClr val="bg2">
                    <a:lumMod val="50000"/>
                  </a:schemeClr>
                </a:solidFill>
                <a:effectLst/>
                <a:uLnTx/>
                <a:uFillTx/>
                <a:latin typeface="Verdana"/>
                <a:ea typeface="Verdana"/>
                <a:cs typeface="+mn-cs"/>
              </a:rPr>
              <a:t>.</a:t>
            </a:r>
            <a:r>
              <a:rPr kumimoji="0" lang="fr" sz="900" b="0" i="0" u="none" strike="noStrike" kern="1200" cap="none" spc="0" normalizeH="0" baseline="0" noProof="0" dirty="0">
                <a:ln>
                  <a:noFill/>
                </a:ln>
                <a:solidFill>
                  <a:schemeClr val="bg2">
                    <a:lumMod val="50000"/>
                  </a:schemeClr>
                </a:solidFill>
                <a:effectLst/>
                <a:uLnTx/>
                <a:uFillTx/>
                <a:latin typeface="Verdana"/>
                <a:ea typeface="Verdana"/>
                <a:cs typeface="+mn-cs"/>
              </a:rPr>
              <a:t>Paireau J et al. I</a:t>
            </a:r>
            <a:r>
              <a:rPr kumimoji="0" lang="en-US" sz="900" b="0" i="0" u="none" strike="noStrike" kern="1200" cap="none" spc="0" normalizeH="0" baseline="0" noProof="0" dirty="0" err="1">
                <a:ln>
                  <a:noFill/>
                </a:ln>
                <a:solidFill>
                  <a:schemeClr val="bg2">
                    <a:lumMod val="50000"/>
                  </a:schemeClr>
                </a:solidFill>
                <a:effectLst/>
                <a:uLnTx/>
                <a:uFillTx/>
                <a:latin typeface="Verdana"/>
                <a:ea typeface="Verdana"/>
                <a:cs typeface="+mn-cs"/>
              </a:rPr>
              <a:t>nfluenza</a:t>
            </a:r>
            <a:r>
              <a:rPr kumimoji="0" lang="en-US" sz="900" b="0" i="0" u="none" strike="noStrike" kern="1200" cap="none" spc="0" normalizeH="0" baseline="0" noProof="0" dirty="0">
                <a:ln>
                  <a:noFill/>
                </a:ln>
                <a:solidFill>
                  <a:schemeClr val="bg2">
                    <a:lumMod val="50000"/>
                  </a:schemeClr>
                </a:solidFill>
                <a:effectLst/>
                <a:uLnTx/>
                <a:uFillTx/>
                <a:latin typeface="Verdana"/>
                <a:ea typeface="Verdana"/>
                <a:cs typeface="+mn-cs"/>
              </a:rPr>
              <a:t> and Other Respiratory Viruses, 2024. </a:t>
            </a:r>
          </a:p>
          <a:p>
            <a:pPr marL="0" marR="0" lvl="0" indent="0" algn="l" defTabSz="8127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2">
                    <a:lumMod val="50000"/>
                  </a:schemeClr>
                </a:solidFill>
                <a:effectLst/>
                <a:uLnTx/>
                <a:uFillTx/>
                <a:latin typeface="Verdana"/>
                <a:ea typeface="Verdana"/>
                <a:cs typeface="+mn-cs"/>
              </a:rPr>
              <a:t>8</a:t>
            </a:r>
            <a:r>
              <a:rPr kumimoji="0" lang="fr-FR" sz="900" b="0" i="0" u="none" strike="noStrike" kern="1200" cap="none" spc="0" normalizeH="0" baseline="0" noProof="0" dirty="0">
                <a:ln>
                  <a:noFill/>
                </a:ln>
                <a:solidFill>
                  <a:schemeClr val="bg2">
                    <a:lumMod val="50000"/>
                  </a:schemeClr>
                </a:solidFill>
                <a:effectLst/>
                <a:uLnTx/>
                <a:uFillTx/>
                <a:latin typeface="Verdana"/>
                <a:ea typeface="Verdana"/>
                <a:cs typeface="+mn-cs"/>
              </a:rPr>
              <a:t>. </a:t>
            </a:r>
            <a:r>
              <a:rPr kumimoji="0" lang="fr-FR" sz="900" b="0" i="0" u="none" strike="noStrike" kern="1200" cap="none" spc="0" normalizeH="0" baseline="0" noProof="0" dirty="0" err="1">
                <a:ln>
                  <a:noFill/>
                </a:ln>
                <a:solidFill>
                  <a:schemeClr val="bg2">
                    <a:lumMod val="50000"/>
                  </a:schemeClr>
                </a:solidFill>
                <a:effectLst/>
                <a:uLnTx/>
                <a:uFillTx/>
                <a:latin typeface="Verdana"/>
                <a:ea typeface="Verdana"/>
                <a:cs typeface="+mn-cs"/>
              </a:rPr>
              <a:t>Agüera</a:t>
            </a:r>
            <a:r>
              <a:rPr kumimoji="0" lang="fr-FR" sz="900" b="0" i="0" u="none" strike="noStrike" kern="1200" cap="none" spc="0" normalizeH="0" baseline="0" noProof="0" dirty="0">
                <a:ln>
                  <a:noFill/>
                </a:ln>
                <a:solidFill>
                  <a:schemeClr val="bg2">
                    <a:lumMod val="50000"/>
                  </a:schemeClr>
                </a:solidFill>
                <a:effectLst/>
                <a:uLnTx/>
                <a:uFillTx/>
                <a:latin typeface="Verdana"/>
                <a:ea typeface="Verdana"/>
                <a:cs typeface="+mn-cs"/>
              </a:rPr>
              <a:t> M, et al, </a:t>
            </a:r>
            <a:r>
              <a:rPr kumimoji="0" lang="it-IT" sz="900" b="0" i="0" u="none" strike="noStrike" kern="1200" cap="none" spc="0" normalizeH="0" baseline="0" noProof="0" dirty="0">
                <a:ln>
                  <a:noFill/>
                </a:ln>
                <a:solidFill>
                  <a:schemeClr val="bg2">
                    <a:lumMod val="50000"/>
                  </a:schemeClr>
                </a:solidFill>
                <a:effectLst/>
                <a:uLnTx/>
                <a:uFillTx/>
                <a:latin typeface="Verdana"/>
                <a:ea typeface="Verdana"/>
                <a:cs typeface="+mn-cs"/>
              </a:rPr>
              <a:t>Pediatr Allergy Immunol. 2024.</a:t>
            </a:r>
            <a:endParaRPr kumimoji="0" lang="fr-FR" sz="900" b="0" i="0" u="none" strike="noStrike" kern="1200" cap="none" spc="0" normalizeH="0" baseline="0" noProof="0" dirty="0">
              <a:ln>
                <a:noFill/>
              </a:ln>
              <a:solidFill>
                <a:schemeClr val="bg2">
                  <a:lumMod val="50000"/>
                </a:schemeClr>
              </a:solidFill>
              <a:effectLst/>
              <a:uLnTx/>
              <a:uFillTx/>
              <a:latin typeface="Verdana"/>
              <a:ea typeface="Verdana"/>
              <a:cs typeface="+mn-cs"/>
            </a:endParaRPr>
          </a:p>
        </p:txBody>
      </p:sp>
      <p:grpSp>
        <p:nvGrpSpPr>
          <p:cNvPr id="118" name="Group 117">
            <a:extLst>
              <a:ext uri="{FF2B5EF4-FFF2-40B4-BE49-F238E27FC236}">
                <a16:creationId xmlns:a16="http://schemas.microsoft.com/office/drawing/2014/main" id="{B6A0F379-11EF-2BF3-7CE4-E6E169B3A894}"/>
              </a:ext>
            </a:extLst>
          </p:cNvPr>
          <p:cNvGrpSpPr/>
          <p:nvPr/>
        </p:nvGrpSpPr>
        <p:grpSpPr>
          <a:xfrm>
            <a:off x="1358477" y="1033529"/>
            <a:ext cx="10613569" cy="338554"/>
            <a:chOff x="1055917" y="652222"/>
            <a:chExt cx="10613569" cy="338554"/>
          </a:xfrm>
        </p:grpSpPr>
        <p:sp>
          <p:nvSpPr>
            <p:cNvPr id="26" name="TextBox 25">
              <a:extLst>
                <a:ext uri="{FF2B5EF4-FFF2-40B4-BE49-F238E27FC236}">
                  <a16:creationId xmlns:a16="http://schemas.microsoft.com/office/drawing/2014/main" id="{3E71A1B7-FC2F-8764-62F0-F5442A7B5FE6}"/>
                </a:ext>
              </a:extLst>
            </p:cNvPr>
            <p:cNvSpPr txBox="1"/>
            <p:nvPr/>
          </p:nvSpPr>
          <p:spPr>
            <a:xfrm>
              <a:off x="1180784" y="652222"/>
              <a:ext cx="10488702" cy="338554"/>
            </a:xfrm>
            <a:prstGeom prst="rect">
              <a:avLst/>
            </a:prstGeom>
            <a:noFill/>
          </p:spPr>
          <p:txBody>
            <a:bodyPr wrap="square" rtlCol="0">
              <a:spAutoFit/>
            </a:bodyPr>
            <a:lstStyle/>
            <a:p>
              <a:r>
                <a:rPr lang="en-US" sz="1600" b="1" dirty="0">
                  <a:solidFill>
                    <a:schemeClr val="accent5"/>
                  </a:solidFill>
                </a:rPr>
                <a:t>Effectiveness on RSV-related hospitalization              </a:t>
              </a:r>
              <a:r>
                <a:rPr lang="en-US" sz="1600" b="1" dirty="0">
                  <a:solidFill>
                    <a:schemeClr val="accent3"/>
                  </a:solidFill>
                </a:rPr>
                <a:t>Effectiveness on RSV-related intensive care hospitalization</a:t>
              </a:r>
              <a:r>
                <a:rPr lang="en-US" sz="1600" b="1" dirty="0">
                  <a:solidFill>
                    <a:srgbClr val="FF0000"/>
                  </a:solidFill>
                </a:rPr>
                <a:t> </a:t>
              </a:r>
              <a:endParaRPr lang="en-US" sz="1600" dirty="0">
                <a:solidFill>
                  <a:srgbClr val="FF0000"/>
                </a:solidFill>
              </a:endParaRPr>
            </a:p>
          </p:txBody>
        </p:sp>
        <p:sp>
          <p:nvSpPr>
            <p:cNvPr id="114" name="Oval 113">
              <a:extLst>
                <a:ext uri="{FF2B5EF4-FFF2-40B4-BE49-F238E27FC236}">
                  <a16:creationId xmlns:a16="http://schemas.microsoft.com/office/drawing/2014/main" id="{DDF402F7-73BE-98EA-2819-715DD6C2C0FA}"/>
                </a:ext>
              </a:extLst>
            </p:cNvPr>
            <p:cNvSpPr/>
            <p:nvPr/>
          </p:nvSpPr>
          <p:spPr>
            <a:xfrm>
              <a:off x="1055917" y="762002"/>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115" name="Oval 114">
              <a:extLst>
                <a:ext uri="{FF2B5EF4-FFF2-40B4-BE49-F238E27FC236}">
                  <a16:creationId xmlns:a16="http://schemas.microsoft.com/office/drawing/2014/main" id="{99B4F8ED-C9FB-A194-F88F-E6D7ABD2FD90}"/>
                </a:ext>
              </a:extLst>
            </p:cNvPr>
            <p:cNvSpPr/>
            <p:nvPr/>
          </p:nvSpPr>
          <p:spPr>
            <a:xfrm>
              <a:off x="5573484" y="772887"/>
              <a:ext cx="119743" cy="119742"/>
            </a:xfrm>
            <a:prstGeom prst="ellipse">
              <a:avLst/>
            </a:prstGeom>
            <a:solidFill>
              <a:schemeClr val="accent2"/>
            </a:solidFill>
            <a:ln>
              <a:solidFill>
                <a:schemeClr val="accent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grpSp>
      <p:sp>
        <p:nvSpPr>
          <p:cNvPr id="117" name="TextBox 116">
            <a:extLst>
              <a:ext uri="{FF2B5EF4-FFF2-40B4-BE49-F238E27FC236}">
                <a16:creationId xmlns:a16="http://schemas.microsoft.com/office/drawing/2014/main" id="{49951318-0116-E457-5C86-BC438B1AA005}"/>
              </a:ext>
            </a:extLst>
          </p:cNvPr>
          <p:cNvSpPr txBox="1"/>
          <p:nvPr/>
        </p:nvSpPr>
        <p:spPr>
          <a:xfrm>
            <a:off x="1126673" y="4803214"/>
            <a:ext cx="3162298" cy="369332"/>
          </a:xfrm>
          <a:prstGeom prst="rect">
            <a:avLst/>
          </a:prstGeom>
          <a:noFill/>
        </p:spPr>
        <p:txBody>
          <a:bodyPr wrap="square">
            <a:spAutoFit/>
          </a:bodyPr>
          <a:lstStyle/>
          <a:p>
            <a:r>
              <a:rPr lang="en-US" sz="1800" dirty="0"/>
              <a:t>(All 95% confidence intervals)</a:t>
            </a:r>
            <a:endParaRPr lang="en-US" dirty="0"/>
          </a:p>
        </p:txBody>
      </p:sp>
      <p:sp>
        <p:nvSpPr>
          <p:cNvPr id="123" name="Footer Placeholder 2">
            <a:extLst>
              <a:ext uri="{FF2B5EF4-FFF2-40B4-BE49-F238E27FC236}">
                <a16:creationId xmlns:a16="http://schemas.microsoft.com/office/drawing/2014/main" id="{D1CCB3D7-05E5-B457-F2F0-0E7B769EA0C5}"/>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p>
        </p:txBody>
      </p:sp>
    </p:spTree>
    <p:extLst>
      <p:ext uri="{BB962C8B-B14F-4D97-AF65-F5344CB8AC3E}">
        <p14:creationId xmlns:p14="http://schemas.microsoft.com/office/powerpoint/2010/main" val="147829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ED9-D460-FEE6-09B4-BBDE1BB65E3D}"/>
              </a:ext>
            </a:extLst>
          </p:cNvPr>
          <p:cNvSpPr>
            <a:spLocks noGrp="1"/>
          </p:cNvSpPr>
          <p:nvPr>
            <p:ph type="title"/>
          </p:nvPr>
        </p:nvSpPr>
        <p:spPr>
          <a:xfrm>
            <a:off x="1224280" y="272361"/>
            <a:ext cx="10515600" cy="884555"/>
          </a:xfrm>
        </p:spPr>
        <p:txBody>
          <a:bodyPr/>
          <a:lstStyle/>
          <a:p>
            <a:r>
              <a:rPr lang="en-US" dirty="0"/>
              <a:t>Post-marketing effectiveness example—</a:t>
            </a:r>
            <a:r>
              <a:rPr lang="en-US" dirty="0" err="1"/>
              <a:t>nirsevimab</a:t>
            </a:r>
            <a:r>
              <a:rPr lang="en-US" dirty="0"/>
              <a:t> </a:t>
            </a:r>
            <a:br>
              <a:rPr lang="en-US" dirty="0"/>
            </a:br>
            <a:r>
              <a:rPr lang="en-US" b="0" dirty="0">
                <a:solidFill>
                  <a:schemeClr val="accent1"/>
                </a:solidFill>
              </a:rPr>
              <a:t>initial results of a population-based longitudinal study in Galicia, Spain</a:t>
            </a:r>
          </a:p>
        </p:txBody>
      </p:sp>
      <p:grpSp>
        <p:nvGrpSpPr>
          <p:cNvPr id="10" name="Group 9">
            <a:extLst>
              <a:ext uri="{FF2B5EF4-FFF2-40B4-BE49-F238E27FC236}">
                <a16:creationId xmlns:a16="http://schemas.microsoft.com/office/drawing/2014/main" id="{C51FBCD4-4412-7CAE-6C19-1A1D4F6D0F7A}"/>
              </a:ext>
            </a:extLst>
          </p:cNvPr>
          <p:cNvGrpSpPr/>
          <p:nvPr/>
        </p:nvGrpSpPr>
        <p:grpSpPr>
          <a:xfrm>
            <a:off x="943921" y="1608271"/>
            <a:ext cx="6019540" cy="4237471"/>
            <a:chOff x="1224280" y="2438400"/>
            <a:chExt cx="6257176" cy="4493051"/>
          </a:xfrm>
        </p:grpSpPr>
        <p:grpSp>
          <p:nvGrpSpPr>
            <p:cNvPr id="8" name="Group 7">
              <a:extLst>
                <a:ext uri="{FF2B5EF4-FFF2-40B4-BE49-F238E27FC236}">
                  <a16:creationId xmlns:a16="http://schemas.microsoft.com/office/drawing/2014/main" id="{81B13D0A-1DCF-C22E-CA63-17D1B9A71825}"/>
                </a:ext>
              </a:extLst>
            </p:cNvPr>
            <p:cNvGrpSpPr/>
            <p:nvPr/>
          </p:nvGrpSpPr>
          <p:grpSpPr>
            <a:xfrm>
              <a:off x="1224280" y="2438400"/>
              <a:ext cx="6257176" cy="4294909"/>
              <a:chOff x="1224280" y="2438400"/>
              <a:chExt cx="6257176" cy="4294909"/>
            </a:xfrm>
          </p:grpSpPr>
          <p:pic>
            <p:nvPicPr>
              <p:cNvPr id="3" name="Picture 2" descr="A blue and grey map&#10;&#10;Description automatically generated">
                <a:extLst>
                  <a:ext uri="{FF2B5EF4-FFF2-40B4-BE49-F238E27FC236}">
                    <a16:creationId xmlns:a16="http://schemas.microsoft.com/office/drawing/2014/main" id="{185A12B8-EC15-8E83-8491-E5C15A112AFD}"/>
                  </a:ext>
                </a:extLst>
              </p:cNvPr>
              <p:cNvPicPr>
                <a:picLocks noChangeAspect="1"/>
              </p:cNvPicPr>
              <p:nvPr/>
            </p:nvPicPr>
            <p:blipFill>
              <a:blip r:embed="rId3">
                <a:extLst>
                  <a:ext uri="{28A0092B-C50C-407E-A947-70E740481C1C}">
                    <a14:useLocalDpi xmlns:a14="http://schemas.microsoft.com/office/drawing/2010/main" val="0"/>
                  </a:ext>
                </a:extLst>
              </a:blip>
              <a:srcRect l="15229" t="3917" r="-543" b="2711"/>
              <a:stretch/>
            </p:blipFill>
            <p:spPr>
              <a:xfrm>
                <a:off x="1877622" y="2438400"/>
                <a:ext cx="5603834" cy="4294909"/>
              </a:xfrm>
              <a:prstGeom prst="rect">
                <a:avLst/>
              </a:prstGeom>
            </p:spPr>
          </p:pic>
          <p:sp>
            <p:nvSpPr>
              <p:cNvPr id="7" name="Rectangle 6">
                <a:extLst>
                  <a:ext uri="{FF2B5EF4-FFF2-40B4-BE49-F238E27FC236}">
                    <a16:creationId xmlns:a16="http://schemas.microsoft.com/office/drawing/2014/main" id="{E6248D2C-EF64-98DC-5C27-71AE2A1E7386}"/>
                  </a:ext>
                </a:extLst>
              </p:cNvPr>
              <p:cNvSpPr/>
              <p:nvPr/>
            </p:nvSpPr>
            <p:spPr>
              <a:xfrm>
                <a:off x="1224280" y="4779818"/>
                <a:ext cx="978593" cy="8035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9E1169D6-B21C-50C9-914D-E8D728C2F1E7}"/>
                </a:ext>
              </a:extLst>
            </p:cNvPr>
            <p:cNvSpPr/>
            <p:nvPr/>
          </p:nvSpPr>
          <p:spPr>
            <a:xfrm>
              <a:off x="4973783" y="5892360"/>
              <a:ext cx="2507673" cy="10390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32FF1B76-F58A-2FAC-F218-4FC3D3F6C5D0}"/>
              </a:ext>
            </a:extLst>
          </p:cNvPr>
          <p:cNvSpPr txBox="1"/>
          <p:nvPr/>
        </p:nvSpPr>
        <p:spPr>
          <a:xfrm>
            <a:off x="7121236" y="1300211"/>
            <a:ext cx="4918364" cy="3693319"/>
          </a:xfrm>
          <a:prstGeom prst="rect">
            <a:avLst/>
          </a:prstGeom>
          <a:noFill/>
        </p:spPr>
        <p:txBody>
          <a:bodyPr wrap="square" rtlCol="0">
            <a:spAutoFit/>
          </a:bodyPr>
          <a:lstStyle/>
          <a:p>
            <a:r>
              <a:rPr lang="en-US" b="1" dirty="0"/>
              <a:t>Effectiveness </a:t>
            </a:r>
            <a:r>
              <a:rPr lang="en-US" dirty="0"/>
              <a:t>(95% confidence interval)</a:t>
            </a:r>
          </a:p>
          <a:p>
            <a:endParaRPr lang="en-US" b="1" dirty="0"/>
          </a:p>
          <a:p>
            <a:pPr marL="1204913" lvl="2"/>
            <a:r>
              <a:rPr lang="en-US" dirty="0"/>
              <a:t>Severe RSV-related lower respiratory tract infection (LRTI) with oxygen support</a:t>
            </a:r>
          </a:p>
          <a:p>
            <a:pPr marL="1204913" lvl="2"/>
            <a:endParaRPr lang="en-US" dirty="0"/>
          </a:p>
          <a:p>
            <a:pPr marL="1204913" lvl="2"/>
            <a:r>
              <a:rPr lang="en-US" dirty="0"/>
              <a:t>RSV-related LRTI hospitalization </a:t>
            </a:r>
          </a:p>
          <a:p>
            <a:pPr marL="1204913" lvl="2"/>
            <a:endParaRPr lang="en-US" dirty="0"/>
          </a:p>
          <a:p>
            <a:pPr marL="1204913" lvl="2"/>
            <a:endParaRPr lang="en-US" dirty="0"/>
          </a:p>
          <a:p>
            <a:pPr marL="1204913" lvl="2"/>
            <a:r>
              <a:rPr lang="en-US" dirty="0"/>
              <a:t>All-cause LRTI hospitalization</a:t>
            </a:r>
          </a:p>
          <a:p>
            <a:pPr marL="1204913" lvl="2"/>
            <a:endParaRPr lang="en-US" dirty="0"/>
          </a:p>
          <a:p>
            <a:pPr marL="1204913" lvl="2"/>
            <a:endParaRPr lang="en-US" dirty="0"/>
          </a:p>
          <a:p>
            <a:pPr marL="1204913" lvl="2"/>
            <a:r>
              <a:rPr lang="en-US" dirty="0"/>
              <a:t>All-cause hospitalizations</a:t>
            </a:r>
          </a:p>
        </p:txBody>
      </p:sp>
      <p:sp>
        <p:nvSpPr>
          <p:cNvPr id="14" name="TextBox 13">
            <a:extLst>
              <a:ext uri="{FF2B5EF4-FFF2-40B4-BE49-F238E27FC236}">
                <a16:creationId xmlns:a16="http://schemas.microsoft.com/office/drawing/2014/main" id="{7828E4A5-E09C-46C6-91A1-DAFE3BDD3785}"/>
              </a:ext>
            </a:extLst>
          </p:cNvPr>
          <p:cNvSpPr txBox="1"/>
          <p:nvPr/>
        </p:nvSpPr>
        <p:spPr>
          <a:xfrm>
            <a:off x="2535228" y="2294867"/>
            <a:ext cx="2958582" cy="923330"/>
          </a:xfrm>
          <a:prstGeom prst="rect">
            <a:avLst/>
          </a:prstGeom>
          <a:noFill/>
        </p:spPr>
        <p:txBody>
          <a:bodyPr wrap="square">
            <a:spAutoFit/>
          </a:bodyPr>
          <a:lstStyle/>
          <a:p>
            <a:pPr algn="ctr"/>
            <a:r>
              <a:rPr lang="en-US" b="1" dirty="0">
                <a:solidFill>
                  <a:schemeClr val="accent2"/>
                </a:solidFill>
              </a:rPr>
              <a:t>~10,000 infants followed in first 3 months of 2023-2024 vaccination campaign</a:t>
            </a:r>
          </a:p>
        </p:txBody>
      </p:sp>
      <p:sp>
        <p:nvSpPr>
          <p:cNvPr id="15" name="object 36">
            <a:extLst>
              <a:ext uri="{FF2B5EF4-FFF2-40B4-BE49-F238E27FC236}">
                <a16:creationId xmlns:a16="http://schemas.microsoft.com/office/drawing/2014/main" id="{FBE2AA2C-47F6-36FA-2B10-BD7CEC206A22}"/>
              </a:ext>
            </a:extLst>
          </p:cNvPr>
          <p:cNvSpPr txBox="1"/>
          <p:nvPr/>
        </p:nvSpPr>
        <p:spPr>
          <a:xfrm>
            <a:off x="7223480" y="1891122"/>
            <a:ext cx="1749160" cy="657017"/>
          </a:xfrm>
          <a:prstGeom prst="rect">
            <a:avLst/>
          </a:prstGeom>
        </p:spPr>
        <p:txBody>
          <a:bodyPr vert="horz" wrap="square" lIns="0" tIns="10583" rIns="0" bIns="0" rtlCol="0">
            <a:spAutoFit/>
          </a:bodyPr>
          <a:lstStyle/>
          <a:p>
            <a:pPr marL="31749">
              <a:spcBef>
                <a:spcPts val="83"/>
              </a:spcBef>
            </a:pPr>
            <a:r>
              <a:rPr kumimoji="0" lang="en-US" sz="28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86.9</a:t>
            </a:r>
            <a:r>
              <a:rPr sz="2400" b="1" baseline="31746" dirty="0">
                <a:solidFill>
                  <a:srgbClr val="D71E62"/>
                </a:solidFill>
                <a:latin typeface="Corbel" panose="020B0503020204020204" pitchFamily="34" charset="0"/>
                <a:cs typeface="Montserrat-SemiBold"/>
              </a:rPr>
              <a:t>%</a:t>
            </a:r>
            <a:r>
              <a:rPr sz="2800" b="1" spc="474" baseline="31746" dirty="0">
                <a:solidFill>
                  <a:srgbClr val="D71E62"/>
                </a:solidFill>
                <a:latin typeface="Corbel" panose="020B0503020204020204" pitchFamily="34" charset="0"/>
                <a:cs typeface="Montserrat-SemiBold"/>
              </a:rPr>
              <a:t> </a:t>
            </a:r>
            <a:br>
              <a:rPr lang="en-US" sz="2800" b="1" spc="474" baseline="31746" dirty="0">
                <a:solidFill>
                  <a:srgbClr val="D71E62"/>
                </a:solidFill>
                <a:latin typeface="Corbel" panose="020B0503020204020204" pitchFamily="34" charset="0"/>
                <a:cs typeface="Montserrat-SemiBold"/>
              </a:rPr>
            </a:br>
            <a:r>
              <a:rPr sz="1400" spc="-8" dirty="0">
                <a:solidFill>
                  <a:srgbClr val="231F20"/>
                </a:solidFill>
                <a:latin typeface="Corbel" panose="020B0503020204020204" pitchFamily="34" charset="0"/>
                <a:cs typeface="Montserrat"/>
              </a:rPr>
              <a:t>(</a:t>
            </a:r>
            <a:r>
              <a:rPr lang="en-US" sz="1400" spc="-8" dirty="0">
                <a:solidFill>
                  <a:srgbClr val="231F20"/>
                </a:solidFill>
                <a:latin typeface="Corbel" panose="020B0503020204020204" pitchFamily="34" charset="0"/>
                <a:cs typeface="Montserrat"/>
              </a:rPr>
              <a:t>69.1–94.2</a:t>
            </a:r>
            <a:r>
              <a:rPr sz="1400" spc="-8" dirty="0">
                <a:solidFill>
                  <a:srgbClr val="231F20"/>
                </a:solidFill>
                <a:latin typeface="Corbel" panose="020B0503020204020204" pitchFamily="34" charset="0"/>
                <a:cs typeface="Montserrat"/>
              </a:rPr>
              <a:t>)</a:t>
            </a:r>
            <a:endParaRPr sz="1000" dirty="0">
              <a:latin typeface="Corbel" panose="020B0503020204020204" pitchFamily="34" charset="0"/>
              <a:cs typeface="Montserrat"/>
            </a:endParaRPr>
          </a:p>
        </p:txBody>
      </p:sp>
      <p:sp>
        <p:nvSpPr>
          <p:cNvPr id="16" name="object 36">
            <a:extLst>
              <a:ext uri="{FF2B5EF4-FFF2-40B4-BE49-F238E27FC236}">
                <a16:creationId xmlns:a16="http://schemas.microsoft.com/office/drawing/2014/main" id="{5CAF327C-AEE1-A2D6-8BD2-CFA32E2DE009}"/>
              </a:ext>
            </a:extLst>
          </p:cNvPr>
          <p:cNvSpPr txBox="1"/>
          <p:nvPr/>
        </p:nvSpPr>
        <p:spPr>
          <a:xfrm>
            <a:off x="7223480" y="2813209"/>
            <a:ext cx="1749160" cy="657017"/>
          </a:xfrm>
          <a:prstGeom prst="rect">
            <a:avLst/>
          </a:prstGeom>
        </p:spPr>
        <p:txBody>
          <a:bodyPr vert="horz" wrap="square" lIns="0" tIns="10583" rIns="0" bIns="0" rtlCol="0">
            <a:spAutoFit/>
          </a:bodyPr>
          <a:lstStyle/>
          <a:p>
            <a:pPr marL="31749">
              <a:spcBef>
                <a:spcPts val="83"/>
              </a:spcBef>
            </a:pPr>
            <a:r>
              <a:rPr kumimoji="0" lang="en-US" sz="28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82.0</a:t>
            </a:r>
            <a:r>
              <a:rPr sz="2400" b="1" baseline="31746" dirty="0">
                <a:solidFill>
                  <a:srgbClr val="D71E62"/>
                </a:solidFill>
                <a:latin typeface="Corbel" panose="020B0503020204020204" pitchFamily="34" charset="0"/>
                <a:cs typeface="Montserrat-SemiBold"/>
              </a:rPr>
              <a:t>%</a:t>
            </a:r>
            <a:r>
              <a:rPr sz="2800" b="1" spc="474" baseline="31746" dirty="0">
                <a:solidFill>
                  <a:srgbClr val="D71E62"/>
                </a:solidFill>
                <a:latin typeface="Corbel" panose="020B0503020204020204" pitchFamily="34" charset="0"/>
                <a:cs typeface="Montserrat-SemiBold"/>
              </a:rPr>
              <a:t> </a:t>
            </a:r>
            <a:br>
              <a:rPr lang="en-US" sz="2800" b="1" spc="474" baseline="31746" dirty="0">
                <a:solidFill>
                  <a:srgbClr val="D71E62"/>
                </a:solidFill>
                <a:latin typeface="Corbel" panose="020B0503020204020204" pitchFamily="34" charset="0"/>
                <a:cs typeface="Montserrat-SemiBold"/>
              </a:rPr>
            </a:br>
            <a:r>
              <a:rPr sz="1400" spc="-8" dirty="0">
                <a:solidFill>
                  <a:srgbClr val="231F20"/>
                </a:solidFill>
                <a:latin typeface="Corbel" panose="020B0503020204020204" pitchFamily="34" charset="0"/>
                <a:cs typeface="Montserrat"/>
              </a:rPr>
              <a:t>(</a:t>
            </a:r>
            <a:r>
              <a:rPr lang="en-US" sz="1400" spc="-8" dirty="0">
                <a:solidFill>
                  <a:srgbClr val="231F20"/>
                </a:solidFill>
                <a:latin typeface="Corbel" panose="020B0503020204020204" pitchFamily="34" charset="0"/>
                <a:cs typeface="Montserrat"/>
              </a:rPr>
              <a:t>65.6–90.2</a:t>
            </a:r>
            <a:r>
              <a:rPr sz="1400" spc="-8" dirty="0">
                <a:solidFill>
                  <a:srgbClr val="231F20"/>
                </a:solidFill>
                <a:latin typeface="Corbel" panose="020B0503020204020204" pitchFamily="34" charset="0"/>
                <a:cs typeface="Montserrat"/>
              </a:rPr>
              <a:t>)</a:t>
            </a:r>
            <a:endParaRPr sz="1000" dirty="0">
              <a:latin typeface="Corbel" panose="020B0503020204020204" pitchFamily="34" charset="0"/>
              <a:cs typeface="Montserrat"/>
            </a:endParaRPr>
          </a:p>
        </p:txBody>
      </p:sp>
      <p:sp>
        <p:nvSpPr>
          <p:cNvPr id="17" name="object 36">
            <a:extLst>
              <a:ext uri="{FF2B5EF4-FFF2-40B4-BE49-F238E27FC236}">
                <a16:creationId xmlns:a16="http://schemas.microsoft.com/office/drawing/2014/main" id="{9F4C15E5-1917-87A4-00DD-09E4E7203F19}"/>
              </a:ext>
            </a:extLst>
          </p:cNvPr>
          <p:cNvSpPr txBox="1"/>
          <p:nvPr/>
        </p:nvSpPr>
        <p:spPr>
          <a:xfrm>
            <a:off x="7241486" y="3655471"/>
            <a:ext cx="1749160" cy="657017"/>
          </a:xfrm>
          <a:prstGeom prst="rect">
            <a:avLst/>
          </a:prstGeom>
        </p:spPr>
        <p:txBody>
          <a:bodyPr vert="horz" wrap="square" lIns="0" tIns="10583" rIns="0" bIns="0" rtlCol="0">
            <a:spAutoFit/>
          </a:bodyPr>
          <a:lstStyle/>
          <a:p>
            <a:pPr marL="31749">
              <a:spcBef>
                <a:spcPts val="83"/>
              </a:spcBef>
            </a:pPr>
            <a:r>
              <a:rPr kumimoji="0" lang="en-US" sz="28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69.2</a:t>
            </a:r>
            <a:r>
              <a:rPr sz="2400" b="1" baseline="31746" dirty="0">
                <a:solidFill>
                  <a:srgbClr val="D71E62"/>
                </a:solidFill>
                <a:latin typeface="Corbel" panose="020B0503020204020204" pitchFamily="34" charset="0"/>
                <a:cs typeface="Montserrat-SemiBold"/>
              </a:rPr>
              <a:t>%</a:t>
            </a:r>
            <a:r>
              <a:rPr sz="2800" b="1" spc="474" baseline="31746" dirty="0">
                <a:solidFill>
                  <a:srgbClr val="D71E62"/>
                </a:solidFill>
                <a:latin typeface="Corbel" panose="020B0503020204020204" pitchFamily="34" charset="0"/>
                <a:cs typeface="Montserrat-SemiBold"/>
              </a:rPr>
              <a:t> </a:t>
            </a:r>
            <a:br>
              <a:rPr lang="en-US" sz="2800" b="1" spc="474" baseline="31746" dirty="0">
                <a:solidFill>
                  <a:srgbClr val="D71E62"/>
                </a:solidFill>
                <a:latin typeface="Corbel" panose="020B0503020204020204" pitchFamily="34" charset="0"/>
                <a:cs typeface="Montserrat-SemiBold"/>
              </a:rPr>
            </a:br>
            <a:r>
              <a:rPr sz="1400" spc="-8" dirty="0">
                <a:solidFill>
                  <a:srgbClr val="231F20"/>
                </a:solidFill>
                <a:latin typeface="Corbel" panose="020B0503020204020204" pitchFamily="34" charset="0"/>
                <a:cs typeface="Montserrat"/>
              </a:rPr>
              <a:t>(</a:t>
            </a:r>
            <a:r>
              <a:rPr lang="en-US" sz="1400" spc="-8" dirty="0">
                <a:solidFill>
                  <a:srgbClr val="231F20"/>
                </a:solidFill>
                <a:latin typeface="Corbel" panose="020B0503020204020204" pitchFamily="34" charset="0"/>
                <a:cs typeface="Montserrat"/>
              </a:rPr>
              <a:t>55.9–78.0</a:t>
            </a:r>
            <a:r>
              <a:rPr sz="1400" spc="-8" dirty="0">
                <a:solidFill>
                  <a:srgbClr val="231F20"/>
                </a:solidFill>
                <a:latin typeface="Corbel" panose="020B0503020204020204" pitchFamily="34" charset="0"/>
                <a:cs typeface="Montserrat"/>
              </a:rPr>
              <a:t>)</a:t>
            </a:r>
            <a:endParaRPr sz="1000" dirty="0">
              <a:latin typeface="Corbel" panose="020B0503020204020204" pitchFamily="34" charset="0"/>
              <a:cs typeface="Montserrat"/>
            </a:endParaRPr>
          </a:p>
        </p:txBody>
      </p:sp>
      <p:sp>
        <p:nvSpPr>
          <p:cNvPr id="18" name="object 36">
            <a:extLst>
              <a:ext uri="{FF2B5EF4-FFF2-40B4-BE49-F238E27FC236}">
                <a16:creationId xmlns:a16="http://schemas.microsoft.com/office/drawing/2014/main" id="{24BFFD93-E204-9DEB-BE56-06E4FC06C7A2}"/>
              </a:ext>
            </a:extLst>
          </p:cNvPr>
          <p:cNvSpPr txBox="1"/>
          <p:nvPr/>
        </p:nvSpPr>
        <p:spPr>
          <a:xfrm>
            <a:off x="7223480" y="4529932"/>
            <a:ext cx="1749160" cy="657017"/>
          </a:xfrm>
          <a:prstGeom prst="rect">
            <a:avLst/>
          </a:prstGeom>
        </p:spPr>
        <p:txBody>
          <a:bodyPr vert="horz" wrap="square" lIns="0" tIns="10583" rIns="0" bIns="0" rtlCol="0">
            <a:spAutoFit/>
          </a:bodyPr>
          <a:lstStyle/>
          <a:p>
            <a:pPr marL="31749">
              <a:spcBef>
                <a:spcPts val="83"/>
              </a:spcBef>
            </a:pPr>
            <a:r>
              <a:rPr kumimoji="0" lang="en-US" sz="28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66.2</a:t>
            </a:r>
            <a:r>
              <a:rPr sz="2400" b="1" baseline="31746" dirty="0">
                <a:solidFill>
                  <a:srgbClr val="D71E62"/>
                </a:solidFill>
                <a:latin typeface="Corbel" panose="020B0503020204020204" pitchFamily="34" charset="0"/>
                <a:cs typeface="Montserrat-SemiBold"/>
              </a:rPr>
              <a:t>%</a:t>
            </a:r>
            <a:r>
              <a:rPr sz="2800" b="1" spc="474" baseline="31746" dirty="0">
                <a:solidFill>
                  <a:srgbClr val="D71E62"/>
                </a:solidFill>
                <a:latin typeface="Corbel" panose="020B0503020204020204" pitchFamily="34" charset="0"/>
                <a:cs typeface="Montserrat-SemiBold"/>
              </a:rPr>
              <a:t> </a:t>
            </a:r>
            <a:br>
              <a:rPr lang="en-US" sz="2800" b="1" spc="474" baseline="31746" dirty="0">
                <a:solidFill>
                  <a:srgbClr val="D71E62"/>
                </a:solidFill>
                <a:latin typeface="Corbel" panose="020B0503020204020204" pitchFamily="34" charset="0"/>
                <a:cs typeface="Montserrat-SemiBold"/>
              </a:rPr>
            </a:br>
            <a:r>
              <a:rPr sz="1400" spc="-8" dirty="0">
                <a:solidFill>
                  <a:srgbClr val="231F20"/>
                </a:solidFill>
                <a:latin typeface="Corbel" panose="020B0503020204020204" pitchFamily="34" charset="0"/>
                <a:cs typeface="Montserrat"/>
              </a:rPr>
              <a:t>(</a:t>
            </a:r>
            <a:r>
              <a:rPr lang="en-US" sz="1400" spc="-8" dirty="0">
                <a:solidFill>
                  <a:srgbClr val="231F20"/>
                </a:solidFill>
                <a:latin typeface="Corbel" panose="020B0503020204020204" pitchFamily="34" charset="0"/>
                <a:cs typeface="Montserrat"/>
              </a:rPr>
              <a:t>56.0–73.7</a:t>
            </a:r>
            <a:r>
              <a:rPr sz="1400" spc="-8" dirty="0">
                <a:solidFill>
                  <a:srgbClr val="231F20"/>
                </a:solidFill>
                <a:latin typeface="Corbel" panose="020B0503020204020204" pitchFamily="34" charset="0"/>
                <a:cs typeface="Montserrat"/>
              </a:rPr>
              <a:t>)</a:t>
            </a:r>
            <a:endParaRPr sz="1000" dirty="0">
              <a:latin typeface="Corbel" panose="020B0503020204020204" pitchFamily="34" charset="0"/>
              <a:cs typeface="Montserrat"/>
            </a:endParaRPr>
          </a:p>
        </p:txBody>
      </p:sp>
      <p:sp>
        <p:nvSpPr>
          <p:cNvPr id="19" name="TextBox 18">
            <a:extLst>
              <a:ext uri="{FF2B5EF4-FFF2-40B4-BE49-F238E27FC236}">
                <a16:creationId xmlns:a16="http://schemas.microsoft.com/office/drawing/2014/main" id="{2C6A2E00-41FB-9079-F0E1-57564FD832B4}"/>
              </a:ext>
            </a:extLst>
          </p:cNvPr>
          <p:cNvSpPr txBox="1"/>
          <p:nvPr/>
        </p:nvSpPr>
        <p:spPr>
          <a:xfrm>
            <a:off x="964296" y="6507822"/>
            <a:ext cx="557632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lumMod val="50000"/>
                  </a:schemeClr>
                </a:solidFill>
                <a:effectLst/>
                <a:uLnTx/>
                <a:uFillTx/>
                <a:ea typeface="+mn-ea"/>
                <a:cs typeface="+mn-cs"/>
              </a:rPr>
              <a:t>Reference: Ares-Gómez S, </a:t>
            </a:r>
            <a:r>
              <a:rPr kumimoji="0" lang="en-US" sz="1050" b="0" i="1" u="none" strike="noStrike" kern="1200" cap="none" spc="0" normalizeH="0" baseline="0" noProof="0" dirty="0">
                <a:ln>
                  <a:noFill/>
                </a:ln>
                <a:solidFill>
                  <a:schemeClr val="bg1">
                    <a:lumMod val="50000"/>
                  </a:schemeClr>
                </a:solidFill>
                <a:effectLst/>
                <a:uLnTx/>
                <a:uFillTx/>
                <a:ea typeface="+mn-ea"/>
                <a:cs typeface="+mn-cs"/>
              </a:rPr>
              <a:t>et al</a:t>
            </a:r>
            <a:r>
              <a:rPr kumimoji="0" lang="en-US" sz="1050" b="0" i="0" u="none" strike="noStrike" kern="1200" cap="none" spc="0" normalizeH="0" baseline="0" noProof="0" dirty="0">
                <a:ln>
                  <a:noFill/>
                </a:ln>
                <a:solidFill>
                  <a:schemeClr val="bg1">
                    <a:lumMod val="50000"/>
                  </a:schemeClr>
                </a:solidFill>
                <a:effectLst/>
                <a:uLnTx/>
                <a:uFillTx/>
                <a:ea typeface="+mn-ea"/>
                <a:cs typeface="+mn-cs"/>
              </a:rPr>
              <a:t>. Lancet Infect Dis. 2024.</a:t>
            </a:r>
          </a:p>
        </p:txBody>
      </p:sp>
      <p:sp>
        <p:nvSpPr>
          <p:cNvPr id="20" name="Footer Placeholder 2">
            <a:extLst>
              <a:ext uri="{FF2B5EF4-FFF2-40B4-BE49-F238E27FC236}">
                <a16:creationId xmlns:a16="http://schemas.microsoft.com/office/drawing/2014/main" id="{2428F984-3B27-45B9-9842-54DEC26B339C}"/>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16986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ED9-D460-FEE6-09B4-BBDE1BB65E3D}"/>
              </a:ext>
            </a:extLst>
          </p:cNvPr>
          <p:cNvSpPr>
            <a:spLocks noGrp="1"/>
          </p:cNvSpPr>
          <p:nvPr>
            <p:ph type="title"/>
          </p:nvPr>
        </p:nvSpPr>
        <p:spPr>
          <a:xfrm>
            <a:off x="1185334" y="187993"/>
            <a:ext cx="10515600" cy="884555"/>
          </a:xfrm>
        </p:spPr>
        <p:txBody>
          <a:bodyPr/>
          <a:lstStyle/>
          <a:p>
            <a:r>
              <a:rPr lang="en-US" dirty="0"/>
              <a:t>Another long-acting RSV </a:t>
            </a:r>
            <a:r>
              <a:rPr lang="en-US" dirty="0" err="1"/>
              <a:t>mAb</a:t>
            </a:r>
            <a:r>
              <a:rPr lang="en-US" dirty="0"/>
              <a:t>—</a:t>
            </a:r>
            <a:r>
              <a:rPr lang="en-US" dirty="0" err="1"/>
              <a:t>clesrovimab</a:t>
            </a:r>
            <a:r>
              <a:rPr lang="en-US" dirty="0"/>
              <a:t> (Merck/MSD)</a:t>
            </a:r>
            <a:br>
              <a:rPr lang="en-US" dirty="0"/>
            </a:br>
            <a:r>
              <a:rPr lang="en-US" b="0" dirty="0">
                <a:solidFill>
                  <a:schemeClr val="accent1"/>
                </a:solidFill>
              </a:rPr>
              <a:t>Phase 2b/3 clinical study efficacy results summary (MK-1654-004)</a:t>
            </a:r>
          </a:p>
        </p:txBody>
      </p:sp>
      <p:sp>
        <p:nvSpPr>
          <p:cNvPr id="3" name="Arrow: Down 2">
            <a:extLst>
              <a:ext uri="{FF2B5EF4-FFF2-40B4-BE49-F238E27FC236}">
                <a16:creationId xmlns:a16="http://schemas.microsoft.com/office/drawing/2014/main" id="{9624E675-3EC9-17A2-5ADA-31AC49369355}"/>
              </a:ext>
            </a:extLst>
          </p:cNvPr>
          <p:cNvSpPr/>
          <p:nvPr/>
        </p:nvSpPr>
        <p:spPr>
          <a:xfrm rot="10800000">
            <a:off x="1155121" y="2394748"/>
            <a:ext cx="891820" cy="2895500"/>
          </a:xfrm>
          <a:prstGeom prst="downArrow">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TextBox 4">
            <a:extLst>
              <a:ext uri="{FF2B5EF4-FFF2-40B4-BE49-F238E27FC236}">
                <a16:creationId xmlns:a16="http://schemas.microsoft.com/office/drawing/2014/main" id="{4768BC9E-C2A0-5FD7-E7C2-EEE43D3636A4}"/>
              </a:ext>
            </a:extLst>
          </p:cNvPr>
          <p:cNvSpPr txBox="1"/>
          <p:nvPr/>
        </p:nvSpPr>
        <p:spPr>
          <a:xfrm>
            <a:off x="1385587" y="2166004"/>
            <a:ext cx="430887" cy="2895499"/>
          </a:xfrm>
          <a:prstGeom prst="rect">
            <a:avLst/>
          </a:prstGeom>
          <a:noFill/>
        </p:spPr>
        <p:txBody>
          <a:bodyPr vert="vert270" wrap="square" rtlCol="0">
            <a:spAutoFit/>
          </a:bodyPr>
          <a:lstStyle/>
          <a:p>
            <a:r>
              <a:rPr lang="en-US" sz="1600" dirty="0">
                <a:solidFill>
                  <a:schemeClr val="accent5"/>
                </a:solidFill>
              </a:rPr>
              <a:t>Increasing disease severity</a:t>
            </a:r>
          </a:p>
        </p:txBody>
      </p:sp>
      <p:sp>
        <p:nvSpPr>
          <p:cNvPr id="8" name="TextBox 7">
            <a:extLst>
              <a:ext uri="{FF2B5EF4-FFF2-40B4-BE49-F238E27FC236}">
                <a16:creationId xmlns:a16="http://schemas.microsoft.com/office/drawing/2014/main" id="{8A586242-D2B5-29E4-DC77-06D02CB65558}"/>
              </a:ext>
            </a:extLst>
          </p:cNvPr>
          <p:cNvSpPr txBox="1"/>
          <p:nvPr/>
        </p:nvSpPr>
        <p:spPr>
          <a:xfrm>
            <a:off x="427015" y="5691792"/>
            <a:ext cx="12433486" cy="553998"/>
          </a:xfrm>
          <a:prstGeom prst="rect">
            <a:avLst/>
          </a:prstGeom>
          <a:noFill/>
        </p:spPr>
        <p:txBody>
          <a:bodyPr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50" rtl="0" eaLnBrk="1" fontAlgn="auto" latinLnBrk="0" hangingPunct="1">
              <a:lnSpc>
                <a:spcPct val="100000"/>
              </a:lnSpc>
              <a:spcBef>
                <a:spcPts val="0"/>
              </a:spcBef>
              <a:spcAft>
                <a:spcPts val="0"/>
              </a:spcAft>
              <a:buClrTx/>
              <a:buSzTx/>
              <a:buFontTx/>
              <a:buNone/>
              <a:tabLst/>
              <a:defRPr/>
            </a:pPr>
            <a:r>
              <a:rPr kumimoji="0" lang="en-US" sz="1800" b="1" i="0" u="none" strike="noStrike" kern="600" cap="none" spc="30" normalizeH="0" baseline="0" noProof="0" dirty="0">
                <a:ln>
                  <a:noFill/>
                </a:ln>
                <a:solidFill>
                  <a:schemeClr val="accent5"/>
                </a:solidFill>
                <a:effectLst/>
                <a:uLnTx/>
                <a:uFillTx/>
                <a:ea typeface="+mn-ea"/>
                <a:cs typeface="+mn-cs"/>
              </a:rPr>
              <a:t>One dose protected against mild, moderate and severe RSV through </a:t>
            </a:r>
            <a:r>
              <a:rPr lang="en-US" b="1" kern="600" spc="30" dirty="0">
                <a:solidFill>
                  <a:schemeClr val="accent5"/>
                </a:solidFill>
              </a:rPr>
              <a:t>5</a:t>
            </a:r>
            <a:r>
              <a:rPr kumimoji="0" lang="en-US" sz="1800" b="1" i="0" u="none" strike="noStrike" kern="600" cap="none" spc="30" normalizeH="0" baseline="0" noProof="0" dirty="0">
                <a:ln>
                  <a:noFill/>
                </a:ln>
                <a:solidFill>
                  <a:schemeClr val="accent5"/>
                </a:solidFill>
                <a:effectLst/>
                <a:uLnTx/>
                <a:uFillTx/>
                <a:ea typeface="+mn-ea"/>
                <a:cs typeface="+mn-cs"/>
              </a:rPr>
              <a:t> months, </a:t>
            </a:r>
            <a:br>
              <a:rPr kumimoji="0" lang="en-US" sz="1800" b="1" i="0" u="none" strike="noStrike" kern="600" cap="none" spc="30" normalizeH="0" baseline="0" noProof="0" dirty="0">
                <a:ln>
                  <a:noFill/>
                </a:ln>
                <a:solidFill>
                  <a:schemeClr val="accent5"/>
                </a:solidFill>
                <a:effectLst/>
                <a:uLnTx/>
                <a:uFillTx/>
                <a:ea typeface="+mn-ea"/>
                <a:cs typeface="+mn-cs"/>
              </a:rPr>
            </a:br>
            <a:r>
              <a:rPr kumimoji="0" lang="en-US" sz="1800" b="1" i="0" u="none" strike="noStrike" kern="600" cap="none" spc="30" normalizeH="0" baseline="0" noProof="0" dirty="0">
                <a:ln>
                  <a:noFill/>
                </a:ln>
                <a:solidFill>
                  <a:schemeClr val="accent5"/>
                </a:solidFill>
                <a:effectLst/>
                <a:uLnTx/>
                <a:uFillTx/>
                <a:ea typeface="+mn-ea"/>
                <a:cs typeface="+mn-cs"/>
              </a:rPr>
              <a:t>with enduring efficacy </a:t>
            </a:r>
            <a:r>
              <a:rPr lang="en-US" b="1" kern="600" spc="30" dirty="0">
                <a:solidFill>
                  <a:schemeClr val="accent5"/>
                </a:solidFill>
              </a:rPr>
              <a:t>through 6 months.</a:t>
            </a:r>
            <a:r>
              <a:rPr kumimoji="0" lang="en-US" sz="1800" b="1" i="0" u="none" strike="noStrike" kern="600" cap="none" spc="30" normalizeH="0" baseline="0" noProof="0" dirty="0">
                <a:ln>
                  <a:noFill/>
                </a:ln>
                <a:solidFill>
                  <a:schemeClr val="accent5"/>
                </a:solidFill>
                <a:effectLst/>
                <a:uLnTx/>
                <a:uFillTx/>
                <a:ea typeface="+mn-ea"/>
                <a:cs typeface="+mn-cs"/>
              </a:rPr>
              <a:t> </a:t>
            </a:r>
          </a:p>
        </p:txBody>
      </p:sp>
      <p:sp>
        <p:nvSpPr>
          <p:cNvPr id="9" name="Footer Placeholder 2">
            <a:extLst>
              <a:ext uri="{FF2B5EF4-FFF2-40B4-BE49-F238E27FC236}">
                <a16:creationId xmlns:a16="http://schemas.microsoft.com/office/drawing/2014/main" id="{FD16C217-3183-54E8-33EA-E2EFF57BBFBC}"/>
              </a:ext>
            </a:extLst>
          </p:cNvPr>
          <p:cNvSpPr txBox="1">
            <a:spLocks/>
          </p:cNvSpPr>
          <p:nvPr/>
        </p:nvSpPr>
        <p:spPr>
          <a:xfrm>
            <a:off x="7040837" y="661625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
        <p:nvSpPr>
          <p:cNvPr id="10" name="TextBox 9">
            <a:extLst>
              <a:ext uri="{FF2B5EF4-FFF2-40B4-BE49-F238E27FC236}">
                <a16:creationId xmlns:a16="http://schemas.microsoft.com/office/drawing/2014/main" id="{7942628B-F6D0-5F25-A943-931F12CFC49E}"/>
              </a:ext>
            </a:extLst>
          </p:cNvPr>
          <p:cNvSpPr txBox="1"/>
          <p:nvPr/>
        </p:nvSpPr>
        <p:spPr>
          <a:xfrm>
            <a:off x="990034" y="6401104"/>
            <a:ext cx="4001775" cy="507831"/>
          </a:xfrm>
          <a:prstGeom prst="rect">
            <a:avLst/>
          </a:prstGeom>
          <a:noFill/>
        </p:spPr>
        <p:txBody>
          <a:bodyPr wrap="square" rtlCol="0">
            <a:spAutoFit/>
          </a:bodyPr>
          <a:lstStyle/>
          <a:p>
            <a:pPr>
              <a:defRPr/>
            </a:pPr>
            <a:r>
              <a:rPr kumimoji="0" lang="en-US" sz="900" b="0" i="0" u="none" strike="noStrike" kern="1200" cap="none" spc="0" normalizeH="0" baseline="0" noProof="0" dirty="0">
                <a:ln>
                  <a:noFill/>
                </a:ln>
                <a:solidFill>
                  <a:schemeClr val="bg2">
                    <a:lumMod val="50000"/>
                  </a:schemeClr>
                </a:solidFill>
                <a:effectLst/>
                <a:uLnTx/>
                <a:uFillTx/>
                <a:ea typeface="+mn-ea"/>
                <a:cs typeface="+mn-cs"/>
              </a:rPr>
              <a:t>ClinicalTrials.gov identifier: NCT04767373 . Slide content provided by MSD.</a:t>
            </a:r>
            <a:br>
              <a:rPr kumimoji="0" lang="en-US" sz="900" b="0" i="0" u="none" strike="noStrike" kern="1200" cap="none" spc="0" normalizeH="0" baseline="0" noProof="0" dirty="0">
                <a:ln>
                  <a:noFill/>
                </a:ln>
                <a:solidFill>
                  <a:schemeClr val="bg2">
                    <a:lumMod val="50000"/>
                  </a:schemeClr>
                </a:solidFill>
                <a:effectLst/>
                <a:uLnTx/>
                <a:uFillTx/>
                <a:ea typeface="+mn-ea"/>
                <a:cs typeface="+mn-cs"/>
              </a:rPr>
            </a:br>
            <a:r>
              <a:rPr kumimoji="0" lang="en-US" sz="900" b="0" i="0" u="none" strike="noStrike" kern="1200" cap="none" spc="0" normalizeH="0" baseline="0" noProof="0" dirty="0">
                <a:ln>
                  <a:noFill/>
                </a:ln>
                <a:solidFill>
                  <a:schemeClr val="bg2">
                    <a:lumMod val="50000"/>
                  </a:schemeClr>
                </a:solidFill>
                <a:effectLst/>
                <a:uLnTx/>
                <a:uFillTx/>
                <a:ea typeface="+mn-ea"/>
                <a:cs typeface="+mn-cs"/>
              </a:rPr>
              <a:t>Reference: </a:t>
            </a:r>
            <a:r>
              <a:rPr lang="en-US" sz="900" dirty="0">
                <a:solidFill>
                  <a:schemeClr val="bg2">
                    <a:lumMod val="50000"/>
                  </a:schemeClr>
                </a:solidFill>
              </a:rPr>
              <a:t>Zar H, Presentation World Vaccine Congress Barcelona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bg2">
                  <a:lumMod val="50000"/>
                </a:schemeClr>
              </a:solidFill>
            </a:endParaRPr>
          </a:p>
        </p:txBody>
      </p:sp>
      <p:graphicFrame>
        <p:nvGraphicFramePr>
          <p:cNvPr id="6" name="object 4">
            <a:extLst>
              <a:ext uri="{FF2B5EF4-FFF2-40B4-BE49-F238E27FC236}">
                <a16:creationId xmlns:a16="http://schemas.microsoft.com/office/drawing/2014/main" id="{368BBB80-581B-75CB-F328-F066E7C4268B}"/>
              </a:ext>
            </a:extLst>
          </p:cNvPr>
          <p:cNvGraphicFramePr>
            <a:graphicFrameLocks noGrp="1"/>
          </p:cNvGraphicFramePr>
          <p:nvPr>
            <p:extLst>
              <p:ext uri="{D42A27DB-BD31-4B8C-83A1-F6EECF244321}">
                <p14:modId xmlns:p14="http://schemas.microsoft.com/office/powerpoint/2010/main" val="655757389"/>
              </p:ext>
            </p:extLst>
          </p:nvPr>
        </p:nvGraphicFramePr>
        <p:xfrm>
          <a:off x="2372810" y="1366370"/>
          <a:ext cx="8433603" cy="3931270"/>
        </p:xfrm>
        <a:graphic>
          <a:graphicData uri="http://schemas.openxmlformats.org/drawingml/2006/table">
            <a:tbl>
              <a:tblPr firstRow="1" bandRow="1">
                <a:tableStyleId>{2D5ABB26-0587-4C30-8999-92F81FD0307C}</a:tableStyleId>
              </a:tblPr>
              <a:tblGrid>
                <a:gridCol w="4657775">
                  <a:extLst>
                    <a:ext uri="{9D8B030D-6E8A-4147-A177-3AD203B41FA5}">
                      <a16:colId xmlns:a16="http://schemas.microsoft.com/office/drawing/2014/main" val="20000"/>
                    </a:ext>
                  </a:extLst>
                </a:gridCol>
                <a:gridCol w="3775828">
                  <a:extLst>
                    <a:ext uri="{9D8B030D-6E8A-4147-A177-3AD203B41FA5}">
                      <a16:colId xmlns:a16="http://schemas.microsoft.com/office/drawing/2014/main" val="46202209"/>
                    </a:ext>
                  </a:extLst>
                </a:gridCol>
              </a:tblGrid>
              <a:tr h="542414">
                <a:tc gridSpan="2">
                  <a:txBody>
                    <a:bodyPr/>
                    <a:lstStyle/>
                    <a:p>
                      <a:pPr marL="0" marR="243204" lvl="0" indent="0" algn="ctr" defTabSz="914400" rtl="0" eaLnBrk="1" fontAlgn="auto" latinLnBrk="0" hangingPunct="1">
                        <a:lnSpc>
                          <a:spcPts val="3000"/>
                        </a:lnSpc>
                        <a:spcBef>
                          <a:spcPts val="220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Corbel" panose="020B0503020204020204" pitchFamily="34" charset="0"/>
                          <a:ea typeface="+mn-ea"/>
                          <a:cs typeface="Montserrat-Light"/>
                        </a:rPr>
                        <a:t>Phase 2b/3 clinical study in ~ 3,614 healthy preterm and full-term infants </a:t>
                      </a:r>
                    </a:p>
                  </a:txBody>
                  <a:tcPr anchor="ctr">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3610986"/>
                  </a:ext>
                </a:extLst>
              </a:tr>
              <a:tr h="542414">
                <a:tc>
                  <a:txBody>
                    <a:bodyPr/>
                    <a:lstStyle/>
                    <a:p>
                      <a:pPr marL="0" marR="243204" lvl="0" indent="0" algn="ctr" defTabSz="914400" rtl="0" eaLnBrk="1" fontAlgn="auto" latinLnBrk="0" hangingPunct="1">
                        <a:lnSpc>
                          <a:spcPts val="3000"/>
                        </a:lnSpc>
                        <a:spcBef>
                          <a:spcPts val="220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ontserrat-Light"/>
                        </a:rPr>
                        <a:t>RSV associated endpoint</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2"/>
                          </a:solidFill>
                          <a:latin typeface="Corbel" panose="020B0503020204020204" pitchFamily="34" charset="0"/>
                          <a:ea typeface="+mn-ea"/>
                          <a:cs typeface="Montserrat-Light"/>
                        </a:rPr>
                        <a:t>Efficacy through 6 months (180 days) </a:t>
                      </a:r>
                      <a:r>
                        <a:rPr lang="en-US" sz="1800" kern="1200" dirty="0">
                          <a:solidFill>
                            <a:schemeClr val="accent2"/>
                          </a:solidFill>
                          <a:latin typeface="Corbel" panose="020B0503020204020204" pitchFamily="34" charset="0"/>
                          <a:ea typeface="+mn-ea"/>
                          <a:cs typeface="Montserrat-Light"/>
                        </a:rPr>
                        <a:t>(95% confidence interval)</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2140">
                <a:tc>
                  <a:txBody>
                    <a:bodyPr/>
                    <a:lstStyle/>
                    <a:p>
                      <a:pPr marL="0" marR="243204" lvl="0" indent="0" algn="ctr" defTabSz="914400" rtl="0" eaLnBrk="1" fontAlgn="auto" latinLnBrk="0" hangingPunct="1">
                        <a:lnSpc>
                          <a:spcPct val="100000"/>
                        </a:lnSpc>
                        <a:spcBef>
                          <a:spcPts val="220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Corbel" panose="020B0503020204020204" pitchFamily="34" charset="0"/>
                          <a:ea typeface="+mn-ea"/>
                          <a:cs typeface="Montserrat-Light"/>
                        </a:rPr>
                        <a:t>Severe medically-attended lower respiratory infection (MALRI)</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91.7%</a:t>
                      </a:r>
                      <a:r>
                        <a:rPr lang="en-US" sz="1600" dirty="0">
                          <a:solidFill>
                            <a:schemeClr val="accent2"/>
                          </a:solidFill>
                          <a:latin typeface="Corbel" panose="020B0503020204020204" pitchFamily="34" charset="0"/>
                          <a:cs typeface="Montserrat-Light"/>
                        </a:rPr>
                        <a:t> (62.9–98.1)</a:t>
                      </a:r>
                      <a:endParaRPr sz="160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2414">
                <a:tc>
                  <a:txBody>
                    <a:bodyPr/>
                    <a:lstStyle/>
                    <a:p>
                      <a:pPr marL="0" marR="243204" indent="0" algn="ctr" defTabSz="914400" rtl="0" eaLnBrk="1" latinLnBrk="0" hangingPunct="1">
                        <a:lnSpc>
                          <a:spcPct val="100000"/>
                        </a:lnSpc>
                        <a:spcBef>
                          <a:spcPts val="3100"/>
                        </a:spcBef>
                      </a:pPr>
                      <a:r>
                        <a:rPr lang="en-US" sz="1600" kern="1200" dirty="0">
                          <a:solidFill>
                            <a:schemeClr val="accent1"/>
                          </a:solidFill>
                          <a:latin typeface="Corbel" panose="020B0503020204020204" pitchFamily="34" charset="0"/>
                          <a:ea typeface="+mn-ea"/>
                          <a:cs typeface="Montserrat-Light"/>
                        </a:rPr>
                        <a:t>Hospitalization</a:t>
                      </a:r>
                      <a:endParaRPr sz="1600" kern="1200" dirty="0">
                        <a:solidFill>
                          <a:schemeClr val="accent1"/>
                        </a:solidFill>
                        <a:latin typeface="Corbel" panose="020B0503020204020204" pitchFamily="34" charset="0"/>
                        <a:ea typeface="+mn-ea"/>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81.3%</a:t>
                      </a:r>
                      <a:r>
                        <a:rPr lang="en-US" sz="1600" dirty="0">
                          <a:solidFill>
                            <a:schemeClr val="accent2"/>
                          </a:solidFill>
                          <a:latin typeface="Corbel" panose="020B0503020204020204" pitchFamily="34" charset="0"/>
                          <a:cs typeface="Montserrat-Light"/>
                        </a:rPr>
                        <a:t> (62.5–90.7)</a:t>
                      </a:r>
                      <a:endParaRPr sz="160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564143"/>
                  </a:ext>
                </a:extLst>
              </a:tr>
              <a:tr h="542414">
                <a:tc>
                  <a:txBody>
                    <a:bodyPr/>
                    <a:lstStyle/>
                    <a:p>
                      <a:pPr marL="0" marR="243204" indent="0" algn="ctr" defTabSz="914400" rtl="0" eaLnBrk="1" latinLnBrk="0" hangingPunct="1">
                        <a:lnSpc>
                          <a:spcPct val="100000"/>
                        </a:lnSpc>
                        <a:spcBef>
                          <a:spcPts val="3100"/>
                        </a:spcBef>
                      </a:pPr>
                      <a:r>
                        <a:rPr lang="en-US" sz="1600" kern="1200" dirty="0">
                          <a:solidFill>
                            <a:schemeClr val="accent1"/>
                          </a:solidFill>
                          <a:latin typeface="Corbel" panose="020B0503020204020204" pitchFamily="34" charset="0"/>
                          <a:ea typeface="+mn-ea"/>
                          <a:cs typeface="Montserrat-Light"/>
                        </a:rPr>
                        <a:t>MALRI requiring ≥ 2 indicators of LRI/severity</a:t>
                      </a:r>
                      <a:endParaRPr sz="1600" kern="1200" dirty="0">
                        <a:solidFill>
                          <a:schemeClr val="accent1"/>
                        </a:solidFill>
                        <a:latin typeface="Corbel" panose="020B0503020204020204" pitchFamily="34" charset="0"/>
                        <a:ea typeface="+mn-ea"/>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87.2% </a:t>
                      </a:r>
                      <a:r>
                        <a:rPr lang="en-US" sz="1600" b="0" dirty="0">
                          <a:solidFill>
                            <a:schemeClr val="accent2"/>
                          </a:solidFill>
                          <a:latin typeface="Corbel" panose="020B0503020204020204" pitchFamily="34" charset="0"/>
                          <a:cs typeface="Montserrat-Light"/>
                        </a:rPr>
                        <a:t>(75.1</a:t>
                      </a:r>
                      <a:r>
                        <a:rPr lang="en-US" sz="1600" dirty="0">
                          <a:solidFill>
                            <a:schemeClr val="accent2"/>
                          </a:solidFill>
                          <a:latin typeface="Corbel" panose="020B0503020204020204" pitchFamily="34" charset="0"/>
                          <a:cs typeface="Montserrat-Light"/>
                        </a:rPr>
                        <a:t>–</a:t>
                      </a:r>
                      <a:r>
                        <a:rPr lang="en-US" sz="1600" b="0" dirty="0">
                          <a:solidFill>
                            <a:schemeClr val="accent2"/>
                          </a:solidFill>
                          <a:latin typeface="Corbel" panose="020B0503020204020204" pitchFamily="34" charset="0"/>
                          <a:cs typeface="Montserrat-Light"/>
                        </a:rPr>
                        <a:t>93.4)</a:t>
                      </a:r>
                      <a:endParaRPr sz="1600" b="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462376"/>
                  </a:ext>
                </a:extLst>
              </a:tr>
              <a:tr h="542414">
                <a:tc>
                  <a:txBody>
                    <a:bodyPr/>
                    <a:lstStyle/>
                    <a:p>
                      <a:pPr marL="0" marR="243204" lvl="0" indent="0" algn="ctr" defTabSz="914400" rtl="0" eaLnBrk="1" fontAlgn="auto" latinLnBrk="0" hangingPunct="1">
                        <a:lnSpc>
                          <a:spcPct val="100000"/>
                        </a:lnSpc>
                        <a:spcBef>
                          <a:spcPts val="3100"/>
                        </a:spcBef>
                        <a:spcAft>
                          <a:spcPts val="0"/>
                        </a:spcAft>
                        <a:buClrTx/>
                        <a:buSzTx/>
                        <a:buFontTx/>
                        <a:buNone/>
                        <a:tabLst/>
                        <a:defRPr/>
                      </a:pPr>
                      <a:r>
                        <a:rPr lang="en-US" sz="1600" kern="1200" dirty="0">
                          <a:solidFill>
                            <a:schemeClr val="accent1"/>
                          </a:solidFill>
                          <a:latin typeface="Corbel" panose="020B0503020204020204" pitchFamily="34" charset="0"/>
                          <a:ea typeface="+mn-ea"/>
                          <a:cs typeface="Montserrat-Light"/>
                        </a:rPr>
                        <a:t>MALRI requiring ≥ 1 indicator of LRI/severity</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59.5% </a:t>
                      </a:r>
                      <a:r>
                        <a:rPr lang="en-US" sz="1600" b="0" dirty="0">
                          <a:solidFill>
                            <a:schemeClr val="accent2"/>
                          </a:solidFill>
                          <a:latin typeface="Corbel" panose="020B0503020204020204" pitchFamily="34" charset="0"/>
                          <a:cs typeface="Montserrat-Light"/>
                        </a:rPr>
                        <a:t>(43.3</a:t>
                      </a:r>
                      <a:r>
                        <a:rPr lang="en-US" sz="1600" dirty="0">
                          <a:solidFill>
                            <a:schemeClr val="accent2"/>
                          </a:solidFill>
                          <a:latin typeface="Corbel" panose="020B0503020204020204" pitchFamily="34" charset="0"/>
                          <a:cs typeface="Montserrat-Light"/>
                        </a:rPr>
                        <a:t>–</a:t>
                      </a:r>
                      <a:r>
                        <a:rPr lang="en-US" sz="1600" b="0" dirty="0">
                          <a:solidFill>
                            <a:schemeClr val="accent2"/>
                          </a:solidFill>
                          <a:latin typeface="Corbel" panose="020B0503020204020204" pitchFamily="34" charset="0"/>
                          <a:cs typeface="Montserrat-Light"/>
                        </a:rPr>
                        <a:t>71.1)</a:t>
                      </a:r>
                      <a:endParaRPr sz="1600" b="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380112"/>
                  </a:ext>
                </a:extLst>
              </a:tr>
              <a:tr h="542414">
                <a:tc>
                  <a:txBody>
                    <a:bodyPr/>
                    <a:lstStyle/>
                    <a:p>
                      <a:pPr marL="0" marR="243204" indent="0" algn="ctr">
                        <a:lnSpc>
                          <a:spcPts val="3000"/>
                        </a:lnSpc>
                        <a:spcBef>
                          <a:spcPts val="2200"/>
                        </a:spcBef>
                      </a:pPr>
                      <a:r>
                        <a:rPr lang="en-US" sz="1600" dirty="0">
                          <a:solidFill>
                            <a:schemeClr val="accent1"/>
                          </a:solidFill>
                          <a:latin typeface="Corbel" panose="020B0503020204020204" pitchFamily="34" charset="0"/>
                          <a:cs typeface="Montserrat-Light"/>
                        </a:rPr>
                        <a:t>Acute respiratory infection</a:t>
                      </a:r>
                      <a:endParaRPr sz="1600" dirty="0">
                        <a:solidFill>
                          <a:schemeClr val="accent1"/>
                        </a:solidFill>
                        <a:latin typeface="Corbel" panose="020B0503020204020204" pitchFamily="34" charset="0"/>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966469">
                        <a:lnSpc>
                          <a:spcPct val="100000"/>
                        </a:lnSpc>
                        <a:spcBef>
                          <a:spcPts val="3100"/>
                        </a:spcBef>
                      </a:pPr>
                      <a:r>
                        <a:rPr lang="en-US" sz="1600" b="1" dirty="0">
                          <a:solidFill>
                            <a:schemeClr val="accent2"/>
                          </a:solidFill>
                          <a:latin typeface="Corbel" panose="020B0503020204020204" pitchFamily="34" charset="0"/>
                          <a:cs typeface="Montserrat-Light"/>
                        </a:rPr>
                        <a:t>50.0% </a:t>
                      </a:r>
                      <a:r>
                        <a:rPr lang="en-US" sz="1600" b="0" dirty="0">
                          <a:solidFill>
                            <a:schemeClr val="accent2"/>
                          </a:solidFill>
                          <a:latin typeface="Corbel" panose="020B0503020204020204" pitchFamily="34" charset="0"/>
                          <a:cs typeface="Montserrat-Light"/>
                        </a:rPr>
                        <a:t>(37.4</a:t>
                      </a:r>
                      <a:r>
                        <a:rPr lang="en-US" sz="1600" dirty="0">
                          <a:solidFill>
                            <a:schemeClr val="accent2"/>
                          </a:solidFill>
                          <a:latin typeface="Corbel" panose="020B0503020204020204" pitchFamily="34" charset="0"/>
                          <a:cs typeface="Montserrat-Light"/>
                        </a:rPr>
                        <a:t>–</a:t>
                      </a:r>
                      <a:r>
                        <a:rPr lang="en-US" sz="1600" b="0" dirty="0">
                          <a:solidFill>
                            <a:schemeClr val="accent2"/>
                          </a:solidFill>
                          <a:latin typeface="Corbel" panose="020B0503020204020204" pitchFamily="34" charset="0"/>
                          <a:cs typeface="Montserrat-Light"/>
                        </a:rPr>
                        <a:t>60.1)</a:t>
                      </a:r>
                      <a:endParaRPr sz="1600" b="0" dirty="0">
                        <a:solidFill>
                          <a:schemeClr val="accent2"/>
                        </a:solidFill>
                        <a:latin typeface="Corbel" panose="020B0503020204020204" pitchFamily="34" charset="0"/>
                        <a:cs typeface="Montserrat-Light"/>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940462"/>
                  </a:ext>
                </a:extLst>
              </a:tr>
            </a:tbl>
          </a:graphicData>
        </a:graphic>
      </p:graphicFrame>
    </p:spTree>
    <p:extLst>
      <p:ext uri="{BB962C8B-B14F-4D97-AF65-F5344CB8AC3E}">
        <p14:creationId xmlns:p14="http://schemas.microsoft.com/office/powerpoint/2010/main" val="73385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84C-4ACE-B12C-87E3-964A5D477F20}"/>
              </a:ext>
            </a:extLst>
          </p:cNvPr>
          <p:cNvSpPr>
            <a:spLocks noGrp="1"/>
          </p:cNvSpPr>
          <p:nvPr>
            <p:ph type="title"/>
          </p:nvPr>
        </p:nvSpPr>
        <p:spPr>
          <a:xfrm>
            <a:off x="1050801" y="268129"/>
            <a:ext cx="10977914" cy="496660"/>
          </a:xfrm>
        </p:spPr>
        <p:txBody>
          <a:bodyPr>
            <a:noAutofit/>
          </a:bodyPr>
          <a:lstStyle/>
          <a:p>
            <a:r>
              <a:rPr lang="en-US" dirty="0">
                <a:latin typeface="Corbel"/>
              </a:rPr>
              <a:t>WHO’s global recommendation summary—long-acting RSV </a:t>
            </a:r>
            <a:r>
              <a:rPr lang="en-US" dirty="0" err="1">
                <a:latin typeface="Corbel"/>
              </a:rPr>
              <a:t>mAbs</a:t>
            </a:r>
            <a:endParaRPr lang="en-US" dirty="0">
              <a:latin typeface="Corbel"/>
            </a:endParaRPr>
          </a:p>
        </p:txBody>
      </p:sp>
      <p:sp>
        <p:nvSpPr>
          <p:cNvPr id="7" name="TextBox 6">
            <a:extLst>
              <a:ext uri="{FF2B5EF4-FFF2-40B4-BE49-F238E27FC236}">
                <a16:creationId xmlns:a16="http://schemas.microsoft.com/office/drawing/2014/main" id="{AC146516-4C39-1547-9718-CF2A5FB8EBC6}"/>
              </a:ext>
            </a:extLst>
          </p:cNvPr>
          <p:cNvSpPr txBox="1"/>
          <p:nvPr/>
        </p:nvSpPr>
        <p:spPr>
          <a:xfrm>
            <a:off x="1050800" y="2047069"/>
            <a:ext cx="7534971" cy="2156744"/>
          </a:xfrm>
          <a:prstGeom prst="rect">
            <a:avLst/>
          </a:prstGeom>
          <a:noFill/>
        </p:spPr>
        <p:txBody>
          <a:bodyPr wrap="square">
            <a:spAutoFit/>
          </a:bodyPr>
          <a:lstStyle/>
          <a:p>
            <a:pPr marL="0" marR="0" lvl="1" indent="0" algn="l" defTabSz="914400" rtl="0" eaLnBrk="1" fontAlgn="base" latinLnBrk="0" hangingPunct="1">
              <a:lnSpc>
                <a:spcPct val="85000"/>
              </a:lnSpc>
              <a:spcBef>
                <a:spcPct val="0"/>
              </a:spcBef>
              <a:spcAft>
                <a:spcPct val="0"/>
              </a:spcAft>
              <a:buClr>
                <a:srgbClr val="0092D4"/>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1" indent="0" algn="l" defTabSz="914400" rtl="0" eaLnBrk="1" fontAlgn="base" latinLnBrk="0" hangingPunct="1">
              <a:lnSpc>
                <a:spcPct val="85000"/>
              </a:lnSpc>
              <a:spcBef>
                <a:spcPct val="0"/>
              </a:spcBef>
              <a:spcAft>
                <a:spcPts val="600"/>
              </a:spcAft>
              <a:buClr>
                <a:srgbClr val="0092D4"/>
              </a:buClr>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For countries deciding to use the </a:t>
            </a:r>
            <a:r>
              <a:rPr kumimoji="0" lang="en-US" sz="2000" b="1" i="0" u="none" strike="noStrike" kern="1200" cap="none" spc="0" normalizeH="0" baseline="0" noProof="0" dirty="0" err="1">
                <a:ln>
                  <a:noFill/>
                </a:ln>
                <a:solidFill>
                  <a:srgbClr val="000000"/>
                </a:solidFill>
                <a:effectLst/>
                <a:uLnTx/>
                <a:uFillTx/>
                <a:latin typeface="Corbel" panose="020B0503020204020204"/>
                <a:ea typeface="+mn-ea"/>
                <a:cs typeface="+mn-cs"/>
              </a:rPr>
              <a:t>mAb</a:t>
            </a: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a:t>
            </a:r>
          </a:p>
          <a:p>
            <a:pPr marL="342900" marR="0" lvl="1" indent="-342900" algn="l" defTabSz="914400" rtl="0" eaLnBrk="1" fontAlgn="base" latinLnBrk="0" hangingPunct="1">
              <a:lnSpc>
                <a:spcPct val="85000"/>
              </a:lnSpc>
              <a:spcBef>
                <a:spcPct val="0"/>
              </a:spcBef>
              <a:spcAft>
                <a:spcPts val="600"/>
              </a:spcAft>
              <a:buClr>
                <a:srgbClr val="0092D4"/>
              </a:buClr>
              <a:buSzTx/>
              <a:buFont typeface="Arial" panose="020B0604020202020204" pitchFamily="34" charset="0"/>
              <a:buChar char="•"/>
              <a:tabLst/>
              <a:defRPr/>
            </a:pPr>
            <a:r>
              <a:rPr lang="en-US" sz="2000" dirty="0">
                <a:latin typeface="Corbel" panose="020B0503020204020204"/>
              </a:rPr>
              <a:t>G</a:t>
            </a:r>
            <a:r>
              <a:rPr kumimoji="0" lang="en-US" sz="2000" b="0" i="0" u="none" strike="noStrike" kern="1200" cap="none" spc="0" normalizeH="0" baseline="0" noProof="0" dirty="0" err="1">
                <a:ln>
                  <a:noFill/>
                </a:ln>
                <a:effectLst/>
                <a:uLnTx/>
                <a:uFillTx/>
                <a:latin typeface="Corbel" panose="020B0503020204020204"/>
                <a:ea typeface="+mn-ea"/>
                <a:cs typeface="+mn-cs"/>
              </a:rPr>
              <a:t>ive</a:t>
            </a:r>
            <a:r>
              <a:rPr kumimoji="0" lang="en-US" sz="2000" b="0" i="0" u="none" strike="noStrike" kern="1200" cap="none" spc="0" normalizeH="0" baseline="0" noProof="0" dirty="0">
                <a:ln>
                  <a:noFill/>
                </a:ln>
                <a:effectLst/>
                <a:uLnTx/>
                <a:uFillTx/>
                <a:latin typeface="Corbel" panose="020B0503020204020204"/>
                <a:ea typeface="+mn-ea"/>
                <a:cs typeface="+mn-cs"/>
              </a:rPr>
              <a:t> a single birth dose to all infants born in RSV season or where a year-round approach is considered.</a:t>
            </a:r>
          </a:p>
          <a:p>
            <a:pPr marL="342900" marR="0" lvl="1" indent="-342900" algn="l" defTabSz="914400" rtl="0" eaLnBrk="1" fontAlgn="base" latinLnBrk="0" hangingPunct="1">
              <a:lnSpc>
                <a:spcPct val="85000"/>
              </a:lnSpc>
              <a:spcBef>
                <a:spcPct val="0"/>
              </a:spcBef>
              <a:spcAft>
                <a:spcPts val="600"/>
              </a:spcAft>
              <a:buClr>
                <a:srgbClr val="0092D4"/>
              </a:buClr>
              <a:buSzTx/>
              <a:buFont typeface="Arial" panose="020B0604020202020204" pitchFamily="34" charset="0"/>
              <a:buChar char="•"/>
              <a:tabLst/>
              <a:defRPr/>
            </a:pPr>
            <a:r>
              <a:rPr lang="en-US" sz="2000" dirty="0">
                <a:latin typeface="Corbel" panose="020B0503020204020204"/>
              </a:rPr>
              <a:t>I</a:t>
            </a:r>
            <a:r>
              <a:rPr kumimoji="0" lang="en-US" sz="2000" b="0" i="0" u="none" strike="noStrike" kern="1200" cap="none" spc="0" normalizeH="0" baseline="0" noProof="0" dirty="0">
                <a:ln>
                  <a:noFill/>
                </a:ln>
                <a:effectLst/>
                <a:uLnTx/>
                <a:uFillTx/>
                <a:latin typeface="Corbel" panose="020B0503020204020204"/>
                <a:ea typeface="+mn-ea"/>
                <a:cs typeface="+mn-cs"/>
              </a:rPr>
              <a:t>f cannot be given at birth, should be given at earliest opportunity thereafter (e.g., routine vaccination visits) or prior to RSV season​.</a:t>
            </a:r>
          </a:p>
          <a:p>
            <a:pPr marL="342900" marR="0" lvl="1" indent="-342900" algn="l" defTabSz="914400" rtl="0" eaLnBrk="1" fontAlgn="base" latinLnBrk="0" hangingPunct="1">
              <a:lnSpc>
                <a:spcPct val="85000"/>
              </a:lnSpc>
              <a:spcBef>
                <a:spcPct val="0"/>
              </a:spcBef>
              <a:spcAft>
                <a:spcPts val="600"/>
              </a:spcAft>
              <a:buClr>
                <a:srgbClr val="0092D4"/>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A54860B1-8443-16FB-9713-D45018B63909}"/>
              </a:ext>
            </a:extLst>
          </p:cNvPr>
          <p:cNvSpPr txBox="1"/>
          <p:nvPr/>
        </p:nvSpPr>
        <p:spPr>
          <a:xfrm>
            <a:off x="1050800" y="1035101"/>
            <a:ext cx="85172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All countries are recommended to introduce passive immunization for the prevention of severe RSV disease in young infants. </a:t>
            </a:r>
          </a:p>
        </p:txBody>
      </p:sp>
      <p:pic>
        <p:nvPicPr>
          <p:cNvPr id="4" name="Picture 3" descr="Icon&#10;&#10;Description automatically generated">
            <a:extLst>
              <a:ext uri="{FF2B5EF4-FFF2-40B4-BE49-F238E27FC236}">
                <a16:creationId xmlns:a16="http://schemas.microsoft.com/office/drawing/2014/main" id="{C1250226-BA87-9ACF-16A0-6C0BAE16F901}"/>
              </a:ext>
            </a:extLst>
          </p:cNvPr>
          <p:cNvPicPr>
            <a:picLocks noChangeAspect="1"/>
          </p:cNvPicPr>
          <p:nvPr/>
        </p:nvPicPr>
        <p:blipFill>
          <a:blip r:embed="rId3">
            <a:alphaModFix amt="15000"/>
          </a:blip>
          <a:stretch>
            <a:fillRect/>
          </a:stretch>
        </p:blipFill>
        <p:spPr>
          <a:xfrm>
            <a:off x="9805382" y="1371125"/>
            <a:ext cx="2113495" cy="4115749"/>
          </a:xfrm>
          <a:prstGeom prst="rect">
            <a:avLst/>
          </a:prstGeom>
        </p:spPr>
      </p:pic>
      <p:sp>
        <p:nvSpPr>
          <p:cNvPr id="6" name="TextBox 5">
            <a:extLst>
              <a:ext uri="{FF2B5EF4-FFF2-40B4-BE49-F238E27FC236}">
                <a16:creationId xmlns:a16="http://schemas.microsoft.com/office/drawing/2014/main" id="{E42B2401-D5C6-C2CE-717B-9CB7F6747BDF}"/>
              </a:ext>
            </a:extLst>
          </p:cNvPr>
          <p:cNvSpPr txBox="1"/>
          <p:nvPr/>
        </p:nvSpPr>
        <p:spPr>
          <a:xfrm>
            <a:off x="1050800" y="3814365"/>
            <a:ext cx="8212469" cy="894860"/>
          </a:xfrm>
          <a:prstGeom prst="rect">
            <a:avLst/>
          </a:prstGeom>
          <a:noFill/>
        </p:spPr>
        <p:txBody>
          <a:bodyPr wrap="square">
            <a:spAutoFit/>
          </a:bodyPr>
          <a:lstStyle/>
          <a:p>
            <a:pPr marL="0" indent="0">
              <a:buNone/>
            </a:pPr>
            <a:r>
              <a:rPr lang="en-US" sz="1800" b="1" i="0" u="none" strike="noStrike" baseline="0" dirty="0">
                <a:solidFill>
                  <a:srgbClr val="000000"/>
                </a:solidFill>
              </a:rPr>
              <a:t>Key notes</a:t>
            </a: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lang="en-US" sz="2000" dirty="0">
                <a:solidFill>
                  <a:srgbClr val="000000"/>
                </a:solidFill>
                <a:latin typeface="Corbel" panose="020B0503020204020204"/>
              </a:rPr>
              <a:t>SAGE noted with concern the limited availability and high cost of the current </a:t>
            </a:r>
            <a:r>
              <a:rPr lang="en-US" sz="2000" dirty="0" err="1">
                <a:solidFill>
                  <a:srgbClr val="000000"/>
                </a:solidFill>
                <a:latin typeface="Corbel" panose="020B0503020204020204"/>
              </a:rPr>
              <a:t>mAb</a:t>
            </a:r>
            <a:r>
              <a:rPr lang="en-US" sz="2000" dirty="0">
                <a:solidFill>
                  <a:srgbClr val="000000"/>
                </a:solidFill>
                <a:latin typeface="Corbel" panose="020B0503020204020204"/>
              </a:rPr>
              <a:t>, which will limit global access and equity. </a:t>
            </a:r>
          </a:p>
        </p:txBody>
      </p:sp>
      <p:sp>
        <p:nvSpPr>
          <p:cNvPr id="5" name="Footer Placeholder 2">
            <a:extLst>
              <a:ext uri="{FF2B5EF4-FFF2-40B4-BE49-F238E27FC236}">
                <a16:creationId xmlns:a16="http://schemas.microsoft.com/office/drawing/2014/main" id="{E0038B6C-095E-6A7B-E43B-CE02DB4B20A4}"/>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t>
            </a:r>
          </a:p>
        </p:txBody>
      </p:sp>
    </p:spTree>
    <p:extLst>
      <p:ext uri="{BB962C8B-B14F-4D97-AF65-F5344CB8AC3E}">
        <p14:creationId xmlns:p14="http://schemas.microsoft.com/office/powerpoint/2010/main" val="328632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6D7060-577F-413A-8B16-1B2823A16FD9}"/>
              </a:ext>
            </a:extLst>
          </p:cNvPr>
          <p:cNvGraphicFramePr>
            <a:graphicFrameLocks noChangeAspect="1"/>
          </p:cNvGraphicFramePr>
          <p:nvPr>
            <p:custDataLst>
              <p:tags r:id="rId1"/>
            </p:custDataLst>
          </p:nvPr>
        </p:nvGraphicFramePr>
        <p:xfrm>
          <a:off x="6349" y="3374"/>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D6D7060-577F-413A-8B16-1B2823A16FD9}"/>
                          </a:ext>
                        </a:extLst>
                      </p:cNvPr>
                      <p:cNvPicPr/>
                      <p:nvPr/>
                    </p:nvPicPr>
                    <p:blipFill>
                      <a:blip r:embed="rId5"/>
                      <a:stretch>
                        <a:fillRect/>
                      </a:stretch>
                    </p:blipFill>
                    <p:spPr>
                      <a:xfrm>
                        <a:off x="6349" y="3374"/>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D9A55EE-A04C-4973-94E5-1A272F8E3B55}"/>
              </a:ext>
            </a:extLst>
          </p:cNvPr>
          <p:cNvSpPr>
            <a:spLocks noGrp="1"/>
          </p:cNvSpPr>
          <p:nvPr>
            <p:ph type="title"/>
          </p:nvPr>
        </p:nvSpPr>
        <p:spPr/>
        <p:txBody>
          <a:bodyPr vert="horz"/>
          <a:lstStyle/>
          <a:p>
            <a:r>
              <a:rPr lang="en-US" sz="2398" dirty="0"/>
              <a:t>New long-acting RSV </a:t>
            </a:r>
            <a:r>
              <a:rPr lang="en-US" sz="2398" dirty="0" err="1"/>
              <a:t>mAbs</a:t>
            </a:r>
            <a:r>
              <a:rPr lang="en-US" sz="2398" dirty="0"/>
              <a:t>—additional details</a:t>
            </a:r>
            <a:br>
              <a:rPr lang="en-US" sz="2398" dirty="0"/>
            </a:br>
            <a:br>
              <a:rPr lang="en-US" sz="2398" dirty="0"/>
            </a:br>
            <a:br>
              <a:rPr lang="en-US" sz="2398" dirty="0"/>
            </a:br>
            <a:endParaRPr lang="en-US" sz="2398" dirty="0"/>
          </a:p>
        </p:txBody>
      </p:sp>
      <p:graphicFrame>
        <p:nvGraphicFramePr>
          <p:cNvPr id="2" name="Table 1">
            <a:extLst>
              <a:ext uri="{FF2B5EF4-FFF2-40B4-BE49-F238E27FC236}">
                <a16:creationId xmlns:a16="http://schemas.microsoft.com/office/drawing/2014/main" id="{1FCA3D85-51BE-29C1-83EC-34370D66236E}"/>
              </a:ext>
            </a:extLst>
          </p:cNvPr>
          <p:cNvGraphicFramePr>
            <a:graphicFrameLocks noGrp="1"/>
          </p:cNvGraphicFramePr>
          <p:nvPr>
            <p:extLst>
              <p:ext uri="{D42A27DB-BD31-4B8C-83A1-F6EECF244321}">
                <p14:modId xmlns:p14="http://schemas.microsoft.com/office/powerpoint/2010/main" val="997007811"/>
              </p:ext>
            </p:extLst>
          </p:nvPr>
        </p:nvGraphicFramePr>
        <p:xfrm>
          <a:off x="1317169" y="755905"/>
          <a:ext cx="10601708" cy="5838090"/>
        </p:xfrm>
        <a:graphic>
          <a:graphicData uri="http://schemas.openxmlformats.org/drawingml/2006/table">
            <a:tbl>
              <a:tblPr firstRow="1" bandRow="1">
                <a:tableStyleId>{69012ECD-51FC-41F1-AA8D-1B2483CD663E}</a:tableStyleId>
              </a:tblPr>
              <a:tblGrid>
                <a:gridCol w="1523567">
                  <a:extLst>
                    <a:ext uri="{9D8B030D-6E8A-4147-A177-3AD203B41FA5}">
                      <a16:colId xmlns:a16="http://schemas.microsoft.com/office/drawing/2014/main" val="3451422925"/>
                    </a:ext>
                  </a:extLst>
                </a:gridCol>
                <a:gridCol w="5157216">
                  <a:extLst>
                    <a:ext uri="{9D8B030D-6E8A-4147-A177-3AD203B41FA5}">
                      <a16:colId xmlns:a16="http://schemas.microsoft.com/office/drawing/2014/main" val="1858460118"/>
                    </a:ext>
                  </a:extLst>
                </a:gridCol>
                <a:gridCol w="3920925">
                  <a:extLst>
                    <a:ext uri="{9D8B030D-6E8A-4147-A177-3AD203B41FA5}">
                      <a16:colId xmlns:a16="http://schemas.microsoft.com/office/drawing/2014/main" val="2986667915"/>
                    </a:ext>
                  </a:extLst>
                </a:gridCol>
              </a:tblGrid>
              <a:tr h="594172">
                <a:tc>
                  <a:txBody>
                    <a:bodyPr/>
                    <a:lstStyle/>
                    <a:p>
                      <a:pPr algn="r"/>
                      <a:endParaRPr lang="en-US" sz="1300" b="1" dirty="0">
                        <a:solidFill>
                          <a:schemeClr val="accent2"/>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marL="11430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err="1">
                          <a:solidFill>
                            <a:schemeClr val="accent5"/>
                          </a:solidFill>
                          <a:latin typeface="+mj-lt"/>
                          <a:ea typeface="+mn-ea"/>
                          <a:cs typeface="+mn-cs"/>
                        </a:rPr>
                        <a:t>Nirsevimab</a:t>
                      </a:r>
                      <a:r>
                        <a:rPr lang="en-US" sz="1800" b="1" kern="1200" dirty="0">
                          <a:solidFill>
                            <a:schemeClr val="accent5"/>
                          </a:solidFill>
                          <a:latin typeface="+mj-lt"/>
                          <a:ea typeface="+mn-ea"/>
                          <a:cs typeface="+mn-cs"/>
                        </a:rPr>
                        <a:t> – </a:t>
                      </a:r>
                      <a:r>
                        <a:rPr lang="en-US" sz="1800" b="1" kern="1200" dirty="0" err="1">
                          <a:solidFill>
                            <a:schemeClr val="accent5"/>
                          </a:solidFill>
                          <a:latin typeface="+mj-lt"/>
                          <a:ea typeface="+mn-ea"/>
                          <a:cs typeface="+mn-cs"/>
                        </a:rPr>
                        <a:t>Astrazeneca</a:t>
                      </a:r>
                      <a:r>
                        <a:rPr lang="en-US" sz="1800" b="1" kern="1200" dirty="0">
                          <a:solidFill>
                            <a:schemeClr val="accent5"/>
                          </a:solidFill>
                          <a:latin typeface="+mj-lt"/>
                          <a:ea typeface="+mn-ea"/>
                          <a:cs typeface="+mn-cs"/>
                        </a:rPr>
                        <a:t> and Sanofi (</a:t>
                      </a:r>
                      <a:r>
                        <a:rPr lang="en-US" sz="1800" b="1" kern="1200" dirty="0" err="1">
                          <a:solidFill>
                            <a:schemeClr val="accent5"/>
                          </a:solidFill>
                          <a:latin typeface="+mj-lt"/>
                          <a:ea typeface="+mn-ea"/>
                          <a:cs typeface="+mn-cs"/>
                        </a:rPr>
                        <a:t>Beyfortus</a:t>
                      </a:r>
                      <a:r>
                        <a:rPr lang="en-US" sz="1800" b="1" kern="1200" dirty="0">
                          <a:solidFill>
                            <a:schemeClr val="accent5"/>
                          </a:solidFill>
                          <a:latin typeface="+mj-lt"/>
                          <a:ea typeface="+mn-ea"/>
                          <a:cs typeface="+mn-cs"/>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marL="11430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err="1">
                          <a:solidFill>
                            <a:schemeClr val="accent4"/>
                          </a:solidFill>
                          <a:latin typeface="+mj-lt"/>
                          <a:ea typeface="+mn-ea"/>
                          <a:cs typeface="+mn-cs"/>
                        </a:rPr>
                        <a:t>Clesrovimab</a:t>
                      </a:r>
                      <a:r>
                        <a:rPr lang="en-US" sz="1800" b="1" kern="1200" dirty="0">
                          <a:solidFill>
                            <a:schemeClr val="accent4"/>
                          </a:solidFill>
                          <a:latin typeface="+mj-lt"/>
                          <a:ea typeface="+mn-ea"/>
                          <a:cs typeface="+mn-cs"/>
                        </a:rPr>
                        <a:t> – Merck (ENFLONSIA™)</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21454042"/>
                  </a:ext>
                </a:extLst>
              </a:tr>
              <a:tr h="1161433">
                <a:tc>
                  <a:txBody>
                    <a:bodyPr/>
                    <a:lstStyle/>
                    <a:p>
                      <a:pPr algn="r"/>
                      <a:endParaRPr lang="en-US" sz="1300"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miter lim="800000"/>
                    </a:lnT>
                    <a:noFill/>
                  </a:tcPr>
                </a:tc>
                <a:tc>
                  <a:txBody>
                    <a:bodyPr/>
                    <a:lstStyle/>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kern="1200" dirty="0">
                          <a:solidFill>
                            <a:schemeClr val="tx1"/>
                          </a:solidFill>
                          <a:latin typeface="+mn-lt"/>
                          <a:ea typeface="+mn-ea"/>
                          <a:cs typeface="+mn-cs"/>
                        </a:rPr>
                        <a:t>Globally recommended by WHO; recommended by PAHO</a:t>
                      </a:r>
                    </a:p>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kern="1200" dirty="0">
                          <a:solidFill>
                            <a:schemeClr val="tx1"/>
                          </a:solidFill>
                          <a:latin typeface="+mn-lt"/>
                          <a:ea typeface="+mn-ea"/>
                          <a:cs typeface="+mn-cs"/>
                        </a:rPr>
                        <a:t>First regulatory approvals in European Union (2022) and United States (2023), with other high- and upper-middle-income countries following suit thereafter.</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miter lim="800000"/>
                    </a:lnT>
                    <a:noFill/>
                  </a:tcPr>
                </a:tc>
                <a:tc>
                  <a:txBody>
                    <a:bodyPr/>
                    <a:lstStyle/>
                    <a:p>
                      <a:pPr marL="393700" marR="0" lvl="1"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Approved by U.S. Food and Drug Administration in 2025.</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miter lim="800000"/>
                    </a:lnT>
                    <a:noFill/>
                  </a:tcPr>
                </a:tc>
                <a:extLst>
                  <a:ext uri="{0D108BD9-81ED-4DB2-BD59-A6C34878D82A}">
                    <a16:rowId xmlns:a16="http://schemas.microsoft.com/office/drawing/2014/main" val="2181830736"/>
                  </a:ext>
                </a:extLst>
              </a:tr>
              <a:tr h="2410569">
                <a:tc>
                  <a:txBody>
                    <a:bodyPr/>
                    <a:lstStyle/>
                    <a:p>
                      <a:pPr algn="r"/>
                      <a:endParaRPr lang="en-US" sz="1300"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292100" lvl="1" indent="-285750">
                        <a:buFont typeface="Arial" panose="020B0604020202020204" pitchFamily="34" charset="0"/>
                        <a:buChar char="•"/>
                      </a:pPr>
                      <a:r>
                        <a:rPr kumimoji="0" lang="en-US" sz="1300" b="0" i="0" u="none" strike="noStrike" kern="1200" cap="none" spc="0" normalizeH="0" baseline="0" dirty="0">
                          <a:ln>
                            <a:noFill/>
                          </a:ln>
                          <a:solidFill>
                            <a:srgbClr val="000000"/>
                          </a:solidFill>
                          <a:effectLst/>
                          <a:uLnTx/>
                          <a:uFillTx/>
                          <a:latin typeface="+mn-lt"/>
                          <a:ea typeface="+mn-ea"/>
                          <a:cs typeface="+mn-cs"/>
                        </a:rPr>
                        <a:t>Year-round immunization preferred where RSV circulation is year-round. </a:t>
                      </a:r>
                    </a:p>
                    <a:p>
                      <a:pPr marL="292100" lvl="1" indent="-285750">
                        <a:buFont typeface="Arial" panose="020B0604020202020204" pitchFamily="34" charset="0"/>
                        <a:buChar char="•"/>
                      </a:pPr>
                      <a:r>
                        <a:rPr kumimoji="0" lang="en-US" sz="1300" b="0" i="0" u="none" strike="noStrike" kern="1200" cap="none" spc="0" normalizeH="0" baseline="0" dirty="0">
                          <a:ln>
                            <a:noFill/>
                          </a:ln>
                          <a:solidFill>
                            <a:srgbClr val="000000"/>
                          </a:solidFill>
                          <a:effectLst/>
                          <a:uLnTx/>
                          <a:uFillTx/>
                          <a:latin typeface="+mn-lt"/>
                          <a:ea typeface="+mn-ea"/>
                          <a:cs typeface="+mn-cs"/>
                        </a:rPr>
                        <a:t>Where RSV seasonality is clear, a seasonal approach may be appropriate.</a:t>
                      </a:r>
                    </a:p>
                    <a:p>
                      <a:pPr marL="742950" lvl="1" indent="-285750" algn="l" defTabSz="914400" rtl="0" eaLnBrk="1" latinLnBrk="0" hangingPunct="1">
                        <a:buFont typeface="Arial" panose="020B0604020202020204" pitchFamily="34" charset="0"/>
                        <a:buChar char="•"/>
                      </a:pPr>
                      <a:r>
                        <a:rPr kumimoji="0" lang="en-US" sz="1300" b="0" i="0" u="none" strike="noStrike" kern="1200" cap="none" spc="0" normalizeH="0" baseline="0" dirty="0">
                          <a:ln>
                            <a:noFill/>
                          </a:ln>
                          <a:solidFill>
                            <a:srgbClr val="000000"/>
                          </a:solidFill>
                          <a:effectLst/>
                          <a:uLnTx/>
                          <a:uFillTx/>
                          <a:latin typeface="+mn-lt"/>
                          <a:ea typeface="+mn-ea"/>
                          <a:cs typeface="+mn-cs"/>
                        </a:rPr>
                        <a:t>Administration soon after birth during the RSV season OR before RSV season for babies born before the RSV season (i.e., at routine immunization visit).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0000"/>
                          </a:solidFill>
                          <a:effectLst/>
                          <a:uLnTx/>
                          <a:uFillTx/>
                          <a:latin typeface="+mn-lt"/>
                          <a:ea typeface="+mn-ea"/>
                          <a:cs typeface="+mn-cs"/>
                        </a:rPr>
                        <a:t>A seasonal approach could be particularly cost-effective, where </a:t>
                      </a:r>
                      <a:r>
                        <a:rPr kumimoji="0" lang="en-US" sz="1300" b="0" i="0" u="none" strike="noStrike" kern="1200" cap="none" spc="0" normalizeH="0" baseline="0" dirty="0" err="1">
                          <a:ln>
                            <a:noFill/>
                          </a:ln>
                          <a:solidFill>
                            <a:srgbClr val="000000"/>
                          </a:solidFill>
                          <a:effectLst/>
                          <a:uLnTx/>
                          <a:uFillTx/>
                          <a:latin typeface="+mn-lt"/>
                          <a:ea typeface="+mn-ea"/>
                          <a:cs typeface="+mn-cs"/>
                        </a:rPr>
                        <a:t>mAb</a:t>
                      </a:r>
                      <a:r>
                        <a:rPr kumimoji="0" lang="en-US" sz="1300" b="0" i="0" u="none" strike="noStrike" kern="1200" cap="none" spc="0" normalizeH="0" baseline="0" dirty="0">
                          <a:ln>
                            <a:noFill/>
                          </a:ln>
                          <a:solidFill>
                            <a:srgbClr val="000000"/>
                          </a:solidFill>
                          <a:effectLst/>
                          <a:uLnTx/>
                          <a:uFillTx/>
                          <a:latin typeface="+mn-lt"/>
                          <a:ea typeface="+mn-ea"/>
                          <a:cs typeface="+mn-cs"/>
                        </a:rPr>
                        <a:t> costs are higher and the required number of months of administration are likely fewer than for year-round programs.</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0000"/>
                          </a:solidFill>
                          <a:effectLst/>
                          <a:uLnTx/>
                          <a:uFillTx/>
                          <a:latin typeface="+mn-lt"/>
                          <a:ea typeface="+mn-ea"/>
                          <a:cs typeface="+mn-cs"/>
                        </a:rPr>
                        <a:t>Designed to provide direct, rapid and durable protection through 5-6 months, a typical RSV season.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00000"/>
                          </a:solidFill>
                          <a:effectLst/>
                          <a:uLnTx/>
                          <a:uFillTx/>
                          <a:latin typeface="+mn-lt"/>
                          <a:ea typeface="+mn-ea"/>
                          <a:cs typeface="+mn-cs"/>
                        </a:rPr>
                        <a:t>Administration soon after birth during the RSV season OR before the RSV season for babies born before the RSV season (i.e., at routine immunization visit).</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tcPr>
                </a:tc>
                <a:extLst>
                  <a:ext uri="{0D108BD9-81ED-4DB2-BD59-A6C34878D82A}">
                    <a16:rowId xmlns:a16="http://schemas.microsoft.com/office/drawing/2014/main" val="1416961817"/>
                  </a:ext>
                </a:extLst>
              </a:tr>
              <a:tr h="1626008">
                <a:tc>
                  <a:txBody>
                    <a:bodyPr/>
                    <a:lstStyle/>
                    <a:p>
                      <a:pPr algn="r"/>
                      <a:endParaRPr lang="en-US" sz="1300" b="1" dirty="0">
                        <a:solidFill>
                          <a:schemeClr val="accent2"/>
                        </a:solidFill>
                      </a:endParaRPr>
                    </a:p>
                  </a:txBody>
                  <a:tcPr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en-US" sz="1300" dirty="0">
                          <a:latin typeface="+mn-lt"/>
                        </a:rPr>
                        <a:t>One dose; can be given with other infant vaccinations.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mn-lt"/>
                        </a:rPr>
                        <a:t>I</a:t>
                      </a:r>
                      <a:r>
                        <a:rPr kumimoji="0" lang="en-US" sz="1300" b="0" i="0" u="none" strike="noStrike" kern="1200" cap="none" spc="0" normalizeH="0" baseline="0" noProof="0" dirty="0" err="1">
                          <a:ln>
                            <a:noFill/>
                          </a:ln>
                          <a:effectLst/>
                          <a:uLnTx/>
                          <a:uFillTx/>
                          <a:latin typeface="+mn-lt"/>
                          <a:ea typeface="+mn-ea"/>
                          <a:cs typeface="+mn-cs"/>
                        </a:rPr>
                        <a:t>ntramuscular</a:t>
                      </a:r>
                      <a:r>
                        <a:rPr kumimoji="0" lang="en-US" sz="1300" b="0" i="0" u="none" strike="noStrike" kern="1200" cap="none" spc="0" normalizeH="0" baseline="0" noProof="0" dirty="0">
                          <a:ln>
                            <a:noFill/>
                          </a:ln>
                          <a:effectLst/>
                          <a:uLnTx/>
                          <a:uFillTx/>
                          <a:latin typeface="+mn-lt"/>
                          <a:ea typeface="+mn-ea"/>
                          <a:cs typeface="+mn-cs"/>
                        </a:rPr>
                        <a:t> injection in thigh, similar to a vaccine.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noProof="0" dirty="0">
                          <a:solidFill>
                            <a:schemeClr val="tx1"/>
                          </a:solidFill>
                          <a:latin typeface="+mn-lt"/>
                          <a:ea typeface="+mn-ea"/>
                          <a:cs typeface="+mn-cs"/>
                        </a:rPr>
                        <a:t>Standard cold chain</a:t>
                      </a:r>
                      <a:endParaRPr lang="en-US" sz="1300" kern="1200" dirty="0">
                        <a:solidFill>
                          <a:schemeClr val="tx1"/>
                        </a:solidFill>
                        <a:latin typeface="+mn-lt"/>
                        <a:ea typeface="+mn-ea"/>
                        <a:cs typeface="+mn-cs"/>
                      </a:endParaRPr>
                    </a:p>
                    <a:p>
                      <a:pPr marL="285750" indent="-285750">
                        <a:buFont typeface="Arial" panose="020B0604020202020204" pitchFamily="34" charset="0"/>
                        <a:buChar char="•"/>
                      </a:pPr>
                      <a:r>
                        <a:rPr lang="en-US" sz="1300" dirty="0">
                          <a:latin typeface="+mn-lt"/>
                        </a:rPr>
                        <a:t>S</a:t>
                      </a:r>
                      <a:r>
                        <a:rPr kumimoji="0" lang="en-US" sz="1300" b="0" i="0" u="none" strike="noStrike" kern="1200" cap="none" spc="0" normalizeH="0" baseline="0" noProof="0" dirty="0" err="1">
                          <a:ln>
                            <a:noFill/>
                          </a:ln>
                          <a:effectLst/>
                          <a:uLnTx/>
                          <a:uFillTx/>
                          <a:latin typeface="+mn-lt"/>
                          <a:ea typeface="+mn-ea"/>
                          <a:cs typeface="+mn-cs"/>
                        </a:rPr>
                        <a:t>terile</a:t>
                      </a:r>
                      <a:r>
                        <a:rPr kumimoji="0" lang="en-US" sz="1300" b="0" i="0" u="none" strike="noStrike" kern="1200" cap="none" spc="0" normalizeH="0" baseline="0" noProof="0" dirty="0">
                          <a:ln>
                            <a:noFill/>
                          </a:ln>
                          <a:effectLst/>
                          <a:uLnTx/>
                          <a:uFillTx/>
                          <a:latin typeface="+mn-lt"/>
                          <a:ea typeface="+mn-ea"/>
                          <a:cs typeface="+mn-cs"/>
                        </a:rPr>
                        <a:t> liquid / pre-filled syringe </a:t>
                      </a:r>
                    </a:p>
                    <a:p>
                      <a:pPr marL="742950" lvl="1" indent="-285750">
                        <a:buFont typeface="Arial" panose="020B0604020202020204" pitchFamily="34" charset="0"/>
                        <a:buChar char="•"/>
                      </a:pPr>
                      <a:r>
                        <a:rPr kumimoji="0" lang="en-US" sz="1300" b="0" i="0" u="none" strike="noStrike" kern="1200" cap="none" spc="0" normalizeH="0" baseline="0" noProof="0" dirty="0">
                          <a:ln>
                            <a:noFill/>
                          </a:ln>
                          <a:effectLst/>
                          <a:uLnTx/>
                          <a:uFillTx/>
                          <a:latin typeface="+mn-lt"/>
                          <a:ea typeface="+mn-ea"/>
                          <a:cs typeface="+mn-cs"/>
                        </a:rPr>
                        <a:t>50 mg (0.5 mL) for infants &lt;5 kg or 100 mg (1.0 mL) dose for infants ≥5 kg.</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pPr marL="285750" lvl="1" indent="-285750" algn="l" defTabSz="914400" rtl="0" eaLnBrk="1" latinLnBrk="0" hangingPunct="1">
                        <a:buFont typeface="Arial" panose="020B0604020202020204" pitchFamily="34" charset="0"/>
                        <a:buChar char="•"/>
                      </a:pPr>
                      <a:r>
                        <a:rPr kumimoji="0" lang="en-US" sz="1300" b="0" i="0" u="none" strike="noStrike" kern="1200" cap="none" spc="0" normalizeH="0" baseline="0" noProof="0" dirty="0">
                          <a:ln>
                            <a:noFill/>
                          </a:ln>
                          <a:solidFill>
                            <a:schemeClr val="tx1"/>
                          </a:solidFill>
                          <a:effectLst/>
                          <a:uLnTx/>
                          <a:uFillTx/>
                          <a:latin typeface="+mn-lt"/>
                          <a:ea typeface="+mn-ea"/>
                          <a:cs typeface="+mn-cs"/>
                        </a:rPr>
                        <a:t>One dose; can be given with other infant vaccinations.</a:t>
                      </a:r>
                    </a:p>
                    <a:p>
                      <a:pPr marL="285750" lvl="1" indent="-285750" algn="l" defTabSz="914400" rtl="0" eaLnBrk="1" latinLnBrk="0" hangingPunct="1">
                        <a:buFont typeface="Arial" panose="020B0604020202020204" pitchFamily="34" charset="0"/>
                        <a:buChar char="•"/>
                      </a:pPr>
                      <a:r>
                        <a:rPr kumimoji="0" lang="en-US" sz="1300" b="0" i="0" u="none" strike="noStrike" kern="1200" cap="none" spc="0" normalizeH="0" baseline="0" noProof="0" dirty="0">
                          <a:ln>
                            <a:noFill/>
                          </a:ln>
                          <a:solidFill>
                            <a:schemeClr val="tx1"/>
                          </a:solidFill>
                          <a:effectLst/>
                          <a:uLnTx/>
                          <a:uFillTx/>
                          <a:latin typeface="+mn-lt"/>
                          <a:ea typeface="+mn-ea"/>
                          <a:cs typeface="+mn-cs"/>
                        </a:rPr>
                        <a:t>Intramuscular injection in thigh, similar to a vaccine.</a:t>
                      </a:r>
                    </a:p>
                    <a:p>
                      <a:pPr marL="285750" lvl="1" indent="-285750" algn="l" defTabSz="914400" rtl="0" eaLnBrk="1" latinLnBrk="0" hangingPunct="1">
                        <a:buFont typeface="Arial" panose="020B0604020202020204" pitchFamily="34" charset="0"/>
                        <a:buChar char="•"/>
                      </a:pPr>
                      <a:r>
                        <a:rPr kumimoji="0" lang="en-US" sz="1300" b="0" i="0" u="none" strike="noStrike" kern="1200" cap="none" spc="0" normalizeH="0" baseline="0" noProof="0" dirty="0">
                          <a:ln>
                            <a:noFill/>
                          </a:ln>
                          <a:solidFill>
                            <a:schemeClr val="tx1"/>
                          </a:solidFill>
                          <a:effectLst/>
                          <a:uLnTx/>
                          <a:uFillTx/>
                          <a:latin typeface="+mn-lt"/>
                          <a:ea typeface="+mn-ea"/>
                          <a:cs typeface="+mn-cs"/>
                        </a:rPr>
                        <a:t>Standard cold chain</a:t>
                      </a:r>
                    </a:p>
                    <a:p>
                      <a:pPr marL="285750" lvl="1" indent="-285750" algn="l" defTabSz="914400" rtl="0" eaLnBrk="1" latinLnBrk="0" hangingPunct="1">
                        <a:buFont typeface="Arial" panose="020B0604020202020204" pitchFamily="34" charset="0"/>
                        <a:buChar char="•"/>
                      </a:pPr>
                      <a:r>
                        <a:rPr kumimoji="0" lang="en-US" sz="1300" b="0" i="0" u="none" strike="noStrike" kern="1200" cap="none" spc="0" normalizeH="0" baseline="0" noProof="0" dirty="0">
                          <a:ln>
                            <a:noFill/>
                          </a:ln>
                          <a:solidFill>
                            <a:schemeClr val="tx1"/>
                          </a:solidFill>
                          <a:effectLst/>
                          <a:uLnTx/>
                          <a:uFillTx/>
                          <a:latin typeface="+mn-lt"/>
                          <a:ea typeface="+mn-ea"/>
                          <a:cs typeface="+mn-cs"/>
                        </a:rPr>
                        <a:t>Dosage: 105 mg (0.7 m)L in a single-dose prefilled syringe.</a:t>
                      </a:r>
                    </a:p>
                  </a:txBody>
                  <a:tcPr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extLst>
                  <a:ext uri="{0D108BD9-81ED-4DB2-BD59-A6C34878D82A}">
                    <a16:rowId xmlns:a16="http://schemas.microsoft.com/office/drawing/2014/main" val="3923293128"/>
                  </a:ext>
                </a:extLst>
              </a:tr>
            </a:tbl>
          </a:graphicData>
        </a:graphic>
      </p:graphicFrame>
      <p:sp>
        <p:nvSpPr>
          <p:cNvPr id="4" name="object 3">
            <a:extLst>
              <a:ext uri="{FF2B5EF4-FFF2-40B4-BE49-F238E27FC236}">
                <a16:creationId xmlns:a16="http://schemas.microsoft.com/office/drawing/2014/main" id="{61CEC4D3-6762-704F-3ECB-1DCF266CBDAE}"/>
              </a:ext>
            </a:extLst>
          </p:cNvPr>
          <p:cNvSpPr/>
          <p:nvPr/>
        </p:nvSpPr>
        <p:spPr>
          <a:xfrm>
            <a:off x="1223961" y="1684545"/>
            <a:ext cx="1450416"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1"/>
          </a:solidFill>
        </p:spPr>
        <p:txBody>
          <a:bodyPr wrap="square" lIns="0" tIns="0" rIns="0" bIns="0" rtlCol="0" anchor="ctr" anchorCtr="0"/>
          <a:lstStyle/>
          <a:p>
            <a:pPr algn="ctr"/>
            <a:r>
              <a:rPr lang="en-US" sz="1100" b="1" spc="45" dirty="0">
                <a:solidFill>
                  <a:schemeClr val="bg1"/>
                </a:solidFill>
                <a:latin typeface="Corbel" panose="020B0503020204020204" pitchFamily="34" charset="0"/>
                <a:cs typeface="Montserrat"/>
              </a:rPr>
              <a:t>RECOMMENDATIONS</a:t>
            </a:r>
            <a:br>
              <a:rPr lang="en-US" sz="1100" b="1" spc="45" dirty="0">
                <a:solidFill>
                  <a:schemeClr val="bg1"/>
                </a:solidFill>
                <a:latin typeface="Corbel" panose="020B0503020204020204" pitchFamily="34" charset="0"/>
                <a:cs typeface="Montserrat"/>
              </a:rPr>
            </a:br>
            <a:r>
              <a:rPr lang="en-US" sz="1100" b="1" spc="45" dirty="0">
                <a:solidFill>
                  <a:schemeClr val="bg1"/>
                </a:solidFill>
                <a:latin typeface="Corbel" panose="020B0503020204020204" pitchFamily="34" charset="0"/>
                <a:cs typeface="Montserrat"/>
              </a:rPr>
              <a:t>&amp; APPROVALS</a:t>
            </a:r>
          </a:p>
        </p:txBody>
      </p:sp>
      <p:sp>
        <p:nvSpPr>
          <p:cNvPr id="9" name="object 3">
            <a:extLst>
              <a:ext uri="{FF2B5EF4-FFF2-40B4-BE49-F238E27FC236}">
                <a16:creationId xmlns:a16="http://schemas.microsoft.com/office/drawing/2014/main" id="{B9CD68AF-1790-A3A7-24B1-067100F48523}"/>
              </a:ext>
            </a:extLst>
          </p:cNvPr>
          <p:cNvSpPr/>
          <p:nvPr/>
        </p:nvSpPr>
        <p:spPr>
          <a:xfrm>
            <a:off x="1223961" y="5445520"/>
            <a:ext cx="1450416"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100" b="1" spc="45" dirty="0">
                <a:solidFill>
                  <a:schemeClr val="bg1"/>
                </a:solidFill>
                <a:latin typeface="Corbel" panose="020B0503020204020204" pitchFamily="34" charset="0"/>
                <a:cs typeface="Montserrat"/>
              </a:rPr>
              <a:t>ABOUT THE </a:t>
            </a:r>
          </a:p>
          <a:p>
            <a:pPr algn="ctr"/>
            <a:r>
              <a:rPr lang="en-US" sz="1100" b="1" spc="45" dirty="0">
                <a:solidFill>
                  <a:schemeClr val="bg1"/>
                </a:solidFill>
                <a:latin typeface="Corbel" panose="020B0503020204020204" pitchFamily="34" charset="0"/>
                <a:cs typeface="Montserrat"/>
              </a:rPr>
              <a:t>PRODUCT</a:t>
            </a:r>
          </a:p>
        </p:txBody>
      </p:sp>
      <p:sp>
        <p:nvSpPr>
          <p:cNvPr id="8" name="TextBox 7">
            <a:extLst>
              <a:ext uri="{FF2B5EF4-FFF2-40B4-BE49-F238E27FC236}">
                <a16:creationId xmlns:a16="http://schemas.microsoft.com/office/drawing/2014/main" id="{FA0C447D-BCCC-B759-DFA6-7308FD89F936}"/>
              </a:ext>
            </a:extLst>
          </p:cNvPr>
          <p:cNvSpPr txBox="1"/>
          <p:nvPr/>
        </p:nvSpPr>
        <p:spPr>
          <a:xfrm>
            <a:off x="1223961" y="6492875"/>
            <a:ext cx="61057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Corbel" panose="020B0503020204020204" pitchFamily="34" charset="0"/>
              </a:rPr>
              <a:t>References: </a:t>
            </a:r>
            <a:r>
              <a:rPr lang="en-US" sz="1000" dirty="0">
                <a:solidFill>
                  <a:srgbClr val="000000"/>
                </a:solidFill>
                <a:latin typeface="Corbel" panose="020B0503020204020204" pitchFamily="34" charset="0"/>
                <a:hlinkClick r:id="rId6"/>
              </a:rPr>
              <a:t>Sanofi web page. “</a:t>
            </a:r>
            <a:r>
              <a:rPr lang="en-US" sz="1000" dirty="0" err="1">
                <a:solidFill>
                  <a:srgbClr val="000000"/>
                </a:solidFill>
                <a:latin typeface="Corbel" panose="020B0503020204020204" pitchFamily="34" charset="0"/>
                <a:hlinkClick r:id="rId6"/>
              </a:rPr>
              <a:t>Beyfortus</a:t>
            </a:r>
            <a:r>
              <a:rPr lang="en-US" sz="1000" dirty="0">
                <a:solidFill>
                  <a:srgbClr val="000000"/>
                </a:solidFill>
                <a:latin typeface="Corbel" panose="020B0503020204020204" pitchFamily="34" charset="0"/>
                <a:hlinkClick r:id="rId6"/>
              </a:rPr>
              <a:t>™: Dosing and </a:t>
            </a:r>
            <a:r>
              <a:rPr lang="en-US" sz="1000" dirty="0" err="1">
                <a:solidFill>
                  <a:srgbClr val="000000"/>
                </a:solidFill>
                <a:latin typeface="Corbel" panose="020B0503020204020204" pitchFamily="34" charset="0"/>
                <a:hlinkClick r:id="rId6"/>
              </a:rPr>
              <a:t>Administration.”Accessed</a:t>
            </a:r>
            <a:r>
              <a:rPr lang="en-US" sz="1000" dirty="0">
                <a:solidFill>
                  <a:srgbClr val="000000"/>
                </a:solidFill>
                <a:latin typeface="Corbel" panose="020B0503020204020204" pitchFamily="34" charset="0"/>
                <a:hlinkClick r:id="rId6"/>
              </a:rPr>
              <a:t> on December 15, 2023.</a:t>
            </a:r>
            <a:r>
              <a:rPr lang="en-US" sz="1000" dirty="0">
                <a:solidFill>
                  <a:srgbClr val="000000"/>
                </a:solidFill>
                <a:latin typeface="Corbel" panose="020B05030202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7"/>
              </a:rPr>
              <a:t>Merck web page. “ENFLONSIA™: Prescribing Information.” Accessed on August 12, 2025.</a:t>
            </a:r>
            <a:endParaRPr kumimoji="0" lang="en-US"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2" name="Footer Placeholder 57">
            <a:extLst>
              <a:ext uri="{FF2B5EF4-FFF2-40B4-BE49-F238E27FC236}">
                <a16:creationId xmlns:a16="http://schemas.microsoft.com/office/drawing/2014/main" id="{F8C3FA76-CDF5-37CB-E20C-04DA3CAB92F3}"/>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the World Health Organization and PATH. Last updated: </a:t>
            </a:r>
            <a:r>
              <a:rPr lang="en-US" sz="800" dirty="0">
                <a:solidFill>
                  <a:srgbClr val="000000">
                    <a:tint val="75000"/>
                  </a:srgbClr>
                </a:solidFill>
              </a:rPr>
              <a:t>January 2026</a:t>
            </a:r>
            <a:r>
              <a:rPr lang="en-US" sz="800" dirty="0">
                <a:solidFill>
                  <a:srgbClr val="000000">
                    <a:tint val="75000"/>
                  </a:srgbClr>
                </a:solidFill>
                <a:latin typeface="Corbel" panose="020B0503020204020204" pitchFamily="34" charset="0"/>
              </a:rPr>
              <a:t>.</a:t>
            </a:r>
          </a:p>
        </p:txBody>
      </p:sp>
      <p:sp>
        <p:nvSpPr>
          <p:cNvPr id="11" name="object 3">
            <a:extLst>
              <a:ext uri="{FF2B5EF4-FFF2-40B4-BE49-F238E27FC236}">
                <a16:creationId xmlns:a16="http://schemas.microsoft.com/office/drawing/2014/main" id="{161A55C5-A640-7E56-2FBB-3B761FAD2C5B}"/>
              </a:ext>
            </a:extLst>
          </p:cNvPr>
          <p:cNvSpPr/>
          <p:nvPr/>
        </p:nvSpPr>
        <p:spPr>
          <a:xfrm>
            <a:off x="1223961" y="3422648"/>
            <a:ext cx="1450416" cy="50460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1100" b="1" spc="45" dirty="0">
                <a:solidFill>
                  <a:schemeClr val="bg1"/>
                </a:solidFill>
                <a:latin typeface="Corbel" panose="020B0503020204020204" pitchFamily="34" charset="0"/>
                <a:cs typeface="Montserrat"/>
              </a:rPr>
              <a:t>SEASONALITY</a:t>
            </a:r>
          </a:p>
        </p:txBody>
      </p:sp>
    </p:spTree>
    <p:extLst>
      <p:ext uri="{BB962C8B-B14F-4D97-AF65-F5344CB8AC3E}">
        <p14:creationId xmlns:p14="http://schemas.microsoft.com/office/powerpoint/2010/main" val="74137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object 78">
            <a:extLst>
              <a:ext uri="{FF2B5EF4-FFF2-40B4-BE49-F238E27FC236}">
                <a16:creationId xmlns:a16="http://schemas.microsoft.com/office/drawing/2014/main" id="{6A38635E-22B6-873B-77D8-2ACDA20E672E}"/>
              </a:ext>
            </a:extLst>
          </p:cNvPr>
          <p:cNvSpPr txBox="1"/>
          <p:nvPr/>
        </p:nvSpPr>
        <p:spPr>
          <a:xfrm>
            <a:off x="2618615" y="4338642"/>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D61E62"/>
                </a:solidFill>
                <a:effectLst/>
                <a:uLnTx/>
                <a:uFillTx/>
                <a:latin typeface="Corbel" panose="020B0503020204020204"/>
                <a:ea typeface="+mn-ea"/>
                <a:cs typeface="Montserrat SemiBold"/>
              </a:rPr>
              <a:t> </a:t>
            </a:r>
            <a:r>
              <a:rPr kumimoji="0"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regulatory approvals </a:t>
            </a: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HICs</a:t>
            </a:r>
            <a:r>
              <a:rPr kumimoji="0" sz="1200" b="1" i="0" u="none" strike="noStrike" kern="1200" cap="none" spc="-25" normalizeH="0" baseline="0" noProof="0" dirty="0">
                <a:ln>
                  <a:noFill/>
                </a:ln>
                <a:solidFill>
                  <a:srgbClr val="D61E62"/>
                </a:solidFill>
                <a:effectLst/>
                <a:uLnTx/>
                <a:uFillTx/>
                <a:latin typeface="Corbel" panose="020B0503020204020204"/>
                <a:ea typeface="+mn-ea"/>
                <a:cs typeface="Montserrat SemiBold"/>
              </a:rPr>
              <a:t> </a:t>
            </a: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of</a:t>
            </a:r>
            <a:r>
              <a:rPr kumimoji="0" sz="1200" b="1" i="0" u="none" strike="noStrike" kern="1200" cap="none" spc="-25" normalizeH="0" baseline="0" noProof="0" dirty="0">
                <a:ln>
                  <a:noFill/>
                </a:ln>
                <a:solidFill>
                  <a:srgbClr val="D61E62"/>
                </a:solidFill>
                <a:effectLst/>
                <a:uLnTx/>
                <a:uFillTx/>
                <a:latin typeface="Corbel" panose="020B0503020204020204"/>
                <a:ea typeface="+mn-ea"/>
                <a:cs typeface="Montserrat SemiBold"/>
              </a:rPr>
              <a:t> PFS</a:t>
            </a:r>
            <a:endParaRPr kumimoji="0"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4" name="object 78">
            <a:extLst>
              <a:ext uri="{FF2B5EF4-FFF2-40B4-BE49-F238E27FC236}">
                <a16:creationId xmlns:a16="http://schemas.microsoft.com/office/drawing/2014/main" id="{0DAA03F2-42CE-CB36-1BFD-7EAA9216F6BC}"/>
              </a:ext>
            </a:extLst>
          </p:cNvPr>
          <p:cNvSpPr txBox="1"/>
          <p:nvPr/>
        </p:nvSpPr>
        <p:spPr>
          <a:xfrm>
            <a:off x="3808290" y="4193210"/>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First</a:t>
            </a:r>
            <a:r>
              <a:rPr kumimoji="0" sz="1200" b="1" i="0" u="none" strike="noStrike" kern="1200" cap="none" spc="-20" normalizeH="0" baseline="0" noProof="0" dirty="0">
                <a:ln>
                  <a:noFill/>
                </a:ln>
                <a:solidFill>
                  <a:srgbClr val="D61E62"/>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product rollout in some HICs</a:t>
            </a:r>
            <a:endParaRPr kumimoji="0"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5" name="object 78">
            <a:extLst>
              <a:ext uri="{FF2B5EF4-FFF2-40B4-BE49-F238E27FC236}">
                <a16:creationId xmlns:a16="http://schemas.microsoft.com/office/drawing/2014/main" id="{6ABA200C-04DC-7865-AF3B-6685098029F1}"/>
              </a:ext>
            </a:extLst>
          </p:cNvPr>
          <p:cNvSpPr txBox="1"/>
          <p:nvPr/>
        </p:nvSpPr>
        <p:spPr>
          <a:xfrm>
            <a:off x="4997965" y="3985842"/>
            <a:ext cx="1081632" cy="1246276"/>
          </a:xfrm>
          <a:prstGeom prst="rect">
            <a:avLst/>
          </a:prstGeom>
          <a:noFill/>
          <a:ln>
            <a:solidFill>
              <a:schemeClr val="accent5"/>
            </a:solidFill>
          </a:ln>
        </p:spPr>
        <p:txBody>
          <a:bodyPr vert="horz" wrap="square" lIns="0" tIns="0" rIns="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WHO</a:t>
            </a:r>
            <a:r>
              <a:rPr kumimoji="0" lang="en-US" sz="1200" b="1" i="0" u="none" strike="noStrike" kern="1200" cap="none" spc="-55" normalizeH="0" baseline="0" noProof="0" dirty="0">
                <a:ln>
                  <a:noFill/>
                </a:ln>
                <a:solidFill>
                  <a:srgbClr val="D61E62"/>
                </a:solidFill>
                <a:effectLst/>
                <a:uLnTx/>
                <a:uFillTx/>
                <a:latin typeface="Corbel" panose="020B0503020204020204"/>
                <a:ea typeface="+mn-ea"/>
                <a:cs typeface="Montserrat SemiBold"/>
              </a:rPr>
              <a:t> </a:t>
            </a: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(SAGE)</a:t>
            </a:r>
            <a:endParaRPr kumimoji="0" lang="en-US"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t>policy recommend-</a:t>
            </a:r>
            <a:br>
              <a:rPr kumimoji="0" lang="en-US" sz="1200" b="1" i="0" u="none" strike="noStrike" kern="1200" cap="none" spc="-1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10" normalizeH="0" baseline="0" noProof="0" dirty="0" err="1">
                <a:ln>
                  <a:noFill/>
                </a:ln>
                <a:solidFill>
                  <a:srgbClr val="D61E62"/>
                </a:solidFill>
                <a:effectLst/>
                <a:uLnTx/>
                <a:uFillTx/>
                <a:latin typeface="Corbel" panose="020B0503020204020204"/>
                <a:ea typeface="+mn-ea"/>
                <a:cs typeface="Montserrat SemiBold"/>
              </a:rPr>
              <a:t>ation</a:t>
            </a:r>
            <a:endParaRPr kumimoji="0" lang="en-US" sz="1200" b="0" i="0"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8" name="object 78">
            <a:extLst>
              <a:ext uri="{FF2B5EF4-FFF2-40B4-BE49-F238E27FC236}">
                <a16:creationId xmlns:a16="http://schemas.microsoft.com/office/drawing/2014/main" id="{861459D8-5785-5B61-ED59-D8A5BE35E4EA}"/>
              </a:ext>
            </a:extLst>
          </p:cNvPr>
          <p:cNvSpPr txBox="1"/>
          <p:nvPr/>
        </p:nvSpPr>
        <p:spPr>
          <a:xfrm>
            <a:off x="9669927" y="2661728"/>
            <a:ext cx="1081632" cy="189703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UNICEF tender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&amp; Gavi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co-financing </a:t>
            </a:r>
            <a:r>
              <a:rPr kumimoji="0" lang="en-US" sz="900" b="0" i="1" u="none" strike="noStrike" kern="1200" cap="none" spc="0" normalizeH="0" baseline="0" noProof="0" dirty="0">
                <a:ln>
                  <a:noFill/>
                </a:ln>
                <a:solidFill>
                  <a:srgbClr val="D61E62"/>
                </a:solidFill>
                <a:effectLst/>
                <a:uLnTx/>
                <a:uFillTx/>
                <a:latin typeface="Corbel" panose="020B0503020204020204"/>
                <a:ea typeface="+mn-ea"/>
                <a:cs typeface="Montserrat SemiBold"/>
              </a:rPr>
              <a:t>(contingent on affordable pricing &amp; supply)</a:t>
            </a:r>
            <a:endParaRPr kumimoji="0" lang="en-US" sz="1200" b="0" i="1" u="none" strike="noStrike" kern="1200" cap="none" spc="0" normalizeH="0" baseline="0" noProof="0" dirty="0">
              <a:ln>
                <a:noFill/>
              </a:ln>
              <a:solidFill>
                <a:srgbClr val="D61E62"/>
              </a:solidFill>
              <a:effectLst/>
              <a:uLnTx/>
              <a:uFillTx/>
              <a:latin typeface="Corbel" panose="020B0503020204020204"/>
              <a:ea typeface="+mn-ea"/>
              <a:cs typeface="Montserrat SemiBold"/>
            </a:endParaRPr>
          </a:p>
        </p:txBody>
      </p:sp>
      <p:sp>
        <p:nvSpPr>
          <p:cNvPr id="1039" name="object 78">
            <a:extLst>
              <a:ext uri="{FF2B5EF4-FFF2-40B4-BE49-F238E27FC236}">
                <a16:creationId xmlns:a16="http://schemas.microsoft.com/office/drawing/2014/main" id="{8B0028E0-FA27-EC59-A13F-63BA40E8CD94}"/>
              </a:ext>
            </a:extLst>
          </p:cNvPr>
          <p:cNvSpPr txBox="1"/>
          <p:nvPr/>
        </p:nvSpPr>
        <p:spPr>
          <a:xfrm>
            <a:off x="10838295" y="2322111"/>
            <a:ext cx="1081632" cy="1739532"/>
          </a:xfrm>
          <a:prstGeom prst="rect">
            <a:avLst/>
          </a:prstGeom>
          <a:solidFill>
            <a:schemeClr val="accent5"/>
          </a:solid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Corbel" panose="020B0503020204020204"/>
                <a:ea typeface="+mn-ea"/>
                <a:cs typeface="Montserrat SemiBold"/>
              </a:rPr>
              <a:t>mAb</a:t>
            </a: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 </a:t>
            </a:r>
            <a:b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ontserrat SemiBold"/>
              </a:rPr>
              <a:t>roll-out in Gavi-eligible countries</a:t>
            </a:r>
          </a:p>
        </p:txBody>
      </p:sp>
      <p:pic>
        <p:nvPicPr>
          <p:cNvPr id="3" name="Picture 2">
            <a:extLst>
              <a:ext uri="{FF2B5EF4-FFF2-40B4-BE49-F238E27FC236}">
                <a16:creationId xmlns:a16="http://schemas.microsoft.com/office/drawing/2014/main" id="{F028F320-406B-4E0B-AA7F-EA187D8625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626" y="1489017"/>
            <a:ext cx="11266259" cy="3036037"/>
          </a:xfrm>
          <a:prstGeom prst="rect">
            <a:avLst/>
          </a:prstGeom>
        </p:spPr>
      </p:pic>
      <p:sp>
        <p:nvSpPr>
          <p:cNvPr id="1054" name="TextBox 1053">
            <a:extLst>
              <a:ext uri="{FF2B5EF4-FFF2-40B4-BE49-F238E27FC236}">
                <a16:creationId xmlns:a16="http://schemas.microsoft.com/office/drawing/2014/main" id="{5CA9AA3B-4BAA-462E-1864-A761C357243A}"/>
              </a:ext>
            </a:extLst>
          </p:cNvPr>
          <p:cNvSpPr txBox="1"/>
          <p:nvPr/>
        </p:nvSpPr>
        <p:spPr>
          <a:xfrm>
            <a:off x="980299" y="4988006"/>
            <a:ext cx="1449330" cy="464365"/>
          </a:xfrm>
          <a:prstGeom prst="rect">
            <a:avLst/>
          </a:prstGeom>
          <a:solidFill>
            <a:schemeClr val="accent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a:ea typeface="+mn-ea"/>
                <a:cs typeface="+mn-cs"/>
              </a:rPr>
              <a:t>MONOCLONAL ANTIBODIES</a:t>
            </a:r>
          </a:p>
        </p:txBody>
      </p:sp>
      <p:sp>
        <p:nvSpPr>
          <p:cNvPr id="1040" name="object 78">
            <a:extLst>
              <a:ext uri="{FF2B5EF4-FFF2-40B4-BE49-F238E27FC236}">
                <a16:creationId xmlns:a16="http://schemas.microsoft.com/office/drawing/2014/main" id="{149AFC57-A7F6-EB3C-456F-B09161001F8F}"/>
              </a:ext>
            </a:extLst>
          </p:cNvPr>
          <p:cNvSpPr txBox="1"/>
          <p:nvPr/>
        </p:nvSpPr>
        <p:spPr>
          <a:xfrm rot="20755103">
            <a:off x="6281514" y="3809392"/>
            <a:ext cx="3164663" cy="885838"/>
          </a:xfrm>
          <a:prstGeom prst="rect">
            <a:avLst/>
          </a:prstGeom>
          <a:solidFill>
            <a:schemeClr val="bg1"/>
          </a:solidFill>
          <a:ln>
            <a:solidFill>
              <a:schemeClr val="accent5"/>
            </a:solidFill>
          </a:ln>
        </p:spPr>
        <p:txBody>
          <a:bodyPr vert="horz" wrap="square" lIns="91440" tIns="0" rIns="9144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Needs: Product presentation suitable for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Gavi-eligible countries &amp; </a:t>
            </a:r>
            <a:b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br>
            <a:r>
              <a:rPr kumimoji="0" lang="en-US" sz="1200" b="1" i="0" u="none" strike="noStrike" kern="1200" cap="none" spc="0" normalizeH="0" baseline="0" noProof="0" dirty="0">
                <a:ln>
                  <a:noFill/>
                </a:ln>
                <a:solidFill>
                  <a:srgbClr val="D61E62"/>
                </a:solidFill>
                <a:effectLst/>
                <a:uLnTx/>
                <a:uFillTx/>
                <a:latin typeface="Corbel" panose="020B0503020204020204"/>
                <a:ea typeface="+mn-ea"/>
                <a:cs typeface="Montserrat SemiBold"/>
              </a:rPr>
              <a:t>price commitments made</a:t>
            </a:r>
          </a:p>
        </p:txBody>
      </p:sp>
      <p:sp>
        <p:nvSpPr>
          <p:cNvPr id="1041" name="object 5">
            <a:extLst>
              <a:ext uri="{FF2B5EF4-FFF2-40B4-BE49-F238E27FC236}">
                <a16:creationId xmlns:a16="http://schemas.microsoft.com/office/drawing/2014/main" id="{D82BB529-747E-B4AA-5455-98D1DB195E66}"/>
              </a:ext>
            </a:extLst>
          </p:cNvPr>
          <p:cNvSpPr txBox="1"/>
          <p:nvPr/>
        </p:nvSpPr>
        <p:spPr>
          <a:xfrm rot="5190910">
            <a:off x="3025785" y="3744087"/>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2022</a:t>
            </a: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4" name="object 5">
            <a:extLst>
              <a:ext uri="{FF2B5EF4-FFF2-40B4-BE49-F238E27FC236}">
                <a16:creationId xmlns:a16="http://schemas.microsoft.com/office/drawing/2014/main" id="{EA6CD620-9A27-D87C-7DA3-C9DFCE683554}"/>
              </a:ext>
            </a:extLst>
          </p:cNvPr>
          <p:cNvSpPr txBox="1"/>
          <p:nvPr/>
        </p:nvSpPr>
        <p:spPr>
          <a:xfrm rot="4929938">
            <a:off x="5297166" y="3422795"/>
            <a:ext cx="184666" cy="102436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2024</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7" name="object 5">
            <a:extLst>
              <a:ext uri="{FF2B5EF4-FFF2-40B4-BE49-F238E27FC236}">
                <a16:creationId xmlns:a16="http://schemas.microsoft.com/office/drawing/2014/main" id="{8FD9FCC5-599E-2615-48CC-15DCFD8F38ED}"/>
              </a:ext>
            </a:extLst>
          </p:cNvPr>
          <p:cNvSpPr txBox="1"/>
          <p:nvPr/>
        </p:nvSpPr>
        <p:spPr>
          <a:xfrm rot="5049349">
            <a:off x="4188809" y="3651754"/>
            <a:ext cx="184666"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2023-2024</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8" name="object 5">
            <a:extLst>
              <a:ext uri="{FF2B5EF4-FFF2-40B4-BE49-F238E27FC236}">
                <a16:creationId xmlns:a16="http://schemas.microsoft.com/office/drawing/2014/main" id="{19F847A2-6ED5-ACD1-FB17-8AC1F1DDFF5C}"/>
              </a:ext>
            </a:extLst>
          </p:cNvPr>
          <p:cNvSpPr txBox="1"/>
          <p:nvPr/>
        </p:nvSpPr>
        <p:spPr>
          <a:xfrm rot="4622610">
            <a:off x="6677207" y="3111837"/>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2025</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9" name="object 5">
            <a:extLst>
              <a:ext uri="{FF2B5EF4-FFF2-40B4-BE49-F238E27FC236}">
                <a16:creationId xmlns:a16="http://schemas.microsoft.com/office/drawing/2014/main" id="{39733C91-033E-B9B0-348A-18C2EBACAAB4}"/>
              </a:ext>
            </a:extLst>
          </p:cNvPr>
          <p:cNvSpPr txBox="1"/>
          <p:nvPr/>
        </p:nvSpPr>
        <p:spPr>
          <a:xfrm rot="4372701">
            <a:off x="7986851" y="2775389"/>
            <a:ext cx="184666"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2026</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10" name="object 5">
            <a:extLst>
              <a:ext uri="{FF2B5EF4-FFF2-40B4-BE49-F238E27FC236}">
                <a16:creationId xmlns:a16="http://schemas.microsoft.com/office/drawing/2014/main" id="{2A1EE641-9973-9166-E835-FBC81B8044A3}"/>
              </a:ext>
            </a:extLst>
          </p:cNvPr>
          <p:cNvSpPr txBox="1"/>
          <p:nvPr/>
        </p:nvSpPr>
        <p:spPr>
          <a:xfrm rot="4184933">
            <a:off x="9599657" y="1998071"/>
            <a:ext cx="184666" cy="1596539"/>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en-US" sz="1200"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Estimated 2027 onwards</a:t>
            </a:r>
            <a:endParaRPr kumimoji="0"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12" name="TextBox 11">
            <a:extLst>
              <a:ext uri="{FF2B5EF4-FFF2-40B4-BE49-F238E27FC236}">
                <a16:creationId xmlns:a16="http://schemas.microsoft.com/office/drawing/2014/main" id="{FF0C6AB0-26FD-D429-8629-E35E970A3E50}"/>
              </a:ext>
            </a:extLst>
          </p:cNvPr>
          <p:cNvSpPr txBox="1"/>
          <p:nvPr/>
        </p:nvSpPr>
        <p:spPr>
          <a:xfrm>
            <a:off x="873626" y="5992812"/>
            <a:ext cx="8883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rPr>
              <a:t>Definitions: </a:t>
            </a:r>
            <a: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t>HIC = high-income country; PFS = pre-filled syringe; UMIC = upper- and middle-income country; WHO SAGE = World Health Organization Strategic Advisory Group of Experts; SDV = single-dose vial; MDV = multi-dose vial</a:t>
            </a:r>
            <a:endParaRPr kumimoji="0" lang="en-US" sz="14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object 2">
            <a:extLst>
              <a:ext uri="{FF2B5EF4-FFF2-40B4-BE49-F238E27FC236}">
                <a16:creationId xmlns:a16="http://schemas.microsoft.com/office/drawing/2014/main" id="{B699C2D9-284E-E61C-18FA-8A2B47D83331}"/>
              </a:ext>
            </a:extLst>
          </p:cNvPr>
          <p:cNvSpPr txBox="1">
            <a:spLocks/>
          </p:cNvSpPr>
          <p:nvPr/>
        </p:nvSpPr>
        <p:spPr>
          <a:xfrm>
            <a:off x="1224280" y="220747"/>
            <a:ext cx="10515600" cy="457412"/>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a:lstStyle>
          <a:p>
            <a:pPr marL="10583" marR="4233">
              <a:lnSpc>
                <a:spcPts val="3000"/>
              </a:lnSpc>
              <a:spcBef>
                <a:spcPts val="682"/>
              </a:spcBef>
            </a:pPr>
            <a:r>
              <a:rPr lang="en-US" dirty="0"/>
              <a:t>Long-acting </a:t>
            </a:r>
            <a:r>
              <a:rPr lang="en-US" dirty="0" err="1"/>
              <a:t>mAb</a:t>
            </a:r>
            <a:r>
              <a:rPr lang="en-US" dirty="0"/>
              <a:t> development, approvals, and market entry status</a:t>
            </a:r>
            <a:endParaRPr lang="en-US" spc="-8" dirty="0">
              <a:solidFill>
                <a:srgbClr val="314FA1"/>
              </a:solidFill>
            </a:endParaRPr>
          </a:p>
        </p:txBody>
      </p:sp>
      <p:sp>
        <p:nvSpPr>
          <p:cNvPr id="5" name="TextBox 4">
            <a:extLst>
              <a:ext uri="{FF2B5EF4-FFF2-40B4-BE49-F238E27FC236}">
                <a16:creationId xmlns:a16="http://schemas.microsoft.com/office/drawing/2014/main" id="{ED8C3AE4-4490-CFD5-5495-31AABF3E6880}"/>
              </a:ext>
            </a:extLst>
          </p:cNvPr>
          <p:cNvSpPr txBox="1"/>
          <p:nvPr/>
        </p:nvSpPr>
        <p:spPr>
          <a:xfrm>
            <a:off x="3529560" y="1230494"/>
            <a:ext cx="5294810" cy="1477328"/>
          </a:xfrm>
          <a:prstGeom prst="rect">
            <a:avLst/>
          </a:prstGeom>
          <a:noFill/>
          <a:ln>
            <a:solidFill>
              <a:schemeClr val="tx1"/>
            </a:solidFill>
          </a:ln>
        </p:spPr>
        <p:txBody>
          <a:bodyPr wrap="square" lIns="1005840" tIns="45720" rIns="91440" bIns="45720" anchor="ctr" anchorCtr="0">
            <a:noAutofit/>
          </a:bodyPr>
          <a:lstStyle/>
          <a:p>
            <a:r>
              <a:rPr lang="en-US" dirty="0"/>
              <a:t>HOWEVER</a:t>
            </a:r>
          </a:p>
          <a:p>
            <a:r>
              <a:rPr lang="en-US" b="1" dirty="0"/>
              <a:t>It sets the stage for other RSV long-acting </a:t>
            </a:r>
            <a:r>
              <a:rPr lang="en-US" b="1" dirty="0" err="1"/>
              <a:t>mAbs</a:t>
            </a:r>
            <a:r>
              <a:rPr lang="en-US" b="1" dirty="0"/>
              <a:t> becoming more widely available in the future (e.g., Merck).</a:t>
            </a:r>
          </a:p>
        </p:txBody>
      </p:sp>
      <p:sp>
        <p:nvSpPr>
          <p:cNvPr id="6" name="Content Placeholder 2">
            <a:extLst>
              <a:ext uri="{FF2B5EF4-FFF2-40B4-BE49-F238E27FC236}">
                <a16:creationId xmlns:a16="http://schemas.microsoft.com/office/drawing/2014/main" id="{D8247F9C-69B9-B273-0187-BFBD195816DD}"/>
              </a:ext>
            </a:extLst>
          </p:cNvPr>
          <p:cNvSpPr txBox="1">
            <a:spLocks/>
          </p:cNvSpPr>
          <p:nvPr/>
        </p:nvSpPr>
        <p:spPr>
          <a:xfrm>
            <a:off x="1201888" y="1342758"/>
            <a:ext cx="3142231" cy="1252800"/>
          </a:xfrm>
          <a:prstGeom prst="rect">
            <a:avLst/>
          </a:prstGeom>
          <a:solidFill>
            <a:schemeClr val="accent1"/>
          </a:solidFill>
        </p:spPr>
        <p:txBody>
          <a:bodyPr lIns="182880" anchor="ctr" anchorCtr="0"/>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err="1">
                <a:solidFill>
                  <a:schemeClr val="bg1"/>
                </a:solidFill>
              </a:rPr>
              <a:t>Nirsevimab</a:t>
            </a:r>
            <a:r>
              <a:rPr lang="en-US" sz="1800" b="1" dirty="0">
                <a:solidFill>
                  <a:schemeClr val="bg1"/>
                </a:solidFill>
              </a:rPr>
              <a:t> is not expected to be globally accessible in the near term due to price and supply barriers.</a:t>
            </a:r>
          </a:p>
        </p:txBody>
      </p:sp>
      <p:cxnSp>
        <p:nvCxnSpPr>
          <p:cNvPr id="2" name="Straight Connector 1">
            <a:extLst>
              <a:ext uri="{FF2B5EF4-FFF2-40B4-BE49-F238E27FC236}">
                <a16:creationId xmlns:a16="http://schemas.microsoft.com/office/drawing/2014/main" id="{E2BD3972-9830-65CA-0F5E-3F7CC8CECE01}"/>
              </a:ext>
            </a:extLst>
          </p:cNvPr>
          <p:cNvCxnSpPr>
            <a:cxnSpLocks/>
          </p:cNvCxnSpPr>
          <p:nvPr/>
        </p:nvCxnSpPr>
        <p:spPr>
          <a:xfrm>
            <a:off x="6167970" y="3065380"/>
            <a:ext cx="0" cy="2876175"/>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11" name="Footer Placeholder 2">
            <a:extLst>
              <a:ext uri="{FF2B5EF4-FFF2-40B4-BE49-F238E27FC236}">
                <a16:creationId xmlns:a16="http://schemas.microsoft.com/office/drawing/2014/main" id="{8E04335C-A315-8E29-5893-7DB160CB90D9}"/>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90021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a:xfrm>
            <a:off x="838200" y="1859506"/>
            <a:ext cx="10515600" cy="2852737"/>
          </a:xfrm>
        </p:spPr>
        <p:txBody>
          <a:bodyPr/>
          <a:lstStyle/>
          <a:p>
            <a:r>
              <a:rPr lang="en-US" sz="8000" dirty="0"/>
              <a:t>Additional considerations</a:t>
            </a:r>
          </a:p>
        </p:txBody>
      </p:sp>
    </p:spTree>
    <p:extLst>
      <p:ext uri="{BB962C8B-B14F-4D97-AF65-F5344CB8AC3E}">
        <p14:creationId xmlns:p14="http://schemas.microsoft.com/office/powerpoint/2010/main" val="334076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a:t>A history of RSV product development</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en-US" dirty="0"/>
              <a:t>how a scientific breakthrough turned stall into success</a:t>
            </a:r>
          </a:p>
        </p:txBody>
      </p:sp>
    </p:spTree>
    <p:extLst>
      <p:ext uri="{BB962C8B-B14F-4D97-AF65-F5344CB8AC3E}">
        <p14:creationId xmlns:p14="http://schemas.microsoft.com/office/powerpoint/2010/main" val="228928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77AC-FFF6-7219-3395-DA6D378A5F8E}"/>
              </a:ext>
            </a:extLst>
          </p:cNvPr>
          <p:cNvSpPr>
            <a:spLocks noGrp="1"/>
          </p:cNvSpPr>
          <p:nvPr>
            <p:ph type="title"/>
          </p:nvPr>
        </p:nvSpPr>
        <p:spPr/>
        <p:txBody>
          <a:bodyPr/>
          <a:lstStyle/>
          <a:p>
            <a:r>
              <a:rPr lang="en-US" dirty="0"/>
              <a:t>Aspects of WHO SAGE recommendation across both products</a:t>
            </a:r>
          </a:p>
        </p:txBody>
      </p:sp>
      <p:sp>
        <p:nvSpPr>
          <p:cNvPr id="3" name="Content Placeholder 2">
            <a:extLst>
              <a:ext uri="{FF2B5EF4-FFF2-40B4-BE49-F238E27FC236}">
                <a16:creationId xmlns:a16="http://schemas.microsoft.com/office/drawing/2014/main" id="{AED74561-278B-639F-56AD-C38092BC66D3}"/>
              </a:ext>
            </a:extLst>
          </p:cNvPr>
          <p:cNvSpPr>
            <a:spLocks noGrp="1"/>
          </p:cNvSpPr>
          <p:nvPr>
            <p:ph idx="1"/>
          </p:nvPr>
        </p:nvSpPr>
        <p:spPr>
          <a:xfrm>
            <a:off x="1303021" y="1969368"/>
            <a:ext cx="4792980" cy="4100629"/>
          </a:xfrm>
        </p:spPr>
        <p:txBody>
          <a:bodyPr>
            <a:normAutofit/>
          </a:bodyPr>
          <a:lstStyle/>
          <a:p>
            <a:pPr marL="0" indent="0">
              <a:spcAft>
                <a:spcPts val="1200"/>
              </a:spcAft>
              <a:buNone/>
            </a:pPr>
            <a:r>
              <a:rPr lang="en-US" sz="1800" b="1" i="0" u="none" strike="noStrike" baseline="0" dirty="0">
                <a:solidFill>
                  <a:srgbClr val="000000"/>
                </a:solidFill>
              </a:rPr>
              <a:t>Introduction decisions</a:t>
            </a:r>
          </a:p>
          <a:p>
            <a:pPr>
              <a:spcAft>
                <a:spcPts val="600"/>
              </a:spcAft>
            </a:pPr>
            <a:r>
              <a:rPr lang="en-US" sz="1800" b="0" i="0" u="none" strike="noStrike" baseline="0" dirty="0">
                <a:solidFill>
                  <a:srgbClr val="000000"/>
                </a:solidFill>
              </a:rPr>
              <a:t>Consider cost, financing, supply, anticipated coverage and feasibility of implementation within the existing health system. </a:t>
            </a:r>
          </a:p>
          <a:p>
            <a:pPr marL="0" indent="0">
              <a:spcAft>
                <a:spcPts val="600"/>
              </a:spcAft>
              <a:buFont typeface="Arial" panose="020B0604020202020204" pitchFamily="34" charset="0"/>
              <a:buNone/>
            </a:pPr>
            <a:r>
              <a:rPr lang="en-US" sz="1800" b="1" dirty="0">
                <a:solidFill>
                  <a:srgbClr val="000000"/>
                </a:solidFill>
              </a:rPr>
              <a:t>Co-administration</a:t>
            </a:r>
          </a:p>
          <a:p>
            <a:pPr fontAlgn="base">
              <a:spcAft>
                <a:spcPts val="600"/>
              </a:spcAft>
            </a:pPr>
            <a:r>
              <a:rPr lang="en-US" sz="1800" dirty="0">
                <a:solidFill>
                  <a:srgbClr val="000000"/>
                </a:solidFill>
              </a:rPr>
              <a:t>Both products can be co-administered with vaccines normally given at the same time.  </a:t>
            </a:r>
          </a:p>
          <a:p>
            <a:pPr marL="0" indent="0" fontAlgn="base">
              <a:spcAft>
                <a:spcPts val="600"/>
              </a:spcAft>
              <a:buFont typeface="Arial" panose="020B0604020202020204" pitchFamily="34" charset="0"/>
              <a:buNone/>
            </a:pPr>
            <a:r>
              <a:rPr lang="en-US" sz="1800" b="1" dirty="0">
                <a:solidFill>
                  <a:srgbClr val="000000"/>
                </a:solidFill>
              </a:rPr>
              <a:t>Post-marketing</a:t>
            </a:r>
          </a:p>
          <a:p>
            <a:r>
              <a:rPr lang="en-US" sz="1800" dirty="0">
                <a:solidFill>
                  <a:srgbClr val="000000"/>
                </a:solidFill>
              </a:rPr>
              <a:t>SAGE reinforced the importance of manufacturer-led post-marketing surveillance. </a:t>
            </a:r>
          </a:p>
          <a:p>
            <a:pPr marL="0" indent="0">
              <a:buNone/>
            </a:pPr>
            <a:endParaRPr lang="en-US" dirty="0"/>
          </a:p>
        </p:txBody>
      </p:sp>
      <p:sp>
        <p:nvSpPr>
          <p:cNvPr id="5" name="TextBox 4">
            <a:extLst>
              <a:ext uri="{FF2B5EF4-FFF2-40B4-BE49-F238E27FC236}">
                <a16:creationId xmlns:a16="http://schemas.microsoft.com/office/drawing/2014/main" id="{30EB13AA-7829-F22A-CCE0-E7F1260CD6BD}"/>
              </a:ext>
            </a:extLst>
          </p:cNvPr>
          <p:cNvSpPr txBox="1"/>
          <p:nvPr/>
        </p:nvSpPr>
        <p:spPr>
          <a:xfrm>
            <a:off x="1224280" y="807402"/>
            <a:ext cx="1024950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All countries are recommended to introduce passive immunization for the prevention of severe RSV disease in young infants. </a:t>
            </a:r>
          </a:p>
        </p:txBody>
      </p:sp>
      <p:sp>
        <p:nvSpPr>
          <p:cNvPr id="8" name="Content Placeholder 2">
            <a:extLst>
              <a:ext uri="{FF2B5EF4-FFF2-40B4-BE49-F238E27FC236}">
                <a16:creationId xmlns:a16="http://schemas.microsoft.com/office/drawing/2014/main" id="{BD09F9CF-C15B-95D6-EDF1-F33138BB5199}"/>
              </a:ext>
            </a:extLst>
          </p:cNvPr>
          <p:cNvSpPr txBox="1">
            <a:spLocks/>
          </p:cNvSpPr>
          <p:nvPr/>
        </p:nvSpPr>
        <p:spPr>
          <a:xfrm>
            <a:off x="6753787" y="1794329"/>
            <a:ext cx="4986093" cy="4100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0" name="TextBox 9">
            <a:extLst>
              <a:ext uri="{FF2B5EF4-FFF2-40B4-BE49-F238E27FC236}">
                <a16:creationId xmlns:a16="http://schemas.microsoft.com/office/drawing/2014/main" id="{0C97424C-3DB0-F6F0-3422-0E35F3A62CD9}"/>
              </a:ext>
            </a:extLst>
          </p:cNvPr>
          <p:cNvSpPr txBox="1"/>
          <p:nvPr/>
        </p:nvSpPr>
        <p:spPr>
          <a:xfrm>
            <a:off x="6148660" y="1992559"/>
            <a:ext cx="5591220" cy="2524794"/>
          </a:xfrm>
          <a:prstGeom prst="rect">
            <a:avLst/>
          </a:prstGeom>
          <a:noFill/>
        </p:spPr>
        <p:txBody>
          <a:bodyPr wrap="square">
            <a:spAutoFit/>
          </a:bodyPr>
          <a:lstStyle/>
          <a:p>
            <a:pPr marL="0" marR="0" indent="0" fontAlgn="base">
              <a:spcAft>
                <a:spcPts val="600"/>
              </a:spcAft>
              <a:buNone/>
            </a:pPr>
            <a:r>
              <a:rPr lang="en-US" sz="1800" b="1" dirty="0">
                <a:solidFill>
                  <a:srgbClr val="000000"/>
                </a:solidFill>
              </a:rPr>
              <a:t>Seasonality</a:t>
            </a:r>
          </a:p>
          <a:p>
            <a:pPr marL="228600" marR="0" indent="-228600" fontAlgn="base">
              <a:lnSpc>
                <a:spcPct val="90000"/>
              </a:lnSpc>
              <a:spcBef>
                <a:spcPts val="1000"/>
              </a:spcBef>
              <a:spcAft>
                <a:spcPts val="600"/>
              </a:spcAft>
              <a:buClr>
                <a:schemeClr val="accent1"/>
              </a:buClr>
              <a:buFont typeface="Arial" panose="020B0604020202020204" pitchFamily="34" charset="0"/>
              <a:buChar char="•"/>
            </a:pPr>
            <a:r>
              <a:rPr lang="en-US" dirty="0">
                <a:solidFill>
                  <a:srgbClr val="000000"/>
                </a:solidFill>
                <a:latin typeface="Corbel" panose="020B0503020204020204" pitchFamily="34" charset="0"/>
              </a:rPr>
              <a:t>Year-round immunization preferable in most tropical/ sub-tropical locations where RSV circulates for much of the year without clear seasonality and seasonality patterns are not well-described. </a:t>
            </a:r>
          </a:p>
          <a:p>
            <a:pPr marL="228600" indent="-228600" fontAlgn="base">
              <a:lnSpc>
                <a:spcPct val="90000"/>
              </a:lnSpc>
              <a:spcBef>
                <a:spcPts val="1000"/>
              </a:spcBef>
              <a:spcAft>
                <a:spcPts val="600"/>
              </a:spcAft>
              <a:buClr>
                <a:schemeClr val="accent1"/>
              </a:buClr>
              <a:buFont typeface="Arial" panose="020B0604020202020204" pitchFamily="34" charset="0"/>
              <a:buChar char="•"/>
            </a:pPr>
            <a:r>
              <a:rPr lang="en-US" dirty="0">
                <a:solidFill>
                  <a:srgbClr val="000000"/>
                </a:solidFill>
                <a:latin typeface="Corbel" panose="020B0503020204020204" pitchFamily="34" charset="0"/>
              </a:rPr>
              <a:t>Where RSV circulation has clearly documented seasonal peaks, seasonal immunization may be considered per program and cost considerations. </a:t>
            </a:r>
          </a:p>
        </p:txBody>
      </p:sp>
      <p:sp>
        <p:nvSpPr>
          <p:cNvPr id="4" name="Footer Placeholder 2">
            <a:extLst>
              <a:ext uri="{FF2B5EF4-FFF2-40B4-BE49-F238E27FC236}">
                <a16:creationId xmlns:a16="http://schemas.microsoft.com/office/drawing/2014/main" id="{1456D951-5C65-D9AE-112C-5FB04146ED90}"/>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t>
            </a:r>
          </a:p>
        </p:txBody>
      </p:sp>
    </p:spTree>
    <p:extLst>
      <p:ext uri="{BB962C8B-B14F-4D97-AF65-F5344CB8AC3E}">
        <p14:creationId xmlns:p14="http://schemas.microsoft.com/office/powerpoint/2010/main" val="225868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7DCC-0846-332B-9B42-F3463B029ACF}"/>
              </a:ext>
            </a:extLst>
          </p:cNvPr>
          <p:cNvSpPr>
            <a:spLocks noGrp="1"/>
          </p:cNvSpPr>
          <p:nvPr>
            <p:ph type="title"/>
          </p:nvPr>
        </p:nvSpPr>
        <p:spPr>
          <a:xfrm>
            <a:off x="1224280" y="184368"/>
            <a:ext cx="10515600" cy="884555"/>
          </a:xfrm>
        </p:spPr>
        <p:txBody>
          <a:bodyPr/>
          <a:lstStyle/>
          <a:p>
            <a:r>
              <a:rPr lang="en-US" dirty="0"/>
              <a:t>Both products protect infants via passive immunization, but have differences</a:t>
            </a:r>
          </a:p>
        </p:txBody>
      </p:sp>
      <p:graphicFrame>
        <p:nvGraphicFramePr>
          <p:cNvPr id="6" name="Table 7">
            <a:extLst>
              <a:ext uri="{FF2B5EF4-FFF2-40B4-BE49-F238E27FC236}">
                <a16:creationId xmlns:a16="http://schemas.microsoft.com/office/drawing/2014/main" id="{D48737E2-234F-D264-D287-4C2FD6657F9B}"/>
              </a:ext>
            </a:extLst>
          </p:cNvPr>
          <p:cNvGraphicFramePr>
            <a:graphicFrameLocks/>
          </p:cNvGraphicFramePr>
          <p:nvPr>
            <p:extLst>
              <p:ext uri="{D42A27DB-BD31-4B8C-83A1-F6EECF244321}">
                <p14:modId xmlns:p14="http://schemas.microsoft.com/office/powerpoint/2010/main" val="3749000357"/>
              </p:ext>
            </p:extLst>
          </p:nvPr>
        </p:nvGraphicFramePr>
        <p:xfrm>
          <a:off x="1223963" y="702831"/>
          <a:ext cx="10515599" cy="5442565"/>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3916545">
                  <a:extLst>
                    <a:ext uri="{9D8B030D-6E8A-4147-A177-3AD203B41FA5}">
                      <a16:colId xmlns:a16="http://schemas.microsoft.com/office/drawing/2014/main" val="3523872787"/>
                    </a:ext>
                  </a:extLst>
                </a:gridCol>
                <a:gridCol w="471567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Long-acting </a:t>
                      </a:r>
                      <a:r>
                        <a:rPr lang="en-US" sz="2400" b="1" i="0" dirty="0" err="1">
                          <a:solidFill>
                            <a:schemeClr val="accent1"/>
                          </a:solidFill>
                          <a:latin typeface="Corbel" panose="020B0503020204020204" pitchFamily="34" charset="0"/>
                        </a:rPr>
                        <a:t>mAb</a:t>
                      </a:r>
                      <a:endParaRPr lang="en-US" sz="2400" b="1" i="0" dirty="0">
                        <a:solidFill>
                          <a:schemeClr val="accent1"/>
                        </a:solidFill>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400" dirty="0">
                          <a:sym typeface="Wingdings" panose="05000000000000000000" pitchFamily="2" charset="2"/>
                        </a:rPr>
                        <a:t>Maternal antibodies protect infant for at least 5-6 months </a:t>
                      </a:r>
                      <a:r>
                        <a:rPr lang="en-US" sz="1400" b="1" dirty="0">
                          <a:sym typeface="Wingdings" panose="05000000000000000000" pitchFamily="2" charset="2"/>
                        </a:rPr>
                        <a:t>after birth</a:t>
                      </a:r>
                      <a:r>
                        <a:rPr lang="en-US" sz="1400" dirty="0">
                          <a:sym typeface="Wingdings" panose="05000000000000000000" pitchFamily="2" charset="2"/>
                        </a:rPr>
                        <a:t>.</a:t>
                      </a:r>
                    </a:p>
                  </a:txBody>
                  <a:tcPr anchor="ctr"/>
                </a:tc>
                <a:tc>
                  <a:txBody>
                    <a:bodyPr/>
                    <a:lstStyle/>
                    <a:p>
                      <a:pPr marL="12700" lvl="1" indent="0"/>
                      <a:r>
                        <a:rPr lang="en-US" sz="1400" dirty="0" err="1"/>
                        <a:t>mAbs</a:t>
                      </a:r>
                      <a:r>
                        <a:rPr lang="en-US" sz="1400" dirty="0"/>
                        <a:t> protect for at least 5-6 months </a:t>
                      </a:r>
                      <a:r>
                        <a:rPr lang="en-US" sz="1400" b="1" dirty="0"/>
                        <a:t>after administration</a:t>
                      </a:r>
                      <a:r>
                        <a:rPr lang="en-US" sz="1400" dirty="0"/>
                        <a:t>, whenever given.</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28016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298450" lvl="1" indent="-285750">
                        <a:buFont typeface="Arial" panose="020B0604020202020204" pitchFamily="34" charset="0"/>
                        <a:buChar char="•"/>
                      </a:pPr>
                      <a:r>
                        <a:rPr lang="en-US" sz="1400" dirty="0"/>
                        <a:t>Given to pregnant women</a:t>
                      </a:r>
                    </a:p>
                    <a:p>
                      <a:pPr marL="298450" lvl="1" indent="-285750">
                        <a:buFont typeface="Arial" panose="020B0604020202020204" pitchFamily="34" charset="0"/>
                        <a:buChar char="•"/>
                      </a:pPr>
                      <a:r>
                        <a:rPr lang="en-US" sz="1400" dirty="0"/>
                        <a:t>Induces antibodies against </a:t>
                      </a:r>
                      <a:r>
                        <a:rPr lang="en-US" sz="1400" b="1" dirty="0"/>
                        <a:t>multiple</a:t>
                      </a:r>
                      <a:r>
                        <a:rPr lang="en-US" sz="1400" dirty="0"/>
                        <a:t> neutralizing sites on the Fusion protein in the mother and passed to infant.</a:t>
                      </a:r>
                    </a:p>
                    <a:p>
                      <a:pPr marL="298450" lvl="1" indent="-285750">
                        <a:buFont typeface="Arial" panose="020B0604020202020204" pitchFamily="34" charset="0"/>
                        <a:buChar char="•"/>
                      </a:pPr>
                      <a:r>
                        <a:rPr lang="en-US" sz="1400" dirty="0"/>
                        <a:t>Much less likely that a virus mutation would render induced antibodies ineffective.</a:t>
                      </a:r>
                      <a:endParaRPr lang="en-US" sz="1600" dirty="0">
                        <a:sym typeface="Wingdings" panose="05000000000000000000" pitchFamily="2" charset="2"/>
                      </a:endParaRPr>
                    </a:p>
                  </a:txBody>
                  <a:tcPr anchor="ctr"/>
                </a:tc>
                <a:tc>
                  <a:txBody>
                    <a:bodyPr/>
                    <a:lstStyle/>
                    <a:p>
                      <a:pPr marL="298450" lvl="1" indent="-285750">
                        <a:buFont typeface="Arial" panose="020B0604020202020204" pitchFamily="34" charset="0"/>
                        <a:buChar char="•"/>
                      </a:pPr>
                      <a:r>
                        <a:rPr lang="en-US" sz="1400" dirty="0"/>
                        <a:t>Given to infants soon after birth or before/during first RSV season</a:t>
                      </a:r>
                    </a:p>
                    <a:p>
                      <a:pPr marL="298450" lvl="1" indent="-285750">
                        <a:buFont typeface="Arial" panose="020B0604020202020204" pitchFamily="34" charset="0"/>
                        <a:buChar char="•"/>
                      </a:pPr>
                      <a:r>
                        <a:rPr lang="en-US" sz="1400" dirty="0"/>
                        <a:t>Antibodies against a </a:t>
                      </a:r>
                      <a:r>
                        <a:rPr lang="en-US" sz="1400" b="1" dirty="0"/>
                        <a:t>single</a:t>
                      </a:r>
                      <a:r>
                        <a:rPr lang="en-US" sz="1400" dirty="0"/>
                        <a:t> potent neutralizing site on the Fusion protein.</a:t>
                      </a:r>
                    </a:p>
                    <a:p>
                      <a:pPr marL="298450" lvl="1" indent="-285750">
                        <a:buFont typeface="Arial" panose="020B0604020202020204" pitchFamily="34" charset="0"/>
                        <a:buChar char="•"/>
                      </a:pPr>
                      <a:r>
                        <a:rPr lang="en-US" sz="1400" dirty="0"/>
                        <a:t>A virus mutation could render the antibody ineffective.</a:t>
                      </a:r>
                      <a:endParaRPr lang="en-US" sz="1600" dirty="0">
                        <a:sym typeface="Wingdings" panose="05000000000000000000" pitchFamily="2" charset="2"/>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298450" lvl="1" indent="-285750">
                        <a:buFont typeface="Arial" panose="020B0604020202020204" pitchFamily="34" charset="0"/>
                        <a:buChar char="•"/>
                      </a:pPr>
                      <a:r>
                        <a:rPr lang="en-US" sz="1400" dirty="0"/>
                        <a:t>Gavi will support a maternal RSV vaccine for eligible countries.* </a:t>
                      </a:r>
                    </a:p>
                    <a:p>
                      <a:pPr marL="298450" lvl="1" indent="-285750">
                        <a:buFont typeface="Arial" panose="020B0604020202020204" pitchFamily="34" charset="0"/>
                        <a:buChar char="•"/>
                      </a:pPr>
                      <a:r>
                        <a:rPr lang="en-US" sz="1400" b="0" i="0" u="none" strike="noStrike" noProof="0" dirty="0">
                          <a:solidFill>
                            <a:srgbClr val="000000"/>
                          </a:solidFill>
                          <a:latin typeface="Corbel"/>
                        </a:rPr>
                        <a:t>A pricing agreement** on multidose vial can make RSV maternal vaccine more accessible for Gavi-eligible countries.</a:t>
                      </a:r>
                      <a:endParaRPr lang="en-US" sz="1400" b="0" i="0" u="none" strike="noStrike" noProof="0" dirty="0">
                        <a:solidFill>
                          <a:srgbClr val="000000"/>
                        </a:solidFill>
                        <a:latin typeface="Corbel"/>
                        <a:sym typeface="Wingdings" panose="05000000000000000000" pitchFamily="2" charset="2"/>
                      </a:endParaRPr>
                    </a:p>
                  </a:txBody>
                  <a:tcPr anchor="ctr"/>
                </a:tc>
                <a:tc>
                  <a:txBody>
                    <a:bodyPr/>
                    <a:lstStyle/>
                    <a:p>
                      <a:pPr marL="12700" lvl="1" indent="0"/>
                      <a:r>
                        <a:rPr lang="en-US" sz="1400" dirty="0"/>
                        <a:t>Gavi will consider a long-acting </a:t>
                      </a:r>
                      <a:r>
                        <a:rPr lang="en-US" sz="1400" dirty="0" err="1"/>
                        <a:t>mAb</a:t>
                      </a:r>
                      <a:r>
                        <a:rPr lang="en-US" sz="1400" dirty="0"/>
                        <a:t> when an affordable product is available for eligible countries.*</a:t>
                      </a:r>
                      <a:endParaRPr lang="en-US" sz="1400" dirty="0">
                        <a:sym typeface="Wingdings" panose="05000000000000000000" pitchFamily="2" charset="2"/>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r>
                        <a:rPr lang="en-US" sz="1400" dirty="0">
                          <a:sym typeface="Wingdings" panose="05000000000000000000" pitchFamily="2" charset="2"/>
                        </a:rPr>
                        <a:t>Estimated availability for low- and middle-income settings </a:t>
                      </a:r>
                      <a:r>
                        <a:rPr lang="en-US" sz="1400" dirty="0"/>
                        <a:t>in</a:t>
                      </a:r>
                      <a:r>
                        <a:rPr lang="en-US" sz="1400" dirty="0">
                          <a:sym typeface="Wingdings" panose="05000000000000000000" pitchFamily="2" charset="2"/>
                        </a:rPr>
                        <a:t> </a:t>
                      </a:r>
                      <a:r>
                        <a:rPr lang="en-US" sz="1400" b="1" dirty="0">
                          <a:sym typeface="Wingdings" panose="05000000000000000000" pitchFamily="2" charset="2"/>
                        </a:rPr>
                        <a:t>2027 onwards.</a:t>
                      </a:r>
                    </a:p>
                  </a:txBody>
                  <a:tcPr anchor="ctr"/>
                </a:tc>
                <a:tc>
                  <a:txBody>
                    <a:bodyPr/>
                    <a:lstStyle/>
                    <a:p>
                      <a:pPr marL="12700" lvl="1" indent="0">
                        <a:tabLst/>
                      </a:pPr>
                      <a:r>
                        <a:rPr lang="en-US" sz="1400" dirty="0">
                          <a:sym typeface="Wingdings" panose="05000000000000000000" pitchFamily="2" charset="2"/>
                        </a:rPr>
                        <a:t>Uncertain timing of availability in low- and middle-income settings due to price and supply barriers.</a:t>
                      </a:r>
                      <a:endParaRPr lang="en-US" sz="1400" b="1" dirty="0">
                        <a:sym typeface="Wingdings" panose="05000000000000000000" pitchFamily="2" charset="2"/>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7" name="TextBox 6">
            <a:extLst>
              <a:ext uri="{FF2B5EF4-FFF2-40B4-BE49-F238E27FC236}">
                <a16:creationId xmlns:a16="http://schemas.microsoft.com/office/drawing/2014/main" id="{96FDF19F-9A56-E58A-984C-DE704AC67E6E}"/>
              </a:ext>
            </a:extLst>
          </p:cNvPr>
          <p:cNvSpPr txBox="1"/>
          <p:nvPr/>
        </p:nvSpPr>
        <p:spPr>
          <a:xfrm>
            <a:off x="1321067" y="2143896"/>
            <a:ext cx="1551607"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PROTECTION</a:t>
            </a:r>
          </a:p>
        </p:txBody>
      </p:sp>
      <p:sp>
        <p:nvSpPr>
          <p:cNvPr id="8" name="TextBox 7">
            <a:extLst>
              <a:ext uri="{FF2B5EF4-FFF2-40B4-BE49-F238E27FC236}">
                <a16:creationId xmlns:a16="http://schemas.microsoft.com/office/drawing/2014/main" id="{AFD8BF31-2599-072E-B631-112ACD5370E5}"/>
              </a:ext>
            </a:extLst>
          </p:cNvPr>
          <p:cNvSpPr txBox="1"/>
          <p:nvPr/>
        </p:nvSpPr>
        <p:spPr>
          <a:xfrm>
            <a:off x="1321067" y="3233700"/>
            <a:ext cx="1551607"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HOW IT WORKS</a:t>
            </a:r>
          </a:p>
        </p:txBody>
      </p:sp>
      <p:sp>
        <p:nvSpPr>
          <p:cNvPr id="9" name="TextBox 8">
            <a:extLst>
              <a:ext uri="{FF2B5EF4-FFF2-40B4-BE49-F238E27FC236}">
                <a16:creationId xmlns:a16="http://schemas.microsoft.com/office/drawing/2014/main" id="{6B2F3362-845C-0A2B-D459-F9CA3BE2A656}"/>
              </a:ext>
            </a:extLst>
          </p:cNvPr>
          <p:cNvSpPr txBox="1"/>
          <p:nvPr/>
        </p:nvSpPr>
        <p:spPr>
          <a:xfrm>
            <a:off x="1321066" y="4491152"/>
            <a:ext cx="1551607"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COST</a:t>
            </a:r>
          </a:p>
        </p:txBody>
      </p:sp>
      <p:sp>
        <p:nvSpPr>
          <p:cNvPr id="10" name="TextBox 9">
            <a:extLst>
              <a:ext uri="{FF2B5EF4-FFF2-40B4-BE49-F238E27FC236}">
                <a16:creationId xmlns:a16="http://schemas.microsoft.com/office/drawing/2014/main" id="{6034A733-8BD4-059D-C74D-9EA3951287E8}"/>
              </a:ext>
            </a:extLst>
          </p:cNvPr>
          <p:cNvSpPr txBox="1"/>
          <p:nvPr/>
        </p:nvSpPr>
        <p:spPr>
          <a:xfrm>
            <a:off x="1321066" y="5553835"/>
            <a:ext cx="1551607"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AVAILABILITY</a:t>
            </a:r>
          </a:p>
        </p:txBody>
      </p:sp>
      <p:pic>
        <p:nvPicPr>
          <p:cNvPr id="11" name="Picture 10" descr="Icon&#10;&#10;Description automatically generated">
            <a:extLst>
              <a:ext uri="{FF2B5EF4-FFF2-40B4-BE49-F238E27FC236}">
                <a16:creationId xmlns:a16="http://schemas.microsoft.com/office/drawing/2014/main" id="{427E4375-1878-ED3C-A8FC-312E2415F3DC}"/>
              </a:ext>
            </a:extLst>
          </p:cNvPr>
          <p:cNvPicPr>
            <a:picLocks noChangeAspect="1"/>
          </p:cNvPicPr>
          <p:nvPr/>
        </p:nvPicPr>
        <p:blipFill>
          <a:blip r:embed="rId3"/>
          <a:stretch>
            <a:fillRect/>
          </a:stretch>
        </p:blipFill>
        <p:spPr>
          <a:xfrm>
            <a:off x="7419746" y="838418"/>
            <a:ext cx="368300" cy="711200"/>
          </a:xfrm>
          <a:prstGeom prst="rect">
            <a:avLst/>
          </a:prstGeom>
        </p:spPr>
      </p:pic>
      <p:pic>
        <p:nvPicPr>
          <p:cNvPr id="12" name="Picture 11" descr="Icon&#10;&#10;Description automatically generated">
            <a:extLst>
              <a:ext uri="{FF2B5EF4-FFF2-40B4-BE49-F238E27FC236}">
                <a16:creationId xmlns:a16="http://schemas.microsoft.com/office/drawing/2014/main" id="{DA3FAA95-89F9-A6F3-A30E-65FECC7E2846}"/>
              </a:ext>
            </a:extLst>
          </p:cNvPr>
          <p:cNvPicPr>
            <a:picLocks noChangeAspect="1"/>
          </p:cNvPicPr>
          <p:nvPr/>
        </p:nvPicPr>
        <p:blipFill>
          <a:blip r:embed="rId4"/>
          <a:stretch>
            <a:fillRect/>
          </a:stretch>
        </p:blipFill>
        <p:spPr>
          <a:xfrm>
            <a:off x="3379330" y="627515"/>
            <a:ext cx="457200" cy="1003300"/>
          </a:xfrm>
          <a:prstGeom prst="rect">
            <a:avLst/>
          </a:prstGeom>
        </p:spPr>
      </p:pic>
      <p:sp>
        <p:nvSpPr>
          <p:cNvPr id="3" name="TextBox 2">
            <a:extLst>
              <a:ext uri="{FF2B5EF4-FFF2-40B4-BE49-F238E27FC236}">
                <a16:creationId xmlns:a16="http://schemas.microsoft.com/office/drawing/2014/main" id="{CAB763FB-5DEE-191F-11F9-CD9AEDCABF8B}"/>
              </a:ext>
            </a:extLst>
          </p:cNvPr>
          <p:cNvSpPr txBox="1"/>
          <p:nvPr/>
        </p:nvSpPr>
        <p:spPr>
          <a:xfrm>
            <a:off x="956930" y="6186688"/>
            <a:ext cx="6081179" cy="545032"/>
          </a:xfrm>
          <a:prstGeom prst="rect">
            <a:avLst/>
          </a:prstGeom>
          <a:noFill/>
        </p:spPr>
        <p:txBody>
          <a:bodyPr wrap="none" lIns="0" tIns="0" rIns="0" bIns="0" rtlCol="0">
            <a:noAutofit/>
          </a:bodyPr>
          <a:lstStyle/>
          <a:p>
            <a:r>
              <a:rPr lang="en-US" sz="900" dirty="0">
                <a:solidFill>
                  <a:srgbClr val="000000">
                    <a:tint val="75000"/>
                  </a:srgbClr>
                </a:solidFill>
                <a:latin typeface="Corbel" panose="020B0503020204020204" pitchFamily="34" charset="0"/>
              </a:rPr>
              <a:t>*Gavi, the Vaccine Alliance. Review of Decisions: Board Meeting, 24-25 July 2025. Geneva, Switzerland. Accessed at:</a:t>
            </a:r>
            <a:br>
              <a:rPr lang="en-US" sz="900" dirty="0">
                <a:solidFill>
                  <a:srgbClr val="000000">
                    <a:tint val="75000"/>
                  </a:srgbClr>
                </a:solidFill>
                <a:latin typeface="Corbel" panose="020B0503020204020204" pitchFamily="34" charset="0"/>
              </a:rPr>
            </a:br>
            <a:r>
              <a:rPr lang="en-US" sz="900" dirty="0">
                <a:solidFill>
                  <a:srgbClr val="000000">
                    <a:tint val="75000"/>
                  </a:srgbClr>
                </a:solidFill>
                <a:latin typeface="Corbel" panose="020B0503020204020204" pitchFamily="34" charset="0"/>
              </a:rPr>
              <a:t>https://www.gavi.org/news/document-library/gavi-alliance-board-review-decisions-24-25-july-2025   </a:t>
            </a:r>
          </a:p>
          <a:p>
            <a:pPr algn="l"/>
            <a:r>
              <a:rPr lang="en-US" sz="900" dirty="0">
                <a:solidFill>
                  <a:srgbClr val="000000">
                    <a:tint val="75000"/>
                  </a:srgbClr>
                </a:solidFill>
                <a:latin typeface="Corbel" panose="020B0503020204020204" pitchFamily="34" charset="0"/>
              </a:rPr>
              <a:t>** Media center announcement accessed at: </a:t>
            </a:r>
            <a:br>
              <a:rPr lang="en-US" sz="900" dirty="0">
                <a:solidFill>
                  <a:srgbClr val="000000">
                    <a:tint val="75000"/>
                  </a:srgbClr>
                </a:solidFill>
                <a:latin typeface="Corbel" panose="020B0503020204020204" pitchFamily="34" charset="0"/>
              </a:rPr>
            </a:br>
            <a:r>
              <a:rPr lang="en-US" sz="900" dirty="0">
                <a:solidFill>
                  <a:srgbClr val="000000">
                    <a:tint val="75000"/>
                  </a:srgbClr>
                </a:solidFill>
                <a:latin typeface="Corbel" panose="020B0503020204020204" pitchFamily="34" charset="0"/>
                <a:hlinkClick r:id="rId5"/>
              </a:rPr>
              <a:t>https://www.gatesfoundation.org/ideas/media-center/press-releases/2022/09/gates-foundation-announces-grants-to-</a:t>
            </a:r>
          </a:p>
          <a:p>
            <a:pPr algn="l"/>
            <a:r>
              <a:rPr lang="en-US" sz="900" dirty="0">
                <a:solidFill>
                  <a:srgbClr val="000000">
                    <a:tint val="75000"/>
                  </a:srgbClr>
                </a:solidFill>
                <a:latin typeface="Corbel" panose="020B0503020204020204" pitchFamily="34" charset="0"/>
                <a:hlinkClick r:id="rId5"/>
              </a:rPr>
              <a:t>reduce-infant-mortality</a:t>
            </a:r>
            <a:r>
              <a:rPr lang="en-US" sz="900" dirty="0">
                <a:solidFill>
                  <a:srgbClr val="000000">
                    <a:tint val="75000"/>
                  </a:srgbClr>
                </a:solidFill>
                <a:latin typeface="Corbel" panose="020B0503020204020204" pitchFamily="34" charset="0"/>
              </a:rPr>
              <a:t> </a:t>
            </a:r>
          </a:p>
          <a:p>
            <a:pPr algn="l"/>
            <a:endParaRPr lang="en-US" dirty="0">
              <a:solidFill>
                <a:srgbClr val="454E60"/>
              </a:solidFill>
              <a:latin typeface="Helvetica" pitchFamily="2" charset="0"/>
            </a:endParaRPr>
          </a:p>
        </p:txBody>
      </p:sp>
      <p:sp>
        <p:nvSpPr>
          <p:cNvPr id="5" name="Footer Placeholder 2">
            <a:extLst>
              <a:ext uri="{FF2B5EF4-FFF2-40B4-BE49-F238E27FC236}">
                <a16:creationId xmlns:a16="http://schemas.microsoft.com/office/drawing/2014/main" id="{461F9810-EE09-AE6F-6E6C-AF682C2E940A}"/>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89413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dirty="0"/>
              <a:t>The early days of RSV vaccine development</a:t>
            </a:r>
            <a:br>
              <a:rPr lang="en-US" dirty="0"/>
            </a:br>
            <a:endParaRPr lang="en-US" dirty="0">
              <a:solidFill>
                <a:schemeClr val="accent1"/>
              </a:solidFill>
            </a:endParaRPr>
          </a:p>
        </p:txBody>
      </p:sp>
      <p:sp>
        <p:nvSpPr>
          <p:cNvPr id="4" name="Content Placeholder 2">
            <a:extLst>
              <a:ext uri="{FF2B5EF4-FFF2-40B4-BE49-F238E27FC236}">
                <a16:creationId xmlns:a16="http://schemas.microsoft.com/office/drawing/2014/main" id="{598EFF7E-821E-C730-937E-F9BDDB42C961}"/>
              </a:ext>
            </a:extLst>
          </p:cNvPr>
          <p:cNvSpPr txBox="1">
            <a:spLocks/>
          </p:cNvSpPr>
          <p:nvPr/>
        </p:nvSpPr>
        <p:spPr>
          <a:xfrm>
            <a:off x="1368127" y="4559405"/>
            <a:ext cx="10435721" cy="1243067"/>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None/>
            </a:pPr>
            <a:r>
              <a:rPr lang="en-US" dirty="0">
                <a:solidFill>
                  <a:schemeClr val="bg1"/>
                </a:solidFill>
              </a:rPr>
              <a:t>AS A RESULT, RSV VACCINE DEVELOPMENT STALLED FOR DECADES.</a:t>
            </a:r>
          </a:p>
          <a:p>
            <a:pPr marL="285750" indent="0">
              <a:buFont typeface="Arial" panose="020B0604020202020204" pitchFamily="34" charset="0"/>
              <a:buNone/>
            </a:pPr>
            <a:r>
              <a:rPr lang="en-US" sz="2800" b="1" dirty="0">
                <a:solidFill>
                  <a:schemeClr val="accent5"/>
                </a:solidFill>
              </a:rPr>
              <a:t>We’ve learned a lot since then.</a:t>
            </a:r>
          </a:p>
        </p:txBody>
      </p:sp>
      <p:pic>
        <p:nvPicPr>
          <p:cNvPr id="6" name="Picture 5">
            <a:extLst>
              <a:ext uri="{FF2B5EF4-FFF2-40B4-BE49-F238E27FC236}">
                <a16:creationId xmlns:a16="http://schemas.microsoft.com/office/drawing/2014/main" id="{66F75F4D-771C-A9E0-C40A-122EA2523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1013" y="4175193"/>
            <a:ext cx="1451168" cy="20114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E4C02A-4E2F-19C6-8C03-52FBE3D9FF22}"/>
              </a:ext>
            </a:extLst>
          </p:cNvPr>
          <p:cNvSpPr txBox="1"/>
          <p:nvPr/>
        </p:nvSpPr>
        <p:spPr>
          <a:xfrm>
            <a:off x="5582321" y="1778090"/>
            <a:ext cx="6097904" cy="1631216"/>
          </a:xfrm>
          <a:prstGeom prst="rect">
            <a:avLst/>
          </a:prstGeom>
          <a:noFill/>
        </p:spPr>
        <p:txBody>
          <a:bodyPr wrap="square">
            <a:spAutoFit/>
          </a:bodyPr>
          <a:lstStyle/>
          <a:p>
            <a:pPr marL="0" lvl="1">
              <a:defRPr/>
            </a:pPr>
            <a:r>
              <a:rPr lang="en-US" sz="2000" dirty="0">
                <a:latin typeface="Corbel"/>
              </a:rPr>
              <a:t>The children with ERD experienced an </a:t>
            </a:r>
            <a:r>
              <a:rPr lang="en-US" sz="2000" b="1" dirty="0">
                <a:solidFill>
                  <a:schemeClr val="accent1"/>
                </a:solidFill>
                <a:latin typeface="Corbel"/>
              </a:rPr>
              <a:t>inflammatory immune response</a:t>
            </a:r>
            <a:r>
              <a:rPr lang="en-US" sz="2000" b="1" dirty="0">
                <a:latin typeface="Corbel"/>
              </a:rPr>
              <a:t> </a:t>
            </a:r>
            <a:r>
              <a:rPr lang="en-US" sz="2000" dirty="0">
                <a:latin typeface="Corbel"/>
              </a:rPr>
              <a:t>that </a:t>
            </a:r>
          </a:p>
          <a:p>
            <a:pPr marL="342900" lvl="1" indent="-166688">
              <a:buClr>
                <a:schemeClr val="accent3"/>
              </a:buClr>
              <a:buFont typeface="Arial" panose="020B0604020202020204" pitchFamily="34" charset="0"/>
              <a:buChar char="•"/>
              <a:defRPr/>
            </a:pPr>
            <a:r>
              <a:rPr lang="en-US" sz="2000" dirty="0">
                <a:latin typeface="Corbel"/>
              </a:rPr>
              <a:t>clogged the lungs.</a:t>
            </a:r>
          </a:p>
          <a:p>
            <a:pPr marL="342900" lvl="1" indent="-166688">
              <a:buClr>
                <a:schemeClr val="accent3"/>
              </a:buClr>
              <a:buFont typeface="Arial" panose="020B0604020202020204" pitchFamily="34" charset="0"/>
              <a:buChar char="•"/>
              <a:defRPr/>
            </a:pPr>
            <a:r>
              <a:rPr lang="en-US" sz="2000" dirty="0">
                <a:latin typeface="Corbel"/>
              </a:rPr>
              <a:t>was not effective at clearing the RSV virus.</a:t>
            </a:r>
          </a:p>
          <a:p>
            <a:pPr marL="342900" lvl="1" indent="-166688">
              <a:buClr>
                <a:schemeClr val="accent3"/>
              </a:buClr>
              <a:buFont typeface="Arial" panose="020B0604020202020204" pitchFamily="34" charset="0"/>
              <a:buChar char="•"/>
              <a:defRPr/>
            </a:pPr>
            <a:r>
              <a:rPr lang="en-US" sz="2000" dirty="0">
                <a:latin typeface="Corbel"/>
              </a:rPr>
              <a:t>led to increased severe disease and hospitalization.</a:t>
            </a:r>
          </a:p>
        </p:txBody>
      </p:sp>
      <p:sp>
        <p:nvSpPr>
          <p:cNvPr id="7" name="object 3">
            <a:extLst>
              <a:ext uri="{FF2B5EF4-FFF2-40B4-BE49-F238E27FC236}">
                <a16:creationId xmlns:a16="http://schemas.microsoft.com/office/drawing/2014/main" id="{BE57D083-587D-D31C-DF0F-DC9F6769E164}"/>
              </a:ext>
            </a:extLst>
          </p:cNvPr>
          <p:cNvSpPr/>
          <p:nvPr/>
        </p:nvSpPr>
        <p:spPr>
          <a:xfrm>
            <a:off x="3667639" y="1278902"/>
            <a:ext cx="8136210" cy="262959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chemeClr val="accent2"/>
            </a:solidFill>
          </a:ln>
        </p:spPr>
        <p:txBody>
          <a:bodyPr wrap="square" lIns="0" tIns="0" rIns="0" bIns="0" rtlCol="0"/>
          <a:lstStyle/>
          <a:p>
            <a:endParaRPr sz="1500"/>
          </a:p>
        </p:txBody>
      </p:sp>
      <p:sp>
        <p:nvSpPr>
          <p:cNvPr id="3" name="Content Placeholder 2">
            <a:extLst>
              <a:ext uri="{FF2B5EF4-FFF2-40B4-BE49-F238E27FC236}">
                <a16:creationId xmlns:a16="http://schemas.microsoft.com/office/drawing/2014/main" id="{3ED836A3-C6B2-1CBE-4F13-8B5CF3A8BD01}"/>
              </a:ext>
            </a:extLst>
          </p:cNvPr>
          <p:cNvSpPr>
            <a:spLocks noGrp="1"/>
          </p:cNvSpPr>
          <p:nvPr>
            <p:ph sz="half" idx="1"/>
          </p:nvPr>
        </p:nvSpPr>
        <p:spPr>
          <a:xfrm>
            <a:off x="1368128" y="1512864"/>
            <a:ext cx="3924307" cy="2161668"/>
          </a:xfrm>
          <a:solidFill>
            <a:schemeClr val="accent2"/>
          </a:solidFill>
        </p:spPr>
        <p:txBody>
          <a:bodyPr vert="horz" lIns="91440" tIns="45720" rIns="91440" bIns="45720" rtlCol="0" anchor="ctr" anchorCtr="0">
            <a:noAutofit/>
          </a:bodyPr>
          <a:lstStyle/>
          <a:p>
            <a:pPr marL="0" indent="0">
              <a:buNone/>
            </a:pPr>
            <a:r>
              <a:rPr lang="en-US" dirty="0">
                <a:solidFill>
                  <a:schemeClr val="bg1"/>
                </a:solidFill>
                <a:latin typeface="Corbel"/>
              </a:rPr>
              <a:t>In the 1960s, direct immunization of children with </a:t>
            </a:r>
            <a:r>
              <a:rPr lang="en-US" b="1" dirty="0">
                <a:solidFill>
                  <a:schemeClr val="bg1"/>
                </a:solidFill>
                <a:latin typeface="Corbel"/>
              </a:rPr>
              <a:t>formalin-inactivated RSV vaccine</a:t>
            </a:r>
            <a:r>
              <a:rPr lang="en-US" dirty="0">
                <a:solidFill>
                  <a:schemeClr val="bg1"/>
                </a:solidFill>
                <a:latin typeface="Corbel"/>
              </a:rPr>
              <a:t> in clinical trials resulted in </a:t>
            </a:r>
            <a:r>
              <a:rPr lang="en-US" b="1" dirty="0">
                <a:solidFill>
                  <a:schemeClr val="bg1"/>
                </a:solidFill>
                <a:latin typeface="Corbel"/>
              </a:rPr>
              <a:t>enhanced respiratory disease (ERD) upon subsequent natural RSV infection</a:t>
            </a:r>
            <a:r>
              <a:rPr lang="en-US" dirty="0">
                <a:solidFill>
                  <a:schemeClr val="bg1"/>
                </a:solidFill>
                <a:latin typeface="Corbel"/>
              </a:rPr>
              <a:t>.</a:t>
            </a:r>
            <a:endParaRPr lang="en-US" dirty="0">
              <a:solidFill>
                <a:schemeClr val="bg1"/>
              </a:solidFill>
              <a:highlight>
                <a:srgbClr val="FFFF00"/>
              </a:highlight>
            </a:endParaRPr>
          </a:p>
        </p:txBody>
      </p:sp>
      <p:sp>
        <p:nvSpPr>
          <p:cNvPr id="5" name="Footer Placeholder 2">
            <a:extLst>
              <a:ext uri="{FF2B5EF4-FFF2-40B4-BE49-F238E27FC236}">
                <a16:creationId xmlns:a16="http://schemas.microsoft.com/office/drawing/2014/main" id="{EE1D0634-EF89-5CBC-0303-A34E71357914}"/>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59954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0">
            <a:extLst>
              <a:ext uri="{FF2B5EF4-FFF2-40B4-BE49-F238E27FC236}">
                <a16:creationId xmlns:a16="http://schemas.microsoft.com/office/drawing/2014/main" id="{06B5803C-FCA8-82C5-FA09-B786A8A4127B}"/>
              </a:ext>
            </a:extLst>
          </p:cNvPr>
          <p:cNvSpPr/>
          <p:nvPr/>
        </p:nvSpPr>
        <p:spPr>
          <a:xfrm>
            <a:off x="1322563" y="2749497"/>
            <a:ext cx="4217864"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4" name="object 30">
            <a:extLst>
              <a:ext uri="{FF2B5EF4-FFF2-40B4-BE49-F238E27FC236}">
                <a16:creationId xmlns:a16="http://schemas.microsoft.com/office/drawing/2014/main" id="{4B051841-598B-227D-8CCF-A70C200C557E}"/>
              </a:ext>
            </a:extLst>
          </p:cNvPr>
          <p:cNvSpPr/>
          <p:nvPr/>
        </p:nvSpPr>
        <p:spPr>
          <a:xfrm rot="10800000">
            <a:off x="7392353" y="2749497"/>
            <a:ext cx="4217864"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2" name="Title 1">
            <a:extLst>
              <a:ext uri="{FF2B5EF4-FFF2-40B4-BE49-F238E27FC236}">
                <a16:creationId xmlns:a16="http://schemas.microsoft.com/office/drawing/2014/main" id="{374C80E2-40AD-662C-845A-E74193BE31B3}"/>
              </a:ext>
            </a:extLst>
          </p:cNvPr>
          <p:cNvSpPr>
            <a:spLocks noGrp="1"/>
          </p:cNvSpPr>
          <p:nvPr>
            <p:ph type="title"/>
          </p:nvPr>
        </p:nvSpPr>
        <p:spPr/>
        <p:txBody>
          <a:bodyPr/>
          <a:lstStyle/>
          <a:p>
            <a:r>
              <a:rPr lang="en-US" dirty="0"/>
              <a:t>What mattered? Whether a baby already had an RSV infection</a:t>
            </a:r>
          </a:p>
        </p:txBody>
      </p:sp>
      <p:sp>
        <p:nvSpPr>
          <p:cNvPr id="11" name="TextBox 10">
            <a:extLst>
              <a:ext uri="{FF2B5EF4-FFF2-40B4-BE49-F238E27FC236}">
                <a16:creationId xmlns:a16="http://schemas.microsoft.com/office/drawing/2014/main" id="{B3DEA61F-39CA-E72D-B759-9D422969F453}"/>
              </a:ext>
            </a:extLst>
          </p:cNvPr>
          <p:cNvSpPr txBox="1"/>
          <p:nvPr/>
        </p:nvSpPr>
        <p:spPr>
          <a:xfrm>
            <a:off x="1524000" y="3220525"/>
            <a:ext cx="2347801" cy="1939786"/>
          </a:xfrm>
          <a:prstGeom prst="rect">
            <a:avLst/>
          </a:prstGeom>
          <a:solidFill>
            <a:schemeClr val="tx1"/>
          </a:solidFill>
        </p:spPr>
        <p:txBody>
          <a:bodyPr wrap="square" rtlCol="0" anchor="ctr" anchorCtr="0">
            <a:noAutofit/>
          </a:bodyPr>
          <a:lstStyle/>
          <a:p>
            <a:pPr marL="122238" marR="0" lvl="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chemeClr val="accent5"/>
                </a:solidFill>
                <a:effectLst/>
                <a:uLnTx/>
                <a:uFillTx/>
                <a:latin typeface="Corbel" panose="020B0503020204020204"/>
                <a:ea typeface="+mn-ea"/>
                <a:cs typeface="+mn-cs"/>
              </a:rPr>
              <a:t>0-24 months</a:t>
            </a:r>
          </a:p>
          <a:p>
            <a:pPr marL="122238" marR="0" lvl="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solidFill>
                <a:effectLst/>
                <a:uLnTx/>
                <a:uFillTx/>
                <a:latin typeface="Corbel" panose="020B0503020204020204"/>
                <a:ea typeface="+mn-ea"/>
                <a:cs typeface="+mn-cs"/>
              </a:rPr>
              <a:t>RSV naïve </a:t>
            </a:r>
            <a:r>
              <a:rPr lang="en-US" sz="1600" dirty="0">
                <a:solidFill>
                  <a:schemeClr val="bg1"/>
                </a:solidFill>
                <a:latin typeface="Corbel" panose="020B0503020204020204"/>
                <a:sym typeface="Wingdings" panose="05000000000000000000" pitchFamily="2" charset="2"/>
              </a:rPr>
              <a:t> </a:t>
            </a:r>
            <a:r>
              <a:rPr kumimoji="0" lang="en-US" sz="1600" b="0" i="0" u="none" strike="noStrike" kern="1200" cap="none" spc="0" normalizeH="0" baseline="0" noProof="0" dirty="0">
                <a:ln>
                  <a:noFill/>
                </a:ln>
                <a:solidFill>
                  <a:schemeClr val="bg1"/>
                </a:solidFill>
                <a:effectLst/>
                <a:uLnTx/>
                <a:uFillTx/>
                <a:latin typeface="Corbel" panose="020B0503020204020204"/>
                <a:ea typeface="+mn-ea"/>
                <a:cs typeface="+mn-cs"/>
              </a:rPr>
              <a:t>risk of vaccine-induced ERD with direct vaccination</a:t>
            </a:r>
          </a:p>
        </p:txBody>
      </p:sp>
      <p:sp>
        <p:nvSpPr>
          <p:cNvPr id="13" name="TextBox 12">
            <a:extLst>
              <a:ext uri="{FF2B5EF4-FFF2-40B4-BE49-F238E27FC236}">
                <a16:creationId xmlns:a16="http://schemas.microsoft.com/office/drawing/2014/main" id="{361933A6-A073-DB23-B4AB-CAF3DA34D1D8}"/>
              </a:ext>
            </a:extLst>
          </p:cNvPr>
          <p:cNvSpPr txBox="1"/>
          <p:nvPr/>
        </p:nvSpPr>
        <p:spPr>
          <a:xfrm>
            <a:off x="4439838" y="3725461"/>
            <a:ext cx="68022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Corbel" panose="020B0503020204020204"/>
                <a:ea typeface="+mn-ea"/>
                <a:cs typeface="+mn-cs"/>
              </a:rPr>
              <a:t>School age children through older adulthood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orbel" panose="020B0503020204020204"/>
                <a:ea typeface="+mn-ea"/>
                <a:cs typeface="+mn-cs"/>
              </a:rPr>
              <a:t>High likelihood of multiple exposures to RSV </a:t>
            </a:r>
            <a:r>
              <a:rPr lang="en-US" dirty="0">
                <a:latin typeface="Corbel" panose="020B0503020204020204"/>
                <a:sym typeface="Wingdings" panose="05000000000000000000" pitchFamily="2" charset="2"/>
              </a:rPr>
              <a:t> </a:t>
            </a:r>
            <a:br>
              <a:rPr lang="en-US" dirty="0">
                <a:latin typeface="Corbel" panose="020B0503020204020204"/>
                <a:sym typeface="Wingdings" panose="05000000000000000000" pitchFamily="2" charset="2"/>
              </a:rPr>
            </a:br>
            <a:r>
              <a:rPr kumimoji="0" lang="en-US" b="0" i="0" u="none" strike="noStrike" kern="1200" cap="none" spc="0" normalizeH="0" baseline="0" noProof="0" dirty="0">
                <a:ln>
                  <a:noFill/>
                </a:ln>
                <a:effectLst/>
                <a:uLnTx/>
                <a:uFillTx/>
                <a:latin typeface="Corbel" panose="020B0503020204020204"/>
                <a:ea typeface="+mn-ea"/>
                <a:cs typeface="+mn-cs"/>
              </a:rPr>
              <a:t>ERD</a:t>
            </a:r>
            <a:r>
              <a:rPr kumimoji="0" lang="en-US" b="0" i="0" u="none" strike="noStrike" kern="1200" cap="none" spc="0" normalizeH="0" baseline="0" noProof="0" dirty="0">
                <a:ln>
                  <a:noFill/>
                </a:ln>
                <a:effectLst/>
                <a:uLnTx/>
                <a:uFillTx/>
                <a:latin typeface="Corbel" panose="020B0503020204020204"/>
                <a:ea typeface="+mn-ea"/>
                <a:cs typeface="+mn-cs"/>
                <a:sym typeface="Wingdings" panose="05000000000000000000" pitchFamily="2" charset="2"/>
              </a:rPr>
              <a:t> </a:t>
            </a:r>
            <a:r>
              <a:rPr kumimoji="0" lang="en-US" b="0" i="0" u="none" strike="noStrike" kern="1200" cap="none" spc="0" normalizeH="0" baseline="0" noProof="0" dirty="0">
                <a:ln>
                  <a:noFill/>
                </a:ln>
                <a:effectLst/>
                <a:uLnTx/>
                <a:uFillTx/>
                <a:latin typeface="Corbel" panose="020B0503020204020204"/>
                <a:ea typeface="+mn-ea"/>
                <a:cs typeface="+mn-cs"/>
              </a:rPr>
              <a:t>not a risk factor with direct vaccination</a:t>
            </a:r>
          </a:p>
        </p:txBody>
      </p:sp>
      <p:pic>
        <p:nvPicPr>
          <p:cNvPr id="7" name="Picture 6">
            <a:extLst>
              <a:ext uri="{FF2B5EF4-FFF2-40B4-BE49-F238E27FC236}">
                <a16:creationId xmlns:a16="http://schemas.microsoft.com/office/drawing/2014/main" id="{8A862AE5-809D-3009-C0DD-A66A9678D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279" y="1489215"/>
            <a:ext cx="10399745" cy="1260282"/>
          </a:xfrm>
          <a:prstGeom prst="rect">
            <a:avLst/>
          </a:prstGeom>
        </p:spPr>
      </p:pic>
      <p:sp>
        <p:nvSpPr>
          <p:cNvPr id="6" name="Footer Placeholder 2">
            <a:extLst>
              <a:ext uri="{FF2B5EF4-FFF2-40B4-BE49-F238E27FC236}">
                <a16:creationId xmlns:a16="http://schemas.microsoft.com/office/drawing/2014/main" id="{AFF58C41-49FA-91A7-0A78-42D3C7DCA710}"/>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90171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8CD7-34CD-47B9-9593-D20AB614DBE7}"/>
              </a:ext>
            </a:extLst>
          </p:cNvPr>
          <p:cNvSpPr>
            <a:spLocks noGrp="1"/>
          </p:cNvSpPr>
          <p:nvPr>
            <p:ph type="title"/>
          </p:nvPr>
        </p:nvSpPr>
        <p:spPr/>
        <p:txBody>
          <a:bodyPr/>
          <a:lstStyle/>
          <a:p>
            <a:pPr marL="10583">
              <a:lnSpc>
                <a:spcPct val="100000"/>
              </a:lnSpc>
              <a:spcBef>
                <a:spcPts val="83"/>
              </a:spcBef>
              <a:tabLst>
                <a:tab pos="1224972" algn="l"/>
                <a:tab pos="1649876" algn="l"/>
              </a:tabLst>
            </a:pPr>
            <a:r>
              <a:rPr lang="en-US" spc="-17" dirty="0"/>
              <a:t>The vaccine immune target: RSV fusion (F) protein</a:t>
            </a:r>
          </a:p>
        </p:txBody>
      </p:sp>
      <p:sp>
        <p:nvSpPr>
          <p:cNvPr id="3" name="Content Placeholder 2">
            <a:extLst>
              <a:ext uri="{FF2B5EF4-FFF2-40B4-BE49-F238E27FC236}">
                <a16:creationId xmlns:a16="http://schemas.microsoft.com/office/drawing/2014/main" id="{DE9D8CD6-1C62-235F-544D-5A46CDC0A47A}"/>
              </a:ext>
            </a:extLst>
          </p:cNvPr>
          <p:cNvSpPr>
            <a:spLocks noGrp="1"/>
          </p:cNvSpPr>
          <p:nvPr>
            <p:ph sz="half" idx="1"/>
          </p:nvPr>
        </p:nvSpPr>
        <p:spPr>
          <a:xfrm>
            <a:off x="1224280" y="1249680"/>
            <a:ext cx="5181600" cy="5027330"/>
          </a:xfrm>
        </p:spPr>
        <p:txBody>
          <a:bodyPr vert="horz" lIns="91440" tIns="45720" rIns="91440" bIns="45720" rtlCol="0" anchor="t">
            <a:normAutofit/>
          </a:bodyPr>
          <a:lstStyle/>
          <a:p>
            <a:pPr marL="0" indent="0">
              <a:lnSpc>
                <a:spcPct val="100000"/>
              </a:lnSpc>
              <a:spcBef>
                <a:spcPts val="0"/>
              </a:spcBef>
              <a:buClrTx/>
              <a:buNone/>
              <a:defRPr/>
            </a:pPr>
            <a:r>
              <a:rPr kumimoji="0" lang="en-US" sz="2000" b="1" i="0" u="none" strike="noStrike" kern="1200" cap="none" spc="0" normalizeH="0" baseline="0" noProof="0" dirty="0">
                <a:ln>
                  <a:noFill/>
                </a:ln>
                <a:effectLst/>
                <a:uLnTx/>
                <a:uFillTx/>
                <a:latin typeface="Corbel" panose="020B0503020204020204"/>
                <a:ea typeface="+mn-ea"/>
                <a:cs typeface="+mn-cs"/>
              </a:rPr>
              <a:t>What is </a:t>
            </a:r>
            <a:r>
              <a:rPr lang="en-US" b="1" dirty="0">
                <a:latin typeface="Corbel" panose="020B0503020204020204"/>
              </a:rPr>
              <a:t>the</a:t>
            </a:r>
            <a:r>
              <a:rPr kumimoji="0" lang="en-US" sz="2000" b="1" i="0" u="none" strike="noStrike" kern="1200" cap="none" spc="0" normalizeH="0" baseline="0" noProof="0" dirty="0">
                <a:ln>
                  <a:noFill/>
                </a:ln>
                <a:effectLst/>
                <a:uLnTx/>
                <a:uFillTx/>
                <a:latin typeface="Corbel" panose="020B0503020204020204"/>
                <a:ea typeface="+mn-ea"/>
                <a:cs typeface="+mn-cs"/>
              </a:rPr>
              <a:t> RSV fusion (F) protein?</a:t>
            </a:r>
            <a:r>
              <a:rPr lang="en-US" b="1" dirty="0">
                <a:latin typeface="Corbel" panose="020B0503020204020204"/>
              </a:rPr>
              <a:t> </a:t>
            </a:r>
            <a:endParaRPr kumimoji="0" lang="en-US" sz="2000" b="1" i="0" u="none" strike="noStrike" kern="1200" cap="none" spc="0" normalizeH="0" baseline="0" noProof="0" dirty="0">
              <a:ln>
                <a:noFill/>
              </a:ln>
              <a:effectLst/>
              <a:uLnTx/>
              <a:uFillTx/>
              <a:latin typeface="Corbel" panose="020B0503020204020204"/>
              <a:ea typeface="+mn-ea"/>
              <a:cs typeface="+mn-cs"/>
            </a:endParaRPr>
          </a:p>
          <a:p>
            <a:pPr>
              <a:lnSpc>
                <a:spcPct val="100000"/>
              </a:lnSpc>
              <a:spcBef>
                <a:spcPts val="0"/>
              </a:spcBef>
              <a:buClrTx/>
              <a:defRPr/>
            </a:pPr>
            <a:r>
              <a:rPr kumimoji="0" lang="en-US" sz="2000" b="0" i="0" u="none" strike="noStrike" kern="1200" cap="none" spc="0" normalizeH="0" baseline="0" noProof="0" dirty="0">
                <a:ln>
                  <a:noFill/>
                </a:ln>
                <a:effectLst/>
                <a:uLnTx/>
                <a:uFillTx/>
                <a:latin typeface="Corbel" panose="020B0503020204020204"/>
                <a:ea typeface="+mn-ea"/>
                <a:cs typeface="+mn-cs"/>
              </a:rPr>
              <a:t>The part of the virus that fuses to cells in the body, enabling the virus to invade the cells and cause infection.</a:t>
            </a:r>
            <a:endParaRPr lang="en-US" sz="2000" b="0" i="0" u="none" strike="noStrike" kern="1200" cap="none" spc="0" normalizeH="0" baseline="0" noProof="0" dirty="0">
              <a:ln>
                <a:noFill/>
              </a:ln>
              <a:effectLst/>
              <a:uLnTx/>
              <a:uFillTx/>
              <a:latin typeface="Corbel" panose="020B0503020204020204"/>
            </a:endParaRPr>
          </a:p>
          <a:p>
            <a:pPr marL="0" indent="0">
              <a:lnSpc>
                <a:spcPct val="100000"/>
              </a:lnSpc>
              <a:spcBef>
                <a:spcPts val="0"/>
              </a:spcBef>
              <a:buClrTx/>
              <a:buNone/>
              <a:defRPr/>
            </a:pPr>
            <a:endParaRPr lang="en-US" dirty="0">
              <a:latin typeface="Corbel" panose="020B0503020204020204"/>
            </a:endParaRPr>
          </a:p>
          <a:p>
            <a:pPr marL="0" indent="0">
              <a:lnSpc>
                <a:spcPct val="100000"/>
              </a:lnSpc>
              <a:spcBef>
                <a:spcPts val="0"/>
              </a:spcBef>
              <a:buClrTx/>
              <a:buNone/>
              <a:defRPr/>
            </a:pPr>
            <a:r>
              <a:rPr kumimoji="0" lang="en-US" sz="2000" b="1" i="0" u="none" strike="noStrike" kern="1200" cap="none" spc="0" normalizeH="0" baseline="0" noProof="0" dirty="0">
                <a:ln>
                  <a:noFill/>
                </a:ln>
                <a:effectLst/>
                <a:uLnTx/>
                <a:uFillTx/>
                <a:latin typeface="Corbel" panose="020B0503020204020204"/>
                <a:ea typeface="+mn-ea"/>
                <a:cs typeface="+mn-cs"/>
              </a:rPr>
              <a:t>The opportunity</a:t>
            </a:r>
            <a:endParaRPr lang="en-US" sz="2000" b="1" i="0" u="none" strike="noStrike" kern="1200" cap="none" spc="0" normalizeH="0" baseline="0" noProof="0" dirty="0">
              <a:ln>
                <a:noFill/>
              </a:ln>
              <a:effectLst/>
              <a:uLnTx/>
              <a:uFillTx/>
              <a:latin typeface="Corbel" panose="020B0503020204020204"/>
            </a:endParaRPr>
          </a:p>
          <a:p>
            <a:pPr>
              <a:lnSpc>
                <a:spcPct val="100000"/>
              </a:lnSpc>
              <a:spcBef>
                <a:spcPts val="0"/>
              </a:spcBef>
              <a:buClrTx/>
              <a:defRPr/>
            </a:pPr>
            <a:r>
              <a:rPr lang="en-US" dirty="0">
                <a:latin typeface="Corbel" panose="020B0503020204020204"/>
              </a:rPr>
              <a:t>If a vaccine can help the body create antibodies to the F protein that interrupt this process, disease can be prevented.</a:t>
            </a:r>
          </a:p>
          <a:p>
            <a:pPr>
              <a:lnSpc>
                <a:spcPct val="100000"/>
              </a:lnSpc>
              <a:spcBef>
                <a:spcPts val="0"/>
              </a:spcBef>
              <a:buClrTx/>
              <a:defRPr/>
            </a:pPr>
            <a:endParaRPr kumimoji="0" lang="en-US" sz="2000" b="0" i="0" u="none" strike="noStrike" kern="1200" cap="none" spc="0" normalizeH="0" baseline="0" noProof="0" dirty="0">
              <a:ln>
                <a:noFill/>
              </a:ln>
              <a:effectLst/>
              <a:uLnTx/>
              <a:uFillTx/>
              <a:latin typeface="Corbel" panose="020B0503020204020204"/>
              <a:ea typeface="+mn-ea"/>
              <a:cs typeface="+mn-cs"/>
            </a:endParaRPr>
          </a:p>
          <a:p>
            <a:pPr marL="0" indent="0">
              <a:lnSpc>
                <a:spcPct val="100000"/>
              </a:lnSpc>
              <a:spcBef>
                <a:spcPts val="0"/>
              </a:spcBef>
              <a:buClrTx/>
              <a:buNone/>
              <a:defRPr/>
            </a:pPr>
            <a:r>
              <a:rPr lang="en-US" b="1" dirty="0">
                <a:latin typeface="Corbel" panose="020B0503020204020204"/>
              </a:rPr>
              <a:t>The challenge</a:t>
            </a:r>
          </a:p>
          <a:p>
            <a:pPr>
              <a:lnSpc>
                <a:spcPct val="100000"/>
              </a:lnSpc>
              <a:spcBef>
                <a:spcPts val="0"/>
              </a:spcBef>
              <a:buClrTx/>
              <a:defRPr/>
            </a:pPr>
            <a:r>
              <a:rPr kumimoji="0" lang="en-US" sz="2000" i="0" u="none" strike="noStrike" kern="1200" cap="none" spc="0" normalizeH="0" baseline="0" noProof="0" dirty="0">
                <a:ln>
                  <a:noFill/>
                </a:ln>
                <a:effectLst/>
                <a:uLnTx/>
                <a:uFillTx/>
                <a:latin typeface="Corbel" panose="020B0503020204020204"/>
                <a:ea typeface="+mn-ea"/>
                <a:cs typeface="+mn-cs"/>
              </a:rPr>
              <a:t>The RSV F protein is very unstable and undergoes dramatic structural changes</a:t>
            </a:r>
            <a:r>
              <a:rPr lang="en-US" dirty="0">
                <a:latin typeface="Corbel" panose="020B0503020204020204"/>
              </a:rPr>
              <a:t> between a pre-fusion and post-fusion state</a:t>
            </a:r>
            <a:r>
              <a:rPr kumimoji="0" lang="en-US" sz="2000" i="0" u="none" strike="noStrike" kern="1200" cap="none" spc="0" normalizeH="0" baseline="0" noProof="0" dirty="0">
                <a:ln>
                  <a:noFill/>
                </a:ln>
                <a:effectLst/>
                <a:uLnTx/>
                <a:uFillTx/>
                <a:latin typeface="Corbel" panose="020B0503020204020204"/>
                <a:ea typeface="+mn-ea"/>
                <a:cs typeface="+mn-cs"/>
              </a:rPr>
              <a:t>, making </a:t>
            </a:r>
            <a:r>
              <a:rPr lang="en-US" dirty="0">
                <a:latin typeface="Corbel" panose="020B0503020204020204"/>
              </a:rPr>
              <a:t>it a difficult antigen to use in a vaccine.</a:t>
            </a:r>
            <a:endParaRPr lang="en-US" sz="2000" i="0" u="none" strike="noStrike" kern="1200" cap="none" spc="0" normalizeH="0" baseline="0" noProof="0" dirty="0">
              <a:ln>
                <a:noFill/>
              </a:ln>
              <a:effectLst/>
              <a:uLnTx/>
              <a:uFillTx/>
              <a:latin typeface="Corbel" panose="020B0503020204020204"/>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dirty="0">
              <a:latin typeface="Corbel" panose="020B0503020204020204"/>
            </a:endParaRPr>
          </a:p>
          <a:p>
            <a:pPr marL="0" indent="0">
              <a:lnSpc>
                <a:spcPct val="100000"/>
              </a:lnSpc>
              <a:spcBef>
                <a:spcPts val="0"/>
              </a:spcBef>
              <a:buClrTx/>
              <a:buNone/>
              <a:defRPr/>
            </a:pPr>
            <a:endParaRPr kumimoji="0" lang="en-US" sz="2000" b="1" i="0" u="none" strike="noStrike" kern="1200" cap="none" spc="0" normalizeH="0" baseline="0" noProof="0" dirty="0">
              <a:ln>
                <a:noFill/>
              </a:ln>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dirty="0">
              <a:sym typeface="Wingdings" panose="05000000000000000000" pitchFamily="2" charset="2"/>
            </a:endParaRPr>
          </a:p>
          <a:p>
            <a:pPr marL="0" indent="0">
              <a:buNone/>
            </a:pPr>
            <a:endParaRPr lang="en-US" dirty="0"/>
          </a:p>
        </p:txBody>
      </p:sp>
      <p:pic>
        <p:nvPicPr>
          <p:cNvPr id="4" name="Content Placeholder 3">
            <a:extLst>
              <a:ext uri="{FF2B5EF4-FFF2-40B4-BE49-F238E27FC236}">
                <a16:creationId xmlns:a16="http://schemas.microsoft.com/office/drawing/2014/main" id="{6B3B0376-F9C6-295B-A448-E57AFD00000D}"/>
              </a:ext>
            </a:extLst>
          </p:cNvPr>
          <p:cNvPicPr>
            <a:picLocks noChangeAspect="1"/>
          </p:cNvPicPr>
          <p:nvPr/>
        </p:nvPicPr>
        <p:blipFill rotWithShape="1">
          <a:blip r:embed="rId3"/>
          <a:srcRect b="-5007"/>
          <a:stretch/>
        </p:blipFill>
        <p:spPr bwMode="invGray">
          <a:xfrm>
            <a:off x="6891655" y="1721052"/>
            <a:ext cx="4848224" cy="3036578"/>
          </a:xfrm>
          <a:prstGeom prst="rect">
            <a:avLst/>
          </a:prstGeom>
          <a:solidFill>
            <a:schemeClr val="tx1"/>
          </a:solidFill>
        </p:spPr>
      </p:pic>
      <p:sp>
        <p:nvSpPr>
          <p:cNvPr id="5" name="object 10">
            <a:extLst>
              <a:ext uri="{FF2B5EF4-FFF2-40B4-BE49-F238E27FC236}">
                <a16:creationId xmlns:a16="http://schemas.microsoft.com/office/drawing/2014/main" id="{21877AE3-2E68-01CA-51AD-2183F9372CF8}"/>
              </a:ext>
            </a:extLst>
          </p:cNvPr>
          <p:cNvSpPr txBox="1"/>
          <p:nvPr/>
        </p:nvSpPr>
        <p:spPr>
          <a:xfrm>
            <a:off x="10032535" y="1803419"/>
            <a:ext cx="1538406" cy="338554"/>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n-US" sz="1042" b="1" spc="-8">
                <a:solidFill>
                  <a:srgbClr val="FFFFFF"/>
                </a:solidFill>
                <a:latin typeface="Montserrat"/>
                <a:cs typeface="Montserrat"/>
              </a:rPr>
              <a:t>Fusion (F) protein</a:t>
            </a:r>
            <a:endParaRPr sz="1042">
              <a:latin typeface="Montserrat"/>
              <a:cs typeface="Montserrat"/>
            </a:endParaRPr>
          </a:p>
        </p:txBody>
      </p:sp>
      <p:cxnSp>
        <p:nvCxnSpPr>
          <p:cNvPr id="7" name="Elbow Connector 6">
            <a:extLst>
              <a:ext uri="{FF2B5EF4-FFF2-40B4-BE49-F238E27FC236}">
                <a16:creationId xmlns:a16="http://schemas.microsoft.com/office/drawing/2014/main" id="{F0B04890-6687-53A0-635F-F8A2BCAC56DF}"/>
              </a:ext>
            </a:extLst>
          </p:cNvPr>
          <p:cNvCxnSpPr>
            <a:cxnSpLocks/>
          </p:cNvCxnSpPr>
          <p:nvPr/>
        </p:nvCxnSpPr>
        <p:spPr>
          <a:xfrm flipV="1">
            <a:off x="9166225" y="1883802"/>
            <a:ext cx="940301" cy="151373"/>
          </a:xfrm>
          <a:prstGeom prst="bentConnector3">
            <a:avLst>
              <a:gd name="adj1" fmla="val 104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4943906A-68F1-956F-E607-8984B87CEC1E}"/>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0506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FFB4AF8-2275-E53C-0699-45CE6BC68B24}"/>
                  </a:ext>
                </a:extLst>
              </p14:cNvPr>
              <p14:cNvContentPartPr/>
              <p14:nvPr/>
            </p14:nvContentPartPr>
            <p14:xfrm>
              <a:off x="5276703" y="629991"/>
              <a:ext cx="258840" cy="449640"/>
            </p14:xfrm>
          </p:contentPart>
        </mc:Choice>
        <mc:Fallback xmlns="">
          <p:pic>
            <p:nvPicPr>
              <p:cNvPr id="6" name="Ink 5">
                <a:extLst>
                  <a:ext uri="{FF2B5EF4-FFF2-40B4-BE49-F238E27FC236}">
                    <a16:creationId xmlns:a16="http://schemas.microsoft.com/office/drawing/2014/main" id="{2FFB4AF8-2275-E53C-0699-45CE6BC68B24}"/>
                  </a:ext>
                </a:extLst>
              </p:cNvPr>
              <p:cNvPicPr/>
              <p:nvPr/>
            </p:nvPicPr>
            <p:blipFill>
              <a:blip r:embed="rId5"/>
              <a:stretch>
                <a:fillRect/>
              </a:stretch>
            </p:blipFill>
            <p:spPr>
              <a:xfrm>
                <a:off x="5267703" y="620991"/>
                <a:ext cx="2764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ED38B68-AF5A-205E-B892-57CE57976D5F}"/>
                  </a:ext>
                </a:extLst>
              </p14:cNvPr>
              <p14:cNvContentPartPr/>
              <p14:nvPr/>
            </p14:nvContentPartPr>
            <p14:xfrm>
              <a:off x="4435743" y="3200031"/>
              <a:ext cx="1591200" cy="1121400"/>
            </p14:xfrm>
          </p:contentPart>
        </mc:Choice>
        <mc:Fallback xmlns="">
          <p:pic>
            <p:nvPicPr>
              <p:cNvPr id="8" name="Ink 7">
                <a:extLst>
                  <a:ext uri="{FF2B5EF4-FFF2-40B4-BE49-F238E27FC236}">
                    <a16:creationId xmlns:a16="http://schemas.microsoft.com/office/drawing/2014/main" id="{BED38B68-AF5A-205E-B892-57CE57976D5F}"/>
                  </a:ext>
                </a:extLst>
              </p:cNvPr>
              <p:cNvPicPr/>
              <p:nvPr/>
            </p:nvPicPr>
            <p:blipFill>
              <a:blip r:embed="rId7"/>
              <a:stretch>
                <a:fillRect/>
              </a:stretch>
            </p:blipFill>
            <p:spPr>
              <a:xfrm>
                <a:off x="4372729" y="3137031"/>
                <a:ext cx="1716868"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80B9A6F2-4116-C959-8216-2D7CFF3BEFEC}"/>
                  </a:ext>
                </a:extLst>
              </p14:cNvPr>
              <p14:cNvContentPartPr/>
              <p14:nvPr/>
            </p14:nvContentPartPr>
            <p14:xfrm>
              <a:off x="8676183" y="949196"/>
              <a:ext cx="1182240" cy="339480"/>
            </p14:xfrm>
          </p:contentPart>
        </mc:Choice>
        <mc:Fallback xmlns="">
          <p:pic>
            <p:nvPicPr>
              <p:cNvPr id="27" name="Ink 26">
                <a:extLst>
                  <a:ext uri="{FF2B5EF4-FFF2-40B4-BE49-F238E27FC236}">
                    <a16:creationId xmlns:a16="http://schemas.microsoft.com/office/drawing/2014/main" id="{80B9A6F2-4116-C959-8216-2D7CFF3BEFEC}"/>
                  </a:ext>
                </a:extLst>
              </p:cNvPr>
              <p:cNvPicPr/>
              <p:nvPr/>
            </p:nvPicPr>
            <p:blipFill>
              <a:blip r:embed="rId9"/>
              <a:stretch>
                <a:fillRect/>
              </a:stretch>
            </p:blipFill>
            <p:spPr>
              <a:xfrm>
                <a:off x="8613183" y="886196"/>
                <a:ext cx="13078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8673E63D-58AF-15F0-7D13-44ECB0CCACD5}"/>
                  </a:ext>
                </a:extLst>
              </p14:cNvPr>
              <p14:cNvContentPartPr/>
              <p14:nvPr/>
            </p14:nvContentPartPr>
            <p14:xfrm>
              <a:off x="8326666" y="711540"/>
              <a:ext cx="225360" cy="227520"/>
            </p14:xfrm>
          </p:contentPart>
        </mc:Choice>
        <mc:Fallback xmlns="">
          <p:pic>
            <p:nvPicPr>
              <p:cNvPr id="31" name="Ink 30">
                <a:extLst>
                  <a:ext uri="{FF2B5EF4-FFF2-40B4-BE49-F238E27FC236}">
                    <a16:creationId xmlns:a16="http://schemas.microsoft.com/office/drawing/2014/main" id="{8673E63D-58AF-15F0-7D13-44ECB0CCACD5}"/>
                  </a:ext>
                </a:extLst>
              </p:cNvPr>
              <p:cNvPicPr/>
              <p:nvPr/>
            </p:nvPicPr>
            <p:blipFill>
              <a:blip r:embed="rId11"/>
              <a:stretch>
                <a:fillRect/>
              </a:stretch>
            </p:blipFill>
            <p:spPr>
              <a:xfrm>
                <a:off x="8263666" y="648640"/>
                <a:ext cx="351000" cy="35296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a:extLst>
                  <a:ext uri="{FF2B5EF4-FFF2-40B4-BE49-F238E27FC236}">
                    <a16:creationId xmlns:a16="http://schemas.microsoft.com/office/drawing/2014/main" id="{915B7655-03E7-0EB9-D2DA-B939EAC7EF16}"/>
                  </a:ext>
                </a:extLst>
              </p14:cNvPr>
              <p14:cNvContentPartPr/>
              <p14:nvPr/>
            </p14:nvContentPartPr>
            <p14:xfrm>
              <a:off x="6706666" y="739980"/>
              <a:ext cx="90000" cy="48600"/>
            </p14:xfrm>
          </p:contentPart>
        </mc:Choice>
        <mc:Fallback xmlns="">
          <p:pic>
            <p:nvPicPr>
              <p:cNvPr id="41" name="Ink 40">
                <a:extLst>
                  <a:ext uri="{FF2B5EF4-FFF2-40B4-BE49-F238E27FC236}">
                    <a16:creationId xmlns:a16="http://schemas.microsoft.com/office/drawing/2014/main" id="{915B7655-03E7-0EB9-D2DA-B939EAC7EF16}"/>
                  </a:ext>
                </a:extLst>
              </p:cNvPr>
              <p:cNvPicPr/>
              <p:nvPr/>
            </p:nvPicPr>
            <p:blipFill>
              <a:blip r:embed="rId13"/>
              <a:stretch>
                <a:fillRect/>
              </a:stretch>
            </p:blipFill>
            <p:spPr>
              <a:xfrm>
                <a:off x="6643413" y="676980"/>
                <a:ext cx="216145" cy="174240"/>
              </a:xfrm>
              <a:prstGeom prst="rect">
                <a:avLst/>
              </a:prstGeom>
            </p:spPr>
          </p:pic>
        </mc:Fallback>
      </mc:AlternateContent>
      <p:sp>
        <p:nvSpPr>
          <p:cNvPr id="42" name="TextBox 41">
            <a:extLst>
              <a:ext uri="{FF2B5EF4-FFF2-40B4-BE49-F238E27FC236}">
                <a16:creationId xmlns:a16="http://schemas.microsoft.com/office/drawing/2014/main" id="{90B60F1A-3855-D424-85AC-E66CC6533029}"/>
              </a:ext>
            </a:extLst>
          </p:cNvPr>
          <p:cNvSpPr txBox="1"/>
          <p:nvPr/>
        </p:nvSpPr>
        <p:spPr>
          <a:xfrm>
            <a:off x="4698777" y="5663490"/>
            <a:ext cx="2370932" cy="400110"/>
          </a:xfrm>
          <a:prstGeom prst="rect">
            <a:avLst/>
          </a:prstGeom>
          <a:noFill/>
        </p:spPr>
        <p:txBody>
          <a:bodyPr wrap="square" lIns="91440" tIns="45720" rIns="91440" bIns="45720" rtlCol="0" anchor="t">
            <a:spAutoFit/>
          </a:bodyPr>
          <a:lstStyle/>
          <a:p>
            <a:pPr algn="ctr"/>
            <a:r>
              <a:rPr lang="en-US" sz="2000" b="1" dirty="0">
                <a:solidFill>
                  <a:schemeClr val="accent1"/>
                </a:solidFill>
              </a:rPr>
              <a:t>Pre-F</a:t>
            </a:r>
          </a:p>
        </p:txBody>
      </p:sp>
      <p:sp>
        <p:nvSpPr>
          <p:cNvPr id="44" name="TextBox 43">
            <a:extLst>
              <a:ext uri="{FF2B5EF4-FFF2-40B4-BE49-F238E27FC236}">
                <a16:creationId xmlns:a16="http://schemas.microsoft.com/office/drawing/2014/main" id="{918FFDDA-D417-8C05-BD0E-9FF0A3EEE958}"/>
              </a:ext>
            </a:extLst>
          </p:cNvPr>
          <p:cNvSpPr txBox="1"/>
          <p:nvPr/>
        </p:nvSpPr>
        <p:spPr>
          <a:xfrm>
            <a:off x="8939713" y="5709542"/>
            <a:ext cx="1575243" cy="400110"/>
          </a:xfrm>
          <a:prstGeom prst="rect">
            <a:avLst/>
          </a:prstGeom>
          <a:noFill/>
        </p:spPr>
        <p:txBody>
          <a:bodyPr wrap="square" lIns="91440" tIns="45720" rIns="91440" bIns="45720" rtlCol="0" anchor="t">
            <a:spAutoFit/>
          </a:bodyPr>
          <a:lstStyle/>
          <a:p>
            <a:pPr algn="ctr"/>
            <a:r>
              <a:rPr lang="en-US" sz="2000" b="1" dirty="0">
                <a:solidFill>
                  <a:schemeClr val="accent1"/>
                </a:solidFill>
              </a:rPr>
              <a:t>Post-F</a:t>
            </a:r>
          </a:p>
        </p:txBody>
      </p:sp>
      <p:grpSp>
        <p:nvGrpSpPr>
          <p:cNvPr id="49" name="Group 48">
            <a:extLst>
              <a:ext uri="{FF2B5EF4-FFF2-40B4-BE49-F238E27FC236}">
                <a16:creationId xmlns:a16="http://schemas.microsoft.com/office/drawing/2014/main" id="{64CCAEA5-268B-AE8E-3D3A-4E927726DCBD}"/>
              </a:ext>
            </a:extLst>
          </p:cNvPr>
          <p:cNvGrpSpPr/>
          <p:nvPr/>
        </p:nvGrpSpPr>
        <p:grpSpPr>
          <a:xfrm>
            <a:off x="8057793" y="846295"/>
            <a:ext cx="141840" cy="137160"/>
            <a:chOff x="7703460" y="1576890"/>
            <a:chExt cx="141840" cy="137160"/>
          </a:xfrm>
        </p:grpSpPr>
        <mc:AlternateContent xmlns:mc="http://schemas.openxmlformats.org/markup-compatibility/2006" xmlns:p14="http://schemas.microsoft.com/office/powerpoint/2010/main">
          <mc:Choice Requires="p14">
            <p:contentPart p14:bwMode="auto" r:id="rId14">
              <p14:nvContentPartPr>
                <p14:cNvPr id="50" name="Ink 49">
                  <a:extLst>
                    <a:ext uri="{FF2B5EF4-FFF2-40B4-BE49-F238E27FC236}">
                      <a16:creationId xmlns:a16="http://schemas.microsoft.com/office/drawing/2014/main" id="{42452C5C-4FA6-AEA7-EB5B-D2A152756DD0}"/>
                    </a:ext>
                  </a:extLst>
                </p14:cNvPr>
                <p14:cNvContentPartPr/>
                <p14:nvPr/>
              </p14:nvContentPartPr>
              <p14:xfrm>
                <a:off x="7703460" y="1691010"/>
                <a:ext cx="22680" cy="23040"/>
              </p14:xfrm>
            </p:contentPart>
          </mc:Choice>
          <mc:Fallback xmlns="">
            <p:pic>
              <p:nvPicPr>
                <p:cNvPr id="50" name="Ink 49">
                  <a:extLst>
                    <a:ext uri="{FF2B5EF4-FFF2-40B4-BE49-F238E27FC236}">
                      <a16:creationId xmlns:a16="http://schemas.microsoft.com/office/drawing/2014/main" id="{42452C5C-4FA6-AEA7-EB5B-D2A152756DD0}"/>
                    </a:ext>
                  </a:extLst>
                </p:cNvPr>
                <p:cNvPicPr/>
                <p:nvPr/>
              </p:nvPicPr>
              <p:blipFill>
                <a:blip r:embed="rId15"/>
                <a:stretch>
                  <a:fillRect/>
                </a:stretch>
              </p:blipFill>
              <p:spPr>
                <a:xfrm>
                  <a:off x="7640460" y="1627010"/>
                  <a:ext cx="148320" cy="15067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0">
                  <a:extLst>
                    <a:ext uri="{FF2B5EF4-FFF2-40B4-BE49-F238E27FC236}">
                      <a16:creationId xmlns:a16="http://schemas.microsoft.com/office/drawing/2014/main" id="{183D27E8-D644-A741-B371-15D4F0A31D7C}"/>
                    </a:ext>
                  </a:extLst>
                </p14:cNvPr>
                <p14:cNvContentPartPr/>
                <p14:nvPr/>
              </p14:nvContentPartPr>
              <p14:xfrm>
                <a:off x="7829460" y="1576890"/>
                <a:ext cx="15840" cy="60480"/>
              </p14:xfrm>
            </p:contentPart>
          </mc:Choice>
          <mc:Fallback xmlns="">
            <p:pic>
              <p:nvPicPr>
                <p:cNvPr id="51" name="Ink 50">
                  <a:extLst>
                    <a:ext uri="{FF2B5EF4-FFF2-40B4-BE49-F238E27FC236}">
                      <a16:creationId xmlns:a16="http://schemas.microsoft.com/office/drawing/2014/main" id="{183D27E8-D644-A741-B371-15D4F0A31D7C}"/>
                    </a:ext>
                  </a:extLst>
                </p:cNvPr>
                <p:cNvPicPr/>
                <p:nvPr/>
              </p:nvPicPr>
              <p:blipFill>
                <a:blip r:embed="rId17"/>
                <a:stretch>
                  <a:fillRect/>
                </a:stretch>
              </p:blipFill>
              <p:spPr>
                <a:xfrm>
                  <a:off x="7766460" y="1513890"/>
                  <a:ext cx="141480" cy="186120"/>
                </a:xfrm>
                <a:prstGeom prst="rect">
                  <a:avLst/>
                </a:prstGeom>
              </p:spPr>
            </p:pic>
          </mc:Fallback>
        </mc:AlternateContent>
      </p:grpSp>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dirty="0"/>
              <a:t>The key scientific breakthrough</a:t>
            </a:r>
            <a:br>
              <a:rPr lang="en-US" dirty="0"/>
            </a:br>
            <a:r>
              <a:rPr lang="en-US" sz="1800" dirty="0">
                <a:solidFill>
                  <a:schemeClr val="accent1"/>
                </a:solidFill>
              </a:rPr>
              <a:t>stabilizing the RSV F protein in a pre-fusion (pre-F) state</a:t>
            </a:r>
            <a:endParaRPr lang="en-US" dirty="0">
              <a:solidFill>
                <a:schemeClr val="accent1"/>
              </a:solidFill>
            </a:endParaRPr>
          </a:p>
        </p:txBody>
      </p:sp>
      <p:pic>
        <p:nvPicPr>
          <p:cNvPr id="9" name="Picture 8" descr="A multicolored structure of a dna molecule&#10;&#10;Description automatically generated">
            <a:extLst>
              <a:ext uri="{FF2B5EF4-FFF2-40B4-BE49-F238E27FC236}">
                <a16:creationId xmlns:a16="http://schemas.microsoft.com/office/drawing/2014/main" id="{A383F417-72F6-C158-8A97-C6815C977D1D}"/>
              </a:ext>
            </a:extLst>
          </p:cNvPr>
          <p:cNvPicPr>
            <a:picLocks noChangeAspect="1"/>
          </p:cNvPicPr>
          <p:nvPr/>
        </p:nvPicPr>
        <p:blipFill rotWithShape="1">
          <a:blip r:embed="rId18"/>
          <a:srcRect l="3030" t="2388" r="433" b="3011"/>
          <a:stretch/>
        </p:blipFill>
        <p:spPr>
          <a:xfrm>
            <a:off x="4452293" y="1799281"/>
            <a:ext cx="2648198" cy="3779817"/>
          </a:xfrm>
          <a:prstGeom prst="rect">
            <a:avLst/>
          </a:prstGeom>
        </p:spPr>
      </p:pic>
      <p:pic>
        <p:nvPicPr>
          <p:cNvPr id="10" name="Picture 9" descr="A close-up of a structure&#10;&#10;Description automatically generated">
            <a:extLst>
              <a:ext uri="{FF2B5EF4-FFF2-40B4-BE49-F238E27FC236}">
                <a16:creationId xmlns:a16="http://schemas.microsoft.com/office/drawing/2014/main" id="{A4CF01EB-28EC-3B2D-2365-EB130A2CFE61}"/>
              </a:ext>
            </a:extLst>
          </p:cNvPr>
          <p:cNvPicPr>
            <a:picLocks noChangeAspect="1"/>
          </p:cNvPicPr>
          <p:nvPr/>
        </p:nvPicPr>
        <p:blipFill>
          <a:blip r:embed="rId19"/>
          <a:stretch>
            <a:fillRect/>
          </a:stretch>
        </p:blipFill>
        <p:spPr>
          <a:xfrm>
            <a:off x="8939713" y="2792502"/>
            <a:ext cx="1594415" cy="2803603"/>
          </a:xfrm>
          <a:prstGeom prst="rect">
            <a:avLst/>
          </a:prstGeom>
        </p:spPr>
      </p:pic>
      <p:sp>
        <p:nvSpPr>
          <p:cNvPr id="4" name="TextBox 3">
            <a:extLst>
              <a:ext uri="{FF2B5EF4-FFF2-40B4-BE49-F238E27FC236}">
                <a16:creationId xmlns:a16="http://schemas.microsoft.com/office/drawing/2014/main" id="{30BCC781-C2DE-A338-33A8-185478BC8A92}"/>
              </a:ext>
            </a:extLst>
          </p:cNvPr>
          <p:cNvSpPr txBox="1"/>
          <p:nvPr/>
        </p:nvSpPr>
        <p:spPr>
          <a:xfrm>
            <a:off x="7975689" y="1315174"/>
            <a:ext cx="4063911" cy="147732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t>Colors represent different neutralizing sites on the F protein</a:t>
            </a:r>
          </a:p>
          <a:p>
            <a:pPr marL="342900" indent="-342900">
              <a:buFont typeface="Arial" panose="020B0604020202020204" pitchFamily="34" charset="0"/>
              <a:buChar char="•"/>
            </a:pPr>
            <a:r>
              <a:rPr lang="en-US" dirty="0"/>
              <a:t>Pre-F displays more, better neutralizing sites than post-F </a:t>
            </a:r>
          </a:p>
          <a:p>
            <a:endParaRPr lang="en-US" dirty="0"/>
          </a:p>
        </p:txBody>
      </p:sp>
      <p:sp>
        <p:nvSpPr>
          <p:cNvPr id="5" name="Footer Placeholder 5">
            <a:extLst>
              <a:ext uri="{FF2B5EF4-FFF2-40B4-BE49-F238E27FC236}">
                <a16:creationId xmlns:a16="http://schemas.microsoft.com/office/drawing/2014/main" id="{2378350C-B248-3A68-0AC2-5139D320A5B0}"/>
              </a:ext>
            </a:extLst>
          </p:cNvPr>
          <p:cNvSpPr txBox="1">
            <a:spLocks/>
          </p:cNvSpPr>
          <p:nvPr/>
        </p:nvSpPr>
        <p:spPr>
          <a:xfrm>
            <a:off x="869919" y="6572603"/>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Image: </a:t>
            </a:r>
            <a:r>
              <a:rPr lang="en-US" dirty="0">
                <a:hlinkClick r:id="rId20"/>
              </a:rPr>
              <a:t>Graham B, </a:t>
            </a:r>
            <a:r>
              <a:rPr lang="en-US" i="1" dirty="0">
                <a:hlinkClick r:id="rId20"/>
              </a:rPr>
              <a:t>Current Opinion in Virology</a:t>
            </a:r>
            <a:r>
              <a:rPr lang="en-US" dirty="0">
                <a:hlinkClick r:id="rId20"/>
              </a:rPr>
              <a:t>. 2017.</a:t>
            </a:r>
            <a:endParaRPr lang="en-US" dirty="0"/>
          </a:p>
        </p:txBody>
      </p:sp>
      <p:sp>
        <p:nvSpPr>
          <p:cNvPr id="7" name="object 3">
            <a:extLst>
              <a:ext uri="{FF2B5EF4-FFF2-40B4-BE49-F238E27FC236}">
                <a16:creationId xmlns:a16="http://schemas.microsoft.com/office/drawing/2014/main" id="{0763B75A-E49C-344A-4FD4-95DE6713F62F}"/>
              </a:ext>
            </a:extLst>
          </p:cNvPr>
          <p:cNvSpPr/>
          <p:nvPr/>
        </p:nvSpPr>
        <p:spPr>
          <a:xfrm>
            <a:off x="1967345" y="1278902"/>
            <a:ext cx="5555673" cy="5096982"/>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chemeClr val="accent1"/>
            </a:solidFill>
          </a:ln>
        </p:spPr>
        <p:txBody>
          <a:bodyPr wrap="square" lIns="0" tIns="0" rIns="0" bIns="0" rtlCol="0"/>
          <a:lstStyle/>
          <a:p>
            <a:endParaRPr sz="1500"/>
          </a:p>
        </p:txBody>
      </p:sp>
      <p:sp>
        <p:nvSpPr>
          <p:cNvPr id="11" name="Content Placeholder 2">
            <a:extLst>
              <a:ext uri="{FF2B5EF4-FFF2-40B4-BE49-F238E27FC236}">
                <a16:creationId xmlns:a16="http://schemas.microsoft.com/office/drawing/2014/main" id="{B7DEEA1F-3458-B20E-566F-B51C97FA94E4}"/>
              </a:ext>
            </a:extLst>
          </p:cNvPr>
          <p:cNvSpPr>
            <a:spLocks noGrp="1"/>
          </p:cNvSpPr>
          <p:nvPr>
            <p:ph sz="half" idx="1"/>
          </p:nvPr>
        </p:nvSpPr>
        <p:spPr>
          <a:xfrm>
            <a:off x="1368128" y="1794276"/>
            <a:ext cx="2648199" cy="4066234"/>
          </a:xfrm>
          <a:solidFill>
            <a:schemeClr val="accent1"/>
          </a:solidFill>
        </p:spPr>
        <p:txBody>
          <a:bodyPr vert="horz" lIns="91440" tIns="45720" rIns="91440" bIns="45720" rtlCol="0" anchor="ctr" anchorCtr="0">
            <a:noAutofit/>
          </a:bodyPr>
          <a:lstStyle/>
          <a:p>
            <a:pPr marL="122238" indent="0">
              <a:buNone/>
            </a:pPr>
            <a:r>
              <a:rPr lang="en-US" sz="2400" dirty="0">
                <a:solidFill>
                  <a:schemeClr val="bg1"/>
                </a:solidFill>
                <a:latin typeface="Corbel"/>
              </a:rPr>
              <a:t>Vaccines containing stabilized </a:t>
            </a:r>
            <a:r>
              <a:rPr lang="en-US" sz="2400" b="1" dirty="0">
                <a:solidFill>
                  <a:schemeClr val="bg1"/>
                </a:solidFill>
                <a:latin typeface="Corbel"/>
              </a:rPr>
              <a:t>pre-F</a:t>
            </a:r>
            <a:r>
              <a:rPr lang="en-US" sz="2400" dirty="0">
                <a:solidFill>
                  <a:schemeClr val="bg1"/>
                </a:solidFill>
                <a:latin typeface="Corbel"/>
              </a:rPr>
              <a:t> protein induce robust neutralizing </a:t>
            </a:r>
            <a:r>
              <a:rPr lang="en-US" sz="2400" b="1" dirty="0">
                <a:solidFill>
                  <a:schemeClr val="bg1"/>
                </a:solidFill>
                <a:latin typeface="Corbel"/>
              </a:rPr>
              <a:t>antibodies that protect against disease</a:t>
            </a:r>
            <a:r>
              <a:rPr lang="en-US" sz="2400" dirty="0">
                <a:solidFill>
                  <a:schemeClr val="bg1"/>
                </a:solidFill>
                <a:latin typeface="Corbel"/>
              </a:rPr>
              <a:t>.</a:t>
            </a:r>
          </a:p>
        </p:txBody>
      </p:sp>
      <p:sp>
        <p:nvSpPr>
          <p:cNvPr id="12" name="Footer Placeholder 2">
            <a:extLst>
              <a:ext uri="{FF2B5EF4-FFF2-40B4-BE49-F238E27FC236}">
                <a16:creationId xmlns:a16="http://schemas.microsoft.com/office/drawing/2014/main" id="{02EAE1C3-5991-F2AE-8ACF-1BFD57C66D01}"/>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49037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computer&#10;&#10;AI-generated content may be incorrect.">
            <a:extLst>
              <a:ext uri="{FF2B5EF4-FFF2-40B4-BE49-F238E27FC236}">
                <a16:creationId xmlns:a16="http://schemas.microsoft.com/office/drawing/2014/main" id="{CBE8A81A-5941-3137-C4DE-62D5B71A023C}"/>
              </a:ext>
            </a:extLst>
          </p:cNvPr>
          <p:cNvPicPr/>
          <p:nvPr/>
        </p:nvPicPr>
        <p:blipFill>
          <a:blip r:embed="rId3"/>
          <a:srcRect b="4269"/>
          <a:stretch>
            <a:fillRect/>
          </a:stretch>
        </p:blipFill>
        <p:spPr>
          <a:xfrm>
            <a:off x="1189620" y="898578"/>
            <a:ext cx="5997099" cy="4608969"/>
          </a:xfrm>
          <a:prstGeom prst="rect">
            <a:avLst/>
          </a:prstGeom>
        </p:spPr>
      </p:pic>
      <p:pic>
        <p:nvPicPr>
          <p:cNvPr id="30" name="object 249">
            <a:extLst>
              <a:ext uri="{FF2B5EF4-FFF2-40B4-BE49-F238E27FC236}">
                <a16:creationId xmlns:a16="http://schemas.microsoft.com/office/drawing/2014/main" id="{759D7A96-69FD-67C4-5829-25207DF4E486}"/>
              </a:ext>
            </a:extLst>
          </p:cNvPr>
          <p:cNvPicPr/>
          <p:nvPr/>
        </p:nvPicPr>
        <p:blipFill>
          <a:blip r:embed="rId4">
            <a:extLst>
              <a:ext uri="{28A0092B-C50C-407E-A947-70E740481C1C}">
                <a14:useLocalDpi xmlns:a14="http://schemas.microsoft.com/office/drawing/2010/main" val="0"/>
              </a:ext>
            </a:extLst>
          </a:blip>
          <a:srcRect/>
          <a:stretch/>
        </p:blipFill>
        <p:spPr>
          <a:xfrm>
            <a:off x="7499305" y="2741258"/>
            <a:ext cx="881773" cy="740175"/>
          </a:xfrm>
          <a:prstGeom prst="rect">
            <a:avLst/>
          </a:prstGeom>
        </p:spPr>
      </p:pic>
      <p:sp>
        <p:nvSpPr>
          <p:cNvPr id="33" name="object 252">
            <a:extLst>
              <a:ext uri="{FF2B5EF4-FFF2-40B4-BE49-F238E27FC236}">
                <a16:creationId xmlns:a16="http://schemas.microsoft.com/office/drawing/2014/main" id="{718A8C99-A7B4-C2C9-68ED-B89DDB050260}"/>
              </a:ext>
            </a:extLst>
          </p:cNvPr>
          <p:cNvSpPr/>
          <p:nvPr/>
        </p:nvSpPr>
        <p:spPr>
          <a:xfrm flipV="1">
            <a:off x="5564157" y="4623999"/>
            <a:ext cx="360445" cy="1054625"/>
          </a:xfrm>
          <a:custGeom>
            <a:avLst/>
            <a:gdLst/>
            <a:ahLst/>
            <a:cxnLst/>
            <a:rect l="l" t="t" r="r" b="b"/>
            <a:pathLst>
              <a:path w="1485900" h="767714">
                <a:moveTo>
                  <a:pt x="12700" y="761098"/>
                </a:moveTo>
                <a:lnTo>
                  <a:pt x="10833" y="756615"/>
                </a:lnTo>
                <a:lnTo>
                  <a:pt x="6350" y="754748"/>
                </a:lnTo>
                <a:lnTo>
                  <a:pt x="1854" y="756615"/>
                </a:lnTo>
                <a:lnTo>
                  <a:pt x="0" y="761098"/>
                </a:lnTo>
                <a:lnTo>
                  <a:pt x="1854" y="765594"/>
                </a:lnTo>
                <a:lnTo>
                  <a:pt x="6350" y="767448"/>
                </a:lnTo>
                <a:lnTo>
                  <a:pt x="10833" y="765594"/>
                </a:lnTo>
                <a:lnTo>
                  <a:pt x="12700" y="761098"/>
                </a:lnTo>
                <a:close/>
              </a:path>
              <a:path w="1485900" h="767714">
                <a:moveTo>
                  <a:pt x="1485900" y="6350"/>
                </a:moveTo>
                <a:lnTo>
                  <a:pt x="1484033" y="1866"/>
                </a:lnTo>
                <a:lnTo>
                  <a:pt x="1479550" y="0"/>
                </a:lnTo>
                <a:lnTo>
                  <a:pt x="1475054" y="1866"/>
                </a:lnTo>
                <a:lnTo>
                  <a:pt x="1473200" y="6350"/>
                </a:lnTo>
                <a:lnTo>
                  <a:pt x="1475054" y="10845"/>
                </a:lnTo>
                <a:lnTo>
                  <a:pt x="1479550" y="12700"/>
                </a:lnTo>
                <a:lnTo>
                  <a:pt x="1484033" y="10845"/>
                </a:lnTo>
                <a:lnTo>
                  <a:pt x="1485900"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 name="object 258">
            <a:extLst>
              <a:ext uri="{FF2B5EF4-FFF2-40B4-BE49-F238E27FC236}">
                <a16:creationId xmlns:a16="http://schemas.microsoft.com/office/drawing/2014/main" id="{6BACC364-BE11-0A85-B1AC-B8EBE12ED9BC}"/>
              </a:ext>
            </a:extLst>
          </p:cNvPr>
          <p:cNvSpPr/>
          <p:nvPr/>
        </p:nvSpPr>
        <p:spPr>
          <a:xfrm>
            <a:off x="7374195" y="2726780"/>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31" name="Picture 330">
            <a:extLst>
              <a:ext uri="{FF2B5EF4-FFF2-40B4-BE49-F238E27FC236}">
                <a16:creationId xmlns:a16="http://schemas.microsoft.com/office/drawing/2014/main" id="{A3D2703A-3991-E56C-158B-D1BAF9F34169}"/>
              </a:ext>
            </a:extLst>
          </p:cNvPr>
          <p:cNvPicPr>
            <a:picLocks noChangeAspect="1"/>
          </p:cNvPicPr>
          <p:nvPr/>
        </p:nvPicPr>
        <p:blipFill>
          <a:blip r:embed="rId5">
            <a:extLst>
              <a:ext uri="{28A0092B-C50C-407E-A947-70E740481C1C}">
                <a14:useLocalDpi xmlns:a14="http://schemas.microsoft.com/office/drawing/2010/main" val="0"/>
              </a:ext>
            </a:extLst>
          </a:blip>
          <a:srcRect t="4336" b="4336"/>
          <a:stretch/>
        </p:blipFill>
        <p:spPr>
          <a:xfrm>
            <a:off x="7385328" y="4776208"/>
            <a:ext cx="1071754" cy="741308"/>
          </a:xfrm>
          <a:prstGeom prst="rect">
            <a:avLst/>
          </a:prstGeom>
        </p:spPr>
      </p:pic>
      <p:sp>
        <p:nvSpPr>
          <p:cNvPr id="2" name="object 2"/>
          <p:cNvSpPr txBox="1">
            <a:spLocks noGrp="1"/>
          </p:cNvSpPr>
          <p:nvPr>
            <p:ph type="title"/>
          </p:nvPr>
        </p:nvSpPr>
        <p:spPr>
          <a:xfrm>
            <a:off x="1419133" y="25046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solidFill>
                  <a:srgbClr val="314FA1"/>
                </a:solidFill>
              </a:rPr>
              <a:t>New</a:t>
            </a:r>
            <a:r>
              <a:rPr spc="-25" dirty="0">
                <a:solidFill>
                  <a:srgbClr val="314FA1"/>
                </a:solidFill>
              </a:rPr>
              <a:t> </a:t>
            </a:r>
            <a:r>
              <a:rPr dirty="0">
                <a:solidFill>
                  <a:srgbClr val="314FA1"/>
                </a:solidFill>
              </a:rPr>
              <a:t>hope</a:t>
            </a:r>
            <a:r>
              <a:rPr spc="-21" dirty="0">
                <a:solidFill>
                  <a:srgbClr val="314FA1"/>
                </a:solidFill>
              </a:rPr>
              <a:t> </a:t>
            </a:r>
            <a:r>
              <a:rPr dirty="0">
                <a:solidFill>
                  <a:srgbClr val="314FA1"/>
                </a:solidFill>
              </a:rPr>
              <a:t>of</a:t>
            </a:r>
            <a:r>
              <a:rPr spc="-21" dirty="0">
                <a:solidFill>
                  <a:srgbClr val="314FA1"/>
                </a:solidFill>
              </a:rPr>
              <a:t> </a:t>
            </a:r>
            <a:r>
              <a:rPr dirty="0">
                <a:solidFill>
                  <a:srgbClr val="314FA1"/>
                </a:solidFill>
              </a:rPr>
              <a:t>preventing</a:t>
            </a:r>
            <a:r>
              <a:rPr spc="-25" dirty="0">
                <a:solidFill>
                  <a:srgbClr val="314FA1"/>
                </a:solidFill>
              </a:rPr>
              <a:t> </a:t>
            </a:r>
            <a:r>
              <a:rPr dirty="0">
                <a:solidFill>
                  <a:srgbClr val="314FA1"/>
                </a:solidFill>
              </a:rPr>
              <a:t>RSV</a:t>
            </a:r>
            <a:r>
              <a:rPr spc="-21" dirty="0">
                <a:solidFill>
                  <a:srgbClr val="314FA1"/>
                </a:solidFill>
              </a:rPr>
              <a:t> </a:t>
            </a:r>
            <a:r>
              <a:rPr dirty="0">
                <a:solidFill>
                  <a:srgbClr val="314FA1"/>
                </a:solidFill>
              </a:rPr>
              <a:t>in</a:t>
            </a:r>
            <a:r>
              <a:rPr spc="-21" dirty="0">
                <a:solidFill>
                  <a:srgbClr val="314FA1"/>
                </a:solidFill>
              </a:rPr>
              <a:t> </a:t>
            </a:r>
            <a:r>
              <a:rPr lang="en-US" dirty="0">
                <a:solidFill>
                  <a:srgbClr val="314FA1"/>
                </a:solidFill>
              </a:rPr>
              <a:t>infants—a product development renaissance</a:t>
            </a:r>
            <a:endParaRPr spc="-8" dirty="0">
              <a:solidFill>
                <a:srgbClr val="314FA1"/>
              </a:solidFill>
            </a:endParaRPr>
          </a:p>
        </p:txBody>
      </p:sp>
      <p:sp>
        <p:nvSpPr>
          <p:cNvPr id="36" name="object 256">
            <a:extLst>
              <a:ext uri="{FF2B5EF4-FFF2-40B4-BE49-F238E27FC236}">
                <a16:creationId xmlns:a16="http://schemas.microsoft.com/office/drawing/2014/main" id="{5FE88B6B-A444-EB60-3BAF-2F9E63AB3DC4}"/>
              </a:ext>
            </a:extLst>
          </p:cNvPr>
          <p:cNvSpPr/>
          <p:nvPr/>
        </p:nvSpPr>
        <p:spPr>
          <a:xfrm>
            <a:off x="5446236" y="5046499"/>
            <a:ext cx="460836" cy="370501"/>
          </a:xfrm>
          <a:custGeom>
            <a:avLst/>
            <a:gdLst/>
            <a:ahLst/>
            <a:cxnLst/>
            <a:rect l="l" t="t" r="r" b="b"/>
            <a:pathLst>
              <a:path w="1807209" h="401954">
                <a:moveTo>
                  <a:pt x="0" y="401777"/>
                </a:moveTo>
                <a:lnTo>
                  <a:pt x="1807209" y="401777"/>
                </a:lnTo>
                <a:lnTo>
                  <a:pt x="1807209"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7" name="object 257">
            <a:extLst>
              <a:ext uri="{FF2B5EF4-FFF2-40B4-BE49-F238E27FC236}">
                <a16:creationId xmlns:a16="http://schemas.microsoft.com/office/drawing/2014/main" id="{031541D6-546F-7887-E266-7674CB3DF852}"/>
              </a:ext>
            </a:extLst>
          </p:cNvPr>
          <p:cNvPicPr/>
          <p:nvPr/>
        </p:nvPicPr>
        <p:blipFill>
          <a:blip r:embed="rId6">
            <a:extLst>
              <a:ext uri="{28A0092B-C50C-407E-A947-70E740481C1C}">
                <a14:useLocalDpi xmlns:a14="http://schemas.microsoft.com/office/drawing/2010/main" val="0"/>
              </a:ext>
            </a:extLst>
          </a:blip>
          <a:srcRect/>
          <a:stretch/>
        </p:blipFill>
        <p:spPr>
          <a:xfrm>
            <a:off x="7419188" y="3760043"/>
            <a:ext cx="1026915" cy="770187"/>
          </a:xfrm>
          <a:prstGeom prst="rect">
            <a:avLst/>
          </a:prstGeom>
        </p:spPr>
      </p:pic>
      <p:sp>
        <p:nvSpPr>
          <p:cNvPr id="38" name="object 258">
            <a:extLst>
              <a:ext uri="{FF2B5EF4-FFF2-40B4-BE49-F238E27FC236}">
                <a16:creationId xmlns:a16="http://schemas.microsoft.com/office/drawing/2014/main" id="{7A35D156-94F2-009A-71EF-95CF14F03B2C}"/>
              </a:ext>
            </a:extLst>
          </p:cNvPr>
          <p:cNvSpPr/>
          <p:nvPr/>
        </p:nvSpPr>
        <p:spPr>
          <a:xfrm>
            <a:off x="7367074" y="3745372"/>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0" name="object 262">
            <a:extLst>
              <a:ext uri="{FF2B5EF4-FFF2-40B4-BE49-F238E27FC236}">
                <a16:creationId xmlns:a16="http://schemas.microsoft.com/office/drawing/2014/main" id="{29F5C42F-28A2-D752-41E2-6D8D383E464B}"/>
              </a:ext>
            </a:extLst>
          </p:cNvPr>
          <p:cNvSpPr/>
          <p:nvPr/>
        </p:nvSpPr>
        <p:spPr>
          <a:xfrm>
            <a:off x="7374195" y="4767010"/>
            <a:ext cx="1108623" cy="776962"/>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2" name="object 264">
            <a:extLst>
              <a:ext uri="{FF2B5EF4-FFF2-40B4-BE49-F238E27FC236}">
                <a16:creationId xmlns:a16="http://schemas.microsoft.com/office/drawing/2014/main" id="{F2D54024-E284-7DBC-4F78-71F834CF1635}"/>
              </a:ext>
            </a:extLst>
          </p:cNvPr>
          <p:cNvSpPr/>
          <p:nvPr/>
        </p:nvSpPr>
        <p:spPr>
          <a:xfrm>
            <a:off x="3355352" y="5127982"/>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 name="object 266">
            <a:extLst>
              <a:ext uri="{FF2B5EF4-FFF2-40B4-BE49-F238E27FC236}">
                <a16:creationId xmlns:a16="http://schemas.microsoft.com/office/drawing/2014/main" id="{C0FFF137-DF61-8322-A7F2-7A658D854F2F}"/>
              </a:ext>
            </a:extLst>
          </p:cNvPr>
          <p:cNvSpPr/>
          <p:nvPr/>
        </p:nvSpPr>
        <p:spPr>
          <a:xfrm>
            <a:off x="5836117" y="5087044"/>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78" name="TextBox 77">
            <a:extLst>
              <a:ext uri="{FF2B5EF4-FFF2-40B4-BE49-F238E27FC236}">
                <a16:creationId xmlns:a16="http://schemas.microsoft.com/office/drawing/2014/main" id="{C9A1BE25-4788-0FED-3064-1EE0CABCCE8C}"/>
              </a:ext>
            </a:extLst>
          </p:cNvPr>
          <p:cNvSpPr txBox="1"/>
          <p:nvPr/>
        </p:nvSpPr>
        <p:spPr>
          <a:xfrm>
            <a:off x="8487352" y="2803865"/>
            <a:ext cx="220503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Maternal vaccine</a:t>
            </a:r>
          </a:p>
          <a:p>
            <a:pPr lvl="0">
              <a:defRPr/>
            </a:pPr>
            <a:r>
              <a:rPr lang="en-US" sz="1100" dirty="0">
                <a:solidFill>
                  <a:srgbClr val="000000"/>
                </a:solidFill>
              </a:rPr>
              <a:t>WHO recommended and prequalified; Gavi-supported</a:t>
            </a:r>
          </a:p>
        </p:txBody>
      </p:sp>
      <p:sp>
        <p:nvSpPr>
          <p:cNvPr id="79" name="TextBox 78">
            <a:extLst>
              <a:ext uri="{FF2B5EF4-FFF2-40B4-BE49-F238E27FC236}">
                <a16:creationId xmlns:a16="http://schemas.microsoft.com/office/drawing/2014/main" id="{E2CE7F75-B4C2-6272-3610-150FEDBEE5CC}"/>
              </a:ext>
            </a:extLst>
          </p:cNvPr>
          <p:cNvSpPr txBox="1"/>
          <p:nvPr/>
        </p:nvSpPr>
        <p:spPr>
          <a:xfrm>
            <a:off x="8531604" y="3871501"/>
            <a:ext cx="13221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br>
              <a:rPr kumimoji="0" lang="en-US" sz="1100" b="1"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U</a:t>
            </a:r>
            <a:r>
              <a:rPr lang="en-US" sz="1100" dirty="0">
                <a:solidFill>
                  <a:srgbClr val="000000"/>
                </a:solidFill>
                <a:latin typeface="Corbel" panose="020B0503020204020204"/>
              </a:rPr>
              <a:t>S</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 </a:t>
            </a:r>
            <a:r>
              <a:rPr lang="en-US" sz="1100" dirty="0">
                <a:solidFill>
                  <a:srgbClr val="000000"/>
                </a:solidFill>
                <a:latin typeface="Corbel" panose="020B0503020204020204"/>
              </a:rPr>
              <a:t>Food and Drug Administration</a:t>
            </a: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 approval</a:t>
            </a:r>
          </a:p>
        </p:txBody>
      </p:sp>
      <p:sp>
        <p:nvSpPr>
          <p:cNvPr id="80" name="TextBox 79">
            <a:extLst>
              <a:ext uri="{FF2B5EF4-FFF2-40B4-BE49-F238E27FC236}">
                <a16:creationId xmlns:a16="http://schemas.microsoft.com/office/drawing/2014/main" id="{15302DED-7697-0BA6-479D-9DE9045C92FD}"/>
              </a:ext>
            </a:extLst>
          </p:cNvPr>
          <p:cNvSpPr txBox="1"/>
          <p:nvPr/>
        </p:nvSpPr>
        <p:spPr>
          <a:xfrm>
            <a:off x="8551494" y="4847031"/>
            <a:ext cx="214089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Long-acting </a:t>
            </a:r>
            <a:r>
              <a:rPr kumimoji="0" lang="en-US" sz="1100" b="1" i="0" u="none" strike="noStrike" kern="1200" cap="none" spc="0" normalizeH="0" baseline="0" noProof="0" dirty="0" err="1">
                <a:ln>
                  <a:noFill/>
                </a:ln>
                <a:solidFill>
                  <a:srgbClr val="0092D4"/>
                </a:solidFill>
                <a:effectLst/>
                <a:uLnTx/>
                <a:uFillTx/>
                <a:latin typeface="Corbel" panose="020B0503020204020204"/>
                <a:ea typeface="+mn-ea"/>
                <a:cs typeface="+mn-cs"/>
              </a:rPr>
              <a:t>mAb</a:t>
            </a:r>
            <a: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t> </a:t>
            </a:r>
            <a:br>
              <a:rPr kumimoji="0" lang="en-US" sz="1100" b="1" i="0" u="none" strike="noStrike" kern="1200" cap="none" spc="0" normalizeH="0" baseline="0" noProof="0" dirty="0">
                <a:ln>
                  <a:noFill/>
                </a:ln>
                <a:solidFill>
                  <a:srgbClr val="0092D4"/>
                </a:solidFill>
                <a:effectLst/>
                <a:uLnTx/>
                <a:uFillTx/>
                <a:latin typeface="Corbel" panose="020B0503020204020204"/>
                <a:ea typeface="+mn-ea"/>
                <a:cs typeface="+mn-cs"/>
              </a:rPr>
            </a:br>
            <a:r>
              <a:rPr kumimoji="0" lang="en-US" sz="1100" b="0" i="0" u="none" strike="noStrike" kern="1200" cap="none" spc="0" normalizeH="0" baseline="0" noProof="0" dirty="0">
                <a:ln>
                  <a:noFill/>
                </a:ln>
                <a:solidFill>
                  <a:srgbClr val="000000"/>
                </a:solidFill>
                <a:effectLst/>
                <a:uLnTx/>
                <a:uFillTx/>
                <a:latin typeface="Corbel" panose="020B0503020204020204"/>
                <a:ea typeface="+mn-ea"/>
                <a:cs typeface="+mn-cs"/>
              </a:rPr>
              <a:t>licensed by various regulatory authorities and WHO recommended</a:t>
            </a:r>
          </a:p>
        </p:txBody>
      </p:sp>
      <p:sp>
        <p:nvSpPr>
          <p:cNvPr id="82" name="TextBox 81">
            <a:extLst>
              <a:ext uri="{FF2B5EF4-FFF2-40B4-BE49-F238E27FC236}">
                <a16:creationId xmlns:a16="http://schemas.microsoft.com/office/drawing/2014/main" id="{CE9CE300-3D7A-E61A-A2EE-81A573CB9AAC}"/>
              </a:ext>
            </a:extLst>
          </p:cNvPr>
          <p:cNvSpPr txBox="1"/>
          <p:nvPr/>
        </p:nvSpPr>
        <p:spPr>
          <a:xfrm>
            <a:off x="1712415" y="5681614"/>
            <a:ext cx="4855735" cy="215444"/>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2D4"/>
                </a:solidFill>
                <a:effectLst/>
                <a:uLnTx/>
                <a:uFillTx/>
                <a:latin typeface="Corbel" panose="020B0503020204020204"/>
                <a:ea typeface="+mn-ea"/>
                <a:cs typeface="+mn-cs"/>
              </a:rPr>
              <a:t>www.path.org/resources/rsv-vaccine-and-mab-snapshot/</a:t>
            </a:r>
          </a:p>
        </p:txBody>
      </p:sp>
      <p:sp>
        <p:nvSpPr>
          <p:cNvPr id="326" name="object 248">
            <a:extLst>
              <a:ext uri="{FF2B5EF4-FFF2-40B4-BE49-F238E27FC236}">
                <a16:creationId xmlns:a16="http://schemas.microsoft.com/office/drawing/2014/main" id="{01323B60-FC10-A297-8C6E-38B216349F13}"/>
              </a:ext>
            </a:extLst>
          </p:cNvPr>
          <p:cNvSpPr/>
          <p:nvPr/>
        </p:nvSpPr>
        <p:spPr>
          <a:xfrm>
            <a:off x="5908668" y="5045005"/>
            <a:ext cx="488254"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1" name="object 263">
            <a:extLst>
              <a:ext uri="{FF2B5EF4-FFF2-40B4-BE49-F238E27FC236}">
                <a16:creationId xmlns:a16="http://schemas.microsoft.com/office/drawing/2014/main" id="{4F7F194C-A9D2-4E98-45D2-FDE53F9F13AC}"/>
              </a:ext>
            </a:extLst>
          </p:cNvPr>
          <p:cNvSpPr/>
          <p:nvPr/>
        </p:nvSpPr>
        <p:spPr>
          <a:xfrm flipH="1" flipV="1">
            <a:off x="6237559" y="2425666"/>
            <a:ext cx="1108623" cy="677279"/>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3" name="object 263">
            <a:extLst>
              <a:ext uri="{FF2B5EF4-FFF2-40B4-BE49-F238E27FC236}">
                <a16:creationId xmlns:a16="http://schemas.microsoft.com/office/drawing/2014/main" id="{B95A767D-460D-19F7-A634-0DA06AB764C4}"/>
              </a:ext>
            </a:extLst>
          </p:cNvPr>
          <p:cNvSpPr/>
          <p:nvPr/>
        </p:nvSpPr>
        <p:spPr>
          <a:xfrm flipV="1">
            <a:off x="5700531" y="3770808"/>
            <a:ext cx="1673663" cy="1231156"/>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4" name="object 263">
            <a:extLst>
              <a:ext uri="{FF2B5EF4-FFF2-40B4-BE49-F238E27FC236}">
                <a16:creationId xmlns:a16="http://schemas.microsoft.com/office/drawing/2014/main" id="{8A68A27A-C134-AC7D-3B26-D2CC740727B5}"/>
              </a:ext>
            </a:extLst>
          </p:cNvPr>
          <p:cNvSpPr/>
          <p:nvPr/>
        </p:nvSpPr>
        <p:spPr>
          <a:xfrm flipH="1">
            <a:off x="6418808" y="5148002"/>
            <a:ext cx="937131" cy="45719"/>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 name="object 248">
            <a:extLst>
              <a:ext uri="{FF2B5EF4-FFF2-40B4-BE49-F238E27FC236}">
                <a16:creationId xmlns:a16="http://schemas.microsoft.com/office/drawing/2014/main" id="{95B61396-1478-71E7-7202-BD8AB8D0C572}"/>
              </a:ext>
            </a:extLst>
          </p:cNvPr>
          <p:cNvSpPr/>
          <p:nvPr/>
        </p:nvSpPr>
        <p:spPr>
          <a:xfrm>
            <a:off x="5924602" y="1939047"/>
            <a:ext cx="488254" cy="439818"/>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6" name="TextBox 25">
            <a:extLst>
              <a:ext uri="{FF2B5EF4-FFF2-40B4-BE49-F238E27FC236}">
                <a16:creationId xmlns:a16="http://schemas.microsoft.com/office/drawing/2014/main" id="{7102B4AB-D780-C34B-343F-8C2C5965DF50}"/>
              </a:ext>
            </a:extLst>
          </p:cNvPr>
          <p:cNvSpPr txBox="1"/>
          <p:nvPr/>
        </p:nvSpPr>
        <p:spPr>
          <a:xfrm>
            <a:off x="7186719" y="1222347"/>
            <a:ext cx="4748014" cy="1200329"/>
          </a:xfrm>
          <a:prstGeom prst="rect">
            <a:avLst/>
          </a:prstGeom>
          <a:noFill/>
        </p:spPr>
        <p:txBody>
          <a:bodyPr wrap="square" rtlCol="0">
            <a:spAutoFit/>
          </a:bodyPr>
          <a:lstStyle/>
          <a:p>
            <a:r>
              <a:rPr lang="en-US" b="1" dirty="0"/>
              <a:t>New pre-F technologies appropriate for protecting infants</a:t>
            </a:r>
          </a:p>
          <a:p>
            <a:pPr marL="285750" indent="-285750">
              <a:buFont typeface="Arial" panose="020B0604020202020204" pitchFamily="34" charset="0"/>
              <a:buChar char="•"/>
            </a:pPr>
            <a:r>
              <a:rPr lang="en-US" dirty="0"/>
              <a:t>Maternal vaccine</a:t>
            </a:r>
          </a:p>
          <a:p>
            <a:pPr marL="285750" indent="-285750">
              <a:buFont typeface="Arial" panose="020B0604020202020204" pitchFamily="34" charset="0"/>
              <a:buChar char="•"/>
            </a:pPr>
            <a:r>
              <a:rPr lang="en-US" dirty="0"/>
              <a:t>Long-acting monoclonal antibodies (</a:t>
            </a:r>
            <a:r>
              <a:rPr lang="en-US" dirty="0" err="1"/>
              <a:t>mAbs</a:t>
            </a:r>
            <a:r>
              <a:rPr lang="en-US" dirty="0"/>
              <a:t>)</a:t>
            </a:r>
          </a:p>
        </p:txBody>
      </p:sp>
      <p:sp>
        <p:nvSpPr>
          <p:cNvPr id="4" name="Footer Placeholder 2">
            <a:extLst>
              <a:ext uri="{FF2B5EF4-FFF2-40B4-BE49-F238E27FC236}">
                <a16:creationId xmlns:a16="http://schemas.microsoft.com/office/drawing/2014/main" id="{F05A8CB3-E4D1-AA0B-032F-CD27A8FAA969}"/>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t>
            </a:r>
          </a:p>
        </p:txBody>
      </p:sp>
    </p:spTree>
    <p:extLst>
      <p:ext uri="{BB962C8B-B14F-4D97-AF65-F5344CB8AC3E}">
        <p14:creationId xmlns:p14="http://schemas.microsoft.com/office/powerpoint/2010/main" val="278366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
            <a:extLst>
              <a:ext uri="{FF2B5EF4-FFF2-40B4-BE49-F238E27FC236}">
                <a16:creationId xmlns:a16="http://schemas.microsoft.com/office/drawing/2014/main" id="{2D671DDE-1DBA-E20D-DA8C-7A30DCE9853F}"/>
              </a:ext>
            </a:extLst>
          </p:cNvPr>
          <p:cNvGraphicFramePr>
            <a:graphicFrameLocks noGrp="1"/>
          </p:cNvGraphicFramePr>
          <p:nvPr>
            <p:extLst>
              <p:ext uri="{D42A27DB-BD31-4B8C-83A1-F6EECF244321}">
                <p14:modId xmlns:p14="http://schemas.microsoft.com/office/powerpoint/2010/main" val="3299274606"/>
              </p:ext>
            </p:extLst>
          </p:nvPr>
        </p:nvGraphicFramePr>
        <p:xfrm>
          <a:off x="1386289" y="1124126"/>
          <a:ext cx="10505991" cy="5291032"/>
        </p:xfrm>
        <a:graphic>
          <a:graphicData uri="http://schemas.openxmlformats.org/drawingml/2006/table">
            <a:tbl>
              <a:tblPr firstRow="1" bandRow="1">
                <a:tableStyleId>{2D5ABB26-0587-4C30-8999-92F81FD0307C}</a:tableStyleId>
              </a:tblPr>
              <a:tblGrid>
                <a:gridCol w="6263888">
                  <a:extLst>
                    <a:ext uri="{9D8B030D-6E8A-4147-A177-3AD203B41FA5}">
                      <a16:colId xmlns:a16="http://schemas.microsoft.com/office/drawing/2014/main" val="20001"/>
                    </a:ext>
                  </a:extLst>
                </a:gridCol>
                <a:gridCol w="4242103">
                  <a:extLst>
                    <a:ext uri="{9D8B030D-6E8A-4147-A177-3AD203B41FA5}">
                      <a16:colId xmlns:a16="http://schemas.microsoft.com/office/drawing/2014/main" val="20002"/>
                    </a:ext>
                  </a:extLst>
                </a:gridCol>
              </a:tblGrid>
              <a:tr h="1421342">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cap="flat" cmpd="sng" algn="ctr">
                      <a:noFill/>
                      <a:prstDash val="solid"/>
                      <a:round/>
                      <a:headEnd type="none" w="med" len="med"/>
                      <a:tailEnd type="none" w="med" len="med"/>
                    </a:lnL>
                    <a:lnR w="6350">
                      <a:solidFill>
                        <a:srgbClr val="0093D5"/>
                      </a:solidFill>
                      <a:prstDash val="solid"/>
                    </a:lnR>
                    <a:lnB w="6350" cap="flat" cmpd="sng" algn="ctr">
                      <a:solidFill>
                        <a:srgbClr val="0093D5"/>
                      </a:solidFill>
                      <a:prstDash val="solid"/>
                      <a:round/>
                      <a:headEnd type="none" w="med" len="med"/>
                      <a:tailEnd type="none" w="med" len="med"/>
                    </a:lnB>
                  </a:tcPr>
                </a:tc>
                <a:tc>
                  <a:txBody>
                    <a:bodyPr/>
                    <a:lstStyle/>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pPr>
                      <a:endParaRPr sz="1400" dirty="0">
                        <a:latin typeface="Corbel" panose="020B0503020204020204" pitchFamily="34" charset="0"/>
                        <a:cs typeface="Times New Roman"/>
                      </a:endParaRPr>
                    </a:p>
                    <a:p>
                      <a:pPr>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2616729">
                <a:tc>
                  <a:txBody>
                    <a:bodyPr/>
                    <a:lstStyle/>
                    <a:p>
                      <a:pPr marL="170815" marR="239395" algn="l">
                        <a:lnSpc>
                          <a:spcPct val="111100"/>
                        </a:lnSpc>
                        <a:spcBef>
                          <a:spcPts val="1200"/>
                        </a:spcBef>
                      </a:pPr>
                      <a:r>
                        <a:rPr lang="en-US" sz="1500" b="1" dirty="0">
                          <a:solidFill>
                            <a:srgbClr val="52A947"/>
                          </a:solidFill>
                          <a:latin typeface="Corbel" panose="020B0503020204020204" pitchFamily="34" charset="0"/>
                          <a:cs typeface="Montserrat-ExtraBold"/>
                        </a:rPr>
                        <a:t>PALIVIZUMAB</a:t>
                      </a:r>
                      <a:br>
                        <a:rPr lang="en-US" sz="1500" b="1" spc="-65" dirty="0">
                          <a:solidFill>
                            <a:srgbClr val="52A947"/>
                          </a:solidFill>
                          <a:latin typeface="Corbel" panose="020B0503020204020204" pitchFamily="34" charset="0"/>
                          <a:cs typeface="Montserrat-ExtraBold"/>
                        </a:rPr>
                      </a:br>
                      <a:r>
                        <a:rPr lang="en-US" sz="1500" b="1" kern="1200" dirty="0">
                          <a:solidFill>
                            <a:srgbClr val="52A947"/>
                          </a:solidFill>
                          <a:latin typeface="Corbel" panose="020B0503020204020204" pitchFamily="34" charset="0"/>
                          <a:ea typeface="+mn-ea"/>
                          <a:cs typeface="Montserrat-ExtraBold"/>
                        </a:rPr>
                        <a:t>Short-lasting </a:t>
                      </a:r>
                      <a:r>
                        <a:rPr lang="en-US" sz="1500" b="0" kern="1200" dirty="0" err="1">
                          <a:solidFill>
                            <a:srgbClr val="52A947"/>
                          </a:solidFill>
                          <a:latin typeface="Corbel" panose="020B0503020204020204" pitchFamily="34" charset="0"/>
                          <a:ea typeface="+mn-ea"/>
                          <a:cs typeface="Montserrat-ExtraBold"/>
                        </a:rPr>
                        <a:t>mAb</a:t>
                      </a:r>
                      <a:r>
                        <a:rPr lang="en-US" sz="1500" b="0" kern="1200" dirty="0">
                          <a:solidFill>
                            <a:srgbClr val="52A947"/>
                          </a:solidFill>
                          <a:latin typeface="Corbel" panose="020B0503020204020204" pitchFamily="34" charset="0"/>
                          <a:ea typeface="+mn-ea"/>
                          <a:cs typeface="Montserrat-ExtraBold"/>
                        </a:rPr>
                        <a:t> that can </a:t>
                      </a:r>
                      <a:r>
                        <a:rPr lang="en-US" sz="1500" b="0" kern="1200" dirty="0">
                          <a:solidFill>
                            <a:srgbClr val="52A947"/>
                          </a:solidFill>
                          <a:latin typeface="Corbel" panose="020B0503020204020204" pitchFamily="34" charset="0"/>
                          <a:ea typeface="+mn-ea"/>
                          <a:cs typeface="Montserrat-SemiBold"/>
                        </a:rPr>
                        <a:t>prevent severe RSV in high-risk infants</a:t>
                      </a:r>
                    </a:p>
                    <a:p>
                      <a:pPr marL="171450" marR="742950" algn="l">
                        <a:lnSpc>
                          <a:spcPct val="100000"/>
                        </a:lnSpc>
                        <a:spcBef>
                          <a:spcPts val="370"/>
                        </a:spcBef>
                      </a:pPr>
                      <a:r>
                        <a:rPr lang="en-US" sz="1400" dirty="0">
                          <a:solidFill>
                            <a:srgbClr val="231F20"/>
                          </a:solidFill>
                          <a:latin typeface="Corbel" panose="020B0503020204020204" pitchFamily="34" charset="0"/>
                          <a:cs typeface="Montserrat"/>
                        </a:rPr>
                        <a:t>Use</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is</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limited</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to</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high-income</a:t>
                      </a:r>
                      <a:r>
                        <a:rPr lang="en-US" sz="1400" spc="-20"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countries</a:t>
                      </a:r>
                    </a:p>
                    <a:p>
                      <a:pPr marL="171450" marR="742950" algn="l">
                        <a:lnSpc>
                          <a:spcPct val="100000"/>
                        </a:lnSpc>
                        <a:spcBef>
                          <a:spcPts val="370"/>
                        </a:spcBef>
                      </a:pPr>
                      <a:r>
                        <a:rPr lang="en-US" sz="1400" spc="-15" dirty="0">
                          <a:solidFill>
                            <a:srgbClr val="231F20"/>
                          </a:solidFill>
                          <a:latin typeface="Corbel" panose="020B0503020204020204" pitchFamily="34" charset="0"/>
                          <a:cs typeface="Montserrat"/>
                        </a:rPr>
                        <a:t>Requires up to 5 monthly doses</a:t>
                      </a:r>
                    </a:p>
                    <a:p>
                      <a:pPr marL="171450" marR="742950" algn="l">
                        <a:lnSpc>
                          <a:spcPct val="100000"/>
                        </a:lnSpc>
                        <a:spcBef>
                          <a:spcPts val="370"/>
                        </a:spcBef>
                      </a:pPr>
                      <a:r>
                        <a:rPr lang="en-US" sz="1400" spc="-15" dirty="0">
                          <a:solidFill>
                            <a:srgbClr val="231F20"/>
                          </a:solidFill>
                          <a:latin typeface="Corbel" panose="020B0503020204020204" pitchFamily="34" charset="0"/>
                          <a:cs typeface="Montserrat"/>
                        </a:rPr>
                        <a:t>E</a:t>
                      </a:r>
                      <a:r>
                        <a:rPr lang="en-US" sz="1400" spc="-10" dirty="0">
                          <a:solidFill>
                            <a:srgbClr val="231F20"/>
                          </a:solidFill>
                          <a:latin typeface="Corbel" panose="020B0503020204020204" pitchFamily="34" charset="0"/>
                          <a:cs typeface="Montserrat"/>
                        </a:rPr>
                        <a:t>xpensive/ </a:t>
                      </a:r>
                      <a:r>
                        <a:rPr lang="en-US" sz="1400" dirty="0">
                          <a:solidFill>
                            <a:srgbClr val="231F20"/>
                          </a:solidFill>
                          <a:latin typeface="Corbel" panose="020B0503020204020204" pitchFamily="34" charset="0"/>
                          <a:cs typeface="Montserrat"/>
                        </a:rPr>
                        <a:t>impractical</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for</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low-</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and</a:t>
                      </a:r>
                      <a:r>
                        <a:rPr lang="en-US" sz="1400" spc="-15" dirty="0">
                          <a:solidFill>
                            <a:srgbClr val="231F20"/>
                          </a:solidFill>
                          <a:latin typeface="Corbel" panose="020B0503020204020204" pitchFamily="34" charset="0"/>
                          <a:cs typeface="Montserrat"/>
                        </a:rPr>
                        <a:t> </a:t>
                      </a:r>
                      <a:r>
                        <a:rPr lang="en-US" sz="1400" dirty="0">
                          <a:solidFill>
                            <a:srgbClr val="231F20"/>
                          </a:solidFill>
                          <a:latin typeface="Corbel" panose="020B0503020204020204" pitchFamily="34" charset="0"/>
                          <a:cs typeface="Montserrat"/>
                        </a:rPr>
                        <a:t>middle-income</a:t>
                      </a:r>
                      <a:r>
                        <a:rPr lang="en-US" sz="1400" spc="-15" dirty="0">
                          <a:solidFill>
                            <a:srgbClr val="231F20"/>
                          </a:solidFill>
                          <a:latin typeface="Corbel" panose="020B0503020204020204" pitchFamily="34" charset="0"/>
                          <a:cs typeface="Montserrat"/>
                        </a:rPr>
                        <a:t> </a:t>
                      </a:r>
                      <a:r>
                        <a:rPr lang="en-US" sz="1400" spc="-10" dirty="0">
                          <a:solidFill>
                            <a:srgbClr val="231F20"/>
                          </a:solidFill>
                          <a:latin typeface="Corbel" panose="020B0503020204020204" pitchFamily="34" charset="0"/>
                          <a:cs typeface="Montserrat"/>
                        </a:rPr>
                        <a:t>markets</a:t>
                      </a:r>
                    </a:p>
                    <a:p>
                      <a:pPr marL="171450" marR="742950" algn="l">
                        <a:lnSpc>
                          <a:spcPct val="100000"/>
                        </a:lnSpc>
                        <a:spcBef>
                          <a:spcPts val="370"/>
                        </a:spcBef>
                      </a:pPr>
                      <a:r>
                        <a:rPr lang="en-US" sz="1400" spc="-10" dirty="0">
                          <a:solidFill>
                            <a:srgbClr val="231F20"/>
                          </a:solidFill>
                          <a:latin typeface="Corbel" panose="020B0503020204020204" pitchFamily="34" charset="0"/>
                          <a:cs typeface="Montserrat"/>
                        </a:rPr>
                        <a:t>Neutralizes a single site found on both pre- and post-F proteins</a:t>
                      </a:r>
                      <a:endParaRPr lang="en-US" sz="1400" dirty="0">
                        <a:latin typeface="Corbel" panose="020B0503020204020204" pitchFamily="34" charset="0"/>
                        <a:cs typeface="Montserrat"/>
                      </a:endParaRPr>
                    </a:p>
                    <a:p>
                      <a:pPr algn="l">
                        <a:lnSpc>
                          <a:spcPct val="100000"/>
                        </a:lnSpc>
                        <a:spcBef>
                          <a:spcPts val="10"/>
                        </a:spcBef>
                      </a:pPr>
                      <a:endParaRPr lang="en-US" sz="1800" dirty="0">
                        <a:latin typeface="Corbel" panose="020B0503020204020204" pitchFamily="34" charset="0"/>
                        <a:cs typeface="Times New Roman"/>
                      </a:endParaRPr>
                    </a:p>
                    <a:p>
                      <a:pPr marL="171450" marR="499109" algn="l" defTabSz="957263">
                        <a:lnSpc>
                          <a:spcPct val="111100"/>
                        </a:lnSpc>
                      </a:pPr>
                      <a:r>
                        <a:rPr lang="en-US" sz="1500" b="1" dirty="0">
                          <a:solidFill>
                            <a:srgbClr val="52A947"/>
                          </a:solidFill>
                          <a:latin typeface="Corbel" panose="020B0503020204020204" pitchFamily="34" charset="0"/>
                          <a:cs typeface="Montserrat-SemiBold"/>
                        </a:rPr>
                        <a:t>NIRSEVIMAB &amp; CLESROVIMAB </a:t>
                      </a:r>
                      <a:r>
                        <a:rPr lang="en-US" sz="1500" b="0" dirty="0">
                          <a:solidFill>
                            <a:srgbClr val="52A947"/>
                          </a:solidFill>
                          <a:latin typeface="Corbel" panose="020B0503020204020204" pitchFamily="34" charset="0"/>
                          <a:cs typeface="Montserrat-SemiBold"/>
                        </a:rPr>
                        <a:t>(NEW)</a:t>
                      </a:r>
                      <a:br>
                        <a:rPr lang="en-US" sz="1500" b="1" dirty="0">
                          <a:solidFill>
                            <a:srgbClr val="52A947"/>
                          </a:solidFill>
                          <a:latin typeface="Corbel" panose="020B0503020204020204" pitchFamily="34" charset="0"/>
                          <a:cs typeface="Montserrat-SemiBold"/>
                        </a:rPr>
                      </a:br>
                      <a:r>
                        <a:rPr lang="en-US" sz="1500" b="1" dirty="0">
                          <a:solidFill>
                            <a:srgbClr val="52A947"/>
                          </a:solidFill>
                          <a:latin typeface="Corbel" panose="020B0503020204020204" pitchFamily="34" charset="0"/>
                          <a:cs typeface="Montserrat-SemiBold"/>
                        </a:rPr>
                        <a:t>Long-acting</a:t>
                      </a:r>
                      <a:r>
                        <a:rPr lang="en-US" sz="1500" b="1" spc="-10" dirty="0">
                          <a:solidFill>
                            <a:srgbClr val="52A947"/>
                          </a:solidFill>
                          <a:latin typeface="Corbel" panose="020B0503020204020204" pitchFamily="34" charset="0"/>
                          <a:cs typeface="Montserrat-SemiBold"/>
                        </a:rPr>
                        <a:t> </a:t>
                      </a:r>
                      <a:r>
                        <a:rPr lang="en-US" sz="1500" b="0" dirty="0" err="1">
                          <a:solidFill>
                            <a:srgbClr val="52A947"/>
                          </a:solidFill>
                          <a:latin typeface="Corbel" panose="020B0503020204020204" pitchFamily="34" charset="0"/>
                          <a:cs typeface="Montserrat-SemiBold"/>
                        </a:rPr>
                        <a:t>mAb</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given to infant</a:t>
                      </a:r>
                      <a:r>
                        <a:rPr lang="en-US" sz="1500" b="0" spc="-10" dirty="0">
                          <a:solidFill>
                            <a:srgbClr val="52A947"/>
                          </a:solidFill>
                          <a:latin typeface="Corbel" panose="020B0503020204020204" pitchFamily="34" charset="0"/>
                          <a:cs typeface="Montserrat-SemiBold"/>
                        </a:rPr>
                        <a:t> </a:t>
                      </a:r>
                      <a:r>
                        <a:rPr lang="en-US" sz="1500" b="0" dirty="0">
                          <a:solidFill>
                            <a:srgbClr val="52A947"/>
                          </a:solidFill>
                          <a:latin typeface="Corbel" panose="020B0503020204020204" pitchFamily="34" charset="0"/>
                          <a:cs typeface="Montserrat-SemiBold"/>
                        </a:rPr>
                        <a:t>soon after birth </a:t>
                      </a:r>
                      <a:r>
                        <a:rPr lang="en-US" sz="1500" b="0" spc="-25" dirty="0">
                          <a:solidFill>
                            <a:srgbClr val="52A947"/>
                          </a:solidFill>
                          <a:latin typeface="Corbel" panose="020B0503020204020204" pitchFamily="34" charset="0"/>
                          <a:cs typeface="Montserrat-SemiBold"/>
                        </a:rPr>
                        <a:t>or </a:t>
                      </a:r>
                      <a:r>
                        <a:rPr lang="en-US" sz="1500" b="0" dirty="0">
                          <a:solidFill>
                            <a:srgbClr val="52A947"/>
                          </a:solidFill>
                          <a:latin typeface="Corbel" panose="020B0503020204020204" pitchFamily="34" charset="0"/>
                          <a:cs typeface="Montserrat-SemiBold"/>
                        </a:rPr>
                        <a:t>before/during first RSV season </a:t>
                      </a:r>
                      <a:r>
                        <a:rPr lang="en-US" sz="1500" b="0" spc="-40" dirty="0">
                          <a:solidFill>
                            <a:srgbClr val="52A947"/>
                          </a:solidFill>
                          <a:latin typeface="Corbel" panose="020B0503020204020204" pitchFamily="34" charset="0"/>
                          <a:cs typeface="Montserrat-SemiBold"/>
                        </a:rPr>
                        <a:t>(</a:t>
                      </a:r>
                      <a:r>
                        <a:rPr lang="en-US" sz="1500" b="0" dirty="0">
                          <a:solidFill>
                            <a:srgbClr val="52A947"/>
                          </a:solidFill>
                          <a:latin typeface="Corbel" panose="020B0503020204020204" pitchFamily="34" charset="0"/>
                          <a:cs typeface="Montserrat-SemiBold"/>
                        </a:rPr>
                        <a:t>WHO recommended</a:t>
                      </a:r>
                      <a:r>
                        <a:rPr lang="en-US" sz="1500" b="0" spc="-20" dirty="0">
                          <a:solidFill>
                            <a:srgbClr val="52A947"/>
                          </a:solidFill>
                          <a:latin typeface="Corbel" panose="020B0503020204020204" pitchFamily="34" charset="0"/>
                          <a:cs typeface="Montserrat-SemiBold"/>
                        </a:rPr>
                        <a:t>)</a:t>
                      </a:r>
                    </a:p>
                    <a:p>
                      <a:pPr marL="171450" marR="499109" lvl="0" indent="0" algn="l" defTabSz="914400" rtl="0" eaLnBrk="1" fontAlgn="auto" latinLnBrk="0" hangingPunct="1">
                        <a:lnSpc>
                          <a:spcPct val="100000"/>
                        </a:lnSpc>
                        <a:spcBef>
                          <a:spcPts val="0"/>
                        </a:spcBef>
                        <a:spcAft>
                          <a:spcPts val="300"/>
                        </a:spcAft>
                        <a:buClrTx/>
                        <a:buSzTx/>
                        <a:buFontTx/>
                        <a:buNone/>
                        <a:tabLst/>
                        <a:defRPr/>
                      </a:pPr>
                      <a:r>
                        <a:rPr lang="en-US" sz="1400" kern="1200" spc="-15" dirty="0">
                          <a:solidFill>
                            <a:srgbClr val="231F20"/>
                          </a:solidFill>
                          <a:latin typeface="Corbel" panose="020B0503020204020204" pitchFamily="34" charset="0"/>
                          <a:ea typeface="+mn-ea"/>
                          <a:cs typeface="Montserrat"/>
                        </a:rPr>
                        <a:t>Price and supply may be early barriers to global access, requiring market shaping to overcome</a:t>
                      </a:r>
                    </a:p>
                    <a:p>
                      <a:pPr marL="171450" marR="499109" lvl="0" indent="0" algn="l" defTabSz="914400" rtl="0" eaLnBrk="1" fontAlgn="auto" latinLnBrk="0" hangingPunct="1">
                        <a:lnSpc>
                          <a:spcPct val="100000"/>
                        </a:lnSpc>
                        <a:spcBef>
                          <a:spcPts val="0"/>
                        </a:spcBef>
                        <a:spcAft>
                          <a:spcPts val="300"/>
                        </a:spcAft>
                        <a:buClrTx/>
                        <a:buSzTx/>
                        <a:buFontTx/>
                        <a:buNone/>
                        <a:tabLst/>
                        <a:defRPr/>
                      </a:pPr>
                      <a:r>
                        <a:rPr lang="en-US" sz="1400" kern="1200" spc="-15" dirty="0">
                          <a:solidFill>
                            <a:srgbClr val="231F20"/>
                          </a:solidFill>
                          <a:latin typeface="Corbel" panose="020B0503020204020204" pitchFamily="34" charset="0"/>
                          <a:ea typeface="+mn-ea"/>
                          <a:cs typeface="Montserrat"/>
                        </a:rPr>
                        <a:t>Only 1 dose needed</a:t>
                      </a:r>
                    </a:p>
                    <a:p>
                      <a:pPr marL="171450" marR="499109" lvl="0" indent="0" algn="l" defTabSz="914400" rtl="0" eaLnBrk="1" fontAlgn="auto" latinLnBrk="0" hangingPunct="1">
                        <a:lnSpc>
                          <a:spcPct val="100000"/>
                        </a:lnSpc>
                        <a:spcBef>
                          <a:spcPts val="0"/>
                        </a:spcBef>
                        <a:spcAft>
                          <a:spcPts val="300"/>
                        </a:spcAft>
                        <a:buClrTx/>
                        <a:buSzTx/>
                        <a:buFontTx/>
                        <a:buNone/>
                        <a:tabLst/>
                        <a:defRPr/>
                      </a:pPr>
                      <a:r>
                        <a:rPr lang="en-US" sz="1400" kern="1200" spc="-15" dirty="0">
                          <a:solidFill>
                            <a:srgbClr val="231F20"/>
                          </a:solidFill>
                          <a:latin typeface="Corbel" panose="020B0503020204020204" pitchFamily="34" charset="0"/>
                          <a:ea typeface="+mn-ea"/>
                          <a:cs typeface="Montserrat"/>
                        </a:rPr>
                        <a:t>Neutralizes a single site found on pre-F protein only</a:t>
                      </a:r>
                      <a:br>
                        <a:rPr lang="en-US" sz="1600" spc="-10" dirty="0">
                          <a:solidFill>
                            <a:srgbClr val="231F20"/>
                          </a:solidFill>
                          <a:latin typeface="Corbel" panose="020B0503020204020204" pitchFamily="34" charset="0"/>
                          <a:cs typeface="Montserrat"/>
                        </a:rPr>
                      </a:br>
                      <a:endParaRPr lang="en-US" sz="1400" dirty="0">
                        <a:latin typeface="Corbel" panose="020B0503020204020204" pitchFamily="34" charset="0"/>
                        <a:cs typeface="Montserrat"/>
                      </a:endParaRPr>
                    </a:p>
                  </a:txBody>
                  <a:tcPr marL="0" marR="0" marT="127000" marB="0">
                    <a:lnL w="6350" cap="flat" cmpd="sng" algn="ctr">
                      <a:noFill/>
                      <a:prstDash val="solid"/>
                      <a:round/>
                      <a:headEnd type="none" w="med" len="med"/>
                      <a:tailEnd type="none" w="med" len="med"/>
                    </a:lnL>
                    <a:lnR w="6350">
                      <a:solidFill>
                        <a:srgbClr val="0093D5"/>
                      </a:solidFill>
                      <a:prstDash val="solid"/>
                    </a:lnR>
                    <a:lnT w="6350" cap="flat" cmpd="sng" algn="ctr">
                      <a:solidFill>
                        <a:srgbClr val="0093D5"/>
                      </a:solidFill>
                      <a:prstDash val="solid"/>
                      <a:round/>
                      <a:headEnd type="none" w="med" len="med"/>
                      <a:tailEnd type="none" w="med" len="med"/>
                    </a:lnT>
                  </a:tcPr>
                </a:tc>
                <a:tc>
                  <a:txBody>
                    <a:bodyPr/>
                    <a:lstStyle/>
                    <a:p>
                      <a:pPr marL="170815" marR="684530" algn="l">
                        <a:lnSpc>
                          <a:spcPct val="111100"/>
                        </a:lnSpc>
                        <a:spcBef>
                          <a:spcPts val="1200"/>
                        </a:spcBef>
                      </a:pPr>
                      <a:r>
                        <a:rPr lang="en-US" sz="1500" b="1" kern="1200" dirty="0">
                          <a:solidFill>
                            <a:schemeClr val="accent3"/>
                          </a:solidFill>
                          <a:latin typeface="Corbel" panose="020B0503020204020204" pitchFamily="34" charset="0"/>
                          <a:ea typeface="+mn-ea"/>
                          <a:cs typeface="Montserrat-Black"/>
                        </a:rPr>
                        <a:t>MATERNAL VACCINE </a:t>
                      </a:r>
                      <a:r>
                        <a:rPr lang="en-US" sz="1500" b="0" spc="-25" baseline="0" dirty="0">
                          <a:solidFill>
                            <a:srgbClr val="672672"/>
                          </a:solidFill>
                          <a:latin typeface="Corbel" panose="020B0503020204020204" pitchFamily="34" charset="0"/>
                          <a:cs typeface="Montserrat-Black"/>
                        </a:rPr>
                        <a:t>(NEW) </a:t>
                      </a:r>
                      <a:br>
                        <a:rPr lang="en-US" sz="1500" b="0" spc="-25" baseline="0" dirty="0">
                          <a:solidFill>
                            <a:srgbClr val="672672"/>
                          </a:solidFill>
                          <a:latin typeface="Corbel" panose="020B0503020204020204" pitchFamily="34" charset="0"/>
                          <a:cs typeface="Montserrat-Black"/>
                        </a:rPr>
                      </a:br>
                      <a:r>
                        <a:rPr lang="en-US" sz="1500" b="0" baseline="0" dirty="0">
                          <a:solidFill>
                            <a:srgbClr val="672672"/>
                          </a:solidFill>
                          <a:latin typeface="Corbel" panose="020B0503020204020204" pitchFamily="34" charset="0"/>
                          <a:cs typeface="Montserrat-SemiBold"/>
                        </a:rPr>
                        <a:t>Vaccination in pregnancy can prevent</a:t>
                      </a:r>
                      <a:r>
                        <a:rPr lang="en-US" sz="1500" b="0" spc="-40" baseline="0" dirty="0">
                          <a:solidFill>
                            <a:srgbClr val="672672"/>
                          </a:solidFill>
                          <a:latin typeface="Corbel" panose="020B0503020204020204" pitchFamily="34" charset="0"/>
                          <a:cs typeface="Montserrat-SemiBold"/>
                        </a:rPr>
                        <a:t> </a:t>
                      </a:r>
                      <a:r>
                        <a:rPr lang="en-US" sz="1500" b="0" spc="-25" baseline="0" dirty="0">
                          <a:solidFill>
                            <a:srgbClr val="672672"/>
                          </a:solidFill>
                          <a:latin typeface="Corbel" panose="020B0503020204020204" pitchFamily="34" charset="0"/>
                          <a:cs typeface="Montserrat-SemiBold"/>
                        </a:rPr>
                        <a:t>RSV disease in infant’s early months of life </a:t>
                      </a:r>
                      <a:br>
                        <a:rPr lang="en-US" sz="1500" b="0" spc="-25" baseline="0" dirty="0">
                          <a:solidFill>
                            <a:srgbClr val="672672"/>
                          </a:solidFill>
                          <a:latin typeface="Corbel" panose="020B0503020204020204" pitchFamily="34" charset="0"/>
                          <a:cs typeface="Montserrat-SemiBold"/>
                        </a:rPr>
                      </a:br>
                      <a:r>
                        <a:rPr lang="en-US" sz="1500" b="0" spc="-25" baseline="0" dirty="0">
                          <a:solidFill>
                            <a:srgbClr val="672672"/>
                          </a:solidFill>
                          <a:latin typeface="Corbel" panose="020B0503020204020204" pitchFamily="34" charset="0"/>
                          <a:cs typeface="Montserrat-SemiBold"/>
                        </a:rPr>
                        <a:t>(WHO recommended and prequalified; recommended by Pan American Health Organization (PAHO) Technical Advisory Group; Gavi, the Vaccine Alliance  to support).</a:t>
                      </a:r>
                    </a:p>
                    <a:p>
                      <a:pPr marL="171450" marR="742950" lvl="0" indent="0" algn="l" defTabSz="914400" rtl="0" eaLnBrk="1" fontAlgn="auto" latinLnBrk="0" hangingPunct="1">
                        <a:lnSpc>
                          <a:spcPct val="107200"/>
                        </a:lnSpc>
                        <a:spcBef>
                          <a:spcPts val="370"/>
                        </a:spcBef>
                        <a:spcAft>
                          <a:spcPts val="0"/>
                        </a:spcAft>
                        <a:buClrTx/>
                        <a:buSzTx/>
                        <a:buFontTx/>
                        <a:buNone/>
                        <a:tabLst/>
                        <a:defRPr/>
                      </a:pPr>
                      <a:r>
                        <a:rPr lang="en-US" sz="1400" kern="1200" spc="-15" dirty="0">
                          <a:solidFill>
                            <a:srgbClr val="231F20"/>
                          </a:solidFill>
                          <a:latin typeface="Corbel" panose="020B0503020204020204" pitchFamily="34" charset="0"/>
                          <a:ea typeface="+mn-ea"/>
                          <a:cs typeface="Montserrat"/>
                        </a:rPr>
                        <a:t>Progress is underway toward introduction in LMICs</a:t>
                      </a:r>
                      <a:br>
                        <a:rPr lang="en-US" sz="1400" b="0" spc="-25" dirty="0">
                          <a:solidFill>
                            <a:srgbClr val="672672"/>
                          </a:solidFill>
                          <a:latin typeface="Corbel" panose="020B0503020204020204" pitchFamily="34" charset="0"/>
                          <a:cs typeface="Montserrat-SemiBold"/>
                        </a:rPr>
                      </a:br>
                      <a:endParaRPr sz="1400" b="0" dirty="0">
                        <a:latin typeface="Corbel" panose="020B0503020204020204" pitchFamily="34" charset="0"/>
                        <a:cs typeface="Montserrat-SemiBold"/>
                      </a:endParaRPr>
                    </a:p>
                  </a:txBody>
                  <a:tcPr marL="0" marR="0" marT="127000"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65" name="object 2">
            <a:extLst>
              <a:ext uri="{FF2B5EF4-FFF2-40B4-BE49-F238E27FC236}">
                <a16:creationId xmlns:a16="http://schemas.microsoft.com/office/drawing/2014/main" id="{B84A80B5-FFB9-0549-E444-67B0E681F1E1}"/>
              </a:ext>
            </a:extLst>
          </p:cNvPr>
          <p:cNvSpPr txBox="1">
            <a:spLocks noGrp="1"/>
          </p:cNvSpPr>
          <p:nvPr>
            <p:ph type="title"/>
          </p:nvPr>
        </p:nvSpPr>
        <p:spPr>
          <a:xfrm>
            <a:off x="1376680" y="517525"/>
            <a:ext cx="10515600" cy="343085"/>
          </a:xfrm>
          <a:prstGeom prst="rect">
            <a:avLst/>
          </a:prstGeom>
        </p:spPr>
        <p:txBody>
          <a:bodyPr vert="horz" wrap="square" lIns="0" tIns="10583" rIns="0" bIns="0" rtlCol="0" anchor="t" anchorCtr="0">
            <a:spAutoFit/>
          </a:bodyPr>
          <a:lstStyle/>
          <a:p>
            <a:pPr marL="10583"/>
            <a:r>
              <a:rPr lang="en-US"/>
              <a:t>RSV disease </a:t>
            </a:r>
            <a:r>
              <a:t>prevention</a:t>
            </a:r>
            <a:r>
              <a:rPr lang="en-US"/>
              <a:t> for young infants</a:t>
            </a:r>
            <a:endParaRPr/>
          </a:p>
        </p:txBody>
      </p:sp>
      <p:grpSp>
        <p:nvGrpSpPr>
          <p:cNvPr id="75" name="object 16">
            <a:extLst>
              <a:ext uri="{FF2B5EF4-FFF2-40B4-BE49-F238E27FC236}">
                <a16:creationId xmlns:a16="http://schemas.microsoft.com/office/drawing/2014/main" id="{BE8F7346-930C-DFCA-55D2-F1FB534C5568}"/>
              </a:ext>
            </a:extLst>
          </p:cNvPr>
          <p:cNvGrpSpPr/>
          <p:nvPr/>
        </p:nvGrpSpPr>
        <p:grpSpPr>
          <a:xfrm>
            <a:off x="4104091" y="1728558"/>
            <a:ext cx="875242" cy="201613"/>
            <a:chOff x="7485223" y="1891389"/>
            <a:chExt cx="1050290" cy="241935"/>
          </a:xfrm>
        </p:grpSpPr>
        <p:sp>
          <p:nvSpPr>
            <p:cNvPr id="76" name="object 17">
              <a:extLst>
                <a:ext uri="{FF2B5EF4-FFF2-40B4-BE49-F238E27FC236}">
                  <a16:creationId xmlns:a16="http://schemas.microsoft.com/office/drawing/2014/main" id="{0E0E6A3F-75EC-2917-26C4-5DBFA66D4C47}"/>
                </a:ext>
              </a:extLst>
            </p:cNvPr>
            <p:cNvSpPr/>
            <p:nvPr/>
          </p:nvSpPr>
          <p:spPr>
            <a:xfrm>
              <a:off x="7745831" y="1953475"/>
              <a:ext cx="532130" cy="117475"/>
            </a:xfrm>
            <a:custGeom>
              <a:avLst/>
              <a:gdLst/>
              <a:ahLst/>
              <a:cxnLst/>
              <a:rect l="l" t="t" r="r" b="b"/>
              <a:pathLst>
                <a:path w="532129" h="117475">
                  <a:moveTo>
                    <a:pt x="531901" y="0"/>
                  </a:moveTo>
                  <a:lnTo>
                    <a:pt x="0" y="0"/>
                  </a:lnTo>
                  <a:lnTo>
                    <a:pt x="0" y="117411"/>
                  </a:lnTo>
                  <a:lnTo>
                    <a:pt x="531901" y="117411"/>
                  </a:lnTo>
                  <a:lnTo>
                    <a:pt x="531901" y="0"/>
                  </a:lnTo>
                  <a:close/>
                </a:path>
              </a:pathLst>
            </a:custGeom>
            <a:solidFill>
              <a:srgbClr val="52A947"/>
            </a:solidFill>
          </p:spPr>
          <p:txBody>
            <a:bodyPr wrap="square" lIns="0" tIns="0" rIns="0" bIns="0" rtlCol="0"/>
            <a:lstStyle/>
            <a:p>
              <a:endParaRPr sz="1500"/>
            </a:p>
          </p:txBody>
        </p:sp>
        <p:sp>
          <p:nvSpPr>
            <p:cNvPr id="77" name="object 18">
              <a:extLst>
                <a:ext uri="{FF2B5EF4-FFF2-40B4-BE49-F238E27FC236}">
                  <a16:creationId xmlns:a16="http://schemas.microsoft.com/office/drawing/2014/main" id="{4A4190B6-F107-D6FA-B31E-9FA4241B1CF3}"/>
                </a:ext>
              </a:extLst>
            </p:cNvPr>
            <p:cNvSpPr/>
            <p:nvPr/>
          </p:nvSpPr>
          <p:spPr>
            <a:xfrm>
              <a:off x="7497991" y="2012187"/>
              <a:ext cx="175895" cy="36830"/>
            </a:xfrm>
            <a:custGeom>
              <a:avLst/>
              <a:gdLst/>
              <a:ahLst/>
              <a:cxnLst/>
              <a:rect l="l" t="t" r="r" b="b"/>
              <a:pathLst>
                <a:path w="175895" h="36830">
                  <a:moveTo>
                    <a:pt x="175514" y="0"/>
                  </a:moveTo>
                  <a:lnTo>
                    <a:pt x="0" y="0"/>
                  </a:lnTo>
                  <a:lnTo>
                    <a:pt x="0" y="36360"/>
                  </a:lnTo>
                  <a:lnTo>
                    <a:pt x="175514" y="36360"/>
                  </a:lnTo>
                  <a:lnTo>
                    <a:pt x="175514" y="0"/>
                  </a:lnTo>
                  <a:close/>
                </a:path>
              </a:pathLst>
            </a:custGeom>
            <a:solidFill>
              <a:srgbClr val="EDEDED"/>
            </a:solidFill>
          </p:spPr>
          <p:txBody>
            <a:bodyPr wrap="square" lIns="0" tIns="0" rIns="0" bIns="0" rtlCol="0"/>
            <a:lstStyle/>
            <a:p>
              <a:endParaRPr sz="1500"/>
            </a:p>
          </p:txBody>
        </p:sp>
        <p:sp>
          <p:nvSpPr>
            <p:cNvPr id="78" name="object 19">
              <a:extLst>
                <a:ext uri="{FF2B5EF4-FFF2-40B4-BE49-F238E27FC236}">
                  <a16:creationId xmlns:a16="http://schemas.microsoft.com/office/drawing/2014/main" id="{184591A0-F231-7050-4DC1-3F21042024FD}"/>
                </a:ext>
              </a:extLst>
            </p:cNvPr>
            <p:cNvSpPr/>
            <p:nvPr/>
          </p:nvSpPr>
          <p:spPr>
            <a:xfrm>
              <a:off x="7660807" y="1940746"/>
              <a:ext cx="629920" cy="143510"/>
            </a:xfrm>
            <a:custGeom>
              <a:avLst/>
              <a:gdLst/>
              <a:ahLst/>
              <a:cxnLst/>
              <a:rect l="l" t="t" r="r" b="b"/>
              <a:pathLst>
                <a:path w="629920" h="143510">
                  <a:moveTo>
                    <a:pt x="623951" y="0"/>
                  </a:moveTo>
                  <a:lnTo>
                    <a:pt x="5689" y="0"/>
                  </a:lnTo>
                  <a:lnTo>
                    <a:pt x="0" y="5702"/>
                  </a:lnTo>
                  <a:lnTo>
                    <a:pt x="0" y="137172"/>
                  </a:lnTo>
                  <a:lnTo>
                    <a:pt x="5689" y="142887"/>
                  </a:lnTo>
                  <a:lnTo>
                    <a:pt x="623951" y="142887"/>
                  </a:lnTo>
                  <a:lnTo>
                    <a:pt x="629666" y="137172"/>
                  </a:lnTo>
                  <a:lnTo>
                    <a:pt x="629666" y="117411"/>
                  </a:lnTo>
                  <a:lnTo>
                    <a:pt x="25463" y="117411"/>
                  </a:lnTo>
                  <a:lnTo>
                    <a:pt x="25463" y="25476"/>
                  </a:lnTo>
                  <a:lnTo>
                    <a:pt x="629666" y="25476"/>
                  </a:lnTo>
                  <a:lnTo>
                    <a:pt x="629666" y="5702"/>
                  </a:lnTo>
                  <a:lnTo>
                    <a:pt x="623951" y="0"/>
                  </a:lnTo>
                  <a:close/>
                </a:path>
                <a:path w="629920" h="143510">
                  <a:moveTo>
                    <a:pt x="629666" y="25476"/>
                  </a:moveTo>
                  <a:lnTo>
                    <a:pt x="604189" y="25476"/>
                  </a:lnTo>
                  <a:lnTo>
                    <a:pt x="604189" y="117411"/>
                  </a:lnTo>
                  <a:lnTo>
                    <a:pt x="629666" y="117411"/>
                  </a:lnTo>
                  <a:lnTo>
                    <a:pt x="629666" y="25476"/>
                  </a:lnTo>
                  <a:close/>
                </a:path>
              </a:pathLst>
            </a:custGeom>
            <a:solidFill>
              <a:srgbClr val="1D1D1D"/>
            </a:solidFill>
          </p:spPr>
          <p:txBody>
            <a:bodyPr wrap="square" lIns="0" tIns="0" rIns="0" bIns="0" rtlCol="0"/>
            <a:lstStyle/>
            <a:p>
              <a:endParaRPr sz="1500"/>
            </a:p>
          </p:txBody>
        </p:sp>
        <p:pic>
          <p:nvPicPr>
            <p:cNvPr id="79" name="object 20">
              <a:extLst>
                <a:ext uri="{FF2B5EF4-FFF2-40B4-BE49-F238E27FC236}">
                  <a16:creationId xmlns:a16="http://schemas.microsoft.com/office/drawing/2014/main" id="{B712F79A-8635-F62D-7B0C-40798E1A01DE}"/>
                </a:ext>
              </a:extLst>
            </p:cNvPr>
            <p:cNvPicPr/>
            <p:nvPr/>
          </p:nvPicPr>
          <p:blipFill>
            <a:blip r:embed="rId3" cstate="print"/>
            <a:stretch>
              <a:fillRect/>
            </a:stretch>
          </p:blipFill>
          <p:spPr>
            <a:xfrm>
              <a:off x="8264992" y="1969695"/>
              <a:ext cx="270065" cy="84975"/>
            </a:xfrm>
            <a:prstGeom prst="rect">
              <a:avLst/>
            </a:prstGeom>
          </p:spPr>
        </p:pic>
        <p:pic>
          <p:nvPicPr>
            <p:cNvPr id="80" name="object 21">
              <a:extLst>
                <a:ext uri="{FF2B5EF4-FFF2-40B4-BE49-F238E27FC236}">
                  <a16:creationId xmlns:a16="http://schemas.microsoft.com/office/drawing/2014/main" id="{31A73E7D-5605-1E52-806D-437E7E0D6C13}"/>
                </a:ext>
              </a:extLst>
            </p:cNvPr>
            <p:cNvPicPr/>
            <p:nvPr/>
          </p:nvPicPr>
          <p:blipFill>
            <a:blip r:embed="rId4" cstate="print"/>
            <a:stretch>
              <a:fillRect/>
            </a:stretch>
          </p:blipFill>
          <p:spPr>
            <a:xfrm>
              <a:off x="7485223" y="1891389"/>
              <a:ext cx="201046" cy="241592"/>
            </a:xfrm>
            <a:prstGeom prst="rect">
              <a:avLst/>
            </a:prstGeom>
          </p:spPr>
        </p:pic>
        <p:sp>
          <p:nvSpPr>
            <p:cNvPr id="81" name="object 22">
              <a:extLst>
                <a:ext uri="{FF2B5EF4-FFF2-40B4-BE49-F238E27FC236}">
                  <a16:creationId xmlns:a16="http://schemas.microsoft.com/office/drawing/2014/main" id="{09CE387D-7F10-AB72-C47E-ED538665F2FE}"/>
                </a:ext>
              </a:extLst>
            </p:cNvPr>
            <p:cNvSpPr/>
            <p:nvPr/>
          </p:nvSpPr>
          <p:spPr>
            <a:xfrm>
              <a:off x="7843367" y="1940750"/>
              <a:ext cx="342265" cy="84455"/>
            </a:xfrm>
            <a:custGeom>
              <a:avLst/>
              <a:gdLst/>
              <a:ahLst/>
              <a:cxnLst/>
              <a:rect l="l" t="t" r="r" b="b"/>
              <a:pathLst>
                <a:path w="342265" h="84455">
                  <a:moveTo>
                    <a:pt x="25501" y="5715"/>
                  </a:moveTo>
                  <a:lnTo>
                    <a:pt x="19786" y="12"/>
                  </a:lnTo>
                  <a:lnTo>
                    <a:pt x="5715" y="12"/>
                  </a:lnTo>
                  <a:lnTo>
                    <a:pt x="0" y="5715"/>
                  </a:lnTo>
                  <a:lnTo>
                    <a:pt x="0" y="78473"/>
                  </a:lnTo>
                  <a:lnTo>
                    <a:pt x="5715" y="84188"/>
                  </a:lnTo>
                  <a:lnTo>
                    <a:pt x="12738" y="84188"/>
                  </a:lnTo>
                  <a:lnTo>
                    <a:pt x="19786" y="84188"/>
                  </a:lnTo>
                  <a:lnTo>
                    <a:pt x="25501" y="78473"/>
                  </a:lnTo>
                  <a:lnTo>
                    <a:pt x="25501" y="5715"/>
                  </a:lnTo>
                  <a:close/>
                </a:path>
                <a:path w="342265" h="84455">
                  <a:moveTo>
                    <a:pt x="130886" y="5702"/>
                  </a:moveTo>
                  <a:lnTo>
                    <a:pt x="125196" y="0"/>
                  </a:lnTo>
                  <a:lnTo>
                    <a:pt x="111112" y="0"/>
                  </a:lnTo>
                  <a:lnTo>
                    <a:pt x="105422" y="5702"/>
                  </a:lnTo>
                  <a:lnTo>
                    <a:pt x="105422" y="55372"/>
                  </a:lnTo>
                  <a:lnTo>
                    <a:pt x="111112" y="61074"/>
                  </a:lnTo>
                  <a:lnTo>
                    <a:pt x="118148" y="61074"/>
                  </a:lnTo>
                  <a:lnTo>
                    <a:pt x="125196" y="61074"/>
                  </a:lnTo>
                  <a:lnTo>
                    <a:pt x="130886" y="55372"/>
                  </a:lnTo>
                  <a:lnTo>
                    <a:pt x="130886" y="5702"/>
                  </a:lnTo>
                  <a:close/>
                </a:path>
                <a:path w="342265" h="84455">
                  <a:moveTo>
                    <a:pt x="236296" y="5715"/>
                  </a:moveTo>
                  <a:lnTo>
                    <a:pt x="230606" y="12"/>
                  </a:lnTo>
                  <a:lnTo>
                    <a:pt x="216535" y="12"/>
                  </a:lnTo>
                  <a:lnTo>
                    <a:pt x="210820" y="5715"/>
                  </a:lnTo>
                  <a:lnTo>
                    <a:pt x="210820" y="78473"/>
                  </a:lnTo>
                  <a:lnTo>
                    <a:pt x="216535" y="84188"/>
                  </a:lnTo>
                  <a:lnTo>
                    <a:pt x="223558" y="84188"/>
                  </a:lnTo>
                  <a:lnTo>
                    <a:pt x="230606" y="84188"/>
                  </a:lnTo>
                  <a:lnTo>
                    <a:pt x="236296" y="78473"/>
                  </a:lnTo>
                  <a:lnTo>
                    <a:pt x="236296" y="5715"/>
                  </a:lnTo>
                  <a:close/>
                </a:path>
                <a:path w="342265" h="84455">
                  <a:moveTo>
                    <a:pt x="341693" y="5702"/>
                  </a:moveTo>
                  <a:lnTo>
                    <a:pt x="336003" y="0"/>
                  </a:lnTo>
                  <a:lnTo>
                    <a:pt x="321932" y="0"/>
                  </a:lnTo>
                  <a:lnTo>
                    <a:pt x="316217" y="5702"/>
                  </a:lnTo>
                  <a:lnTo>
                    <a:pt x="316217" y="55372"/>
                  </a:lnTo>
                  <a:lnTo>
                    <a:pt x="321932" y="61074"/>
                  </a:lnTo>
                  <a:lnTo>
                    <a:pt x="328955" y="61074"/>
                  </a:lnTo>
                  <a:lnTo>
                    <a:pt x="336003" y="61074"/>
                  </a:lnTo>
                  <a:lnTo>
                    <a:pt x="341693" y="55372"/>
                  </a:lnTo>
                  <a:lnTo>
                    <a:pt x="341693" y="5702"/>
                  </a:lnTo>
                  <a:close/>
                </a:path>
              </a:pathLst>
            </a:custGeom>
            <a:solidFill>
              <a:srgbClr val="1D1D1D"/>
            </a:solidFill>
          </p:spPr>
          <p:txBody>
            <a:bodyPr wrap="square" lIns="0" tIns="0" rIns="0" bIns="0" rtlCol="0"/>
            <a:lstStyle/>
            <a:p>
              <a:endParaRPr sz="1500"/>
            </a:p>
          </p:txBody>
        </p:sp>
      </p:grpSp>
      <p:grpSp>
        <p:nvGrpSpPr>
          <p:cNvPr id="82" name="object 23">
            <a:extLst>
              <a:ext uri="{FF2B5EF4-FFF2-40B4-BE49-F238E27FC236}">
                <a16:creationId xmlns:a16="http://schemas.microsoft.com/office/drawing/2014/main" id="{F3206451-5002-EAE9-F260-1F45CB728337}"/>
              </a:ext>
            </a:extLst>
          </p:cNvPr>
          <p:cNvGrpSpPr/>
          <p:nvPr/>
        </p:nvGrpSpPr>
        <p:grpSpPr>
          <a:xfrm>
            <a:off x="3677367" y="1284485"/>
            <a:ext cx="319088" cy="726016"/>
            <a:chOff x="6973154" y="1358502"/>
            <a:chExt cx="382905" cy="871219"/>
          </a:xfrm>
        </p:grpSpPr>
        <p:sp>
          <p:nvSpPr>
            <p:cNvPr id="83" name="object 24">
              <a:extLst>
                <a:ext uri="{FF2B5EF4-FFF2-40B4-BE49-F238E27FC236}">
                  <a16:creationId xmlns:a16="http://schemas.microsoft.com/office/drawing/2014/main" id="{8520E644-C063-5554-D2FC-BA0607019256}"/>
                </a:ext>
              </a:extLst>
            </p:cNvPr>
            <p:cNvSpPr/>
            <p:nvPr/>
          </p:nvSpPr>
          <p:spPr>
            <a:xfrm>
              <a:off x="6984292" y="1502406"/>
              <a:ext cx="360045" cy="716280"/>
            </a:xfrm>
            <a:custGeom>
              <a:avLst/>
              <a:gdLst/>
              <a:ahLst/>
              <a:cxnLst/>
              <a:rect l="l" t="t" r="r" b="b"/>
              <a:pathLst>
                <a:path w="360045" h="716280">
                  <a:moveTo>
                    <a:pt x="81711" y="105536"/>
                  </a:moveTo>
                  <a:lnTo>
                    <a:pt x="12026" y="231838"/>
                  </a:lnTo>
                  <a:lnTo>
                    <a:pt x="0" y="278510"/>
                  </a:lnTo>
                  <a:lnTo>
                    <a:pt x="0" y="661301"/>
                  </a:lnTo>
                  <a:lnTo>
                    <a:pt x="4281" y="682505"/>
                  </a:lnTo>
                  <a:lnTo>
                    <a:pt x="15957" y="699819"/>
                  </a:lnTo>
                  <a:lnTo>
                    <a:pt x="33272" y="711491"/>
                  </a:lnTo>
                  <a:lnTo>
                    <a:pt x="54470" y="715771"/>
                  </a:lnTo>
                  <a:lnTo>
                    <a:pt x="305549" y="715771"/>
                  </a:lnTo>
                  <a:lnTo>
                    <a:pt x="326752" y="711491"/>
                  </a:lnTo>
                  <a:lnTo>
                    <a:pt x="344066" y="699819"/>
                  </a:lnTo>
                  <a:lnTo>
                    <a:pt x="355739" y="682505"/>
                  </a:lnTo>
                  <a:lnTo>
                    <a:pt x="360019" y="661301"/>
                  </a:lnTo>
                  <a:lnTo>
                    <a:pt x="360019" y="278510"/>
                  </a:lnTo>
                  <a:lnTo>
                    <a:pt x="347992" y="231838"/>
                  </a:lnTo>
                  <a:lnTo>
                    <a:pt x="278307" y="105536"/>
                  </a:lnTo>
                </a:path>
                <a:path w="360045" h="716280">
                  <a:moveTo>
                    <a:pt x="309803" y="105536"/>
                  </a:moveTo>
                  <a:lnTo>
                    <a:pt x="50215" y="105536"/>
                  </a:lnTo>
                  <a:lnTo>
                    <a:pt x="37961" y="103062"/>
                  </a:lnTo>
                  <a:lnTo>
                    <a:pt x="27954" y="96313"/>
                  </a:lnTo>
                  <a:lnTo>
                    <a:pt x="21206" y="86302"/>
                  </a:lnTo>
                  <a:lnTo>
                    <a:pt x="18732" y="74040"/>
                  </a:lnTo>
                  <a:lnTo>
                    <a:pt x="18732" y="31495"/>
                  </a:lnTo>
                  <a:lnTo>
                    <a:pt x="21206" y="19234"/>
                  </a:lnTo>
                  <a:lnTo>
                    <a:pt x="27954" y="9223"/>
                  </a:lnTo>
                  <a:lnTo>
                    <a:pt x="37961" y="2474"/>
                  </a:lnTo>
                  <a:lnTo>
                    <a:pt x="50215" y="0"/>
                  </a:lnTo>
                  <a:lnTo>
                    <a:pt x="309803" y="0"/>
                  </a:lnTo>
                  <a:lnTo>
                    <a:pt x="322059" y="2474"/>
                  </a:lnTo>
                  <a:lnTo>
                    <a:pt x="332071" y="9223"/>
                  </a:lnTo>
                  <a:lnTo>
                    <a:pt x="338823" y="19234"/>
                  </a:lnTo>
                  <a:lnTo>
                    <a:pt x="341299" y="31495"/>
                  </a:lnTo>
                  <a:lnTo>
                    <a:pt x="341299" y="74040"/>
                  </a:lnTo>
                  <a:lnTo>
                    <a:pt x="338823" y="86302"/>
                  </a:lnTo>
                  <a:lnTo>
                    <a:pt x="332071" y="96313"/>
                  </a:lnTo>
                  <a:lnTo>
                    <a:pt x="322059" y="103062"/>
                  </a:lnTo>
                  <a:lnTo>
                    <a:pt x="309803" y="105536"/>
                  </a:lnTo>
                  <a:close/>
                </a:path>
              </a:pathLst>
            </a:custGeom>
            <a:ln w="22275">
              <a:solidFill>
                <a:srgbClr val="074848"/>
              </a:solidFill>
            </a:ln>
          </p:spPr>
          <p:txBody>
            <a:bodyPr wrap="square" lIns="0" tIns="0" rIns="0" bIns="0" rtlCol="0"/>
            <a:lstStyle/>
            <a:p>
              <a:endParaRPr sz="1500"/>
            </a:p>
          </p:txBody>
        </p:sp>
        <p:pic>
          <p:nvPicPr>
            <p:cNvPr id="84" name="object 25">
              <a:extLst>
                <a:ext uri="{FF2B5EF4-FFF2-40B4-BE49-F238E27FC236}">
                  <a16:creationId xmlns:a16="http://schemas.microsoft.com/office/drawing/2014/main" id="{297581BC-F4DD-7291-2755-42BB211E00FB}"/>
                </a:ext>
              </a:extLst>
            </p:cNvPr>
            <p:cNvPicPr/>
            <p:nvPr/>
          </p:nvPicPr>
          <p:blipFill>
            <a:blip r:embed="rId5" cstate="print"/>
            <a:stretch>
              <a:fillRect/>
            </a:stretch>
          </p:blipFill>
          <p:spPr>
            <a:xfrm>
              <a:off x="7054866" y="1358502"/>
              <a:ext cx="218871" cy="155041"/>
            </a:xfrm>
            <a:prstGeom prst="rect">
              <a:avLst/>
            </a:prstGeom>
          </p:spPr>
        </p:pic>
        <p:sp>
          <p:nvSpPr>
            <p:cNvPr id="85" name="object 26">
              <a:extLst>
                <a:ext uri="{FF2B5EF4-FFF2-40B4-BE49-F238E27FC236}">
                  <a16:creationId xmlns:a16="http://schemas.microsoft.com/office/drawing/2014/main" id="{3E795458-FE2E-C2D1-3EE8-23023047ED50}"/>
                </a:ext>
              </a:extLst>
            </p:cNvPr>
            <p:cNvSpPr/>
            <p:nvPr/>
          </p:nvSpPr>
          <p:spPr>
            <a:xfrm>
              <a:off x="7028834" y="1877265"/>
              <a:ext cx="271145" cy="296545"/>
            </a:xfrm>
            <a:custGeom>
              <a:avLst/>
              <a:gdLst/>
              <a:ahLst/>
              <a:cxnLst/>
              <a:rect l="l" t="t" r="r" b="b"/>
              <a:pathLst>
                <a:path w="271145" h="296544">
                  <a:moveTo>
                    <a:pt x="12029" y="85"/>
                  </a:moveTo>
                  <a:lnTo>
                    <a:pt x="0" y="0"/>
                  </a:lnTo>
                  <a:lnTo>
                    <a:pt x="0" y="291909"/>
                  </a:lnTo>
                  <a:lnTo>
                    <a:pt x="4457" y="296367"/>
                  </a:lnTo>
                  <a:lnTo>
                    <a:pt x="9931" y="296367"/>
                  </a:lnTo>
                  <a:lnTo>
                    <a:pt x="266484" y="296367"/>
                  </a:lnTo>
                  <a:lnTo>
                    <a:pt x="270929" y="291909"/>
                  </a:lnTo>
                  <a:lnTo>
                    <a:pt x="270929" y="63487"/>
                  </a:lnTo>
                  <a:lnTo>
                    <a:pt x="246873" y="62943"/>
                  </a:lnTo>
                  <a:lnTo>
                    <a:pt x="222937" y="60577"/>
                  </a:lnTo>
                  <a:lnTo>
                    <a:pt x="199261" y="56341"/>
                  </a:lnTo>
                  <a:lnTo>
                    <a:pt x="175983" y="50190"/>
                  </a:lnTo>
                  <a:lnTo>
                    <a:pt x="143911" y="38706"/>
                  </a:lnTo>
                  <a:lnTo>
                    <a:pt x="112307" y="25819"/>
                  </a:lnTo>
                  <a:lnTo>
                    <a:pt x="80505" y="13675"/>
                  </a:lnTo>
                  <a:lnTo>
                    <a:pt x="47840" y="4419"/>
                  </a:lnTo>
                  <a:lnTo>
                    <a:pt x="35983" y="2269"/>
                  </a:lnTo>
                  <a:lnTo>
                    <a:pt x="24034" y="833"/>
                  </a:lnTo>
                  <a:lnTo>
                    <a:pt x="12029" y="85"/>
                  </a:lnTo>
                  <a:close/>
                </a:path>
              </a:pathLst>
            </a:custGeom>
            <a:solidFill>
              <a:srgbClr val="52A947"/>
            </a:solidFill>
          </p:spPr>
          <p:txBody>
            <a:bodyPr wrap="square" lIns="0" tIns="0" rIns="0" bIns="0" rtlCol="0"/>
            <a:lstStyle/>
            <a:p>
              <a:endParaRPr sz="1500"/>
            </a:p>
          </p:txBody>
        </p:sp>
      </p:grpSp>
      <p:pic>
        <p:nvPicPr>
          <p:cNvPr id="86" name="Picture 85">
            <a:extLst>
              <a:ext uri="{FF2B5EF4-FFF2-40B4-BE49-F238E27FC236}">
                <a16:creationId xmlns:a16="http://schemas.microsoft.com/office/drawing/2014/main" id="{6DABFE7A-F97A-B8F9-45A7-5F93AD3BAA3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78786" y="1100729"/>
            <a:ext cx="457200" cy="1016000"/>
          </a:xfrm>
          <a:prstGeom prst="rect">
            <a:avLst/>
          </a:prstGeom>
        </p:spPr>
      </p:pic>
      <p:sp>
        <p:nvSpPr>
          <p:cNvPr id="88" name="object 3">
            <a:extLst>
              <a:ext uri="{FF2B5EF4-FFF2-40B4-BE49-F238E27FC236}">
                <a16:creationId xmlns:a16="http://schemas.microsoft.com/office/drawing/2014/main" id="{3058B0A3-E3E9-A71A-459D-52DE69501B51}"/>
              </a:ext>
            </a:extLst>
          </p:cNvPr>
          <p:cNvSpPr/>
          <p:nvPr/>
        </p:nvSpPr>
        <p:spPr>
          <a:xfrm>
            <a:off x="2191420" y="2164979"/>
            <a:ext cx="4268969"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MONOCLONAL ANTIBODY (MAB) PREVENTION</a:t>
            </a:r>
          </a:p>
        </p:txBody>
      </p:sp>
      <p:sp>
        <p:nvSpPr>
          <p:cNvPr id="89" name="object 3">
            <a:extLst>
              <a:ext uri="{FF2B5EF4-FFF2-40B4-BE49-F238E27FC236}">
                <a16:creationId xmlns:a16="http://schemas.microsoft.com/office/drawing/2014/main" id="{9C2C2C9D-A99C-5ADC-AF70-B888D86B87B8}"/>
              </a:ext>
            </a:extLst>
          </p:cNvPr>
          <p:cNvSpPr/>
          <p:nvPr/>
        </p:nvSpPr>
        <p:spPr>
          <a:xfrm>
            <a:off x="8326408" y="2164979"/>
            <a:ext cx="275007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en-US" sz="1100" b="1" spc="45" dirty="0">
                <a:solidFill>
                  <a:srgbClr val="FFFFFF"/>
                </a:solidFill>
                <a:latin typeface="Corbel" panose="020B0503020204020204" pitchFamily="34" charset="0"/>
                <a:cs typeface="Montserrat"/>
              </a:rPr>
              <a:t>VACCINE PREVENTION</a:t>
            </a:r>
          </a:p>
        </p:txBody>
      </p:sp>
      <p:sp>
        <p:nvSpPr>
          <p:cNvPr id="2" name="Footer Placeholder 2">
            <a:extLst>
              <a:ext uri="{FF2B5EF4-FFF2-40B4-BE49-F238E27FC236}">
                <a16:creationId xmlns:a16="http://schemas.microsoft.com/office/drawing/2014/main" id="{BD0F06CB-19ED-A2B1-8076-A94DDDD12E18}"/>
              </a:ext>
            </a:extLst>
          </p:cNvPr>
          <p:cNvSpPr>
            <a:spLocks noGrp="1"/>
          </p:cNvSpPr>
          <p:nvPr>
            <p:ph type="ftr" sz="quarter" idx="3"/>
          </p:nvPr>
        </p:nvSpPr>
        <p:spPr>
          <a:xfrm>
            <a:off x="6866666" y="6548086"/>
            <a:ext cx="4873214" cy="173389"/>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Last updated: </a:t>
            </a:r>
            <a:r>
              <a:rPr lang="en-US" dirty="0">
                <a:solidFill>
                  <a:srgbClr val="000000">
                    <a:tint val="75000"/>
                  </a:srgbClr>
                </a:solidFill>
              </a:rPr>
              <a:t>January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940384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LIDESRC_TAGID" val="fdc884e1-0d8a-4014-9c34-982143cb84f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8305</Words>
  <Application>Microsoft Office PowerPoint</Application>
  <PresentationFormat>Widescreen</PresentationFormat>
  <Paragraphs>637</Paragraphs>
  <Slides>31</Slides>
  <Notes>26</Notes>
  <HiddenSlides>0</HiddenSlides>
  <MMClips>0</MMClips>
  <ScaleCrop>false</ScaleCrop>
  <HeadingPairs>
    <vt:vector size="8" baseType="variant">
      <vt:variant>
        <vt:lpstr>Fonts Used</vt:lpstr>
      </vt:variant>
      <vt:variant>
        <vt:i4>21</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55" baseType="lpstr">
      <vt:lpstr>Aptos</vt:lpstr>
      <vt:lpstr>Arial</vt:lpstr>
      <vt:lpstr>Arial Narrow</vt:lpstr>
      <vt:lpstr>Calibri</vt:lpstr>
      <vt:lpstr>Corbel</vt:lpstr>
      <vt:lpstr>Courier New</vt:lpstr>
      <vt:lpstr>Helvetica</vt:lpstr>
      <vt:lpstr>Invention</vt:lpstr>
      <vt:lpstr>Merriweather Regular</vt:lpstr>
      <vt:lpstr>Montserrat</vt:lpstr>
      <vt:lpstr>Montserrat Light</vt:lpstr>
      <vt:lpstr>Montserrat Medium</vt:lpstr>
      <vt:lpstr>Open Sans</vt:lpstr>
      <vt:lpstr>Poppins</vt:lpstr>
      <vt:lpstr>Roboto</vt:lpstr>
      <vt:lpstr>Sanofi Sans 3 Regular</vt:lpstr>
      <vt:lpstr>Segoe UI</vt:lpstr>
      <vt:lpstr>Symbol</vt:lpstr>
      <vt:lpstr>Times New Roman</vt:lpstr>
      <vt:lpstr>Verdana</vt:lpstr>
      <vt:lpstr>Wingdings</vt:lpstr>
      <vt:lpstr>Incoming Products Section</vt:lpstr>
      <vt:lpstr>Road to Prevention Section</vt:lpstr>
      <vt:lpstr>think-cell Slide</vt:lpstr>
      <vt:lpstr>New RSV prevention products</vt:lpstr>
      <vt:lpstr>Agenda</vt:lpstr>
      <vt:lpstr>A history of RSV product development</vt:lpstr>
      <vt:lpstr>The early days of RSV vaccine development </vt:lpstr>
      <vt:lpstr>What mattered? Whether a baby already had an RSV infection</vt:lpstr>
      <vt:lpstr>The vaccine immune target: RSV fusion (F) protein</vt:lpstr>
      <vt:lpstr>The key scientific breakthrough stabilizing the RSV F protein in a pre-fusion (pre-F) state</vt:lpstr>
      <vt:lpstr>New hope of preventing RSV in infants—a product development renaissance</vt:lpstr>
      <vt:lpstr>RSV disease prevention for young infants</vt:lpstr>
      <vt:lpstr>New is not like the old</vt:lpstr>
      <vt:lpstr>What is a maternal vaccine?  </vt:lpstr>
      <vt:lpstr>What are mAbs ?  </vt:lpstr>
      <vt:lpstr>New RSV maternal vaccine for protecting infants</vt:lpstr>
      <vt:lpstr>Phase 3 clinical study (Matisse) evidence for the pre-F RSV maternal vaccine pre-F RSV maternal vaccine efficacy and safety in infants born to women vaccinated during pregnancy</vt:lpstr>
      <vt:lpstr>Pre-F RSV maternal vaccine efficacious against severe medically attended RSV in infants through 6 months of age</vt:lpstr>
      <vt:lpstr>Pre-F maternal RSV vaccine Phase 3 safety results </vt:lpstr>
      <vt:lpstr>WHO’s global recommendation summary—maternal RSV vaccine</vt:lpstr>
      <vt:lpstr>New RSV maternal vaccine—additional details Pfizer, Inc. (Abrysvo®)</vt:lpstr>
      <vt:lpstr>PowerPoint Presentation</vt:lpstr>
      <vt:lpstr>New long-acting RSV monoclonal antibodies given at birth</vt:lpstr>
      <vt:lpstr>PowerPoint Presentation</vt:lpstr>
      <vt:lpstr>Protection against disease high against RSV in infants at 150 days </vt:lpstr>
      <vt:lpstr>PowerPoint Presentation</vt:lpstr>
      <vt:lpstr>Post-marketing effectiveness example—nirsevimab  initial results of a population-based longitudinal study in Galicia, Spain</vt:lpstr>
      <vt:lpstr>Another long-acting RSV mAb—clesrovimab (Merck/MSD) Phase 2b/3 clinical study efficacy results summary (MK-1654-004)</vt:lpstr>
      <vt:lpstr>WHO’s global recommendation summary—long-acting RSV mAbs</vt:lpstr>
      <vt:lpstr>New long-acting RSV mAbs—additional details   </vt:lpstr>
      <vt:lpstr>PowerPoint Presentation</vt:lpstr>
      <vt:lpstr>Additional considerations</vt:lpstr>
      <vt:lpstr>Aspects of WHO SAGE recommendation across both products</vt:lpstr>
      <vt:lpstr>Both products protect infants via passive immunization, but have differences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RSV maternal vaccine story</dc:title>
  <dc:creator/>
  <cp:lastModifiedBy/>
  <cp:revision>487</cp:revision>
  <dcterms:created xsi:type="dcterms:W3CDTF">2023-07-26T22:21:40Z</dcterms:created>
  <dcterms:modified xsi:type="dcterms:W3CDTF">2026-01-27T16:49:01Z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2025-09-24T18:02:15Z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63e17922-28c8-42be-8676-1978e1230ad3</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