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549" r:id="rId2"/>
    <p:sldId id="550" r:id="rId3"/>
    <p:sldId id="551" r:id="rId4"/>
    <p:sldId id="552" r:id="rId5"/>
    <p:sldId id="553" r:id="rId6"/>
    <p:sldId id="554" r:id="rId7"/>
    <p:sldId id="555" r:id="rId8"/>
    <p:sldId id="556" r:id="rId9"/>
    <p:sldId id="557" r:id="rId10"/>
    <p:sldId id="558" r:id="rId11"/>
    <p:sldId id="559" r:id="rId12"/>
    <p:sldId id="560" r:id="rId13"/>
    <p:sldId id="561" r:id="rId14"/>
    <p:sldId id="562" r:id="rId15"/>
    <p:sldId id="563" r:id="rId16"/>
    <p:sldId id="564" r:id="rId17"/>
    <p:sldId id="565" r:id="rId18"/>
    <p:sldId id="566" r:id="rId19"/>
    <p:sldId id="567" r:id="rId20"/>
    <p:sldId id="5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BFB521-9E47-A7D0-AB91-DB65312B6FBA}" name="Linda Taylor" initials="LT" userId="AIX8KoBvJJ/wcDM9YR2JVLkpI0NCSgpyXFKErKbyouQ="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660"/>
  </p:normalViewPr>
  <p:slideViewPr>
    <p:cSldViewPr snapToGrid="0">
      <p:cViewPr varScale="1">
        <p:scale>
          <a:sx n="110" d="100"/>
          <a:sy n="110" d="100"/>
        </p:scale>
        <p:origin x="67" y="2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E7D575-E90C-4C28-AF87-2E6375DF7C19}" type="datetimeFigureOut">
              <a:rPr lang="en-US" smtClean="0"/>
              <a:t>9/22/2025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E7EE5-9408-4C34-8A16-B70267889F39}" type="slidenum">
              <a:rPr lang="en-US" smtClean="0"/>
              <a:t>‹#›</a:t>
            </a:fld>
            <a:endParaRPr lang="en-US"/>
          </a:p>
        </p:txBody>
      </p:sp>
    </p:spTree>
    <p:extLst>
      <p:ext uri="{BB962C8B-B14F-4D97-AF65-F5344CB8AC3E}">
        <p14:creationId xmlns:p14="http://schemas.microsoft.com/office/powerpoint/2010/main" val="3569855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endParaRPr lang="en-US" dirty="0"/>
          </a:p>
        </p:txBody>
      </p:sp>
      <p:sp>
        <p:nvSpPr>
          <p:cNvPr id="437" name="Google Shape;43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0"/>
        <p:cNvGrpSpPr/>
        <p:nvPr/>
      </p:nvGrpSpPr>
      <p:grpSpPr>
        <a:xfrm>
          <a:off x="0" y="0"/>
          <a:ext cx="0" cy="0"/>
          <a:chOff x="0" y="0"/>
          <a:chExt cx="0" cy="0"/>
        </a:xfrm>
      </p:grpSpPr>
      <p:sp>
        <p:nvSpPr>
          <p:cNvPr id="591" name="Google Shape;591;g2891d793a34_0_1685: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92" name="Google Shape;592;g2891d793a34_0_16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g2891d793a34_0_1704: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613" name="Google Shape;613;g2891d793a34_0_170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7"/>
        <p:cNvGrpSpPr/>
        <p:nvPr/>
      </p:nvGrpSpPr>
      <p:grpSpPr>
        <a:xfrm>
          <a:off x="0" y="0"/>
          <a:ext cx="0" cy="0"/>
          <a:chOff x="0" y="0"/>
          <a:chExt cx="0" cy="0"/>
        </a:xfrm>
      </p:grpSpPr>
      <p:sp>
        <p:nvSpPr>
          <p:cNvPr id="628" name="Google Shape;628;g2891d793a34_0_1719: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29" name="Google Shape;629;g2891d793a34_0_17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3"/>
        <p:cNvGrpSpPr/>
        <p:nvPr/>
      </p:nvGrpSpPr>
      <p:grpSpPr>
        <a:xfrm>
          <a:off x="0" y="0"/>
          <a:ext cx="0" cy="0"/>
          <a:chOff x="0" y="0"/>
          <a:chExt cx="0" cy="0"/>
        </a:xfrm>
      </p:grpSpPr>
      <p:sp>
        <p:nvSpPr>
          <p:cNvPr id="644" name="Google Shape;644;g2891d793a34_0_1734: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45" name="Google Shape;645;g2891d793a34_0_17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2891d793a34_0_1742: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654" name="Google Shape;654;g2891d793a34_0_17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1"/>
        <p:cNvGrpSpPr/>
        <p:nvPr/>
      </p:nvGrpSpPr>
      <p:grpSpPr>
        <a:xfrm>
          <a:off x="0" y="0"/>
          <a:ext cx="0" cy="0"/>
          <a:chOff x="0" y="0"/>
          <a:chExt cx="0" cy="0"/>
        </a:xfrm>
      </p:grpSpPr>
      <p:sp>
        <p:nvSpPr>
          <p:cNvPr id="662" name="Google Shape;662;g2891d793a34_0_1750: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63" name="Google Shape;663;g2891d793a34_0_17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Google Shape;676;g2891d793a34_0_17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7" name="Google Shape;677;g2891d793a34_0_176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g2891d793a34_0_1766: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82" name="Google Shape;682;g2891d793a34_0_17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2891d793a34_0_1774: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91" name="Google Shape;691;g2891d793a34_0_177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6">
          <a:extLst>
            <a:ext uri="{FF2B5EF4-FFF2-40B4-BE49-F238E27FC236}">
              <a16:creationId xmlns:a16="http://schemas.microsoft.com/office/drawing/2014/main" id="{68054E7A-534D-A88A-B0C4-1AFE834699EA}"/>
            </a:ext>
          </a:extLst>
        </p:cNvPr>
        <p:cNvGrpSpPr/>
        <p:nvPr/>
      </p:nvGrpSpPr>
      <p:grpSpPr>
        <a:xfrm>
          <a:off x="0" y="0"/>
          <a:ext cx="0" cy="0"/>
          <a:chOff x="0" y="0"/>
          <a:chExt cx="0" cy="0"/>
        </a:xfrm>
      </p:grpSpPr>
      <p:sp>
        <p:nvSpPr>
          <p:cNvPr id="1187" name="Google Shape;1187;g2fd5af0ed0b_1_567:notes">
            <a:extLst>
              <a:ext uri="{FF2B5EF4-FFF2-40B4-BE49-F238E27FC236}">
                <a16:creationId xmlns:a16="http://schemas.microsoft.com/office/drawing/2014/main" id="{9B1676A7-AEBE-0FEE-F26F-9D0FF474AA5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8" name="Google Shape;1188;g2fd5af0ed0b_1_567:notes">
            <a:extLst>
              <a:ext uri="{FF2B5EF4-FFF2-40B4-BE49-F238E27FC236}">
                <a16:creationId xmlns:a16="http://schemas.microsoft.com/office/drawing/2014/main" id="{7C7C9630-6B24-4050-EEF5-AEC9672B8120}"/>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lvl="1"/>
            <a:endParaRPr lang="en-US" b="1" dirty="0"/>
          </a:p>
          <a:p>
            <a:pPr marL="615950" lvl="1" indent="0">
              <a:buNone/>
            </a:pPr>
            <a:endParaRPr lang="en-US" dirty="0"/>
          </a:p>
          <a:p>
            <a:pPr lvl="1"/>
            <a:endParaRPr lang="en-US" dirty="0"/>
          </a:p>
        </p:txBody>
      </p:sp>
    </p:spTree>
    <p:extLst>
      <p:ext uri="{BB962C8B-B14F-4D97-AF65-F5344CB8AC3E}">
        <p14:creationId xmlns:p14="http://schemas.microsoft.com/office/powerpoint/2010/main" val="1287797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2891d793a34_0_1555: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54" name="Google Shape;454;g2891d793a34_0_15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6">
          <a:extLst>
            <a:ext uri="{FF2B5EF4-FFF2-40B4-BE49-F238E27FC236}">
              <a16:creationId xmlns:a16="http://schemas.microsoft.com/office/drawing/2014/main" id="{42C5B2CE-CC6B-D7F7-4491-7FB0E3CA391D}"/>
            </a:ext>
          </a:extLst>
        </p:cNvPr>
        <p:cNvGrpSpPr/>
        <p:nvPr/>
      </p:nvGrpSpPr>
      <p:grpSpPr>
        <a:xfrm>
          <a:off x="0" y="0"/>
          <a:ext cx="0" cy="0"/>
          <a:chOff x="0" y="0"/>
          <a:chExt cx="0" cy="0"/>
        </a:xfrm>
      </p:grpSpPr>
      <p:sp>
        <p:nvSpPr>
          <p:cNvPr id="1187" name="Google Shape;1187;g2fd5af0ed0b_1_567:notes">
            <a:extLst>
              <a:ext uri="{FF2B5EF4-FFF2-40B4-BE49-F238E27FC236}">
                <a16:creationId xmlns:a16="http://schemas.microsoft.com/office/drawing/2014/main" id="{10E98F9F-070C-7808-3EDC-91E97EBA3E56}"/>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8" name="Google Shape;1188;g2fd5af0ed0b_1_567:notes">
            <a:extLst>
              <a:ext uri="{FF2B5EF4-FFF2-40B4-BE49-F238E27FC236}">
                <a16:creationId xmlns:a16="http://schemas.microsoft.com/office/drawing/2014/main" id="{986866C8-C90F-14A3-3AA3-1AB6807BA6E9}"/>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171450" indent="-171450"/>
            <a:endParaRPr lang="en-US" dirty="0"/>
          </a:p>
        </p:txBody>
      </p:sp>
    </p:spTree>
    <p:extLst>
      <p:ext uri="{BB962C8B-B14F-4D97-AF65-F5344CB8AC3E}">
        <p14:creationId xmlns:p14="http://schemas.microsoft.com/office/powerpoint/2010/main" val="15916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2891d793a34_0_1561: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61" name="Google Shape;461;g2891d793a34_0_15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g2891d793a34_0_1599: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00" name="Google Shape;500;g2891d793a34_0_159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2891d793a34_0_16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5" name="Google Shape;515;g2891d793a34_0_161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r>
              <a:rPr lang="en" dirty="0"/>
              <a:t> </a:t>
            </a:r>
            <a:endParaRPr dirty="0"/>
          </a:p>
        </p:txBody>
      </p:sp>
      <p:sp>
        <p:nvSpPr>
          <p:cNvPr id="516" name="Google Shape;516;g2891d793a34_0_161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 sz="1200" b="0" i="0" u="none" strike="noStrike" cap="none">
                <a:solidFill>
                  <a:srgbClr val="000000"/>
                </a:solidFill>
                <a:latin typeface="Calibri"/>
                <a:ea typeface="Calibri"/>
                <a:cs typeface="Calibri"/>
                <a:sym typeface="Calibri"/>
              </a:rPr>
              <a:t>5</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g2891d793a34_0_1618: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21" name="Google Shape;521;g2891d793a34_0_16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2891d793a34_0_1640: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44" name="Google Shape;544;g2891d793a34_0_16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g2891d793a34_0_1661: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6" name="Google Shape;566;g2891d793a34_0_16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g2891d793a34_0_1670: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76" name="Google Shape;576;g2891d793a34_0_16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C9BE6-C644-1E47-F15A-31F0A970F1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6C66764-230A-C541-19E4-7E6071DAA4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A9B7AA-43C1-8D23-7412-F5FDD8ABD59D}"/>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5" name="Footer Placeholder 4">
            <a:extLst>
              <a:ext uri="{FF2B5EF4-FFF2-40B4-BE49-F238E27FC236}">
                <a16:creationId xmlns:a16="http://schemas.microsoft.com/office/drawing/2014/main" id="{F1CD91FF-1CE9-E2F9-9754-CCC5AAFF0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1583FB-BF01-707D-F7EA-5F47B94406D2}"/>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7" name="Picture 6">
            <a:extLst>
              <a:ext uri="{FF2B5EF4-FFF2-40B4-BE49-F238E27FC236}">
                <a16:creationId xmlns:a16="http://schemas.microsoft.com/office/drawing/2014/main" id="{EAC950BD-82A8-BB8D-5759-E270FC7CC5E6}"/>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2164727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p:cSld name="Title">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6477000" y="688288"/>
            <a:ext cx="4433600" cy="3966800"/>
          </a:xfrm>
          <a:prstGeom prst="rect">
            <a:avLst/>
          </a:prstGeom>
          <a:noFill/>
          <a:ln>
            <a:noFill/>
          </a:ln>
        </p:spPr>
        <p:txBody>
          <a:bodyPr spcFirstLastPara="1" wrap="square" lIns="68575" tIns="34275" rIns="68575" bIns="34275" anchor="t" anchorCtr="0">
            <a:noAutofit/>
          </a:bodyPr>
          <a:lstStyle>
            <a:lvl1pPr lvl="0" algn="l">
              <a:lnSpc>
                <a:spcPct val="90000"/>
              </a:lnSpc>
              <a:spcBef>
                <a:spcPts val="0"/>
              </a:spcBef>
              <a:spcAft>
                <a:spcPts val="0"/>
              </a:spcAft>
              <a:buClr>
                <a:schemeClr val="dk1"/>
              </a:buClr>
              <a:buSzPts val="5400"/>
              <a:buFont typeface="Calibri"/>
              <a:buNone/>
              <a:defRPr sz="7200" b="0">
                <a:latin typeface="Calibri"/>
                <a:ea typeface="Calibri"/>
                <a:cs typeface="Calibri"/>
                <a:sym typeface="Calibri"/>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176" name="Google Shape;176;p33"/>
          <p:cNvSpPr txBox="1">
            <a:spLocks noGrp="1"/>
          </p:cNvSpPr>
          <p:nvPr>
            <p:ph type="sldNum" idx="12"/>
          </p:nvPr>
        </p:nvSpPr>
        <p:spPr>
          <a:xfrm>
            <a:off x="11353800" y="323957"/>
            <a:ext cx="373200" cy="3644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800"/>
              <a:buFont typeface="Arial"/>
              <a:buNone/>
              <a:defRPr sz="1067" b="0" i="0" u="none" strike="noStrike" cap="none">
                <a:solidFill>
                  <a:srgbClr val="595959"/>
                </a:solidFill>
                <a:latin typeface="Calibri"/>
                <a:ea typeface="Calibri"/>
                <a:cs typeface="Calibri"/>
                <a:sym typeface="Calibri"/>
              </a:defRPr>
            </a:lvl9pPr>
          </a:lstStyle>
          <a:p>
            <a:fld id="{00000000-1234-1234-1234-123412341234}" type="slidenum">
              <a:rPr lang="en" smtClean="0"/>
              <a:pPr/>
              <a:t>‹#›</a:t>
            </a:fld>
            <a:endParaRPr lang="en"/>
          </a:p>
        </p:txBody>
      </p:sp>
      <p:sp>
        <p:nvSpPr>
          <p:cNvPr id="177" name="Google Shape;177;p33"/>
          <p:cNvSpPr>
            <a:spLocks noGrp="1"/>
          </p:cNvSpPr>
          <p:nvPr>
            <p:ph type="pic" idx="2"/>
          </p:nvPr>
        </p:nvSpPr>
        <p:spPr>
          <a:xfrm>
            <a:off x="0" y="0"/>
            <a:ext cx="6096000" cy="6858000"/>
          </a:xfrm>
          <a:prstGeom prst="rect">
            <a:avLst/>
          </a:prstGeom>
          <a:noFill/>
          <a:ln>
            <a:noFill/>
          </a:ln>
        </p:spPr>
      </p:sp>
      <p:sp>
        <p:nvSpPr>
          <p:cNvPr id="178" name="Google Shape;178;p33"/>
          <p:cNvSpPr txBox="1">
            <a:spLocks noGrp="1"/>
          </p:cNvSpPr>
          <p:nvPr>
            <p:ph type="body" idx="1"/>
          </p:nvPr>
        </p:nvSpPr>
        <p:spPr>
          <a:xfrm>
            <a:off x="6511636" y="5936851"/>
            <a:ext cx="3283600" cy="602800"/>
          </a:xfrm>
          <a:prstGeom prst="rect">
            <a:avLst/>
          </a:prstGeom>
          <a:noFill/>
          <a:ln>
            <a:noFill/>
          </a:ln>
        </p:spPr>
        <p:txBody>
          <a:bodyPr spcFirstLastPara="1" wrap="square" lIns="68575" tIns="34275" rIns="68575" bIns="34275" anchor="b" anchorCtr="0">
            <a:normAutofit/>
          </a:bodyPr>
          <a:lstStyle>
            <a:lvl1pPr marL="609585" lvl="0" indent="-304792" algn="l">
              <a:lnSpc>
                <a:spcPct val="90000"/>
              </a:lnSpc>
              <a:spcBef>
                <a:spcPts val="800"/>
              </a:spcBef>
              <a:spcAft>
                <a:spcPts val="0"/>
              </a:spcAft>
              <a:buClr>
                <a:srgbClr val="7F7F7F"/>
              </a:buClr>
              <a:buSzPts val="1200"/>
              <a:buNone/>
              <a:defRPr sz="1600">
                <a:solidFill>
                  <a:srgbClr val="7F7F7F"/>
                </a:solidFill>
              </a:defRPr>
            </a:lvl1pPr>
            <a:lvl2pPr marL="1219170" lvl="1" indent="-423323" algn="l">
              <a:lnSpc>
                <a:spcPct val="90000"/>
              </a:lnSpc>
              <a:spcBef>
                <a:spcPts val="400"/>
              </a:spcBef>
              <a:spcAft>
                <a:spcPts val="0"/>
              </a:spcAft>
              <a:buClr>
                <a:schemeClr val="dk1"/>
              </a:buClr>
              <a:buSzPts val="1400"/>
              <a:buChar char="•"/>
              <a:defRPr/>
            </a:lvl2pPr>
            <a:lvl3pPr marL="1828754" lvl="2" indent="-423323" algn="l">
              <a:lnSpc>
                <a:spcPct val="90000"/>
              </a:lnSpc>
              <a:spcBef>
                <a:spcPts val="400"/>
              </a:spcBef>
              <a:spcAft>
                <a:spcPts val="0"/>
              </a:spcAft>
              <a:buClr>
                <a:schemeClr val="dk1"/>
              </a:buClr>
              <a:buSzPts val="1400"/>
              <a:buChar char="•"/>
              <a:defRPr/>
            </a:lvl3pPr>
            <a:lvl4pPr marL="2438339" lvl="3" indent="-423323" algn="l">
              <a:lnSpc>
                <a:spcPct val="90000"/>
              </a:lnSpc>
              <a:spcBef>
                <a:spcPts val="400"/>
              </a:spcBef>
              <a:spcAft>
                <a:spcPts val="0"/>
              </a:spcAft>
              <a:buClr>
                <a:schemeClr val="dk1"/>
              </a:buClr>
              <a:buSzPts val="1400"/>
              <a:buChar char="•"/>
              <a:defRPr/>
            </a:lvl4pPr>
            <a:lvl5pPr marL="3047924" lvl="4" indent="-423323" algn="l">
              <a:lnSpc>
                <a:spcPct val="90000"/>
              </a:lnSpc>
              <a:spcBef>
                <a:spcPts val="400"/>
              </a:spcBef>
              <a:spcAft>
                <a:spcPts val="0"/>
              </a:spcAft>
              <a:buClr>
                <a:schemeClr val="dk1"/>
              </a:buClr>
              <a:buSzPts val="1400"/>
              <a:buChar char="•"/>
              <a:defRPr/>
            </a:lvl5pPr>
            <a:lvl6pPr marL="3657509" lvl="5" indent="-423323" algn="l">
              <a:lnSpc>
                <a:spcPct val="90000"/>
              </a:lnSpc>
              <a:spcBef>
                <a:spcPts val="400"/>
              </a:spcBef>
              <a:spcAft>
                <a:spcPts val="0"/>
              </a:spcAft>
              <a:buClr>
                <a:schemeClr val="dk1"/>
              </a:buClr>
              <a:buSzPts val="1400"/>
              <a:buChar char="•"/>
              <a:defRPr/>
            </a:lvl6pPr>
            <a:lvl7pPr marL="4267093" lvl="6" indent="-423323" algn="l">
              <a:lnSpc>
                <a:spcPct val="90000"/>
              </a:lnSpc>
              <a:spcBef>
                <a:spcPts val="400"/>
              </a:spcBef>
              <a:spcAft>
                <a:spcPts val="0"/>
              </a:spcAft>
              <a:buClr>
                <a:schemeClr val="dk1"/>
              </a:buClr>
              <a:buSzPts val="1400"/>
              <a:buChar char="•"/>
              <a:defRPr/>
            </a:lvl7pPr>
            <a:lvl8pPr marL="4876678" lvl="7" indent="-423323" algn="l">
              <a:lnSpc>
                <a:spcPct val="90000"/>
              </a:lnSpc>
              <a:spcBef>
                <a:spcPts val="400"/>
              </a:spcBef>
              <a:spcAft>
                <a:spcPts val="0"/>
              </a:spcAft>
              <a:buClr>
                <a:schemeClr val="dk1"/>
              </a:buClr>
              <a:buSzPts val="1400"/>
              <a:buChar char="•"/>
              <a:defRPr/>
            </a:lvl8pPr>
            <a:lvl9pPr marL="5486263" lvl="8" indent="-423323" algn="l">
              <a:lnSpc>
                <a:spcPct val="90000"/>
              </a:lnSpc>
              <a:spcBef>
                <a:spcPts val="400"/>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392596821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17F85-E3EF-B4CE-CBAD-69680E047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AB086D-CAE8-5795-DEF3-BE4E3AB38A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3F060D-5BAC-F389-9CF8-B5079508685E}"/>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5" name="Footer Placeholder 4">
            <a:extLst>
              <a:ext uri="{FF2B5EF4-FFF2-40B4-BE49-F238E27FC236}">
                <a16:creationId xmlns:a16="http://schemas.microsoft.com/office/drawing/2014/main" id="{CB8E6C4E-D0AE-9885-8505-93AB9D9C7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130554-E6C5-2EAF-999D-5C602FB0BB26}"/>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7" name="Picture 6">
            <a:extLst>
              <a:ext uri="{FF2B5EF4-FFF2-40B4-BE49-F238E27FC236}">
                <a16:creationId xmlns:a16="http://schemas.microsoft.com/office/drawing/2014/main" id="{83C1F85A-E6CC-9ACF-FFF3-26DA23BC561F}"/>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164969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287FA-52CD-7D9C-228C-6A00D0B87C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C57D37-EB46-08CE-8E47-C0706D3E432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1BD331-2D48-78E4-B7F4-22AED0A677A8}"/>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5" name="Footer Placeholder 4">
            <a:extLst>
              <a:ext uri="{FF2B5EF4-FFF2-40B4-BE49-F238E27FC236}">
                <a16:creationId xmlns:a16="http://schemas.microsoft.com/office/drawing/2014/main" id="{120F8387-5219-08F0-8708-C4AE5A5187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F3C93E-A819-7BE2-381C-A24A1E86F416}"/>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7" name="Picture 6">
            <a:extLst>
              <a:ext uri="{FF2B5EF4-FFF2-40B4-BE49-F238E27FC236}">
                <a16:creationId xmlns:a16="http://schemas.microsoft.com/office/drawing/2014/main" id="{88A59788-BC95-7B10-AABF-1C5981343545}"/>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81062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0716-7F73-80C6-2EDF-990DC41CF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2556E3-085C-4418-8B21-21ED955AFE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8E0A8D-1420-902F-14D2-C210B7AE08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CD3758-9DF7-6B47-A4E3-5B4D047E8EDC}"/>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6" name="Footer Placeholder 5">
            <a:extLst>
              <a:ext uri="{FF2B5EF4-FFF2-40B4-BE49-F238E27FC236}">
                <a16:creationId xmlns:a16="http://schemas.microsoft.com/office/drawing/2014/main" id="{539DB1E2-6C5D-A1F1-4295-D65A9136EE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CBAB86-C786-E00D-ACF6-2A5AED8060B4}"/>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8" name="Picture 7">
            <a:extLst>
              <a:ext uri="{FF2B5EF4-FFF2-40B4-BE49-F238E27FC236}">
                <a16:creationId xmlns:a16="http://schemas.microsoft.com/office/drawing/2014/main" id="{D1BBA06C-55AF-715A-6933-D0E1E01C0268}"/>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4250433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128B-BD20-8395-07F5-D86B3EF889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3942E6-1467-4207-46A4-01F86D8EF0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4719FB-8F53-839E-E2D8-B1191D6814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B60A3D-7E89-4341-A89E-ECDF5C19CF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7950E4-B7B4-8E4D-1400-9F2243C98E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BB6DB8-12BF-2F34-1D75-DB6775AF72AE}"/>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8" name="Footer Placeholder 7">
            <a:extLst>
              <a:ext uri="{FF2B5EF4-FFF2-40B4-BE49-F238E27FC236}">
                <a16:creationId xmlns:a16="http://schemas.microsoft.com/office/drawing/2014/main" id="{E7C935BB-90CE-7050-E4C0-4DD125362D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097BDB-A046-AD2D-E7FB-3CAE66B9EDB9}"/>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10" name="Picture 9">
            <a:extLst>
              <a:ext uri="{FF2B5EF4-FFF2-40B4-BE49-F238E27FC236}">
                <a16:creationId xmlns:a16="http://schemas.microsoft.com/office/drawing/2014/main" id="{F86C6A6A-2980-A677-5F75-BF1BD29E4161}"/>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3990801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F08EB-8A36-A64E-E31A-7640FD3245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B8D530-0937-2440-1433-B5E8A508E793}"/>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4" name="Footer Placeholder 3">
            <a:extLst>
              <a:ext uri="{FF2B5EF4-FFF2-40B4-BE49-F238E27FC236}">
                <a16:creationId xmlns:a16="http://schemas.microsoft.com/office/drawing/2014/main" id="{038F1A77-A2E0-4A5C-40CB-87D2413381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9DE620-1DDE-EBD9-3AA1-E7F66EE20363}"/>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6" name="Picture 5">
            <a:extLst>
              <a:ext uri="{FF2B5EF4-FFF2-40B4-BE49-F238E27FC236}">
                <a16:creationId xmlns:a16="http://schemas.microsoft.com/office/drawing/2014/main" id="{2D154034-322D-B468-2C6B-F0E738D45E32}"/>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2025178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A7852F-FAA5-0A60-9D26-E92DB35BBA00}"/>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3" name="Footer Placeholder 2">
            <a:extLst>
              <a:ext uri="{FF2B5EF4-FFF2-40B4-BE49-F238E27FC236}">
                <a16:creationId xmlns:a16="http://schemas.microsoft.com/office/drawing/2014/main" id="{1641ABAF-A81F-A999-6179-E92255FD83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1F70BA-913B-ADA7-D5F5-885755E62927}"/>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5" name="Picture 4">
            <a:extLst>
              <a:ext uri="{FF2B5EF4-FFF2-40B4-BE49-F238E27FC236}">
                <a16:creationId xmlns:a16="http://schemas.microsoft.com/office/drawing/2014/main" id="{285464A4-7276-4E74-2E0C-2C3EB8D8DAFC}"/>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91437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7B18-253F-0218-B2EF-B422040E8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8EC41D-5516-E3C7-1BCB-58D165811A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864A2F-38E8-CC0C-13BD-B2F72CC73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71A8C1-7B13-3E65-729E-AFD6941ABA69}"/>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6" name="Footer Placeholder 5">
            <a:extLst>
              <a:ext uri="{FF2B5EF4-FFF2-40B4-BE49-F238E27FC236}">
                <a16:creationId xmlns:a16="http://schemas.microsoft.com/office/drawing/2014/main" id="{45B0FD92-282C-11EB-3F25-EAEAB3C75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3F1043-B05F-8A06-4A12-EDF4DEDC89E3}"/>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8" name="Picture 7">
            <a:extLst>
              <a:ext uri="{FF2B5EF4-FFF2-40B4-BE49-F238E27FC236}">
                <a16:creationId xmlns:a16="http://schemas.microsoft.com/office/drawing/2014/main" id="{67E44127-AC8C-2438-DEE6-5BAB734F2F7B}"/>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2148789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0D97F-7B0D-736D-B3FC-DC06099503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EF7B4D-C7D7-4E39-2FE2-0E500881C2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B649369-3C81-5BF0-9CDD-523C0159A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C96D15-1BEB-0610-AAEA-DA8C065BA298}"/>
              </a:ext>
            </a:extLst>
          </p:cNvPr>
          <p:cNvSpPr>
            <a:spLocks noGrp="1"/>
          </p:cNvSpPr>
          <p:nvPr>
            <p:ph type="dt" sz="half" idx="10"/>
          </p:nvPr>
        </p:nvSpPr>
        <p:spPr/>
        <p:txBody>
          <a:bodyPr/>
          <a:lstStyle/>
          <a:p>
            <a:fld id="{32C0691D-40D1-4BCE-B969-6E23BCE31C10}" type="datetimeFigureOut">
              <a:rPr lang="en-US" smtClean="0"/>
              <a:t>9/22/2025</a:t>
            </a:fld>
            <a:endParaRPr lang="en-US"/>
          </a:p>
        </p:txBody>
      </p:sp>
      <p:sp>
        <p:nvSpPr>
          <p:cNvPr id="6" name="Footer Placeholder 5">
            <a:extLst>
              <a:ext uri="{FF2B5EF4-FFF2-40B4-BE49-F238E27FC236}">
                <a16:creationId xmlns:a16="http://schemas.microsoft.com/office/drawing/2014/main" id="{621210AB-FFA9-A6B3-3D80-A4BF7B3B8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A75E5B-0401-2AB9-8BAE-B6DF0B93F1EC}"/>
              </a:ext>
            </a:extLst>
          </p:cNvPr>
          <p:cNvSpPr>
            <a:spLocks noGrp="1"/>
          </p:cNvSpPr>
          <p:nvPr>
            <p:ph type="sldNum" sz="quarter" idx="12"/>
          </p:nvPr>
        </p:nvSpPr>
        <p:spPr/>
        <p:txBody>
          <a:bodyPr/>
          <a:lstStyle/>
          <a:p>
            <a:fld id="{ECF802EC-0CFC-4040-A3B7-C4B9B4548F26}" type="slidenum">
              <a:rPr lang="en-US" smtClean="0"/>
              <a:t>‹#›</a:t>
            </a:fld>
            <a:endParaRPr lang="en-US"/>
          </a:p>
        </p:txBody>
      </p:sp>
      <p:pic>
        <p:nvPicPr>
          <p:cNvPr id="8" name="Picture 7">
            <a:extLst>
              <a:ext uri="{FF2B5EF4-FFF2-40B4-BE49-F238E27FC236}">
                <a16:creationId xmlns:a16="http://schemas.microsoft.com/office/drawing/2014/main" id="{D654C795-D221-5B51-77F3-B655826DA370}"/>
              </a:ext>
            </a:extLst>
          </p:cNvPr>
          <p:cNvPicPr>
            <a:picLocks noChangeAspect="1"/>
          </p:cNvPicPr>
          <p:nvPr/>
        </p:nvPicPr>
        <p:blipFill>
          <a:blip r:embed="rId2"/>
          <a:stretch>
            <a:fillRect/>
          </a:stretch>
        </p:blipFill>
        <p:spPr>
          <a:xfrm>
            <a:off x="10606903" y="0"/>
            <a:ext cx="1585097" cy="548688"/>
          </a:xfrm>
          <a:prstGeom prst="rect">
            <a:avLst/>
          </a:prstGeom>
        </p:spPr>
      </p:pic>
    </p:spTree>
    <p:extLst>
      <p:ext uri="{BB962C8B-B14F-4D97-AF65-F5344CB8AC3E}">
        <p14:creationId xmlns:p14="http://schemas.microsoft.com/office/powerpoint/2010/main" val="55519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54806B-7E4C-BA8A-DF65-214490F03A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9A9CA0-B4C0-2BB5-4D3A-1049B2E3F6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2523B1-843D-9FC5-C2B4-9A9C9BA696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2C0691D-40D1-4BCE-B969-6E23BCE31C10}" type="datetimeFigureOut">
              <a:rPr lang="en-US" smtClean="0"/>
              <a:t>9/22/2025</a:t>
            </a:fld>
            <a:endParaRPr lang="en-US"/>
          </a:p>
        </p:txBody>
      </p:sp>
      <p:sp>
        <p:nvSpPr>
          <p:cNvPr id="5" name="Footer Placeholder 4">
            <a:extLst>
              <a:ext uri="{FF2B5EF4-FFF2-40B4-BE49-F238E27FC236}">
                <a16:creationId xmlns:a16="http://schemas.microsoft.com/office/drawing/2014/main" id="{87E2F8A1-416D-D203-FFAA-A19F6025C9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E5ACCB3-8AFF-87C7-8421-0795088A23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F802EC-0CFC-4040-A3B7-C4B9B4548F26}" type="slidenum">
              <a:rPr lang="en-US" smtClean="0"/>
              <a:t>‹#›</a:t>
            </a:fld>
            <a:endParaRPr lang="en-US"/>
          </a:p>
        </p:txBody>
      </p:sp>
      <p:pic>
        <p:nvPicPr>
          <p:cNvPr id="7" name="Picture 6">
            <a:extLst>
              <a:ext uri="{FF2B5EF4-FFF2-40B4-BE49-F238E27FC236}">
                <a16:creationId xmlns:a16="http://schemas.microsoft.com/office/drawing/2014/main" id="{F7502016-1D90-29F9-4718-BA3397431647}"/>
              </a:ext>
            </a:extLst>
          </p:cNvPr>
          <p:cNvPicPr>
            <a:picLocks noChangeAspect="1"/>
          </p:cNvPicPr>
          <p:nvPr/>
        </p:nvPicPr>
        <p:blipFill>
          <a:blip r:embed="rId12"/>
          <a:stretch>
            <a:fillRect/>
          </a:stretch>
        </p:blipFill>
        <p:spPr>
          <a:xfrm>
            <a:off x="10606903" y="0"/>
            <a:ext cx="1585097" cy="548688"/>
          </a:xfrm>
          <a:prstGeom prst="rect">
            <a:avLst/>
          </a:prstGeom>
        </p:spPr>
      </p:pic>
    </p:spTree>
    <p:extLst>
      <p:ext uri="{BB962C8B-B14F-4D97-AF65-F5344CB8AC3E}">
        <p14:creationId xmlns:p14="http://schemas.microsoft.com/office/powerpoint/2010/main" val="3029558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ls2Bey8n8RA"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6.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8"/>
          <p:cNvSpPr txBox="1">
            <a:spLocks noGrp="1"/>
          </p:cNvSpPr>
          <p:nvPr>
            <p:ph type="title"/>
          </p:nvPr>
        </p:nvSpPr>
        <p:spPr>
          <a:prstGeom prst="rect">
            <a:avLst/>
          </a:prstGeom>
          <a:noFill/>
          <a:ln>
            <a:noFill/>
          </a:ln>
        </p:spPr>
        <p:txBody>
          <a:bodyPr spcFirstLastPara="1" vert="horz" wrap="square" lIns="91433" tIns="45700" rIns="91433" bIns="45700" rtlCol="0" anchor="t" anchorCtr="0">
            <a:noAutofit/>
          </a:bodyPr>
          <a:lstStyle/>
          <a:p>
            <a:pPr algn="l">
              <a:lnSpc>
                <a:spcPct val="115000"/>
              </a:lnSpc>
              <a:buSzPts val="2100"/>
            </a:pPr>
            <a:r>
              <a:rPr lang="en" sz="5867" dirty="0">
                <a:latin typeface="Arial"/>
                <a:ea typeface="Arial"/>
                <a:cs typeface="Arial"/>
                <a:sym typeface="Arial"/>
              </a:rPr>
              <a:t>ArtificiaI Intelligence - </a:t>
            </a:r>
            <a:br>
              <a:rPr lang="en" sz="5867" dirty="0">
                <a:latin typeface="Arial"/>
                <a:ea typeface="Arial"/>
                <a:cs typeface="Arial"/>
                <a:sym typeface="Arial"/>
              </a:rPr>
            </a:br>
            <a:r>
              <a:rPr lang="en" sz="5867" dirty="0">
                <a:latin typeface="Arial"/>
                <a:ea typeface="Arial"/>
                <a:cs typeface="Arial"/>
                <a:sym typeface="Arial"/>
              </a:rPr>
              <a:t>Care Beyond Boundaries</a:t>
            </a:r>
            <a:endParaRPr sz="5867" dirty="0">
              <a:latin typeface="Arial"/>
              <a:ea typeface="Arial"/>
              <a:cs typeface="Arial"/>
              <a:sym typeface="Arial"/>
            </a:endParaRPr>
          </a:p>
        </p:txBody>
      </p:sp>
      <p:sp>
        <p:nvSpPr>
          <p:cNvPr id="440" name="Google Shape;440;p8"/>
          <p:cNvSpPr txBox="1">
            <a:spLocks noGrp="1"/>
          </p:cNvSpPr>
          <p:nvPr>
            <p:ph type="body" idx="1"/>
          </p:nvPr>
        </p:nvSpPr>
        <p:spPr>
          <a:prstGeom prst="rect">
            <a:avLst/>
          </a:prstGeom>
          <a:noFill/>
          <a:ln>
            <a:noFill/>
          </a:ln>
        </p:spPr>
        <p:txBody>
          <a:bodyPr spcFirstLastPara="1" vert="horz" wrap="square" lIns="91433" tIns="45700" rIns="91433" bIns="45700" rtlCol="0" anchor="t" anchorCtr="0">
            <a:normAutofit/>
          </a:bodyPr>
          <a:lstStyle/>
          <a:p>
            <a:pPr>
              <a:spcBef>
                <a:spcPts val="1333"/>
              </a:spcBef>
              <a:buClr>
                <a:schemeClr val="dk1"/>
              </a:buClr>
              <a:buSzPts val="1800"/>
            </a:pPr>
            <a:r>
              <a:rPr lang="en-US" sz="2267" dirty="0">
                <a:solidFill>
                  <a:srgbClr val="FF0000"/>
                </a:solidFill>
                <a:latin typeface="Arial"/>
                <a:ea typeface="Arial"/>
                <a:cs typeface="Arial"/>
                <a:sym typeface="Arial"/>
              </a:rPr>
              <a:t>//  Add facilitator’s name//  </a:t>
            </a:r>
            <a:endParaRPr sz="2267" dirty="0">
              <a:solidFill>
                <a:srgbClr val="FF0000"/>
              </a:solidFill>
              <a:latin typeface="Arial"/>
              <a:ea typeface="Arial"/>
              <a:cs typeface="Arial"/>
              <a:sym typeface="Arial"/>
            </a:endParaRPr>
          </a:p>
          <a:p>
            <a:pPr>
              <a:spcBef>
                <a:spcPts val="0"/>
              </a:spcBef>
              <a:buClr>
                <a:schemeClr val="dk1"/>
              </a:buClr>
              <a:buSzPts val="1800"/>
            </a:pPr>
            <a:endParaRPr sz="2133" dirty="0">
              <a:latin typeface="Arial"/>
              <a:ea typeface="Arial"/>
              <a:cs typeface="Arial"/>
              <a:sym typeface="Arial"/>
            </a:endParaRPr>
          </a:p>
        </p:txBody>
      </p:sp>
    </p:spTree>
    <p:extLst>
      <p:ext uri="{BB962C8B-B14F-4D97-AF65-F5344CB8AC3E}">
        <p14:creationId xmlns:p14="http://schemas.microsoft.com/office/powerpoint/2010/main" val="105811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sp>
        <p:nvSpPr>
          <p:cNvPr id="594" name="Google Shape;594;g2891d793a34_0_1685"/>
          <p:cNvSpPr txBox="1">
            <a:spLocks noGrp="1"/>
          </p:cNvSpPr>
          <p:nvPr>
            <p:ph type="title"/>
          </p:nvPr>
        </p:nvSpPr>
        <p:spPr>
          <a:xfrm>
            <a:off x="771920" y="199199"/>
            <a:ext cx="10084496" cy="1561647"/>
          </a:xfrm>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300"/>
            </a:pPr>
            <a:r>
              <a:rPr lang="en" dirty="0"/>
              <a:t>AI in Healthcare (Continued)</a:t>
            </a:r>
            <a:endParaRPr dirty="0"/>
          </a:p>
        </p:txBody>
      </p:sp>
      <p:grpSp>
        <p:nvGrpSpPr>
          <p:cNvPr id="595" name="Google Shape;595;g2891d793a34_0_1685"/>
          <p:cNvGrpSpPr/>
          <p:nvPr/>
        </p:nvGrpSpPr>
        <p:grpSpPr>
          <a:xfrm>
            <a:off x="771921" y="1709766"/>
            <a:ext cx="10438948" cy="4467079"/>
            <a:chOff x="568966" y="0"/>
            <a:chExt cx="9377696" cy="4351217"/>
          </a:xfrm>
        </p:grpSpPr>
        <p:sp>
          <p:nvSpPr>
            <p:cNvPr id="596" name="Google Shape;596;g2891d793a34_0_1685"/>
            <p:cNvSpPr/>
            <p:nvPr/>
          </p:nvSpPr>
          <p:spPr>
            <a:xfrm>
              <a:off x="568971" y="0"/>
              <a:ext cx="1509000" cy="1413000"/>
            </a:xfrm>
            <a:prstGeom prst="rect">
              <a:avLst/>
            </a:prstGeom>
            <a:blipFill rotWithShape="1">
              <a:blip r:embed="rId3">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97" name="Google Shape;597;g2891d793a34_0_1685"/>
            <p:cNvSpPr/>
            <p:nvPr/>
          </p:nvSpPr>
          <p:spPr>
            <a:xfrm>
              <a:off x="568971" y="1588174"/>
              <a:ext cx="4311600" cy="605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98" name="Google Shape;598;g2891d793a34_0_1685"/>
            <p:cNvSpPr txBox="1"/>
            <p:nvPr/>
          </p:nvSpPr>
          <p:spPr>
            <a:xfrm>
              <a:off x="568966" y="1588175"/>
              <a:ext cx="4763100" cy="605700"/>
            </a:xfrm>
            <a:prstGeom prst="rect">
              <a:avLst/>
            </a:prstGeom>
            <a:noFill/>
            <a:ln>
              <a:noFill/>
            </a:ln>
          </p:spPr>
          <p:txBody>
            <a:bodyPr spcFirstLastPara="1" wrap="square" lIns="0" tIns="0" rIns="0" bIns="0" anchor="t" anchorCtr="0">
              <a:noAutofit/>
            </a:bodyPr>
            <a:lstStyle/>
            <a:p>
              <a:pPr>
                <a:buClr>
                  <a:srgbClr val="000000"/>
                </a:buClr>
                <a:buSzPts val="1900"/>
              </a:pPr>
              <a:r>
                <a:rPr lang="en" sz="2400" dirty="0">
                  <a:solidFill>
                    <a:srgbClr val="000000"/>
                  </a:solidFill>
                  <a:latin typeface="Arial"/>
                  <a:ea typeface="Arial"/>
                  <a:cs typeface="Arial"/>
                  <a:sym typeface="Arial"/>
                </a:rPr>
                <a:t>Personalized Treatment Plans</a:t>
              </a:r>
              <a:endParaRPr sz="2400" dirty="0">
                <a:solidFill>
                  <a:srgbClr val="000000"/>
                </a:solidFill>
                <a:latin typeface="Arial"/>
                <a:ea typeface="Arial"/>
                <a:cs typeface="Arial"/>
                <a:sym typeface="Arial"/>
              </a:endParaRPr>
            </a:p>
          </p:txBody>
        </p:sp>
        <p:sp>
          <p:nvSpPr>
            <p:cNvPr id="599" name="Google Shape;599;g2891d793a34_0_1685"/>
            <p:cNvSpPr/>
            <p:nvPr/>
          </p:nvSpPr>
          <p:spPr>
            <a:xfrm>
              <a:off x="568971" y="2275217"/>
              <a:ext cx="4311600" cy="20760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00" name="Google Shape;600;g2891d793a34_0_1685"/>
            <p:cNvSpPr txBox="1"/>
            <p:nvPr/>
          </p:nvSpPr>
          <p:spPr>
            <a:xfrm>
              <a:off x="568971" y="2275217"/>
              <a:ext cx="4311600" cy="20760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dirty="0">
                  <a:solidFill>
                    <a:srgbClr val="000000"/>
                  </a:solidFill>
                  <a:latin typeface="Arial"/>
                  <a:ea typeface="Arial"/>
                  <a:cs typeface="Arial"/>
                  <a:sym typeface="Arial"/>
                </a:rPr>
                <a:t>Tailored Therapies:</a:t>
              </a:r>
              <a:r>
                <a:rPr lang="en" sz="1733" dirty="0">
                  <a:solidFill>
                    <a:srgbClr val="000000"/>
                  </a:solidFill>
                  <a:latin typeface="Arial"/>
                  <a:ea typeface="Arial"/>
                  <a:cs typeface="Arial"/>
                  <a:sym typeface="Arial"/>
                </a:rPr>
                <a:t> AI uses patient-specific data, including genetic information and medical history, to design personalized treatment plans.</a:t>
              </a:r>
              <a:endParaRPr sz="1733" dirty="0">
                <a:solidFill>
                  <a:srgbClr val="000000"/>
                </a:solidFill>
                <a:latin typeface="Arial"/>
                <a:ea typeface="Arial"/>
                <a:cs typeface="Arial"/>
                <a:sym typeface="Arial"/>
              </a:endParaRPr>
            </a:p>
            <a:p>
              <a:pPr>
                <a:spcBef>
                  <a:spcPts val="533"/>
                </a:spcBef>
                <a:buClr>
                  <a:srgbClr val="000000"/>
                </a:buClr>
                <a:buSzPts val="1300"/>
              </a:pPr>
              <a:r>
                <a:rPr lang="en" sz="1733" b="1" dirty="0">
                  <a:solidFill>
                    <a:srgbClr val="000000"/>
                  </a:solidFill>
                  <a:latin typeface="Arial"/>
                  <a:ea typeface="Arial"/>
                  <a:cs typeface="Arial"/>
                  <a:sym typeface="Arial"/>
                </a:rPr>
                <a:t>Improved Outcomes:</a:t>
              </a:r>
              <a:r>
                <a:rPr lang="en" sz="1733" dirty="0">
                  <a:solidFill>
                    <a:srgbClr val="000000"/>
                  </a:solidFill>
                  <a:latin typeface="Arial"/>
                  <a:ea typeface="Arial"/>
                  <a:cs typeface="Arial"/>
                  <a:sym typeface="Arial"/>
                </a:rPr>
                <a:t> Personalized treatments lead to better patient outcomes and minimize adverse reactions to medications.</a:t>
              </a:r>
              <a:endParaRPr sz="1733" dirty="0">
                <a:solidFill>
                  <a:srgbClr val="000000"/>
                </a:solidFill>
                <a:latin typeface="Arial"/>
                <a:ea typeface="Arial"/>
                <a:cs typeface="Arial"/>
                <a:sym typeface="Arial"/>
              </a:endParaRPr>
            </a:p>
          </p:txBody>
        </p:sp>
        <p:sp>
          <p:nvSpPr>
            <p:cNvPr id="601" name="Google Shape;601;g2891d793a34_0_1685"/>
            <p:cNvSpPr/>
            <p:nvPr/>
          </p:nvSpPr>
          <p:spPr>
            <a:xfrm>
              <a:off x="5635062" y="0"/>
              <a:ext cx="1509000" cy="1413000"/>
            </a:xfrm>
            <a:prstGeom prst="rect">
              <a:avLst/>
            </a:prstGeom>
            <a:blipFill rotWithShape="1">
              <a:blip r:embed="rId4">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02" name="Google Shape;602;g2891d793a34_0_1685"/>
            <p:cNvSpPr/>
            <p:nvPr/>
          </p:nvSpPr>
          <p:spPr>
            <a:xfrm>
              <a:off x="5635062" y="1588174"/>
              <a:ext cx="4311600" cy="605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03" name="Google Shape;603;g2891d793a34_0_1685"/>
            <p:cNvSpPr txBox="1"/>
            <p:nvPr/>
          </p:nvSpPr>
          <p:spPr>
            <a:xfrm>
              <a:off x="5635062" y="1588174"/>
              <a:ext cx="4311600" cy="605700"/>
            </a:xfrm>
            <a:prstGeom prst="rect">
              <a:avLst/>
            </a:prstGeom>
            <a:noFill/>
            <a:ln>
              <a:noFill/>
            </a:ln>
          </p:spPr>
          <p:txBody>
            <a:bodyPr spcFirstLastPara="1" wrap="square" lIns="0" tIns="0" rIns="0" bIns="0" anchor="t" anchorCtr="0">
              <a:noAutofit/>
            </a:bodyPr>
            <a:lstStyle/>
            <a:p>
              <a:pPr>
                <a:buClr>
                  <a:srgbClr val="000000"/>
                </a:buClr>
                <a:buSzPts val="1900"/>
              </a:pPr>
              <a:r>
                <a:rPr lang="en" sz="2400" dirty="0">
                  <a:solidFill>
                    <a:srgbClr val="000000"/>
                  </a:solidFill>
                  <a:latin typeface="Arial"/>
                  <a:ea typeface="Arial"/>
                  <a:cs typeface="Arial"/>
                  <a:sym typeface="Arial"/>
                </a:rPr>
                <a:t>Remote Patient Monitoring</a:t>
              </a:r>
              <a:endParaRPr sz="2400" dirty="0">
                <a:solidFill>
                  <a:srgbClr val="000000"/>
                </a:solidFill>
                <a:latin typeface="Arial"/>
                <a:ea typeface="Arial"/>
                <a:cs typeface="Arial"/>
                <a:sym typeface="Arial"/>
              </a:endParaRPr>
            </a:p>
          </p:txBody>
        </p:sp>
        <p:sp>
          <p:nvSpPr>
            <p:cNvPr id="604" name="Google Shape;604;g2891d793a34_0_1685"/>
            <p:cNvSpPr/>
            <p:nvPr/>
          </p:nvSpPr>
          <p:spPr>
            <a:xfrm>
              <a:off x="5635062" y="2275217"/>
              <a:ext cx="4311600" cy="20760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05" name="Google Shape;605;g2891d793a34_0_1685"/>
            <p:cNvSpPr txBox="1"/>
            <p:nvPr/>
          </p:nvSpPr>
          <p:spPr>
            <a:xfrm>
              <a:off x="5635062" y="2275217"/>
              <a:ext cx="4311600" cy="20760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Real-Time Data:</a:t>
              </a:r>
              <a:r>
                <a:rPr lang="en" sz="1733">
                  <a:solidFill>
                    <a:srgbClr val="000000"/>
                  </a:solidFill>
                  <a:latin typeface="Arial"/>
                  <a:ea typeface="Arial"/>
                  <a:cs typeface="Arial"/>
                  <a:sym typeface="Arial"/>
                </a:rPr>
                <a:t> AI-powered wearable devices and mobile apps monitor vital signs, providing real-time data to healthcare providers.</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Chronic Disease Management:</a:t>
              </a:r>
              <a:r>
                <a:rPr lang="en" sz="1733">
                  <a:solidFill>
                    <a:srgbClr val="000000"/>
                  </a:solidFill>
                  <a:latin typeface="Arial"/>
                  <a:ea typeface="Arial"/>
                  <a:cs typeface="Arial"/>
                  <a:sym typeface="Arial"/>
                </a:rPr>
                <a:t> Facilitates continuous monitoring of chronic conditions like diabetes and hypertension, allowing for timely interventions and adjustments in treatment.</a:t>
              </a:r>
              <a:endParaRPr sz="1733">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1595326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Google Shape;615;g2891d793a34_0_1704"/>
          <p:cNvSpPr txBox="1">
            <a:spLocks noGrp="1"/>
          </p:cNvSpPr>
          <p:nvPr>
            <p:ph type="title"/>
          </p:nvPr>
        </p:nvSpPr>
        <p:spPr>
          <a:xfrm>
            <a:off x="592917" y="263987"/>
            <a:ext cx="10084496" cy="1561647"/>
          </a:xfrm>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300"/>
            </a:pPr>
            <a:r>
              <a:rPr lang="en" dirty="0"/>
              <a:t>AI in Healthcare (Continued)</a:t>
            </a:r>
            <a:endParaRPr dirty="0"/>
          </a:p>
        </p:txBody>
      </p:sp>
      <p:grpSp>
        <p:nvGrpSpPr>
          <p:cNvPr id="616" name="Google Shape;616;g2891d793a34_0_1704"/>
          <p:cNvGrpSpPr/>
          <p:nvPr/>
        </p:nvGrpSpPr>
        <p:grpSpPr>
          <a:xfrm>
            <a:off x="663707" y="1630411"/>
            <a:ext cx="10935376" cy="4546581"/>
            <a:chOff x="564387" y="0"/>
            <a:chExt cx="9386843" cy="4351357"/>
          </a:xfrm>
        </p:grpSpPr>
        <p:sp>
          <p:nvSpPr>
            <p:cNvPr id="617" name="Google Shape;617;g2891d793a34_0_1704"/>
            <p:cNvSpPr/>
            <p:nvPr/>
          </p:nvSpPr>
          <p:spPr>
            <a:xfrm>
              <a:off x="564387" y="0"/>
              <a:ext cx="1510500" cy="1490100"/>
            </a:xfrm>
            <a:prstGeom prst="rect">
              <a:avLst/>
            </a:prstGeom>
            <a:blipFill rotWithShape="1">
              <a:blip r:embed="rId3">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18" name="Google Shape;618;g2891d793a34_0_1704"/>
            <p:cNvSpPr/>
            <p:nvPr/>
          </p:nvSpPr>
          <p:spPr>
            <a:xfrm>
              <a:off x="564387" y="1674549"/>
              <a:ext cx="4315800" cy="638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19" name="Google Shape;619;g2891d793a34_0_1704"/>
            <p:cNvSpPr txBox="1"/>
            <p:nvPr/>
          </p:nvSpPr>
          <p:spPr>
            <a:xfrm>
              <a:off x="564387" y="1674549"/>
              <a:ext cx="4315800" cy="638700"/>
            </a:xfrm>
            <a:prstGeom prst="rect">
              <a:avLst/>
            </a:prstGeom>
            <a:noFill/>
            <a:ln>
              <a:noFill/>
            </a:ln>
          </p:spPr>
          <p:txBody>
            <a:bodyPr spcFirstLastPara="1" wrap="square" lIns="0" tIns="0" rIns="0" bIns="0" anchor="t" anchorCtr="0">
              <a:noAutofit/>
            </a:bodyPr>
            <a:lstStyle/>
            <a:p>
              <a:pPr>
                <a:buClr>
                  <a:srgbClr val="000000"/>
                </a:buClr>
                <a:buSzPts val="1800"/>
              </a:pPr>
              <a:r>
                <a:rPr lang="en" sz="2400" dirty="0">
                  <a:solidFill>
                    <a:srgbClr val="000000"/>
                  </a:solidFill>
                  <a:latin typeface="Arial"/>
                  <a:ea typeface="Arial"/>
                  <a:cs typeface="Arial"/>
                  <a:sym typeface="Arial"/>
                </a:rPr>
                <a:t>Operational Efficiency</a:t>
              </a:r>
              <a:endParaRPr sz="2400" dirty="0">
                <a:solidFill>
                  <a:srgbClr val="000000"/>
                </a:solidFill>
                <a:latin typeface="Arial"/>
                <a:ea typeface="Arial"/>
                <a:cs typeface="Arial"/>
                <a:sym typeface="Arial"/>
              </a:endParaRPr>
            </a:p>
          </p:txBody>
        </p:sp>
        <p:sp>
          <p:nvSpPr>
            <p:cNvPr id="620" name="Google Shape;620;g2891d793a34_0_1704"/>
            <p:cNvSpPr/>
            <p:nvPr/>
          </p:nvSpPr>
          <p:spPr>
            <a:xfrm>
              <a:off x="564387" y="2398957"/>
              <a:ext cx="4315800" cy="19524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21" name="Google Shape;621;g2891d793a34_0_1704"/>
            <p:cNvSpPr txBox="1"/>
            <p:nvPr/>
          </p:nvSpPr>
          <p:spPr>
            <a:xfrm>
              <a:off x="564387" y="2398957"/>
              <a:ext cx="4315800" cy="19524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dirty="0">
                  <a:solidFill>
                    <a:srgbClr val="000000"/>
                  </a:solidFill>
                  <a:latin typeface="Arial"/>
                  <a:ea typeface="Arial"/>
                  <a:cs typeface="Arial"/>
                  <a:sym typeface="Arial"/>
                </a:rPr>
                <a:t>Resource Optimization:</a:t>
              </a:r>
              <a:r>
                <a:rPr lang="en" sz="1733" dirty="0">
                  <a:solidFill>
                    <a:srgbClr val="000000"/>
                  </a:solidFill>
                  <a:latin typeface="Arial"/>
                  <a:ea typeface="Arial"/>
                  <a:cs typeface="Arial"/>
                  <a:sym typeface="Arial"/>
                </a:rPr>
                <a:t> AI optimizes hospital operations, including staff scheduling, inventory management, and patient flow.</a:t>
              </a:r>
              <a:endParaRPr sz="1733" dirty="0">
                <a:solidFill>
                  <a:srgbClr val="000000"/>
                </a:solidFill>
                <a:latin typeface="Arial"/>
                <a:ea typeface="Arial"/>
                <a:cs typeface="Arial"/>
                <a:sym typeface="Arial"/>
              </a:endParaRPr>
            </a:p>
            <a:p>
              <a:pPr>
                <a:spcBef>
                  <a:spcPts val="533"/>
                </a:spcBef>
                <a:buClr>
                  <a:srgbClr val="000000"/>
                </a:buClr>
                <a:buSzPts val="1300"/>
              </a:pPr>
              <a:r>
                <a:rPr lang="en" sz="1733" b="1" dirty="0">
                  <a:solidFill>
                    <a:srgbClr val="000000"/>
                  </a:solidFill>
                  <a:latin typeface="Arial"/>
                  <a:ea typeface="Arial"/>
                  <a:cs typeface="Arial"/>
                  <a:sym typeface="Arial"/>
                </a:rPr>
                <a:t>Cost Reduction:</a:t>
              </a:r>
              <a:r>
                <a:rPr lang="en" sz="1733" dirty="0">
                  <a:solidFill>
                    <a:srgbClr val="000000"/>
                  </a:solidFill>
                  <a:latin typeface="Arial"/>
                  <a:ea typeface="Arial"/>
                  <a:cs typeface="Arial"/>
                  <a:sym typeface="Arial"/>
                </a:rPr>
                <a:t> Streamlines administrative processes, reducing costs and allowing healthcare providers to focus more on patient care.</a:t>
              </a:r>
              <a:endParaRPr sz="1733" dirty="0">
                <a:solidFill>
                  <a:srgbClr val="000000"/>
                </a:solidFill>
                <a:latin typeface="Arial"/>
                <a:ea typeface="Arial"/>
                <a:cs typeface="Arial"/>
                <a:sym typeface="Arial"/>
              </a:endParaRPr>
            </a:p>
          </p:txBody>
        </p:sp>
        <p:sp>
          <p:nvSpPr>
            <p:cNvPr id="622" name="Google Shape;622;g2891d793a34_0_1704"/>
            <p:cNvSpPr/>
            <p:nvPr/>
          </p:nvSpPr>
          <p:spPr>
            <a:xfrm>
              <a:off x="5635430" y="0"/>
              <a:ext cx="1510500" cy="1490100"/>
            </a:xfrm>
            <a:prstGeom prst="rect">
              <a:avLst/>
            </a:prstGeom>
            <a:blipFill rotWithShape="1">
              <a:blip r:embed="rId4">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23" name="Google Shape;623;g2891d793a34_0_1704"/>
            <p:cNvSpPr/>
            <p:nvPr/>
          </p:nvSpPr>
          <p:spPr>
            <a:xfrm>
              <a:off x="5635430" y="1674549"/>
              <a:ext cx="4315800" cy="638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24" name="Google Shape;624;g2891d793a34_0_1704"/>
            <p:cNvSpPr txBox="1"/>
            <p:nvPr/>
          </p:nvSpPr>
          <p:spPr>
            <a:xfrm>
              <a:off x="5635430" y="1674549"/>
              <a:ext cx="4315800" cy="638700"/>
            </a:xfrm>
            <a:prstGeom prst="rect">
              <a:avLst/>
            </a:prstGeom>
            <a:noFill/>
            <a:ln>
              <a:noFill/>
            </a:ln>
          </p:spPr>
          <p:txBody>
            <a:bodyPr spcFirstLastPara="1" wrap="square" lIns="0" tIns="0" rIns="0" bIns="0" anchor="t" anchorCtr="0">
              <a:noAutofit/>
            </a:bodyPr>
            <a:lstStyle/>
            <a:p>
              <a:pPr>
                <a:buClr>
                  <a:srgbClr val="000000"/>
                </a:buClr>
                <a:buSzPts val="1800"/>
              </a:pPr>
              <a:r>
                <a:rPr lang="en" sz="2400" dirty="0">
                  <a:solidFill>
                    <a:srgbClr val="000000"/>
                  </a:solidFill>
                  <a:latin typeface="Arial"/>
                  <a:ea typeface="Arial"/>
                  <a:cs typeface="Arial"/>
                  <a:sym typeface="Arial"/>
                </a:rPr>
                <a:t>Telemedicine and Virtual Care</a:t>
              </a:r>
              <a:endParaRPr sz="2400" dirty="0">
                <a:solidFill>
                  <a:srgbClr val="000000"/>
                </a:solidFill>
                <a:latin typeface="Arial"/>
                <a:ea typeface="Arial"/>
                <a:cs typeface="Arial"/>
                <a:sym typeface="Arial"/>
              </a:endParaRPr>
            </a:p>
          </p:txBody>
        </p:sp>
        <p:sp>
          <p:nvSpPr>
            <p:cNvPr id="625" name="Google Shape;625;g2891d793a34_0_1704"/>
            <p:cNvSpPr/>
            <p:nvPr/>
          </p:nvSpPr>
          <p:spPr>
            <a:xfrm>
              <a:off x="5635430" y="2398957"/>
              <a:ext cx="4315800" cy="19524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26" name="Google Shape;626;g2891d793a34_0_1704"/>
            <p:cNvSpPr txBox="1"/>
            <p:nvPr/>
          </p:nvSpPr>
          <p:spPr>
            <a:xfrm>
              <a:off x="5635430" y="2398957"/>
              <a:ext cx="4315800" cy="19524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Remote Consultations:</a:t>
              </a:r>
              <a:r>
                <a:rPr lang="en" sz="1733">
                  <a:solidFill>
                    <a:srgbClr val="000000"/>
                  </a:solidFill>
                  <a:latin typeface="Arial"/>
                  <a:ea typeface="Arial"/>
                  <a:cs typeface="Arial"/>
                  <a:sym typeface="Arial"/>
                </a:rPr>
                <a:t> AI-powered telemedicine platforms enable patients to consult with healthcare professionals remotely, increasing access to care.</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24/7 Support:</a:t>
              </a:r>
              <a:r>
                <a:rPr lang="en" sz="1733">
                  <a:solidFill>
                    <a:srgbClr val="000000"/>
                  </a:solidFill>
                  <a:latin typeface="Arial"/>
                  <a:ea typeface="Arial"/>
                  <a:cs typeface="Arial"/>
                  <a:sym typeface="Arial"/>
                </a:rPr>
                <a:t> Virtual assistants and chatbots handle routine inquiries and initial patient assessments, providing continuous support and triage.</a:t>
              </a:r>
              <a:endParaRPr sz="1733">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1443227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30"/>
        <p:cNvGrpSpPr/>
        <p:nvPr/>
      </p:nvGrpSpPr>
      <p:grpSpPr>
        <a:xfrm>
          <a:off x="0" y="0"/>
          <a:ext cx="0" cy="0"/>
          <a:chOff x="0" y="0"/>
          <a:chExt cx="0" cy="0"/>
        </a:xfrm>
      </p:grpSpPr>
      <p:sp>
        <p:nvSpPr>
          <p:cNvPr id="631" name="Google Shape;631;g2891d793a34_0_1719"/>
          <p:cNvSpPr txBox="1">
            <a:spLocks noGrp="1"/>
          </p:cNvSpPr>
          <p:nvPr>
            <p:ph type="title"/>
          </p:nvPr>
        </p:nvSpPr>
        <p:spPr>
          <a:xfrm>
            <a:off x="601491" y="213629"/>
            <a:ext cx="10084496" cy="1561647"/>
          </a:xfrm>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300"/>
            </a:pPr>
            <a:r>
              <a:rPr lang="en" dirty="0"/>
              <a:t>AI in Healthcare (Continued)</a:t>
            </a:r>
            <a:endParaRPr dirty="0"/>
          </a:p>
        </p:txBody>
      </p:sp>
      <p:grpSp>
        <p:nvGrpSpPr>
          <p:cNvPr id="632" name="Google Shape;632;g2891d793a34_0_1719"/>
          <p:cNvGrpSpPr/>
          <p:nvPr/>
        </p:nvGrpSpPr>
        <p:grpSpPr>
          <a:xfrm>
            <a:off x="838200" y="1839623"/>
            <a:ext cx="10452025" cy="4197000"/>
            <a:chOff x="564387" y="140278"/>
            <a:chExt cx="9386843" cy="4070718"/>
          </a:xfrm>
        </p:grpSpPr>
        <p:sp>
          <p:nvSpPr>
            <p:cNvPr id="633" name="Google Shape;633;g2891d793a34_0_1719"/>
            <p:cNvSpPr/>
            <p:nvPr/>
          </p:nvSpPr>
          <p:spPr>
            <a:xfrm>
              <a:off x="564387" y="140278"/>
              <a:ext cx="1510500" cy="1413000"/>
            </a:xfrm>
            <a:prstGeom prst="rect">
              <a:avLst/>
            </a:prstGeom>
            <a:blipFill rotWithShape="1">
              <a:blip r:embed="rId3">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34" name="Google Shape;634;g2891d793a34_0_1719"/>
            <p:cNvSpPr/>
            <p:nvPr/>
          </p:nvSpPr>
          <p:spPr>
            <a:xfrm>
              <a:off x="564387" y="1728452"/>
              <a:ext cx="4315800" cy="605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35" name="Google Shape;635;g2891d793a34_0_1719"/>
            <p:cNvSpPr txBox="1"/>
            <p:nvPr/>
          </p:nvSpPr>
          <p:spPr>
            <a:xfrm>
              <a:off x="564387" y="1728452"/>
              <a:ext cx="4315800" cy="605700"/>
            </a:xfrm>
            <a:prstGeom prst="rect">
              <a:avLst/>
            </a:prstGeom>
            <a:noFill/>
            <a:ln>
              <a:noFill/>
            </a:ln>
          </p:spPr>
          <p:txBody>
            <a:bodyPr spcFirstLastPara="1" wrap="square" lIns="0" tIns="0" rIns="0" bIns="0" anchor="t" anchorCtr="0">
              <a:noAutofit/>
            </a:bodyPr>
            <a:lstStyle/>
            <a:p>
              <a:pPr>
                <a:buClr>
                  <a:srgbClr val="000000"/>
                </a:buClr>
                <a:buSzPts val="1700"/>
              </a:pPr>
              <a:r>
                <a:rPr lang="en" sz="2267" dirty="0">
                  <a:solidFill>
                    <a:srgbClr val="000000"/>
                  </a:solidFill>
                  <a:latin typeface="Arial"/>
                  <a:ea typeface="Arial"/>
                  <a:cs typeface="Arial"/>
                  <a:sym typeface="Arial"/>
                </a:rPr>
                <a:t>Drug Discovery and Development</a:t>
              </a:r>
              <a:endParaRPr sz="2267" dirty="0">
                <a:solidFill>
                  <a:srgbClr val="000000"/>
                </a:solidFill>
                <a:latin typeface="Arial"/>
                <a:ea typeface="Arial"/>
                <a:cs typeface="Arial"/>
                <a:sym typeface="Arial"/>
              </a:endParaRPr>
            </a:p>
          </p:txBody>
        </p:sp>
        <p:sp>
          <p:nvSpPr>
            <p:cNvPr id="636" name="Google Shape;636;g2891d793a34_0_1719"/>
            <p:cNvSpPr/>
            <p:nvPr/>
          </p:nvSpPr>
          <p:spPr>
            <a:xfrm>
              <a:off x="564387" y="2415496"/>
              <a:ext cx="4315800" cy="17955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37" name="Google Shape;637;g2891d793a34_0_1719"/>
            <p:cNvSpPr txBox="1"/>
            <p:nvPr/>
          </p:nvSpPr>
          <p:spPr>
            <a:xfrm>
              <a:off x="564387" y="2415496"/>
              <a:ext cx="4315800" cy="17955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Accelerated Research:</a:t>
              </a:r>
              <a:r>
                <a:rPr lang="en" sz="1733">
                  <a:solidFill>
                    <a:srgbClr val="000000"/>
                  </a:solidFill>
                  <a:latin typeface="Arial"/>
                  <a:ea typeface="Arial"/>
                  <a:cs typeface="Arial"/>
                  <a:sym typeface="Arial"/>
                </a:rPr>
                <a:t> AI accelerates the drug discovery process by predicting molecular interactions and identifying potential drug candidates.</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Cost Efficiency:</a:t>
              </a:r>
              <a:r>
                <a:rPr lang="en" sz="1733">
                  <a:solidFill>
                    <a:srgbClr val="000000"/>
                  </a:solidFill>
                  <a:latin typeface="Arial"/>
                  <a:ea typeface="Arial"/>
                  <a:cs typeface="Arial"/>
                  <a:sym typeface="Arial"/>
                </a:rPr>
                <a:t> Reduces the time and cost of bringing new drugs to market.</a:t>
              </a:r>
              <a:endParaRPr sz="1733">
                <a:solidFill>
                  <a:srgbClr val="000000"/>
                </a:solidFill>
                <a:latin typeface="Arial"/>
                <a:ea typeface="Arial"/>
                <a:cs typeface="Arial"/>
                <a:sym typeface="Arial"/>
              </a:endParaRPr>
            </a:p>
          </p:txBody>
        </p:sp>
        <p:sp>
          <p:nvSpPr>
            <p:cNvPr id="638" name="Google Shape;638;g2891d793a34_0_1719"/>
            <p:cNvSpPr/>
            <p:nvPr/>
          </p:nvSpPr>
          <p:spPr>
            <a:xfrm>
              <a:off x="5635430" y="140278"/>
              <a:ext cx="1510500" cy="1413000"/>
            </a:xfrm>
            <a:prstGeom prst="rect">
              <a:avLst/>
            </a:prstGeom>
            <a:blipFill rotWithShape="1">
              <a:blip r:embed="rId4">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39" name="Google Shape;639;g2891d793a34_0_1719"/>
            <p:cNvSpPr/>
            <p:nvPr/>
          </p:nvSpPr>
          <p:spPr>
            <a:xfrm>
              <a:off x="5635430" y="1728452"/>
              <a:ext cx="4315800" cy="605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40" name="Google Shape;640;g2891d793a34_0_1719"/>
            <p:cNvSpPr txBox="1"/>
            <p:nvPr/>
          </p:nvSpPr>
          <p:spPr>
            <a:xfrm>
              <a:off x="5635430" y="1728452"/>
              <a:ext cx="4315800" cy="605700"/>
            </a:xfrm>
            <a:prstGeom prst="rect">
              <a:avLst/>
            </a:prstGeom>
            <a:noFill/>
            <a:ln>
              <a:noFill/>
            </a:ln>
          </p:spPr>
          <p:txBody>
            <a:bodyPr spcFirstLastPara="1" wrap="square" lIns="0" tIns="0" rIns="0" bIns="0" anchor="t" anchorCtr="0">
              <a:noAutofit/>
            </a:bodyPr>
            <a:lstStyle/>
            <a:p>
              <a:pPr>
                <a:buClr>
                  <a:srgbClr val="000000"/>
                </a:buClr>
                <a:buSzPts val="1700"/>
              </a:pPr>
              <a:r>
                <a:rPr lang="en" sz="2267" dirty="0">
                  <a:solidFill>
                    <a:srgbClr val="000000"/>
                  </a:solidFill>
                  <a:latin typeface="Arial"/>
                  <a:ea typeface="Arial"/>
                  <a:cs typeface="Arial"/>
                  <a:sym typeface="Arial"/>
                </a:rPr>
                <a:t>Robotic Surgery and Automation</a:t>
              </a:r>
              <a:endParaRPr sz="2267" dirty="0">
                <a:solidFill>
                  <a:srgbClr val="000000"/>
                </a:solidFill>
                <a:latin typeface="Arial"/>
                <a:ea typeface="Arial"/>
                <a:cs typeface="Arial"/>
                <a:sym typeface="Arial"/>
              </a:endParaRPr>
            </a:p>
          </p:txBody>
        </p:sp>
        <p:sp>
          <p:nvSpPr>
            <p:cNvPr id="641" name="Google Shape;641;g2891d793a34_0_1719"/>
            <p:cNvSpPr/>
            <p:nvPr/>
          </p:nvSpPr>
          <p:spPr>
            <a:xfrm>
              <a:off x="5635430" y="2415496"/>
              <a:ext cx="4315800" cy="17955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42" name="Google Shape;642;g2891d793a34_0_1719"/>
            <p:cNvSpPr txBox="1"/>
            <p:nvPr/>
          </p:nvSpPr>
          <p:spPr>
            <a:xfrm>
              <a:off x="5635430" y="2415496"/>
              <a:ext cx="4315800" cy="17955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Precision Surgery:</a:t>
              </a:r>
              <a:r>
                <a:rPr lang="en" sz="1733">
                  <a:solidFill>
                    <a:srgbClr val="000000"/>
                  </a:solidFill>
                  <a:latin typeface="Arial"/>
                  <a:ea typeface="Arial"/>
                  <a:cs typeface="Arial"/>
                  <a:sym typeface="Arial"/>
                </a:rPr>
                <a:t> AI enhances the precision of robotic surgery, resulting in minimally invasive procedures with quicker recovery times.</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Laboratory Automation:</a:t>
              </a:r>
              <a:r>
                <a:rPr lang="en" sz="1733">
                  <a:solidFill>
                    <a:srgbClr val="000000"/>
                  </a:solidFill>
                  <a:latin typeface="Arial"/>
                  <a:ea typeface="Arial"/>
                  <a:cs typeface="Arial"/>
                  <a:sym typeface="Arial"/>
                </a:rPr>
                <a:t> Automates routine tasks in labs and pharmacies, improving accuracy and efficiency in medical testing and medication dispensing.</a:t>
              </a:r>
              <a:endParaRPr sz="1733">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074553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46"/>
        <p:cNvGrpSpPr/>
        <p:nvPr/>
      </p:nvGrpSpPr>
      <p:grpSpPr>
        <a:xfrm>
          <a:off x="0" y="0"/>
          <a:ext cx="0" cy="0"/>
          <a:chOff x="0" y="0"/>
          <a:chExt cx="0" cy="0"/>
        </a:xfrm>
      </p:grpSpPr>
      <p:sp>
        <p:nvSpPr>
          <p:cNvPr id="650" name="Google Shape;650;g2891d793a34_0_1734"/>
          <p:cNvSpPr txBox="1">
            <a:spLocks noGrp="1"/>
          </p:cNvSpPr>
          <p:nvPr>
            <p:ph type="title"/>
          </p:nvPr>
        </p:nvSpPr>
        <p:spPr>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000"/>
            </a:pPr>
            <a:r>
              <a:rPr lang="en" sz="4000"/>
              <a:t>Future Trends</a:t>
            </a:r>
            <a:endParaRPr/>
          </a:p>
        </p:txBody>
      </p:sp>
      <p:sp>
        <p:nvSpPr>
          <p:cNvPr id="651" name="Google Shape;651;g2891d793a34_0_1734"/>
          <p:cNvSpPr txBox="1">
            <a:spLocks noGrp="1"/>
          </p:cNvSpPr>
          <p:nvPr>
            <p:ph sz="half" idx="4294967295"/>
          </p:nvPr>
        </p:nvSpPr>
        <p:spPr>
          <a:xfrm>
            <a:off x="932515" y="1954275"/>
            <a:ext cx="9381067" cy="3896783"/>
          </a:xfrm>
          <a:prstGeom prst="rect">
            <a:avLst/>
          </a:prstGeom>
          <a:noFill/>
          <a:ln>
            <a:noFill/>
          </a:ln>
        </p:spPr>
        <p:txBody>
          <a:bodyPr spcFirstLastPara="1" vert="horz" wrap="square" lIns="91433" tIns="45700" rIns="91433" bIns="45700" rtlCol="0" anchor="ctr" anchorCtr="0">
            <a:normAutofit/>
          </a:bodyPr>
          <a:lstStyle/>
          <a:p>
            <a:pPr marL="237061" indent="-228594">
              <a:spcBef>
                <a:spcPts val="0"/>
              </a:spcBef>
              <a:buClr>
                <a:schemeClr val="dk1"/>
              </a:buClr>
              <a:buSzPts val="1500"/>
              <a:buFont typeface="Arial"/>
              <a:buChar char="•"/>
            </a:pPr>
            <a:r>
              <a:rPr lang="en" b="1" i="0" dirty="0">
                <a:highlight>
                  <a:srgbClr val="FFFFFF"/>
                </a:highlight>
                <a:latin typeface="Arial"/>
                <a:ea typeface="Arial"/>
                <a:cs typeface="Arial"/>
                <a:sym typeface="Arial"/>
              </a:rPr>
              <a:t>IoT Integration:</a:t>
            </a:r>
            <a:r>
              <a:rPr lang="en" b="0" i="0" dirty="0">
                <a:highlight>
                  <a:srgbClr val="FFFFFF"/>
                </a:highlight>
                <a:latin typeface="Arial"/>
                <a:ea typeface="Arial"/>
                <a:cs typeface="Arial"/>
                <a:sym typeface="Arial"/>
              </a:rPr>
              <a:t> Combining AI with Internet of Things (IoT) devices for comprehensive health monitoring and real-time data analysis.</a:t>
            </a:r>
            <a:endParaRPr sz="3200" dirty="0"/>
          </a:p>
          <a:p>
            <a:pPr marL="237061" indent="-228594">
              <a:spcBef>
                <a:spcPts val="1067"/>
              </a:spcBef>
              <a:buClr>
                <a:schemeClr val="dk1"/>
              </a:buClr>
              <a:buSzPts val="1500"/>
              <a:buFont typeface="Arial"/>
              <a:buChar char="•"/>
            </a:pPr>
            <a:r>
              <a:rPr lang="en" b="1" i="0" dirty="0">
                <a:highlight>
                  <a:srgbClr val="FFFFFF"/>
                </a:highlight>
                <a:latin typeface="Arial"/>
                <a:ea typeface="Arial"/>
                <a:cs typeface="Arial"/>
                <a:sym typeface="Arial"/>
              </a:rPr>
              <a:t>Advances in NLP:</a:t>
            </a:r>
            <a:r>
              <a:rPr lang="en" b="0" i="0" dirty="0">
                <a:highlight>
                  <a:srgbClr val="FFFFFF"/>
                </a:highlight>
                <a:latin typeface="Arial"/>
                <a:ea typeface="Arial"/>
                <a:cs typeface="Arial"/>
                <a:sym typeface="Arial"/>
              </a:rPr>
              <a:t> Improving doctor-patient communication through natural language processing (NLP) technologies.</a:t>
            </a:r>
            <a:endParaRPr sz="3200" dirty="0"/>
          </a:p>
          <a:p>
            <a:pPr marL="237061" indent="-228594">
              <a:spcBef>
                <a:spcPts val="1067"/>
              </a:spcBef>
              <a:buClr>
                <a:schemeClr val="dk1"/>
              </a:buClr>
              <a:buSzPts val="1500"/>
              <a:buFont typeface="Arial"/>
              <a:buChar char="•"/>
            </a:pPr>
            <a:r>
              <a:rPr lang="en" b="1" i="0" dirty="0">
                <a:highlight>
                  <a:srgbClr val="FFFFFF"/>
                </a:highlight>
                <a:latin typeface="Arial"/>
                <a:ea typeface="Arial"/>
                <a:cs typeface="Arial"/>
                <a:sym typeface="Arial"/>
              </a:rPr>
              <a:t>Mental Health Applications:</a:t>
            </a:r>
            <a:r>
              <a:rPr lang="en" b="0" i="0" dirty="0">
                <a:highlight>
                  <a:srgbClr val="FFFFFF"/>
                </a:highlight>
                <a:latin typeface="Arial"/>
                <a:ea typeface="Arial"/>
                <a:cs typeface="Arial"/>
                <a:sym typeface="Arial"/>
              </a:rPr>
              <a:t> AI's growing role in mental health for predictive diagnostics and personalized therapy recommendations.</a:t>
            </a:r>
            <a:endParaRPr sz="3200" dirty="0"/>
          </a:p>
          <a:p>
            <a:pPr marL="237061" indent="-101597">
              <a:spcBef>
                <a:spcPts val="1067"/>
              </a:spcBef>
              <a:buClr>
                <a:schemeClr val="dk1"/>
              </a:buClr>
              <a:buSzPts val="1500"/>
              <a:buNone/>
            </a:pPr>
            <a:endParaRPr sz="2000" dirty="0"/>
          </a:p>
        </p:txBody>
      </p:sp>
    </p:spTree>
    <p:extLst>
      <p:ext uri="{BB962C8B-B14F-4D97-AF65-F5344CB8AC3E}">
        <p14:creationId xmlns:p14="http://schemas.microsoft.com/office/powerpoint/2010/main" val="1471136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6" name="Google Shape;656;g2891d793a34_0_1742"/>
          <p:cNvSpPr/>
          <p:nvPr/>
        </p:nvSpPr>
        <p:spPr>
          <a:xfrm>
            <a:off x="-1" y="0"/>
            <a:ext cx="12188800" cy="6858000"/>
          </a:xfrm>
          <a:prstGeom prst="rect">
            <a:avLst/>
          </a:prstGeom>
          <a:solidFill>
            <a:schemeClr val="lt1"/>
          </a:solidFill>
          <a:ln>
            <a:noFill/>
          </a:ln>
        </p:spPr>
        <p:txBody>
          <a:bodyPr spcFirstLastPara="1" wrap="square" lIns="91433" tIns="45700" rIns="91433" bIns="45700" anchor="ctr" anchorCtr="0">
            <a:noAutofit/>
          </a:bodyPr>
          <a:lstStyle/>
          <a:p>
            <a:pPr algn="ctr">
              <a:buClr>
                <a:srgbClr val="000000"/>
              </a:buClr>
              <a:buSzPts val="1400"/>
            </a:pPr>
            <a:endParaRPr sz="1867">
              <a:solidFill>
                <a:srgbClr val="FFFFFF"/>
              </a:solidFill>
              <a:latin typeface="Calibri"/>
              <a:ea typeface="Calibri"/>
              <a:cs typeface="Calibri"/>
              <a:sym typeface="Calibri"/>
            </a:endParaRPr>
          </a:p>
        </p:txBody>
      </p:sp>
      <p:sp>
        <p:nvSpPr>
          <p:cNvPr id="659" name="Google Shape;659;g2891d793a34_0_1742"/>
          <p:cNvSpPr txBox="1">
            <a:spLocks noGrp="1"/>
          </p:cNvSpPr>
          <p:nvPr>
            <p:ph type="title"/>
          </p:nvPr>
        </p:nvSpPr>
        <p:spPr>
          <a:xfrm>
            <a:off x="6166884" y="2628184"/>
            <a:ext cx="4958329" cy="3574800"/>
          </a:xfrm>
          <a:prstGeom prst="rect">
            <a:avLst/>
          </a:prstGeom>
          <a:noFill/>
          <a:ln>
            <a:noFill/>
          </a:ln>
          <a:effectLst>
            <a:outerShdw blurRad="50800" dist="38100" dir="2700000" algn="tl" rotWithShape="0">
              <a:srgbClr val="000000">
                <a:alpha val="40000"/>
              </a:srgbClr>
            </a:outerShdw>
          </a:effectLst>
        </p:spPr>
        <p:txBody>
          <a:bodyPr spcFirstLastPara="1" vert="horz" wrap="square" lIns="91433" tIns="45700" rIns="91433" bIns="45700" rtlCol="0" anchor="b" anchorCtr="0">
            <a:normAutofit/>
          </a:bodyPr>
          <a:lstStyle/>
          <a:p>
            <a:pPr>
              <a:buClr>
                <a:srgbClr val="FFFFFF"/>
              </a:buClr>
              <a:buSzPts val="3900"/>
            </a:pPr>
            <a:r>
              <a:rPr lang="en" sz="5200" dirty="0"/>
              <a:t>The Role of AI in International Development Programs</a:t>
            </a:r>
            <a:endParaRPr dirty="0"/>
          </a:p>
        </p:txBody>
      </p:sp>
      <p:sp>
        <p:nvSpPr>
          <p:cNvPr id="660" name="Google Shape;660;g2891d793a34_0_1742"/>
          <p:cNvSpPr txBox="1">
            <a:spLocks noGrp="1"/>
          </p:cNvSpPr>
          <p:nvPr>
            <p:ph type="sldNum" idx="12"/>
          </p:nvPr>
        </p:nvSpPr>
        <p:spPr>
          <a:xfrm>
            <a:off x="8610600" y="6356351"/>
            <a:ext cx="2743200" cy="365200"/>
          </a:xfrm>
          <a:prstGeom prst="rect">
            <a:avLst/>
          </a:prstGeom>
          <a:noFill/>
          <a:ln>
            <a:noFill/>
          </a:ln>
        </p:spPr>
        <p:txBody>
          <a:bodyPr spcFirstLastPara="1" vert="horz" wrap="square" lIns="91433" tIns="45700" rIns="91433" bIns="45700" rtlCol="0" anchor="ctr" anchorCtr="0">
            <a:normAutofit/>
          </a:bodyPr>
          <a:lstStyle/>
          <a:p>
            <a:pPr>
              <a:buSzPts val="900"/>
            </a:pPr>
            <a:fld id="{00000000-1234-1234-1234-123412341234}" type="slidenum">
              <a:rPr lang="en" sz="1200">
                <a:solidFill>
                  <a:srgbClr val="FFFFFF"/>
                </a:solidFill>
              </a:rPr>
              <a:pPr>
                <a:buSzPts val="900"/>
              </a:pPr>
              <a:t>14</a:t>
            </a:fld>
            <a:endParaRPr sz="1200">
              <a:solidFill>
                <a:srgbClr val="FFFFFF"/>
              </a:solidFill>
            </a:endParaRPr>
          </a:p>
        </p:txBody>
      </p:sp>
      <p:pic>
        <p:nvPicPr>
          <p:cNvPr id="657" name="Google Shape;657;g2891d793a34_0_1742"/>
          <p:cNvPicPr preferRelativeResize="0">
            <a:picLocks noGrp="1"/>
          </p:cNvPicPr>
          <p:nvPr>
            <p:ph type="pic" idx="2"/>
          </p:nvPr>
        </p:nvPicPr>
        <p:blipFill rotWithShape="1">
          <a:blip r:embed="rId3">
            <a:alphaModFix/>
          </a:blip>
          <a:srcRect l="20355" r="20355"/>
          <a:stretch/>
        </p:blipFill>
        <p:spPr>
          <a:prstGeom prst="rect">
            <a:avLst/>
          </a:prstGeom>
          <a:noFill/>
          <a:ln>
            <a:noFill/>
          </a:ln>
        </p:spPr>
      </p:pic>
      <p:sp>
        <p:nvSpPr>
          <p:cNvPr id="658" name="Google Shape;658;g2891d793a34_0_1742"/>
          <p:cNvSpPr/>
          <p:nvPr/>
        </p:nvSpPr>
        <p:spPr>
          <a:xfrm>
            <a:off x="0" y="2207603"/>
            <a:ext cx="12192000" cy="3162000"/>
          </a:xfrm>
          <a:prstGeom prst="rect">
            <a:avLst/>
          </a:prstGeom>
          <a:gradFill>
            <a:gsLst>
              <a:gs pos="0">
                <a:srgbClr val="000000">
                  <a:alpha val="0"/>
                </a:srgbClr>
              </a:gs>
              <a:gs pos="25000">
                <a:srgbClr val="000000">
                  <a:alpha val="14117"/>
                </a:srgbClr>
              </a:gs>
              <a:gs pos="50000">
                <a:srgbClr val="000000">
                  <a:alpha val="29019"/>
                </a:srgbClr>
              </a:gs>
              <a:gs pos="75000">
                <a:srgbClr val="000000">
                  <a:alpha val="14117"/>
                </a:srgbClr>
              </a:gs>
              <a:gs pos="100000">
                <a:srgbClr val="000000">
                  <a:alpha val="0"/>
                </a:srgbClr>
              </a:gs>
            </a:gsLst>
            <a:lin ang="16200038" scaled="0"/>
          </a:gradFill>
          <a:ln>
            <a:noFill/>
          </a:ln>
        </p:spPr>
        <p:txBody>
          <a:bodyPr spcFirstLastPara="1" wrap="square" lIns="91433" tIns="45700" rIns="91433" bIns="45700" anchor="ctr" anchorCtr="0">
            <a:noAutofit/>
          </a:bodyPr>
          <a:lstStyle/>
          <a:p>
            <a:pPr algn="ctr">
              <a:buClr>
                <a:srgbClr val="000000"/>
              </a:buClr>
              <a:buSzPts val="1400"/>
            </a:pPr>
            <a:endParaRPr sz="1867" dirty="0">
              <a:latin typeface="+mj-lt"/>
              <a:ea typeface="Calibri"/>
              <a:cs typeface="Calibri"/>
              <a:sym typeface="Calibri"/>
            </a:endParaRPr>
          </a:p>
        </p:txBody>
      </p:sp>
      <p:pic>
        <p:nvPicPr>
          <p:cNvPr id="2" name="Picture 1">
            <a:extLst>
              <a:ext uri="{FF2B5EF4-FFF2-40B4-BE49-F238E27FC236}">
                <a16:creationId xmlns:a16="http://schemas.microsoft.com/office/drawing/2014/main" id="{516C98C0-6D0C-26EC-E932-C00AE1FC1592}"/>
              </a:ext>
            </a:extLst>
          </p:cNvPr>
          <p:cNvPicPr>
            <a:picLocks noChangeAspect="1"/>
          </p:cNvPicPr>
          <p:nvPr/>
        </p:nvPicPr>
        <p:blipFill>
          <a:blip r:embed="rId4"/>
          <a:stretch>
            <a:fillRect/>
          </a:stretch>
        </p:blipFill>
        <p:spPr>
          <a:xfrm>
            <a:off x="10203583" y="-12379"/>
            <a:ext cx="2113463" cy="731584"/>
          </a:xfrm>
          <a:prstGeom prst="rect">
            <a:avLst/>
          </a:prstGeom>
        </p:spPr>
      </p:pic>
    </p:spTree>
    <p:extLst>
      <p:ext uri="{BB962C8B-B14F-4D97-AF65-F5344CB8AC3E}">
        <p14:creationId xmlns:p14="http://schemas.microsoft.com/office/powerpoint/2010/main" val="21087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64"/>
        <p:cNvGrpSpPr/>
        <p:nvPr/>
      </p:nvGrpSpPr>
      <p:grpSpPr>
        <a:xfrm>
          <a:off x="0" y="0"/>
          <a:ext cx="0" cy="0"/>
          <a:chOff x="0" y="0"/>
          <a:chExt cx="0" cy="0"/>
        </a:xfrm>
      </p:grpSpPr>
      <p:sp>
        <p:nvSpPr>
          <p:cNvPr id="668" name="Google Shape;668;g2891d793a34_0_1750"/>
          <p:cNvSpPr txBox="1">
            <a:spLocks noGrp="1"/>
          </p:cNvSpPr>
          <p:nvPr>
            <p:ph type="title"/>
          </p:nvPr>
        </p:nvSpPr>
        <p:spPr>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000"/>
            </a:pPr>
            <a:r>
              <a:rPr lang="en" sz="4000"/>
              <a:t>Key Opportunities</a:t>
            </a:r>
            <a:endParaRPr/>
          </a:p>
        </p:txBody>
      </p:sp>
      <p:sp>
        <p:nvSpPr>
          <p:cNvPr id="669" name="Google Shape;669;g2891d793a34_0_1750"/>
          <p:cNvSpPr txBox="1"/>
          <p:nvPr/>
        </p:nvSpPr>
        <p:spPr>
          <a:xfrm>
            <a:off x="838201" y="1355001"/>
            <a:ext cx="10515599" cy="4147999"/>
          </a:xfrm>
          <a:prstGeom prst="rect">
            <a:avLst/>
          </a:prstGeom>
          <a:noFill/>
          <a:ln>
            <a:noFill/>
          </a:ln>
        </p:spPr>
        <p:txBody>
          <a:bodyPr spcFirstLastPara="1" wrap="square" lIns="91433" tIns="45700" rIns="91433" bIns="45700" anchor="ctr" anchorCtr="0">
            <a:normAutofit/>
          </a:bodyPr>
          <a:lstStyle/>
          <a:p>
            <a:pPr indent="-110064">
              <a:lnSpc>
                <a:spcPct val="90000"/>
              </a:lnSpc>
              <a:buClr>
                <a:srgbClr val="000000"/>
              </a:buClr>
              <a:buSzPts val="1300"/>
              <a:buFont typeface="Arial"/>
              <a:buChar char="•"/>
            </a:pPr>
            <a:r>
              <a:rPr lang="en" sz="2400" b="1" dirty="0">
                <a:solidFill>
                  <a:srgbClr val="000000"/>
                </a:solidFill>
                <a:highlight>
                  <a:srgbClr val="FFFFFF"/>
                </a:highlight>
                <a:latin typeface="Arial"/>
                <a:ea typeface="Arial"/>
                <a:cs typeface="Arial"/>
                <a:sym typeface="Arial"/>
              </a:rPr>
              <a:t>Efficiency and Reach:</a:t>
            </a:r>
            <a:r>
              <a:rPr lang="en" sz="2400" dirty="0">
                <a:solidFill>
                  <a:srgbClr val="000000"/>
                </a:solidFill>
                <a:highlight>
                  <a:srgbClr val="FFFFFF"/>
                </a:highlight>
                <a:latin typeface="Arial"/>
                <a:ea typeface="Arial"/>
                <a:cs typeface="Arial"/>
                <a:sym typeface="Arial"/>
              </a:rPr>
              <a:t> AI has the potential to significantly enhance the efficiency and reach of development programs by automating routine tasks, improving data analysis, and providing predictive insights.</a:t>
            </a:r>
            <a:endParaRPr sz="2133" dirty="0">
              <a:solidFill>
                <a:srgbClr val="000000"/>
              </a:solidFill>
              <a:latin typeface="Arial"/>
              <a:ea typeface="Arial"/>
              <a:cs typeface="Arial"/>
              <a:sym typeface="Arial"/>
            </a:endParaRPr>
          </a:p>
          <a:p>
            <a:pPr indent="-110064">
              <a:lnSpc>
                <a:spcPct val="90000"/>
              </a:lnSpc>
              <a:spcBef>
                <a:spcPts val="667"/>
              </a:spcBef>
              <a:buClr>
                <a:srgbClr val="000000"/>
              </a:buClr>
              <a:buSzPts val="1300"/>
              <a:buFont typeface="Arial"/>
              <a:buChar char="•"/>
            </a:pPr>
            <a:r>
              <a:rPr lang="en" sz="2400" b="1" dirty="0">
                <a:solidFill>
                  <a:srgbClr val="000000"/>
                </a:solidFill>
                <a:highlight>
                  <a:srgbClr val="FFFFFF"/>
                </a:highlight>
                <a:latin typeface="Arial"/>
                <a:ea typeface="Arial"/>
                <a:cs typeface="Arial"/>
                <a:sym typeface="Arial"/>
              </a:rPr>
              <a:t>Personalized Solutions:</a:t>
            </a:r>
            <a:r>
              <a:rPr lang="en" sz="2400" dirty="0">
                <a:solidFill>
                  <a:srgbClr val="000000"/>
                </a:solidFill>
                <a:highlight>
                  <a:srgbClr val="FFFFFF"/>
                </a:highlight>
                <a:latin typeface="Arial"/>
                <a:ea typeface="Arial"/>
                <a:cs typeface="Arial"/>
                <a:sym typeface="Arial"/>
              </a:rPr>
              <a:t> AI can help tailor solutions to individual needs, making interventions more effective in areas like healthcare, education, and agriculture.</a:t>
            </a:r>
            <a:endParaRPr sz="2133" dirty="0">
              <a:solidFill>
                <a:srgbClr val="000000"/>
              </a:solidFill>
              <a:latin typeface="Arial"/>
              <a:ea typeface="Arial"/>
              <a:cs typeface="Arial"/>
              <a:sym typeface="Arial"/>
            </a:endParaRPr>
          </a:p>
          <a:p>
            <a:pPr indent="-110064">
              <a:lnSpc>
                <a:spcPct val="90000"/>
              </a:lnSpc>
              <a:spcBef>
                <a:spcPts val="667"/>
              </a:spcBef>
              <a:buClr>
                <a:srgbClr val="000000"/>
              </a:buClr>
              <a:buSzPts val="1300"/>
              <a:buFont typeface="Arial"/>
              <a:buChar char="•"/>
            </a:pPr>
            <a:r>
              <a:rPr lang="en" sz="2400" b="1" dirty="0">
                <a:solidFill>
                  <a:srgbClr val="000000"/>
                </a:solidFill>
                <a:highlight>
                  <a:srgbClr val="FFFFFF"/>
                </a:highlight>
                <a:latin typeface="Arial"/>
                <a:ea typeface="Arial"/>
                <a:cs typeface="Arial"/>
                <a:sym typeface="Arial"/>
              </a:rPr>
              <a:t>Resource Allocation:</a:t>
            </a:r>
            <a:r>
              <a:rPr lang="en" sz="2400" dirty="0">
                <a:solidFill>
                  <a:srgbClr val="000000"/>
                </a:solidFill>
                <a:highlight>
                  <a:srgbClr val="FFFFFF"/>
                </a:highlight>
                <a:latin typeface="Arial"/>
                <a:ea typeface="Arial"/>
                <a:cs typeface="Arial"/>
                <a:sym typeface="Arial"/>
              </a:rPr>
              <a:t> AI-driven tools can optimize resource allocation, ensuring that aid and services are delivered where they are needed most.</a:t>
            </a:r>
            <a:endParaRPr sz="2133"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43179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78"/>
        <p:cNvGrpSpPr/>
        <p:nvPr/>
      </p:nvGrpSpPr>
      <p:grpSpPr>
        <a:xfrm>
          <a:off x="0" y="0"/>
          <a:ext cx="0" cy="0"/>
          <a:chOff x="0" y="0"/>
          <a:chExt cx="0" cy="0"/>
        </a:xfrm>
      </p:grpSpPr>
      <p:pic>
        <p:nvPicPr>
          <p:cNvPr id="679" name="Google Shape;679;g2891d793a34_0_1762" descr="📊📈 Data Visualization made easy with AI 🤖&#10;&#10;&#10;Data is everywhere, and it’s growing exponentially. To make sense of a complex dataset quickly, visualization is a valuable tool. However, it can take a significant amount of time to get data ready and figure out the best visual to tell your story. With Wandy, you have the option to either request a specific visual or entrust it to autonomously recognize and generate the most meaningful graphs based on your data.&#10;&#10;📊 Option 1: Request Specific Chart&#10;If you have a clear idea of the visual you need, simply instruct Wandy to generate specific visualizations. Whether it's a line chart to observe trends over time, an area chart to visualize cumulative data, a bar chart for comparisons, a pie chart for composition insights, a scatter plot for relationship analysis, or even a confusion matrix for model performance evaluation—Wandy will promptly provide you with the requested visual.&#10;&#10;📊 Option 2: Let Wandy Determine the Right Visual&#10;Alternatively, you can leave the decision-making to Wandy. When you upload your data, Wandy's AI algorithms will assess your dataset's characteristics, patterns, and potential insights. It will then autonomously generate the most relevant visualizations that best represent your data's story. This hands-off approach saves you time and ensures that you don't miss any hidden insights within your data.&#10;&#10;Once Wandy is done creating the charts, you can download them or have them sent to your email address. In a matter of seconds, you'll find meticulously crafted visuals waiting in your inbox, ready for your use." title="📊📈 Data Visualization made easy with AI 🤖">
            <a:hlinkClick r:id="rId3"/>
          </p:cNvPr>
          <p:cNvPicPr preferRelativeResize="0"/>
          <p:nvPr/>
        </p:nvPicPr>
        <p:blipFill rotWithShape="1">
          <a:blip r:embed="rId4">
            <a:alphaModFix/>
          </a:blip>
          <a:srcRect/>
          <a:stretch/>
        </p:blipFill>
        <p:spPr>
          <a:xfrm>
            <a:off x="782084" y="751368"/>
            <a:ext cx="10627832" cy="5808683"/>
          </a:xfrm>
          <a:prstGeom prst="rect">
            <a:avLst/>
          </a:prstGeom>
          <a:noFill/>
          <a:ln>
            <a:noFill/>
          </a:ln>
        </p:spPr>
      </p:pic>
    </p:spTree>
    <p:extLst>
      <p:ext uri="{BB962C8B-B14F-4D97-AF65-F5344CB8AC3E}">
        <p14:creationId xmlns:p14="http://schemas.microsoft.com/office/powerpoint/2010/main" val="296113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79"/>
                                        </p:tgtEl>
                                        <p:attrNameLst>
                                          <p:attrName>style.visibility</p:attrName>
                                        </p:attrNameLst>
                                      </p:cBhvr>
                                      <p:to>
                                        <p:strVal val="visible"/>
                                      </p:to>
                                    </p:set>
                                    <p:animEffect transition="in" filter="fade">
                                      <p:cBhvr>
                                        <p:cTn id="7" dur="1000"/>
                                        <p:tgtEl>
                                          <p:spTgt spid="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7" name="Google Shape;687;g2891d793a34_0_1766"/>
          <p:cNvSpPr txBox="1">
            <a:spLocks noGrp="1"/>
          </p:cNvSpPr>
          <p:nvPr>
            <p:ph type="title" idx="4294967295"/>
          </p:nvPr>
        </p:nvSpPr>
        <p:spPr>
          <a:xfrm>
            <a:off x="712776" y="415804"/>
            <a:ext cx="9381067" cy="1085849"/>
          </a:xfrm>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000"/>
            </a:pPr>
            <a:r>
              <a:rPr lang="en" sz="4000" dirty="0"/>
              <a:t>Ethical Challenges</a:t>
            </a:r>
            <a:endParaRPr dirty="0"/>
          </a:p>
        </p:txBody>
      </p:sp>
      <p:sp>
        <p:nvSpPr>
          <p:cNvPr id="688" name="Google Shape;688;g2891d793a34_0_1766"/>
          <p:cNvSpPr txBox="1">
            <a:spLocks noGrp="1"/>
          </p:cNvSpPr>
          <p:nvPr>
            <p:ph sz="half" idx="4294967295"/>
          </p:nvPr>
        </p:nvSpPr>
        <p:spPr>
          <a:xfrm>
            <a:off x="712776" y="1876303"/>
            <a:ext cx="9381067" cy="3896783"/>
          </a:xfrm>
          <a:prstGeom prst="rect">
            <a:avLst/>
          </a:prstGeom>
          <a:noFill/>
          <a:ln>
            <a:noFill/>
          </a:ln>
        </p:spPr>
        <p:txBody>
          <a:bodyPr spcFirstLastPara="1" vert="horz" wrap="square" lIns="91433" tIns="45700" rIns="91433" bIns="45700" rtlCol="0" anchor="ctr" anchorCtr="0">
            <a:normAutofit lnSpcReduction="10000"/>
          </a:bodyPr>
          <a:lstStyle/>
          <a:p>
            <a:pPr marL="237061" indent="-237061">
              <a:spcBef>
                <a:spcPts val="0"/>
              </a:spcBef>
              <a:buClr>
                <a:schemeClr val="dk1"/>
              </a:buClr>
              <a:buSzPts val="1400"/>
              <a:buFont typeface="Arial"/>
              <a:buChar char="•"/>
            </a:pPr>
            <a:r>
              <a:rPr lang="en" b="1" i="0" dirty="0">
                <a:highlight>
                  <a:srgbClr val="FFFFFF"/>
                </a:highlight>
                <a:latin typeface="Arial"/>
                <a:ea typeface="Arial"/>
                <a:cs typeface="Arial"/>
                <a:sym typeface="Arial"/>
              </a:rPr>
              <a:t>Bias and Fairness:</a:t>
            </a:r>
            <a:r>
              <a:rPr lang="en" b="0" i="0" dirty="0">
                <a:highlight>
                  <a:srgbClr val="FFFFFF"/>
                </a:highlight>
                <a:latin typeface="Arial"/>
                <a:ea typeface="Arial"/>
                <a:cs typeface="Arial"/>
                <a:sym typeface="Arial"/>
              </a:rPr>
              <a:t> AI systems can perpetuate or even exacerbate existing biases if not properly managed, leading to unfair treatment of marginalized communities.</a:t>
            </a:r>
            <a:endParaRPr sz="3200" dirty="0"/>
          </a:p>
          <a:p>
            <a:pPr marL="237061" indent="-237061">
              <a:spcBef>
                <a:spcPts val="1067"/>
              </a:spcBef>
              <a:buClr>
                <a:schemeClr val="dk1"/>
              </a:buClr>
              <a:buSzPts val="1400"/>
              <a:buFont typeface="Arial"/>
              <a:buChar char="•"/>
            </a:pPr>
            <a:r>
              <a:rPr lang="en" b="1" i="0" dirty="0">
                <a:highlight>
                  <a:srgbClr val="FFFFFF"/>
                </a:highlight>
                <a:latin typeface="Arial"/>
                <a:ea typeface="Arial"/>
                <a:cs typeface="Arial"/>
                <a:sym typeface="Arial"/>
              </a:rPr>
              <a:t>Privacy Concerns:</a:t>
            </a:r>
            <a:r>
              <a:rPr lang="en" b="0" i="0" dirty="0">
                <a:highlight>
                  <a:srgbClr val="FFFFFF"/>
                </a:highlight>
                <a:latin typeface="Arial"/>
                <a:ea typeface="Arial"/>
                <a:cs typeface="Arial"/>
                <a:sym typeface="Arial"/>
              </a:rPr>
              <a:t> The use of AI often involves the collection and processing of vast amounts of personal data, raising significant privacy concerns.</a:t>
            </a:r>
            <a:endParaRPr sz="3200" dirty="0"/>
          </a:p>
          <a:p>
            <a:pPr marL="237061" indent="-237061">
              <a:spcBef>
                <a:spcPts val="1067"/>
              </a:spcBef>
              <a:buClr>
                <a:schemeClr val="dk1"/>
              </a:buClr>
              <a:buSzPts val="1400"/>
              <a:buFont typeface="Arial"/>
              <a:buChar char="•"/>
            </a:pPr>
            <a:r>
              <a:rPr lang="en" b="1" i="0" dirty="0">
                <a:highlight>
                  <a:srgbClr val="FFFFFF"/>
                </a:highlight>
                <a:latin typeface="Arial"/>
                <a:ea typeface="Arial"/>
                <a:cs typeface="Arial"/>
                <a:sym typeface="Arial"/>
              </a:rPr>
              <a:t>Accountability and Transparency:</a:t>
            </a:r>
            <a:r>
              <a:rPr lang="en" b="0" i="0" dirty="0">
                <a:highlight>
                  <a:srgbClr val="FFFFFF"/>
                </a:highlight>
                <a:latin typeface="Arial"/>
                <a:ea typeface="Arial"/>
                <a:cs typeface="Arial"/>
                <a:sym typeface="Arial"/>
              </a:rPr>
              <a:t> There is a need for clear accountability and transparency in AI decision-making processes to build trust and ensure ethical standards are maintained.</a:t>
            </a:r>
            <a:endParaRPr sz="3200" dirty="0"/>
          </a:p>
          <a:p>
            <a:pPr marL="237061" indent="-118530">
              <a:spcBef>
                <a:spcPts val="1067"/>
              </a:spcBef>
              <a:buClr>
                <a:schemeClr val="dk1"/>
              </a:buClr>
              <a:buSzPts val="1400"/>
              <a:buNone/>
            </a:pPr>
            <a:endParaRPr sz="1867" dirty="0"/>
          </a:p>
        </p:txBody>
      </p:sp>
    </p:spTree>
    <p:extLst>
      <p:ext uri="{BB962C8B-B14F-4D97-AF65-F5344CB8AC3E}">
        <p14:creationId xmlns:p14="http://schemas.microsoft.com/office/powerpoint/2010/main" val="3171146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4" name="Google Shape;694;g2891d793a34_0_1774"/>
          <p:cNvSpPr txBox="1">
            <a:spLocks noGrp="1"/>
          </p:cNvSpPr>
          <p:nvPr>
            <p:ph type="title"/>
          </p:nvPr>
        </p:nvSpPr>
        <p:spPr>
          <a:xfrm>
            <a:off x="499134" y="375139"/>
            <a:ext cx="7580773" cy="952855"/>
          </a:xfrm>
          <a:prstGeom prst="rect">
            <a:avLst/>
          </a:prstGeom>
          <a:noFill/>
          <a:ln>
            <a:noFill/>
          </a:ln>
        </p:spPr>
        <p:txBody>
          <a:bodyPr spcFirstLastPara="1" vert="horz" wrap="square" lIns="91433" tIns="45700" rIns="91433" bIns="45700" rtlCol="0" anchor="b" anchorCtr="0">
            <a:normAutofit/>
          </a:bodyPr>
          <a:lstStyle/>
          <a:p>
            <a:pPr>
              <a:spcBef>
                <a:spcPts val="0"/>
              </a:spcBef>
              <a:buClr>
                <a:schemeClr val="dk1"/>
              </a:buClr>
              <a:buSzPts val="3300"/>
            </a:pPr>
            <a:r>
              <a:rPr lang="en" dirty="0"/>
              <a:t>How to Avoid Ethical Pitfalls</a:t>
            </a:r>
            <a:endParaRPr dirty="0"/>
          </a:p>
        </p:txBody>
      </p:sp>
      <p:grpSp>
        <p:nvGrpSpPr>
          <p:cNvPr id="697" name="Google Shape;697;g2891d793a34_0_1774"/>
          <p:cNvGrpSpPr/>
          <p:nvPr/>
        </p:nvGrpSpPr>
        <p:grpSpPr>
          <a:xfrm>
            <a:off x="584015" y="1777600"/>
            <a:ext cx="10879351" cy="3688096"/>
            <a:chOff x="5527" y="334686"/>
            <a:chExt cx="10504460" cy="3688096"/>
          </a:xfrm>
        </p:grpSpPr>
        <p:sp>
          <p:nvSpPr>
            <p:cNvPr id="698" name="Google Shape;698;g2891d793a34_0_1774"/>
            <p:cNvSpPr/>
            <p:nvPr/>
          </p:nvSpPr>
          <p:spPr>
            <a:xfrm>
              <a:off x="5527" y="334686"/>
              <a:ext cx="1097400" cy="1097400"/>
            </a:xfrm>
            <a:prstGeom prst="rect">
              <a:avLst/>
            </a:prstGeom>
            <a:blipFill rotWithShape="1">
              <a:blip r:embed="rId3">
                <a:alphaModFix/>
              </a:blip>
              <a:stretch>
                <a:fillRect/>
              </a:stretch>
            </a:blip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699" name="Google Shape;699;g2891d793a34_0_1774"/>
            <p:cNvSpPr/>
            <p:nvPr/>
          </p:nvSpPr>
          <p:spPr>
            <a:xfrm>
              <a:off x="5527" y="1590766"/>
              <a:ext cx="3135600" cy="4704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00" name="Google Shape;700;g2891d793a34_0_1774"/>
            <p:cNvSpPr txBox="1"/>
            <p:nvPr/>
          </p:nvSpPr>
          <p:spPr>
            <a:xfrm>
              <a:off x="5534" y="1590767"/>
              <a:ext cx="3502200" cy="470400"/>
            </a:xfrm>
            <a:prstGeom prst="rect">
              <a:avLst/>
            </a:prstGeom>
            <a:noFill/>
            <a:ln>
              <a:noFill/>
            </a:ln>
          </p:spPr>
          <p:txBody>
            <a:bodyPr spcFirstLastPara="1" wrap="square" lIns="0" tIns="0" rIns="0" bIns="0" anchor="t" anchorCtr="0">
              <a:noAutofit/>
            </a:bodyPr>
            <a:lstStyle/>
            <a:p>
              <a:pPr>
                <a:lnSpc>
                  <a:spcPct val="90000"/>
                </a:lnSpc>
                <a:buClr>
                  <a:srgbClr val="000000"/>
                </a:buClr>
                <a:buSzPts val="1300"/>
              </a:pPr>
              <a:r>
                <a:rPr lang="en" sz="1733" b="1">
                  <a:solidFill>
                    <a:srgbClr val="000000"/>
                  </a:solidFill>
                  <a:latin typeface="Arial"/>
                  <a:ea typeface="Arial"/>
                  <a:cs typeface="Arial"/>
                  <a:sym typeface="Arial"/>
                </a:rPr>
                <a:t>Incorporate Ethical Guidelines:</a:t>
              </a:r>
              <a:endParaRPr sz="1733">
                <a:solidFill>
                  <a:srgbClr val="000000"/>
                </a:solidFill>
                <a:latin typeface="Arial"/>
                <a:ea typeface="Arial"/>
                <a:cs typeface="Arial"/>
                <a:sym typeface="Arial"/>
              </a:endParaRPr>
            </a:p>
          </p:txBody>
        </p:sp>
        <p:sp>
          <p:nvSpPr>
            <p:cNvPr id="701" name="Google Shape;701;g2891d793a34_0_1774"/>
            <p:cNvSpPr/>
            <p:nvPr/>
          </p:nvSpPr>
          <p:spPr>
            <a:xfrm>
              <a:off x="5527" y="2134882"/>
              <a:ext cx="3135600" cy="1887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02" name="Google Shape;702;g2891d793a34_0_1774"/>
            <p:cNvSpPr txBox="1"/>
            <p:nvPr/>
          </p:nvSpPr>
          <p:spPr>
            <a:xfrm>
              <a:off x="5527" y="2134882"/>
              <a:ext cx="3135600" cy="1887900"/>
            </a:xfrm>
            <a:prstGeom prst="rect">
              <a:avLst/>
            </a:prstGeom>
            <a:noFill/>
            <a:ln>
              <a:noFill/>
            </a:ln>
          </p:spPr>
          <p:txBody>
            <a:bodyPr spcFirstLastPara="1" wrap="square" lIns="0" tIns="0" rIns="0" bIns="0" anchor="t" anchorCtr="0">
              <a:noAutofit/>
            </a:bodyPr>
            <a:lstStyle/>
            <a:p>
              <a:pPr>
                <a:lnSpc>
                  <a:spcPct val="90000"/>
                </a:lnSpc>
                <a:buClr>
                  <a:srgbClr val="000000"/>
                </a:buClr>
                <a:buSzPts val="1000"/>
              </a:pPr>
              <a:r>
                <a:rPr lang="en" sz="1333" b="1">
                  <a:solidFill>
                    <a:srgbClr val="000000"/>
                  </a:solidFill>
                  <a:latin typeface="Arial"/>
                  <a:ea typeface="Arial"/>
                  <a:cs typeface="Arial"/>
                  <a:sym typeface="Arial"/>
                </a:rPr>
                <a:t>Develop Standards:</a:t>
              </a:r>
              <a:r>
                <a:rPr lang="en" sz="1333">
                  <a:solidFill>
                    <a:srgbClr val="000000"/>
                  </a:solidFill>
                  <a:latin typeface="Arial"/>
                  <a:ea typeface="Arial"/>
                  <a:cs typeface="Arial"/>
                  <a:sym typeface="Arial"/>
                </a:rPr>
                <a:t> Establish international standards and guidelines for the ethical use of AI in development, focusing on fairness, transparency, and accountability.</a:t>
              </a:r>
              <a:endParaRPr sz="1333">
                <a:solidFill>
                  <a:srgbClr val="000000"/>
                </a:solidFill>
                <a:latin typeface="Arial"/>
                <a:ea typeface="Arial"/>
                <a:cs typeface="Arial"/>
                <a:sym typeface="Arial"/>
              </a:endParaRPr>
            </a:p>
            <a:p>
              <a:pPr>
                <a:lnSpc>
                  <a:spcPct val="90000"/>
                </a:lnSpc>
                <a:spcBef>
                  <a:spcPts val="400"/>
                </a:spcBef>
                <a:buClr>
                  <a:srgbClr val="000000"/>
                </a:buClr>
                <a:buSzPts val="1000"/>
              </a:pPr>
              <a:r>
                <a:rPr lang="en" sz="1333" b="1">
                  <a:solidFill>
                    <a:srgbClr val="000000"/>
                  </a:solidFill>
                  <a:latin typeface="Arial"/>
                  <a:ea typeface="Arial"/>
                  <a:cs typeface="Arial"/>
                  <a:sym typeface="Arial"/>
                </a:rPr>
                <a:t>Stakeholder Engagement:</a:t>
              </a:r>
              <a:r>
                <a:rPr lang="en" sz="1333">
                  <a:solidFill>
                    <a:srgbClr val="000000"/>
                  </a:solidFill>
                  <a:latin typeface="Arial"/>
                  <a:ea typeface="Arial"/>
                  <a:cs typeface="Arial"/>
                  <a:sym typeface="Arial"/>
                </a:rPr>
                <a:t> Involve a broad range of stakeholders, including local communities, in the development and implementation of AI solutions to ensure their needs and perspectives are considered.</a:t>
              </a:r>
              <a:endParaRPr sz="1333">
                <a:solidFill>
                  <a:srgbClr val="000000"/>
                </a:solidFill>
                <a:latin typeface="Arial"/>
                <a:ea typeface="Arial"/>
                <a:cs typeface="Arial"/>
                <a:sym typeface="Arial"/>
              </a:endParaRPr>
            </a:p>
          </p:txBody>
        </p:sp>
        <p:sp>
          <p:nvSpPr>
            <p:cNvPr id="703" name="Google Shape;703;g2891d793a34_0_1774"/>
            <p:cNvSpPr/>
            <p:nvPr/>
          </p:nvSpPr>
          <p:spPr>
            <a:xfrm>
              <a:off x="3689957" y="334686"/>
              <a:ext cx="1097400" cy="1097400"/>
            </a:xfrm>
            <a:prstGeom prst="rect">
              <a:avLst/>
            </a:prstGeom>
            <a:blipFill rotWithShape="1">
              <a:blip r:embed="rId4">
                <a:alphaModFix/>
              </a:blip>
              <a:stretch>
                <a:fillRect/>
              </a:stretch>
            </a:blip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04" name="Google Shape;704;g2891d793a34_0_1774"/>
            <p:cNvSpPr/>
            <p:nvPr/>
          </p:nvSpPr>
          <p:spPr>
            <a:xfrm>
              <a:off x="3689957" y="1590766"/>
              <a:ext cx="3135600" cy="4704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05" name="Google Shape;705;g2891d793a34_0_1774"/>
            <p:cNvSpPr txBox="1"/>
            <p:nvPr/>
          </p:nvSpPr>
          <p:spPr>
            <a:xfrm>
              <a:off x="3689957" y="1590766"/>
              <a:ext cx="3135600" cy="470400"/>
            </a:xfrm>
            <a:prstGeom prst="rect">
              <a:avLst/>
            </a:prstGeom>
            <a:noFill/>
            <a:ln>
              <a:noFill/>
            </a:ln>
          </p:spPr>
          <p:txBody>
            <a:bodyPr spcFirstLastPara="1" wrap="square" lIns="0" tIns="0" rIns="0" bIns="0" anchor="t" anchorCtr="0">
              <a:noAutofit/>
            </a:bodyPr>
            <a:lstStyle/>
            <a:p>
              <a:pPr>
                <a:lnSpc>
                  <a:spcPct val="90000"/>
                </a:lnSpc>
                <a:buClr>
                  <a:srgbClr val="000000"/>
                </a:buClr>
                <a:buSzPts val="1300"/>
              </a:pPr>
              <a:r>
                <a:rPr lang="en" sz="1733" b="1">
                  <a:solidFill>
                    <a:srgbClr val="000000"/>
                  </a:solidFill>
                  <a:latin typeface="Arial"/>
                  <a:ea typeface="Arial"/>
                  <a:cs typeface="Arial"/>
                  <a:sym typeface="Arial"/>
                </a:rPr>
                <a:t>Enhance Data Practices:</a:t>
              </a:r>
              <a:endParaRPr sz="1733">
                <a:solidFill>
                  <a:srgbClr val="000000"/>
                </a:solidFill>
                <a:latin typeface="Arial"/>
                <a:ea typeface="Arial"/>
                <a:cs typeface="Arial"/>
                <a:sym typeface="Arial"/>
              </a:endParaRPr>
            </a:p>
          </p:txBody>
        </p:sp>
        <p:sp>
          <p:nvSpPr>
            <p:cNvPr id="706" name="Google Shape;706;g2891d793a34_0_1774"/>
            <p:cNvSpPr/>
            <p:nvPr/>
          </p:nvSpPr>
          <p:spPr>
            <a:xfrm>
              <a:off x="3689957" y="2134882"/>
              <a:ext cx="3135600" cy="1887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07" name="Google Shape;707;g2891d793a34_0_1774"/>
            <p:cNvSpPr txBox="1"/>
            <p:nvPr/>
          </p:nvSpPr>
          <p:spPr>
            <a:xfrm>
              <a:off x="3689957" y="2134882"/>
              <a:ext cx="3135600" cy="1887900"/>
            </a:xfrm>
            <a:prstGeom prst="rect">
              <a:avLst/>
            </a:prstGeom>
            <a:noFill/>
            <a:ln>
              <a:noFill/>
            </a:ln>
          </p:spPr>
          <p:txBody>
            <a:bodyPr spcFirstLastPara="1" wrap="square" lIns="0" tIns="0" rIns="0" bIns="0" anchor="t" anchorCtr="0">
              <a:noAutofit/>
            </a:bodyPr>
            <a:lstStyle/>
            <a:p>
              <a:pPr>
                <a:lnSpc>
                  <a:spcPct val="90000"/>
                </a:lnSpc>
                <a:buClr>
                  <a:srgbClr val="000000"/>
                </a:buClr>
                <a:buSzPts val="1000"/>
              </a:pPr>
              <a:r>
                <a:rPr lang="en" sz="1333" b="1">
                  <a:solidFill>
                    <a:srgbClr val="000000"/>
                  </a:solidFill>
                  <a:latin typeface="Arial"/>
                  <a:ea typeface="Arial"/>
                  <a:cs typeface="Arial"/>
                  <a:sym typeface="Arial"/>
                </a:rPr>
                <a:t>Data Governance:</a:t>
              </a:r>
              <a:r>
                <a:rPr lang="en" sz="1333">
                  <a:solidFill>
                    <a:srgbClr val="000000"/>
                  </a:solidFill>
                  <a:latin typeface="Arial"/>
                  <a:ea typeface="Arial"/>
                  <a:cs typeface="Arial"/>
                  <a:sym typeface="Arial"/>
                </a:rPr>
                <a:t> Implement strong data governance frameworks to manage data responsibly, ensuring privacy and security.</a:t>
              </a:r>
              <a:endParaRPr sz="1333">
                <a:solidFill>
                  <a:srgbClr val="000000"/>
                </a:solidFill>
                <a:latin typeface="Arial"/>
                <a:ea typeface="Arial"/>
                <a:cs typeface="Arial"/>
                <a:sym typeface="Arial"/>
              </a:endParaRPr>
            </a:p>
            <a:p>
              <a:pPr>
                <a:lnSpc>
                  <a:spcPct val="90000"/>
                </a:lnSpc>
                <a:spcBef>
                  <a:spcPts val="400"/>
                </a:spcBef>
                <a:buClr>
                  <a:srgbClr val="000000"/>
                </a:buClr>
                <a:buSzPts val="1000"/>
              </a:pPr>
              <a:r>
                <a:rPr lang="en" sz="1333" b="1">
                  <a:solidFill>
                    <a:srgbClr val="000000"/>
                  </a:solidFill>
                  <a:latin typeface="Arial"/>
                  <a:ea typeface="Arial"/>
                  <a:cs typeface="Arial"/>
                  <a:sym typeface="Arial"/>
                </a:rPr>
                <a:t>Bias Mitigation:</a:t>
              </a:r>
              <a:r>
                <a:rPr lang="en" sz="1333">
                  <a:solidFill>
                    <a:srgbClr val="000000"/>
                  </a:solidFill>
                  <a:latin typeface="Arial"/>
                  <a:ea typeface="Arial"/>
                  <a:cs typeface="Arial"/>
                  <a:sym typeface="Arial"/>
                </a:rPr>
                <a:t> Use techniques to identify and mitigate biases in AI models, and ensure datasets are representative of the populations they are meant to serve.</a:t>
              </a:r>
              <a:endParaRPr sz="1333">
                <a:solidFill>
                  <a:srgbClr val="000000"/>
                </a:solidFill>
                <a:latin typeface="Arial"/>
                <a:ea typeface="Arial"/>
                <a:cs typeface="Arial"/>
                <a:sym typeface="Arial"/>
              </a:endParaRPr>
            </a:p>
          </p:txBody>
        </p:sp>
        <p:sp>
          <p:nvSpPr>
            <p:cNvPr id="708" name="Google Shape;708;g2891d793a34_0_1774"/>
            <p:cNvSpPr/>
            <p:nvPr/>
          </p:nvSpPr>
          <p:spPr>
            <a:xfrm>
              <a:off x="7374387" y="334686"/>
              <a:ext cx="1097400" cy="1097400"/>
            </a:xfrm>
            <a:prstGeom prst="rect">
              <a:avLst/>
            </a:prstGeom>
            <a:blipFill rotWithShape="1">
              <a:blip r:embed="rId5">
                <a:alphaModFix/>
              </a:blip>
              <a:stretch>
                <a:fillRect/>
              </a:stretch>
            </a:blip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09" name="Google Shape;709;g2891d793a34_0_1774"/>
            <p:cNvSpPr/>
            <p:nvPr/>
          </p:nvSpPr>
          <p:spPr>
            <a:xfrm>
              <a:off x="7374387" y="1590766"/>
              <a:ext cx="3135600" cy="4704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10" name="Google Shape;710;g2891d793a34_0_1774"/>
            <p:cNvSpPr txBox="1"/>
            <p:nvPr/>
          </p:nvSpPr>
          <p:spPr>
            <a:xfrm>
              <a:off x="7374387" y="1590766"/>
              <a:ext cx="3135600" cy="470400"/>
            </a:xfrm>
            <a:prstGeom prst="rect">
              <a:avLst/>
            </a:prstGeom>
            <a:noFill/>
            <a:ln>
              <a:noFill/>
            </a:ln>
          </p:spPr>
          <p:txBody>
            <a:bodyPr spcFirstLastPara="1" wrap="square" lIns="0" tIns="0" rIns="0" bIns="0" anchor="t" anchorCtr="0">
              <a:noAutofit/>
            </a:bodyPr>
            <a:lstStyle/>
            <a:p>
              <a:pPr>
                <a:lnSpc>
                  <a:spcPct val="90000"/>
                </a:lnSpc>
                <a:buClr>
                  <a:srgbClr val="000000"/>
                </a:buClr>
                <a:buSzPts val="1300"/>
              </a:pPr>
              <a:r>
                <a:rPr lang="en" sz="1733" b="1">
                  <a:solidFill>
                    <a:srgbClr val="000000"/>
                  </a:solidFill>
                  <a:latin typeface="Arial"/>
                  <a:ea typeface="Arial"/>
                  <a:cs typeface="Arial"/>
                  <a:sym typeface="Arial"/>
                </a:rPr>
                <a:t>Build Capacity:</a:t>
              </a:r>
              <a:endParaRPr sz="1733">
                <a:solidFill>
                  <a:srgbClr val="000000"/>
                </a:solidFill>
                <a:latin typeface="Arial"/>
                <a:ea typeface="Arial"/>
                <a:cs typeface="Arial"/>
                <a:sym typeface="Arial"/>
              </a:endParaRPr>
            </a:p>
          </p:txBody>
        </p:sp>
        <p:sp>
          <p:nvSpPr>
            <p:cNvPr id="711" name="Google Shape;711;g2891d793a34_0_1774"/>
            <p:cNvSpPr/>
            <p:nvPr/>
          </p:nvSpPr>
          <p:spPr>
            <a:xfrm>
              <a:off x="7374387" y="2134882"/>
              <a:ext cx="3135600" cy="1887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712" name="Google Shape;712;g2891d793a34_0_1774"/>
            <p:cNvSpPr txBox="1"/>
            <p:nvPr/>
          </p:nvSpPr>
          <p:spPr>
            <a:xfrm>
              <a:off x="7374387" y="2134882"/>
              <a:ext cx="3135600" cy="1887900"/>
            </a:xfrm>
            <a:prstGeom prst="rect">
              <a:avLst/>
            </a:prstGeom>
            <a:noFill/>
            <a:ln>
              <a:noFill/>
            </a:ln>
          </p:spPr>
          <p:txBody>
            <a:bodyPr spcFirstLastPara="1" wrap="square" lIns="0" tIns="0" rIns="0" bIns="0" anchor="t" anchorCtr="0">
              <a:noAutofit/>
            </a:bodyPr>
            <a:lstStyle/>
            <a:p>
              <a:pPr>
                <a:lnSpc>
                  <a:spcPct val="90000"/>
                </a:lnSpc>
                <a:buClr>
                  <a:srgbClr val="000000"/>
                </a:buClr>
                <a:buSzPts val="1000"/>
              </a:pPr>
              <a:r>
                <a:rPr lang="en" sz="1333" b="1">
                  <a:solidFill>
                    <a:srgbClr val="000000"/>
                  </a:solidFill>
                  <a:latin typeface="Arial"/>
                  <a:ea typeface="Arial"/>
                  <a:cs typeface="Arial"/>
                  <a:sym typeface="Arial"/>
                </a:rPr>
                <a:t>Training and Education:</a:t>
              </a:r>
              <a:r>
                <a:rPr lang="en" sz="1333">
                  <a:solidFill>
                    <a:srgbClr val="000000"/>
                  </a:solidFill>
                  <a:latin typeface="Arial"/>
                  <a:ea typeface="Arial"/>
                  <a:cs typeface="Arial"/>
                  <a:sym typeface="Arial"/>
                </a:rPr>
                <a:t> Invest in training and education for local communities and development professionals to build AI literacy and empower them to use AI responsibly.</a:t>
              </a:r>
              <a:endParaRPr sz="1333">
                <a:solidFill>
                  <a:srgbClr val="000000"/>
                </a:solidFill>
                <a:latin typeface="Arial"/>
                <a:ea typeface="Arial"/>
                <a:cs typeface="Arial"/>
                <a:sym typeface="Arial"/>
              </a:endParaRPr>
            </a:p>
            <a:p>
              <a:pPr>
                <a:lnSpc>
                  <a:spcPct val="90000"/>
                </a:lnSpc>
                <a:spcBef>
                  <a:spcPts val="400"/>
                </a:spcBef>
                <a:buClr>
                  <a:srgbClr val="000000"/>
                </a:buClr>
                <a:buSzPts val="1000"/>
              </a:pPr>
              <a:r>
                <a:rPr lang="en" sz="1333" b="1">
                  <a:solidFill>
                    <a:srgbClr val="000000"/>
                  </a:solidFill>
                  <a:latin typeface="Arial"/>
                  <a:ea typeface="Arial"/>
                  <a:cs typeface="Arial"/>
                  <a:sym typeface="Arial"/>
                </a:rPr>
                <a:t>Collaboration:</a:t>
              </a:r>
              <a:r>
                <a:rPr lang="en" sz="1333">
                  <a:solidFill>
                    <a:srgbClr val="000000"/>
                  </a:solidFill>
                  <a:latin typeface="Arial"/>
                  <a:ea typeface="Arial"/>
                  <a:cs typeface="Arial"/>
                  <a:sym typeface="Arial"/>
                </a:rPr>
                <a:t> Foster collaboration between governments, NGOs, and the private sector to share knowledge, resources, and best practices for ethical AI deployment.</a:t>
              </a:r>
              <a:endParaRPr sz="1333">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499480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89">
          <a:extLst>
            <a:ext uri="{FF2B5EF4-FFF2-40B4-BE49-F238E27FC236}">
              <a16:creationId xmlns:a16="http://schemas.microsoft.com/office/drawing/2014/main" id="{F3AED263-03F9-0EC9-B099-DD950226AEFB}"/>
            </a:ext>
          </a:extLst>
        </p:cNvPr>
        <p:cNvGrpSpPr/>
        <p:nvPr/>
      </p:nvGrpSpPr>
      <p:grpSpPr>
        <a:xfrm>
          <a:off x="0" y="0"/>
          <a:ext cx="0" cy="0"/>
          <a:chOff x="0" y="0"/>
          <a:chExt cx="0" cy="0"/>
        </a:xfrm>
      </p:grpSpPr>
      <p:sp>
        <p:nvSpPr>
          <p:cNvPr id="1190" name="Google Shape;1190;g2fd5af0ed0b_1_567">
            <a:extLst>
              <a:ext uri="{FF2B5EF4-FFF2-40B4-BE49-F238E27FC236}">
                <a16:creationId xmlns:a16="http://schemas.microsoft.com/office/drawing/2014/main" id="{759BD539-6070-A3E0-695A-2A6B91C49B0C}"/>
              </a:ext>
            </a:extLst>
          </p:cNvPr>
          <p:cNvSpPr txBox="1"/>
          <p:nvPr/>
        </p:nvSpPr>
        <p:spPr>
          <a:xfrm>
            <a:off x="465100" y="2114367"/>
            <a:ext cx="7408800" cy="4519600"/>
          </a:xfrm>
          <a:prstGeom prst="rect">
            <a:avLst/>
          </a:prstGeom>
          <a:noFill/>
          <a:ln>
            <a:noFill/>
          </a:ln>
        </p:spPr>
        <p:txBody>
          <a:bodyPr spcFirstLastPara="1" wrap="square" lIns="91400" tIns="45700" rIns="91400" bIns="45700" anchor="ctr" anchorCtr="0">
            <a:normAutofit/>
          </a:bodyPr>
          <a:lstStyle/>
          <a:p>
            <a:pPr marL="237061" indent="-50799">
              <a:lnSpc>
                <a:spcPct val="90000"/>
              </a:lnSpc>
              <a:buClr>
                <a:srgbClr val="000000"/>
              </a:buClr>
              <a:buSzPts val="800"/>
            </a:pPr>
            <a:endParaRPr sz="2800">
              <a:solidFill>
                <a:srgbClr val="000000"/>
              </a:solidFill>
              <a:latin typeface="Calibri"/>
              <a:ea typeface="Calibri"/>
              <a:cs typeface="Calibri"/>
              <a:sym typeface="Calibri"/>
            </a:endParaRPr>
          </a:p>
        </p:txBody>
      </p:sp>
      <p:sp>
        <p:nvSpPr>
          <p:cNvPr id="3" name="Text Placeholder 2">
            <a:extLst>
              <a:ext uri="{FF2B5EF4-FFF2-40B4-BE49-F238E27FC236}">
                <a16:creationId xmlns:a16="http://schemas.microsoft.com/office/drawing/2014/main" id="{F5F512A2-1809-4706-BCD1-229E330952F8}"/>
              </a:ext>
            </a:extLst>
          </p:cNvPr>
          <p:cNvSpPr>
            <a:spLocks noGrp="1"/>
          </p:cNvSpPr>
          <p:nvPr>
            <p:ph sz="half" idx="4294967295"/>
          </p:nvPr>
        </p:nvSpPr>
        <p:spPr>
          <a:xfrm>
            <a:off x="2810933" y="1826685"/>
            <a:ext cx="9381067" cy="3896783"/>
          </a:xfrm>
        </p:spPr>
        <p:txBody>
          <a:bodyPr>
            <a:normAutofit/>
          </a:bodyPr>
          <a:lstStyle/>
          <a:p>
            <a:endParaRPr lang="en-US" dirty="0"/>
          </a:p>
          <a:p>
            <a:endParaRPr lang="en-US" dirty="0"/>
          </a:p>
        </p:txBody>
      </p:sp>
      <p:sp>
        <p:nvSpPr>
          <p:cNvPr id="2" name="TextBox 1">
            <a:extLst>
              <a:ext uri="{FF2B5EF4-FFF2-40B4-BE49-F238E27FC236}">
                <a16:creationId xmlns:a16="http://schemas.microsoft.com/office/drawing/2014/main" id="{5B9F7EB5-49C6-8ED0-8E28-B9D88A0AE23D}"/>
              </a:ext>
            </a:extLst>
          </p:cNvPr>
          <p:cNvSpPr txBox="1"/>
          <p:nvPr/>
        </p:nvSpPr>
        <p:spPr>
          <a:xfrm>
            <a:off x="515645" y="582345"/>
            <a:ext cx="10173619" cy="4185569"/>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3733" dirty="0"/>
              <a:t>Opportunities</a:t>
            </a:r>
          </a:p>
          <a:p>
            <a:endParaRPr lang="en-US" sz="3733" dirty="0"/>
          </a:p>
          <a:p>
            <a:r>
              <a:rPr lang="en-US" sz="2133" dirty="0"/>
              <a:t>​</a:t>
            </a:r>
          </a:p>
          <a:p>
            <a:pPr marL="304792" lvl="1" indent="-304792">
              <a:buFont typeface=""/>
              <a:buChar char="•"/>
            </a:pPr>
            <a:r>
              <a:rPr lang="en-US" sz="2400" b="1" dirty="0"/>
              <a:t>Improved Diagnosis and Treatment:</a:t>
            </a:r>
            <a:r>
              <a:rPr lang="en-US" sz="2400" dirty="0"/>
              <a:t> AI can detect diseases faster and more accurately than humans in some cases, enabling earlier interventions.​</a:t>
            </a:r>
          </a:p>
          <a:p>
            <a:pPr marL="304792" lvl="1" indent="-304792">
              <a:buFont typeface=""/>
              <a:buChar char="•"/>
            </a:pPr>
            <a:r>
              <a:rPr lang="en-US" sz="2400" b="1" dirty="0"/>
              <a:t>Personalized Care:</a:t>
            </a:r>
            <a:r>
              <a:rPr lang="en-US" sz="2400" dirty="0"/>
              <a:t> Tailoring treatments based on individual patient data can improve outcomes and reduce unnecessary interventions.​</a:t>
            </a:r>
          </a:p>
          <a:p>
            <a:pPr marL="304792" lvl="1" indent="-304792">
              <a:buFont typeface=""/>
              <a:buChar char="•"/>
            </a:pPr>
            <a:r>
              <a:rPr lang="en-US" sz="2400" b="1" dirty="0"/>
              <a:t>Operational Efficiency:</a:t>
            </a:r>
            <a:r>
              <a:rPr lang="en-US" sz="2400" dirty="0"/>
              <a:t> AI can optimize resource allocation, streamline workflows, and support public health planning.​</a:t>
            </a:r>
          </a:p>
        </p:txBody>
      </p:sp>
    </p:spTree>
    <p:extLst>
      <p:ext uri="{BB962C8B-B14F-4D97-AF65-F5344CB8AC3E}">
        <p14:creationId xmlns:p14="http://schemas.microsoft.com/office/powerpoint/2010/main" val="42846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7" name="Google Shape;457;g2891d793a34_0_1555"/>
          <p:cNvSpPr txBox="1"/>
          <p:nvPr/>
        </p:nvSpPr>
        <p:spPr>
          <a:xfrm>
            <a:off x="1194363" y="1633400"/>
            <a:ext cx="9432515" cy="3591200"/>
          </a:xfrm>
          <a:prstGeom prst="rect">
            <a:avLst/>
          </a:prstGeom>
          <a:noFill/>
          <a:ln>
            <a:noFill/>
          </a:ln>
        </p:spPr>
        <p:txBody>
          <a:bodyPr spcFirstLastPara="1" wrap="square" lIns="91433" tIns="45700" rIns="91433" bIns="45700" anchor="t" anchorCtr="0">
            <a:noAutofit/>
          </a:bodyPr>
          <a:lstStyle/>
          <a:p>
            <a:pPr algn="ctr">
              <a:lnSpc>
                <a:spcPct val="90000"/>
              </a:lnSpc>
              <a:buClr>
                <a:srgbClr val="000000"/>
              </a:buClr>
              <a:buSzPts val="1800"/>
            </a:pPr>
            <a:r>
              <a:rPr lang="en" sz="3733" dirty="0">
                <a:solidFill>
                  <a:srgbClr val="000000"/>
                </a:solidFill>
                <a:highlight>
                  <a:srgbClr val="FFFFFF"/>
                </a:highlight>
                <a:latin typeface="Arial"/>
                <a:ea typeface="Arial"/>
                <a:cs typeface="Arial"/>
                <a:sym typeface="Arial"/>
              </a:rPr>
              <a:t>Artificial intelligence has the potential to revolutionize global health and development by providing powerful tools for predicting and managing diseases, optimizing resources, and delivering personalized healthcare to the most vulnerable populations.</a:t>
            </a:r>
            <a:endParaRPr lang="en-US" sz="3733" dirty="0">
              <a:solidFill>
                <a:srgbClr val="000000"/>
              </a:solidFill>
              <a:latin typeface="Arial"/>
              <a:ea typeface="Arial"/>
              <a:cs typeface="Arial"/>
            </a:endParaRPr>
          </a:p>
        </p:txBody>
      </p:sp>
    </p:spTree>
    <p:extLst>
      <p:ext uri="{BB962C8B-B14F-4D97-AF65-F5344CB8AC3E}">
        <p14:creationId xmlns:p14="http://schemas.microsoft.com/office/powerpoint/2010/main" val="1479427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89">
          <a:extLst>
            <a:ext uri="{FF2B5EF4-FFF2-40B4-BE49-F238E27FC236}">
              <a16:creationId xmlns:a16="http://schemas.microsoft.com/office/drawing/2014/main" id="{CEE112B3-A973-6F71-23CD-4D1CCB8907A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6E349B1E-8EEA-97B8-1628-141C87500123}"/>
              </a:ext>
            </a:extLst>
          </p:cNvPr>
          <p:cNvSpPr>
            <a:spLocks noGrp="1"/>
          </p:cNvSpPr>
          <p:nvPr>
            <p:ph sz="half" idx="4294967295"/>
          </p:nvPr>
        </p:nvSpPr>
        <p:spPr>
          <a:xfrm>
            <a:off x="2810933" y="1826685"/>
            <a:ext cx="9381067" cy="3896783"/>
          </a:xfrm>
        </p:spPr>
        <p:txBody>
          <a:bodyPr>
            <a:normAutofit/>
          </a:bodyPr>
          <a:lstStyle/>
          <a:p>
            <a:endParaRPr lang="en-US" dirty="0"/>
          </a:p>
          <a:p>
            <a:endParaRPr lang="en-US" dirty="0"/>
          </a:p>
        </p:txBody>
      </p:sp>
      <p:sp>
        <p:nvSpPr>
          <p:cNvPr id="2" name="TextBox 1">
            <a:extLst>
              <a:ext uri="{FF2B5EF4-FFF2-40B4-BE49-F238E27FC236}">
                <a16:creationId xmlns:a16="http://schemas.microsoft.com/office/drawing/2014/main" id="{64AEC3B6-D032-2DAA-929E-32FB22651600}"/>
              </a:ext>
            </a:extLst>
          </p:cNvPr>
          <p:cNvSpPr txBox="1"/>
          <p:nvPr/>
        </p:nvSpPr>
        <p:spPr>
          <a:xfrm>
            <a:off x="587714" y="564248"/>
            <a:ext cx="10654445" cy="4554324"/>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3733" dirty="0"/>
              <a:t>Challenges/Risks:</a:t>
            </a:r>
            <a:br>
              <a:rPr lang="en-US" sz="3733" dirty="0"/>
            </a:br>
            <a:endParaRPr lang="en-US" sz="3733" b="1" dirty="0"/>
          </a:p>
          <a:p>
            <a:pPr marL="380990" indent="-380990">
              <a:buFont typeface="Arial" panose="020B0604020202020204" pitchFamily="34" charset="0"/>
              <a:buChar char="•"/>
            </a:pPr>
            <a:r>
              <a:rPr lang="en-US" sz="2133" b="1" dirty="0"/>
              <a:t>Data Quality and Bias:</a:t>
            </a:r>
            <a:r>
              <a:rPr lang="en-US" sz="2133" dirty="0"/>
              <a:t> AI is only as good as the data it’s trained on, and poor or biased data can worsen health inequities.​</a:t>
            </a:r>
            <a:endParaRPr lang="en-US" sz="2133" b="1" dirty="0"/>
          </a:p>
          <a:p>
            <a:pPr marL="380990" indent="-380990">
              <a:buFont typeface="Arial" panose="020B0604020202020204" pitchFamily="34" charset="0"/>
              <a:buChar char="•"/>
            </a:pPr>
            <a:r>
              <a:rPr lang="en-US" sz="2133" b="1" dirty="0"/>
              <a:t>Ethical and Privacy Concerns:</a:t>
            </a:r>
            <a:r>
              <a:rPr lang="en-US" sz="2133" dirty="0"/>
              <a:t> Handling sensitive health information requires strict governance and transparency.​</a:t>
            </a:r>
            <a:endParaRPr lang="en-US" sz="2133" b="1" dirty="0"/>
          </a:p>
          <a:p>
            <a:pPr marL="380990" indent="-380990">
              <a:buFont typeface="Arial" panose="020B0604020202020204" pitchFamily="34" charset="0"/>
              <a:buChar char="•"/>
            </a:pPr>
            <a:r>
              <a:rPr lang="en-US" sz="2133" b="1" dirty="0"/>
              <a:t>Dependence and Oversight:</a:t>
            </a:r>
            <a:r>
              <a:rPr lang="en-US" sz="2133" dirty="0"/>
              <a:t> Overreliance on AI without human oversight could be risky, especially in complex clinical decisions.​</a:t>
            </a:r>
          </a:p>
          <a:p>
            <a:pPr marL="304792" lvl="1" indent="-304792">
              <a:buFont typeface=""/>
              <a:buChar char="•"/>
            </a:pPr>
            <a:endParaRPr lang="en-US" sz="2133" dirty="0"/>
          </a:p>
          <a:p>
            <a:pPr lvl="1"/>
            <a:r>
              <a:rPr lang="en-US" sz="2133" dirty="0"/>
              <a:t> AI is a powerful enabler for healthcare, especially in diagnostics, personalized medicine, and population health. However, its success depends on careful implementation, robust data governance, and integration with human expertise.</a:t>
            </a:r>
          </a:p>
        </p:txBody>
      </p:sp>
    </p:spTree>
    <p:extLst>
      <p:ext uri="{BB962C8B-B14F-4D97-AF65-F5344CB8AC3E}">
        <p14:creationId xmlns:p14="http://schemas.microsoft.com/office/powerpoint/2010/main" val="59531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g2891d793a34_0_1561"/>
          <p:cNvSpPr txBox="1">
            <a:spLocks noGrp="1"/>
          </p:cNvSpPr>
          <p:nvPr>
            <p:ph type="sldNum" sz="quarter" idx="12"/>
          </p:nvPr>
        </p:nvSpPr>
        <p:spPr>
          <a:xfrm>
            <a:off x="9448800" y="6356351"/>
            <a:ext cx="2743200" cy="366183"/>
          </a:xfrm>
          <a:prstGeom prst="rect">
            <a:avLst/>
          </a:prstGeom>
          <a:noFill/>
          <a:ln>
            <a:noFill/>
          </a:ln>
        </p:spPr>
        <p:txBody>
          <a:bodyPr spcFirstLastPara="1" vert="horz" wrap="square" lIns="91433" tIns="45700" rIns="91433" bIns="45700" rtlCol="0" anchor="ctr" anchorCtr="0">
            <a:noAutofit/>
          </a:bodyPr>
          <a:lstStyle/>
          <a:p>
            <a:pPr>
              <a:buClr>
                <a:srgbClr val="000000"/>
              </a:buClr>
              <a:buSzPts val="700"/>
            </a:pPr>
            <a:fld id="{00000000-1234-1234-1234-123412341234}" type="slidenum">
              <a:rPr lang="en" sz="933">
                <a:solidFill>
                  <a:srgbClr val="000000"/>
                </a:solidFill>
                <a:latin typeface="Arial Black"/>
                <a:ea typeface="Arial Black"/>
                <a:cs typeface="Arial Black"/>
                <a:sym typeface="Arial Black"/>
              </a:rPr>
              <a:pPr>
                <a:buClr>
                  <a:srgbClr val="000000"/>
                </a:buClr>
                <a:buSzPts val="700"/>
              </a:pPr>
              <a:t>3</a:t>
            </a:fld>
            <a:endParaRPr sz="933">
              <a:solidFill>
                <a:srgbClr val="000000"/>
              </a:solidFill>
              <a:latin typeface="Arial Black"/>
              <a:ea typeface="Arial Black"/>
              <a:cs typeface="Arial Black"/>
              <a:sym typeface="Arial Black"/>
            </a:endParaRPr>
          </a:p>
        </p:txBody>
      </p:sp>
      <p:grpSp>
        <p:nvGrpSpPr>
          <p:cNvPr id="464" name="Google Shape;464;g2891d793a34_0_1561"/>
          <p:cNvGrpSpPr/>
          <p:nvPr/>
        </p:nvGrpSpPr>
        <p:grpSpPr>
          <a:xfrm>
            <a:off x="1299128" y="1107593"/>
            <a:ext cx="9521273" cy="2540743"/>
            <a:chOff x="623737" y="25011"/>
            <a:chExt cx="9521273" cy="2540743"/>
          </a:xfrm>
        </p:grpSpPr>
        <p:sp>
          <p:nvSpPr>
            <p:cNvPr id="465" name="Google Shape;465;g2891d793a34_0_1561"/>
            <p:cNvSpPr/>
            <p:nvPr/>
          </p:nvSpPr>
          <p:spPr>
            <a:xfrm>
              <a:off x="769148" y="937028"/>
              <a:ext cx="2559300" cy="8433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66" name="Google Shape;466;g2891d793a34_0_1561"/>
            <p:cNvSpPr txBox="1"/>
            <p:nvPr/>
          </p:nvSpPr>
          <p:spPr>
            <a:xfrm>
              <a:off x="769148" y="937028"/>
              <a:ext cx="2559300" cy="843300"/>
            </a:xfrm>
            <a:prstGeom prst="rect">
              <a:avLst/>
            </a:prstGeom>
            <a:noFill/>
            <a:ln>
              <a:noFill/>
            </a:ln>
          </p:spPr>
          <p:txBody>
            <a:bodyPr spcFirstLastPara="1" wrap="square" lIns="35567" tIns="35567" rIns="35567" bIns="35567" anchor="ctr" anchorCtr="0">
              <a:noAutofit/>
            </a:bodyPr>
            <a:lstStyle/>
            <a:p>
              <a:pPr algn="ctr">
                <a:lnSpc>
                  <a:spcPct val="90000"/>
                </a:lnSpc>
                <a:buClr>
                  <a:srgbClr val="000000"/>
                </a:buClr>
                <a:buSzPts val="2100"/>
              </a:pPr>
              <a:r>
                <a:rPr lang="en" sz="2800">
                  <a:solidFill>
                    <a:srgbClr val="000000"/>
                  </a:solidFill>
                  <a:latin typeface="Arial"/>
                  <a:ea typeface="Arial"/>
                  <a:cs typeface="Arial"/>
                  <a:sym typeface="Arial"/>
                </a:rPr>
                <a:t>Data</a:t>
              </a:r>
              <a:endParaRPr sz="1467">
                <a:solidFill>
                  <a:srgbClr val="000000"/>
                </a:solidFill>
                <a:latin typeface="Arial"/>
                <a:ea typeface="Arial"/>
                <a:cs typeface="Arial"/>
                <a:sym typeface="Arial"/>
              </a:endParaRPr>
            </a:p>
          </p:txBody>
        </p:sp>
        <p:sp>
          <p:nvSpPr>
            <p:cNvPr id="467" name="Google Shape;467;g2891d793a34_0_1561"/>
            <p:cNvSpPr/>
            <p:nvPr/>
          </p:nvSpPr>
          <p:spPr>
            <a:xfrm>
              <a:off x="766240" y="680523"/>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68" name="Google Shape;468;g2891d793a34_0_1561"/>
            <p:cNvSpPr/>
            <p:nvPr/>
          </p:nvSpPr>
          <p:spPr>
            <a:xfrm>
              <a:off x="908743" y="395518"/>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69" name="Google Shape;469;g2891d793a34_0_1561"/>
            <p:cNvSpPr/>
            <p:nvPr/>
          </p:nvSpPr>
          <p:spPr>
            <a:xfrm>
              <a:off x="1250749" y="452519"/>
              <a:ext cx="319800" cy="3198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0" name="Google Shape;470;g2891d793a34_0_1561"/>
            <p:cNvSpPr/>
            <p:nvPr/>
          </p:nvSpPr>
          <p:spPr>
            <a:xfrm>
              <a:off x="1535754" y="139013"/>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1" name="Google Shape;471;g2891d793a34_0_1561"/>
            <p:cNvSpPr/>
            <p:nvPr/>
          </p:nvSpPr>
          <p:spPr>
            <a:xfrm>
              <a:off x="1906261" y="25011"/>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2" name="Google Shape;472;g2891d793a34_0_1561"/>
            <p:cNvSpPr/>
            <p:nvPr/>
          </p:nvSpPr>
          <p:spPr>
            <a:xfrm>
              <a:off x="2362269" y="224514"/>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3" name="Google Shape;473;g2891d793a34_0_1561"/>
            <p:cNvSpPr/>
            <p:nvPr/>
          </p:nvSpPr>
          <p:spPr>
            <a:xfrm>
              <a:off x="2647275" y="367017"/>
              <a:ext cx="319800" cy="3198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4" name="Google Shape;474;g2891d793a34_0_1561"/>
            <p:cNvSpPr/>
            <p:nvPr/>
          </p:nvSpPr>
          <p:spPr>
            <a:xfrm>
              <a:off x="3046282" y="680523"/>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5" name="Google Shape;475;g2891d793a34_0_1561"/>
            <p:cNvSpPr/>
            <p:nvPr/>
          </p:nvSpPr>
          <p:spPr>
            <a:xfrm>
              <a:off x="3217285" y="994029"/>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6" name="Google Shape;476;g2891d793a34_0_1561"/>
            <p:cNvSpPr/>
            <p:nvPr/>
          </p:nvSpPr>
          <p:spPr>
            <a:xfrm>
              <a:off x="1735258" y="395518"/>
              <a:ext cx="523500" cy="5235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7" name="Google Shape;477;g2891d793a34_0_1561"/>
            <p:cNvSpPr/>
            <p:nvPr/>
          </p:nvSpPr>
          <p:spPr>
            <a:xfrm>
              <a:off x="623737" y="1478538"/>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8" name="Google Shape;478;g2891d793a34_0_1561"/>
            <p:cNvSpPr/>
            <p:nvPr/>
          </p:nvSpPr>
          <p:spPr>
            <a:xfrm>
              <a:off x="794740" y="1735042"/>
              <a:ext cx="319800" cy="3198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79" name="Google Shape;479;g2891d793a34_0_1561"/>
            <p:cNvSpPr/>
            <p:nvPr/>
          </p:nvSpPr>
          <p:spPr>
            <a:xfrm>
              <a:off x="1222248" y="1963047"/>
              <a:ext cx="465300" cy="4653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0" name="Google Shape;480;g2891d793a34_0_1561"/>
            <p:cNvSpPr/>
            <p:nvPr/>
          </p:nvSpPr>
          <p:spPr>
            <a:xfrm>
              <a:off x="1820759" y="2333554"/>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1" name="Google Shape;481;g2891d793a34_0_1561"/>
            <p:cNvSpPr/>
            <p:nvPr/>
          </p:nvSpPr>
          <p:spPr>
            <a:xfrm>
              <a:off x="1934762" y="1963047"/>
              <a:ext cx="319800" cy="3198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2" name="Google Shape;482;g2891d793a34_0_1561"/>
            <p:cNvSpPr/>
            <p:nvPr/>
          </p:nvSpPr>
          <p:spPr>
            <a:xfrm>
              <a:off x="2219767" y="2362054"/>
              <a:ext cx="203700" cy="2037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3" name="Google Shape;483;g2891d793a34_0_1561"/>
            <p:cNvSpPr/>
            <p:nvPr/>
          </p:nvSpPr>
          <p:spPr>
            <a:xfrm>
              <a:off x="2476272" y="1906046"/>
              <a:ext cx="465300" cy="4653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4" name="Google Shape;484;g2891d793a34_0_1561"/>
            <p:cNvSpPr/>
            <p:nvPr/>
          </p:nvSpPr>
          <p:spPr>
            <a:xfrm>
              <a:off x="3103283" y="1792043"/>
              <a:ext cx="319800" cy="3198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5" name="Google Shape;485;g2891d793a34_0_1561"/>
            <p:cNvSpPr/>
            <p:nvPr/>
          </p:nvSpPr>
          <p:spPr>
            <a:xfrm>
              <a:off x="3423187" y="452045"/>
              <a:ext cx="939600" cy="1793700"/>
            </a:xfrm>
            <a:prstGeom prst="chevron">
              <a:avLst>
                <a:gd name="adj" fmla="val 62310"/>
              </a:avLst>
            </a:prstGeom>
            <a:solidFill>
              <a:srgbClr val="A8AAAE"/>
            </a:solid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6" name="Google Shape;486;g2891d793a34_0_1561"/>
            <p:cNvSpPr/>
            <p:nvPr/>
          </p:nvSpPr>
          <p:spPr>
            <a:xfrm>
              <a:off x="4362699" y="452916"/>
              <a:ext cx="2562300" cy="1793700"/>
            </a:xfrm>
            <a:prstGeom prst="rect">
              <a:avLst/>
            </a:prstGeom>
            <a:blipFill rotWithShape="1">
              <a:blip r:embed="rId3">
                <a:alphaModFix/>
              </a:blip>
              <a:tile tx="0" ty="0" sx="100000" sy="100000" flip="none" algn="tl"/>
            </a:blipFill>
            <a:ln w="19050" cap="flat" cmpd="sng">
              <a:solidFill>
                <a:schemeClr val="accent6"/>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7" name="Google Shape;487;g2891d793a34_0_1561"/>
            <p:cNvSpPr txBox="1"/>
            <p:nvPr/>
          </p:nvSpPr>
          <p:spPr>
            <a:xfrm>
              <a:off x="4362699" y="452916"/>
              <a:ext cx="2562300" cy="1793700"/>
            </a:xfrm>
            <a:prstGeom prst="rect">
              <a:avLst/>
            </a:prstGeom>
            <a:noFill/>
            <a:ln>
              <a:noFill/>
            </a:ln>
          </p:spPr>
          <p:txBody>
            <a:bodyPr spcFirstLastPara="1" wrap="square" lIns="22867" tIns="22867" rIns="22867" bIns="22867" anchor="ctr" anchorCtr="0">
              <a:noAutofit/>
            </a:bodyPr>
            <a:lstStyle/>
            <a:p>
              <a:pPr algn="ctr">
                <a:lnSpc>
                  <a:spcPct val="90000"/>
                </a:lnSpc>
                <a:buClr>
                  <a:srgbClr val="000000"/>
                </a:buClr>
                <a:buSzPts val="1400"/>
              </a:pPr>
              <a:r>
                <a:rPr lang="en" sz="1867" b="1" dirty="0">
                  <a:solidFill>
                    <a:srgbClr val="000000"/>
                  </a:solidFill>
                  <a:latin typeface="Arial"/>
                  <a:ea typeface="Arial"/>
                  <a:cs typeface="Arial"/>
                  <a:sym typeface="Arial"/>
                </a:rPr>
                <a:t>Insights</a:t>
              </a:r>
              <a:endParaRPr sz="1333" b="1" dirty="0">
                <a:solidFill>
                  <a:srgbClr val="000000"/>
                </a:solidFill>
                <a:latin typeface="Arial"/>
                <a:ea typeface="Arial"/>
                <a:cs typeface="Arial"/>
                <a:sym typeface="Arial"/>
              </a:endParaRPr>
            </a:p>
          </p:txBody>
        </p:sp>
        <p:sp>
          <p:nvSpPr>
            <p:cNvPr id="488" name="Google Shape;488;g2891d793a34_0_1561"/>
            <p:cNvSpPr/>
            <p:nvPr/>
          </p:nvSpPr>
          <p:spPr>
            <a:xfrm>
              <a:off x="6925005" y="452045"/>
              <a:ext cx="939600" cy="1793700"/>
            </a:xfrm>
            <a:prstGeom prst="chevron">
              <a:avLst>
                <a:gd name="adj" fmla="val 62310"/>
              </a:avLst>
            </a:prstGeom>
            <a:solidFill>
              <a:srgbClr val="A8AAAE"/>
            </a:solid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89" name="Google Shape;489;g2891d793a34_0_1561"/>
            <p:cNvSpPr/>
            <p:nvPr/>
          </p:nvSpPr>
          <p:spPr>
            <a:xfrm>
              <a:off x="7967010" y="303815"/>
              <a:ext cx="2178000" cy="2178000"/>
            </a:xfrm>
            <a:prstGeom prst="ellipse">
              <a:avLst/>
            </a:prstGeom>
            <a:solidFill>
              <a:srgbClr val="0B2741"/>
            </a:solidFill>
            <a:ln w="19050" cap="flat" cmpd="sng">
              <a:solidFill>
                <a:schemeClr val="lt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90" name="Google Shape;490;g2891d793a34_0_1561"/>
            <p:cNvSpPr txBox="1"/>
            <p:nvPr/>
          </p:nvSpPr>
          <p:spPr>
            <a:xfrm>
              <a:off x="8212099" y="622767"/>
              <a:ext cx="1614000" cy="1540200"/>
            </a:xfrm>
            <a:prstGeom prst="rect">
              <a:avLst/>
            </a:prstGeom>
            <a:noFill/>
            <a:ln>
              <a:noFill/>
            </a:ln>
          </p:spPr>
          <p:txBody>
            <a:bodyPr spcFirstLastPara="1" wrap="square" lIns="0" tIns="0" rIns="0" bIns="0" anchor="ctr" anchorCtr="0">
              <a:noAutofit/>
            </a:bodyPr>
            <a:lstStyle/>
            <a:p>
              <a:pPr algn="ctr">
                <a:lnSpc>
                  <a:spcPct val="90000"/>
                </a:lnSpc>
                <a:buClr>
                  <a:srgbClr val="FFFFFF"/>
                </a:buClr>
                <a:buSzPts val="2100"/>
              </a:pPr>
              <a:r>
                <a:rPr lang="en" sz="2800">
                  <a:solidFill>
                    <a:srgbClr val="FFFFFF"/>
                  </a:solidFill>
                  <a:latin typeface="Arial"/>
                  <a:ea typeface="Arial"/>
                  <a:cs typeface="Arial"/>
                  <a:sym typeface="Arial"/>
                </a:rPr>
                <a:t>Decisions</a:t>
              </a:r>
              <a:endParaRPr sz="2800">
                <a:solidFill>
                  <a:srgbClr val="FFFFFF"/>
                </a:solidFill>
                <a:latin typeface="Arial"/>
                <a:ea typeface="Arial"/>
                <a:cs typeface="Arial"/>
                <a:sym typeface="Arial"/>
              </a:endParaRPr>
            </a:p>
          </p:txBody>
        </p:sp>
      </p:grpSp>
      <p:grpSp>
        <p:nvGrpSpPr>
          <p:cNvPr id="491" name="Google Shape;491;g2891d793a34_0_1561"/>
          <p:cNvGrpSpPr/>
          <p:nvPr/>
        </p:nvGrpSpPr>
        <p:grpSpPr>
          <a:xfrm>
            <a:off x="944881" y="3937001"/>
            <a:ext cx="10302300" cy="1559400"/>
            <a:chOff x="0" y="0"/>
            <a:chExt cx="10302300" cy="1559400"/>
          </a:xfrm>
        </p:grpSpPr>
        <p:cxnSp>
          <p:nvCxnSpPr>
            <p:cNvPr id="492" name="Google Shape;492;g2891d793a34_0_1561"/>
            <p:cNvCxnSpPr/>
            <p:nvPr/>
          </p:nvCxnSpPr>
          <p:spPr>
            <a:xfrm>
              <a:off x="0" y="0"/>
              <a:ext cx="10302300" cy="0"/>
            </a:xfrm>
            <a:prstGeom prst="straightConnector1">
              <a:avLst/>
            </a:prstGeom>
            <a:solidFill>
              <a:srgbClr val="126082"/>
            </a:solidFill>
            <a:ln w="19050" cap="flat" cmpd="sng">
              <a:solidFill>
                <a:srgbClr val="126082"/>
              </a:solidFill>
              <a:prstDash val="solid"/>
              <a:miter lim="800000"/>
              <a:headEnd type="none" w="sm" len="sm"/>
              <a:tailEnd type="none" w="sm" len="sm"/>
            </a:ln>
          </p:spPr>
        </p:cxnSp>
        <p:sp>
          <p:nvSpPr>
            <p:cNvPr id="493" name="Google Shape;493;g2891d793a34_0_1561"/>
            <p:cNvSpPr/>
            <p:nvPr/>
          </p:nvSpPr>
          <p:spPr>
            <a:xfrm>
              <a:off x="0" y="0"/>
              <a:ext cx="10302300" cy="779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94" name="Google Shape;494;g2891d793a34_0_1561"/>
            <p:cNvSpPr txBox="1"/>
            <p:nvPr/>
          </p:nvSpPr>
          <p:spPr>
            <a:xfrm>
              <a:off x="0" y="0"/>
              <a:ext cx="10302300" cy="779700"/>
            </a:xfrm>
            <a:prstGeom prst="rect">
              <a:avLst/>
            </a:prstGeom>
            <a:noFill/>
            <a:ln>
              <a:noFill/>
            </a:ln>
          </p:spPr>
          <p:txBody>
            <a:bodyPr spcFirstLastPara="1" wrap="square" lIns="80000" tIns="80000" rIns="80000" bIns="80000" anchor="t" anchorCtr="0">
              <a:noAutofit/>
            </a:bodyPr>
            <a:lstStyle/>
            <a:p>
              <a:pPr>
                <a:lnSpc>
                  <a:spcPct val="90000"/>
                </a:lnSpc>
                <a:buClr>
                  <a:srgbClr val="000000"/>
                </a:buClr>
                <a:buSzPts val="1600"/>
              </a:pPr>
              <a:r>
                <a:rPr lang="en" sz="2133">
                  <a:solidFill>
                    <a:srgbClr val="000000"/>
                  </a:solidFill>
                  <a:latin typeface="Arial"/>
                  <a:ea typeface="Arial"/>
                  <a:cs typeface="Arial"/>
                  <a:sym typeface="Arial"/>
                </a:rPr>
                <a:t>As data becomes pervasive, we can provide a better picture of the patient, and to enhance the </a:t>
              </a:r>
              <a:r>
                <a:rPr lang="en" sz="2133" b="1">
                  <a:solidFill>
                    <a:srgbClr val="0E2841"/>
                  </a:solidFill>
                  <a:latin typeface="Arial"/>
                  <a:ea typeface="Arial"/>
                  <a:cs typeface="Arial"/>
                  <a:sym typeface="Arial"/>
                </a:rPr>
                <a:t>patient care continuum</a:t>
              </a:r>
              <a:r>
                <a:rPr lang="en" sz="2133">
                  <a:solidFill>
                    <a:srgbClr val="000000"/>
                  </a:solidFill>
                  <a:latin typeface="Arial"/>
                  <a:ea typeface="Arial"/>
                  <a:cs typeface="Arial"/>
                  <a:sym typeface="Arial"/>
                </a:rPr>
                <a:t>.</a:t>
              </a:r>
              <a:endParaRPr sz="1467">
                <a:solidFill>
                  <a:srgbClr val="000000"/>
                </a:solidFill>
                <a:latin typeface="Arial"/>
                <a:ea typeface="Arial"/>
                <a:cs typeface="Arial"/>
                <a:sym typeface="Arial"/>
              </a:endParaRPr>
            </a:p>
          </p:txBody>
        </p:sp>
        <p:cxnSp>
          <p:nvCxnSpPr>
            <p:cNvPr id="495" name="Google Shape;495;g2891d793a34_0_1561"/>
            <p:cNvCxnSpPr/>
            <p:nvPr/>
          </p:nvCxnSpPr>
          <p:spPr>
            <a:xfrm>
              <a:off x="0" y="779700"/>
              <a:ext cx="10302300" cy="0"/>
            </a:xfrm>
            <a:prstGeom prst="straightConnector1">
              <a:avLst/>
            </a:prstGeom>
            <a:solidFill>
              <a:srgbClr val="126082"/>
            </a:solidFill>
            <a:ln w="19050" cap="flat" cmpd="sng">
              <a:solidFill>
                <a:srgbClr val="126082"/>
              </a:solidFill>
              <a:prstDash val="solid"/>
              <a:miter lim="800000"/>
              <a:headEnd type="none" w="sm" len="sm"/>
              <a:tailEnd type="none" w="sm" len="sm"/>
            </a:ln>
          </p:spPr>
        </p:cxnSp>
        <p:sp>
          <p:nvSpPr>
            <p:cNvPr id="496" name="Google Shape;496;g2891d793a34_0_1561"/>
            <p:cNvSpPr/>
            <p:nvPr/>
          </p:nvSpPr>
          <p:spPr>
            <a:xfrm>
              <a:off x="0" y="779700"/>
              <a:ext cx="10302300" cy="779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497" name="Google Shape;497;g2891d793a34_0_1561"/>
            <p:cNvSpPr txBox="1"/>
            <p:nvPr/>
          </p:nvSpPr>
          <p:spPr>
            <a:xfrm>
              <a:off x="0" y="779700"/>
              <a:ext cx="10302300" cy="779700"/>
            </a:xfrm>
            <a:prstGeom prst="rect">
              <a:avLst/>
            </a:prstGeom>
            <a:noFill/>
            <a:ln>
              <a:noFill/>
            </a:ln>
          </p:spPr>
          <p:txBody>
            <a:bodyPr spcFirstLastPara="1" wrap="square" lIns="80000" tIns="80000" rIns="80000" bIns="80000" anchor="t" anchorCtr="0">
              <a:noAutofit/>
            </a:bodyPr>
            <a:lstStyle/>
            <a:p>
              <a:pPr>
                <a:lnSpc>
                  <a:spcPct val="90000"/>
                </a:lnSpc>
                <a:buClr>
                  <a:srgbClr val="156082"/>
                </a:buClr>
                <a:buSzPts val="1600"/>
              </a:pPr>
              <a:r>
                <a:rPr lang="en" sz="2133" b="1">
                  <a:solidFill>
                    <a:srgbClr val="156082"/>
                  </a:solidFill>
                  <a:latin typeface="Arial"/>
                  <a:ea typeface="Arial"/>
                  <a:cs typeface="Arial"/>
                  <a:sym typeface="Arial"/>
                </a:rPr>
                <a:t>Precision Health &amp; Population Health</a:t>
              </a:r>
              <a:r>
                <a:rPr lang="en" sz="2133">
                  <a:solidFill>
                    <a:srgbClr val="0E2841"/>
                  </a:solidFill>
                  <a:latin typeface="Arial"/>
                  <a:ea typeface="Arial"/>
                  <a:cs typeface="Arial"/>
                  <a:sym typeface="Arial"/>
                </a:rPr>
                <a:t>, </a:t>
              </a:r>
              <a:r>
                <a:rPr lang="en" sz="2133">
                  <a:solidFill>
                    <a:srgbClr val="000000"/>
                  </a:solidFill>
                  <a:latin typeface="Arial"/>
                  <a:ea typeface="Arial"/>
                  <a:cs typeface="Arial"/>
                  <a:sym typeface="Arial"/>
                </a:rPr>
                <a:t>powered by data, and continuously enhanced by analytics and AI insights, will drive the future of discovery, treatment,  and better outcomes</a:t>
              </a:r>
              <a:endParaRPr sz="1467">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422499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grpSp>
        <p:nvGrpSpPr>
          <p:cNvPr id="502" name="Google Shape;502;g2891d793a34_0_1599"/>
          <p:cNvGrpSpPr/>
          <p:nvPr/>
        </p:nvGrpSpPr>
        <p:grpSpPr>
          <a:xfrm>
            <a:off x="5829301" y="879231"/>
            <a:ext cx="5099400" cy="5099400"/>
            <a:chOff x="1063869" y="0"/>
            <a:chExt cx="5099400" cy="5099400"/>
          </a:xfrm>
        </p:grpSpPr>
        <p:sp>
          <p:nvSpPr>
            <p:cNvPr id="503" name="Google Shape;503;g2891d793a34_0_1599"/>
            <p:cNvSpPr/>
            <p:nvPr/>
          </p:nvSpPr>
          <p:spPr>
            <a:xfrm>
              <a:off x="1063869" y="0"/>
              <a:ext cx="5099400" cy="5099400"/>
            </a:xfrm>
            <a:prstGeom prst="diamond">
              <a:avLst/>
            </a:prstGeom>
            <a:solidFill>
              <a:srgbClr val="F6D4CC"/>
            </a:solid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04" name="Google Shape;504;g2891d793a34_0_1599"/>
            <p:cNvSpPr/>
            <p:nvPr/>
          </p:nvSpPr>
          <p:spPr>
            <a:xfrm>
              <a:off x="1548325" y="484456"/>
              <a:ext cx="1988700" cy="1988700"/>
            </a:xfrm>
            <a:prstGeom prst="roundRect">
              <a:avLst>
                <a:gd name="adj" fmla="val 16667"/>
              </a:avLst>
            </a:prstGeom>
            <a:solidFill>
              <a:srgbClr val="E97131"/>
            </a:solid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05" name="Google Shape;505;g2891d793a34_0_1599"/>
            <p:cNvSpPr txBox="1"/>
            <p:nvPr/>
          </p:nvSpPr>
          <p:spPr>
            <a:xfrm>
              <a:off x="1645411" y="581542"/>
              <a:ext cx="1794600" cy="1794600"/>
            </a:xfrm>
            <a:prstGeom prst="rect">
              <a:avLst/>
            </a:prstGeom>
            <a:noFill/>
            <a:ln>
              <a:noFill/>
            </a:ln>
          </p:spPr>
          <p:txBody>
            <a:bodyPr spcFirstLastPara="1" wrap="square" lIns="95267" tIns="95267" rIns="95267" bIns="95267" anchor="ctr" anchorCtr="0">
              <a:noAutofit/>
            </a:bodyPr>
            <a:lstStyle/>
            <a:p>
              <a:pPr algn="ctr">
                <a:lnSpc>
                  <a:spcPct val="90000"/>
                </a:lnSpc>
                <a:buClr>
                  <a:srgbClr val="FFFFFF"/>
                </a:buClr>
                <a:buSzPts val="1900"/>
              </a:pPr>
              <a:r>
                <a:rPr lang="en" sz="2533">
                  <a:solidFill>
                    <a:srgbClr val="FFFFFF"/>
                  </a:solidFill>
                  <a:latin typeface="Arial"/>
                  <a:ea typeface="Arial"/>
                  <a:cs typeface="Arial"/>
                  <a:sym typeface="Arial"/>
                </a:rPr>
                <a:t>Genomics</a:t>
              </a:r>
              <a:endParaRPr sz="1467">
                <a:solidFill>
                  <a:srgbClr val="000000"/>
                </a:solidFill>
                <a:latin typeface="Arial"/>
                <a:ea typeface="Arial"/>
                <a:cs typeface="Arial"/>
                <a:sym typeface="Arial"/>
              </a:endParaRPr>
            </a:p>
          </p:txBody>
        </p:sp>
        <p:sp>
          <p:nvSpPr>
            <p:cNvPr id="506" name="Google Shape;506;g2891d793a34_0_1599"/>
            <p:cNvSpPr/>
            <p:nvPr/>
          </p:nvSpPr>
          <p:spPr>
            <a:xfrm>
              <a:off x="3690131" y="484456"/>
              <a:ext cx="1988700" cy="1988700"/>
            </a:xfrm>
            <a:prstGeom prst="roundRect">
              <a:avLst>
                <a:gd name="adj" fmla="val 16667"/>
              </a:avLst>
            </a:prstGeom>
            <a:solidFill>
              <a:srgbClr val="176B22"/>
            </a:solid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07" name="Google Shape;507;g2891d793a34_0_1599"/>
            <p:cNvSpPr txBox="1"/>
            <p:nvPr/>
          </p:nvSpPr>
          <p:spPr>
            <a:xfrm>
              <a:off x="3787200" y="581536"/>
              <a:ext cx="1891800" cy="1794600"/>
            </a:xfrm>
            <a:prstGeom prst="rect">
              <a:avLst/>
            </a:prstGeom>
            <a:noFill/>
            <a:ln>
              <a:noFill/>
            </a:ln>
          </p:spPr>
          <p:txBody>
            <a:bodyPr spcFirstLastPara="1" wrap="square" lIns="95267" tIns="95267" rIns="95267" bIns="95267" anchor="ctr" anchorCtr="0">
              <a:noAutofit/>
            </a:bodyPr>
            <a:lstStyle/>
            <a:p>
              <a:pPr algn="ctr">
                <a:lnSpc>
                  <a:spcPct val="90000"/>
                </a:lnSpc>
                <a:buClr>
                  <a:srgbClr val="FFFFFF"/>
                </a:buClr>
                <a:buSzPts val="1900"/>
              </a:pPr>
              <a:r>
                <a:rPr lang="en" sz="2533">
                  <a:solidFill>
                    <a:srgbClr val="FFFFFF"/>
                  </a:solidFill>
                  <a:latin typeface="Arial"/>
                  <a:ea typeface="Arial"/>
                  <a:cs typeface="Arial"/>
                  <a:sym typeface="Arial"/>
                </a:rPr>
                <a:t>Artificial Intelligence</a:t>
              </a:r>
              <a:endParaRPr sz="1467">
                <a:solidFill>
                  <a:srgbClr val="000000"/>
                </a:solidFill>
                <a:latin typeface="Arial"/>
                <a:ea typeface="Arial"/>
                <a:cs typeface="Arial"/>
                <a:sym typeface="Arial"/>
              </a:endParaRPr>
            </a:p>
          </p:txBody>
        </p:sp>
        <p:sp>
          <p:nvSpPr>
            <p:cNvPr id="508" name="Google Shape;508;g2891d793a34_0_1599"/>
            <p:cNvSpPr/>
            <p:nvPr/>
          </p:nvSpPr>
          <p:spPr>
            <a:xfrm>
              <a:off x="1548325" y="2626262"/>
              <a:ext cx="1988700" cy="1988700"/>
            </a:xfrm>
            <a:prstGeom prst="roundRect">
              <a:avLst>
                <a:gd name="adj" fmla="val 16667"/>
              </a:avLst>
            </a:prstGeom>
            <a:solidFill>
              <a:srgbClr val="0C9ED5"/>
            </a:solid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09" name="Google Shape;509;g2891d793a34_0_1599"/>
            <p:cNvSpPr txBox="1"/>
            <p:nvPr/>
          </p:nvSpPr>
          <p:spPr>
            <a:xfrm>
              <a:off x="1645411" y="2723348"/>
              <a:ext cx="1794600" cy="1794600"/>
            </a:xfrm>
            <a:prstGeom prst="rect">
              <a:avLst/>
            </a:prstGeom>
            <a:noFill/>
            <a:ln>
              <a:noFill/>
            </a:ln>
          </p:spPr>
          <p:txBody>
            <a:bodyPr spcFirstLastPara="1" wrap="square" lIns="95267" tIns="95267" rIns="95267" bIns="95267" anchor="ctr" anchorCtr="0">
              <a:noAutofit/>
            </a:bodyPr>
            <a:lstStyle/>
            <a:p>
              <a:pPr algn="ctr">
                <a:lnSpc>
                  <a:spcPct val="90000"/>
                </a:lnSpc>
                <a:buClr>
                  <a:srgbClr val="FFFFFF"/>
                </a:buClr>
                <a:buSzPts val="1900"/>
              </a:pPr>
              <a:r>
                <a:rPr lang="en" sz="2533">
                  <a:solidFill>
                    <a:srgbClr val="FFFFFF"/>
                  </a:solidFill>
                  <a:latin typeface="Arial"/>
                  <a:ea typeface="Arial"/>
                  <a:cs typeface="Arial"/>
                  <a:sym typeface="Arial"/>
                </a:rPr>
                <a:t>Informatics &amp; Analytics</a:t>
              </a:r>
              <a:endParaRPr sz="1467">
                <a:solidFill>
                  <a:srgbClr val="000000"/>
                </a:solidFill>
                <a:latin typeface="Arial"/>
                <a:ea typeface="Arial"/>
                <a:cs typeface="Arial"/>
                <a:sym typeface="Arial"/>
              </a:endParaRPr>
            </a:p>
          </p:txBody>
        </p:sp>
        <p:sp>
          <p:nvSpPr>
            <p:cNvPr id="510" name="Google Shape;510;g2891d793a34_0_1599"/>
            <p:cNvSpPr/>
            <p:nvPr/>
          </p:nvSpPr>
          <p:spPr>
            <a:xfrm>
              <a:off x="3690131" y="2626262"/>
              <a:ext cx="1988700" cy="1988700"/>
            </a:xfrm>
            <a:prstGeom prst="roundRect">
              <a:avLst>
                <a:gd name="adj" fmla="val 16667"/>
              </a:avLst>
            </a:prstGeom>
            <a:solidFill>
              <a:srgbClr val="A02891"/>
            </a:solid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11" name="Google Shape;511;g2891d793a34_0_1599"/>
            <p:cNvSpPr txBox="1"/>
            <p:nvPr/>
          </p:nvSpPr>
          <p:spPr>
            <a:xfrm>
              <a:off x="3787217" y="2723348"/>
              <a:ext cx="1794600" cy="1794600"/>
            </a:xfrm>
            <a:prstGeom prst="rect">
              <a:avLst/>
            </a:prstGeom>
            <a:noFill/>
            <a:ln>
              <a:noFill/>
            </a:ln>
          </p:spPr>
          <p:txBody>
            <a:bodyPr spcFirstLastPara="1" wrap="square" lIns="95267" tIns="95267" rIns="95267" bIns="95267" anchor="ctr" anchorCtr="0">
              <a:noAutofit/>
            </a:bodyPr>
            <a:lstStyle/>
            <a:p>
              <a:pPr algn="ctr">
                <a:lnSpc>
                  <a:spcPct val="90000"/>
                </a:lnSpc>
                <a:buClr>
                  <a:srgbClr val="FFFFFF"/>
                </a:buClr>
                <a:buSzPts val="1900"/>
              </a:pPr>
              <a:r>
                <a:rPr lang="en" sz="2533">
                  <a:solidFill>
                    <a:srgbClr val="FFFFFF"/>
                  </a:solidFill>
                  <a:latin typeface="Arial"/>
                  <a:ea typeface="Arial"/>
                  <a:cs typeface="Arial"/>
                  <a:sym typeface="Arial"/>
                </a:rPr>
                <a:t>Machine Learning</a:t>
              </a:r>
              <a:endParaRPr sz="1467">
                <a:solidFill>
                  <a:srgbClr val="000000"/>
                </a:solidFill>
                <a:latin typeface="Arial"/>
                <a:ea typeface="Arial"/>
                <a:cs typeface="Arial"/>
                <a:sym typeface="Arial"/>
              </a:endParaRPr>
            </a:p>
          </p:txBody>
        </p:sp>
      </p:grpSp>
      <p:sp>
        <p:nvSpPr>
          <p:cNvPr id="512" name="Google Shape;512;g2891d793a34_0_1599"/>
          <p:cNvSpPr txBox="1"/>
          <p:nvPr/>
        </p:nvSpPr>
        <p:spPr>
          <a:xfrm>
            <a:off x="920712" y="1644247"/>
            <a:ext cx="4605365" cy="3416279"/>
          </a:xfrm>
          <a:prstGeom prst="rect">
            <a:avLst/>
          </a:prstGeom>
          <a:noFill/>
          <a:ln>
            <a:noFill/>
          </a:ln>
        </p:spPr>
        <p:txBody>
          <a:bodyPr spcFirstLastPara="1" wrap="square" lIns="91433" tIns="45700" rIns="91433" bIns="45700" anchor="t" anchorCtr="0">
            <a:spAutoFit/>
          </a:bodyPr>
          <a:lstStyle/>
          <a:p>
            <a:pPr>
              <a:buClr>
                <a:srgbClr val="000000"/>
              </a:buClr>
              <a:buSzPts val="2700"/>
            </a:pPr>
            <a:r>
              <a:rPr lang="en" sz="3600" dirty="0">
                <a:solidFill>
                  <a:srgbClr val="5B9BD5"/>
                </a:solidFill>
                <a:latin typeface="Arial" panose="020B0604020202020204" pitchFamily="34" charset="0"/>
                <a:ea typeface="Calibri"/>
                <a:cs typeface="Arial" panose="020B0604020202020204" pitchFamily="34" charset="0"/>
                <a:sym typeface="Calibri"/>
              </a:rPr>
              <a:t>The </a:t>
            </a:r>
            <a:r>
              <a:rPr lang="en" sz="3600" b="1" dirty="0">
                <a:solidFill>
                  <a:srgbClr val="000000"/>
                </a:solidFill>
                <a:latin typeface="Arial" panose="020B0604020202020204" pitchFamily="34" charset="0"/>
                <a:ea typeface="Calibri"/>
                <a:cs typeface="Arial" panose="020B0604020202020204" pitchFamily="34" charset="0"/>
                <a:sym typeface="Calibri"/>
              </a:rPr>
              <a:t>Convergence</a:t>
            </a:r>
            <a:r>
              <a:rPr lang="en" sz="3600" dirty="0">
                <a:solidFill>
                  <a:srgbClr val="5B9BD5"/>
                </a:solidFill>
                <a:latin typeface="Arial" panose="020B0604020202020204" pitchFamily="34" charset="0"/>
                <a:ea typeface="Calibri"/>
                <a:cs typeface="Arial" panose="020B0604020202020204" pitchFamily="34" charset="0"/>
                <a:sym typeface="Calibri"/>
              </a:rPr>
              <a:t> of people, process and technologies is creating opportunities for extreme advances for the human race </a:t>
            </a:r>
            <a:endParaRPr sz="1467" dirty="0">
              <a:solidFill>
                <a:srgbClr val="000000"/>
              </a:solidFill>
              <a:latin typeface="Arial" panose="020B0604020202020204" pitchFamily="34" charset="0"/>
              <a:cs typeface="Arial" panose="020B0604020202020204" pitchFamily="34" charset="0"/>
              <a:sym typeface="Arial"/>
            </a:endParaRPr>
          </a:p>
        </p:txBody>
      </p:sp>
    </p:spTree>
    <p:extLst>
      <p:ext uri="{BB962C8B-B14F-4D97-AF65-F5344CB8AC3E}">
        <p14:creationId xmlns:p14="http://schemas.microsoft.com/office/powerpoint/2010/main" val="243770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pic>
        <p:nvPicPr>
          <p:cNvPr id="518" name="Google Shape;518;g2891d793a34_0_1613"/>
          <p:cNvPicPr preferRelativeResize="0">
            <a:picLocks noGrp="1"/>
          </p:cNvPicPr>
          <p:nvPr>
            <p:ph idx="1"/>
          </p:nvPr>
        </p:nvPicPr>
        <p:blipFill rotWithShape="1">
          <a:blip r:embed="rId3">
            <a:alphaModFix/>
          </a:blip>
          <a:stretch/>
        </p:blipFill>
        <p:spPr>
          <a:xfrm>
            <a:off x="1991119" y="734622"/>
            <a:ext cx="7849324" cy="5388757"/>
          </a:xfrm>
          <a:prstGeom prst="rect">
            <a:avLst/>
          </a:prstGeom>
          <a:noFill/>
          <a:ln>
            <a:noFill/>
          </a:ln>
        </p:spPr>
      </p:pic>
    </p:spTree>
    <p:extLst>
      <p:ext uri="{BB962C8B-B14F-4D97-AF65-F5344CB8AC3E}">
        <p14:creationId xmlns:p14="http://schemas.microsoft.com/office/powerpoint/2010/main" val="2712109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2"/>
        <p:cNvGrpSpPr/>
        <p:nvPr/>
      </p:nvGrpSpPr>
      <p:grpSpPr>
        <a:xfrm>
          <a:off x="0" y="0"/>
          <a:ext cx="0" cy="0"/>
          <a:chOff x="0" y="0"/>
          <a:chExt cx="0" cy="0"/>
        </a:xfrm>
      </p:grpSpPr>
      <p:sp>
        <p:nvSpPr>
          <p:cNvPr id="525" name="Google Shape;525;g2891d793a34_0_1618"/>
          <p:cNvSpPr txBox="1">
            <a:spLocks noGrp="1"/>
          </p:cNvSpPr>
          <p:nvPr>
            <p:ph type="title"/>
          </p:nvPr>
        </p:nvSpPr>
        <p:spPr>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300"/>
            </a:pPr>
            <a:r>
              <a:rPr lang="en" dirty="0"/>
              <a:t>Applications of AI</a:t>
            </a:r>
            <a:endParaRPr dirty="0"/>
          </a:p>
        </p:txBody>
      </p:sp>
      <p:grpSp>
        <p:nvGrpSpPr>
          <p:cNvPr id="526" name="Google Shape;526;g2891d793a34_0_1618"/>
          <p:cNvGrpSpPr/>
          <p:nvPr/>
        </p:nvGrpSpPr>
        <p:grpSpPr>
          <a:xfrm>
            <a:off x="838594" y="2129543"/>
            <a:ext cx="10853975" cy="3743515"/>
            <a:chOff x="393" y="303918"/>
            <a:chExt cx="10853975" cy="3743515"/>
          </a:xfrm>
        </p:grpSpPr>
        <p:sp>
          <p:nvSpPr>
            <p:cNvPr id="527" name="Google Shape;527;g2891d793a34_0_1618"/>
            <p:cNvSpPr/>
            <p:nvPr/>
          </p:nvSpPr>
          <p:spPr>
            <a:xfrm>
              <a:off x="393" y="303918"/>
              <a:ext cx="1098600" cy="1098600"/>
            </a:xfrm>
            <a:prstGeom prst="rect">
              <a:avLst/>
            </a:prstGeom>
            <a:blipFill rotWithShape="1">
              <a:blip r:embed="rId3">
                <a:alphaModFix/>
              </a:blip>
              <a:stretch>
                <a:fillRect/>
              </a:stretch>
            </a:blip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28" name="Google Shape;528;g2891d793a34_0_1618"/>
            <p:cNvSpPr/>
            <p:nvPr/>
          </p:nvSpPr>
          <p:spPr>
            <a:xfrm>
              <a:off x="393" y="1563451"/>
              <a:ext cx="3138600" cy="470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29" name="Google Shape;529;g2891d793a34_0_1618"/>
            <p:cNvSpPr txBox="1"/>
            <p:nvPr/>
          </p:nvSpPr>
          <p:spPr>
            <a:xfrm>
              <a:off x="393" y="1563451"/>
              <a:ext cx="3138600" cy="470700"/>
            </a:xfrm>
            <a:prstGeom prst="rect">
              <a:avLst/>
            </a:prstGeom>
            <a:noFill/>
            <a:ln>
              <a:noFill/>
            </a:ln>
          </p:spPr>
          <p:txBody>
            <a:bodyPr spcFirstLastPara="1" wrap="square" lIns="0" tIns="0" rIns="0" bIns="0" anchor="t" anchorCtr="0">
              <a:noAutofit/>
            </a:bodyPr>
            <a:lstStyle/>
            <a:p>
              <a:pPr>
                <a:buClr>
                  <a:srgbClr val="000000"/>
                </a:buClr>
                <a:buSzPts val="2200"/>
              </a:pPr>
              <a:r>
                <a:rPr lang="en" sz="2933" b="1">
                  <a:solidFill>
                    <a:srgbClr val="000000"/>
                  </a:solidFill>
                  <a:latin typeface="Arial"/>
                  <a:ea typeface="Arial"/>
                  <a:cs typeface="Arial"/>
                  <a:sym typeface="Arial"/>
                </a:rPr>
                <a:t>Healthcare:</a:t>
              </a:r>
              <a:endParaRPr sz="2933">
                <a:solidFill>
                  <a:srgbClr val="000000"/>
                </a:solidFill>
                <a:latin typeface="Arial"/>
                <a:ea typeface="Arial"/>
                <a:cs typeface="Arial"/>
                <a:sym typeface="Arial"/>
              </a:endParaRPr>
            </a:p>
          </p:txBody>
        </p:sp>
        <p:sp>
          <p:nvSpPr>
            <p:cNvPr id="530" name="Google Shape;530;g2891d793a34_0_1618"/>
            <p:cNvSpPr/>
            <p:nvPr/>
          </p:nvSpPr>
          <p:spPr>
            <a:xfrm>
              <a:off x="393" y="2109133"/>
              <a:ext cx="3138600" cy="19383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31" name="Google Shape;531;g2891d793a34_0_1618"/>
            <p:cNvSpPr txBox="1"/>
            <p:nvPr/>
          </p:nvSpPr>
          <p:spPr>
            <a:xfrm>
              <a:off x="393" y="2109133"/>
              <a:ext cx="3138600" cy="19383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Diagnostics:</a:t>
              </a:r>
              <a:r>
                <a:rPr lang="en" sz="1733">
                  <a:solidFill>
                    <a:srgbClr val="000000"/>
                  </a:solidFill>
                  <a:latin typeface="Arial"/>
                  <a:ea typeface="Arial"/>
                  <a:cs typeface="Arial"/>
                  <a:sym typeface="Arial"/>
                </a:rPr>
                <a:t> AI algorithms analyze medical images to detect diseases.</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Personalized Medicine:</a:t>
              </a:r>
              <a:r>
                <a:rPr lang="en" sz="1733">
                  <a:solidFill>
                    <a:srgbClr val="000000"/>
                  </a:solidFill>
                  <a:latin typeface="Arial"/>
                  <a:ea typeface="Arial"/>
                  <a:cs typeface="Arial"/>
                  <a:sym typeface="Arial"/>
                </a:rPr>
                <a:t> Tailors treatment plans based on individual patient data.</a:t>
              </a:r>
              <a:endParaRPr sz="1733">
                <a:solidFill>
                  <a:srgbClr val="000000"/>
                </a:solidFill>
                <a:latin typeface="Arial"/>
                <a:ea typeface="Arial"/>
                <a:cs typeface="Arial"/>
                <a:sym typeface="Arial"/>
              </a:endParaRPr>
            </a:p>
          </p:txBody>
        </p:sp>
        <p:sp>
          <p:nvSpPr>
            <p:cNvPr id="532" name="Google Shape;532;g2891d793a34_0_1618"/>
            <p:cNvSpPr/>
            <p:nvPr/>
          </p:nvSpPr>
          <p:spPr>
            <a:xfrm>
              <a:off x="3688425" y="303918"/>
              <a:ext cx="1098600" cy="1098600"/>
            </a:xfrm>
            <a:prstGeom prst="rect">
              <a:avLst/>
            </a:prstGeom>
            <a:blipFill rotWithShape="1">
              <a:blip r:embed="rId4">
                <a:alphaModFix/>
              </a:blip>
              <a:stretch>
                <a:fillRect/>
              </a:stretch>
            </a:blip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33" name="Google Shape;533;g2891d793a34_0_1618"/>
            <p:cNvSpPr/>
            <p:nvPr/>
          </p:nvSpPr>
          <p:spPr>
            <a:xfrm>
              <a:off x="3688425" y="1563451"/>
              <a:ext cx="3138600" cy="470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34" name="Google Shape;534;g2891d793a34_0_1618"/>
            <p:cNvSpPr txBox="1"/>
            <p:nvPr/>
          </p:nvSpPr>
          <p:spPr>
            <a:xfrm>
              <a:off x="3688425" y="1563451"/>
              <a:ext cx="3138600" cy="470700"/>
            </a:xfrm>
            <a:prstGeom prst="rect">
              <a:avLst/>
            </a:prstGeom>
            <a:noFill/>
            <a:ln>
              <a:noFill/>
            </a:ln>
          </p:spPr>
          <p:txBody>
            <a:bodyPr spcFirstLastPara="1" wrap="square" lIns="0" tIns="0" rIns="0" bIns="0" anchor="t" anchorCtr="0">
              <a:noAutofit/>
            </a:bodyPr>
            <a:lstStyle/>
            <a:p>
              <a:pPr>
                <a:buClr>
                  <a:srgbClr val="000000"/>
                </a:buClr>
                <a:buSzPts val="2200"/>
              </a:pPr>
              <a:r>
                <a:rPr lang="en" sz="2933" b="1">
                  <a:solidFill>
                    <a:srgbClr val="000000"/>
                  </a:solidFill>
                  <a:latin typeface="Arial"/>
                  <a:ea typeface="Arial"/>
                  <a:cs typeface="Arial"/>
                  <a:sym typeface="Arial"/>
                </a:rPr>
                <a:t>Finance:</a:t>
              </a:r>
              <a:endParaRPr sz="2933">
                <a:solidFill>
                  <a:srgbClr val="000000"/>
                </a:solidFill>
                <a:latin typeface="Arial"/>
                <a:ea typeface="Arial"/>
                <a:cs typeface="Arial"/>
                <a:sym typeface="Arial"/>
              </a:endParaRPr>
            </a:p>
          </p:txBody>
        </p:sp>
        <p:sp>
          <p:nvSpPr>
            <p:cNvPr id="535" name="Google Shape;535;g2891d793a34_0_1618"/>
            <p:cNvSpPr/>
            <p:nvPr/>
          </p:nvSpPr>
          <p:spPr>
            <a:xfrm>
              <a:off x="3688425" y="2109133"/>
              <a:ext cx="3138600" cy="19383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36" name="Google Shape;536;g2891d793a34_0_1618"/>
            <p:cNvSpPr txBox="1"/>
            <p:nvPr/>
          </p:nvSpPr>
          <p:spPr>
            <a:xfrm>
              <a:off x="3688425" y="2109133"/>
              <a:ext cx="3138600" cy="19383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Algorithmic Trading:</a:t>
              </a:r>
              <a:r>
                <a:rPr lang="en" sz="1733">
                  <a:solidFill>
                    <a:srgbClr val="000000"/>
                  </a:solidFill>
                  <a:latin typeface="Arial"/>
                  <a:ea typeface="Arial"/>
                  <a:cs typeface="Arial"/>
                  <a:sym typeface="Arial"/>
                </a:rPr>
                <a:t> Uses AI to execute trades at optimal times.</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Fraud Detection:</a:t>
              </a:r>
              <a:r>
                <a:rPr lang="en" sz="1733">
                  <a:solidFill>
                    <a:srgbClr val="000000"/>
                  </a:solidFill>
                  <a:latin typeface="Arial"/>
                  <a:ea typeface="Arial"/>
                  <a:cs typeface="Arial"/>
                  <a:sym typeface="Arial"/>
                </a:rPr>
                <a:t> AI systems identify and flag fraudulent transactions.</a:t>
              </a:r>
              <a:endParaRPr sz="1733">
                <a:solidFill>
                  <a:srgbClr val="000000"/>
                </a:solidFill>
                <a:latin typeface="Arial"/>
                <a:ea typeface="Arial"/>
                <a:cs typeface="Arial"/>
                <a:sym typeface="Arial"/>
              </a:endParaRPr>
            </a:p>
          </p:txBody>
        </p:sp>
        <p:sp>
          <p:nvSpPr>
            <p:cNvPr id="537" name="Google Shape;537;g2891d793a34_0_1618"/>
            <p:cNvSpPr/>
            <p:nvPr/>
          </p:nvSpPr>
          <p:spPr>
            <a:xfrm>
              <a:off x="7376456" y="303918"/>
              <a:ext cx="1098600" cy="1098600"/>
            </a:xfrm>
            <a:prstGeom prst="rect">
              <a:avLst/>
            </a:prstGeom>
            <a:blipFill rotWithShape="1">
              <a:blip r:embed="rId5">
                <a:alphaModFix/>
              </a:blip>
              <a:stretch>
                <a:fillRect/>
              </a:stretch>
            </a:blip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38" name="Google Shape;538;g2891d793a34_0_1618"/>
            <p:cNvSpPr/>
            <p:nvPr/>
          </p:nvSpPr>
          <p:spPr>
            <a:xfrm>
              <a:off x="7376456" y="1563451"/>
              <a:ext cx="3138600" cy="470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39" name="Google Shape;539;g2891d793a34_0_1618"/>
            <p:cNvSpPr txBox="1"/>
            <p:nvPr/>
          </p:nvSpPr>
          <p:spPr>
            <a:xfrm>
              <a:off x="7376468" y="1563442"/>
              <a:ext cx="3477900" cy="470700"/>
            </a:xfrm>
            <a:prstGeom prst="rect">
              <a:avLst/>
            </a:prstGeom>
            <a:noFill/>
            <a:ln>
              <a:noFill/>
            </a:ln>
          </p:spPr>
          <p:txBody>
            <a:bodyPr spcFirstLastPara="1" wrap="square" lIns="0" tIns="0" rIns="0" bIns="0" anchor="t" anchorCtr="0">
              <a:noAutofit/>
            </a:bodyPr>
            <a:lstStyle/>
            <a:p>
              <a:pPr>
                <a:buClr>
                  <a:srgbClr val="000000"/>
                </a:buClr>
                <a:buSzPts val="2200"/>
              </a:pPr>
              <a:r>
                <a:rPr lang="en" sz="2933" b="1">
                  <a:solidFill>
                    <a:srgbClr val="000000"/>
                  </a:solidFill>
                  <a:latin typeface="Arial"/>
                  <a:ea typeface="Arial"/>
                  <a:cs typeface="Arial"/>
                  <a:sym typeface="Arial"/>
                </a:rPr>
                <a:t>Customer Service:</a:t>
              </a:r>
              <a:endParaRPr sz="2933">
                <a:solidFill>
                  <a:srgbClr val="000000"/>
                </a:solidFill>
                <a:latin typeface="Arial"/>
                <a:ea typeface="Arial"/>
                <a:cs typeface="Arial"/>
                <a:sym typeface="Arial"/>
              </a:endParaRPr>
            </a:p>
          </p:txBody>
        </p:sp>
        <p:sp>
          <p:nvSpPr>
            <p:cNvPr id="540" name="Google Shape;540;g2891d793a34_0_1618"/>
            <p:cNvSpPr/>
            <p:nvPr/>
          </p:nvSpPr>
          <p:spPr>
            <a:xfrm>
              <a:off x="7376456" y="2109133"/>
              <a:ext cx="3138600" cy="19383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41" name="Google Shape;541;g2891d793a34_0_1618"/>
            <p:cNvSpPr txBox="1"/>
            <p:nvPr/>
          </p:nvSpPr>
          <p:spPr>
            <a:xfrm>
              <a:off x="7376456" y="2109133"/>
              <a:ext cx="3138600" cy="19383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a:solidFill>
                    <a:srgbClr val="000000"/>
                  </a:solidFill>
                  <a:latin typeface="Arial"/>
                  <a:ea typeface="Arial"/>
                  <a:cs typeface="Arial"/>
                  <a:sym typeface="Arial"/>
                </a:rPr>
                <a:t>Chatbots:</a:t>
              </a:r>
              <a:r>
                <a:rPr lang="en" sz="1733">
                  <a:solidFill>
                    <a:srgbClr val="000000"/>
                  </a:solidFill>
                  <a:latin typeface="Arial"/>
                  <a:ea typeface="Arial"/>
                  <a:cs typeface="Arial"/>
                  <a:sym typeface="Arial"/>
                </a:rPr>
                <a:t> Provide automated customer support, handling inquiries and issues.</a:t>
              </a:r>
              <a:endParaRPr sz="1733">
                <a:solidFill>
                  <a:srgbClr val="000000"/>
                </a:solidFill>
                <a:latin typeface="Arial"/>
                <a:ea typeface="Arial"/>
                <a:cs typeface="Arial"/>
                <a:sym typeface="Arial"/>
              </a:endParaRPr>
            </a:p>
            <a:p>
              <a:pPr>
                <a:spcBef>
                  <a:spcPts val="533"/>
                </a:spcBef>
                <a:buClr>
                  <a:srgbClr val="000000"/>
                </a:buClr>
                <a:buSzPts val="1300"/>
              </a:pPr>
              <a:r>
                <a:rPr lang="en" sz="1733" b="1">
                  <a:solidFill>
                    <a:srgbClr val="000000"/>
                  </a:solidFill>
                  <a:latin typeface="Arial"/>
                  <a:ea typeface="Arial"/>
                  <a:cs typeface="Arial"/>
                  <a:sym typeface="Arial"/>
                </a:rPr>
                <a:t>Personalization:</a:t>
              </a:r>
              <a:r>
                <a:rPr lang="en" sz="1733">
                  <a:solidFill>
                    <a:srgbClr val="000000"/>
                  </a:solidFill>
                  <a:latin typeface="Arial"/>
                  <a:ea typeface="Arial"/>
                  <a:cs typeface="Arial"/>
                  <a:sym typeface="Arial"/>
                </a:rPr>
                <a:t> AI analyzes customer data to provide personalized recommendations and services.</a:t>
              </a:r>
              <a:endParaRPr sz="1733">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3598239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7" name="Google Shape;547;g2891d793a34_0_1640"/>
          <p:cNvSpPr txBox="1">
            <a:spLocks noGrp="1"/>
          </p:cNvSpPr>
          <p:nvPr>
            <p:ph type="title"/>
          </p:nvPr>
        </p:nvSpPr>
        <p:spPr>
          <a:xfrm>
            <a:off x="556847" y="400736"/>
            <a:ext cx="7133492" cy="1005573"/>
          </a:xfrm>
          <a:prstGeom prst="rect">
            <a:avLst/>
          </a:prstGeom>
          <a:noFill/>
          <a:ln>
            <a:noFill/>
          </a:ln>
        </p:spPr>
        <p:txBody>
          <a:bodyPr spcFirstLastPara="1" vert="horz" wrap="square" lIns="91433" tIns="45700" rIns="91433" bIns="45700" rtlCol="0" anchor="t" anchorCtr="0">
            <a:normAutofit/>
          </a:bodyPr>
          <a:lstStyle/>
          <a:p>
            <a:pPr>
              <a:spcBef>
                <a:spcPts val="0"/>
              </a:spcBef>
              <a:buClr>
                <a:schemeClr val="dk1"/>
              </a:buClr>
              <a:buSzPts val="3000"/>
            </a:pPr>
            <a:r>
              <a:rPr lang="en" sz="4000" dirty="0">
                <a:solidFill>
                  <a:schemeClr val="dk1"/>
                </a:solidFill>
                <a:ea typeface="Play"/>
                <a:sym typeface="Play"/>
              </a:rPr>
              <a:t>Where do you think we are?</a:t>
            </a:r>
            <a:endParaRPr dirty="0"/>
          </a:p>
        </p:txBody>
      </p:sp>
      <p:grpSp>
        <p:nvGrpSpPr>
          <p:cNvPr id="548" name="Google Shape;548;g2891d793a34_0_1640"/>
          <p:cNvGrpSpPr/>
          <p:nvPr/>
        </p:nvGrpSpPr>
        <p:grpSpPr>
          <a:xfrm>
            <a:off x="1012950" y="1995855"/>
            <a:ext cx="9988452" cy="3958623"/>
            <a:chOff x="3299" y="148006"/>
            <a:chExt cx="9988453" cy="3958624"/>
          </a:xfrm>
        </p:grpSpPr>
        <p:sp>
          <p:nvSpPr>
            <p:cNvPr id="549" name="Google Shape;549;g2891d793a34_0_1640"/>
            <p:cNvSpPr/>
            <p:nvPr/>
          </p:nvSpPr>
          <p:spPr>
            <a:xfrm rot="5400000">
              <a:off x="464849" y="1584528"/>
              <a:ext cx="1390200" cy="2313300"/>
            </a:xfrm>
            <a:prstGeom prst="corner">
              <a:avLst>
                <a:gd name="adj1" fmla="val 16120"/>
                <a:gd name="adj2" fmla="val 16110"/>
              </a:avLst>
            </a:prstGeom>
            <a:gradFill>
              <a:gsLst>
                <a:gs pos="0">
                  <a:srgbClr val="AB4E9D"/>
                </a:gs>
                <a:gs pos="50000">
                  <a:srgbClr val="A62094"/>
                </a:gs>
                <a:gs pos="100000">
                  <a:srgbClr val="961886"/>
                </a:gs>
              </a:gsLst>
              <a:lin ang="5400012" scaled="0"/>
            </a:gradFill>
            <a:ln w="12700" cap="flat" cmpd="sng">
              <a:solidFill>
                <a:srgbClr val="A0289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0" name="Google Shape;550;g2891d793a34_0_1640"/>
            <p:cNvSpPr/>
            <p:nvPr/>
          </p:nvSpPr>
          <p:spPr>
            <a:xfrm>
              <a:off x="232653" y="2275730"/>
              <a:ext cx="2088600" cy="1830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1" name="Google Shape;551;g2891d793a34_0_1640"/>
            <p:cNvSpPr txBox="1"/>
            <p:nvPr/>
          </p:nvSpPr>
          <p:spPr>
            <a:xfrm>
              <a:off x="232653" y="2275730"/>
              <a:ext cx="2088600" cy="1830900"/>
            </a:xfrm>
            <a:prstGeom prst="rect">
              <a:avLst/>
            </a:prstGeom>
            <a:noFill/>
            <a:ln>
              <a:noFill/>
            </a:ln>
          </p:spPr>
          <p:txBody>
            <a:bodyPr spcFirstLastPara="1" wrap="square" lIns="53333" tIns="53333" rIns="53333" bIns="53333" anchor="t" anchorCtr="0">
              <a:noAutofit/>
            </a:bodyPr>
            <a:lstStyle/>
            <a:p>
              <a:pPr>
                <a:lnSpc>
                  <a:spcPct val="90000"/>
                </a:lnSpc>
                <a:buClr>
                  <a:srgbClr val="000000"/>
                </a:buClr>
                <a:buSzPts val="1100"/>
              </a:pPr>
              <a:r>
                <a:rPr lang="en" sz="1467" b="1">
                  <a:solidFill>
                    <a:srgbClr val="000000"/>
                  </a:solidFill>
                  <a:latin typeface="Arial"/>
                  <a:ea typeface="Arial"/>
                  <a:cs typeface="Arial"/>
                  <a:sym typeface="Arial"/>
                </a:rPr>
                <a:t>Analytics</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“What happened?”</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Dashboards, data visualization</a:t>
              </a:r>
              <a:endParaRPr sz="1467">
                <a:solidFill>
                  <a:srgbClr val="000000"/>
                </a:solidFill>
                <a:latin typeface="Arial"/>
                <a:ea typeface="Arial"/>
                <a:cs typeface="Arial"/>
                <a:sym typeface="Arial"/>
              </a:endParaRPr>
            </a:p>
          </p:txBody>
        </p:sp>
        <p:sp>
          <p:nvSpPr>
            <p:cNvPr id="552" name="Google Shape;552;g2891d793a34_0_1640"/>
            <p:cNvSpPr/>
            <p:nvPr/>
          </p:nvSpPr>
          <p:spPr>
            <a:xfrm>
              <a:off x="1927164" y="1414194"/>
              <a:ext cx="394200" cy="394200"/>
            </a:xfrm>
            <a:prstGeom prst="triangle">
              <a:avLst>
                <a:gd name="adj" fmla="val 100000"/>
              </a:avLst>
            </a:prstGeom>
            <a:gradFill>
              <a:gsLst>
                <a:gs pos="0">
                  <a:srgbClr val="7B4FAB"/>
                </a:gs>
                <a:gs pos="50000">
                  <a:srgbClr val="6923A5"/>
                </a:gs>
                <a:gs pos="100000">
                  <a:srgbClr val="5C1996"/>
                </a:gs>
              </a:gsLst>
              <a:lin ang="5400012" scaled="0"/>
            </a:gradFill>
            <a:ln w="12700" cap="flat" cmpd="sng">
              <a:solidFill>
                <a:srgbClr val="6A2AA0"/>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3" name="Google Shape;553;g2891d793a34_0_1640"/>
            <p:cNvSpPr/>
            <p:nvPr/>
          </p:nvSpPr>
          <p:spPr>
            <a:xfrm rot="5400000">
              <a:off x="3021682" y="951836"/>
              <a:ext cx="1390200" cy="2313300"/>
            </a:xfrm>
            <a:prstGeom prst="corner">
              <a:avLst>
                <a:gd name="adj1" fmla="val 16120"/>
                <a:gd name="adj2" fmla="val 16110"/>
              </a:avLst>
            </a:prstGeom>
            <a:gradFill>
              <a:gsLst>
                <a:gs pos="0">
                  <a:srgbClr val="4F50AC"/>
                </a:gs>
                <a:gs pos="50000">
                  <a:srgbClr val="2326A6"/>
                </a:gs>
                <a:gs pos="100000">
                  <a:srgbClr val="191B97"/>
                </a:gs>
              </a:gsLst>
              <a:lin ang="5400012" scaled="0"/>
            </a:gradFill>
            <a:ln w="12700" cap="flat" cmpd="sng">
              <a:solidFill>
                <a:srgbClr val="2A2CA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4" name="Google Shape;554;g2891d793a34_0_1640"/>
            <p:cNvSpPr/>
            <p:nvPr/>
          </p:nvSpPr>
          <p:spPr>
            <a:xfrm>
              <a:off x="2789486" y="1643040"/>
              <a:ext cx="2088600" cy="1830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5" name="Google Shape;555;g2891d793a34_0_1640"/>
            <p:cNvSpPr txBox="1"/>
            <p:nvPr/>
          </p:nvSpPr>
          <p:spPr>
            <a:xfrm>
              <a:off x="2789486" y="1643040"/>
              <a:ext cx="2088600" cy="1830900"/>
            </a:xfrm>
            <a:prstGeom prst="rect">
              <a:avLst/>
            </a:prstGeom>
            <a:noFill/>
            <a:ln>
              <a:noFill/>
            </a:ln>
          </p:spPr>
          <p:txBody>
            <a:bodyPr spcFirstLastPara="1" wrap="square" lIns="53333" tIns="53333" rIns="53333" bIns="53333" anchor="t" anchorCtr="0">
              <a:noAutofit/>
            </a:bodyPr>
            <a:lstStyle/>
            <a:p>
              <a:pPr>
                <a:lnSpc>
                  <a:spcPct val="90000"/>
                </a:lnSpc>
                <a:buClr>
                  <a:srgbClr val="000000"/>
                </a:buClr>
                <a:buSzPts val="1100"/>
              </a:pPr>
              <a:r>
                <a:rPr lang="en" sz="1467" b="1">
                  <a:solidFill>
                    <a:srgbClr val="000000"/>
                  </a:solidFill>
                  <a:latin typeface="Arial"/>
                  <a:ea typeface="Arial"/>
                  <a:cs typeface="Arial"/>
                  <a:sym typeface="Arial"/>
                </a:rPr>
                <a:t>Predictive Analytics</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“What might happen?”</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Forecasting sales, Risk assessments</a:t>
              </a:r>
              <a:endParaRPr sz="1467">
                <a:solidFill>
                  <a:srgbClr val="000000"/>
                </a:solidFill>
                <a:latin typeface="Arial"/>
                <a:ea typeface="Arial"/>
                <a:cs typeface="Arial"/>
                <a:sym typeface="Arial"/>
              </a:endParaRPr>
            </a:p>
          </p:txBody>
        </p:sp>
        <p:sp>
          <p:nvSpPr>
            <p:cNvPr id="556" name="Google Shape;556;g2891d793a34_0_1640"/>
            <p:cNvSpPr/>
            <p:nvPr/>
          </p:nvSpPr>
          <p:spPr>
            <a:xfrm>
              <a:off x="4483997" y="781503"/>
              <a:ext cx="394200" cy="394200"/>
            </a:xfrm>
            <a:prstGeom prst="triangle">
              <a:avLst>
                <a:gd name="adj" fmla="val 100000"/>
              </a:avLst>
            </a:prstGeom>
            <a:gradFill>
              <a:gsLst>
                <a:gs pos="0">
                  <a:srgbClr val="4F7FAD"/>
                </a:gs>
                <a:gs pos="50000">
                  <a:srgbClr val="246EA7"/>
                </a:gs>
                <a:gs pos="100000">
                  <a:srgbClr val="1A6298"/>
                </a:gs>
              </a:gsLst>
              <a:lin ang="5400012" scaled="0"/>
            </a:gradFill>
            <a:ln w="12700" cap="flat" cmpd="sng">
              <a:solidFill>
                <a:srgbClr val="2B6FA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7" name="Google Shape;557;g2891d793a34_0_1640"/>
            <p:cNvSpPr/>
            <p:nvPr/>
          </p:nvSpPr>
          <p:spPr>
            <a:xfrm rot="5400000">
              <a:off x="5578516" y="319146"/>
              <a:ext cx="1390200" cy="2313300"/>
            </a:xfrm>
            <a:prstGeom prst="corner">
              <a:avLst>
                <a:gd name="adj1" fmla="val 16120"/>
                <a:gd name="adj2" fmla="val 16110"/>
              </a:avLst>
            </a:prstGeom>
            <a:gradFill>
              <a:gsLst>
                <a:gs pos="0">
                  <a:srgbClr val="4FAF9E"/>
                </a:gs>
                <a:gs pos="50000">
                  <a:srgbClr val="23AA95"/>
                </a:gs>
                <a:gs pos="100000">
                  <a:srgbClr val="199B87"/>
                </a:gs>
              </a:gsLst>
              <a:lin ang="5400012" scaled="0"/>
            </a:gradFill>
            <a:ln w="12700" cap="flat" cmpd="sng">
              <a:solidFill>
                <a:srgbClr val="2BA492"/>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8" name="Google Shape;558;g2891d793a34_0_1640"/>
            <p:cNvSpPr/>
            <p:nvPr/>
          </p:nvSpPr>
          <p:spPr>
            <a:xfrm>
              <a:off x="5346319" y="1010349"/>
              <a:ext cx="2088600" cy="1830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59" name="Google Shape;559;g2891d793a34_0_1640"/>
            <p:cNvSpPr txBox="1"/>
            <p:nvPr/>
          </p:nvSpPr>
          <p:spPr>
            <a:xfrm>
              <a:off x="5346319" y="1010349"/>
              <a:ext cx="2088600" cy="1830900"/>
            </a:xfrm>
            <a:prstGeom prst="rect">
              <a:avLst/>
            </a:prstGeom>
            <a:noFill/>
            <a:ln>
              <a:noFill/>
            </a:ln>
          </p:spPr>
          <p:txBody>
            <a:bodyPr spcFirstLastPara="1" wrap="square" lIns="53333" tIns="53333" rIns="53333" bIns="53333" anchor="t" anchorCtr="0">
              <a:noAutofit/>
            </a:bodyPr>
            <a:lstStyle/>
            <a:p>
              <a:pPr>
                <a:lnSpc>
                  <a:spcPct val="90000"/>
                </a:lnSpc>
                <a:buClr>
                  <a:srgbClr val="000000"/>
                </a:buClr>
                <a:buSzPts val="1100"/>
              </a:pPr>
              <a:r>
                <a:rPr lang="en" sz="1467" b="1">
                  <a:solidFill>
                    <a:srgbClr val="000000"/>
                  </a:solidFill>
                  <a:latin typeface="Arial"/>
                  <a:ea typeface="Arial"/>
                  <a:cs typeface="Arial"/>
                  <a:sym typeface="Arial"/>
                </a:rPr>
                <a:t>Machine Learning</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“How can we make it happen?”</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Image recognition, Search</a:t>
              </a:r>
              <a:endParaRPr sz="1467">
                <a:solidFill>
                  <a:srgbClr val="000000"/>
                </a:solidFill>
                <a:latin typeface="Arial"/>
                <a:ea typeface="Arial"/>
                <a:cs typeface="Arial"/>
                <a:sym typeface="Arial"/>
              </a:endParaRPr>
            </a:p>
          </p:txBody>
        </p:sp>
        <p:sp>
          <p:nvSpPr>
            <p:cNvPr id="560" name="Google Shape;560;g2891d793a34_0_1640"/>
            <p:cNvSpPr/>
            <p:nvPr/>
          </p:nvSpPr>
          <p:spPr>
            <a:xfrm>
              <a:off x="7040830" y="148812"/>
              <a:ext cx="394200" cy="394200"/>
            </a:xfrm>
            <a:prstGeom prst="triangle">
              <a:avLst>
                <a:gd name="adj" fmla="val 100000"/>
              </a:avLst>
            </a:prstGeom>
            <a:gradFill>
              <a:gsLst>
                <a:gs pos="0">
                  <a:srgbClr val="4FB066"/>
                </a:gs>
                <a:gs pos="50000">
                  <a:srgbClr val="23AB4C"/>
                </a:gs>
                <a:gs pos="100000">
                  <a:srgbClr val="199C42"/>
                </a:gs>
              </a:gsLst>
              <a:lin ang="5400012" scaled="0"/>
            </a:gradFill>
            <a:ln w="12700" cap="flat" cmpd="sng">
              <a:solidFill>
                <a:srgbClr val="2BA550"/>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61" name="Google Shape;561;g2891d793a34_0_1640"/>
            <p:cNvSpPr/>
            <p:nvPr/>
          </p:nvSpPr>
          <p:spPr>
            <a:xfrm rot="5400000">
              <a:off x="8135349" y="-313544"/>
              <a:ext cx="1390200" cy="2313300"/>
            </a:xfrm>
            <a:prstGeom prst="corner">
              <a:avLst>
                <a:gd name="adj1" fmla="val 16120"/>
                <a:gd name="adj2" fmla="val 16110"/>
              </a:avLst>
            </a:prstGeom>
            <a:gradFill>
              <a:gsLst>
                <a:gs pos="0">
                  <a:srgbClr val="63B150"/>
                </a:gs>
                <a:gs pos="50000">
                  <a:srgbClr val="48AC24"/>
                </a:gs>
                <a:gs pos="100000">
                  <a:srgbClr val="3D9D1A"/>
                </a:gs>
              </a:gsLst>
              <a:lin ang="5400012" scaled="0"/>
            </a:gradFill>
            <a:ln w="12700" cap="flat" cmpd="sng">
              <a:solidFill>
                <a:srgbClr val="4CA62C"/>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62" name="Google Shape;562;g2891d793a34_0_1640"/>
            <p:cNvSpPr/>
            <p:nvPr/>
          </p:nvSpPr>
          <p:spPr>
            <a:xfrm>
              <a:off x="7903152" y="377658"/>
              <a:ext cx="2088600" cy="18309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63" name="Google Shape;563;g2891d793a34_0_1640"/>
            <p:cNvSpPr txBox="1"/>
            <p:nvPr/>
          </p:nvSpPr>
          <p:spPr>
            <a:xfrm>
              <a:off x="7903152" y="377658"/>
              <a:ext cx="2088600" cy="1830900"/>
            </a:xfrm>
            <a:prstGeom prst="rect">
              <a:avLst/>
            </a:prstGeom>
            <a:noFill/>
            <a:ln>
              <a:noFill/>
            </a:ln>
          </p:spPr>
          <p:txBody>
            <a:bodyPr spcFirstLastPara="1" wrap="square" lIns="53333" tIns="53333" rIns="53333" bIns="53333" anchor="t" anchorCtr="0">
              <a:noAutofit/>
            </a:bodyPr>
            <a:lstStyle/>
            <a:p>
              <a:pPr>
                <a:lnSpc>
                  <a:spcPct val="90000"/>
                </a:lnSpc>
                <a:buClr>
                  <a:srgbClr val="000000"/>
                </a:buClr>
                <a:buSzPts val="1100"/>
              </a:pPr>
              <a:r>
                <a:rPr lang="en" sz="1467" b="1">
                  <a:solidFill>
                    <a:srgbClr val="000000"/>
                  </a:solidFill>
                  <a:latin typeface="Arial"/>
                  <a:ea typeface="Arial"/>
                  <a:cs typeface="Arial"/>
                  <a:sym typeface="Arial"/>
                </a:rPr>
                <a:t>Artificial Intelligence</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“Can machines think and act like humans?</a:t>
              </a:r>
              <a:endParaRPr sz="1467">
                <a:solidFill>
                  <a:srgbClr val="000000"/>
                </a:solidFill>
                <a:latin typeface="Arial"/>
                <a:ea typeface="Arial"/>
                <a:cs typeface="Arial"/>
                <a:sym typeface="Arial"/>
              </a:endParaRPr>
            </a:p>
            <a:p>
              <a:pPr>
                <a:lnSpc>
                  <a:spcPct val="90000"/>
                </a:lnSpc>
                <a:spcBef>
                  <a:spcPts val="533"/>
                </a:spcBef>
                <a:buClr>
                  <a:srgbClr val="000000"/>
                </a:buClr>
                <a:buSzPts val="1100"/>
              </a:pPr>
              <a:endParaRPr sz="1467" b="1">
                <a:solidFill>
                  <a:srgbClr val="000000"/>
                </a:solidFill>
                <a:latin typeface="Arial"/>
                <a:ea typeface="Arial"/>
                <a:cs typeface="Arial"/>
                <a:sym typeface="Arial"/>
              </a:endParaRPr>
            </a:p>
            <a:p>
              <a:pPr>
                <a:lnSpc>
                  <a:spcPct val="90000"/>
                </a:lnSpc>
                <a:spcBef>
                  <a:spcPts val="533"/>
                </a:spcBef>
                <a:buClr>
                  <a:srgbClr val="000000"/>
                </a:buClr>
                <a:buSzPts val="1100"/>
              </a:pPr>
              <a:r>
                <a:rPr lang="en" sz="1467" b="1">
                  <a:solidFill>
                    <a:srgbClr val="000000"/>
                  </a:solidFill>
                  <a:latin typeface="Arial"/>
                  <a:ea typeface="Arial"/>
                  <a:cs typeface="Arial"/>
                  <a:sym typeface="Arial"/>
                </a:rPr>
                <a:t>NLP, Alexa, Autonomous cars</a:t>
              </a:r>
              <a:endParaRPr sz="1467">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944811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70" name="Google Shape;570;g2891d793a34_0_1661"/>
          <p:cNvSpPr txBox="1">
            <a:spLocks noGrp="1"/>
          </p:cNvSpPr>
          <p:nvPr>
            <p:ph type="title"/>
          </p:nvPr>
        </p:nvSpPr>
        <p:spPr>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300"/>
            </a:pPr>
            <a:r>
              <a:rPr lang="en" dirty="0"/>
              <a:t>Definition and Basics</a:t>
            </a:r>
            <a:endParaRPr dirty="0"/>
          </a:p>
        </p:txBody>
      </p:sp>
      <p:sp>
        <p:nvSpPr>
          <p:cNvPr id="571" name="Google Shape;571;g2891d793a34_0_1661"/>
          <p:cNvSpPr txBox="1">
            <a:spLocks noGrp="1"/>
          </p:cNvSpPr>
          <p:nvPr>
            <p:ph idx="1"/>
          </p:nvPr>
        </p:nvSpPr>
        <p:spPr>
          <a:xfrm>
            <a:off x="578490" y="1753893"/>
            <a:ext cx="9506964" cy="3670127"/>
          </a:xfrm>
          <a:prstGeom prst="rect">
            <a:avLst/>
          </a:prstGeom>
          <a:noFill/>
          <a:ln>
            <a:noFill/>
          </a:ln>
        </p:spPr>
        <p:txBody>
          <a:bodyPr spcFirstLastPara="1" vert="horz" wrap="square" lIns="91433" tIns="45700" rIns="91433" bIns="45700" rtlCol="0" anchor="t" anchorCtr="0">
            <a:normAutofit/>
          </a:bodyPr>
          <a:lstStyle/>
          <a:p>
            <a:pPr marL="237061" indent="-237061">
              <a:spcBef>
                <a:spcPts val="0"/>
              </a:spcBef>
              <a:buClr>
                <a:schemeClr val="dk1"/>
              </a:buClr>
              <a:buSzPts val="1300"/>
              <a:buFont typeface="Arial"/>
              <a:buChar char="•"/>
            </a:pPr>
            <a:r>
              <a:rPr lang="en" sz="2133" b="1" dirty="0">
                <a:highlight>
                  <a:srgbClr val="FFFFFF"/>
                </a:highlight>
                <a:latin typeface="Arial"/>
                <a:ea typeface="Arial"/>
                <a:cs typeface="Arial"/>
                <a:sym typeface="Arial"/>
              </a:rPr>
              <a:t>Artificial Intelligence (AI):</a:t>
            </a:r>
            <a:r>
              <a:rPr lang="en" sz="2133" dirty="0">
                <a:highlight>
                  <a:srgbClr val="FFFFFF"/>
                </a:highlight>
                <a:latin typeface="Arial"/>
                <a:ea typeface="Arial"/>
                <a:cs typeface="Arial"/>
                <a:sym typeface="Arial"/>
              </a:rPr>
              <a:t> The simulation of human intelligence processes by machines, especially computer systems.</a:t>
            </a:r>
            <a:endParaRPr sz="2400" dirty="0"/>
          </a:p>
          <a:p>
            <a:pPr marL="237061" indent="-237061">
              <a:spcBef>
                <a:spcPts val="1067"/>
              </a:spcBef>
              <a:buClr>
                <a:schemeClr val="dk1"/>
              </a:buClr>
              <a:buSzPts val="1300"/>
              <a:buFont typeface="Arial"/>
              <a:buChar char="•"/>
            </a:pPr>
            <a:r>
              <a:rPr lang="en" sz="2133" b="1" dirty="0">
                <a:highlight>
                  <a:srgbClr val="FFFFFF"/>
                </a:highlight>
                <a:latin typeface="Arial"/>
                <a:ea typeface="Arial"/>
                <a:cs typeface="Arial"/>
                <a:sym typeface="Arial"/>
              </a:rPr>
              <a:t>Key Functions:</a:t>
            </a:r>
            <a:r>
              <a:rPr lang="en" sz="2133" dirty="0">
                <a:highlight>
                  <a:srgbClr val="FFFFFF"/>
                </a:highlight>
                <a:latin typeface="Arial"/>
                <a:ea typeface="Arial"/>
                <a:cs typeface="Arial"/>
                <a:sym typeface="Arial"/>
              </a:rPr>
              <a:t> Includes learning (acquiring information and rules), reasoning (using rules to reach conclusions), and self-correction.</a:t>
            </a:r>
            <a:endParaRPr sz="2400" dirty="0"/>
          </a:p>
          <a:p>
            <a:pPr marL="0" indent="0">
              <a:spcBef>
                <a:spcPts val="1067"/>
              </a:spcBef>
              <a:buClr>
                <a:schemeClr val="dk1"/>
              </a:buClr>
              <a:buSzPts val="1300"/>
              <a:buNone/>
            </a:pPr>
            <a:endParaRPr sz="2133" dirty="0">
              <a:highlight>
                <a:srgbClr val="FFFFFF"/>
              </a:highlight>
              <a:latin typeface="Arial"/>
              <a:ea typeface="Arial"/>
              <a:cs typeface="Arial"/>
              <a:sym typeface="Arial"/>
            </a:endParaRPr>
          </a:p>
          <a:p>
            <a:pPr marL="237061" indent="-237061">
              <a:spcBef>
                <a:spcPts val="1067"/>
              </a:spcBef>
              <a:buClr>
                <a:schemeClr val="dk1"/>
              </a:buClr>
              <a:buSzPts val="1300"/>
            </a:pPr>
            <a:r>
              <a:rPr lang="en" sz="2133" b="1" dirty="0">
                <a:highlight>
                  <a:srgbClr val="FFFFFF"/>
                </a:highlight>
                <a:latin typeface="Arial"/>
                <a:ea typeface="Arial"/>
                <a:cs typeface="Arial"/>
                <a:sym typeface="Arial"/>
              </a:rPr>
              <a:t>Types of AI:</a:t>
            </a:r>
            <a:endParaRPr sz="2133" dirty="0">
              <a:highlight>
                <a:srgbClr val="FFFFFF"/>
              </a:highlight>
              <a:latin typeface="Arial"/>
              <a:ea typeface="Arial"/>
              <a:cs typeface="Arial"/>
              <a:sym typeface="Arial"/>
            </a:endParaRPr>
          </a:p>
          <a:p>
            <a:pPr marL="694249" lvl="1" indent="-245527">
              <a:spcBef>
                <a:spcPts val="533"/>
              </a:spcBef>
              <a:buClr>
                <a:schemeClr val="dk1"/>
              </a:buClr>
              <a:buSzPts val="1300"/>
            </a:pPr>
            <a:r>
              <a:rPr lang="en" sz="2133" b="1" dirty="0">
                <a:highlight>
                  <a:srgbClr val="FFFFFF"/>
                </a:highlight>
                <a:latin typeface="Arial"/>
                <a:ea typeface="Arial"/>
                <a:cs typeface="Arial"/>
                <a:sym typeface="Arial"/>
              </a:rPr>
              <a:t>Narrow AI:</a:t>
            </a:r>
            <a:r>
              <a:rPr lang="en" sz="2133" dirty="0">
                <a:highlight>
                  <a:srgbClr val="FFFFFF"/>
                </a:highlight>
                <a:latin typeface="Arial"/>
                <a:ea typeface="Arial"/>
                <a:cs typeface="Arial"/>
                <a:sym typeface="Arial"/>
              </a:rPr>
              <a:t> Designed for a specific task (e.g., voice assistants like Siri, Alexa).</a:t>
            </a:r>
            <a:endParaRPr sz="2133" dirty="0"/>
          </a:p>
          <a:p>
            <a:pPr marL="694249" lvl="1" indent="-245527">
              <a:spcBef>
                <a:spcPts val="533"/>
              </a:spcBef>
              <a:buClr>
                <a:schemeClr val="dk1"/>
              </a:buClr>
              <a:buSzPts val="1300"/>
            </a:pPr>
            <a:r>
              <a:rPr lang="en" sz="2133" b="1" dirty="0">
                <a:highlight>
                  <a:srgbClr val="FFFFFF"/>
                </a:highlight>
                <a:latin typeface="Arial"/>
                <a:ea typeface="Arial"/>
                <a:cs typeface="Arial"/>
                <a:sym typeface="Arial"/>
              </a:rPr>
              <a:t>General AI:</a:t>
            </a:r>
            <a:r>
              <a:rPr lang="en" sz="2133" dirty="0">
                <a:highlight>
                  <a:srgbClr val="FFFFFF"/>
                </a:highlight>
                <a:latin typeface="Arial"/>
                <a:ea typeface="Arial"/>
                <a:cs typeface="Arial"/>
                <a:sym typeface="Arial"/>
              </a:rPr>
              <a:t> A theoretical form of AI that would have the ability to perform any intellectual task that a human can do.</a:t>
            </a:r>
            <a:endParaRPr sz="2133" dirty="0"/>
          </a:p>
          <a:p>
            <a:pPr marL="237061" indent="-135463">
              <a:spcBef>
                <a:spcPts val="1067"/>
              </a:spcBef>
              <a:buClr>
                <a:schemeClr val="dk1"/>
              </a:buClr>
              <a:buSzPts val="1300"/>
              <a:buNone/>
            </a:pPr>
            <a:endParaRPr sz="1733" dirty="0"/>
          </a:p>
        </p:txBody>
      </p:sp>
      <p:pic>
        <p:nvPicPr>
          <p:cNvPr id="572" name="Google Shape;572;g2891d793a34_0_1661" descr="Light bulb on yellow background with sketched light beams and cord"/>
          <p:cNvPicPr preferRelativeResize="0"/>
          <p:nvPr/>
        </p:nvPicPr>
        <p:blipFill rotWithShape="1">
          <a:blip r:embed="rId3">
            <a:alphaModFix/>
          </a:blip>
          <a:srcRect l="47870" r="3614"/>
          <a:stretch/>
        </p:blipFill>
        <p:spPr>
          <a:xfrm>
            <a:off x="10357662" y="3804044"/>
            <a:ext cx="1433063" cy="2254371"/>
          </a:xfrm>
          <a:prstGeom prst="rect">
            <a:avLst/>
          </a:prstGeom>
          <a:noFill/>
          <a:ln>
            <a:noFill/>
          </a:ln>
        </p:spPr>
      </p:pic>
    </p:spTree>
    <p:extLst>
      <p:ext uri="{BB962C8B-B14F-4D97-AF65-F5344CB8AC3E}">
        <p14:creationId xmlns:p14="http://schemas.microsoft.com/office/powerpoint/2010/main" val="1911681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sp>
        <p:nvSpPr>
          <p:cNvPr id="578" name="Google Shape;578;g2891d793a34_0_1670"/>
          <p:cNvSpPr txBox="1">
            <a:spLocks noGrp="1"/>
          </p:cNvSpPr>
          <p:nvPr>
            <p:ph type="title"/>
          </p:nvPr>
        </p:nvSpPr>
        <p:spPr>
          <a:xfrm>
            <a:off x="657845" y="140907"/>
            <a:ext cx="10084496" cy="1561647"/>
          </a:xfrm>
          <a:prstGeom prst="rect">
            <a:avLst/>
          </a:prstGeom>
          <a:noFill/>
          <a:ln>
            <a:noFill/>
          </a:ln>
        </p:spPr>
        <p:txBody>
          <a:bodyPr spcFirstLastPara="1" vert="horz" wrap="square" lIns="91433" tIns="45700" rIns="91433" bIns="45700" rtlCol="0" anchor="ctr" anchorCtr="0">
            <a:normAutofit/>
          </a:bodyPr>
          <a:lstStyle/>
          <a:p>
            <a:pPr>
              <a:spcBef>
                <a:spcPts val="0"/>
              </a:spcBef>
              <a:buClr>
                <a:schemeClr val="dk1"/>
              </a:buClr>
              <a:buSzPts val="3300"/>
            </a:pPr>
            <a:r>
              <a:rPr lang="en" dirty="0"/>
              <a:t>AI in Healthcare</a:t>
            </a:r>
            <a:endParaRPr dirty="0"/>
          </a:p>
        </p:txBody>
      </p:sp>
      <p:grpSp>
        <p:nvGrpSpPr>
          <p:cNvPr id="579" name="Google Shape;579;g2891d793a34_0_1670"/>
          <p:cNvGrpSpPr/>
          <p:nvPr/>
        </p:nvGrpSpPr>
        <p:grpSpPr>
          <a:xfrm>
            <a:off x="838201" y="1702553"/>
            <a:ext cx="10286792" cy="4474299"/>
            <a:chOff x="568971" y="0"/>
            <a:chExt cx="9377691" cy="4351217"/>
          </a:xfrm>
        </p:grpSpPr>
        <p:sp>
          <p:nvSpPr>
            <p:cNvPr id="580" name="Google Shape;580;g2891d793a34_0_1670"/>
            <p:cNvSpPr/>
            <p:nvPr/>
          </p:nvSpPr>
          <p:spPr>
            <a:xfrm>
              <a:off x="568971" y="0"/>
              <a:ext cx="1509000" cy="1413000"/>
            </a:xfrm>
            <a:prstGeom prst="rect">
              <a:avLst/>
            </a:prstGeom>
            <a:blipFill rotWithShape="1">
              <a:blip r:embed="rId3">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81" name="Google Shape;581;g2891d793a34_0_1670"/>
            <p:cNvSpPr/>
            <p:nvPr/>
          </p:nvSpPr>
          <p:spPr>
            <a:xfrm>
              <a:off x="568971" y="1588174"/>
              <a:ext cx="4311600" cy="605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82" name="Google Shape;582;g2891d793a34_0_1670"/>
            <p:cNvSpPr txBox="1"/>
            <p:nvPr/>
          </p:nvSpPr>
          <p:spPr>
            <a:xfrm>
              <a:off x="568971" y="1588174"/>
              <a:ext cx="4311600" cy="605700"/>
            </a:xfrm>
            <a:prstGeom prst="rect">
              <a:avLst/>
            </a:prstGeom>
            <a:noFill/>
            <a:ln>
              <a:noFill/>
            </a:ln>
          </p:spPr>
          <p:txBody>
            <a:bodyPr spcFirstLastPara="1" wrap="square" lIns="0" tIns="0" rIns="0" bIns="0" anchor="t" anchorCtr="0">
              <a:noAutofit/>
            </a:bodyPr>
            <a:lstStyle/>
            <a:p>
              <a:pPr>
                <a:buClr>
                  <a:srgbClr val="000000"/>
                </a:buClr>
                <a:buSzPts val="2700"/>
              </a:pPr>
              <a:r>
                <a:rPr lang="en" sz="2667" dirty="0">
                  <a:solidFill>
                    <a:srgbClr val="000000"/>
                  </a:solidFill>
                  <a:latin typeface="Arial"/>
                  <a:ea typeface="Arial"/>
                  <a:cs typeface="Arial"/>
                  <a:sym typeface="Arial"/>
                </a:rPr>
                <a:t>Diagnostic Imaging</a:t>
              </a:r>
              <a:endParaRPr sz="2667" dirty="0">
                <a:solidFill>
                  <a:srgbClr val="000000"/>
                </a:solidFill>
                <a:latin typeface="Arial"/>
                <a:ea typeface="Arial"/>
                <a:cs typeface="Arial"/>
                <a:sym typeface="Arial"/>
              </a:endParaRPr>
            </a:p>
          </p:txBody>
        </p:sp>
        <p:sp>
          <p:nvSpPr>
            <p:cNvPr id="583" name="Google Shape;583;g2891d793a34_0_1670"/>
            <p:cNvSpPr/>
            <p:nvPr/>
          </p:nvSpPr>
          <p:spPr>
            <a:xfrm>
              <a:off x="568971" y="2275217"/>
              <a:ext cx="4311600" cy="20760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84" name="Google Shape;584;g2891d793a34_0_1670"/>
            <p:cNvSpPr txBox="1"/>
            <p:nvPr/>
          </p:nvSpPr>
          <p:spPr>
            <a:xfrm>
              <a:off x="568971" y="2275217"/>
              <a:ext cx="4311600" cy="20760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dirty="0">
                  <a:solidFill>
                    <a:srgbClr val="000000"/>
                  </a:solidFill>
                  <a:latin typeface="Arial"/>
                  <a:ea typeface="Arial"/>
                  <a:cs typeface="Arial"/>
                  <a:sym typeface="Arial"/>
                </a:rPr>
                <a:t>Enhanced Accuracy:</a:t>
              </a:r>
              <a:r>
                <a:rPr lang="en" sz="1733" dirty="0">
                  <a:solidFill>
                    <a:srgbClr val="000000"/>
                  </a:solidFill>
                  <a:latin typeface="Arial"/>
                  <a:ea typeface="Arial"/>
                  <a:cs typeface="Arial"/>
                  <a:sym typeface="Arial"/>
                </a:rPr>
                <a:t> AI algorithms excel at analyzing medical images, such as X-rays, MRIs, and CT scans, identifying abnormalities like tumors, fractures, and infections with high precision.</a:t>
              </a:r>
              <a:endParaRPr sz="1733" dirty="0">
                <a:solidFill>
                  <a:srgbClr val="000000"/>
                </a:solidFill>
                <a:latin typeface="Arial"/>
                <a:ea typeface="Arial"/>
                <a:cs typeface="Arial"/>
                <a:sym typeface="Arial"/>
              </a:endParaRPr>
            </a:p>
            <a:p>
              <a:pPr>
                <a:spcBef>
                  <a:spcPts val="533"/>
                </a:spcBef>
                <a:buClr>
                  <a:srgbClr val="000000"/>
                </a:buClr>
                <a:buSzPts val="1300"/>
              </a:pPr>
              <a:r>
                <a:rPr lang="en" sz="1733" b="1" dirty="0">
                  <a:solidFill>
                    <a:srgbClr val="000000"/>
                  </a:solidFill>
                  <a:latin typeface="Arial"/>
                  <a:ea typeface="Arial"/>
                  <a:cs typeface="Arial"/>
                  <a:sym typeface="Arial"/>
                </a:rPr>
                <a:t>Speed:</a:t>
              </a:r>
              <a:r>
                <a:rPr lang="en" sz="1733" dirty="0">
                  <a:solidFill>
                    <a:srgbClr val="000000"/>
                  </a:solidFill>
                  <a:latin typeface="Arial"/>
                  <a:ea typeface="Arial"/>
                  <a:cs typeface="Arial"/>
                  <a:sym typeface="Arial"/>
                </a:rPr>
                <a:t> AI expedites the diagnostic process, providing quick and accurate results, which is crucial in emergency settings.</a:t>
              </a:r>
              <a:endParaRPr sz="1733" dirty="0">
                <a:solidFill>
                  <a:srgbClr val="000000"/>
                </a:solidFill>
                <a:latin typeface="Arial"/>
                <a:ea typeface="Arial"/>
                <a:cs typeface="Arial"/>
                <a:sym typeface="Arial"/>
              </a:endParaRPr>
            </a:p>
          </p:txBody>
        </p:sp>
        <p:sp>
          <p:nvSpPr>
            <p:cNvPr id="585" name="Google Shape;585;g2891d793a34_0_1670"/>
            <p:cNvSpPr/>
            <p:nvPr/>
          </p:nvSpPr>
          <p:spPr>
            <a:xfrm>
              <a:off x="5635062" y="0"/>
              <a:ext cx="1509000" cy="1413000"/>
            </a:xfrm>
            <a:prstGeom prst="rect">
              <a:avLst/>
            </a:prstGeom>
            <a:blipFill rotWithShape="1">
              <a:blip r:embed="rId4">
                <a:alphaModFix/>
              </a:blip>
              <a:stretch>
                <a:fillRect/>
              </a:stretch>
            </a:blipFill>
            <a:ln w="19050" cap="flat" cmpd="sng">
              <a:solidFill>
                <a:schemeClr val="lt1"/>
              </a:solidFill>
              <a:prstDash val="solid"/>
              <a:miter lim="800000"/>
              <a:headEnd type="none" w="sm" len="sm"/>
              <a:tailEnd type="none" w="sm" len="sm"/>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86" name="Google Shape;586;g2891d793a34_0_1670"/>
            <p:cNvSpPr/>
            <p:nvPr/>
          </p:nvSpPr>
          <p:spPr>
            <a:xfrm>
              <a:off x="5635062" y="1588174"/>
              <a:ext cx="4311600" cy="6057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87" name="Google Shape;587;g2891d793a34_0_1670"/>
            <p:cNvSpPr txBox="1"/>
            <p:nvPr/>
          </p:nvSpPr>
          <p:spPr>
            <a:xfrm>
              <a:off x="5635062" y="1588174"/>
              <a:ext cx="4311600" cy="605700"/>
            </a:xfrm>
            <a:prstGeom prst="rect">
              <a:avLst/>
            </a:prstGeom>
            <a:noFill/>
            <a:ln>
              <a:noFill/>
            </a:ln>
          </p:spPr>
          <p:txBody>
            <a:bodyPr spcFirstLastPara="1" wrap="square" lIns="0" tIns="0" rIns="0" bIns="0" anchor="t" anchorCtr="0">
              <a:noAutofit/>
            </a:bodyPr>
            <a:lstStyle/>
            <a:p>
              <a:pPr>
                <a:buClr>
                  <a:srgbClr val="000000"/>
                </a:buClr>
                <a:buSzPts val="2700"/>
              </a:pPr>
              <a:r>
                <a:rPr lang="en" sz="2667" dirty="0">
                  <a:solidFill>
                    <a:srgbClr val="000000"/>
                  </a:solidFill>
                  <a:latin typeface="Arial"/>
                  <a:ea typeface="Arial"/>
                  <a:cs typeface="Arial"/>
                  <a:sym typeface="Arial"/>
                </a:rPr>
                <a:t>Predictive</a:t>
              </a:r>
              <a:r>
                <a:rPr lang="en" sz="2667" b="1" dirty="0">
                  <a:solidFill>
                    <a:srgbClr val="000000"/>
                  </a:solidFill>
                  <a:latin typeface="Arial"/>
                  <a:ea typeface="Arial"/>
                  <a:cs typeface="Arial"/>
                  <a:sym typeface="Arial"/>
                </a:rPr>
                <a:t> </a:t>
              </a:r>
              <a:r>
                <a:rPr lang="en" sz="2667" dirty="0">
                  <a:solidFill>
                    <a:srgbClr val="000000"/>
                  </a:solidFill>
                  <a:latin typeface="Arial"/>
                  <a:ea typeface="Arial"/>
                  <a:cs typeface="Arial"/>
                  <a:sym typeface="Arial"/>
                </a:rPr>
                <a:t>Analytics</a:t>
              </a:r>
              <a:endParaRPr sz="2667" dirty="0">
                <a:solidFill>
                  <a:srgbClr val="000000"/>
                </a:solidFill>
                <a:latin typeface="Arial"/>
                <a:ea typeface="Arial"/>
                <a:cs typeface="Arial"/>
                <a:sym typeface="Arial"/>
              </a:endParaRPr>
            </a:p>
          </p:txBody>
        </p:sp>
        <p:sp>
          <p:nvSpPr>
            <p:cNvPr id="588" name="Google Shape;588;g2891d793a34_0_1670"/>
            <p:cNvSpPr/>
            <p:nvPr/>
          </p:nvSpPr>
          <p:spPr>
            <a:xfrm>
              <a:off x="5635062" y="2275217"/>
              <a:ext cx="4311600" cy="2076000"/>
            </a:xfrm>
            <a:prstGeom prst="rect">
              <a:avLst/>
            </a:prstGeom>
            <a:noFill/>
            <a:ln>
              <a:noFill/>
            </a:ln>
          </p:spPr>
          <p:txBody>
            <a:bodyPr spcFirstLastPara="1" wrap="square" lIns="91433" tIns="91433" rIns="91433" bIns="91433" anchor="ctr" anchorCtr="0">
              <a:noAutofit/>
            </a:bodyPr>
            <a:lstStyle/>
            <a:p>
              <a:pPr>
                <a:buClr>
                  <a:srgbClr val="000000"/>
                </a:buClr>
                <a:buSzPts val="1400"/>
              </a:pPr>
              <a:endParaRPr sz="1867">
                <a:solidFill>
                  <a:srgbClr val="000000"/>
                </a:solidFill>
                <a:latin typeface="Arial"/>
                <a:ea typeface="Arial"/>
                <a:cs typeface="Arial"/>
                <a:sym typeface="Arial"/>
              </a:endParaRPr>
            </a:p>
          </p:txBody>
        </p:sp>
        <p:sp>
          <p:nvSpPr>
            <p:cNvPr id="589" name="Google Shape;589;g2891d793a34_0_1670"/>
            <p:cNvSpPr txBox="1"/>
            <p:nvPr/>
          </p:nvSpPr>
          <p:spPr>
            <a:xfrm>
              <a:off x="5635062" y="2275217"/>
              <a:ext cx="4311600" cy="2076000"/>
            </a:xfrm>
            <a:prstGeom prst="rect">
              <a:avLst/>
            </a:prstGeom>
            <a:noFill/>
            <a:ln>
              <a:noFill/>
            </a:ln>
          </p:spPr>
          <p:txBody>
            <a:bodyPr spcFirstLastPara="1" wrap="square" lIns="0" tIns="0" rIns="0" bIns="0" anchor="t" anchorCtr="0">
              <a:noAutofit/>
            </a:bodyPr>
            <a:lstStyle/>
            <a:p>
              <a:pPr>
                <a:buClr>
                  <a:srgbClr val="000000"/>
                </a:buClr>
                <a:buSzPts val="1300"/>
              </a:pPr>
              <a:r>
                <a:rPr lang="en" sz="1733" b="1" dirty="0">
                  <a:solidFill>
                    <a:srgbClr val="000000"/>
                  </a:solidFill>
                  <a:latin typeface="Arial"/>
                  <a:ea typeface="Arial"/>
                  <a:cs typeface="Arial"/>
                  <a:sym typeface="Arial"/>
                </a:rPr>
                <a:t>Disease Forecasting:</a:t>
              </a:r>
              <a:r>
                <a:rPr lang="en" sz="1733" dirty="0">
                  <a:solidFill>
                    <a:srgbClr val="000000"/>
                  </a:solidFill>
                  <a:latin typeface="Arial"/>
                  <a:ea typeface="Arial"/>
                  <a:cs typeface="Arial"/>
                  <a:sym typeface="Arial"/>
                </a:rPr>
                <a:t> AI models predict disease outbreaks and patient health risks by analyzing large datasets, including genetic information, lifestyle factors, and environmental data.</a:t>
              </a:r>
              <a:endParaRPr sz="1733" dirty="0">
                <a:solidFill>
                  <a:srgbClr val="000000"/>
                </a:solidFill>
                <a:latin typeface="Arial"/>
                <a:ea typeface="Arial"/>
                <a:cs typeface="Arial"/>
                <a:sym typeface="Arial"/>
              </a:endParaRPr>
            </a:p>
            <a:p>
              <a:pPr>
                <a:spcBef>
                  <a:spcPts val="533"/>
                </a:spcBef>
                <a:buClr>
                  <a:srgbClr val="000000"/>
                </a:buClr>
                <a:buSzPts val="1300"/>
              </a:pPr>
              <a:r>
                <a:rPr lang="en" sz="1733" b="1" dirty="0">
                  <a:solidFill>
                    <a:srgbClr val="000000"/>
                  </a:solidFill>
                  <a:latin typeface="Arial"/>
                  <a:ea typeface="Arial"/>
                  <a:cs typeface="Arial"/>
                  <a:sym typeface="Arial"/>
                </a:rPr>
                <a:t>Preventive Healthcare:</a:t>
              </a:r>
              <a:r>
                <a:rPr lang="en" sz="1733" dirty="0">
                  <a:solidFill>
                    <a:srgbClr val="000000"/>
                  </a:solidFill>
                  <a:latin typeface="Arial"/>
                  <a:ea typeface="Arial"/>
                  <a:cs typeface="Arial"/>
                  <a:sym typeface="Arial"/>
                </a:rPr>
                <a:t> Enables early intervention and preventive measures, reducing the overall burden on healthcare systems.</a:t>
              </a:r>
              <a:endParaRPr sz="1733" dirty="0">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359237341"/>
      </p:ext>
    </p:extLst>
  </p:cSld>
  <p:clrMapOvr>
    <a:masterClrMapping/>
  </p:clrMapOvr>
</p:sld>
</file>

<file path=ppt/theme/theme1.xml><?xml version="1.0" encoding="utf-8"?>
<a:theme xmlns:a="http://schemas.openxmlformats.org/drawingml/2006/main" name="I-LEAD Slide Templat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LEAD Slide Template" id="{D8F41B83-B738-4071-A7B7-516DAC615F49}" vid="{0A070B53-7626-4749-9DC4-7019A401D6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I-LEAD Slide Template</Template>
  <TotalTime>2</TotalTime>
  <Words>1324</Words>
  <Application>Microsoft Office PowerPoint</Application>
  <PresentationFormat>Widescreen</PresentationFormat>
  <Paragraphs>119</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Arial</vt:lpstr>
      <vt:lpstr>Arial Black</vt:lpstr>
      <vt:lpstr>Calibri</vt:lpstr>
      <vt:lpstr>Play</vt:lpstr>
      <vt:lpstr>I-LEAD Slide Template</vt:lpstr>
      <vt:lpstr>ArtificiaI Intelligence -  Care Beyond Boundaries</vt:lpstr>
      <vt:lpstr>PowerPoint Presentation</vt:lpstr>
      <vt:lpstr>PowerPoint Presentation</vt:lpstr>
      <vt:lpstr>PowerPoint Presentation</vt:lpstr>
      <vt:lpstr>PowerPoint Presentation</vt:lpstr>
      <vt:lpstr>Applications of AI</vt:lpstr>
      <vt:lpstr>Where do you think we are?</vt:lpstr>
      <vt:lpstr>Definition and Basics</vt:lpstr>
      <vt:lpstr>AI in Healthcare</vt:lpstr>
      <vt:lpstr>AI in Healthcare (Continued)</vt:lpstr>
      <vt:lpstr>AI in Healthcare (Continued)</vt:lpstr>
      <vt:lpstr>AI in Healthcare (Continued)</vt:lpstr>
      <vt:lpstr>Future Trends</vt:lpstr>
      <vt:lpstr>The Role of AI in International Development Programs</vt:lpstr>
      <vt:lpstr>Key Opportunities</vt:lpstr>
      <vt:lpstr>PowerPoint Presentation</vt:lpstr>
      <vt:lpstr>Ethical Challenges</vt:lpstr>
      <vt:lpstr>How to Avoid Ethical Pitfalls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Caitlin Bowman</dc:creator>
  <cp:lastModifiedBy>Caitlin Bowman</cp:lastModifiedBy>
  <cp:revision>2</cp:revision>
  <dcterms:created xsi:type="dcterms:W3CDTF">2025-09-22T16:44:33Z</dcterms:created>
  <dcterms:modified xsi:type="dcterms:W3CDTF">2025-09-22T22:37:51Z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7860cfc-4c84-46be-848a-dfbe37dbcc58_Enabled">
    <vt:lpwstr>true</vt:lpwstr>
  </property>
  <property fmtid="{D5CDD505-2E9C-101B-9397-08002B2CF9AE}" pid="3" name="MSIP_Label_27860cfc-4c84-46be-848a-dfbe37dbcc58_SetDate">
    <vt:lpwstr>2025-09-22T22:37:38Z</vt:lpwstr>
  </property>
  <property fmtid="{D5CDD505-2E9C-101B-9397-08002B2CF9AE}" pid="4" name="MSIP_Label_27860cfc-4c84-46be-848a-dfbe37dbcc58_Method">
    <vt:lpwstr>Standard</vt:lpwstr>
  </property>
  <property fmtid="{D5CDD505-2E9C-101B-9397-08002B2CF9AE}" pid="5" name="MSIP_Label_27860cfc-4c84-46be-848a-dfbe37dbcc58_Name">
    <vt:lpwstr>PATH-Internal</vt:lpwstr>
  </property>
  <property fmtid="{D5CDD505-2E9C-101B-9397-08002B2CF9AE}" pid="6" name="MSIP_Label_27860cfc-4c84-46be-848a-dfbe37dbcc58_SiteId">
    <vt:lpwstr>29ca3f4f-6d67-49a5-a001-e1db48252717</vt:lpwstr>
  </property>
  <property fmtid="{D5CDD505-2E9C-101B-9397-08002B2CF9AE}" pid="7" name="MSIP_Label_27860cfc-4c84-46be-848a-dfbe37dbcc58_ActionId">
    <vt:lpwstr>57b9a14e-d499-464a-87b1-ff60110c45e4</vt:lpwstr>
  </property>
  <property fmtid="{D5CDD505-2E9C-101B-9397-08002B2CF9AE}" pid="8" name="MSIP_Label_27860cfc-4c84-46be-848a-dfbe37dbcc58_ContentBits">
    <vt:lpwstr>0</vt:lpwstr>
  </property>
  <property fmtid="{D5CDD505-2E9C-101B-9397-08002B2CF9AE}" pid="9" name="MSIP_Label_27860cfc-4c84-46be-848a-dfbe37dbcc58_Tag">
    <vt:lpwstr>10, 3, 0, 1</vt:lpwstr>
  </property>
</Properties>
</file>