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512" r:id="rId13"/>
    <p:sldId id="51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9BFB521-9E47-A7D0-AB91-DB65312B6FBA}" name="Linda Taylor" initials="LT" userId="AIX8KoBvJJ/wcDM9YR2JVLkpI0NCSgpyXFKErKbyouQ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5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D90D2-A8A0-4636-9275-9B186001C85F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53335-B6EF-4D78-AF0B-3FD82A097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4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" name="Google Shape;215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58" name="Google Shape;2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8" name="Google Shape;2218;g2fd34e9c2ce_3_3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9" name="Google Shape;2219;g2fd34e9c2ce_3_3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g2fd34e9c2ce_3_3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5" name="Google Shape;2225;g2fd34e9c2ce_3_3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6">
          <a:extLst>
            <a:ext uri="{FF2B5EF4-FFF2-40B4-BE49-F238E27FC236}">
              <a16:creationId xmlns:a16="http://schemas.microsoft.com/office/drawing/2014/main" id="{7DC0AD91-E03B-A770-D200-2FCE90728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g2fd5af0ed0b_1_567:notes">
            <a:extLst>
              <a:ext uri="{FF2B5EF4-FFF2-40B4-BE49-F238E27FC236}">
                <a16:creationId xmlns:a16="http://schemas.microsoft.com/office/drawing/2014/main" id="{1DE3BD85-7369-841A-E319-3A5BA22ED8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8" name="Google Shape;1188;g2fd5af0ed0b_1_567:notes">
            <a:extLst>
              <a:ext uri="{FF2B5EF4-FFF2-40B4-BE49-F238E27FC236}">
                <a16:creationId xmlns:a16="http://schemas.microsoft.com/office/drawing/2014/main" id="{01E8D0DE-DFA3-F475-B74E-728D14AEA1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None/>
            </a:pPr>
            <a:br>
              <a:rPr lang="en-US" dirty="0"/>
            </a:br>
            <a:endParaRPr lang="en-US"/>
          </a:p>
          <a:p>
            <a:pPr>
              <a:buNone/>
            </a:pPr>
            <a:r>
              <a:rPr lang="en-US" b="1"/>
              <a:t>Key Takeaways: Biometrics &amp; Unique Identifiers</a:t>
            </a:r>
            <a:endParaRPr lang="en-US"/>
          </a:p>
          <a:p>
            <a:pPr marL="171450" indent="-171450"/>
            <a:r>
              <a:rPr lang="en-US" b="1" dirty="0"/>
              <a:t>Definition:</a:t>
            </a:r>
            <a:r>
              <a:rPr lang="en-US" dirty="0"/>
              <a:t> Biometrics measure unique physical or behavioral traits; UID systems assign a unique identifier, often using biometrics.</a:t>
            </a:r>
          </a:p>
          <a:p>
            <a:pPr marL="171450" indent="-171450"/>
            <a:r>
              <a:rPr lang="en-US" b="1" dirty="0"/>
              <a:t>Purpose:</a:t>
            </a:r>
            <a:r>
              <a:rPr lang="en-US" dirty="0"/>
              <a:t> Verify identity accurately, improve access to services, reduce fraud, and promote inclusivity.</a:t>
            </a:r>
          </a:p>
          <a:p>
            <a:pPr marL="171450" indent="-171450"/>
            <a:r>
              <a:rPr lang="en-US" b="1" dirty="0"/>
              <a:t>Benefits:</a:t>
            </a:r>
            <a:endParaRPr lang="en-US" dirty="0"/>
          </a:p>
          <a:p>
            <a:pPr marL="1085850" lvl="1" indent="-171450"/>
            <a:r>
              <a:rPr lang="en-US" b="1" dirty="0"/>
              <a:t>Security:</a:t>
            </a:r>
            <a:r>
              <a:rPr lang="en-US" dirty="0"/>
              <a:t> Prevents identity fraud and misuse.</a:t>
            </a:r>
          </a:p>
          <a:p>
            <a:pPr marL="1085850" lvl="1" indent="-171450"/>
            <a:r>
              <a:rPr lang="en-US" b="1" dirty="0"/>
              <a:t>Inclusion:</a:t>
            </a:r>
            <a:r>
              <a:rPr lang="en-US" dirty="0"/>
              <a:t> Enables access to healthcare, social welfare, and financial services for unregistered or marginalized populations.</a:t>
            </a:r>
          </a:p>
          <a:p>
            <a:pPr marL="1085850" lvl="1" indent="-171450"/>
            <a:r>
              <a:rPr lang="en-US" b="1" dirty="0"/>
              <a:t>Efficiency:</a:t>
            </a:r>
            <a:r>
              <a:rPr lang="en-US" dirty="0"/>
              <a:t> Ensures targeted delivery of aid and accurate patient identification.</a:t>
            </a:r>
          </a:p>
          <a:p>
            <a:pPr marL="171450" indent="-171450"/>
            <a:r>
              <a:rPr lang="en-US" b="1" dirty="0"/>
              <a:t>User Considerations:</a:t>
            </a:r>
            <a:r>
              <a:rPr lang="en-US" dirty="0"/>
              <a:t> Systems should be accessible, easy to use, and inclusive of people with disabilities or in remote areas.</a:t>
            </a:r>
          </a:p>
          <a:p>
            <a:pPr marL="171450" indent="-171450"/>
            <a:r>
              <a:rPr lang="en-US" b="1" dirty="0"/>
              <a:t>Privacy:</a:t>
            </a:r>
            <a:r>
              <a:rPr lang="en-US" dirty="0"/>
              <a:t> Minimize data collection, ensure transparency, and protect biometric information.</a:t>
            </a:r>
          </a:p>
          <a:p>
            <a:pPr marL="171450" indent="-171450"/>
            <a:r>
              <a:rPr lang="en-US" b="1" dirty="0"/>
              <a:t>Challenges of No ID:</a:t>
            </a:r>
            <a:r>
              <a:rPr lang="en-US" dirty="0"/>
              <a:t> Exclusion from services, inefficiency, and higher risk of fraud or duplication.</a:t>
            </a:r>
          </a:p>
          <a:p>
            <a: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8967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6">
          <a:extLst>
            <a:ext uri="{FF2B5EF4-FFF2-40B4-BE49-F238E27FC236}">
              <a16:creationId xmlns:a16="http://schemas.microsoft.com/office/drawing/2014/main" id="{5C554FEB-0AB7-8122-82EC-DE239FC8B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g2fd5af0ed0b_1_567:notes">
            <a:extLst>
              <a:ext uri="{FF2B5EF4-FFF2-40B4-BE49-F238E27FC236}">
                <a16:creationId xmlns:a16="http://schemas.microsoft.com/office/drawing/2014/main" id="{7B2BFFFB-82CE-3436-8331-B1204CBA87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8" name="Google Shape;1188;g2fd5af0ed0b_1_567:notes">
            <a:extLst>
              <a:ext uri="{FF2B5EF4-FFF2-40B4-BE49-F238E27FC236}">
                <a16:creationId xmlns:a16="http://schemas.microsoft.com/office/drawing/2014/main" id="{F2D2CE62-1BDF-04AF-BFE2-0FA3597489E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None/>
            </a:pPr>
            <a:br>
              <a:rPr lang="en-US" dirty="0"/>
            </a:br>
            <a:endParaRPr lang="en-US"/>
          </a:p>
          <a:p>
            <a:pPr>
              <a:buNone/>
            </a:pPr>
            <a:r>
              <a:rPr lang="en-US" b="1" dirty="0"/>
              <a:t>Key Takeaways: Biometrics &amp; Unique Identifiers cont. </a:t>
            </a:r>
            <a:endParaRPr lang="en-US" dirty="0"/>
          </a:p>
          <a:p>
            <a:endParaRPr lang="en-US" b="1" dirty="0"/>
          </a:p>
          <a:p>
            <a:r>
              <a:rPr lang="en-US" b="1"/>
              <a:t>Data Protection:</a:t>
            </a:r>
            <a:r>
              <a:rPr lang="en-US"/>
              <a:t> Use strong encryption, secure transmission, access controls, and audit trails to safeguard biometric data.</a:t>
            </a:r>
          </a:p>
          <a:p>
            <a:r>
              <a:rPr lang="en-US" b="1" dirty="0"/>
              <a:t>Informed Consent &amp; Ethics:</a:t>
            </a:r>
            <a:r>
              <a:rPr lang="en-US" dirty="0"/>
              <a:t> Ensure individuals are fully informed, respect human rights, and comply with data protection laws.</a:t>
            </a:r>
          </a:p>
          <a:p>
            <a:r>
              <a:rPr lang="en-US" b="1" dirty="0"/>
              <a:t>Standards &amp; Scalability:</a:t>
            </a:r>
            <a:r>
              <a:rPr lang="en-US" dirty="0"/>
              <a:t> Follow international standards, design systems for growth, and enable cross-border compatibility.</a:t>
            </a:r>
          </a:p>
          <a:p>
            <a:r>
              <a:rPr lang="en-US" b="1" dirty="0"/>
              <a:t>Efficiency &amp; Economic Benefits:</a:t>
            </a:r>
            <a:r>
              <a:rPr lang="en-US" dirty="0"/>
              <a:t> Reduce fraud, improve service delivery, and promote financial inclusion and participation in the formal economy.</a:t>
            </a:r>
          </a:p>
          <a:p>
            <a:r>
              <a:rPr lang="en-US" b="1" dirty="0"/>
              <a:t>Risks &amp; Equity:</a:t>
            </a:r>
            <a:r>
              <a:rPr lang="en-US" dirty="0"/>
              <a:t> Mitigate data breaches, technical barriers, and ensure systems do not exclude or marginalize populations.</a:t>
            </a:r>
          </a:p>
          <a:p>
            <a:pPr marL="171450" indent="-171450"/>
            <a:endParaRPr lang="en-US" dirty="0"/>
          </a:p>
          <a:p>
            <a: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6766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" name="Google Shape;2170;g2fd34e9c2ce_3_30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1" name="Google Shape;2171;g2fd34e9c2ce_3_30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6" name="Google Shape;2176;g2fd34e9c2ce_3_30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7" name="Google Shape;2177;g2fd34e9c2ce_3_30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2" name="Google Shape;2182;g2fd34e9c2ce_3_3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3" name="Google Shape;2183;g2fd34e9c2ce_3_3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8" name="Google Shape;2188;g2fd34e9c2ce_3_3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9" name="Google Shape;2189;g2fd34e9c2ce_3_3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4" name="Google Shape;2194;g2fd34e9c2ce_3_3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5" name="Google Shape;2195;g2fd34e9c2ce_3_3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" name="Google Shape;2200;g2fd34e9c2ce_3_3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1" name="Google Shape;2201;g2fd34e9c2ce_3_3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6" name="Google Shape;2206;g2fd34e9c2ce_3_3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7" name="Google Shape;2207;g2fd34e9c2ce_3_3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2" name="Google Shape;2212;g2fd34e9c2ce_3_3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3" name="Google Shape;2213;g2fd34e9c2ce_3_3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9BE6-C644-1E47-F15A-31F0A970F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66764-230A-C541-19E4-7E6071DAA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9B7AA-43C1-8D23-7412-F5FDD8ABD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D91FF-1CE9-E2F9-9754-CCC5AAFF0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583FB-BF01-707D-F7EA-5F47B944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C950BD-82A8-BB8D-5759-E270FC7CC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2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7F85-E3EF-B4CE-CBAD-69680E047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B086D-CAE8-5795-DEF3-BE4E3AB3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F060D-5BAC-F389-9CF8-B5079508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E6C4E-D0AE-9885-8505-93AB9D9C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30554-E6C5-2EAF-999D-5C602FB0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C1F85A-E6CC-9ACF-FFF3-26DA23BC5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69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287FA-52CD-7D9C-228C-6A00D0B87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57D37-EB46-08CE-8E47-C0706D3E4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BD331-2D48-78E4-B7F4-22AED0A6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F8387-5219-08F0-8708-C4AE5A51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3C93E-A819-7BE2-381C-A24A1E86F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A59788-BC95-7B10-AABF-1C5981343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0716-7F73-80C6-2EDF-990DC41C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556E3-085C-4418-8B21-21ED955AF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E0A8D-1420-902F-14D2-C210B7AE0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D3758-9DF7-6B47-A4E3-5B4D047E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DB1E2-6C5D-A1F1-4295-D65A9136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BAB86-C786-E00D-ACF6-2A5AED806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BBA06C-55AF-715A-6933-D0E1E01C0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43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9128B-BD20-8395-07F5-D86B3EF8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942E6-1467-4207-46A4-01F86D8EF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719FB-8F53-839E-E2D8-B1191D681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B60A3D-7E89-4341-A89E-ECDF5C19C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950E4-B7B4-8E4D-1400-9F2243C98E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BB6DB8-12BF-2F34-1D75-DB6775AF7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C935BB-90CE-7050-E4C0-4DD125362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097BDB-A046-AD2D-E7FB-3CAE66B9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6C6A6A-2980-A677-5F75-BF1BD29E4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0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F08EB-8A36-A64E-E31A-7640FD32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8D530-0937-2440-1433-B5E8A508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F1A77-A2E0-4A5C-40CB-87D24133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DE620-1DDE-EBD9-3AA1-E7F66EE2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154034-322D-B468-2C6B-F0E738D45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17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A7852F-FAA5-0A60-9D26-E92DB35B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41ABAF-A81F-A999-6179-E92255FD8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F70BA-913B-ADA7-D5F5-885755E6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5464A4-7276-4E74-2E0C-2C3EB8D8D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7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7B18-253F-0218-B2EF-B422040E8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EC41D-5516-E3C7-1BCB-58D165811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864A2F-38E8-CC0C-13BD-B2F72CC73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1A8C1-7B13-3E65-729E-AFD6941AB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0FD92-282C-11EB-3F25-EAEAB3C7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F1043-B05F-8A06-4A12-EDF4DEDC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E44127-AC8C-2438-DEE6-5BAB734F2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8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0D97F-7B0D-736D-B3FC-DC060995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EF7B4D-C7D7-4E39-2FE2-0E500881C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649369-3C81-5BF0-9CDD-523C0159A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96D15-1BEB-0610-AAEA-DA8C065B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210AB-FFA9-A6B3-3D80-A4BF7B3B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75E5B-0401-2AB9-8BAE-B6DF0B93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54C795-D221-5B51-77F3-B655826DA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19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54806B-7E4C-BA8A-DF65-214490F0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A9CA0-B4C0-2BB5-4D3A-1049B2E3F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523B1-843D-9FC5-C2B4-9A9C9BA69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C0691D-40D1-4BCE-B969-6E23BCE31C1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2F8A1-416D-D203-FFAA-A19F6025C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ACCB3-8AFF-87C7-8421-0795088A2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F802EC-0CFC-4040-A3B7-C4B9B4548F2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502016-1D90-29F9-4718-BA33974316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06903" y="0"/>
            <a:ext cx="158509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5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" name="Google Shape;2160;p7"/>
          <p:cNvSpPr txBox="1">
            <a:spLocks noGrp="1"/>
          </p:cNvSpPr>
          <p:nvPr>
            <p:ph type="title"/>
          </p:nvPr>
        </p:nvSpPr>
        <p:spPr>
          <a:xfrm>
            <a:off x="831851" y="1709739"/>
            <a:ext cx="10515600" cy="15001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2100"/>
            </a:pPr>
            <a:r>
              <a:rPr lang="en-US" sz="5200" dirty="0">
                <a:latin typeface="Arial"/>
                <a:ea typeface="Arial"/>
                <a:cs typeface="Arial"/>
                <a:sym typeface="Arial"/>
              </a:rPr>
              <a:t>Biometrics &amp; UID</a:t>
            </a:r>
            <a:endParaRPr sz="52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1" name="Google Shape;2161;p7"/>
          <p:cNvSpPr txBox="1">
            <a:spLocks noGrp="1"/>
          </p:cNvSpPr>
          <p:nvPr>
            <p:ph type="body" idx="1"/>
          </p:nvPr>
        </p:nvSpPr>
        <p:spPr>
          <a:xfrm>
            <a:off x="831851" y="327102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1800"/>
            </a:pPr>
            <a:r>
              <a:rPr lang="en-US" sz="2133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//  Add facilitator name // </a:t>
            </a:r>
            <a:endParaRPr sz="2133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ts val="1800"/>
            </a:pPr>
            <a:endParaRPr sz="2133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2fd34e9c2ce_3_3134"/>
          <p:cNvSpPr txBox="1">
            <a:spLocks noGrp="1"/>
          </p:cNvSpPr>
          <p:nvPr>
            <p:ph type="title"/>
          </p:nvPr>
        </p:nvSpPr>
        <p:spPr>
          <a:xfrm>
            <a:off x="302171" y="437269"/>
            <a:ext cx="8924792" cy="15616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  <a:buSzPts val="990"/>
            </a:pPr>
            <a:r>
              <a:rPr lang="en-US" sz="3733" dirty="0"/>
              <a:t>Impact of Biometrics &amp; UID on Service Delivery and Economic Inclusion</a:t>
            </a:r>
            <a:endParaRPr sz="3733" dirty="0"/>
          </a:p>
        </p:txBody>
      </p:sp>
      <p:sp>
        <p:nvSpPr>
          <p:cNvPr id="2222" name="Google Shape;2222;g2fd34e9c2ce_3_3134"/>
          <p:cNvSpPr txBox="1"/>
          <p:nvPr/>
        </p:nvSpPr>
        <p:spPr>
          <a:xfrm>
            <a:off x="715307" y="1998915"/>
            <a:ext cx="9788571" cy="3832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133" b="1" dirty="0"/>
              <a:t>Efficiency Gains: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Resource Allocation:</a:t>
            </a:r>
            <a:r>
              <a:rPr lang="en-US" sz="2133" dirty="0"/>
              <a:t> Reduce fraud and ensure that aid and services are delivered to the intended recipients.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Economic Benefits: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Financial Inclusion:</a:t>
            </a:r>
            <a:r>
              <a:rPr lang="en-US" sz="2133" dirty="0"/>
              <a:t> Empower individuals with secure access to banking and financial services.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Participation in Formal Economy:</a:t>
            </a:r>
            <a:r>
              <a:rPr lang="en-US" sz="2133" dirty="0"/>
              <a:t> Enable previously undocumented individuals to engage in the formal economy.</a:t>
            </a:r>
            <a:endParaRPr sz="2133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7" name="Google Shape;2227;g2fd34e9c2ce_3_3139"/>
          <p:cNvSpPr txBox="1">
            <a:spLocks noGrp="1"/>
          </p:cNvSpPr>
          <p:nvPr>
            <p:ph type="title"/>
          </p:nvPr>
        </p:nvSpPr>
        <p:spPr>
          <a:xfrm>
            <a:off x="484704" y="365126"/>
            <a:ext cx="10084496" cy="15616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US"/>
              <a:t>Challenges &amp; Risks</a:t>
            </a:r>
            <a:endParaRPr/>
          </a:p>
        </p:txBody>
      </p:sp>
      <p:sp>
        <p:nvSpPr>
          <p:cNvPr id="2228" name="Google Shape;2228;g2fd34e9c2ce_3_3139"/>
          <p:cNvSpPr txBox="1"/>
          <p:nvPr/>
        </p:nvSpPr>
        <p:spPr>
          <a:xfrm>
            <a:off x="622404" y="1628201"/>
            <a:ext cx="10487467" cy="3832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133" b="1" dirty="0"/>
              <a:t>Data Security Risks: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Potential Breaches:</a:t>
            </a:r>
            <a:r>
              <a:rPr lang="en-US" sz="2133" dirty="0"/>
              <a:t> Risks associated with data breaches or unauthorized access to biometric data.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Exclusion Risks: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Technical Barriers:</a:t>
            </a:r>
            <a:r>
              <a:rPr lang="en-US" sz="2133" dirty="0"/>
              <a:t> Some populations may face difficulties in enrollment due to technical issues or lack of infrastructure.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Equity Concerns:</a:t>
            </a:r>
            <a:r>
              <a:rPr lang="en-US" sz="2133" dirty="0"/>
              <a:t> Ensure that biometric systems do not inadvertently exclude or marginalize certain groups.</a:t>
            </a:r>
            <a:endParaRPr sz="2133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9">
          <a:extLst>
            <a:ext uri="{FF2B5EF4-FFF2-40B4-BE49-F238E27FC236}">
              <a16:creationId xmlns:a16="http://schemas.microsoft.com/office/drawing/2014/main" id="{475E55AC-590A-D936-8F55-384FE3C38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g2fd5af0ed0b_1_567">
            <a:extLst>
              <a:ext uri="{FF2B5EF4-FFF2-40B4-BE49-F238E27FC236}">
                <a16:creationId xmlns:a16="http://schemas.microsoft.com/office/drawing/2014/main" id="{3CE42218-94A1-F385-0B97-6912A16A30F5}"/>
              </a:ext>
            </a:extLst>
          </p:cNvPr>
          <p:cNvSpPr txBox="1"/>
          <p:nvPr/>
        </p:nvSpPr>
        <p:spPr>
          <a:xfrm>
            <a:off x="465100" y="2114367"/>
            <a:ext cx="7408800" cy="4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/>
          <a:p>
            <a:pPr marL="237061" indent="-50799">
              <a:lnSpc>
                <a:spcPct val="90000"/>
              </a:lnSpc>
              <a:buClr>
                <a:srgbClr val="000000"/>
              </a:buClr>
              <a:buSzPts val="800"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80EED6-E75D-1C7B-58AF-E8A4CC4F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1193" name="Google Shape;1193;g2fd5af0ed0b_1_567">
            <a:extLst>
              <a:ext uri="{FF2B5EF4-FFF2-40B4-BE49-F238E27FC236}">
                <a16:creationId xmlns:a16="http://schemas.microsoft.com/office/drawing/2014/main" id="{3FFF5145-CE43-514C-0994-7B0001A71746}"/>
              </a:ext>
            </a:extLst>
          </p:cNvPr>
          <p:cNvSpPr txBox="1">
            <a:spLocks noGrp="1"/>
          </p:cNvSpPr>
          <p:nvPr>
            <p:ph sz="half" idx="4294967295"/>
          </p:nvPr>
        </p:nvSpPr>
        <p:spPr>
          <a:xfrm>
            <a:off x="838200" y="1690689"/>
            <a:ext cx="10035363" cy="38989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00" tIns="45700" rIns="91400" bIns="45700" rtlCol="0" anchor="t" anchorCtr="0">
            <a:noAutofit/>
          </a:bodyPr>
          <a:lstStyle/>
          <a:p>
            <a:pPr marL="380990" indent="-380990">
              <a:buSzPts val="2100"/>
            </a:pPr>
            <a:r>
              <a:rPr lang="en-US" sz="2667" b="1" dirty="0"/>
              <a:t>Biometrics &amp; UIDs:</a:t>
            </a:r>
            <a:r>
              <a:rPr lang="en-US" sz="2667" dirty="0"/>
              <a:t> Measure unique traits and assign identifiers for accurate identity verification.</a:t>
            </a:r>
          </a:p>
          <a:p>
            <a:pPr marL="380990" indent="-380990">
              <a:buSzPts val="2100"/>
            </a:pPr>
            <a:r>
              <a:rPr lang="en-US" sz="2667" b="1" dirty="0"/>
              <a:t>Access &amp; Inclusion:</a:t>
            </a:r>
            <a:r>
              <a:rPr lang="en-US" sz="2667" dirty="0"/>
              <a:t> Enable healthcare, social welfare, and financial services for unregistered populations.</a:t>
            </a:r>
          </a:p>
          <a:p>
            <a:pPr marL="380990" indent="-380990">
              <a:buSzPts val="2100"/>
            </a:pPr>
            <a:r>
              <a:rPr lang="en-US" sz="2667" b="1" dirty="0"/>
              <a:t>Security &amp; Efficiency:</a:t>
            </a:r>
            <a:r>
              <a:rPr lang="en-US" sz="2667" dirty="0"/>
              <a:t> Prevent fraud, ensure targeted aid, and maintain accurate records.</a:t>
            </a:r>
          </a:p>
          <a:p>
            <a:pPr marL="380990" indent="-380990">
              <a:buSzPts val="2100"/>
            </a:pPr>
            <a:r>
              <a:rPr lang="en-US" sz="2667" b="1" dirty="0"/>
              <a:t>Privacy &amp; Usability:</a:t>
            </a:r>
            <a:r>
              <a:rPr lang="en-US" sz="2667" dirty="0"/>
              <a:t> Minimize data collection, protect information, and design accessible systems.</a:t>
            </a:r>
          </a:p>
          <a:p>
            <a:pPr marL="677316" indent="-567252">
              <a:lnSpc>
                <a:spcPct val="100000"/>
              </a:lnSpc>
              <a:spcBef>
                <a:spcPts val="1200"/>
              </a:spcBef>
              <a:buSzPts val="2100"/>
            </a:pPr>
            <a:endParaRPr dirty="0"/>
          </a:p>
          <a:p>
            <a:pPr marL="677316" indent="-567252">
              <a:lnSpc>
                <a:spcPct val="100000"/>
              </a:lnSpc>
              <a:spcBef>
                <a:spcPts val="2133"/>
              </a:spcBef>
              <a:buSzPts val="2100"/>
              <a:buFont typeface="Arial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1629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9">
          <a:extLst>
            <a:ext uri="{FF2B5EF4-FFF2-40B4-BE49-F238E27FC236}">
              <a16:creationId xmlns:a16="http://schemas.microsoft.com/office/drawing/2014/main" id="{6A71AD92-D874-7F64-DBA7-0E7E25F74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g2fd5af0ed0b_1_567">
            <a:extLst>
              <a:ext uri="{FF2B5EF4-FFF2-40B4-BE49-F238E27FC236}">
                <a16:creationId xmlns:a16="http://schemas.microsoft.com/office/drawing/2014/main" id="{654F615D-8B14-22D3-8B47-58DB59FC9BBA}"/>
              </a:ext>
            </a:extLst>
          </p:cNvPr>
          <p:cNvSpPr txBox="1"/>
          <p:nvPr/>
        </p:nvSpPr>
        <p:spPr>
          <a:xfrm>
            <a:off x="465100" y="2114367"/>
            <a:ext cx="7408800" cy="4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/>
          <a:p>
            <a:pPr marL="237061" indent="-50799">
              <a:lnSpc>
                <a:spcPct val="90000"/>
              </a:lnSpc>
              <a:buClr>
                <a:srgbClr val="000000"/>
              </a:buClr>
              <a:buSzPts val="800"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23FB7C-18CE-BD8D-4EBA-CD92BE53C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1193" name="Google Shape;1193;g2fd5af0ed0b_1_567">
            <a:extLst>
              <a:ext uri="{FF2B5EF4-FFF2-40B4-BE49-F238E27FC236}">
                <a16:creationId xmlns:a16="http://schemas.microsoft.com/office/drawing/2014/main" id="{4929536A-262B-5130-86AD-1C8A5E5833F6}"/>
              </a:ext>
            </a:extLst>
          </p:cNvPr>
          <p:cNvSpPr txBox="1">
            <a:spLocks noGrp="1"/>
          </p:cNvSpPr>
          <p:nvPr>
            <p:ph sz="half" idx="4294967295"/>
          </p:nvPr>
        </p:nvSpPr>
        <p:spPr>
          <a:xfrm>
            <a:off x="838200" y="1690689"/>
            <a:ext cx="9227288" cy="38989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00" tIns="45700" rIns="91400" bIns="45700" rtlCol="0" anchor="t" anchorCtr="0">
            <a:noAutofit/>
          </a:bodyPr>
          <a:lstStyle/>
          <a:p>
            <a:pPr marL="380990" indent="-380990">
              <a:buSzPts val="2100"/>
            </a:pPr>
            <a:r>
              <a:rPr lang="en-US" sz="2667" b="1" dirty="0"/>
              <a:t>Protect Data:</a:t>
            </a:r>
            <a:r>
              <a:rPr lang="en-US" sz="2667" dirty="0"/>
              <a:t> Encrypt, secure, and control access to biometric information.</a:t>
            </a:r>
          </a:p>
          <a:p>
            <a:pPr marL="380990" indent="-380990">
              <a:buSzPts val="2100"/>
            </a:pPr>
            <a:r>
              <a:rPr lang="en-US" sz="2667" b="1" dirty="0"/>
              <a:t>Consent &amp; Ethics:</a:t>
            </a:r>
            <a:r>
              <a:rPr lang="en-US" sz="2667" dirty="0"/>
              <a:t> Inform users, respect rights, and follow privacy laws.</a:t>
            </a:r>
          </a:p>
          <a:p>
            <a:pPr marL="380990" indent="-380990">
              <a:buSzPts val="2100"/>
            </a:pPr>
            <a:r>
              <a:rPr lang="en-US" sz="2667" b="1" dirty="0"/>
              <a:t>Standards &amp; Scalability:</a:t>
            </a:r>
            <a:r>
              <a:rPr lang="en-US" sz="2667" dirty="0"/>
              <a:t> Use international standards and design for growth and cross-border use.</a:t>
            </a:r>
          </a:p>
          <a:p>
            <a:pPr marL="380990" indent="-380990">
              <a:buSzPts val="2100"/>
            </a:pPr>
            <a:r>
              <a:rPr lang="en-US" sz="2667" b="1" dirty="0"/>
              <a:t>Efficiency &amp; Inclusion:</a:t>
            </a:r>
            <a:r>
              <a:rPr lang="en-US" sz="2667" dirty="0"/>
              <a:t> Reduce fraud, improve service delivery, and promote equitable access.</a:t>
            </a:r>
          </a:p>
          <a:p>
            <a:pPr marL="380990" indent="-380990">
              <a:buSzPts val="2100"/>
            </a:pPr>
            <a:r>
              <a:rPr lang="en-US" sz="2667" b="1" dirty="0"/>
              <a:t>Risks:</a:t>
            </a:r>
            <a:r>
              <a:rPr lang="en-US" sz="2667" dirty="0"/>
              <a:t> Mitigate against data breaches</a:t>
            </a:r>
          </a:p>
          <a:p>
            <a:pPr marL="186262" indent="0">
              <a:buSzPts val="2100"/>
              <a:buNone/>
            </a:pPr>
            <a:endParaRPr lang="en-US" dirty="0"/>
          </a:p>
          <a:p>
            <a:pPr marL="677316" indent="-567252">
              <a:lnSpc>
                <a:spcPct val="100000"/>
              </a:lnSpc>
              <a:spcBef>
                <a:spcPts val="1200"/>
              </a:spcBef>
              <a:buSzPts val="2100"/>
              <a:buFont typeface="Arial"/>
              <a:buChar char="•"/>
            </a:pPr>
            <a:endParaRPr dirty="0"/>
          </a:p>
          <a:p>
            <a:pPr marL="677316" indent="-567252">
              <a:lnSpc>
                <a:spcPct val="100000"/>
              </a:lnSpc>
              <a:spcBef>
                <a:spcPts val="2133"/>
              </a:spcBef>
              <a:buSzPts val="21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0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3" name="Google Shape;2173;g2fd34e9c2ce_3_3094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4024172" cy="70257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3733" dirty="0"/>
              <a:t>Introduction</a:t>
            </a:r>
            <a:endParaRPr sz="3733" dirty="0"/>
          </a:p>
        </p:txBody>
      </p:sp>
      <p:sp>
        <p:nvSpPr>
          <p:cNvPr id="2174" name="Google Shape;2174;g2fd34e9c2ce_3_3094"/>
          <p:cNvSpPr txBox="1"/>
          <p:nvPr/>
        </p:nvSpPr>
        <p:spPr>
          <a:xfrm>
            <a:off x="838200" y="1490534"/>
            <a:ext cx="10444811" cy="420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133" b="1" dirty="0"/>
              <a:t>Definition and Overview: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Biometrics:</a:t>
            </a:r>
            <a:r>
              <a:rPr lang="en-US" sz="2133" dirty="0"/>
              <a:t> Refers to the measurement and statistical analysis of people’s unique physical and behavioral characteristics.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UID Systems:</a:t>
            </a:r>
            <a:r>
              <a:rPr lang="en-US" sz="2133" dirty="0"/>
              <a:t> Systems that assign a unique identifier to everyone, often using biometrics.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Purpose: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Identity Verification:</a:t>
            </a:r>
            <a:r>
              <a:rPr lang="en-US" sz="2133" dirty="0"/>
              <a:t> Ensure accurate identification for accessing services.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Relevance in Development:</a:t>
            </a:r>
            <a:r>
              <a:rPr lang="en-US" sz="2133" dirty="0"/>
              <a:t> Critical in improving access to services, reducing fraud, and ensuring inclusivity.</a:t>
            </a:r>
            <a:endParaRPr sz="2133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" name="Google Shape;2179;g2fd34e9c2ce_3_3099"/>
          <p:cNvSpPr txBox="1">
            <a:spLocks noGrp="1"/>
          </p:cNvSpPr>
          <p:nvPr>
            <p:ph type="title"/>
          </p:nvPr>
        </p:nvSpPr>
        <p:spPr>
          <a:xfrm>
            <a:off x="592639" y="365126"/>
            <a:ext cx="9110461" cy="15616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  <a:buSzPts val="990"/>
            </a:pPr>
            <a:r>
              <a:rPr lang="en-US" sz="3733" dirty="0"/>
              <a:t>Identity Gaps and Challenges in Developing Countries</a:t>
            </a:r>
            <a:endParaRPr sz="3733" dirty="0"/>
          </a:p>
        </p:txBody>
      </p:sp>
      <p:sp>
        <p:nvSpPr>
          <p:cNvPr id="2180" name="Google Shape;2180;g2fd34e9c2ce_3_3099"/>
          <p:cNvSpPr txBox="1"/>
          <p:nvPr/>
        </p:nvSpPr>
        <p:spPr>
          <a:xfrm>
            <a:off x="775232" y="1926773"/>
            <a:ext cx="10486136" cy="3832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133" b="1" dirty="0"/>
              <a:t>The Identity Crisis: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Lack of Legal ID:</a:t>
            </a:r>
            <a:r>
              <a:rPr lang="en-US" sz="2133" dirty="0"/>
              <a:t> Many people, particularly in rural areas, lack official identification.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Barriers to Access:</a:t>
            </a:r>
            <a:r>
              <a:rPr lang="en-US" sz="2133" dirty="0"/>
              <a:t> Without ID, people face challenges in accessing basic services, healthcare, and financial systems.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Consequences: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Exclusion:</a:t>
            </a:r>
            <a:r>
              <a:rPr lang="en-US" sz="2133" dirty="0"/>
              <a:t> Marginalized communities remain outside of formal systems.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Inefficiency:</a:t>
            </a:r>
            <a:r>
              <a:rPr lang="en-US" sz="2133" dirty="0"/>
              <a:t> Service delivery becomes more prone to fraud and duplication.</a:t>
            </a:r>
            <a:endParaRPr sz="2133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5" name="Google Shape;2185;g2fd34e9c2ce_3_3104"/>
          <p:cNvSpPr txBox="1">
            <a:spLocks noGrp="1"/>
          </p:cNvSpPr>
          <p:nvPr>
            <p:ph type="title"/>
          </p:nvPr>
        </p:nvSpPr>
        <p:spPr>
          <a:xfrm>
            <a:off x="383705" y="332010"/>
            <a:ext cx="10084496" cy="15616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1867"/>
              </a:spcBef>
              <a:buSzPts val="990"/>
            </a:pPr>
            <a:r>
              <a:rPr lang="en-US" sz="3027" dirty="0">
                <a:latin typeface="Arial"/>
                <a:ea typeface="Arial"/>
                <a:cs typeface="Arial"/>
                <a:sym typeface="Arial"/>
              </a:rPr>
              <a:t>The Case for Biometrics in International Development</a:t>
            </a:r>
            <a:endParaRPr sz="2787" dirty="0"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533"/>
              </a:spcBef>
              <a:buSzPts val="990"/>
            </a:pPr>
            <a:endParaRPr sz="4827" dirty="0"/>
          </a:p>
        </p:txBody>
      </p:sp>
      <p:sp>
        <p:nvSpPr>
          <p:cNvPr id="2186" name="Google Shape;2186;g2fd34e9c2ce_3_3104"/>
          <p:cNvSpPr txBox="1"/>
          <p:nvPr/>
        </p:nvSpPr>
        <p:spPr>
          <a:xfrm>
            <a:off x="676274" y="1607574"/>
            <a:ext cx="10282097" cy="3832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133" b="1" dirty="0"/>
              <a:t>Why Biometrics?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Accuracy:</a:t>
            </a:r>
            <a:r>
              <a:rPr lang="en-US" sz="2133" dirty="0"/>
              <a:t> Biometrics provide a high degree of accuracy in verifying identity.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Uniqueness:</a:t>
            </a:r>
            <a:r>
              <a:rPr lang="en-US" sz="2133" dirty="0"/>
              <a:t> Each individual has distinct biometric features, making it difficult to forge or duplicate identities.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Benefits: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Security:</a:t>
            </a:r>
            <a:r>
              <a:rPr lang="en-US" sz="2133" dirty="0"/>
              <a:t> Biometrics help prevent identity fraud and misuse.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Inclusion:</a:t>
            </a:r>
            <a:r>
              <a:rPr lang="en-US" sz="2133" dirty="0"/>
              <a:t> Facilitates access to services for those previously unregistered or undocumented.</a:t>
            </a:r>
            <a:endParaRPr sz="2133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" name="Google Shape;2191;g2fd34e9c2ce_3_3109"/>
          <p:cNvSpPr txBox="1">
            <a:spLocks noGrp="1"/>
          </p:cNvSpPr>
          <p:nvPr>
            <p:ph type="title"/>
          </p:nvPr>
        </p:nvSpPr>
        <p:spPr>
          <a:xfrm>
            <a:off x="382353" y="372481"/>
            <a:ext cx="10323919" cy="15616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US" sz="3733" dirty="0"/>
              <a:t>Use Cases for Biometrics and UID Development</a:t>
            </a:r>
            <a:endParaRPr sz="3733" dirty="0"/>
          </a:p>
        </p:txBody>
      </p:sp>
      <p:sp>
        <p:nvSpPr>
          <p:cNvPr id="2192" name="Google Shape;2192;g2fd34e9c2ce_3_3109"/>
          <p:cNvSpPr txBox="1"/>
          <p:nvPr/>
        </p:nvSpPr>
        <p:spPr>
          <a:xfrm>
            <a:off x="678136" y="1934127"/>
            <a:ext cx="11131512" cy="4242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133" b="1" dirty="0"/>
              <a:t>Social Welfare Programs: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Targeted Aid:</a:t>
            </a:r>
            <a:r>
              <a:rPr lang="en-US" sz="2133" dirty="0"/>
              <a:t> Ensure subsidies and benefits reach the right people.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Healthcare: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Patient Identification:</a:t>
            </a:r>
            <a:r>
              <a:rPr lang="en-US" sz="2133" dirty="0"/>
              <a:t> Streamline access to healthcare and maintain accurate medical records.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Financial Inclusion: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Banking Access:</a:t>
            </a:r>
            <a:r>
              <a:rPr lang="en-US" sz="2133" dirty="0"/>
              <a:t> Enable secure access to financial services for unbanked populations.</a:t>
            </a:r>
            <a:endParaRPr sz="2133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7" name="Google Shape;2197;g2fd34e9c2ce_3_3114"/>
          <p:cNvSpPr txBox="1">
            <a:spLocks noGrp="1"/>
          </p:cNvSpPr>
          <p:nvPr>
            <p:ph type="title"/>
          </p:nvPr>
        </p:nvSpPr>
        <p:spPr>
          <a:xfrm>
            <a:off x="504477" y="365126"/>
            <a:ext cx="10084496" cy="15616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User-Centric Design </a:t>
            </a:r>
            <a:endParaRPr dirty="0"/>
          </a:p>
        </p:txBody>
      </p:sp>
      <p:sp>
        <p:nvSpPr>
          <p:cNvPr id="2198" name="Google Shape;2198;g2fd34e9c2ce_3_3114"/>
          <p:cNvSpPr txBox="1"/>
          <p:nvPr/>
        </p:nvSpPr>
        <p:spPr>
          <a:xfrm>
            <a:off x="504478" y="1452958"/>
            <a:ext cx="10751941" cy="4204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400" b="1" dirty="0"/>
              <a:t>Inclusivity:</a:t>
            </a:r>
            <a:endParaRPr sz="2400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400" b="1" dirty="0"/>
              <a:t>Accessibility:</a:t>
            </a:r>
            <a:r>
              <a:rPr lang="en-US" sz="2400" dirty="0"/>
              <a:t> Ensure systems accommodate people with disabilities and those in remote locations.</a:t>
            </a:r>
            <a:endParaRPr sz="2400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400" b="1" dirty="0"/>
              <a:t>User Experience:</a:t>
            </a:r>
            <a:r>
              <a:rPr lang="en-US" sz="2400" dirty="0"/>
              <a:t> Design systems that are easy to use and understand.</a:t>
            </a:r>
            <a:endParaRPr sz="2400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400" b="1" dirty="0"/>
              <a:t>Privacy Considerations:</a:t>
            </a:r>
            <a:endParaRPr sz="2400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400" b="1" dirty="0"/>
              <a:t>Data Minimization:</a:t>
            </a:r>
            <a:r>
              <a:rPr lang="en-US" sz="2400" dirty="0"/>
              <a:t> Collect only necessary biometric data.</a:t>
            </a:r>
            <a:endParaRPr sz="2400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400" b="1" dirty="0"/>
              <a:t>Transparency:</a:t>
            </a:r>
            <a:r>
              <a:rPr lang="en-US" sz="2400" dirty="0"/>
              <a:t> Clearly communicate how data will be used and protected.</a:t>
            </a:r>
            <a:endParaRPr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3" name="Google Shape;2203;g2fd34e9c2ce_3_3119"/>
          <p:cNvSpPr txBox="1">
            <a:spLocks noGrp="1"/>
          </p:cNvSpPr>
          <p:nvPr>
            <p:ph type="title"/>
          </p:nvPr>
        </p:nvSpPr>
        <p:spPr>
          <a:xfrm>
            <a:off x="619755" y="521518"/>
            <a:ext cx="10084496" cy="81800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Data Security and Protection</a:t>
            </a:r>
            <a:endParaRPr dirty="0"/>
          </a:p>
        </p:txBody>
      </p:sp>
      <p:sp>
        <p:nvSpPr>
          <p:cNvPr id="2204" name="Google Shape;2204;g2fd34e9c2ce_3_3119"/>
          <p:cNvSpPr txBox="1"/>
          <p:nvPr/>
        </p:nvSpPr>
        <p:spPr>
          <a:xfrm>
            <a:off x="619756" y="1723292"/>
            <a:ext cx="10766921" cy="4204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400" b="1" dirty="0"/>
              <a:t>Encryption:</a:t>
            </a:r>
            <a:endParaRPr sz="2400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400" b="1" dirty="0"/>
              <a:t>Data Storage:</a:t>
            </a:r>
            <a:r>
              <a:rPr lang="en-US" sz="2400" dirty="0"/>
              <a:t> Use strong encryption methods for storing biometric data.</a:t>
            </a:r>
            <a:endParaRPr sz="2400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400" b="1" dirty="0"/>
              <a:t>Transmission Security:</a:t>
            </a:r>
            <a:r>
              <a:rPr lang="en-US" sz="2400" dirty="0"/>
              <a:t> Ensure data is securely transmitted between devices and systems.</a:t>
            </a:r>
            <a:endParaRPr sz="2400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400" b="1" dirty="0"/>
              <a:t>Access Controls:</a:t>
            </a:r>
            <a:endParaRPr sz="2400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400" b="1" dirty="0"/>
              <a:t>Authorization:</a:t>
            </a:r>
            <a:r>
              <a:rPr lang="en-US" sz="2400" dirty="0"/>
              <a:t> Restrict access to biometric data to authorized personnel only.</a:t>
            </a:r>
            <a:endParaRPr sz="2400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400" b="1" dirty="0"/>
              <a:t>Audit Trails:</a:t>
            </a:r>
            <a:r>
              <a:rPr lang="en-US" sz="2400" dirty="0"/>
              <a:t> Maintain logs of access to biometric data for accountability.</a:t>
            </a: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9" name="Google Shape;2209;g2fd34e9c2ce_3_3124"/>
          <p:cNvSpPr txBox="1">
            <a:spLocks noGrp="1"/>
          </p:cNvSpPr>
          <p:nvPr>
            <p:ph type="title"/>
          </p:nvPr>
        </p:nvSpPr>
        <p:spPr>
          <a:xfrm>
            <a:off x="727799" y="350347"/>
            <a:ext cx="10084496" cy="15616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Legal and Ethical Considerations</a:t>
            </a:r>
            <a:endParaRPr dirty="0"/>
          </a:p>
        </p:txBody>
      </p:sp>
      <p:sp>
        <p:nvSpPr>
          <p:cNvPr id="2210" name="Google Shape;2210;g2fd34e9c2ce_3_3124"/>
          <p:cNvSpPr txBox="1"/>
          <p:nvPr/>
        </p:nvSpPr>
        <p:spPr>
          <a:xfrm>
            <a:off x="727799" y="1438817"/>
            <a:ext cx="10821352" cy="4620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133" b="1" dirty="0"/>
              <a:t>Informed Consent: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User Rights:</a:t>
            </a:r>
            <a:r>
              <a:rPr lang="en-US" sz="2133" dirty="0"/>
              <a:t> Ensure individuals are fully informed before collecting their biometric data.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Regulatory Compliance: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Data Protection Laws:</a:t>
            </a:r>
            <a:r>
              <a:rPr lang="en-US" sz="2133" dirty="0"/>
              <a:t> Adhere to local and international regulations on data privacy and protection.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Ethical Use: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Human Rights:</a:t>
            </a:r>
            <a:r>
              <a:rPr lang="en-US" sz="2133" dirty="0"/>
              <a:t> Respect the rights and dignity of individuals in the implementation of biometric systems.</a:t>
            </a:r>
            <a:endParaRPr sz="2133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5" name="Google Shape;2215;g2fd34e9c2ce_3_31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Interoperability &amp; Scalability</a:t>
            </a:r>
            <a:endParaRPr dirty="0"/>
          </a:p>
        </p:txBody>
      </p:sp>
      <p:sp>
        <p:nvSpPr>
          <p:cNvPr id="2216" name="Google Shape;2216;g2fd34e9c2ce_3_3129"/>
          <p:cNvSpPr txBox="1"/>
          <p:nvPr/>
        </p:nvSpPr>
        <p:spPr>
          <a:xfrm>
            <a:off x="1003545" y="1799483"/>
            <a:ext cx="10221752" cy="3832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sz="2133" b="1" dirty="0"/>
              <a:t>Standards Compliance: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Global Standards:</a:t>
            </a:r>
            <a:r>
              <a:rPr lang="en-US" sz="2133" dirty="0"/>
              <a:t> Implement systems in line with international biometric standards (e.g., ISO/IEC standards).</a:t>
            </a:r>
            <a:endParaRPr sz="2133" dirty="0"/>
          </a:p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en-US" sz="2133" b="1" dirty="0"/>
              <a:t>Scalability:</a:t>
            </a:r>
            <a:endParaRPr sz="2133" b="1" dirty="0"/>
          </a:p>
          <a:p>
            <a:pPr marL="609585" indent="-431789">
              <a:lnSpc>
                <a:spcPct val="115000"/>
              </a:lnSpc>
              <a:spcBef>
                <a:spcPts val="1600"/>
              </a:spcBef>
              <a:buSzPts val="1500"/>
              <a:buChar char="●"/>
            </a:pPr>
            <a:r>
              <a:rPr lang="en-US" sz="2133" b="1" dirty="0"/>
              <a:t>System Expansion:</a:t>
            </a:r>
            <a:r>
              <a:rPr lang="en-US" sz="2133" dirty="0"/>
              <a:t> Ensure that the biometric system can scale to accommodate increasing numbers of users.</a:t>
            </a:r>
            <a:endParaRPr sz="2133" dirty="0"/>
          </a:p>
          <a:p>
            <a:pPr marL="609585" indent="-431789">
              <a:lnSpc>
                <a:spcPct val="115000"/>
              </a:lnSpc>
              <a:buSzPts val="1500"/>
              <a:buChar char="●"/>
            </a:pPr>
            <a:r>
              <a:rPr lang="en-US" sz="2133" b="1" dirty="0"/>
              <a:t>Cross-Border Compatibility:</a:t>
            </a:r>
            <a:r>
              <a:rPr lang="en-US" sz="2133" dirty="0"/>
              <a:t> Design systems that can be integrated or used across different regions and countries.</a:t>
            </a:r>
            <a:endParaRPr sz="2133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-LEAD Slide Templat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-LEAD Slide Template" id="{D8F41B83-B738-4071-A7B7-516DAC615F49}" vid="{0A070B53-7626-4749-9DC4-7019A401D6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I-LEAD Slide Template</Template>
  <TotalTime>2</TotalTime>
  <Words>1024</Words>
  <Application>Microsoft Office PowerPoint</Application>
  <PresentationFormat>Widescreen</PresentationFormat>
  <Paragraphs>100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Arial</vt:lpstr>
      <vt:lpstr>Calibri</vt:lpstr>
      <vt:lpstr>I-LEAD Slide Template</vt:lpstr>
      <vt:lpstr>Biometrics &amp; UID</vt:lpstr>
      <vt:lpstr>Introduction</vt:lpstr>
      <vt:lpstr>Identity Gaps and Challenges in Developing Countries</vt:lpstr>
      <vt:lpstr>The Case for Biometrics in International Development </vt:lpstr>
      <vt:lpstr>Use Cases for Biometrics and UID Development</vt:lpstr>
      <vt:lpstr>User-Centric Design </vt:lpstr>
      <vt:lpstr>Data Security and Protection</vt:lpstr>
      <vt:lpstr>Legal and Ethical Considerations</vt:lpstr>
      <vt:lpstr>Interoperability &amp; Scalability</vt:lpstr>
      <vt:lpstr>Impact of Biometrics &amp; UID on Service Delivery and Economic Inclusion</vt:lpstr>
      <vt:lpstr>Challenges &amp; Risks</vt:lpstr>
      <vt:lpstr>Key Takeaways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Bowman</dc:creator>
  <cp:lastModifiedBy>Caitlin Bowman</cp:lastModifiedBy>
  <cp:revision>2</cp:revision>
  <dcterms:created xsi:type="dcterms:W3CDTF">2025-09-22T16:44:33Z</dcterms:created>
  <dcterms:modified xsi:type="dcterms:W3CDTF">2025-09-22T22:35:38Z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7860cfc-4c84-46be-848a-dfbe37dbcc58_Enabled">
    <vt:lpwstr>true</vt:lpwstr>
  </property>
  <property fmtid="{D5CDD505-2E9C-101B-9397-08002B2CF9AE}" pid="3" name="MSIP_Label_27860cfc-4c84-46be-848a-dfbe37dbcc58_SetDate">
    <vt:lpwstr>2025-09-22T22:35:27Z</vt:lpwstr>
  </property>
  <property fmtid="{D5CDD505-2E9C-101B-9397-08002B2CF9AE}" pid="4" name="MSIP_Label_27860cfc-4c84-46be-848a-dfbe37dbcc58_Method">
    <vt:lpwstr>Standard</vt:lpwstr>
  </property>
  <property fmtid="{D5CDD505-2E9C-101B-9397-08002B2CF9AE}" pid="5" name="MSIP_Label_27860cfc-4c84-46be-848a-dfbe37dbcc58_Name">
    <vt:lpwstr>PATH-Internal</vt:lpwstr>
  </property>
  <property fmtid="{D5CDD505-2E9C-101B-9397-08002B2CF9AE}" pid="6" name="MSIP_Label_27860cfc-4c84-46be-848a-dfbe37dbcc58_SiteId">
    <vt:lpwstr>29ca3f4f-6d67-49a5-a001-e1db48252717</vt:lpwstr>
  </property>
  <property fmtid="{D5CDD505-2E9C-101B-9397-08002B2CF9AE}" pid="7" name="MSIP_Label_27860cfc-4c84-46be-848a-dfbe37dbcc58_ActionId">
    <vt:lpwstr>63d160fc-76c9-4524-9521-3d5ffb0b1cef</vt:lpwstr>
  </property>
  <property fmtid="{D5CDD505-2E9C-101B-9397-08002B2CF9AE}" pid="8" name="MSIP_Label_27860cfc-4c84-46be-848a-dfbe37dbcc58_ContentBits">
    <vt:lpwstr>0</vt:lpwstr>
  </property>
  <property fmtid="{D5CDD505-2E9C-101B-9397-08002B2CF9AE}" pid="9" name="MSIP_Label_27860cfc-4c84-46be-848a-dfbe37dbcc58_Tag">
    <vt:lpwstr>10, 3, 0, 1</vt:lpwstr>
  </property>
</Properties>
</file>