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524" r:id="rId2"/>
    <p:sldId id="525" r:id="rId3"/>
    <p:sldId id="526" r:id="rId4"/>
    <p:sldId id="527" r:id="rId5"/>
    <p:sldId id="528" r:id="rId6"/>
    <p:sldId id="529" r:id="rId7"/>
    <p:sldId id="530" r:id="rId8"/>
    <p:sldId id="531" r:id="rId9"/>
    <p:sldId id="532" r:id="rId10"/>
    <p:sldId id="533" r:id="rId11"/>
    <p:sldId id="534" r:id="rId12"/>
    <p:sldId id="535" r:id="rId13"/>
    <p:sldId id="536" r:id="rId14"/>
    <p:sldId id="548" r:id="rId15"/>
    <p:sldId id="537" r:id="rId16"/>
    <p:sldId id="538" r:id="rId17"/>
    <p:sldId id="539" r:id="rId18"/>
    <p:sldId id="540" r:id="rId19"/>
    <p:sldId id="541" r:id="rId20"/>
    <p:sldId id="543" r:id="rId21"/>
    <p:sldId id="544" r:id="rId22"/>
    <p:sldId id="54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BFB521-9E47-A7D0-AB91-DB65312B6FBA}" name="Linda Taylor" initials="LT" userId="AIX8KoBvJJ/wcDM9YR2JVLkpI0NCSgpyXFKErKbyouQ="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116" d="100"/>
          <a:sy n="116" d="100"/>
        </p:scale>
        <p:origin x="65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D2082-263C-4B92-AED4-81C6DD5E3CF6}" type="datetimeFigureOut">
              <a:rPr lang="en-US" smtClean="0"/>
              <a:t>9/22/2025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E9EC4-A785-41A8-AAE4-A529BAE90FA2}" type="slidenum">
              <a:rPr lang="en-US" smtClean="0"/>
              <a:t>‹#›</a:t>
            </a:fld>
            <a:endParaRPr lang="en-US"/>
          </a:p>
        </p:txBody>
      </p:sp>
    </p:spTree>
    <p:extLst>
      <p:ext uri="{BB962C8B-B14F-4D97-AF65-F5344CB8AC3E}">
        <p14:creationId xmlns:p14="http://schemas.microsoft.com/office/powerpoint/2010/main" val="334459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digitalpublicgoods.net/registry"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globalgoodsguidebook.org/" TargetMode="External"/><Relationship Id="rId4" Type="http://schemas.openxmlformats.org/officeDocument/2006/relationships/hyperlink" Target="https://www.digitalpublicgoods.net/standard"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easureevaluation.org/his-strengthening-resource-center/his-tools/tool%3FToolId=68.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iris.who.int/bitstream/handle/10665/363577/9789240056572-eng.pdf?sequence=1"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igitalsquare.org/tco-too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6" name="Google Shape;10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2891d793a34_0_343:notes"/>
          <p:cNvSpPr>
            <a:spLocks noGrp="1" noRot="1" noChangeAspect="1"/>
          </p:cNvSpPr>
          <p:nvPr>
            <p:ph type="sldImg" idx="2"/>
          </p:nvPr>
        </p:nvSpPr>
        <p:spPr>
          <a:xfrm>
            <a:off x="-10215563" y="5686425"/>
            <a:ext cx="27289126" cy="1535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7" name="Google Shape;1107;g2891d793a34_0_343:notes"/>
          <p:cNvSpPr txBox="1">
            <a:spLocks noGrp="1"/>
          </p:cNvSpPr>
          <p:nvPr>
            <p:ph type="body" idx="1"/>
          </p:nvPr>
        </p:nvSpPr>
        <p:spPr>
          <a:xfrm>
            <a:off x="685800" y="21888745"/>
            <a:ext cx="5486400" cy="17908800"/>
          </a:xfrm>
          <a:prstGeom prst="rect">
            <a:avLst/>
          </a:prstGeom>
          <a:noFill/>
          <a:ln>
            <a:noFill/>
          </a:ln>
        </p:spPr>
        <p:txBody>
          <a:bodyPr spcFirstLastPara="1" wrap="square" lIns="173375" tIns="86675" rIns="173375" bIns="86675" anchor="t" anchorCtr="0">
            <a:noAutofit/>
          </a:bodyPr>
          <a:lstStyle/>
          <a:p>
            <a:pPr marL="0" lvl="0" indent="0" algn="l" rtl="0">
              <a:lnSpc>
                <a:spcPct val="100000"/>
              </a:lnSpc>
              <a:spcBef>
                <a:spcPts val="0"/>
              </a:spcBef>
              <a:spcAft>
                <a:spcPts val="0"/>
              </a:spcAft>
              <a:buSzPts val="1400"/>
              <a:buNone/>
            </a:pPr>
            <a:r>
              <a:rPr lang="en" dirty="0">
                <a:solidFill>
                  <a:srgbClr val="FF0000"/>
                </a:solidFill>
              </a:rPr>
              <a:t>You buy a car and make modifications - new engine, new seats. </a:t>
            </a:r>
            <a:r>
              <a:rPr lang="en" err="1">
                <a:solidFill>
                  <a:srgbClr val="FF0000"/>
                </a:solidFill>
              </a:rPr>
              <a:t>Butttt</a:t>
            </a:r>
            <a:r>
              <a:rPr lang="en" dirty="0">
                <a:solidFill>
                  <a:srgbClr val="FF0000"/>
                </a:solidFill>
              </a:rPr>
              <a:t> you realize because you changed the engine, it’s not compatible with other things from the same manufacturer</a:t>
            </a:r>
            <a:endParaRPr lang="en-US" dirty="0">
              <a:solidFill>
                <a:srgbClr val="FF0000"/>
              </a:solidFill>
            </a:endParaRPr>
          </a:p>
        </p:txBody>
      </p:sp>
      <p:sp>
        <p:nvSpPr>
          <p:cNvPr id="1108" name="Google Shape;1108;g2891d793a34_0_343:notes"/>
          <p:cNvSpPr txBox="1">
            <a:spLocks noGrp="1"/>
          </p:cNvSpPr>
          <p:nvPr>
            <p:ph type="sldNum" idx="12"/>
          </p:nvPr>
        </p:nvSpPr>
        <p:spPr>
          <a:xfrm>
            <a:off x="3884613" y="43201062"/>
            <a:ext cx="2971800" cy="2282100"/>
          </a:xfrm>
          <a:prstGeom prst="rect">
            <a:avLst/>
          </a:prstGeom>
          <a:noFill/>
          <a:ln>
            <a:noFill/>
          </a:ln>
        </p:spPr>
        <p:txBody>
          <a:bodyPr spcFirstLastPara="1" wrap="square" lIns="173375" tIns="86675" rIns="173375" bIns="866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2891d793a34_0_350:notes"/>
          <p:cNvSpPr>
            <a:spLocks noGrp="1" noRot="1" noChangeAspect="1"/>
          </p:cNvSpPr>
          <p:nvPr>
            <p:ph type="sldImg" idx="2"/>
          </p:nvPr>
        </p:nvSpPr>
        <p:spPr>
          <a:xfrm>
            <a:off x="-10215563" y="5686425"/>
            <a:ext cx="27289126" cy="1535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5" name="Google Shape;1115;g2891d793a34_0_350:notes"/>
          <p:cNvSpPr txBox="1">
            <a:spLocks noGrp="1"/>
          </p:cNvSpPr>
          <p:nvPr>
            <p:ph type="body" idx="1"/>
          </p:nvPr>
        </p:nvSpPr>
        <p:spPr>
          <a:xfrm>
            <a:off x="685800" y="21888745"/>
            <a:ext cx="5486400" cy="17908800"/>
          </a:xfrm>
          <a:prstGeom prst="rect">
            <a:avLst/>
          </a:prstGeom>
          <a:noFill/>
          <a:ln>
            <a:noFill/>
          </a:ln>
        </p:spPr>
        <p:txBody>
          <a:bodyPr spcFirstLastPara="1" wrap="square" lIns="173375" tIns="86675" rIns="173375" bIns="86675" anchor="t" anchorCtr="0">
            <a:noAutofit/>
          </a:bodyPr>
          <a:lstStyle/>
          <a:p>
            <a:pPr marL="0" lvl="0" indent="0" algn="l" rtl="0">
              <a:lnSpc>
                <a:spcPct val="100000"/>
              </a:lnSpc>
              <a:spcBef>
                <a:spcPts val="0"/>
              </a:spcBef>
              <a:spcAft>
                <a:spcPts val="0"/>
              </a:spcAft>
              <a:buSzPts val="1400"/>
              <a:buNone/>
            </a:pPr>
            <a:endParaRPr/>
          </a:p>
        </p:txBody>
      </p:sp>
      <p:sp>
        <p:nvSpPr>
          <p:cNvPr id="1116" name="Google Shape;1116;g2891d793a34_0_350:notes"/>
          <p:cNvSpPr txBox="1">
            <a:spLocks noGrp="1"/>
          </p:cNvSpPr>
          <p:nvPr>
            <p:ph type="sldNum" idx="12"/>
          </p:nvPr>
        </p:nvSpPr>
        <p:spPr>
          <a:xfrm>
            <a:off x="3884613" y="43201062"/>
            <a:ext cx="2971800" cy="2282100"/>
          </a:xfrm>
          <a:prstGeom prst="rect">
            <a:avLst/>
          </a:prstGeom>
          <a:noFill/>
          <a:ln>
            <a:noFill/>
          </a:ln>
        </p:spPr>
        <p:txBody>
          <a:bodyPr spcFirstLastPara="1" wrap="square" lIns="173375" tIns="86675" rIns="173375" bIns="866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2891d793a34_0_357:notes"/>
          <p:cNvSpPr txBox="1">
            <a:spLocks noGrp="1"/>
          </p:cNvSpPr>
          <p:nvPr>
            <p:ph type="body" idx="1"/>
          </p:nvPr>
        </p:nvSpPr>
        <p:spPr>
          <a:xfrm>
            <a:off x="685800" y="21888745"/>
            <a:ext cx="5486400" cy="17908800"/>
          </a:xfrm>
          <a:prstGeom prst="rect">
            <a:avLst/>
          </a:prstGeom>
          <a:noFill/>
          <a:ln>
            <a:noFill/>
          </a:ln>
        </p:spPr>
        <p:txBody>
          <a:bodyPr spcFirstLastPara="1" wrap="square" lIns="173375" tIns="86675" rIns="173375" bIns="86675" anchor="t" anchorCtr="0">
            <a:noAutofit/>
          </a:bodyPr>
          <a:lstStyle/>
          <a:p>
            <a:pPr marL="0" lvl="0" indent="0" algn="l" rtl="0">
              <a:lnSpc>
                <a:spcPct val="100000"/>
              </a:lnSpc>
              <a:spcBef>
                <a:spcPts val="0"/>
              </a:spcBef>
              <a:spcAft>
                <a:spcPts val="0"/>
              </a:spcAft>
              <a:buSzPts val="1400"/>
              <a:buNone/>
            </a:pPr>
            <a:endParaRPr/>
          </a:p>
        </p:txBody>
      </p:sp>
      <p:sp>
        <p:nvSpPr>
          <p:cNvPr id="1123" name="Google Shape;1123;g2891d793a34_0_357:notes"/>
          <p:cNvSpPr>
            <a:spLocks noGrp="1" noRot="1" noChangeAspect="1"/>
          </p:cNvSpPr>
          <p:nvPr>
            <p:ph type="sldImg" idx="2"/>
          </p:nvPr>
        </p:nvSpPr>
        <p:spPr>
          <a:xfrm>
            <a:off x="-10215563" y="5686425"/>
            <a:ext cx="27289126" cy="1535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2891d793a34_0_362:notes"/>
          <p:cNvSpPr>
            <a:spLocks noGrp="1" noRot="1" noChangeAspect="1"/>
          </p:cNvSpPr>
          <p:nvPr>
            <p:ph type="sldImg" idx="2"/>
          </p:nvPr>
        </p:nvSpPr>
        <p:spPr>
          <a:xfrm>
            <a:off x="-10215563" y="5686425"/>
            <a:ext cx="27289126" cy="1535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9" name="Google Shape;1129;g2891d793a34_0_362:notes"/>
          <p:cNvSpPr txBox="1">
            <a:spLocks noGrp="1"/>
          </p:cNvSpPr>
          <p:nvPr>
            <p:ph type="body" idx="1"/>
          </p:nvPr>
        </p:nvSpPr>
        <p:spPr>
          <a:xfrm>
            <a:off x="685800" y="21888745"/>
            <a:ext cx="5486400" cy="17908800"/>
          </a:xfrm>
          <a:prstGeom prst="rect">
            <a:avLst/>
          </a:prstGeom>
          <a:noFill/>
          <a:ln>
            <a:noFill/>
          </a:ln>
        </p:spPr>
        <p:txBody>
          <a:bodyPr spcFirstLastPara="1" wrap="square" lIns="173375" tIns="86675" rIns="173375" bIns="86675" anchor="t" anchorCtr="0">
            <a:noAutofit/>
          </a:bodyPr>
          <a:lstStyle/>
          <a:p>
            <a:pPr marL="0" indent="0">
              <a:buClr>
                <a:schemeClr val="dk1"/>
              </a:buClr>
              <a:buSzPts val="1200"/>
              <a:buNone/>
            </a:pPr>
            <a:r>
              <a:rPr lang="en" dirty="0">
                <a:solidFill>
                  <a:srgbClr val="FF0000"/>
                </a:solidFill>
              </a:rPr>
              <a:t>You are given a free car!   But you need to maintain it – however you have access to manuals and spare parts !</a:t>
            </a:r>
            <a:endParaRPr dirty="0">
              <a:solidFill>
                <a:srgbClr val="FF0000"/>
              </a:solidFill>
            </a:endParaRP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 dirty="0"/>
              <a:t>A mature digital health software global good is software that is Open Source Software, is supported by a strong community, has a clear governance structure, is funded by multiple sources, has been deployed at significant scale, is used across multiple countries, has demonstrated effectiveness, and is designed to be interoperable.</a:t>
            </a:r>
            <a:endParaRPr dirty="0"/>
          </a:p>
        </p:txBody>
      </p:sp>
      <p:sp>
        <p:nvSpPr>
          <p:cNvPr id="1130" name="Google Shape;1130;g2891d793a34_0_362:notes"/>
          <p:cNvSpPr txBox="1">
            <a:spLocks noGrp="1"/>
          </p:cNvSpPr>
          <p:nvPr>
            <p:ph type="sldNum" idx="12"/>
          </p:nvPr>
        </p:nvSpPr>
        <p:spPr>
          <a:xfrm>
            <a:off x="3884613" y="43201062"/>
            <a:ext cx="2971800" cy="2282100"/>
          </a:xfrm>
          <a:prstGeom prst="rect">
            <a:avLst/>
          </a:prstGeom>
          <a:noFill/>
          <a:ln>
            <a:noFill/>
          </a:ln>
        </p:spPr>
        <p:txBody>
          <a:bodyPr spcFirstLastPara="1" wrap="square" lIns="173375" tIns="86675" rIns="173375" bIns="866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0e94b72dd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0e94b72dd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defRPr/>
            </a:pPr>
            <a:r>
              <a:rPr lang="en-US" dirty="0"/>
              <a:t>It can be confusing when the terms DPI, DPG and global goods are used. </a:t>
            </a:r>
          </a:p>
          <a:p>
            <a:pPr>
              <a:buNone/>
              <a:defRPr/>
            </a:pPr>
            <a:endParaRPr lang="en-US" dirty="0"/>
          </a:p>
          <a:p>
            <a:pPr>
              <a:defRPr/>
            </a:pPr>
            <a:r>
              <a:rPr lang="en-US" dirty="0"/>
              <a:t>Digital Public Infrastructure (DPI) for Health refers to the foundational components for delivering effective, person-centered healthcare services in the public and private sectors. This includes identity systems, facility registries, terminology services, etc. DPI is a set of interoperable digital systems and foundational building blocks that enable the effective delivery of services and support governance that benefits the public/population as a whole and is NOT limited to health. </a:t>
            </a:r>
          </a:p>
          <a:p>
            <a:pPr>
              <a:defRPr/>
            </a:pPr>
            <a:endParaRPr lang="en-US" dirty="0"/>
          </a:p>
          <a:p>
            <a:pPr>
              <a:defRPr/>
            </a:pPr>
            <a:r>
              <a:rPr lang="en-US" dirty="0"/>
              <a:t>Digital Public Goods (DPG) are technology components or building blocks that can be used to create systems, and these components can be in the form of software, services, content and models. This includes code, standards, or specifications. They are important because they enable countries and communities, especially in low-resource settings, to build resilient digital systems without relying on proprietary solutions, promoting local ownership, collaboration, and scalability.   DPGs support all the Sustainable Development Goals (SDGs) and are not limited to health.  </a:t>
            </a:r>
            <a:endParaRPr lang="en-US"/>
          </a:p>
          <a:p>
            <a:pPr>
              <a:defRPr/>
            </a:pPr>
            <a:r>
              <a:rPr lang="en-US" dirty="0"/>
              <a:t>The DPGs listed in the Digital Public Goods Alliance Registry </a:t>
            </a:r>
            <a:r>
              <a:rPr lang="en-US" dirty="0">
                <a:hlinkClick r:id="rId3"/>
              </a:rPr>
              <a:t>https://www.digitalpublicgoods.net/registry</a:t>
            </a:r>
            <a:endParaRPr lang="en-US" dirty="0"/>
          </a:p>
          <a:p>
            <a:pPr marL="158750" indent="0">
              <a:buNone/>
              <a:defRPr/>
            </a:pPr>
            <a:r>
              <a:rPr lang="en-US" dirty="0"/>
              <a:t>        must meet the DPG standard, </a:t>
            </a:r>
            <a:r>
              <a:rPr lang="en-US" dirty="0">
                <a:hlinkClick r:id="rId4"/>
              </a:rPr>
              <a:t>https://www.digitalpublicgoods.net/standard</a:t>
            </a:r>
            <a:r>
              <a:rPr lang="en-US" dirty="0"/>
              <a:t>   but they are not assessed for their level of maturity. </a:t>
            </a:r>
          </a:p>
          <a:p>
            <a:pPr marL="158750" indent="0">
              <a:buNone/>
              <a:defRPr/>
            </a:pPr>
            <a:endParaRPr lang="en-US" dirty="0"/>
          </a:p>
          <a:p>
            <a:pPr>
              <a:defRPr/>
            </a:pPr>
            <a:r>
              <a:rPr lang="en-US" dirty="0"/>
              <a:t>Global Goods are a mature sub-set of DPGs that support SDG3 Good Health and Well-being and 13 Climate Action. They are assessed for maturity using the Global Goods Maturity Model </a:t>
            </a:r>
            <a:r>
              <a:rPr lang="en-US" dirty="0" err="1"/>
              <a:t>throug</a:t>
            </a:r>
            <a:r>
              <a:rPr lang="en-US" dirty="0"/>
              <a:t> a peer revie </a:t>
            </a:r>
            <a:r>
              <a:rPr lang="en-US" dirty="0" err="1"/>
              <a:t>wprocess</a:t>
            </a:r>
            <a:r>
              <a:rPr lang="en-US" dirty="0"/>
              <a:t> managed by PATH. You can find out more about them in the  </a:t>
            </a:r>
            <a:r>
              <a:rPr lang="en-US" dirty="0">
                <a:hlinkClick r:id="rId5"/>
              </a:rPr>
              <a:t>https://globalgoodsguidebook.org/</a:t>
            </a:r>
            <a:endParaRPr lang="en-US"/>
          </a:p>
          <a:p>
            <a:pPr marL="0" indent="0" algn="just">
              <a:buClrTx/>
              <a:buSzTx/>
              <a:buNone/>
              <a:defRPr/>
            </a:pPr>
            <a:endParaRPr lang="en-US" sz="3200" i="0" dirty="0">
              <a:effectLst/>
            </a:endParaRPr>
          </a:p>
          <a:p>
            <a:pPr marL="0" lvl="0" indent="0" algn="l" rtl="0">
              <a:spcBef>
                <a:spcPts val="0"/>
              </a:spcBef>
              <a:spcAft>
                <a:spcPts val="0"/>
              </a:spcAft>
              <a:buNone/>
            </a:pPr>
            <a:endParaRPr sz="1400"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2891d793a34_0_371:notes"/>
          <p:cNvSpPr>
            <a:spLocks noGrp="1" noRot="1" noChangeAspect="1"/>
          </p:cNvSpPr>
          <p:nvPr>
            <p:ph type="sldImg" idx="2"/>
          </p:nvPr>
        </p:nvSpPr>
        <p:spPr>
          <a:xfrm>
            <a:off x="-10215563" y="5686425"/>
            <a:ext cx="27289126" cy="1535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9" name="Google Shape;1139;g2891d793a34_0_371:notes"/>
          <p:cNvSpPr txBox="1">
            <a:spLocks noGrp="1"/>
          </p:cNvSpPr>
          <p:nvPr>
            <p:ph type="body" idx="1"/>
          </p:nvPr>
        </p:nvSpPr>
        <p:spPr>
          <a:xfrm>
            <a:off x="685800" y="21888745"/>
            <a:ext cx="5486400" cy="17908800"/>
          </a:xfrm>
          <a:prstGeom prst="rect">
            <a:avLst/>
          </a:prstGeom>
          <a:noFill/>
          <a:ln>
            <a:noFill/>
          </a:ln>
        </p:spPr>
        <p:txBody>
          <a:bodyPr spcFirstLastPara="1" wrap="square" lIns="173375" tIns="86675" rIns="173375" bIns="866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 </a:t>
            </a:r>
            <a:endParaRPr dirty="0"/>
          </a:p>
          <a:p>
            <a:pPr marL="0" lvl="0" indent="0" algn="l" rtl="0">
              <a:lnSpc>
                <a:spcPct val="100000"/>
              </a:lnSpc>
              <a:spcBef>
                <a:spcPts val="0"/>
              </a:spcBef>
              <a:spcAft>
                <a:spcPts val="0"/>
              </a:spcAft>
              <a:buSzPts val="1400"/>
              <a:buNone/>
            </a:pPr>
            <a:endParaRPr dirty="0"/>
          </a:p>
        </p:txBody>
      </p:sp>
      <p:sp>
        <p:nvSpPr>
          <p:cNvPr id="1140" name="Google Shape;1140;g2891d793a34_0_371:notes"/>
          <p:cNvSpPr txBox="1">
            <a:spLocks noGrp="1"/>
          </p:cNvSpPr>
          <p:nvPr>
            <p:ph type="sldNum" idx="12"/>
          </p:nvPr>
        </p:nvSpPr>
        <p:spPr>
          <a:xfrm>
            <a:off x="3884613" y="43201062"/>
            <a:ext cx="2971800" cy="2282100"/>
          </a:xfrm>
          <a:prstGeom prst="rect">
            <a:avLst/>
          </a:prstGeom>
          <a:noFill/>
          <a:ln>
            <a:noFill/>
          </a:ln>
        </p:spPr>
        <p:txBody>
          <a:bodyPr spcFirstLastPara="1" wrap="square" lIns="173375" tIns="86675" rIns="173375" bIns="866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2891d793a34_0_380:notes"/>
          <p:cNvSpPr>
            <a:spLocks noGrp="1" noRot="1" noChangeAspect="1"/>
          </p:cNvSpPr>
          <p:nvPr>
            <p:ph type="sldImg" idx="2"/>
          </p:nvPr>
        </p:nvSpPr>
        <p:spPr>
          <a:xfrm>
            <a:off x="-10215563" y="5686425"/>
            <a:ext cx="27289126" cy="1535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9" name="Google Shape;1149;g2891d793a34_0_380:notes"/>
          <p:cNvSpPr txBox="1">
            <a:spLocks noGrp="1"/>
          </p:cNvSpPr>
          <p:nvPr>
            <p:ph type="body" idx="1"/>
          </p:nvPr>
        </p:nvSpPr>
        <p:spPr>
          <a:xfrm>
            <a:off x="685800" y="21888745"/>
            <a:ext cx="5486400" cy="17908800"/>
          </a:xfrm>
          <a:prstGeom prst="rect">
            <a:avLst/>
          </a:prstGeom>
          <a:noFill/>
          <a:ln>
            <a:noFill/>
          </a:ln>
        </p:spPr>
        <p:txBody>
          <a:bodyPr spcFirstLastPara="1" wrap="square" lIns="173375" tIns="86675" rIns="173375" bIns="86675" anchor="t" anchorCtr="0">
            <a:noAutofit/>
          </a:bodyPr>
          <a:lstStyle/>
          <a:p>
            <a:pPr marL="0" lvl="0" indent="0" algn="l" rtl="0">
              <a:lnSpc>
                <a:spcPct val="100000"/>
              </a:lnSpc>
              <a:spcBef>
                <a:spcPts val="0"/>
              </a:spcBef>
              <a:spcAft>
                <a:spcPts val="0"/>
              </a:spcAft>
              <a:buSzPts val="1400"/>
              <a:buNone/>
            </a:pPr>
            <a:endParaRPr dirty="0"/>
          </a:p>
        </p:txBody>
      </p:sp>
      <p:sp>
        <p:nvSpPr>
          <p:cNvPr id="1150" name="Google Shape;1150;g2891d793a34_0_380:notes"/>
          <p:cNvSpPr txBox="1">
            <a:spLocks noGrp="1"/>
          </p:cNvSpPr>
          <p:nvPr>
            <p:ph type="sldNum" idx="12"/>
          </p:nvPr>
        </p:nvSpPr>
        <p:spPr>
          <a:xfrm>
            <a:off x="3884613" y="43201062"/>
            <a:ext cx="2971800" cy="2282100"/>
          </a:xfrm>
          <a:prstGeom prst="rect">
            <a:avLst/>
          </a:prstGeom>
          <a:noFill/>
          <a:ln>
            <a:noFill/>
          </a:ln>
        </p:spPr>
        <p:txBody>
          <a:bodyPr spcFirstLastPara="1" wrap="square" lIns="173375" tIns="86675" rIns="173375" bIns="866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2891d793a34_0_389:notes"/>
          <p:cNvSpPr txBox="1">
            <a:spLocks noGrp="1"/>
          </p:cNvSpPr>
          <p:nvPr>
            <p:ph type="body" idx="1"/>
          </p:nvPr>
        </p:nvSpPr>
        <p:spPr>
          <a:xfrm>
            <a:off x="685800" y="21888745"/>
            <a:ext cx="5486400" cy="17908800"/>
          </a:xfrm>
          <a:prstGeom prst="rect">
            <a:avLst/>
          </a:prstGeom>
          <a:noFill/>
          <a:ln>
            <a:noFill/>
          </a:ln>
        </p:spPr>
        <p:txBody>
          <a:bodyPr spcFirstLastPara="1" wrap="square" lIns="173375" tIns="86675" rIns="173375" bIns="86675" anchor="t" anchorCtr="0">
            <a:noAutofit/>
          </a:bodyPr>
          <a:lstStyle/>
          <a:p>
            <a:pPr marL="0" lvl="0" indent="0" algn="l" rtl="0">
              <a:lnSpc>
                <a:spcPct val="100000"/>
              </a:lnSpc>
              <a:spcBef>
                <a:spcPts val="0"/>
              </a:spcBef>
              <a:spcAft>
                <a:spcPts val="0"/>
              </a:spcAft>
              <a:buSzPts val="1400"/>
              <a:buNone/>
            </a:pPr>
            <a:endParaRPr/>
          </a:p>
        </p:txBody>
      </p:sp>
      <p:sp>
        <p:nvSpPr>
          <p:cNvPr id="1159" name="Google Shape;1159;g2891d793a34_0_389:notes"/>
          <p:cNvSpPr>
            <a:spLocks noGrp="1" noRot="1" noChangeAspect="1"/>
          </p:cNvSpPr>
          <p:nvPr>
            <p:ph type="sldImg" idx="2"/>
          </p:nvPr>
        </p:nvSpPr>
        <p:spPr>
          <a:xfrm>
            <a:off x="-10215563" y="5686425"/>
            <a:ext cx="27289126" cy="1535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891d793a34_0_394:notes"/>
          <p:cNvSpPr>
            <a:spLocks noGrp="1" noRot="1" noChangeAspect="1"/>
          </p:cNvSpPr>
          <p:nvPr>
            <p:ph type="sldImg" idx="2"/>
          </p:nvPr>
        </p:nvSpPr>
        <p:spPr>
          <a:xfrm>
            <a:off x="-10215563" y="5686425"/>
            <a:ext cx="27289126" cy="1535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5" name="Google Shape;1165;g2891d793a34_0_394:notes"/>
          <p:cNvSpPr txBox="1">
            <a:spLocks noGrp="1"/>
          </p:cNvSpPr>
          <p:nvPr>
            <p:ph type="body" idx="1"/>
          </p:nvPr>
        </p:nvSpPr>
        <p:spPr>
          <a:xfrm>
            <a:off x="685800" y="21888745"/>
            <a:ext cx="5486400" cy="17908800"/>
          </a:xfrm>
          <a:prstGeom prst="rect">
            <a:avLst/>
          </a:prstGeom>
          <a:noFill/>
          <a:ln>
            <a:noFill/>
          </a:ln>
        </p:spPr>
        <p:txBody>
          <a:bodyPr spcFirstLastPara="1" wrap="square" lIns="173375" tIns="86675" rIns="173375" bIns="86675" anchor="t" anchorCtr="0">
            <a:noAutofit/>
          </a:bodyPr>
          <a:lstStyle/>
          <a:p>
            <a:pPr marL="0" indent="0">
              <a:buSzPts val="1400"/>
              <a:buNone/>
            </a:pPr>
            <a:r>
              <a:rPr lang="en" dirty="0">
                <a:solidFill>
                  <a:srgbClr val="FF0000"/>
                </a:solidFill>
              </a:rPr>
              <a:t>Free: yes, there is no license fee payable BUT you need to pay for the maintenance and customisation. </a:t>
            </a:r>
            <a:endParaRPr lang="en-US" dirty="0">
              <a:solidFill>
                <a:srgbClr val="FF0000"/>
              </a:solidFill>
            </a:endParaRPr>
          </a:p>
          <a:p>
            <a:pPr marL="0" indent="0">
              <a:buSzPts val="1400"/>
              <a:buNone/>
            </a:pPr>
            <a:r>
              <a:rPr lang="en" dirty="0">
                <a:solidFill>
                  <a:srgbClr val="FF0000"/>
                </a:solidFill>
              </a:rPr>
              <a:t>How many of you own a car? What are costs you have to pay for your car? New tires, gas, washing fluid, if you want a driver, tolls, replacement parts, customizations</a:t>
            </a:r>
            <a:endParaRPr lang="en-US" dirty="0">
              <a:solidFill>
                <a:srgbClr val="FF0000"/>
              </a:solidFill>
            </a:endParaRPr>
          </a:p>
          <a:p>
            <a:pPr marL="0" lvl="0" indent="0" algn="l" rtl="0">
              <a:lnSpc>
                <a:spcPct val="100000"/>
              </a:lnSpc>
              <a:spcBef>
                <a:spcPts val="0"/>
              </a:spcBef>
              <a:spcAft>
                <a:spcPts val="0"/>
              </a:spcAft>
              <a:buSzPts val="1400"/>
              <a:buNone/>
            </a:pPr>
            <a:endParaRPr dirty="0">
              <a:solidFill>
                <a:srgbClr val="FF0000"/>
              </a:solidFill>
            </a:endParaRPr>
          </a:p>
        </p:txBody>
      </p:sp>
      <p:sp>
        <p:nvSpPr>
          <p:cNvPr id="1166" name="Google Shape;1166;g2891d793a34_0_394:notes"/>
          <p:cNvSpPr txBox="1">
            <a:spLocks noGrp="1"/>
          </p:cNvSpPr>
          <p:nvPr>
            <p:ph type="sldNum" idx="12"/>
          </p:nvPr>
        </p:nvSpPr>
        <p:spPr>
          <a:xfrm>
            <a:off x="3884613" y="43201062"/>
            <a:ext cx="2971800" cy="2282100"/>
          </a:xfrm>
          <a:prstGeom prst="rect">
            <a:avLst/>
          </a:prstGeom>
          <a:noFill/>
          <a:ln>
            <a:noFill/>
          </a:ln>
        </p:spPr>
        <p:txBody>
          <a:bodyPr spcFirstLastPara="1" wrap="square" lIns="173375" tIns="86675" rIns="173375" bIns="866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2891d793a34_0_411:notes"/>
          <p:cNvSpPr>
            <a:spLocks noGrp="1" noRot="1" noChangeAspect="1"/>
          </p:cNvSpPr>
          <p:nvPr>
            <p:ph type="sldImg" idx="2"/>
          </p:nvPr>
        </p:nvSpPr>
        <p:spPr>
          <a:xfrm>
            <a:off x="-10215563" y="5686425"/>
            <a:ext cx="27289126" cy="1535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4" name="Google Shape;1184;g2891d793a34_0_411:notes"/>
          <p:cNvSpPr txBox="1">
            <a:spLocks noGrp="1"/>
          </p:cNvSpPr>
          <p:nvPr>
            <p:ph type="body" idx="1"/>
          </p:nvPr>
        </p:nvSpPr>
        <p:spPr>
          <a:xfrm>
            <a:off x="685800" y="21888745"/>
            <a:ext cx="5486400" cy="17908800"/>
          </a:xfrm>
          <a:prstGeom prst="rect">
            <a:avLst/>
          </a:prstGeom>
          <a:noFill/>
          <a:ln>
            <a:noFill/>
          </a:ln>
        </p:spPr>
        <p:txBody>
          <a:bodyPr spcFirstLastPara="1" wrap="square" lIns="173375" tIns="86675" rIns="173375" bIns="86675" anchor="t" anchorCtr="0">
            <a:noAutofit/>
          </a:bodyPr>
          <a:lstStyle/>
          <a:p>
            <a:pPr marL="0" lvl="0" indent="0" algn="l" rtl="0">
              <a:lnSpc>
                <a:spcPct val="100000"/>
              </a:lnSpc>
              <a:spcBef>
                <a:spcPts val="0"/>
              </a:spcBef>
              <a:spcAft>
                <a:spcPts val="0"/>
              </a:spcAft>
              <a:buSzPts val="1400"/>
              <a:buNone/>
            </a:pPr>
            <a:r>
              <a:rPr lang="en" dirty="0"/>
              <a:t>The GGG serves as a trusted source of information for anyone seeking to implement a digital health system  – providing guidance on a wide range of software and other tools and digital health content – and aiming to sustain an ecosystem of choice. </a:t>
            </a:r>
          </a:p>
          <a:p>
            <a:pPr marL="0" indent="0">
              <a:buSzPts val="1400"/>
              <a:buNone/>
            </a:pPr>
            <a:r>
              <a:rPr lang="en" dirty="0"/>
              <a:t>All global goods published in the GGG have been approved through a rigorous peer review process and assessed using the Global Goods Maturity Model </a:t>
            </a:r>
          </a:p>
        </p:txBody>
      </p:sp>
      <p:sp>
        <p:nvSpPr>
          <p:cNvPr id="1185" name="Google Shape;1185;g2891d793a34_0_411:notes"/>
          <p:cNvSpPr txBox="1">
            <a:spLocks noGrp="1"/>
          </p:cNvSpPr>
          <p:nvPr>
            <p:ph type="sldNum" idx="12"/>
          </p:nvPr>
        </p:nvSpPr>
        <p:spPr>
          <a:xfrm>
            <a:off x="3884613" y="43201062"/>
            <a:ext cx="2971800" cy="2282100"/>
          </a:xfrm>
          <a:prstGeom prst="rect">
            <a:avLst/>
          </a:prstGeom>
          <a:noFill/>
          <a:ln>
            <a:noFill/>
          </a:ln>
        </p:spPr>
        <p:txBody>
          <a:bodyPr spcFirstLastPara="1" wrap="square" lIns="173375" tIns="86675" rIns="173375" bIns="866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2891d793a34_0_286:notes"/>
          <p:cNvSpPr>
            <a:spLocks noGrp="1" noRot="1" noChangeAspect="1"/>
          </p:cNvSpPr>
          <p:nvPr>
            <p:ph type="sldImg" idx="2"/>
          </p:nvPr>
        </p:nvSpPr>
        <p:spPr>
          <a:xfrm>
            <a:off x="-10215563" y="5686425"/>
            <a:ext cx="27289126" cy="1535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2" name="Google Shape;1042;g2891d793a34_0_286:notes"/>
          <p:cNvSpPr txBox="1">
            <a:spLocks noGrp="1"/>
          </p:cNvSpPr>
          <p:nvPr>
            <p:ph type="body" idx="1"/>
          </p:nvPr>
        </p:nvSpPr>
        <p:spPr>
          <a:xfrm>
            <a:off x="685800" y="21888745"/>
            <a:ext cx="5486400" cy="17908800"/>
          </a:xfrm>
          <a:prstGeom prst="rect">
            <a:avLst/>
          </a:prstGeom>
          <a:noFill/>
          <a:ln>
            <a:noFill/>
          </a:ln>
        </p:spPr>
        <p:txBody>
          <a:bodyPr spcFirstLastPara="1" wrap="square" lIns="173375" tIns="86675" rIns="173375" bIns="86675" anchor="t" anchorCtr="0">
            <a:noAutofit/>
          </a:bodyPr>
          <a:lstStyle/>
          <a:p>
            <a:pPr marL="0" lvl="0" indent="0" algn="l" rtl="0">
              <a:lnSpc>
                <a:spcPct val="100000"/>
              </a:lnSpc>
              <a:spcBef>
                <a:spcPts val="0"/>
              </a:spcBef>
              <a:spcAft>
                <a:spcPts val="0"/>
              </a:spcAft>
              <a:buSzPts val="1400"/>
              <a:buNone/>
            </a:pPr>
            <a:endParaRPr/>
          </a:p>
        </p:txBody>
      </p:sp>
      <p:sp>
        <p:nvSpPr>
          <p:cNvPr id="1043" name="Google Shape;1043;g2891d793a34_0_286:notes"/>
          <p:cNvSpPr txBox="1">
            <a:spLocks noGrp="1"/>
          </p:cNvSpPr>
          <p:nvPr>
            <p:ph type="sldNum" idx="12"/>
          </p:nvPr>
        </p:nvSpPr>
        <p:spPr>
          <a:xfrm>
            <a:off x="3884613" y="43201062"/>
            <a:ext cx="2971800" cy="2282100"/>
          </a:xfrm>
          <a:prstGeom prst="rect">
            <a:avLst/>
          </a:prstGeom>
          <a:noFill/>
          <a:ln>
            <a:noFill/>
          </a:ln>
        </p:spPr>
        <p:txBody>
          <a:bodyPr spcFirstLastPara="1" wrap="square" lIns="173375" tIns="86675" rIns="173375" bIns="866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2891d793a34_0_427:notes"/>
          <p:cNvSpPr>
            <a:spLocks noGrp="1" noRot="1" noChangeAspect="1"/>
          </p:cNvSpPr>
          <p:nvPr>
            <p:ph type="sldImg" idx="2"/>
          </p:nvPr>
        </p:nvSpPr>
        <p:spPr>
          <a:xfrm>
            <a:off x="-10215563" y="5686425"/>
            <a:ext cx="27289126" cy="1535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1" name="Google Shape;1201;g2891d793a34_0_427:notes"/>
          <p:cNvSpPr txBox="1">
            <a:spLocks noGrp="1"/>
          </p:cNvSpPr>
          <p:nvPr>
            <p:ph type="body" idx="1"/>
          </p:nvPr>
        </p:nvSpPr>
        <p:spPr>
          <a:xfrm>
            <a:off x="685800" y="21888745"/>
            <a:ext cx="5486400" cy="17908800"/>
          </a:xfrm>
          <a:prstGeom prst="rect">
            <a:avLst/>
          </a:prstGeom>
          <a:noFill/>
          <a:ln>
            <a:noFill/>
          </a:ln>
        </p:spPr>
        <p:txBody>
          <a:bodyPr spcFirstLastPara="1" wrap="square" lIns="173375" tIns="86675" rIns="173375" bIns="866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hlinkClick r:id="rId3"/>
              </a:rPr>
              <a:t>DHIRT  https://www.measureevaluation.org/his-strengthening-resource-center/his-tools/tool%3FToolId=68.html</a:t>
            </a:r>
            <a:endParaRPr lang="en-US" dirty="0"/>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dirty="0"/>
              <a:t>DIIG   </a:t>
            </a:r>
            <a:r>
              <a:rPr lang="en-US" dirty="0">
                <a:hlinkClick r:id="rId4"/>
              </a:rPr>
              <a:t>https://iris.who.int/bitstream/handle/10665/363577/9789240056572-eng.pdf?sequence=1</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TCO https://digitalsquare.org/tco-tool</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
        <p:nvSpPr>
          <p:cNvPr id="1202" name="Google Shape;1202;g2891d793a34_0_427:notes"/>
          <p:cNvSpPr txBox="1">
            <a:spLocks noGrp="1"/>
          </p:cNvSpPr>
          <p:nvPr>
            <p:ph type="sldNum" idx="12"/>
          </p:nvPr>
        </p:nvSpPr>
        <p:spPr>
          <a:xfrm>
            <a:off x="3884613" y="43201062"/>
            <a:ext cx="2971800" cy="2282100"/>
          </a:xfrm>
          <a:prstGeom prst="rect">
            <a:avLst/>
          </a:prstGeom>
          <a:noFill/>
          <a:ln>
            <a:noFill/>
          </a:ln>
        </p:spPr>
        <p:txBody>
          <a:bodyPr spcFirstLastPara="1" wrap="square" lIns="173375" tIns="86675" rIns="173375" bIns="866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a:extLst>
            <a:ext uri="{FF2B5EF4-FFF2-40B4-BE49-F238E27FC236}">
              <a16:creationId xmlns:a16="http://schemas.microsoft.com/office/drawing/2014/main" id="{4FEEDB57-EFA4-627C-6C82-D848919C73F1}"/>
            </a:ext>
          </a:extLst>
        </p:cNvPr>
        <p:cNvGrpSpPr/>
        <p:nvPr/>
      </p:nvGrpSpPr>
      <p:grpSpPr>
        <a:xfrm>
          <a:off x="0" y="0"/>
          <a:ext cx="0" cy="0"/>
          <a:chOff x="0" y="0"/>
          <a:chExt cx="0" cy="0"/>
        </a:xfrm>
      </p:grpSpPr>
      <p:sp>
        <p:nvSpPr>
          <p:cNvPr id="1183" name="Google Shape;1183;g2891d793a34_0_411:notes">
            <a:extLst>
              <a:ext uri="{FF2B5EF4-FFF2-40B4-BE49-F238E27FC236}">
                <a16:creationId xmlns:a16="http://schemas.microsoft.com/office/drawing/2014/main" id="{4929D303-F04D-5170-0723-A591266FF434}"/>
              </a:ext>
            </a:extLst>
          </p:cNvPr>
          <p:cNvSpPr>
            <a:spLocks noGrp="1" noRot="1" noChangeAspect="1"/>
          </p:cNvSpPr>
          <p:nvPr>
            <p:ph type="sldImg" idx="2"/>
          </p:nvPr>
        </p:nvSpPr>
        <p:spPr>
          <a:xfrm>
            <a:off x="-10215563" y="5686425"/>
            <a:ext cx="27289126" cy="1535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4" name="Google Shape;1184;g2891d793a34_0_411:notes">
            <a:extLst>
              <a:ext uri="{FF2B5EF4-FFF2-40B4-BE49-F238E27FC236}">
                <a16:creationId xmlns:a16="http://schemas.microsoft.com/office/drawing/2014/main" id="{1F817C6F-60DF-B7D3-F522-B29E1D3387E2}"/>
              </a:ext>
            </a:extLst>
          </p:cNvPr>
          <p:cNvSpPr txBox="1">
            <a:spLocks noGrp="1"/>
          </p:cNvSpPr>
          <p:nvPr>
            <p:ph type="body" idx="1"/>
          </p:nvPr>
        </p:nvSpPr>
        <p:spPr>
          <a:xfrm>
            <a:off x="685800" y="21888745"/>
            <a:ext cx="5486400" cy="17908800"/>
          </a:xfrm>
          <a:prstGeom prst="rect">
            <a:avLst/>
          </a:prstGeom>
          <a:noFill/>
          <a:ln>
            <a:noFill/>
          </a:ln>
        </p:spPr>
        <p:txBody>
          <a:bodyPr spcFirstLastPara="1" wrap="square" lIns="173375" tIns="86675" rIns="173375" bIns="86675" anchor="t" anchorCtr="0">
            <a:noAutofit/>
          </a:bodyPr>
          <a:lstStyle/>
          <a:p>
            <a:pPr marL="0" indent="0">
              <a:buNone/>
            </a:pPr>
            <a:r>
              <a:rPr lang="en" dirty="0">
                <a:solidFill>
                  <a:srgbClr val="FF0000"/>
                </a:solidFill>
              </a:rPr>
              <a:t>Facilitators to guide a 20 minute discussion – in plenary or in breakout groups – to discuss these questions in the context of the work of the ISHO assessment findings, the current to future state discussion and plan i.e. should these global goods or DPGs be considered as potential solutions? </a:t>
            </a:r>
            <a:endParaRPr lang="en-US" dirty="0">
              <a:solidFill>
                <a:srgbClr val="FF0000"/>
              </a:solidFill>
            </a:endParaRPr>
          </a:p>
        </p:txBody>
      </p:sp>
      <p:sp>
        <p:nvSpPr>
          <p:cNvPr id="1185" name="Google Shape;1185;g2891d793a34_0_411:notes">
            <a:extLst>
              <a:ext uri="{FF2B5EF4-FFF2-40B4-BE49-F238E27FC236}">
                <a16:creationId xmlns:a16="http://schemas.microsoft.com/office/drawing/2014/main" id="{00E7ADFF-C844-4774-289B-71FBABEFF9B6}"/>
              </a:ext>
            </a:extLst>
          </p:cNvPr>
          <p:cNvSpPr txBox="1">
            <a:spLocks noGrp="1"/>
          </p:cNvSpPr>
          <p:nvPr>
            <p:ph type="sldNum" idx="12"/>
          </p:nvPr>
        </p:nvSpPr>
        <p:spPr>
          <a:xfrm>
            <a:off x="3884613" y="43201062"/>
            <a:ext cx="2971800" cy="2282100"/>
          </a:xfrm>
          <a:prstGeom prst="rect">
            <a:avLst/>
          </a:prstGeom>
          <a:noFill/>
          <a:ln>
            <a:noFill/>
          </a:ln>
        </p:spPr>
        <p:txBody>
          <a:bodyPr spcFirstLastPara="1" wrap="square" lIns="173375" tIns="86675" rIns="173375" bIns="866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57631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a:extLst>
            <a:ext uri="{FF2B5EF4-FFF2-40B4-BE49-F238E27FC236}">
              <a16:creationId xmlns:a16="http://schemas.microsoft.com/office/drawing/2014/main" id="{911FE192-4637-1656-4F5C-5A49C6B921CF}"/>
            </a:ext>
          </a:extLst>
        </p:cNvPr>
        <p:cNvGrpSpPr/>
        <p:nvPr/>
      </p:nvGrpSpPr>
      <p:grpSpPr>
        <a:xfrm>
          <a:off x="0" y="0"/>
          <a:ext cx="0" cy="0"/>
          <a:chOff x="0" y="0"/>
          <a:chExt cx="0" cy="0"/>
        </a:xfrm>
      </p:grpSpPr>
      <p:sp>
        <p:nvSpPr>
          <p:cNvPr id="1187" name="Google Shape;1187;g2fd5af0ed0b_1_567:notes">
            <a:extLst>
              <a:ext uri="{FF2B5EF4-FFF2-40B4-BE49-F238E27FC236}">
                <a16:creationId xmlns:a16="http://schemas.microsoft.com/office/drawing/2014/main" id="{6889EC1E-B2E6-14AE-00D5-AD6C4FFA15A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8" name="Google Shape;1188;g2fd5af0ed0b_1_567:notes">
            <a:extLst>
              <a:ext uri="{FF2B5EF4-FFF2-40B4-BE49-F238E27FC236}">
                <a16:creationId xmlns:a16="http://schemas.microsoft.com/office/drawing/2014/main" id="{E57D95D2-FFF2-2DFA-4FCF-0A0CFD309C3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91332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2891d793a34_0_293:notes"/>
          <p:cNvSpPr>
            <a:spLocks noGrp="1" noRot="1" noChangeAspect="1"/>
          </p:cNvSpPr>
          <p:nvPr>
            <p:ph type="sldImg" idx="2"/>
          </p:nvPr>
        </p:nvSpPr>
        <p:spPr>
          <a:xfrm>
            <a:off x="-10215563" y="5686425"/>
            <a:ext cx="27289126" cy="1535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0" name="Google Shape;1050;g2891d793a34_0_293:notes"/>
          <p:cNvSpPr txBox="1">
            <a:spLocks noGrp="1"/>
          </p:cNvSpPr>
          <p:nvPr>
            <p:ph type="body" idx="1"/>
          </p:nvPr>
        </p:nvSpPr>
        <p:spPr>
          <a:xfrm>
            <a:off x="685800" y="21888745"/>
            <a:ext cx="5486400" cy="17908800"/>
          </a:xfrm>
          <a:prstGeom prst="rect">
            <a:avLst/>
          </a:prstGeom>
          <a:noFill/>
          <a:ln>
            <a:noFill/>
          </a:ln>
        </p:spPr>
        <p:txBody>
          <a:bodyPr spcFirstLastPara="1" wrap="square" lIns="173375" tIns="86675" rIns="173375" bIns="86675" anchor="t" anchorCtr="0">
            <a:noAutofit/>
          </a:bodyPr>
          <a:lstStyle/>
          <a:p>
            <a:pPr marL="0" lvl="0" indent="0" algn="l" rtl="0">
              <a:lnSpc>
                <a:spcPct val="100000"/>
              </a:lnSpc>
              <a:spcBef>
                <a:spcPts val="0"/>
              </a:spcBef>
              <a:spcAft>
                <a:spcPts val="0"/>
              </a:spcAft>
              <a:buSzPts val="1400"/>
              <a:buNone/>
            </a:pPr>
            <a:endParaRPr/>
          </a:p>
        </p:txBody>
      </p:sp>
      <p:sp>
        <p:nvSpPr>
          <p:cNvPr id="1051" name="Google Shape;1051;g2891d793a34_0_293:notes"/>
          <p:cNvSpPr txBox="1">
            <a:spLocks noGrp="1"/>
          </p:cNvSpPr>
          <p:nvPr>
            <p:ph type="sldNum" idx="12"/>
          </p:nvPr>
        </p:nvSpPr>
        <p:spPr>
          <a:xfrm>
            <a:off x="3884613" y="43201062"/>
            <a:ext cx="2971800" cy="2282100"/>
          </a:xfrm>
          <a:prstGeom prst="rect">
            <a:avLst/>
          </a:prstGeom>
          <a:noFill/>
          <a:ln>
            <a:noFill/>
          </a:ln>
        </p:spPr>
        <p:txBody>
          <a:bodyPr spcFirstLastPara="1" wrap="square" lIns="173375" tIns="86675" rIns="173375" bIns="866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2891d793a34_0_300:notes"/>
          <p:cNvSpPr>
            <a:spLocks noGrp="1" noRot="1" noChangeAspect="1"/>
          </p:cNvSpPr>
          <p:nvPr>
            <p:ph type="sldImg" idx="2"/>
          </p:nvPr>
        </p:nvSpPr>
        <p:spPr>
          <a:xfrm>
            <a:off x="-10215563" y="5686425"/>
            <a:ext cx="27289126" cy="1535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8" name="Google Shape;1058;g2891d793a34_0_300:notes"/>
          <p:cNvSpPr txBox="1">
            <a:spLocks noGrp="1"/>
          </p:cNvSpPr>
          <p:nvPr>
            <p:ph type="body" idx="1"/>
          </p:nvPr>
        </p:nvSpPr>
        <p:spPr>
          <a:xfrm>
            <a:off x="685800" y="21888745"/>
            <a:ext cx="5486400" cy="17908800"/>
          </a:xfrm>
          <a:prstGeom prst="rect">
            <a:avLst/>
          </a:prstGeom>
          <a:noFill/>
          <a:ln>
            <a:noFill/>
          </a:ln>
        </p:spPr>
        <p:txBody>
          <a:bodyPr spcFirstLastPara="1" wrap="square" lIns="173375" tIns="86675" rIns="173375" bIns="86675" anchor="t" anchorCtr="0">
            <a:noAutofit/>
          </a:bodyPr>
          <a:lstStyle/>
          <a:p>
            <a:pPr marL="0" lvl="0" indent="0" algn="l" rtl="0">
              <a:lnSpc>
                <a:spcPct val="100000"/>
              </a:lnSpc>
              <a:spcBef>
                <a:spcPts val="0"/>
              </a:spcBef>
              <a:spcAft>
                <a:spcPts val="0"/>
              </a:spcAft>
              <a:buSzPts val="1400"/>
              <a:buNone/>
            </a:pPr>
            <a:endParaRPr/>
          </a:p>
        </p:txBody>
      </p:sp>
      <p:sp>
        <p:nvSpPr>
          <p:cNvPr id="1059" name="Google Shape;1059;g2891d793a34_0_300:notes"/>
          <p:cNvSpPr txBox="1">
            <a:spLocks noGrp="1"/>
          </p:cNvSpPr>
          <p:nvPr>
            <p:ph type="sldNum" idx="12"/>
          </p:nvPr>
        </p:nvSpPr>
        <p:spPr>
          <a:xfrm>
            <a:off x="3884613" y="43201062"/>
            <a:ext cx="2971800" cy="2282100"/>
          </a:xfrm>
          <a:prstGeom prst="rect">
            <a:avLst/>
          </a:prstGeom>
          <a:noFill/>
          <a:ln>
            <a:noFill/>
          </a:ln>
        </p:spPr>
        <p:txBody>
          <a:bodyPr spcFirstLastPara="1" wrap="square" lIns="173375" tIns="86675" rIns="173375" bIns="866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2891d793a34_0_307:notes"/>
          <p:cNvSpPr>
            <a:spLocks noGrp="1" noRot="1" noChangeAspect="1"/>
          </p:cNvSpPr>
          <p:nvPr>
            <p:ph type="sldImg" idx="2"/>
          </p:nvPr>
        </p:nvSpPr>
        <p:spPr>
          <a:xfrm>
            <a:off x="-10215563" y="5686425"/>
            <a:ext cx="27289126" cy="1535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6" name="Google Shape;1066;g2891d793a34_0_307:notes"/>
          <p:cNvSpPr txBox="1">
            <a:spLocks noGrp="1"/>
          </p:cNvSpPr>
          <p:nvPr>
            <p:ph type="body" idx="1"/>
          </p:nvPr>
        </p:nvSpPr>
        <p:spPr>
          <a:xfrm>
            <a:off x="685800" y="21888745"/>
            <a:ext cx="5486400" cy="17908800"/>
          </a:xfrm>
          <a:prstGeom prst="rect">
            <a:avLst/>
          </a:prstGeom>
          <a:noFill/>
          <a:ln>
            <a:noFill/>
          </a:ln>
        </p:spPr>
        <p:txBody>
          <a:bodyPr spcFirstLastPara="1" wrap="square" lIns="173375" tIns="86675" rIns="173375" bIns="86675" anchor="t" anchorCtr="0">
            <a:noAutofit/>
          </a:bodyPr>
          <a:lstStyle/>
          <a:p>
            <a:pPr marL="0" indent="0">
              <a:lnSpc>
                <a:spcPct val="90000"/>
              </a:lnSpc>
              <a:spcBef>
                <a:spcPts val="400"/>
              </a:spcBef>
              <a:buNone/>
            </a:pPr>
            <a:r>
              <a:rPr lang="en" dirty="0"/>
              <a:t>Need to :  Make sure there is a comprehensive and detailed set of user and system requirements that is well-documented – use this to assess software applications that may be candidates for use. </a:t>
            </a:r>
            <a:endParaRPr lang="en-US" dirty="0"/>
          </a:p>
          <a:p>
            <a:pPr marL="0" lvl="0" indent="0" algn="l">
              <a:lnSpc>
                <a:spcPct val="90000"/>
              </a:lnSpc>
              <a:spcBef>
                <a:spcPts val="400"/>
              </a:spcBef>
              <a:spcAft>
                <a:spcPts val="0"/>
              </a:spcAft>
              <a:buNone/>
            </a:pPr>
            <a:endParaRPr lang="en" dirty="0"/>
          </a:p>
          <a:p>
            <a:pPr marL="0" indent="0">
              <a:buSzPts val="1400"/>
              <a:buNone/>
            </a:pPr>
            <a:endParaRPr lang="en-US" dirty="0"/>
          </a:p>
        </p:txBody>
      </p:sp>
      <p:sp>
        <p:nvSpPr>
          <p:cNvPr id="1067" name="Google Shape;1067;g2891d793a34_0_307:notes"/>
          <p:cNvSpPr txBox="1">
            <a:spLocks noGrp="1"/>
          </p:cNvSpPr>
          <p:nvPr>
            <p:ph type="sldNum" idx="12"/>
          </p:nvPr>
        </p:nvSpPr>
        <p:spPr>
          <a:xfrm>
            <a:off x="3884613" y="43201062"/>
            <a:ext cx="2971800" cy="2282100"/>
          </a:xfrm>
          <a:prstGeom prst="rect">
            <a:avLst/>
          </a:prstGeom>
          <a:noFill/>
          <a:ln>
            <a:noFill/>
          </a:ln>
        </p:spPr>
        <p:txBody>
          <a:bodyPr spcFirstLastPara="1" wrap="square" lIns="173375" tIns="86675" rIns="173375" bIns="866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2891d793a34_0_314:notes"/>
          <p:cNvSpPr>
            <a:spLocks noGrp="1" noRot="1" noChangeAspect="1"/>
          </p:cNvSpPr>
          <p:nvPr>
            <p:ph type="sldImg" idx="2"/>
          </p:nvPr>
        </p:nvSpPr>
        <p:spPr>
          <a:xfrm>
            <a:off x="-10215563" y="5686425"/>
            <a:ext cx="27289126" cy="1535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4" name="Google Shape;1074;g2891d793a34_0_314:notes"/>
          <p:cNvSpPr txBox="1">
            <a:spLocks noGrp="1"/>
          </p:cNvSpPr>
          <p:nvPr>
            <p:ph type="body" idx="1"/>
          </p:nvPr>
        </p:nvSpPr>
        <p:spPr>
          <a:xfrm>
            <a:off x="685800" y="21888745"/>
            <a:ext cx="5486400" cy="17908800"/>
          </a:xfrm>
          <a:prstGeom prst="rect">
            <a:avLst/>
          </a:prstGeom>
          <a:noFill/>
          <a:ln>
            <a:noFill/>
          </a:ln>
        </p:spPr>
        <p:txBody>
          <a:bodyPr spcFirstLastPara="1" wrap="square" lIns="173375" tIns="86675" rIns="173375" bIns="86675" anchor="t" anchorCtr="0">
            <a:noAutofit/>
          </a:bodyPr>
          <a:lstStyle/>
          <a:p>
            <a:pPr marL="0" lvl="0" indent="0" algn="l" rtl="0">
              <a:lnSpc>
                <a:spcPct val="100000"/>
              </a:lnSpc>
              <a:spcBef>
                <a:spcPts val="0"/>
              </a:spcBef>
              <a:spcAft>
                <a:spcPts val="0"/>
              </a:spcAft>
              <a:buSzPts val="1400"/>
              <a:buNone/>
            </a:pPr>
            <a:endParaRPr/>
          </a:p>
        </p:txBody>
      </p:sp>
      <p:sp>
        <p:nvSpPr>
          <p:cNvPr id="1075" name="Google Shape;1075;g2891d793a34_0_314:notes"/>
          <p:cNvSpPr txBox="1">
            <a:spLocks noGrp="1"/>
          </p:cNvSpPr>
          <p:nvPr>
            <p:ph type="sldNum" idx="12"/>
          </p:nvPr>
        </p:nvSpPr>
        <p:spPr>
          <a:xfrm>
            <a:off x="3884613" y="43201062"/>
            <a:ext cx="2971800" cy="2282100"/>
          </a:xfrm>
          <a:prstGeom prst="rect">
            <a:avLst/>
          </a:prstGeom>
          <a:noFill/>
          <a:ln>
            <a:noFill/>
          </a:ln>
        </p:spPr>
        <p:txBody>
          <a:bodyPr spcFirstLastPara="1" wrap="square" lIns="173375" tIns="86675" rIns="173375" bIns="866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2891d793a34_0_321:notes"/>
          <p:cNvSpPr>
            <a:spLocks noGrp="1" noRot="1" noChangeAspect="1"/>
          </p:cNvSpPr>
          <p:nvPr>
            <p:ph type="sldImg" idx="2"/>
          </p:nvPr>
        </p:nvSpPr>
        <p:spPr>
          <a:xfrm>
            <a:off x="-10215563" y="5686425"/>
            <a:ext cx="27289126" cy="1535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2" name="Google Shape;1082;g2891d793a34_0_321:notes"/>
          <p:cNvSpPr txBox="1">
            <a:spLocks noGrp="1"/>
          </p:cNvSpPr>
          <p:nvPr>
            <p:ph type="body" idx="1"/>
          </p:nvPr>
        </p:nvSpPr>
        <p:spPr>
          <a:xfrm>
            <a:off x="685800" y="21888745"/>
            <a:ext cx="5486400" cy="17908800"/>
          </a:xfrm>
          <a:prstGeom prst="rect">
            <a:avLst/>
          </a:prstGeom>
          <a:noFill/>
          <a:ln>
            <a:noFill/>
          </a:ln>
        </p:spPr>
        <p:txBody>
          <a:bodyPr spcFirstLastPara="1" wrap="square" lIns="173375" tIns="86675" rIns="173375" bIns="86675" anchor="t" anchorCtr="0">
            <a:noAutofit/>
          </a:bodyPr>
          <a:lstStyle/>
          <a:p>
            <a:pPr marL="0" indent="0">
              <a:buSzPts val="1400"/>
              <a:buNone/>
            </a:pPr>
            <a:r>
              <a:rPr lang="en-US">
                <a:solidFill>
                  <a:srgbClr val="FF0000"/>
                </a:solidFill>
              </a:rPr>
              <a:t>Resource:  Digital Square's Total Cost of Ownership Model  </a:t>
            </a:r>
            <a:r>
              <a:rPr lang="en-US" dirty="0">
                <a:solidFill>
                  <a:srgbClr val="FF0000"/>
                </a:solidFill>
                <a:hlinkClick r:id="rId3">
                  <a:extLst>
                    <a:ext uri="{A12FA001-AC4F-418D-AE19-62706E023703}">
                      <ahyp:hlinkClr xmlns:ahyp="http://schemas.microsoft.com/office/drawing/2018/hyperlinkcolor" val="tx"/>
                    </a:ext>
                  </a:extLst>
                </a:hlinkClick>
              </a:rPr>
              <a:t>https://digitalsquare.org/tco-tool</a:t>
            </a:r>
          </a:p>
          <a:p>
            <a:pPr marL="0" indent="0">
              <a:buSzPts val="1400"/>
              <a:buNone/>
            </a:pPr>
            <a:r>
              <a:rPr lang="en-US" dirty="0">
                <a:solidFill>
                  <a:srgbClr val="FF0000"/>
                </a:solidFill>
              </a:rPr>
              <a:t>NOTE: This is being transitioned to APTH website so will need to update link</a:t>
            </a:r>
          </a:p>
        </p:txBody>
      </p:sp>
      <p:sp>
        <p:nvSpPr>
          <p:cNvPr id="1083" name="Google Shape;1083;g2891d793a34_0_321:notes"/>
          <p:cNvSpPr txBox="1">
            <a:spLocks noGrp="1"/>
          </p:cNvSpPr>
          <p:nvPr>
            <p:ph type="sldNum" idx="12"/>
          </p:nvPr>
        </p:nvSpPr>
        <p:spPr>
          <a:xfrm>
            <a:off x="3884613" y="43201062"/>
            <a:ext cx="2971800" cy="2282100"/>
          </a:xfrm>
          <a:prstGeom prst="rect">
            <a:avLst/>
          </a:prstGeom>
          <a:noFill/>
          <a:ln>
            <a:noFill/>
          </a:ln>
        </p:spPr>
        <p:txBody>
          <a:bodyPr spcFirstLastPara="1" wrap="square" lIns="173375" tIns="86675" rIns="173375" bIns="866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2891d793a34_0_328:notes"/>
          <p:cNvSpPr>
            <a:spLocks noGrp="1" noRot="1" noChangeAspect="1"/>
          </p:cNvSpPr>
          <p:nvPr>
            <p:ph type="sldImg" idx="2"/>
          </p:nvPr>
        </p:nvSpPr>
        <p:spPr>
          <a:xfrm>
            <a:off x="-10215563" y="5686425"/>
            <a:ext cx="27289126" cy="1535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0" name="Google Shape;1090;g2891d793a34_0_328:notes"/>
          <p:cNvSpPr txBox="1">
            <a:spLocks noGrp="1"/>
          </p:cNvSpPr>
          <p:nvPr>
            <p:ph type="body" idx="1"/>
          </p:nvPr>
        </p:nvSpPr>
        <p:spPr>
          <a:xfrm>
            <a:off x="685800" y="21888745"/>
            <a:ext cx="5486400" cy="17908800"/>
          </a:xfrm>
          <a:prstGeom prst="rect">
            <a:avLst/>
          </a:prstGeom>
          <a:noFill/>
          <a:ln>
            <a:noFill/>
          </a:ln>
        </p:spPr>
        <p:txBody>
          <a:bodyPr spcFirstLastPara="1" wrap="square" lIns="173375" tIns="86675" rIns="173375" bIns="86675" anchor="t" anchorCtr="0">
            <a:noAutofit/>
          </a:bodyPr>
          <a:lstStyle/>
          <a:p>
            <a:pPr marL="0" lvl="0" indent="0" algn="l" rtl="0">
              <a:lnSpc>
                <a:spcPct val="100000"/>
              </a:lnSpc>
              <a:spcBef>
                <a:spcPts val="0"/>
              </a:spcBef>
              <a:spcAft>
                <a:spcPts val="0"/>
              </a:spcAft>
              <a:buSzPts val="1400"/>
              <a:buNone/>
            </a:pPr>
            <a:r>
              <a:rPr lang="en" dirty="0"/>
              <a:t>Start from the bottom and build it exactly like you want it (depending on your level of skill) but it doesn’t come with a service plan or guarantee so you have to do all the upkeep etc yourself</a:t>
            </a:r>
            <a:endParaRPr lang="en-US" dirty="0"/>
          </a:p>
          <a:p>
            <a:pPr marL="0" indent="0">
              <a:buSzPts val="1400"/>
              <a:buNone/>
            </a:pPr>
            <a:r>
              <a:rPr lang="en" dirty="0">
                <a:solidFill>
                  <a:srgbClr val="FF0000"/>
                </a:solidFill>
              </a:rPr>
              <a:t>Analogy:   Build a car – even if using a kit – takes a lot of skill, experience and expense </a:t>
            </a:r>
          </a:p>
        </p:txBody>
      </p:sp>
      <p:sp>
        <p:nvSpPr>
          <p:cNvPr id="1091" name="Google Shape;1091;g2891d793a34_0_328:notes"/>
          <p:cNvSpPr txBox="1">
            <a:spLocks noGrp="1"/>
          </p:cNvSpPr>
          <p:nvPr>
            <p:ph type="sldNum" idx="12"/>
          </p:nvPr>
        </p:nvSpPr>
        <p:spPr>
          <a:xfrm>
            <a:off x="3884613" y="43201062"/>
            <a:ext cx="2971800" cy="2282100"/>
          </a:xfrm>
          <a:prstGeom prst="rect">
            <a:avLst/>
          </a:prstGeom>
          <a:noFill/>
          <a:ln>
            <a:noFill/>
          </a:ln>
        </p:spPr>
        <p:txBody>
          <a:bodyPr spcFirstLastPara="1" wrap="square" lIns="173375" tIns="86675" rIns="173375" bIns="866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2891d793a34_0_335:notes"/>
          <p:cNvSpPr>
            <a:spLocks noGrp="1" noRot="1" noChangeAspect="1"/>
          </p:cNvSpPr>
          <p:nvPr>
            <p:ph type="sldImg" idx="2"/>
          </p:nvPr>
        </p:nvSpPr>
        <p:spPr>
          <a:xfrm>
            <a:off x="-10215563" y="5686425"/>
            <a:ext cx="27289126" cy="1535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8" name="Google Shape;1098;g2891d793a34_0_335:notes"/>
          <p:cNvSpPr txBox="1">
            <a:spLocks noGrp="1"/>
          </p:cNvSpPr>
          <p:nvPr>
            <p:ph type="body" idx="1"/>
          </p:nvPr>
        </p:nvSpPr>
        <p:spPr>
          <a:xfrm>
            <a:off x="685800" y="21888745"/>
            <a:ext cx="5486400" cy="17908800"/>
          </a:xfrm>
          <a:prstGeom prst="rect">
            <a:avLst/>
          </a:prstGeom>
          <a:noFill/>
          <a:ln>
            <a:noFill/>
          </a:ln>
        </p:spPr>
        <p:txBody>
          <a:bodyPr spcFirstLastPara="1" wrap="square" lIns="173375" tIns="86675" rIns="173375" bIns="86675" anchor="t" anchorCtr="0">
            <a:noAutofit/>
          </a:bodyPr>
          <a:lstStyle/>
          <a:p>
            <a:pPr marL="0" indent="0">
              <a:buSzPts val="1400"/>
              <a:buNone/>
            </a:pPr>
            <a:r>
              <a:rPr lang="en" dirty="0">
                <a:solidFill>
                  <a:srgbClr val="FF0000"/>
                </a:solidFill>
              </a:rPr>
              <a:t>Buying a car - drive away today! no control over the details! but let’s say you buy a car that can only be serviced by an authorized dealer, and the spare parts are difficult to source and expensive ….</a:t>
            </a:r>
            <a:endParaRPr lang="en-US">
              <a:solidFill>
                <a:srgbClr val="FF0000"/>
              </a:solidFill>
            </a:endParaRPr>
          </a:p>
        </p:txBody>
      </p:sp>
      <p:sp>
        <p:nvSpPr>
          <p:cNvPr id="1099" name="Google Shape;1099;g2891d793a34_0_335:notes"/>
          <p:cNvSpPr txBox="1">
            <a:spLocks noGrp="1"/>
          </p:cNvSpPr>
          <p:nvPr>
            <p:ph type="sldNum" idx="12"/>
          </p:nvPr>
        </p:nvSpPr>
        <p:spPr>
          <a:xfrm>
            <a:off x="3884613" y="43201062"/>
            <a:ext cx="2971800" cy="2282100"/>
          </a:xfrm>
          <a:prstGeom prst="rect">
            <a:avLst/>
          </a:prstGeom>
          <a:noFill/>
          <a:ln>
            <a:noFill/>
          </a:ln>
        </p:spPr>
        <p:txBody>
          <a:bodyPr spcFirstLastPara="1" wrap="square" lIns="173375" tIns="86675" rIns="173375" bIns="866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9BE6-C644-1E47-F15A-31F0A970F1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C66764-230A-C541-19E4-7E6071DAA4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A9B7AA-43C1-8D23-7412-F5FDD8ABD59D}"/>
              </a:ext>
            </a:extLst>
          </p:cNvPr>
          <p:cNvSpPr>
            <a:spLocks noGrp="1"/>
          </p:cNvSpPr>
          <p:nvPr>
            <p:ph type="dt" sz="half" idx="10"/>
          </p:nvPr>
        </p:nvSpPr>
        <p:spPr/>
        <p:txBody>
          <a:bodyPr/>
          <a:lstStyle/>
          <a:p>
            <a:fld id="{32C0691D-40D1-4BCE-B969-6E23BCE31C10}" type="datetimeFigureOut">
              <a:rPr lang="en-US" smtClean="0"/>
              <a:t>9/22/2025</a:t>
            </a:fld>
            <a:endParaRPr lang="en-US"/>
          </a:p>
        </p:txBody>
      </p:sp>
      <p:sp>
        <p:nvSpPr>
          <p:cNvPr id="5" name="Footer Placeholder 4">
            <a:extLst>
              <a:ext uri="{FF2B5EF4-FFF2-40B4-BE49-F238E27FC236}">
                <a16:creationId xmlns:a16="http://schemas.microsoft.com/office/drawing/2014/main" id="{F1CD91FF-1CE9-E2F9-9754-CCC5AAFF0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583FB-BF01-707D-F7EA-5F47B94406D2}"/>
              </a:ext>
            </a:extLst>
          </p:cNvPr>
          <p:cNvSpPr>
            <a:spLocks noGrp="1"/>
          </p:cNvSpPr>
          <p:nvPr>
            <p:ph type="sldNum" sz="quarter" idx="12"/>
          </p:nvPr>
        </p:nvSpPr>
        <p:spPr/>
        <p:txBody>
          <a:bodyPr/>
          <a:lstStyle/>
          <a:p>
            <a:fld id="{ECF802EC-0CFC-4040-A3B7-C4B9B4548F26}" type="slidenum">
              <a:rPr lang="en-US" smtClean="0"/>
              <a:t>‹#›</a:t>
            </a:fld>
            <a:endParaRPr lang="en-US"/>
          </a:p>
        </p:txBody>
      </p:sp>
      <p:pic>
        <p:nvPicPr>
          <p:cNvPr id="7" name="Picture 6">
            <a:extLst>
              <a:ext uri="{FF2B5EF4-FFF2-40B4-BE49-F238E27FC236}">
                <a16:creationId xmlns:a16="http://schemas.microsoft.com/office/drawing/2014/main" id="{EAC950BD-82A8-BB8D-5759-E270FC7CC5E6}"/>
              </a:ext>
            </a:extLst>
          </p:cNvPr>
          <p:cNvPicPr>
            <a:picLocks noChangeAspect="1"/>
          </p:cNvPicPr>
          <p:nvPr/>
        </p:nvPicPr>
        <p:blipFill>
          <a:blip r:embed="rId2"/>
          <a:stretch>
            <a:fillRect/>
          </a:stretch>
        </p:blipFill>
        <p:spPr>
          <a:xfrm>
            <a:off x="10606903" y="0"/>
            <a:ext cx="1585097" cy="548688"/>
          </a:xfrm>
          <a:prstGeom prst="rect">
            <a:avLst/>
          </a:prstGeom>
        </p:spPr>
      </p:pic>
    </p:spTree>
    <p:extLst>
      <p:ext uri="{BB962C8B-B14F-4D97-AF65-F5344CB8AC3E}">
        <p14:creationId xmlns:p14="http://schemas.microsoft.com/office/powerpoint/2010/main" val="216472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7F85-E3EF-B4CE-CBAD-69680E047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B086D-CAE8-5795-DEF3-BE4E3AB38A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F060D-5BAC-F389-9CF8-B5079508685E}"/>
              </a:ext>
            </a:extLst>
          </p:cNvPr>
          <p:cNvSpPr>
            <a:spLocks noGrp="1"/>
          </p:cNvSpPr>
          <p:nvPr>
            <p:ph type="dt" sz="half" idx="10"/>
          </p:nvPr>
        </p:nvSpPr>
        <p:spPr/>
        <p:txBody>
          <a:bodyPr/>
          <a:lstStyle/>
          <a:p>
            <a:fld id="{32C0691D-40D1-4BCE-B969-6E23BCE31C10}" type="datetimeFigureOut">
              <a:rPr lang="en-US" smtClean="0"/>
              <a:t>9/22/2025</a:t>
            </a:fld>
            <a:endParaRPr lang="en-US"/>
          </a:p>
        </p:txBody>
      </p:sp>
      <p:sp>
        <p:nvSpPr>
          <p:cNvPr id="5" name="Footer Placeholder 4">
            <a:extLst>
              <a:ext uri="{FF2B5EF4-FFF2-40B4-BE49-F238E27FC236}">
                <a16:creationId xmlns:a16="http://schemas.microsoft.com/office/drawing/2014/main" id="{CB8E6C4E-D0AE-9885-8505-93AB9D9C7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30554-E6C5-2EAF-999D-5C602FB0BB26}"/>
              </a:ext>
            </a:extLst>
          </p:cNvPr>
          <p:cNvSpPr>
            <a:spLocks noGrp="1"/>
          </p:cNvSpPr>
          <p:nvPr>
            <p:ph type="sldNum" sz="quarter" idx="12"/>
          </p:nvPr>
        </p:nvSpPr>
        <p:spPr/>
        <p:txBody>
          <a:bodyPr/>
          <a:lstStyle/>
          <a:p>
            <a:fld id="{ECF802EC-0CFC-4040-A3B7-C4B9B4548F26}" type="slidenum">
              <a:rPr lang="en-US" smtClean="0"/>
              <a:t>‹#›</a:t>
            </a:fld>
            <a:endParaRPr lang="en-US"/>
          </a:p>
        </p:txBody>
      </p:sp>
      <p:pic>
        <p:nvPicPr>
          <p:cNvPr id="7" name="Picture 6">
            <a:extLst>
              <a:ext uri="{FF2B5EF4-FFF2-40B4-BE49-F238E27FC236}">
                <a16:creationId xmlns:a16="http://schemas.microsoft.com/office/drawing/2014/main" id="{83C1F85A-E6CC-9ACF-FFF3-26DA23BC561F}"/>
              </a:ext>
            </a:extLst>
          </p:cNvPr>
          <p:cNvPicPr>
            <a:picLocks noChangeAspect="1"/>
          </p:cNvPicPr>
          <p:nvPr/>
        </p:nvPicPr>
        <p:blipFill>
          <a:blip r:embed="rId2"/>
          <a:stretch>
            <a:fillRect/>
          </a:stretch>
        </p:blipFill>
        <p:spPr>
          <a:xfrm>
            <a:off x="10606903" y="0"/>
            <a:ext cx="1585097" cy="548688"/>
          </a:xfrm>
          <a:prstGeom prst="rect">
            <a:avLst/>
          </a:prstGeom>
        </p:spPr>
      </p:pic>
    </p:spTree>
    <p:extLst>
      <p:ext uri="{BB962C8B-B14F-4D97-AF65-F5344CB8AC3E}">
        <p14:creationId xmlns:p14="http://schemas.microsoft.com/office/powerpoint/2010/main" val="164969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287FA-52CD-7D9C-228C-6A00D0B87C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C57D37-EB46-08CE-8E47-C0706D3E43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1BD331-2D48-78E4-B7F4-22AED0A677A8}"/>
              </a:ext>
            </a:extLst>
          </p:cNvPr>
          <p:cNvSpPr>
            <a:spLocks noGrp="1"/>
          </p:cNvSpPr>
          <p:nvPr>
            <p:ph type="dt" sz="half" idx="10"/>
          </p:nvPr>
        </p:nvSpPr>
        <p:spPr/>
        <p:txBody>
          <a:bodyPr/>
          <a:lstStyle/>
          <a:p>
            <a:fld id="{32C0691D-40D1-4BCE-B969-6E23BCE31C10}" type="datetimeFigureOut">
              <a:rPr lang="en-US" smtClean="0"/>
              <a:t>9/22/2025</a:t>
            </a:fld>
            <a:endParaRPr lang="en-US"/>
          </a:p>
        </p:txBody>
      </p:sp>
      <p:sp>
        <p:nvSpPr>
          <p:cNvPr id="5" name="Footer Placeholder 4">
            <a:extLst>
              <a:ext uri="{FF2B5EF4-FFF2-40B4-BE49-F238E27FC236}">
                <a16:creationId xmlns:a16="http://schemas.microsoft.com/office/drawing/2014/main" id="{120F8387-5219-08F0-8708-C4AE5A518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3C93E-A819-7BE2-381C-A24A1E86F416}"/>
              </a:ext>
            </a:extLst>
          </p:cNvPr>
          <p:cNvSpPr>
            <a:spLocks noGrp="1"/>
          </p:cNvSpPr>
          <p:nvPr>
            <p:ph type="sldNum" sz="quarter" idx="12"/>
          </p:nvPr>
        </p:nvSpPr>
        <p:spPr/>
        <p:txBody>
          <a:bodyPr/>
          <a:lstStyle/>
          <a:p>
            <a:fld id="{ECF802EC-0CFC-4040-A3B7-C4B9B4548F26}" type="slidenum">
              <a:rPr lang="en-US" smtClean="0"/>
              <a:t>‹#›</a:t>
            </a:fld>
            <a:endParaRPr lang="en-US"/>
          </a:p>
        </p:txBody>
      </p:sp>
      <p:pic>
        <p:nvPicPr>
          <p:cNvPr id="7" name="Picture 6">
            <a:extLst>
              <a:ext uri="{FF2B5EF4-FFF2-40B4-BE49-F238E27FC236}">
                <a16:creationId xmlns:a16="http://schemas.microsoft.com/office/drawing/2014/main" id="{88A59788-BC95-7B10-AABF-1C5981343545}"/>
              </a:ext>
            </a:extLst>
          </p:cNvPr>
          <p:cNvPicPr>
            <a:picLocks noChangeAspect="1"/>
          </p:cNvPicPr>
          <p:nvPr/>
        </p:nvPicPr>
        <p:blipFill>
          <a:blip r:embed="rId2"/>
          <a:stretch>
            <a:fillRect/>
          </a:stretch>
        </p:blipFill>
        <p:spPr>
          <a:xfrm>
            <a:off x="10606903" y="0"/>
            <a:ext cx="1585097" cy="548688"/>
          </a:xfrm>
          <a:prstGeom prst="rect">
            <a:avLst/>
          </a:prstGeom>
        </p:spPr>
      </p:pic>
    </p:spTree>
    <p:extLst>
      <p:ext uri="{BB962C8B-B14F-4D97-AF65-F5344CB8AC3E}">
        <p14:creationId xmlns:p14="http://schemas.microsoft.com/office/powerpoint/2010/main" val="81062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0716-7F73-80C6-2EDF-990DC41CF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2556E3-085C-4418-8B21-21ED955AFE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8E0A8D-1420-902F-14D2-C210B7AE08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CD3758-9DF7-6B47-A4E3-5B4D047E8EDC}"/>
              </a:ext>
            </a:extLst>
          </p:cNvPr>
          <p:cNvSpPr>
            <a:spLocks noGrp="1"/>
          </p:cNvSpPr>
          <p:nvPr>
            <p:ph type="dt" sz="half" idx="10"/>
          </p:nvPr>
        </p:nvSpPr>
        <p:spPr/>
        <p:txBody>
          <a:bodyPr/>
          <a:lstStyle/>
          <a:p>
            <a:fld id="{32C0691D-40D1-4BCE-B969-6E23BCE31C10}" type="datetimeFigureOut">
              <a:rPr lang="en-US" smtClean="0"/>
              <a:t>9/22/2025</a:t>
            </a:fld>
            <a:endParaRPr lang="en-US"/>
          </a:p>
        </p:txBody>
      </p:sp>
      <p:sp>
        <p:nvSpPr>
          <p:cNvPr id="6" name="Footer Placeholder 5">
            <a:extLst>
              <a:ext uri="{FF2B5EF4-FFF2-40B4-BE49-F238E27FC236}">
                <a16:creationId xmlns:a16="http://schemas.microsoft.com/office/drawing/2014/main" id="{539DB1E2-6C5D-A1F1-4295-D65A9136EE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CBAB86-C786-E00D-ACF6-2A5AED8060B4}"/>
              </a:ext>
            </a:extLst>
          </p:cNvPr>
          <p:cNvSpPr>
            <a:spLocks noGrp="1"/>
          </p:cNvSpPr>
          <p:nvPr>
            <p:ph type="sldNum" sz="quarter" idx="12"/>
          </p:nvPr>
        </p:nvSpPr>
        <p:spPr/>
        <p:txBody>
          <a:bodyPr/>
          <a:lstStyle/>
          <a:p>
            <a:fld id="{ECF802EC-0CFC-4040-A3B7-C4B9B4548F26}" type="slidenum">
              <a:rPr lang="en-US" smtClean="0"/>
              <a:t>‹#›</a:t>
            </a:fld>
            <a:endParaRPr lang="en-US"/>
          </a:p>
        </p:txBody>
      </p:sp>
      <p:pic>
        <p:nvPicPr>
          <p:cNvPr id="8" name="Picture 7">
            <a:extLst>
              <a:ext uri="{FF2B5EF4-FFF2-40B4-BE49-F238E27FC236}">
                <a16:creationId xmlns:a16="http://schemas.microsoft.com/office/drawing/2014/main" id="{D1BBA06C-55AF-715A-6933-D0E1E01C0268}"/>
              </a:ext>
            </a:extLst>
          </p:cNvPr>
          <p:cNvPicPr>
            <a:picLocks noChangeAspect="1"/>
          </p:cNvPicPr>
          <p:nvPr/>
        </p:nvPicPr>
        <p:blipFill>
          <a:blip r:embed="rId2"/>
          <a:stretch>
            <a:fillRect/>
          </a:stretch>
        </p:blipFill>
        <p:spPr>
          <a:xfrm>
            <a:off x="10606903" y="0"/>
            <a:ext cx="1585097" cy="548688"/>
          </a:xfrm>
          <a:prstGeom prst="rect">
            <a:avLst/>
          </a:prstGeom>
        </p:spPr>
      </p:pic>
    </p:spTree>
    <p:extLst>
      <p:ext uri="{BB962C8B-B14F-4D97-AF65-F5344CB8AC3E}">
        <p14:creationId xmlns:p14="http://schemas.microsoft.com/office/powerpoint/2010/main" val="425043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128B-BD20-8395-07F5-D86B3EF889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2E6-1467-4207-46A4-01F86D8EF0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4719FB-8F53-839E-E2D8-B1191D6814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B60A3D-7E89-4341-A89E-ECDF5C19C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7950E4-B7B4-8E4D-1400-9F2243C98E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BB6DB8-12BF-2F34-1D75-DB6775AF72AE}"/>
              </a:ext>
            </a:extLst>
          </p:cNvPr>
          <p:cNvSpPr>
            <a:spLocks noGrp="1"/>
          </p:cNvSpPr>
          <p:nvPr>
            <p:ph type="dt" sz="half" idx="10"/>
          </p:nvPr>
        </p:nvSpPr>
        <p:spPr/>
        <p:txBody>
          <a:bodyPr/>
          <a:lstStyle/>
          <a:p>
            <a:fld id="{32C0691D-40D1-4BCE-B969-6E23BCE31C10}" type="datetimeFigureOut">
              <a:rPr lang="en-US" smtClean="0"/>
              <a:t>9/22/2025</a:t>
            </a:fld>
            <a:endParaRPr lang="en-US"/>
          </a:p>
        </p:txBody>
      </p:sp>
      <p:sp>
        <p:nvSpPr>
          <p:cNvPr id="8" name="Footer Placeholder 7">
            <a:extLst>
              <a:ext uri="{FF2B5EF4-FFF2-40B4-BE49-F238E27FC236}">
                <a16:creationId xmlns:a16="http://schemas.microsoft.com/office/drawing/2014/main" id="{E7C935BB-90CE-7050-E4C0-4DD125362D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097BDB-A046-AD2D-E7FB-3CAE66B9EDB9}"/>
              </a:ext>
            </a:extLst>
          </p:cNvPr>
          <p:cNvSpPr>
            <a:spLocks noGrp="1"/>
          </p:cNvSpPr>
          <p:nvPr>
            <p:ph type="sldNum" sz="quarter" idx="12"/>
          </p:nvPr>
        </p:nvSpPr>
        <p:spPr/>
        <p:txBody>
          <a:bodyPr/>
          <a:lstStyle/>
          <a:p>
            <a:fld id="{ECF802EC-0CFC-4040-A3B7-C4B9B4548F26}" type="slidenum">
              <a:rPr lang="en-US" smtClean="0"/>
              <a:t>‹#›</a:t>
            </a:fld>
            <a:endParaRPr lang="en-US"/>
          </a:p>
        </p:txBody>
      </p:sp>
      <p:pic>
        <p:nvPicPr>
          <p:cNvPr id="10" name="Picture 9">
            <a:extLst>
              <a:ext uri="{FF2B5EF4-FFF2-40B4-BE49-F238E27FC236}">
                <a16:creationId xmlns:a16="http://schemas.microsoft.com/office/drawing/2014/main" id="{F86C6A6A-2980-A677-5F75-BF1BD29E4161}"/>
              </a:ext>
            </a:extLst>
          </p:cNvPr>
          <p:cNvPicPr>
            <a:picLocks noChangeAspect="1"/>
          </p:cNvPicPr>
          <p:nvPr/>
        </p:nvPicPr>
        <p:blipFill>
          <a:blip r:embed="rId2"/>
          <a:stretch>
            <a:fillRect/>
          </a:stretch>
        </p:blipFill>
        <p:spPr>
          <a:xfrm>
            <a:off x="10606903" y="0"/>
            <a:ext cx="1585097" cy="548688"/>
          </a:xfrm>
          <a:prstGeom prst="rect">
            <a:avLst/>
          </a:prstGeom>
        </p:spPr>
      </p:pic>
    </p:spTree>
    <p:extLst>
      <p:ext uri="{BB962C8B-B14F-4D97-AF65-F5344CB8AC3E}">
        <p14:creationId xmlns:p14="http://schemas.microsoft.com/office/powerpoint/2010/main" val="3990801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08EB-8A36-A64E-E31A-7640FD3245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B8D530-0937-2440-1433-B5E8A508E793}"/>
              </a:ext>
            </a:extLst>
          </p:cNvPr>
          <p:cNvSpPr>
            <a:spLocks noGrp="1"/>
          </p:cNvSpPr>
          <p:nvPr>
            <p:ph type="dt" sz="half" idx="10"/>
          </p:nvPr>
        </p:nvSpPr>
        <p:spPr/>
        <p:txBody>
          <a:bodyPr/>
          <a:lstStyle/>
          <a:p>
            <a:fld id="{32C0691D-40D1-4BCE-B969-6E23BCE31C10}" type="datetimeFigureOut">
              <a:rPr lang="en-US" smtClean="0"/>
              <a:t>9/22/2025</a:t>
            </a:fld>
            <a:endParaRPr lang="en-US"/>
          </a:p>
        </p:txBody>
      </p:sp>
      <p:sp>
        <p:nvSpPr>
          <p:cNvPr id="4" name="Footer Placeholder 3">
            <a:extLst>
              <a:ext uri="{FF2B5EF4-FFF2-40B4-BE49-F238E27FC236}">
                <a16:creationId xmlns:a16="http://schemas.microsoft.com/office/drawing/2014/main" id="{038F1A77-A2E0-4A5C-40CB-87D2413381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9DE620-1DDE-EBD9-3AA1-E7F66EE20363}"/>
              </a:ext>
            </a:extLst>
          </p:cNvPr>
          <p:cNvSpPr>
            <a:spLocks noGrp="1"/>
          </p:cNvSpPr>
          <p:nvPr>
            <p:ph type="sldNum" sz="quarter" idx="12"/>
          </p:nvPr>
        </p:nvSpPr>
        <p:spPr/>
        <p:txBody>
          <a:bodyPr/>
          <a:lstStyle/>
          <a:p>
            <a:fld id="{ECF802EC-0CFC-4040-A3B7-C4B9B4548F26}" type="slidenum">
              <a:rPr lang="en-US" smtClean="0"/>
              <a:t>‹#›</a:t>
            </a:fld>
            <a:endParaRPr lang="en-US"/>
          </a:p>
        </p:txBody>
      </p:sp>
      <p:pic>
        <p:nvPicPr>
          <p:cNvPr id="6" name="Picture 5">
            <a:extLst>
              <a:ext uri="{FF2B5EF4-FFF2-40B4-BE49-F238E27FC236}">
                <a16:creationId xmlns:a16="http://schemas.microsoft.com/office/drawing/2014/main" id="{2D154034-322D-B468-2C6B-F0E738D45E32}"/>
              </a:ext>
            </a:extLst>
          </p:cNvPr>
          <p:cNvPicPr>
            <a:picLocks noChangeAspect="1"/>
          </p:cNvPicPr>
          <p:nvPr/>
        </p:nvPicPr>
        <p:blipFill>
          <a:blip r:embed="rId2"/>
          <a:stretch>
            <a:fillRect/>
          </a:stretch>
        </p:blipFill>
        <p:spPr>
          <a:xfrm>
            <a:off x="10606903" y="0"/>
            <a:ext cx="1585097" cy="548688"/>
          </a:xfrm>
          <a:prstGeom prst="rect">
            <a:avLst/>
          </a:prstGeom>
        </p:spPr>
      </p:pic>
    </p:spTree>
    <p:extLst>
      <p:ext uri="{BB962C8B-B14F-4D97-AF65-F5344CB8AC3E}">
        <p14:creationId xmlns:p14="http://schemas.microsoft.com/office/powerpoint/2010/main" val="2025178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A7852F-FAA5-0A60-9D26-E92DB35BBA00}"/>
              </a:ext>
            </a:extLst>
          </p:cNvPr>
          <p:cNvSpPr>
            <a:spLocks noGrp="1"/>
          </p:cNvSpPr>
          <p:nvPr>
            <p:ph type="dt" sz="half" idx="10"/>
          </p:nvPr>
        </p:nvSpPr>
        <p:spPr/>
        <p:txBody>
          <a:bodyPr/>
          <a:lstStyle/>
          <a:p>
            <a:fld id="{32C0691D-40D1-4BCE-B969-6E23BCE31C10}" type="datetimeFigureOut">
              <a:rPr lang="en-US" smtClean="0"/>
              <a:t>9/22/2025</a:t>
            </a:fld>
            <a:endParaRPr lang="en-US"/>
          </a:p>
        </p:txBody>
      </p:sp>
      <p:sp>
        <p:nvSpPr>
          <p:cNvPr id="3" name="Footer Placeholder 2">
            <a:extLst>
              <a:ext uri="{FF2B5EF4-FFF2-40B4-BE49-F238E27FC236}">
                <a16:creationId xmlns:a16="http://schemas.microsoft.com/office/drawing/2014/main" id="{1641ABAF-A81F-A999-6179-E92255FD83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F70BA-913B-ADA7-D5F5-885755E62927}"/>
              </a:ext>
            </a:extLst>
          </p:cNvPr>
          <p:cNvSpPr>
            <a:spLocks noGrp="1"/>
          </p:cNvSpPr>
          <p:nvPr>
            <p:ph type="sldNum" sz="quarter" idx="12"/>
          </p:nvPr>
        </p:nvSpPr>
        <p:spPr/>
        <p:txBody>
          <a:bodyPr/>
          <a:lstStyle/>
          <a:p>
            <a:fld id="{ECF802EC-0CFC-4040-A3B7-C4B9B4548F26}" type="slidenum">
              <a:rPr lang="en-US" smtClean="0"/>
              <a:t>‹#›</a:t>
            </a:fld>
            <a:endParaRPr lang="en-US"/>
          </a:p>
        </p:txBody>
      </p:sp>
      <p:pic>
        <p:nvPicPr>
          <p:cNvPr id="5" name="Picture 4">
            <a:extLst>
              <a:ext uri="{FF2B5EF4-FFF2-40B4-BE49-F238E27FC236}">
                <a16:creationId xmlns:a16="http://schemas.microsoft.com/office/drawing/2014/main" id="{285464A4-7276-4E74-2E0C-2C3EB8D8DAFC}"/>
              </a:ext>
            </a:extLst>
          </p:cNvPr>
          <p:cNvPicPr>
            <a:picLocks noChangeAspect="1"/>
          </p:cNvPicPr>
          <p:nvPr/>
        </p:nvPicPr>
        <p:blipFill>
          <a:blip r:embed="rId2"/>
          <a:stretch>
            <a:fillRect/>
          </a:stretch>
        </p:blipFill>
        <p:spPr>
          <a:xfrm>
            <a:off x="10606903" y="0"/>
            <a:ext cx="1585097" cy="548688"/>
          </a:xfrm>
          <a:prstGeom prst="rect">
            <a:avLst/>
          </a:prstGeom>
        </p:spPr>
      </p:pic>
    </p:spTree>
    <p:extLst>
      <p:ext uri="{BB962C8B-B14F-4D97-AF65-F5344CB8AC3E}">
        <p14:creationId xmlns:p14="http://schemas.microsoft.com/office/powerpoint/2010/main" val="914375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7B18-253F-0218-B2EF-B422040E87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8EC41D-5516-E3C7-1BCB-58D165811A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864A2F-38E8-CC0C-13BD-B2F72CC73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71A8C1-7B13-3E65-729E-AFD6941ABA69}"/>
              </a:ext>
            </a:extLst>
          </p:cNvPr>
          <p:cNvSpPr>
            <a:spLocks noGrp="1"/>
          </p:cNvSpPr>
          <p:nvPr>
            <p:ph type="dt" sz="half" idx="10"/>
          </p:nvPr>
        </p:nvSpPr>
        <p:spPr/>
        <p:txBody>
          <a:bodyPr/>
          <a:lstStyle/>
          <a:p>
            <a:fld id="{32C0691D-40D1-4BCE-B969-6E23BCE31C10}" type="datetimeFigureOut">
              <a:rPr lang="en-US" smtClean="0"/>
              <a:t>9/22/2025</a:t>
            </a:fld>
            <a:endParaRPr lang="en-US"/>
          </a:p>
        </p:txBody>
      </p:sp>
      <p:sp>
        <p:nvSpPr>
          <p:cNvPr id="6" name="Footer Placeholder 5">
            <a:extLst>
              <a:ext uri="{FF2B5EF4-FFF2-40B4-BE49-F238E27FC236}">
                <a16:creationId xmlns:a16="http://schemas.microsoft.com/office/drawing/2014/main" id="{45B0FD92-282C-11EB-3F25-EAEAB3C75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3F1043-B05F-8A06-4A12-EDF4DEDC89E3}"/>
              </a:ext>
            </a:extLst>
          </p:cNvPr>
          <p:cNvSpPr>
            <a:spLocks noGrp="1"/>
          </p:cNvSpPr>
          <p:nvPr>
            <p:ph type="sldNum" sz="quarter" idx="12"/>
          </p:nvPr>
        </p:nvSpPr>
        <p:spPr/>
        <p:txBody>
          <a:bodyPr/>
          <a:lstStyle/>
          <a:p>
            <a:fld id="{ECF802EC-0CFC-4040-A3B7-C4B9B4548F26}" type="slidenum">
              <a:rPr lang="en-US" smtClean="0"/>
              <a:t>‹#›</a:t>
            </a:fld>
            <a:endParaRPr lang="en-US"/>
          </a:p>
        </p:txBody>
      </p:sp>
      <p:pic>
        <p:nvPicPr>
          <p:cNvPr id="8" name="Picture 7">
            <a:extLst>
              <a:ext uri="{FF2B5EF4-FFF2-40B4-BE49-F238E27FC236}">
                <a16:creationId xmlns:a16="http://schemas.microsoft.com/office/drawing/2014/main" id="{67E44127-AC8C-2438-DEE6-5BAB734F2F7B}"/>
              </a:ext>
            </a:extLst>
          </p:cNvPr>
          <p:cNvPicPr>
            <a:picLocks noChangeAspect="1"/>
          </p:cNvPicPr>
          <p:nvPr/>
        </p:nvPicPr>
        <p:blipFill>
          <a:blip r:embed="rId2"/>
          <a:stretch>
            <a:fillRect/>
          </a:stretch>
        </p:blipFill>
        <p:spPr>
          <a:xfrm>
            <a:off x="10606903" y="0"/>
            <a:ext cx="1585097" cy="548688"/>
          </a:xfrm>
          <a:prstGeom prst="rect">
            <a:avLst/>
          </a:prstGeom>
        </p:spPr>
      </p:pic>
    </p:spTree>
    <p:extLst>
      <p:ext uri="{BB962C8B-B14F-4D97-AF65-F5344CB8AC3E}">
        <p14:creationId xmlns:p14="http://schemas.microsoft.com/office/powerpoint/2010/main" val="214878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D97F-7B0D-736D-B3FC-DC06099503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EF7B4D-C7D7-4E39-2FE2-0E500881C2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B649369-3C81-5BF0-9CDD-523C0159A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C96D15-1BEB-0610-AAEA-DA8C065BA298}"/>
              </a:ext>
            </a:extLst>
          </p:cNvPr>
          <p:cNvSpPr>
            <a:spLocks noGrp="1"/>
          </p:cNvSpPr>
          <p:nvPr>
            <p:ph type="dt" sz="half" idx="10"/>
          </p:nvPr>
        </p:nvSpPr>
        <p:spPr/>
        <p:txBody>
          <a:bodyPr/>
          <a:lstStyle/>
          <a:p>
            <a:fld id="{32C0691D-40D1-4BCE-B969-6E23BCE31C10}" type="datetimeFigureOut">
              <a:rPr lang="en-US" smtClean="0"/>
              <a:t>9/22/2025</a:t>
            </a:fld>
            <a:endParaRPr lang="en-US"/>
          </a:p>
        </p:txBody>
      </p:sp>
      <p:sp>
        <p:nvSpPr>
          <p:cNvPr id="6" name="Footer Placeholder 5">
            <a:extLst>
              <a:ext uri="{FF2B5EF4-FFF2-40B4-BE49-F238E27FC236}">
                <a16:creationId xmlns:a16="http://schemas.microsoft.com/office/drawing/2014/main" id="{621210AB-FFA9-A6B3-3D80-A4BF7B3B8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A75E5B-0401-2AB9-8BAE-B6DF0B93F1EC}"/>
              </a:ext>
            </a:extLst>
          </p:cNvPr>
          <p:cNvSpPr>
            <a:spLocks noGrp="1"/>
          </p:cNvSpPr>
          <p:nvPr>
            <p:ph type="sldNum" sz="quarter" idx="12"/>
          </p:nvPr>
        </p:nvSpPr>
        <p:spPr/>
        <p:txBody>
          <a:bodyPr/>
          <a:lstStyle/>
          <a:p>
            <a:fld id="{ECF802EC-0CFC-4040-A3B7-C4B9B4548F26}" type="slidenum">
              <a:rPr lang="en-US" smtClean="0"/>
              <a:t>‹#›</a:t>
            </a:fld>
            <a:endParaRPr lang="en-US"/>
          </a:p>
        </p:txBody>
      </p:sp>
      <p:pic>
        <p:nvPicPr>
          <p:cNvPr id="8" name="Picture 7">
            <a:extLst>
              <a:ext uri="{FF2B5EF4-FFF2-40B4-BE49-F238E27FC236}">
                <a16:creationId xmlns:a16="http://schemas.microsoft.com/office/drawing/2014/main" id="{D654C795-D221-5B51-77F3-B655826DA370}"/>
              </a:ext>
            </a:extLst>
          </p:cNvPr>
          <p:cNvPicPr>
            <a:picLocks noChangeAspect="1"/>
          </p:cNvPicPr>
          <p:nvPr/>
        </p:nvPicPr>
        <p:blipFill>
          <a:blip r:embed="rId2"/>
          <a:stretch>
            <a:fillRect/>
          </a:stretch>
        </p:blipFill>
        <p:spPr>
          <a:xfrm>
            <a:off x="10606903" y="0"/>
            <a:ext cx="1585097" cy="548688"/>
          </a:xfrm>
          <a:prstGeom prst="rect">
            <a:avLst/>
          </a:prstGeom>
        </p:spPr>
      </p:pic>
    </p:spTree>
    <p:extLst>
      <p:ext uri="{BB962C8B-B14F-4D97-AF65-F5344CB8AC3E}">
        <p14:creationId xmlns:p14="http://schemas.microsoft.com/office/powerpoint/2010/main" val="55519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806B-7E4C-BA8A-DF65-214490F03A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9A9CA0-B4C0-2BB5-4D3A-1049B2E3F6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523B1-843D-9FC5-C2B4-9A9C9BA69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C0691D-40D1-4BCE-B969-6E23BCE31C10}" type="datetimeFigureOut">
              <a:rPr lang="en-US" smtClean="0"/>
              <a:t>9/22/2025</a:t>
            </a:fld>
            <a:endParaRPr lang="en-US"/>
          </a:p>
        </p:txBody>
      </p:sp>
      <p:sp>
        <p:nvSpPr>
          <p:cNvPr id="5" name="Footer Placeholder 4">
            <a:extLst>
              <a:ext uri="{FF2B5EF4-FFF2-40B4-BE49-F238E27FC236}">
                <a16:creationId xmlns:a16="http://schemas.microsoft.com/office/drawing/2014/main" id="{87E2F8A1-416D-D203-FFAA-A19F6025C9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E5ACCB3-8AFF-87C7-8421-0795088A23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F802EC-0CFC-4040-A3B7-C4B9B4548F26}" type="slidenum">
              <a:rPr lang="en-US" smtClean="0"/>
              <a:t>‹#›</a:t>
            </a:fld>
            <a:endParaRPr lang="en-US"/>
          </a:p>
        </p:txBody>
      </p:sp>
      <p:pic>
        <p:nvPicPr>
          <p:cNvPr id="7" name="Picture 6">
            <a:extLst>
              <a:ext uri="{FF2B5EF4-FFF2-40B4-BE49-F238E27FC236}">
                <a16:creationId xmlns:a16="http://schemas.microsoft.com/office/drawing/2014/main" id="{F7502016-1D90-29F9-4718-BA3397431647}"/>
              </a:ext>
            </a:extLst>
          </p:cNvPr>
          <p:cNvPicPr>
            <a:picLocks noChangeAspect="1"/>
          </p:cNvPicPr>
          <p:nvPr/>
        </p:nvPicPr>
        <p:blipFill>
          <a:blip r:embed="rId11"/>
          <a:stretch>
            <a:fillRect/>
          </a:stretch>
        </p:blipFill>
        <p:spPr>
          <a:xfrm>
            <a:off x="10606903" y="0"/>
            <a:ext cx="1585097" cy="548688"/>
          </a:xfrm>
          <a:prstGeom prst="rect">
            <a:avLst/>
          </a:prstGeom>
        </p:spPr>
      </p:pic>
    </p:spTree>
    <p:extLst>
      <p:ext uri="{BB962C8B-B14F-4D97-AF65-F5344CB8AC3E}">
        <p14:creationId xmlns:p14="http://schemas.microsoft.com/office/powerpoint/2010/main" val="3029558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Global_public_goo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Global_public_goo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Global_public_goo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globalgoodsguidebook.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digitalsquare.org/tco-tool" TargetMode="External"/><Relationship Id="rId3" Type="http://schemas.openxmlformats.org/officeDocument/2006/relationships/image" Target="../media/image3.png"/><Relationship Id="rId7" Type="http://schemas.openxmlformats.org/officeDocument/2006/relationships/hyperlink" Target="https://iris.who.int/bitstream/handle/10665/363577/9789240056572-eng.pdf?sequence=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measureevaluation.org/his-strengthening-resource-center/his-tools/tool%3FToolId=68.html" TargetMode="External"/><Relationship Id="rId5" Type="http://schemas.openxmlformats.org/officeDocument/2006/relationships/image" Target="../media/image5.png"/><Relationship Id="rId10" Type="http://schemas.openxmlformats.org/officeDocument/2006/relationships/hyperlink" Target="https://socialdigital.iadb.org/en/sph/resources/research-publications/838" TargetMode="External"/><Relationship Id="rId4" Type="http://schemas.openxmlformats.org/officeDocument/2006/relationships/image" Target="../media/image4.pn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5"/>
          <p:cNvSpPr txBox="1">
            <a:spLocks noGrp="1"/>
          </p:cNvSpPr>
          <p:nvPr>
            <p:ph type="ctrTitle"/>
          </p:nvPr>
        </p:nvSpPr>
        <p:spPr>
          <a:xfrm>
            <a:off x="1013637" y="1483869"/>
            <a:ext cx="9144000" cy="2387600"/>
          </a:xfrm>
          <a:prstGeom prst="rect">
            <a:avLst/>
          </a:prstGeom>
          <a:noFill/>
          <a:ln>
            <a:noFill/>
          </a:ln>
        </p:spPr>
        <p:txBody>
          <a:bodyPr spcFirstLastPara="1" vert="horz" wrap="square" lIns="91433" tIns="45700" rIns="91433" bIns="45700" rtlCol="0" anchor="t" anchorCtr="0">
            <a:noAutofit/>
          </a:bodyPr>
          <a:lstStyle/>
          <a:p>
            <a:pPr algn="l">
              <a:lnSpc>
                <a:spcPct val="115000"/>
              </a:lnSpc>
              <a:spcBef>
                <a:spcPts val="0"/>
              </a:spcBef>
              <a:buClr>
                <a:schemeClr val="dk1"/>
              </a:buClr>
              <a:buSzPts val="2100"/>
            </a:pPr>
            <a:r>
              <a:rPr lang="en" sz="3733" b="1" dirty="0">
                <a:ea typeface="Arial"/>
                <a:cs typeface="Arial"/>
                <a:sym typeface="Arial"/>
              </a:rPr>
              <a:t>Meeting Country HIS Needs with  Global Goods in the Context of Sustainability</a:t>
            </a:r>
            <a:endParaRPr sz="3733" b="1" dirty="0">
              <a:ea typeface="Arial"/>
              <a:cs typeface="Arial"/>
              <a:sym typeface="Arial"/>
            </a:endParaRPr>
          </a:p>
        </p:txBody>
      </p:sp>
      <p:sp>
        <p:nvSpPr>
          <p:cNvPr id="1029" name="Google Shape;1029;p5"/>
          <p:cNvSpPr txBox="1">
            <a:spLocks noGrp="1"/>
          </p:cNvSpPr>
          <p:nvPr>
            <p:ph type="subTitle" idx="1"/>
          </p:nvPr>
        </p:nvSpPr>
        <p:spPr>
          <a:xfrm>
            <a:off x="1013637" y="3963544"/>
            <a:ext cx="9144000" cy="1655763"/>
          </a:xfrm>
          <a:prstGeom prst="rect">
            <a:avLst/>
          </a:prstGeom>
          <a:noFill/>
          <a:ln>
            <a:noFill/>
          </a:ln>
        </p:spPr>
        <p:txBody>
          <a:bodyPr spcFirstLastPara="1" vert="horz" wrap="square" lIns="91433" tIns="45700" rIns="91433" bIns="45700" rtlCol="0" anchor="t" anchorCtr="0">
            <a:normAutofit/>
          </a:bodyPr>
          <a:lstStyle/>
          <a:p>
            <a:pPr algn="l">
              <a:spcBef>
                <a:spcPts val="0"/>
              </a:spcBef>
              <a:buClr>
                <a:schemeClr val="dk1"/>
              </a:buClr>
              <a:buSzPts val="1100"/>
            </a:pPr>
            <a:r>
              <a:rPr lang="en-US" sz="2133" dirty="0">
                <a:solidFill>
                  <a:srgbClr val="FF0000"/>
                </a:solidFill>
                <a:latin typeface="+mj-lt"/>
                <a:ea typeface="Roboto"/>
                <a:cs typeface="Roboto"/>
                <a:sym typeface="Roboto"/>
              </a:rPr>
              <a:t>//  Add facilitator name // </a:t>
            </a:r>
            <a:endParaRPr sz="2133" dirty="0">
              <a:solidFill>
                <a:srgbClr val="FF0000"/>
              </a:solidFill>
              <a:latin typeface="+mj-lt"/>
              <a:ea typeface="Arial"/>
              <a:cs typeface="Arial"/>
              <a:sym typeface="Arial"/>
            </a:endParaRPr>
          </a:p>
        </p:txBody>
      </p:sp>
    </p:spTree>
    <p:extLst>
      <p:ext uri="{BB962C8B-B14F-4D97-AF65-F5344CB8AC3E}">
        <p14:creationId xmlns:p14="http://schemas.microsoft.com/office/powerpoint/2010/main" val="948786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1" name="Google Shape;1111;g2891d793a34_0_343"/>
          <p:cNvSpPr txBox="1">
            <a:spLocks noGrp="1"/>
          </p:cNvSpPr>
          <p:nvPr>
            <p:ph type="title"/>
          </p:nvPr>
        </p:nvSpPr>
        <p:spPr>
          <a:xfrm>
            <a:off x="650631" y="141486"/>
            <a:ext cx="10084496" cy="1561647"/>
          </a:xfrm>
          <a:prstGeom prst="rect">
            <a:avLst/>
          </a:prstGeom>
          <a:noFill/>
          <a:ln>
            <a:noFill/>
          </a:ln>
        </p:spPr>
        <p:txBody>
          <a:bodyPr spcFirstLastPara="1" vert="horz" wrap="square" lIns="91433" tIns="45700" rIns="91433" bIns="45700" rtlCol="0" anchor="ctr" anchorCtr="0">
            <a:normAutofit/>
          </a:bodyPr>
          <a:lstStyle/>
          <a:p>
            <a:pPr>
              <a:spcBef>
                <a:spcPts val="0"/>
              </a:spcBef>
              <a:buClr>
                <a:schemeClr val="lt1"/>
              </a:buClr>
              <a:buSzPts val="2700"/>
            </a:pPr>
            <a:r>
              <a:rPr lang="en" dirty="0">
                <a:latin typeface="Arial"/>
              </a:rPr>
              <a:t>A</a:t>
            </a:r>
            <a:r>
              <a:rPr lang="en" dirty="0">
                <a:latin typeface="Arial"/>
                <a:ea typeface="Arial"/>
                <a:cs typeface="Arial"/>
                <a:sym typeface="Arial"/>
              </a:rPr>
              <a:t>daptin</a:t>
            </a:r>
            <a:r>
              <a:rPr lang="en" dirty="0">
                <a:latin typeface="Arial"/>
              </a:rPr>
              <a:t>g</a:t>
            </a:r>
            <a:r>
              <a:rPr lang="en" dirty="0">
                <a:latin typeface="Arial"/>
                <a:ea typeface="Arial"/>
                <a:cs typeface="Arial"/>
                <a:sym typeface="Arial"/>
              </a:rPr>
              <a:t> </a:t>
            </a:r>
            <a:r>
              <a:rPr lang="en" dirty="0">
                <a:latin typeface="Arial"/>
              </a:rPr>
              <a:t>software</a:t>
            </a:r>
            <a:endParaRPr dirty="0">
              <a:solidFill>
                <a:schemeClr val="lt1"/>
              </a:solidFill>
              <a:latin typeface="Arial"/>
            </a:endParaRPr>
          </a:p>
        </p:txBody>
      </p:sp>
      <p:graphicFrame>
        <p:nvGraphicFramePr>
          <p:cNvPr id="1112" name="Google Shape;1112;g2891d793a34_0_343"/>
          <p:cNvGraphicFramePr/>
          <p:nvPr/>
        </p:nvGraphicFramePr>
        <p:xfrm>
          <a:off x="650631" y="1490125"/>
          <a:ext cx="10642367" cy="4494985"/>
        </p:xfrm>
        <a:graphic>
          <a:graphicData uri="http://schemas.openxmlformats.org/drawingml/2006/table">
            <a:tbl>
              <a:tblPr>
                <a:noFill/>
              </a:tblPr>
              <a:tblGrid>
                <a:gridCol w="6289167">
                  <a:extLst>
                    <a:ext uri="{9D8B030D-6E8A-4147-A177-3AD203B41FA5}">
                      <a16:colId xmlns:a16="http://schemas.microsoft.com/office/drawing/2014/main" val="20000"/>
                    </a:ext>
                  </a:extLst>
                </a:gridCol>
                <a:gridCol w="4353200">
                  <a:extLst>
                    <a:ext uri="{9D8B030D-6E8A-4147-A177-3AD203B41FA5}">
                      <a16:colId xmlns:a16="http://schemas.microsoft.com/office/drawing/2014/main" val="20001"/>
                    </a:ext>
                  </a:extLst>
                </a:gridCol>
              </a:tblGrid>
              <a:tr h="509013">
                <a:tc>
                  <a:txBody>
                    <a:bodyPr/>
                    <a:lstStyle/>
                    <a:p>
                      <a:pPr marL="0" marR="0" lvl="0" indent="0" algn="ctr" rtl="0">
                        <a:lnSpc>
                          <a:spcPct val="100000"/>
                        </a:lnSpc>
                        <a:spcBef>
                          <a:spcPts val="0"/>
                        </a:spcBef>
                        <a:spcAft>
                          <a:spcPts val="0"/>
                        </a:spcAft>
                        <a:buClr>
                          <a:srgbClr val="000000"/>
                        </a:buClr>
                        <a:buSzPts val="1300"/>
                        <a:buFont typeface="Arial"/>
                        <a:buNone/>
                      </a:pPr>
                      <a:r>
                        <a:rPr lang="en" sz="1900" b="1" u="none" strike="noStrike" cap="none" dirty="0">
                          <a:solidFill>
                            <a:srgbClr val="FFFFFF"/>
                          </a:solidFill>
                          <a:latin typeface="Arial" panose="020B0604020202020204" pitchFamily="34" charset="0"/>
                          <a:ea typeface="Arial"/>
                          <a:cs typeface="Arial" panose="020B0604020202020204" pitchFamily="34" charset="0"/>
                          <a:sym typeface="Arial"/>
                        </a:rPr>
                        <a:t>Pros</a:t>
                      </a:r>
                      <a:endParaRPr sz="1900" u="none" strike="noStrike" cap="none" dirty="0">
                        <a:latin typeface="Arial" panose="020B0604020202020204" pitchFamily="34" charset="0"/>
                        <a:cs typeface="Arial" panose="020B0604020202020204" pitchFamily="34" charset="0"/>
                      </a:endParaRPr>
                    </a:p>
                  </a:txBody>
                  <a:tcPr marL="128300" marR="128300" marT="128300" marB="96233"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70C0"/>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sz="1900" b="1" u="none" strike="noStrike" cap="none" dirty="0">
                          <a:solidFill>
                            <a:srgbClr val="FFFFFF"/>
                          </a:solidFill>
                          <a:highlight>
                            <a:srgbClr val="363943"/>
                          </a:highlight>
                          <a:latin typeface="Arial" panose="020B0604020202020204" pitchFamily="34" charset="0"/>
                          <a:ea typeface="Arial"/>
                          <a:cs typeface="Arial" panose="020B0604020202020204" pitchFamily="34" charset="0"/>
                          <a:sym typeface="Arial"/>
                        </a:rPr>
                        <a:t>Cons</a:t>
                      </a:r>
                      <a:endParaRPr sz="1900" u="none" strike="noStrike" cap="none" dirty="0">
                        <a:latin typeface="Arial" panose="020B0604020202020204" pitchFamily="34" charset="0"/>
                        <a:cs typeface="Arial" panose="020B0604020202020204" pitchFamily="34" charset="0"/>
                      </a:endParaRPr>
                    </a:p>
                  </a:txBody>
                  <a:tcPr marL="128300" marR="128300" marT="128300" marB="96233"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63943"/>
                    </a:solidFill>
                  </a:tcPr>
                </a:tc>
                <a:extLst>
                  <a:ext uri="{0D108BD9-81ED-4DB2-BD59-A6C34878D82A}">
                    <a16:rowId xmlns:a16="http://schemas.microsoft.com/office/drawing/2014/main" val="10000"/>
                  </a:ext>
                </a:extLst>
              </a:tr>
              <a:tr h="1437271">
                <a:tc>
                  <a:txBody>
                    <a:bodyPr/>
                    <a:lstStyle/>
                    <a:p>
                      <a:pPr marL="0" marR="0" lvl="0" indent="0" algn="l" rtl="0">
                        <a:lnSpc>
                          <a:spcPct val="100000"/>
                        </a:lnSpc>
                        <a:spcBef>
                          <a:spcPts val="0"/>
                        </a:spcBef>
                        <a:spcAft>
                          <a:spcPts val="0"/>
                        </a:spcAft>
                        <a:buClr>
                          <a:schemeClr val="dk1"/>
                        </a:buClr>
                        <a:buSzPts val="900"/>
                        <a:buFont typeface="Arial"/>
                        <a:buNone/>
                      </a:pPr>
                      <a:r>
                        <a:rPr lang="en" sz="1900" u="none" strike="noStrike" cap="none" dirty="0">
                          <a:latin typeface="Arial" panose="020B0604020202020204" pitchFamily="34" charset="0"/>
                          <a:cs typeface="Arial" panose="020B0604020202020204" pitchFamily="34" charset="0"/>
                        </a:rPr>
                        <a:t>Relatively mature and feature rich from the beginning, with the ability to customize more to your specific needs</a:t>
                      </a:r>
                      <a:endParaRPr sz="19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900"/>
                        <a:buFont typeface="Arial"/>
                        <a:buNone/>
                      </a:pPr>
                      <a:endParaRPr sz="1900" u="none" strike="noStrike" cap="none" dirty="0">
                        <a:latin typeface="Arial" panose="020B0604020202020204" pitchFamily="34" charset="0"/>
                        <a:cs typeface="Arial" panose="020B0604020202020204" pitchFamily="34" charset="0"/>
                      </a:endParaRPr>
                    </a:p>
                  </a:txBody>
                  <a:tcPr marL="128300" marR="128300" marT="128300" marB="128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900"/>
                        <a:buFont typeface="Arial"/>
                        <a:buNone/>
                      </a:pPr>
                      <a:r>
                        <a:rPr lang="en" sz="1900" u="none" strike="noStrike" cap="none" dirty="0">
                          <a:highlight>
                            <a:srgbClr val="F8F8F8"/>
                          </a:highlight>
                          <a:latin typeface="Arial" panose="020B0604020202020204" pitchFamily="34" charset="0"/>
                          <a:ea typeface="Arial"/>
                          <a:cs typeface="Arial" panose="020B0604020202020204" pitchFamily="34" charset="0"/>
                          <a:sym typeface="Arial"/>
                        </a:rPr>
                        <a:t>Can lead to divergence from the core software product, that bring with it the same challenges as build software.</a:t>
                      </a:r>
                      <a:endParaRPr sz="1900" u="none" strike="noStrike" cap="none" dirty="0">
                        <a:latin typeface="Arial" panose="020B0604020202020204" pitchFamily="34" charset="0"/>
                        <a:cs typeface="Arial" panose="020B0604020202020204" pitchFamily="34" charset="0"/>
                      </a:endParaRPr>
                    </a:p>
                  </a:txBody>
                  <a:tcPr marL="128300" marR="128300" marT="128300" marB="128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8F8F8"/>
                    </a:solidFill>
                  </a:tcPr>
                </a:tc>
                <a:extLst>
                  <a:ext uri="{0D108BD9-81ED-4DB2-BD59-A6C34878D82A}">
                    <a16:rowId xmlns:a16="http://schemas.microsoft.com/office/drawing/2014/main" val="10001"/>
                  </a:ext>
                </a:extLst>
              </a:tr>
              <a:tr h="574472">
                <a:tc>
                  <a:txBody>
                    <a:bodyPr/>
                    <a:lstStyle/>
                    <a:p>
                      <a:pPr marL="0" marR="0" lvl="0" indent="0" algn="l" rtl="0">
                        <a:lnSpc>
                          <a:spcPct val="100000"/>
                        </a:lnSpc>
                        <a:spcBef>
                          <a:spcPts val="0"/>
                        </a:spcBef>
                        <a:spcAft>
                          <a:spcPts val="0"/>
                        </a:spcAft>
                        <a:buClr>
                          <a:schemeClr val="dk1"/>
                        </a:buClr>
                        <a:buSzPts val="900"/>
                        <a:buFont typeface="Arial"/>
                        <a:buNone/>
                      </a:pPr>
                      <a:r>
                        <a:rPr lang="en" sz="1900" u="none" strike="noStrike" cap="none" dirty="0">
                          <a:latin typeface="Arial" panose="020B0604020202020204" pitchFamily="34" charset="0"/>
                          <a:cs typeface="Arial" panose="020B0604020202020204" pitchFamily="34" charset="0"/>
                        </a:rPr>
                        <a:t>More influence over the roadmap</a:t>
                      </a:r>
                      <a:endParaRPr sz="1900" u="none" strike="noStrike" cap="none" dirty="0">
                        <a:latin typeface="Arial" panose="020B0604020202020204" pitchFamily="34" charset="0"/>
                        <a:cs typeface="Arial" panose="020B0604020202020204" pitchFamily="34" charset="0"/>
                      </a:endParaRPr>
                    </a:p>
                  </a:txBody>
                  <a:tcPr marL="128300" marR="128300" marT="128300" marB="128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700"/>
                        <a:buFont typeface="Arial"/>
                        <a:buNone/>
                      </a:pPr>
                      <a:r>
                        <a:rPr lang="en" sz="1900" u="none" strike="noStrike" cap="none" dirty="0">
                          <a:highlight>
                            <a:srgbClr val="F8F8F8"/>
                          </a:highlight>
                          <a:latin typeface="Arial" panose="020B0604020202020204" pitchFamily="34" charset="0"/>
                          <a:cs typeface="Arial" panose="020B0604020202020204" pitchFamily="34" charset="0"/>
                        </a:rPr>
                        <a:t>Requires maintenance of customizations over time.</a:t>
                      </a:r>
                      <a:endParaRPr sz="1900" u="none" strike="noStrike" cap="none" dirty="0">
                        <a:latin typeface="Arial" panose="020B0604020202020204" pitchFamily="34" charset="0"/>
                        <a:cs typeface="Arial" panose="020B0604020202020204" pitchFamily="34" charset="0"/>
                      </a:endParaRPr>
                    </a:p>
                  </a:txBody>
                  <a:tcPr marL="128300" marR="128300" marT="128300" marB="128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8F8F8"/>
                    </a:solidFill>
                  </a:tcPr>
                </a:tc>
                <a:extLst>
                  <a:ext uri="{0D108BD9-81ED-4DB2-BD59-A6C34878D82A}">
                    <a16:rowId xmlns:a16="http://schemas.microsoft.com/office/drawing/2014/main" val="10002"/>
                  </a:ext>
                </a:extLst>
              </a:tr>
              <a:tr h="837063">
                <a:tc>
                  <a:txBody>
                    <a:bodyPr/>
                    <a:lstStyle/>
                    <a:p>
                      <a:pPr marL="0" marR="0" lvl="0" indent="0" algn="l" rtl="0">
                        <a:lnSpc>
                          <a:spcPct val="100000"/>
                        </a:lnSpc>
                        <a:spcBef>
                          <a:spcPts val="0"/>
                        </a:spcBef>
                        <a:spcAft>
                          <a:spcPts val="0"/>
                        </a:spcAft>
                        <a:buClr>
                          <a:schemeClr val="dk1"/>
                        </a:buClr>
                        <a:buSzPts val="900"/>
                        <a:buFont typeface="Arial"/>
                        <a:buNone/>
                      </a:pPr>
                      <a:r>
                        <a:rPr lang="en" sz="1900" u="none" strike="noStrike" cap="none" dirty="0">
                          <a:latin typeface="Arial" panose="020B0604020202020204" pitchFamily="34" charset="0"/>
                          <a:ea typeface="Arial"/>
                          <a:cs typeface="Arial" panose="020B0604020202020204" pitchFamily="34" charset="0"/>
                          <a:sym typeface="Arial"/>
                        </a:rPr>
                        <a:t>Typically</a:t>
                      </a:r>
                      <a:r>
                        <a:rPr lang="en" sz="1900" u="none" strike="noStrike" cap="none" dirty="0">
                          <a:latin typeface="Arial" panose="020B0604020202020204" pitchFamily="34" charset="0"/>
                          <a:cs typeface="Arial" panose="020B0604020202020204" pitchFamily="34" charset="0"/>
                        </a:rPr>
                        <a:t> </a:t>
                      </a:r>
                      <a:r>
                        <a:rPr lang="en" sz="1900" u="none" strike="noStrike" cap="none" dirty="0">
                          <a:latin typeface="Arial" panose="020B0604020202020204" pitchFamily="34" charset="0"/>
                          <a:ea typeface="Arial"/>
                          <a:cs typeface="Arial" panose="020B0604020202020204" pitchFamily="34" charset="0"/>
                          <a:sym typeface="Arial"/>
                        </a:rPr>
                        <a:t>less expensive because you’re taking advantage of prior investments.</a:t>
                      </a:r>
                      <a:endParaRPr sz="1900" u="none" strike="noStrike" cap="none" dirty="0">
                        <a:latin typeface="Arial" panose="020B0604020202020204" pitchFamily="34" charset="0"/>
                        <a:cs typeface="Arial" panose="020B0604020202020204" pitchFamily="34" charset="0"/>
                      </a:endParaRPr>
                    </a:p>
                  </a:txBody>
                  <a:tcPr marL="128300" marR="128300" marT="128300" marB="128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3"/>
                  </a:ext>
                </a:extLst>
              </a:tr>
              <a:tr h="1137167">
                <a:tc>
                  <a:txBody>
                    <a:bodyPr/>
                    <a:lstStyle/>
                    <a:p>
                      <a:pPr marL="0" marR="0" lvl="0" indent="0" algn="l" rtl="0">
                        <a:lnSpc>
                          <a:spcPct val="100000"/>
                        </a:lnSpc>
                        <a:spcBef>
                          <a:spcPts val="0"/>
                        </a:spcBef>
                        <a:spcAft>
                          <a:spcPts val="0"/>
                        </a:spcAft>
                        <a:buClr>
                          <a:schemeClr val="dk1"/>
                        </a:buClr>
                        <a:buSzPts val="900"/>
                        <a:buFont typeface="Arial"/>
                        <a:buNone/>
                      </a:pPr>
                      <a:r>
                        <a:rPr lang="en" sz="1900" u="none" strike="noStrike" cap="none" dirty="0">
                          <a:latin typeface="Arial" panose="020B0604020202020204" pitchFamily="34" charset="0"/>
                          <a:cs typeface="Arial" panose="020B0604020202020204" pitchFamily="34" charset="0"/>
                        </a:rPr>
                        <a:t>Often </a:t>
                      </a:r>
                      <a:r>
                        <a:rPr lang="en" sz="1900" u="none" strike="noStrike" cap="none" dirty="0">
                          <a:latin typeface="Arial" panose="020B0604020202020204" pitchFamily="34" charset="0"/>
                          <a:ea typeface="Arial"/>
                          <a:cs typeface="Arial" panose="020B0604020202020204" pitchFamily="34" charset="0"/>
                          <a:sym typeface="Arial"/>
                        </a:rPr>
                        <a:t>higher quality resulting from input from multiple implementations.</a:t>
                      </a:r>
                      <a:endParaRPr sz="1900" u="none" strike="noStrike" cap="none" dirty="0">
                        <a:latin typeface="Arial" panose="020B0604020202020204" pitchFamily="34" charset="0"/>
                        <a:cs typeface="Arial" panose="020B0604020202020204" pitchFamily="34" charset="0"/>
                      </a:endParaRPr>
                    </a:p>
                  </a:txBody>
                  <a:tcPr marL="128300" marR="128300" marT="128300" marB="128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 sz="1900" u="none" strike="noStrike" cap="none" dirty="0">
                          <a:highlight>
                            <a:srgbClr val="F8F8F8"/>
                          </a:highlight>
                          <a:latin typeface="Arial" panose="020B0604020202020204" pitchFamily="34" charset="0"/>
                          <a:cs typeface="Arial" panose="020B0604020202020204" pitchFamily="34" charset="0"/>
                        </a:rPr>
                        <a:t>Requires developer skills and therefore specific human resources. </a:t>
                      </a:r>
                      <a:endParaRPr sz="1900" u="none" strike="noStrike" cap="none" dirty="0">
                        <a:highlight>
                          <a:srgbClr val="F8F8F8"/>
                        </a:highlight>
                        <a:latin typeface="Arial" panose="020B0604020202020204" pitchFamily="34" charset="0"/>
                        <a:cs typeface="Arial" panose="020B0604020202020204" pitchFamily="34" charset="0"/>
                      </a:endParaRPr>
                    </a:p>
                  </a:txBody>
                  <a:tcPr marL="128300" marR="128300" marT="128300" marB="128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8F8F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56914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9" name="Google Shape;1119;g2891d793a34_0_350"/>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spcBef>
                <a:spcPts val="0"/>
              </a:spcBef>
              <a:buClr>
                <a:schemeClr val="lt1"/>
              </a:buClr>
              <a:buSzPts val="2700"/>
            </a:pPr>
            <a:r>
              <a:rPr lang="en">
                <a:solidFill>
                  <a:schemeClr val="lt1"/>
                </a:solidFill>
                <a:latin typeface="Arial"/>
                <a:ea typeface="Arial"/>
                <a:cs typeface="Arial"/>
                <a:sym typeface="Arial"/>
              </a:rPr>
              <a:t>Software licensing</a:t>
            </a:r>
            <a:endParaRPr>
              <a:solidFill>
                <a:schemeClr val="lt1"/>
              </a:solidFill>
            </a:endParaRPr>
          </a:p>
        </p:txBody>
      </p:sp>
      <p:graphicFrame>
        <p:nvGraphicFramePr>
          <p:cNvPr id="1120" name="Google Shape;1120;g2891d793a34_0_350"/>
          <p:cNvGraphicFramePr/>
          <p:nvPr/>
        </p:nvGraphicFramePr>
        <p:xfrm>
          <a:off x="386631" y="1205539"/>
          <a:ext cx="11418739" cy="4851395"/>
        </p:xfrm>
        <a:graphic>
          <a:graphicData uri="http://schemas.openxmlformats.org/drawingml/2006/table">
            <a:tbl>
              <a:tblPr>
                <a:noFill/>
              </a:tblPr>
              <a:tblGrid>
                <a:gridCol w="2556353">
                  <a:extLst>
                    <a:ext uri="{9D8B030D-6E8A-4147-A177-3AD203B41FA5}">
                      <a16:colId xmlns:a16="http://schemas.microsoft.com/office/drawing/2014/main" val="20000"/>
                    </a:ext>
                  </a:extLst>
                </a:gridCol>
                <a:gridCol w="4646293">
                  <a:extLst>
                    <a:ext uri="{9D8B030D-6E8A-4147-A177-3AD203B41FA5}">
                      <a16:colId xmlns:a16="http://schemas.microsoft.com/office/drawing/2014/main" val="20001"/>
                    </a:ext>
                  </a:extLst>
                </a:gridCol>
                <a:gridCol w="4216092">
                  <a:extLst>
                    <a:ext uri="{9D8B030D-6E8A-4147-A177-3AD203B41FA5}">
                      <a16:colId xmlns:a16="http://schemas.microsoft.com/office/drawing/2014/main" val="20002"/>
                    </a:ext>
                  </a:extLst>
                </a:gridCol>
              </a:tblGrid>
              <a:tr h="464160">
                <a:tc>
                  <a:txBody>
                    <a:bodyPr/>
                    <a:lstStyle/>
                    <a:p>
                      <a:pPr marL="0" marR="0" lvl="0" indent="0" algn="l" rtl="0">
                        <a:lnSpc>
                          <a:spcPct val="100000"/>
                        </a:lnSpc>
                        <a:spcBef>
                          <a:spcPts val="0"/>
                        </a:spcBef>
                        <a:spcAft>
                          <a:spcPts val="0"/>
                        </a:spcAft>
                        <a:buClr>
                          <a:srgbClr val="000000"/>
                        </a:buClr>
                        <a:buSzPts val="1900"/>
                        <a:buFont typeface="Arial"/>
                        <a:buNone/>
                      </a:pPr>
                      <a:endParaRPr sz="2400" u="none" strike="noStrike" cap="none" dirty="0">
                        <a:latin typeface="Arial" panose="020B0604020202020204" pitchFamily="34" charset="0"/>
                        <a:ea typeface="Arial"/>
                        <a:cs typeface="Arial" panose="020B0604020202020204" pitchFamily="34" charset="0"/>
                        <a:sym typeface="Arial"/>
                      </a:endParaRPr>
                    </a:p>
                  </a:txBody>
                  <a:tcPr marL="49200" marR="49200" marT="49200" marB="49200">
                    <a:lnL w="30475" cap="flat" cmpd="sng">
                      <a:solidFill>
                        <a:srgbClr val="B7B7B7"/>
                      </a:solidFill>
                      <a:prstDash val="solid"/>
                      <a:round/>
                      <a:headEnd type="none" w="sm" len="sm"/>
                      <a:tailEnd type="none" w="sm" len="sm"/>
                    </a:lnL>
                    <a:lnR w="30475" cap="flat" cmpd="sng">
                      <a:solidFill>
                        <a:srgbClr val="B7B7B7"/>
                      </a:solidFill>
                      <a:prstDash val="solid"/>
                      <a:round/>
                      <a:headEnd type="none" w="sm" len="sm"/>
                      <a:tailEnd type="none" w="sm" len="sm"/>
                    </a:lnR>
                    <a:lnT w="30475" cap="flat" cmpd="sng">
                      <a:solidFill>
                        <a:srgbClr val="B7B7B7"/>
                      </a:solidFill>
                      <a:prstDash val="solid"/>
                      <a:round/>
                      <a:headEnd type="none" w="sm" len="sm"/>
                      <a:tailEnd type="none" w="sm" len="sm"/>
                    </a:lnT>
                    <a:lnB w="30475"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 sz="1900" b="1" u="none" strike="noStrike" cap="none" dirty="0">
                          <a:solidFill>
                            <a:schemeClr val="bg1"/>
                          </a:solidFill>
                          <a:latin typeface="Arial" panose="020B0604020202020204" pitchFamily="34" charset="0"/>
                          <a:ea typeface="Arial"/>
                          <a:cs typeface="Arial" panose="020B0604020202020204" pitchFamily="34" charset="0"/>
                          <a:sym typeface="Arial"/>
                        </a:rPr>
                        <a:t>Open-source license</a:t>
                      </a:r>
                      <a:endParaRPr sz="1400" u="none" strike="noStrike" cap="none" dirty="0">
                        <a:solidFill>
                          <a:schemeClr val="bg1"/>
                        </a:solidFill>
                        <a:latin typeface="Arial" panose="020B0604020202020204" pitchFamily="34" charset="0"/>
                        <a:cs typeface="Arial" panose="020B0604020202020204" pitchFamily="34" charset="0"/>
                      </a:endParaRPr>
                    </a:p>
                  </a:txBody>
                  <a:tcPr marL="49200" marR="49200" marT="49200" marB="49200">
                    <a:lnL w="30475" cap="flat" cmpd="sng">
                      <a:solidFill>
                        <a:srgbClr val="B7B7B7"/>
                      </a:solidFill>
                      <a:prstDash val="solid"/>
                      <a:round/>
                      <a:headEnd type="none" w="sm" len="sm"/>
                      <a:tailEnd type="none" w="sm" len="sm"/>
                    </a:lnL>
                    <a:lnR w="30475" cap="flat" cmpd="sng">
                      <a:solidFill>
                        <a:srgbClr val="B7B7B7"/>
                      </a:solidFill>
                      <a:prstDash val="solid"/>
                      <a:round/>
                      <a:headEnd type="none" w="sm" len="sm"/>
                      <a:tailEnd type="none" w="sm" len="sm"/>
                    </a:lnR>
                    <a:lnT w="30475" cap="flat" cmpd="sng">
                      <a:solidFill>
                        <a:srgbClr val="B7B7B7"/>
                      </a:solidFill>
                      <a:prstDash val="solid"/>
                      <a:round/>
                      <a:headEnd type="none" w="sm" len="sm"/>
                      <a:tailEnd type="none" w="sm" len="sm"/>
                    </a:lnT>
                    <a:lnB w="30475" cap="flat" cmpd="sng">
                      <a:solidFill>
                        <a:srgbClr val="B7B7B7"/>
                      </a:solidFill>
                      <a:prstDash val="solid"/>
                      <a:round/>
                      <a:headEnd type="none" w="sm" len="sm"/>
                      <a:tailEnd type="none" w="sm" len="sm"/>
                    </a:lnB>
                    <a:solidFill>
                      <a:srgbClr val="0070C0"/>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 sz="1900" b="1" u="none" strike="noStrike" cap="none" dirty="0">
                          <a:solidFill>
                            <a:schemeClr val="bg1"/>
                          </a:solidFill>
                          <a:latin typeface="Arial" panose="020B0604020202020204" pitchFamily="34" charset="0"/>
                          <a:ea typeface="Arial"/>
                          <a:cs typeface="Arial" panose="020B0604020202020204" pitchFamily="34" charset="0"/>
                          <a:sym typeface="Arial"/>
                        </a:rPr>
                        <a:t>Proprietary license</a:t>
                      </a:r>
                      <a:endParaRPr sz="1400" u="none" strike="noStrike" cap="none" dirty="0">
                        <a:solidFill>
                          <a:schemeClr val="bg1"/>
                        </a:solidFill>
                        <a:latin typeface="Arial" panose="020B0604020202020204" pitchFamily="34" charset="0"/>
                        <a:cs typeface="Arial" panose="020B0604020202020204" pitchFamily="34" charset="0"/>
                      </a:endParaRPr>
                    </a:p>
                  </a:txBody>
                  <a:tcPr marL="49200" marR="49200" marT="49200" marB="49200">
                    <a:lnL w="30475" cap="flat" cmpd="sng">
                      <a:solidFill>
                        <a:srgbClr val="B7B7B7"/>
                      </a:solidFill>
                      <a:prstDash val="solid"/>
                      <a:round/>
                      <a:headEnd type="none" w="sm" len="sm"/>
                      <a:tailEnd type="none" w="sm" len="sm"/>
                    </a:lnL>
                    <a:lnR w="30475" cap="flat" cmpd="sng">
                      <a:solidFill>
                        <a:srgbClr val="B7B7B7"/>
                      </a:solidFill>
                      <a:prstDash val="solid"/>
                      <a:round/>
                      <a:headEnd type="none" w="sm" len="sm"/>
                      <a:tailEnd type="none" w="sm" len="sm"/>
                    </a:lnR>
                    <a:lnT w="30475" cap="flat" cmpd="sng">
                      <a:solidFill>
                        <a:srgbClr val="B7B7B7"/>
                      </a:solidFill>
                      <a:prstDash val="solid"/>
                      <a:round/>
                      <a:headEnd type="none" w="sm" len="sm"/>
                      <a:tailEnd type="none" w="sm" len="sm"/>
                    </a:lnT>
                    <a:lnB w="30475" cap="flat" cmpd="sng">
                      <a:solidFill>
                        <a:srgbClr val="B7B7B7"/>
                      </a:solidFill>
                      <a:prstDash val="solid"/>
                      <a:round/>
                      <a:headEnd type="none" w="sm" len="sm"/>
                      <a:tailEnd type="none" w="sm" len="sm"/>
                    </a:lnB>
                    <a:solidFill>
                      <a:schemeClr val="tx1"/>
                    </a:solidFill>
                  </a:tcPr>
                </a:tc>
                <a:extLst>
                  <a:ext uri="{0D108BD9-81ED-4DB2-BD59-A6C34878D82A}">
                    <a16:rowId xmlns:a16="http://schemas.microsoft.com/office/drawing/2014/main" val="10000"/>
                  </a:ext>
                </a:extLst>
              </a:tr>
              <a:tr h="971409">
                <a:tc>
                  <a:txBody>
                    <a:bodyPr/>
                    <a:lstStyle/>
                    <a:p>
                      <a:pPr marL="0" marR="0" lvl="0" indent="0" algn="l" rtl="0">
                        <a:lnSpc>
                          <a:spcPct val="100000"/>
                        </a:lnSpc>
                        <a:spcBef>
                          <a:spcPts val="0"/>
                        </a:spcBef>
                        <a:spcAft>
                          <a:spcPts val="0"/>
                        </a:spcAft>
                        <a:buClr>
                          <a:srgbClr val="000000"/>
                        </a:buClr>
                        <a:buSzPts val="1600"/>
                        <a:buFont typeface="Arial"/>
                        <a:buNone/>
                      </a:pPr>
                      <a:r>
                        <a:rPr lang="en" sz="1900" b="1" i="0" u="none" strike="noStrike" cap="none" dirty="0">
                          <a:solidFill>
                            <a:srgbClr val="000000"/>
                          </a:solidFill>
                          <a:latin typeface="Arial" panose="020B0604020202020204" pitchFamily="34" charset="0"/>
                          <a:ea typeface="Arial"/>
                          <a:cs typeface="Arial" panose="020B0604020202020204" pitchFamily="34" charset="0"/>
                          <a:sym typeface="Arial"/>
                        </a:rPr>
                        <a:t>Usage</a:t>
                      </a:r>
                      <a:endParaRPr sz="2400" u="none" strike="noStrike" cap="none" dirty="0">
                        <a:latin typeface="Arial" panose="020B0604020202020204" pitchFamily="34" charset="0"/>
                        <a:ea typeface="Arial"/>
                        <a:cs typeface="Arial" panose="020B0604020202020204" pitchFamily="34" charset="0"/>
                        <a:sym typeface="Arial"/>
                      </a:endParaRPr>
                    </a:p>
                  </a:txBody>
                  <a:tcPr marL="49200" marR="49200" marT="49200" marB="49200">
                    <a:lnL w="30475" cap="flat" cmpd="sng">
                      <a:solidFill>
                        <a:srgbClr val="B7B7B7"/>
                      </a:solidFill>
                      <a:prstDash val="solid"/>
                      <a:round/>
                      <a:headEnd type="none" w="sm" len="sm"/>
                      <a:tailEnd type="none" w="sm" len="sm"/>
                    </a:lnL>
                    <a:lnR w="30475" cap="flat" cmpd="sng">
                      <a:solidFill>
                        <a:srgbClr val="B7B7B7"/>
                      </a:solidFill>
                      <a:prstDash val="solid"/>
                      <a:round/>
                      <a:headEnd type="none" w="sm" len="sm"/>
                      <a:tailEnd type="none" w="sm" len="sm"/>
                    </a:lnR>
                    <a:lnT w="30475" cap="flat" cmpd="sng">
                      <a:solidFill>
                        <a:srgbClr val="B7B7B7"/>
                      </a:solidFill>
                      <a:prstDash val="solid"/>
                      <a:round/>
                      <a:headEnd type="none" w="sm" len="sm"/>
                      <a:tailEnd type="none" w="sm" len="sm"/>
                    </a:lnT>
                    <a:lnB w="30475"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 sz="1900" b="0" i="0" u="none" strike="noStrike" cap="none" dirty="0">
                          <a:solidFill>
                            <a:srgbClr val="000000"/>
                          </a:solidFill>
                          <a:latin typeface="Arial" panose="020B0604020202020204" pitchFamily="34" charset="0"/>
                          <a:ea typeface="Arial"/>
                          <a:cs typeface="Arial" panose="020B0604020202020204" pitchFamily="34" charset="0"/>
                          <a:sym typeface="Arial"/>
                        </a:rPr>
                        <a:t>Free t</a:t>
                      </a:r>
                      <a:r>
                        <a:rPr lang="en" sz="1900" u="none" strike="noStrike" cap="none" dirty="0">
                          <a:latin typeface="Arial" panose="020B0604020202020204" pitchFamily="34" charset="0"/>
                          <a:cs typeface="Arial" panose="020B0604020202020204" pitchFamily="34" charset="0"/>
                        </a:rPr>
                        <a:t>o </a:t>
                      </a:r>
                      <a:r>
                        <a:rPr lang="en" sz="1900" u="none" strike="noStrike" cap="none" dirty="0">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use</a:t>
                      </a:r>
                      <a:endParaRPr sz="1900" u="none" strike="noStrike" cap="none" dirty="0">
                        <a:latin typeface="Arial" panose="020B0604020202020204" pitchFamily="34" charset="0"/>
                        <a:ea typeface="Arial"/>
                        <a:cs typeface="Arial" panose="020B0604020202020204" pitchFamily="34" charset="0"/>
                        <a:sym typeface="Arial"/>
                      </a:endParaRPr>
                    </a:p>
                  </a:txBody>
                  <a:tcPr marL="49200" marR="49200" marT="49200" marB="49200">
                    <a:lnL w="30475" cap="flat" cmpd="sng">
                      <a:solidFill>
                        <a:srgbClr val="B7B7B7"/>
                      </a:solidFill>
                      <a:prstDash val="solid"/>
                      <a:round/>
                      <a:headEnd type="none" w="sm" len="sm"/>
                      <a:tailEnd type="none" w="sm" len="sm"/>
                    </a:lnL>
                    <a:lnR w="30475" cap="flat" cmpd="sng">
                      <a:solidFill>
                        <a:srgbClr val="B7B7B7"/>
                      </a:solidFill>
                      <a:prstDash val="solid"/>
                      <a:round/>
                      <a:headEnd type="none" w="sm" len="sm"/>
                      <a:tailEnd type="none" w="sm" len="sm"/>
                    </a:lnR>
                    <a:lnT w="30475" cap="flat" cmpd="sng">
                      <a:solidFill>
                        <a:srgbClr val="B7B7B7"/>
                      </a:solidFill>
                      <a:prstDash val="solid"/>
                      <a:round/>
                      <a:headEnd type="none" w="sm" len="sm"/>
                      <a:tailEnd type="none" w="sm" len="sm"/>
                    </a:lnT>
                    <a:lnB w="30475"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 sz="1900" b="0" i="0" u="none" strike="noStrike" cap="none" dirty="0">
                          <a:solidFill>
                            <a:srgbClr val="000000"/>
                          </a:solidFill>
                          <a:latin typeface="Arial" panose="020B0604020202020204" pitchFamily="34" charset="0"/>
                          <a:ea typeface="Arial"/>
                          <a:cs typeface="Arial" panose="020B0604020202020204" pitchFamily="34" charset="0"/>
                          <a:sym typeface="Arial"/>
                        </a:rPr>
                        <a:t>Paid (one-time or subscription)</a:t>
                      </a:r>
                      <a:endParaRPr sz="1900" u="none" strike="noStrike" cap="none" dirty="0">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600"/>
                        <a:buFont typeface="Arial"/>
                        <a:buNone/>
                      </a:pPr>
                      <a:r>
                        <a:rPr lang="en" sz="1900" b="0" i="0" u="none" strike="noStrike" cap="none" dirty="0">
                          <a:solidFill>
                            <a:srgbClr val="000000"/>
                          </a:solidFill>
                          <a:latin typeface="Arial" panose="020B0604020202020204" pitchFamily="34" charset="0"/>
                          <a:ea typeface="Arial"/>
                          <a:cs typeface="Arial" panose="020B0604020202020204" pitchFamily="34" charset="0"/>
                          <a:sym typeface="Arial"/>
                        </a:rPr>
                        <a:t>Free trial, Free with limited functions</a:t>
                      </a:r>
                      <a:endParaRPr sz="1900" u="none" strike="noStrike" cap="none" dirty="0">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600"/>
                        <a:buFont typeface="Arial"/>
                        <a:buNone/>
                      </a:pPr>
                      <a:r>
                        <a:rPr lang="en" sz="1900" b="0" i="0" u="none" strike="noStrike" cap="none" dirty="0">
                          <a:solidFill>
                            <a:srgbClr val="000000"/>
                          </a:solidFill>
                          <a:latin typeface="Arial" panose="020B0604020202020204" pitchFamily="34" charset="0"/>
                          <a:ea typeface="Arial"/>
                          <a:cs typeface="Arial" panose="020B0604020202020204" pitchFamily="34" charset="0"/>
                          <a:sym typeface="Arial"/>
                        </a:rPr>
                        <a:t>With advertisements</a:t>
                      </a:r>
                      <a:endParaRPr sz="1900" u="none" strike="noStrike" cap="none" dirty="0">
                        <a:latin typeface="Arial" panose="020B0604020202020204" pitchFamily="34" charset="0"/>
                        <a:ea typeface="Arial"/>
                        <a:cs typeface="Arial" panose="020B0604020202020204" pitchFamily="34" charset="0"/>
                        <a:sym typeface="Arial"/>
                      </a:endParaRPr>
                    </a:p>
                  </a:txBody>
                  <a:tcPr marL="49200" marR="49200" marT="49200" marB="49200">
                    <a:lnL w="30475" cap="flat" cmpd="sng">
                      <a:solidFill>
                        <a:srgbClr val="B7B7B7"/>
                      </a:solidFill>
                      <a:prstDash val="solid"/>
                      <a:round/>
                      <a:headEnd type="none" w="sm" len="sm"/>
                      <a:tailEnd type="none" w="sm" len="sm"/>
                    </a:lnL>
                    <a:lnR w="30475" cap="flat" cmpd="sng">
                      <a:solidFill>
                        <a:srgbClr val="B7B7B7"/>
                      </a:solidFill>
                      <a:prstDash val="solid"/>
                      <a:round/>
                      <a:headEnd type="none" w="sm" len="sm"/>
                      <a:tailEnd type="none" w="sm" len="sm"/>
                    </a:lnR>
                    <a:lnT w="30475" cap="flat" cmpd="sng">
                      <a:solidFill>
                        <a:srgbClr val="B7B7B7"/>
                      </a:solidFill>
                      <a:prstDash val="solid"/>
                      <a:round/>
                      <a:headEnd type="none" w="sm" len="sm"/>
                      <a:tailEnd type="none" w="sm" len="sm"/>
                    </a:lnT>
                    <a:lnB w="3047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383151">
                <a:tc>
                  <a:txBody>
                    <a:bodyPr/>
                    <a:lstStyle/>
                    <a:p>
                      <a:pPr marL="0" marR="0" lvl="0" indent="0" algn="l" rtl="0">
                        <a:lnSpc>
                          <a:spcPct val="100000"/>
                        </a:lnSpc>
                        <a:spcBef>
                          <a:spcPts val="0"/>
                        </a:spcBef>
                        <a:spcAft>
                          <a:spcPts val="0"/>
                        </a:spcAft>
                        <a:buClr>
                          <a:srgbClr val="000000"/>
                        </a:buClr>
                        <a:buSzPts val="1600"/>
                        <a:buFont typeface="Arial"/>
                        <a:buNone/>
                      </a:pPr>
                      <a:r>
                        <a:rPr lang="en" sz="1900" b="1" i="0" u="none" strike="noStrike" cap="none">
                          <a:solidFill>
                            <a:srgbClr val="000000"/>
                          </a:solidFill>
                          <a:latin typeface="Arial" panose="020B0604020202020204" pitchFamily="34" charset="0"/>
                          <a:ea typeface="Arial"/>
                          <a:cs typeface="Arial" panose="020B0604020202020204" pitchFamily="34" charset="0"/>
                          <a:sym typeface="Arial"/>
                        </a:rPr>
                        <a:t>Technical support</a:t>
                      </a:r>
                      <a:endParaRPr sz="1900" u="none" strike="noStrike" cap="none">
                        <a:latin typeface="Arial" panose="020B0604020202020204" pitchFamily="34" charset="0"/>
                        <a:ea typeface="Arial"/>
                        <a:cs typeface="Arial" panose="020B0604020202020204" pitchFamily="34" charset="0"/>
                        <a:sym typeface="Arial"/>
                      </a:endParaRPr>
                    </a:p>
                  </a:txBody>
                  <a:tcPr marL="49200" marR="49200" marT="49200" marB="49200">
                    <a:lnL w="30475" cap="flat" cmpd="sng">
                      <a:solidFill>
                        <a:srgbClr val="B7B7B7"/>
                      </a:solidFill>
                      <a:prstDash val="solid"/>
                      <a:round/>
                      <a:headEnd type="none" w="sm" len="sm"/>
                      <a:tailEnd type="none" w="sm" len="sm"/>
                    </a:lnL>
                    <a:lnR w="30475" cap="flat" cmpd="sng">
                      <a:solidFill>
                        <a:srgbClr val="B7B7B7"/>
                      </a:solidFill>
                      <a:prstDash val="solid"/>
                      <a:round/>
                      <a:headEnd type="none" w="sm" len="sm"/>
                      <a:tailEnd type="none" w="sm" len="sm"/>
                    </a:lnR>
                    <a:lnT w="30475" cap="flat" cmpd="sng">
                      <a:solidFill>
                        <a:srgbClr val="B7B7B7"/>
                      </a:solidFill>
                      <a:prstDash val="solid"/>
                      <a:round/>
                      <a:headEnd type="none" w="sm" len="sm"/>
                      <a:tailEnd type="none" w="sm" len="sm"/>
                    </a:lnT>
                    <a:lnB w="30475"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 sz="1900" b="0" i="0" u="none" strike="noStrike" cap="none">
                          <a:solidFill>
                            <a:srgbClr val="000000"/>
                          </a:solidFill>
                          <a:latin typeface="Arial" panose="020B0604020202020204" pitchFamily="34" charset="0"/>
                          <a:ea typeface="Arial"/>
                          <a:cs typeface="Arial" panose="020B0604020202020204" pitchFamily="34" charset="0"/>
                          <a:sym typeface="Arial"/>
                        </a:rPr>
                        <a:t>Limited</a:t>
                      </a:r>
                      <a:endParaRPr sz="1900" u="none" strike="noStrike" cap="none">
                        <a:latin typeface="Arial" panose="020B0604020202020204" pitchFamily="34" charset="0"/>
                        <a:ea typeface="Arial"/>
                        <a:cs typeface="Arial" panose="020B0604020202020204" pitchFamily="34" charset="0"/>
                        <a:sym typeface="Arial"/>
                      </a:endParaRPr>
                    </a:p>
                  </a:txBody>
                  <a:tcPr marL="49200" marR="49200" marT="49200" marB="49200">
                    <a:lnL w="30475" cap="flat" cmpd="sng">
                      <a:solidFill>
                        <a:srgbClr val="B7B7B7"/>
                      </a:solidFill>
                      <a:prstDash val="solid"/>
                      <a:round/>
                      <a:headEnd type="none" w="sm" len="sm"/>
                      <a:tailEnd type="none" w="sm" len="sm"/>
                    </a:lnL>
                    <a:lnR w="30475" cap="flat" cmpd="sng">
                      <a:solidFill>
                        <a:srgbClr val="B7B7B7"/>
                      </a:solidFill>
                      <a:prstDash val="solid"/>
                      <a:round/>
                      <a:headEnd type="none" w="sm" len="sm"/>
                      <a:tailEnd type="none" w="sm" len="sm"/>
                    </a:lnR>
                    <a:lnT w="30475" cap="flat" cmpd="sng">
                      <a:solidFill>
                        <a:srgbClr val="B7B7B7"/>
                      </a:solidFill>
                      <a:prstDash val="solid"/>
                      <a:round/>
                      <a:headEnd type="none" w="sm" len="sm"/>
                      <a:tailEnd type="none" w="sm" len="sm"/>
                    </a:lnT>
                    <a:lnB w="30475"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 sz="1900" b="0" i="0" u="none" strike="noStrike" cap="none" dirty="0">
                          <a:solidFill>
                            <a:srgbClr val="000000"/>
                          </a:solidFill>
                          <a:latin typeface="Arial" panose="020B0604020202020204" pitchFamily="34" charset="0"/>
                          <a:ea typeface="Arial"/>
                          <a:cs typeface="Arial" panose="020B0604020202020204" pitchFamily="34" charset="0"/>
                          <a:sym typeface="Arial"/>
                        </a:rPr>
                        <a:t>Extensive</a:t>
                      </a:r>
                      <a:endParaRPr sz="1900" u="none" strike="noStrike" cap="none" dirty="0">
                        <a:latin typeface="Arial" panose="020B0604020202020204" pitchFamily="34" charset="0"/>
                        <a:ea typeface="Arial"/>
                        <a:cs typeface="Arial" panose="020B0604020202020204" pitchFamily="34" charset="0"/>
                        <a:sym typeface="Arial"/>
                      </a:endParaRPr>
                    </a:p>
                  </a:txBody>
                  <a:tcPr marL="49200" marR="49200" marT="49200" marB="49200">
                    <a:lnL w="30475" cap="flat" cmpd="sng">
                      <a:solidFill>
                        <a:srgbClr val="B7B7B7"/>
                      </a:solidFill>
                      <a:prstDash val="solid"/>
                      <a:round/>
                      <a:headEnd type="none" w="sm" len="sm"/>
                      <a:tailEnd type="none" w="sm" len="sm"/>
                    </a:lnL>
                    <a:lnR w="30475" cap="flat" cmpd="sng">
                      <a:solidFill>
                        <a:srgbClr val="B7B7B7"/>
                      </a:solidFill>
                      <a:prstDash val="solid"/>
                      <a:round/>
                      <a:headEnd type="none" w="sm" len="sm"/>
                      <a:tailEnd type="none" w="sm" len="sm"/>
                    </a:lnR>
                    <a:lnT w="30475" cap="flat" cmpd="sng">
                      <a:solidFill>
                        <a:srgbClr val="B7B7B7"/>
                      </a:solidFill>
                      <a:prstDash val="solid"/>
                      <a:round/>
                      <a:headEnd type="none" w="sm" len="sm"/>
                      <a:tailEnd type="none" w="sm" len="sm"/>
                    </a:lnT>
                    <a:lnB w="3047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1559668">
                <a:tc>
                  <a:txBody>
                    <a:bodyPr/>
                    <a:lstStyle/>
                    <a:p>
                      <a:pPr marL="0" marR="0" lvl="0" indent="0" algn="l" rtl="0">
                        <a:lnSpc>
                          <a:spcPct val="100000"/>
                        </a:lnSpc>
                        <a:spcBef>
                          <a:spcPts val="0"/>
                        </a:spcBef>
                        <a:spcAft>
                          <a:spcPts val="0"/>
                        </a:spcAft>
                        <a:buClr>
                          <a:srgbClr val="000000"/>
                        </a:buClr>
                        <a:buSzPts val="1600"/>
                        <a:buFont typeface="Arial"/>
                        <a:buNone/>
                      </a:pPr>
                      <a:r>
                        <a:rPr lang="en" sz="1900" b="1" i="0" u="none" strike="noStrike" cap="none" dirty="0">
                          <a:solidFill>
                            <a:srgbClr val="000000"/>
                          </a:solidFill>
                          <a:latin typeface="Arial" panose="020B0604020202020204" pitchFamily="34" charset="0"/>
                          <a:ea typeface="Arial"/>
                          <a:cs typeface="Arial" panose="020B0604020202020204" pitchFamily="34" charset="0"/>
                          <a:sym typeface="Arial"/>
                        </a:rPr>
                        <a:t>Advantages</a:t>
                      </a:r>
                      <a:endParaRPr sz="1900" u="none" strike="noStrike" cap="none" dirty="0">
                        <a:latin typeface="Arial" panose="020B0604020202020204" pitchFamily="34" charset="0"/>
                        <a:ea typeface="Arial"/>
                        <a:cs typeface="Arial" panose="020B0604020202020204" pitchFamily="34" charset="0"/>
                        <a:sym typeface="Arial"/>
                      </a:endParaRPr>
                    </a:p>
                  </a:txBody>
                  <a:tcPr marL="49200" marR="49200" marT="49200" marB="49200">
                    <a:lnL w="30475" cap="flat" cmpd="sng">
                      <a:solidFill>
                        <a:srgbClr val="B7B7B7"/>
                      </a:solidFill>
                      <a:prstDash val="solid"/>
                      <a:round/>
                      <a:headEnd type="none" w="sm" len="sm"/>
                      <a:tailEnd type="none" w="sm" len="sm"/>
                    </a:lnL>
                    <a:lnR w="30475" cap="flat" cmpd="sng">
                      <a:solidFill>
                        <a:srgbClr val="B7B7B7"/>
                      </a:solidFill>
                      <a:prstDash val="solid"/>
                      <a:round/>
                      <a:headEnd type="none" w="sm" len="sm"/>
                      <a:tailEnd type="none" w="sm" len="sm"/>
                    </a:lnR>
                    <a:lnT w="30475" cap="flat" cmpd="sng">
                      <a:solidFill>
                        <a:srgbClr val="B7B7B7"/>
                      </a:solidFill>
                      <a:prstDash val="solid"/>
                      <a:round/>
                      <a:headEnd type="none" w="sm" len="sm"/>
                      <a:tailEnd type="none" w="sm" len="sm"/>
                    </a:lnT>
                    <a:lnB w="30475"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 sz="1900" b="0" i="0" u="none" strike="noStrike" cap="none" dirty="0">
                          <a:solidFill>
                            <a:srgbClr val="000000"/>
                          </a:solidFill>
                          <a:latin typeface="Arial" panose="020B0604020202020204" pitchFamily="34" charset="0"/>
                          <a:ea typeface="Arial"/>
                          <a:cs typeface="Arial" panose="020B0604020202020204" pitchFamily="34" charset="0"/>
                          <a:sym typeface="Arial"/>
                        </a:rPr>
                        <a:t>Low cost</a:t>
                      </a:r>
                      <a:endParaRPr sz="1900" u="none" strike="noStrike" cap="none" dirty="0">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600"/>
                        <a:buFont typeface="Arial"/>
                        <a:buNone/>
                      </a:pPr>
                      <a:r>
                        <a:rPr lang="en" sz="1900" b="0" i="0" u="none" strike="noStrike" cap="none" dirty="0">
                          <a:solidFill>
                            <a:srgbClr val="000000"/>
                          </a:solidFill>
                          <a:latin typeface="Arial" panose="020B0604020202020204" pitchFamily="34" charset="0"/>
                          <a:ea typeface="Arial"/>
                          <a:cs typeface="Arial" panose="020B0604020202020204" pitchFamily="34" charset="0"/>
                          <a:sym typeface="Arial"/>
                        </a:rPr>
                        <a:t>Flexible and innovative</a:t>
                      </a:r>
                      <a:r>
                        <a:rPr lang="en" sz="1900" u="none" strike="noStrike" cap="none" dirty="0">
                          <a:latin typeface="Arial" panose="020B0604020202020204" pitchFamily="34" charset="0"/>
                          <a:cs typeface="Arial" panose="020B0604020202020204" pitchFamily="34" charset="0"/>
                        </a:rPr>
                        <a:t>- allows for customization</a:t>
                      </a:r>
                      <a:endParaRPr sz="19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600"/>
                        <a:buFont typeface="Arial"/>
                        <a:buNone/>
                      </a:pPr>
                      <a:r>
                        <a:rPr lang="en" sz="1900" u="none" strike="noStrike" cap="none" dirty="0">
                          <a:latin typeface="Arial" panose="020B0604020202020204" pitchFamily="34" charset="0"/>
                          <a:cs typeface="Arial" panose="020B0604020202020204" pitchFamily="34" charset="0"/>
                        </a:rPr>
                        <a:t>No vendor lock-in</a:t>
                      </a:r>
                      <a:endParaRPr sz="19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600"/>
                        <a:buFont typeface="Arial"/>
                        <a:buNone/>
                      </a:pPr>
                      <a:r>
                        <a:rPr lang="en" sz="1900" u="none" strike="noStrike" cap="none" dirty="0">
                          <a:latin typeface="Arial" panose="020B0604020202020204" pitchFamily="34" charset="0"/>
                          <a:cs typeface="Arial" panose="020B0604020202020204" pitchFamily="34" charset="0"/>
                        </a:rPr>
                        <a:t>Global community feeds improvement</a:t>
                      </a:r>
                      <a:endParaRPr sz="1900" u="none" strike="noStrike" cap="none" dirty="0">
                        <a:latin typeface="Arial" panose="020B0604020202020204" pitchFamily="34" charset="0"/>
                        <a:cs typeface="Arial" panose="020B0604020202020204" pitchFamily="34" charset="0"/>
                      </a:endParaRPr>
                    </a:p>
                  </a:txBody>
                  <a:tcPr marL="49200" marR="49200" marT="49200" marB="49200">
                    <a:lnL w="30475" cap="flat" cmpd="sng">
                      <a:solidFill>
                        <a:srgbClr val="B7B7B7"/>
                      </a:solidFill>
                      <a:prstDash val="solid"/>
                      <a:round/>
                      <a:headEnd type="none" w="sm" len="sm"/>
                      <a:tailEnd type="none" w="sm" len="sm"/>
                    </a:lnL>
                    <a:lnR w="30475" cap="flat" cmpd="sng">
                      <a:solidFill>
                        <a:srgbClr val="B7B7B7"/>
                      </a:solidFill>
                      <a:prstDash val="solid"/>
                      <a:round/>
                      <a:headEnd type="none" w="sm" len="sm"/>
                      <a:tailEnd type="none" w="sm" len="sm"/>
                    </a:lnR>
                    <a:lnT w="30475" cap="flat" cmpd="sng">
                      <a:solidFill>
                        <a:srgbClr val="B7B7B7"/>
                      </a:solidFill>
                      <a:prstDash val="solid"/>
                      <a:round/>
                      <a:headEnd type="none" w="sm" len="sm"/>
                      <a:tailEnd type="none" w="sm" len="sm"/>
                    </a:lnT>
                    <a:lnB w="30475"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 sz="1900" b="0" i="0" u="none" strike="noStrike" cap="none" dirty="0">
                          <a:solidFill>
                            <a:srgbClr val="000000"/>
                          </a:solidFill>
                          <a:latin typeface="Arial" panose="020B0604020202020204" pitchFamily="34" charset="0"/>
                          <a:ea typeface="Arial"/>
                          <a:cs typeface="Arial" panose="020B0604020202020204" pitchFamily="34" charset="0"/>
                          <a:sym typeface="Arial"/>
                        </a:rPr>
                        <a:t>Compatibility</a:t>
                      </a:r>
                      <a:endParaRPr sz="1900" u="none" strike="noStrike" cap="none" dirty="0">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600"/>
                        <a:buFont typeface="Arial"/>
                        <a:buNone/>
                      </a:pPr>
                      <a:r>
                        <a:rPr lang="en" sz="1900" b="0" i="0" u="none" strike="noStrike" cap="none" dirty="0">
                          <a:solidFill>
                            <a:srgbClr val="000000"/>
                          </a:solidFill>
                          <a:latin typeface="Arial" panose="020B0604020202020204" pitchFamily="34" charset="0"/>
                          <a:ea typeface="Arial"/>
                          <a:cs typeface="Arial" panose="020B0604020202020204" pitchFamily="34" charset="0"/>
                          <a:sym typeface="Arial"/>
                        </a:rPr>
                        <a:t>Customizable</a:t>
                      </a:r>
                      <a:endParaRPr sz="19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600"/>
                        <a:buFont typeface="Arial"/>
                        <a:buNone/>
                      </a:pPr>
                      <a:r>
                        <a:rPr lang="en" sz="1900" u="none" strike="noStrike" cap="none" dirty="0">
                          <a:latin typeface="Arial" panose="020B0604020202020204" pitchFamily="34" charset="0"/>
                          <a:cs typeface="Arial" panose="020B0604020202020204" pitchFamily="34" charset="0"/>
                        </a:rPr>
                        <a:t>Limited to vendor</a:t>
                      </a:r>
                      <a:endParaRPr sz="1900" u="none" strike="noStrike" cap="none" dirty="0">
                        <a:latin typeface="Arial" panose="020B0604020202020204" pitchFamily="34" charset="0"/>
                        <a:cs typeface="Arial" panose="020B0604020202020204" pitchFamily="34" charset="0"/>
                      </a:endParaRPr>
                    </a:p>
                  </a:txBody>
                  <a:tcPr marL="49200" marR="49200" marT="49200" marB="49200">
                    <a:lnL w="30475" cap="flat" cmpd="sng">
                      <a:solidFill>
                        <a:srgbClr val="B7B7B7"/>
                      </a:solidFill>
                      <a:prstDash val="solid"/>
                      <a:round/>
                      <a:headEnd type="none" w="sm" len="sm"/>
                      <a:tailEnd type="none" w="sm" len="sm"/>
                    </a:lnL>
                    <a:lnR w="30475" cap="flat" cmpd="sng">
                      <a:solidFill>
                        <a:srgbClr val="B7B7B7"/>
                      </a:solidFill>
                      <a:prstDash val="solid"/>
                      <a:round/>
                      <a:headEnd type="none" w="sm" len="sm"/>
                      <a:tailEnd type="none" w="sm" len="sm"/>
                    </a:lnR>
                    <a:lnT w="30475" cap="flat" cmpd="sng">
                      <a:solidFill>
                        <a:srgbClr val="B7B7B7"/>
                      </a:solidFill>
                      <a:prstDash val="solid"/>
                      <a:round/>
                      <a:headEnd type="none" w="sm" len="sm"/>
                      <a:tailEnd type="none" w="sm" len="sm"/>
                    </a:lnT>
                    <a:lnB w="30475"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r h="677280">
                <a:tc>
                  <a:txBody>
                    <a:bodyPr/>
                    <a:lstStyle/>
                    <a:p>
                      <a:pPr marL="0" marR="0" lvl="0" indent="0" algn="l" rtl="0">
                        <a:lnSpc>
                          <a:spcPct val="100000"/>
                        </a:lnSpc>
                        <a:spcBef>
                          <a:spcPts val="0"/>
                        </a:spcBef>
                        <a:spcAft>
                          <a:spcPts val="0"/>
                        </a:spcAft>
                        <a:buClr>
                          <a:srgbClr val="000000"/>
                        </a:buClr>
                        <a:buSzPts val="1600"/>
                        <a:buFont typeface="Arial"/>
                        <a:buNone/>
                      </a:pPr>
                      <a:r>
                        <a:rPr lang="en" sz="1900" b="1" i="0" u="none" strike="noStrike" cap="none">
                          <a:solidFill>
                            <a:srgbClr val="000000"/>
                          </a:solidFill>
                          <a:latin typeface="Arial" panose="020B0604020202020204" pitchFamily="34" charset="0"/>
                          <a:ea typeface="Arial"/>
                          <a:cs typeface="Arial" panose="020B0604020202020204" pitchFamily="34" charset="0"/>
                          <a:sym typeface="Arial"/>
                        </a:rPr>
                        <a:t>Disadvantages</a:t>
                      </a:r>
                      <a:endParaRPr sz="1900" u="none" strike="noStrike" cap="none">
                        <a:latin typeface="Arial" panose="020B0604020202020204" pitchFamily="34" charset="0"/>
                        <a:ea typeface="Arial"/>
                        <a:cs typeface="Arial" panose="020B0604020202020204" pitchFamily="34" charset="0"/>
                        <a:sym typeface="Arial"/>
                      </a:endParaRPr>
                    </a:p>
                  </a:txBody>
                  <a:tcPr marL="49200" marR="49200" marT="49200" marB="49200">
                    <a:lnL w="30475" cap="flat" cmpd="sng">
                      <a:solidFill>
                        <a:srgbClr val="B7B7B7"/>
                      </a:solidFill>
                      <a:prstDash val="solid"/>
                      <a:round/>
                      <a:headEnd type="none" w="sm" len="sm"/>
                      <a:tailEnd type="none" w="sm" len="sm"/>
                    </a:lnL>
                    <a:lnR w="30475" cap="flat" cmpd="sng">
                      <a:solidFill>
                        <a:srgbClr val="B7B7B7"/>
                      </a:solidFill>
                      <a:prstDash val="solid"/>
                      <a:round/>
                      <a:headEnd type="none" w="sm" len="sm"/>
                      <a:tailEnd type="none" w="sm" len="sm"/>
                    </a:lnR>
                    <a:lnT w="30475" cap="flat" cmpd="sng">
                      <a:solidFill>
                        <a:srgbClr val="B7B7B7"/>
                      </a:solidFill>
                      <a:prstDash val="solid"/>
                      <a:round/>
                      <a:headEnd type="none" w="sm" len="sm"/>
                      <a:tailEnd type="none" w="sm" len="sm"/>
                    </a:lnT>
                    <a:lnB w="30475"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 sz="1900" u="none" strike="noStrike" cap="none">
                          <a:latin typeface="Arial" panose="020B0604020202020204" pitchFamily="34" charset="0"/>
                          <a:cs typeface="Arial" panose="020B0604020202020204" pitchFamily="34" charset="0"/>
                        </a:rPr>
                        <a:t>Must determine </a:t>
                      </a:r>
                      <a:r>
                        <a:rPr lang="en" sz="1900" b="0" i="0" u="none" strike="noStrike" cap="none">
                          <a:solidFill>
                            <a:srgbClr val="000000"/>
                          </a:solidFill>
                          <a:latin typeface="Arial" panose="020B0604020202020204" pitchFamily="34" charset="0"/>
                          <a:ea typeface="Arial"/>
                          <a:cs typeface="Arial" panose="020B0604020202020204" pitchFamily="34" charset="0"/>
                          <a:sym typeface="Arial"/>
                        </a:rPr>
                        <a:t>s</a:t>
                      </a:r>
                      <a:r>
                        <a:rPr lang="en" sz="1900" u="none" strike="noStrike" cap="none">
                          <a:latin typeface="Arial" panose="020B0604020202020204" pitchFamily="34" charset="0"/>
                          <a:cs typeface="Arial" panose="020B0604020202020204" pitchFamily="34" charset="0"/>
                        </a:rPr>
                        <a:t>ervice providers</a:t>
                      </a:r>
                      <a:endParaRPr sz="1900" u="none" strike="noStrike" cap="none">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600"/>
                        <a:buFont typeface="Arial"/>
                        <a:buNone/>
                      </a:pPr>
                      <a:r>
                        <a:rPr lang="en" sz="1900" b="0" i="0" u="none" strike="noStrike" cap="none">
                          <a:solidFill>
                            <a:srgbClr val="000000"/>
                          </a:solidFill>
                          <a:latin typeface="Arial" panose="020B0604020202020204" pitchFamily="34" charset="0"/>
                          <a:ea typeface="Arial"/>
                          <a:cs typeface="Arial" panose="020B0604020202020204" pitchFamily="34" charset="0"/>
                          <a:sym typeface="Arial"/>
                        </a:rPr>
                        <a:t>Potential security risks</a:t>
                      </a:r>
                      <a:endParaRPr sz="1900" u="none" strike="noStrike" cap="none">
                        <a:latin typeface="Arial" panose="020B0604020202020204" pitchFamily="34" charset="0"/>
                        <a:ea typeface="Arial"/>
                        <a:cs typeface="Arial" panose="020B0604020202020204" pitchFamily="34" charset="0"/>
                        <a:sym typeface="Arial"/>
                      </a:endParaRPr>
                    </a:p>
                  </a:txBody>
                  <a:tcPr marL="49200" marR="49200" marT="49200" marB="49200">
                    <a:lnL w="30475" cap="flat" cmpd="sng">
                      <a:solidFill>
                        <a:srgbClr val="B7B7B7"/>
                      </a:solidFill>
                      <a:prstDash val="solid"/>
                      <a:round/>
                      <a:headEnd type="none" w="sm" len="sm"/>
                      <a:tailEnd type="none" w="sm" len="sm"/>
                    </a:lnL>
                    <a:lnR w="30475" cap="flat" cmpd="sng">
                      <a:solidFill>
                        <a:srgbClr val="B7B7B7"/>
                      </a:solidFill>
                      <a:prstDash val="solid"/>
                      <a:round/>
                      <a:headEnd type="none" w="sm" len="sm"/>
                      <a:tailEnd type="none" w="sm" len="sm"/>
                    </a:lnR>
                    <a:lnT w="30475" cap="flat" cmpd="sng">
                      <a:solidFill>
                        <a:srgbClr val="B7B7B7"/>
                      </a:solidFill>
                      <a:prstDash val="solid"/>
                      <a:round/>
                      <a:headEnd type="none" w="sm" len="sm"/>
                      <a:tailEnd type="none" w="sm" len="sm"/>
                    </a:lnT>
                    <a:lnB w="30475"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 sz="1900" b="0" i="0" u="none" strike="noStrike" cap="none" dirty="0">
                          <a:solidFill>
                            <a:srgbClr val="000000"/>
                          </a:solidFill>
                          <a:latin typeface="Arial" panose="020B0604020202020204" pitchFamily="34" charset="0"/>
                          <a:ea typeface="Arial"/>
                          <a:cs typeface="Arial" panose="020B0604020202020204" pitchFamily="34" charset="0"/>
                          <a:sym typeface="Arial"/>
                        </a:rPr>
                        <a:t>Lock-in vendor  contracts</a:t>
                      </a:r>
                      <a:endParaRPr sz="1900" u="none" strike="noStrike" cap="none" dirty="0">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600"/>
                        <a:buFont typeface="Arial"/>
                        <a:buNone/>
                      </a:pPr>
                      <a:r>
                        <a:rPr lang="en" sz="1900" b="0" i="0" u="none" strike="noStrike" cap="none" dirty="0">
                          <a:solidFill>
                            <a:srgbClr val="000000"/>
                          </a:solidFill>
                          <a:latin typeface="Arial" panose="020B0604020202020204" pitchFamily="34" charset="0"/>
                          <a:ea typeface="Arial"/>
                          <a:cs typeface="Arial" panose="020B0604020202020204" pitchFamily="34" charset="0"/>
                          <a:sym typeface="Arial"/>
                        </a:rPr>
                        <a:t>Lack of transparency</a:t>
                      </a:r>
                      <a:endParaRPr sz="1900" u="none" strike="noStrike" cap="none" dirty="0">
                        <a:latin typeface="Arial" panose="020B0604020202020204" pitchFamily="34" charset="0"/>
                        <a:ea typeface="Arial"/>
                        <a:cs typeface="Arial" panose="020B0604020202020204" pitchFamily="34" charset="0"/>
                        <a:sym typeface="Arial"/>
                      </a:endParaRPr>
                    </a:p>
                  </a:txBody>
                  <a:tcPr marL="49200" marR="49200" marT="49200" marB="49200">
                    <a:lnL w="30475" cap="flat" cmpd="sng">
                      <a:solidFill>
                        <a:srgbClr val="B7B7B7"/>
                      </a:solidFill>
                      <a:prstDash val="solid"/>
                      <a:round/>
                      <a:headEnd type="none" w="sm" len="sm"/>
                      <a:tailEnd type="none" w="sm" len="sm"/>
                    </a:lnL>
                    <a:lnR w="30475" cap="flat" cmpd="sng">
                      <a:solidFill>
                        <a:srgbClr val="B7B7B7"/>
                      </a:solidFill>
                      <a:prstDash val="solid"/>
                      <a:round/>
                      <a:headEnd type="none" w="sm" len="sm"/>
                      <a:tailEnd type="none" w="sm" len="sm"/>
                    </a:lnR>
                    <a:lnT w="30475" cap="flat" cmpd="sng">
                      <a:solidFill>
                        <a:srgbClr val="B7B7B7"/>
                      </a:solidFill>
                      <a:prstDash val="solid"/>
                      <a:round/>
                      <a:headEnd type="none" w="sm" len="sm"/>
                      <a:tailEnd type="none" w="sm" len="sm"/>
                    </a:lnT>
                    <a:lnB w="30475" cap="flat" cmpd="sng">
                      <a:solidFill>
                        <a:srgbClr val="B7B7B7"/>
                      </a:solidFill>
                      <a:prstDash val="solid"/>
                      <a:round/>
                      <a:headEnd type="none" w="sm" len="sm"/>
                      <a:tailEnd type="none" w="sm" len="sm"/>
                    </a:lnB>
                  </a:tcPr>
                </a:tc>
                <a:extLst>
                  <a:ext uri="{0D108BD9-81ED-4DB2-BD59-A6C34878D82A}">
                    <a16:rowId xmlns:a16="http://schemas.microsoft.com/office/drawing/2014/main" val="10004"/>
                  </a:ext>
                </a:extLst>
              </a:tr>
              <a:tr h="795727">
                <a:tc>
                  <a:txBody>
                    <a:bodyPr/>
                    <a:lstStyle/>
                    <a:p>
                      <a:pPr marL="0" marR="0" lvl="0" indent="0" algn="l" rtl="0">
                        <a:lnSpc>
                          <a:spcPct val="100000"/>
                        </a:lnSpc>
                        <a:spcBef>
                          <a:spcPts val="0"/>
                        </a:spcBef>
                        <a:spcAft>
                          <a:spcPts val="0"/>
                        </a:spcAft>
                        <a:buClr>
                          <a:srgbClr val="000000"/>
                        </a:buClr>
                        <a:buSzPts val="1600"/>
                        <a:buFont typeface="Arial"/>
                        <a:buNone/>
                      </a:pPr>
                      <a:r>
                        <a:rPr lang="en" sz="1900" b="1" i="0" u="none" strike="noStrike" cap="none">
                          <a:solidFill>
                            <a:srgbClr val="000000"/>
                          </a:solidFill>
                          <a:latin typeface="Arial" panose="020B0604020202020204" pitchFamily="34" charset="0"/>
                          <a:ea typeface="Arial"/>
                          <a:cs typeface="Arial" panose="020B0604020202020204" pitchFamily="34" charset="0"/>
                          <a:sym typeface="Arial"/>
                        </a:rPr>
                        <a:t>Common examples</a:t>
                      </a:r>
                      <a:endParaRPr sz="1900" u="none" strike="noStrike" cap="none">
                        <a:latin typeface="Arial" panose="020B0604020202020204" pitchFamily="34" charset="0"/>
                        <a:ea typeface="Arial"/>
                        <a:cs typeface="Arial" panose="020B0604020202020204" pitchFamily="34" charset="0"/>
                        <a:sym typeface="Arial"/>
                      </a:endParaRPr>
                    </a:p>
                  </a:txBody>
                  <a:tcPr marL="49200" marR="49200" marT="49200" marB="49200">
                    <a:lnL w="30475" cap="flat" cmpd="sng">
                      <a:solidFill>
                        <a:srgbClr val="B7B7B7"/>
                      </a:solidFill>
                      <a:prstDash val="solid"/>
                      <a:round/>
                      <a:headEnd type="none" w="sm" len="sm"/>
                      <a:tailEnd type="none" w="sm" len="sm"/>
                    </a:lnL>
                    <a:lnR w="30475" cap="flat" cmpd="sng">
                      <a:solidFill>
                        <a:srgbClr val="B7B7B7"/>
                      </a:solidFill>
                      <a:prstDash val="solid"/>
                      <a:round/>
                      <a:headEnd type="none" w="sm" len="sm"/>
                      <a:tailEnd type="none" w="sm" len="sm"/>
                    </a:lnR>
                    <a:lnT w="30475" cap="flat" cmpd="sng">
                      <a:solidFill>
                        <a:srgbClr val="B7B7B7"/>
                      </a:solidFill>
                      <a:prstDash val="solid"/>
                      <a:round/>
                      <a:headEnd type="none" w="sm" len="sm"/>
                      <a:tailEnd type="none" w="sm" len="sm"/>
                    </a:lnT>
                    <a:lnB w="30475"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 sz="1900" b="0" i="0" u="none" strike="noStrike" cap="none">
                          <a:solidFill>
                            <a:srgbClr val="000000"/>
                          </a:solidFill>
                          <a:latin typeface="Arial" panose="020B0604020202020204" pitchFamily="34" charset="0"/>
                          <a:ea typeface="Arial"/>
                          <a:cs typeface="Arial" panose="020B0604020202020204" pitchFamily="34" charset="0"/>
                          <a:sym typeface="Arial"/>
                        </a:rPr>
                        <a:t>Ubuntu operating syste</a:t>
                      </a:r>
                      <a:r>
                        <a:rPr lang="en" sz="1900" u="none" strike="noStrike" cap="none">
                          <a:latin typeface="Arial" panose="020B0604020202020204" pitchFamily="34" charset="0"/>
                          <a:cs typeface="Arial" panose="020B0604020202020204" pitchFamily="34" charset="0"/>
                        </a:rPr>
                        <a:t>m,</a:t>
                      </a:r>
                      <a:r>
                        <a:rPr lang="en" sz="1900" b="0" i="0" u="none" strike="noStrike" cap="none">
                          <a:solidFill>
                            <a:srgbClr val="000000"/>
                          </a:solidFill>
                          <a:latin typeface="Arial" panose="020B0604020202020204" pitchFamily="34" charset="0"/>
                          <a:ea typeface="Arial"/>
                          <a:cs typeface="Arial" panose="020B0604020202020204" pitchFamily="34" charset="0"/>
                          <a:sym typeface="Arial"/>
                        </a:rPr>
                        <a:t> </a:t>
                      </a:r>
                      <a:endParaRPr sz="1900" u="none" strike="noStrike" cap="none">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600"/>
                        <a:buFont typeface="Arial"/>
                        <a:buNone/>
                      </a:pPr>
                      <a:r>
                        <a:rPr lang="en" sz="1900" b="0" i="0" u="none" strike="noStrike" cap="none">
                          <a:solidFill>
                            <a:srgbClr val="000000"/>
                          </a:solidFill>
                          <a:latin typeface="Arial" panose="020B0604020202020204" pitchFamily="34" charset="0"/>
                          <a:ea typeface="Arial"/>
                          <a:cs typeface="Arial" panose="020B0604020202020204" pitchFamily="34" charset="0"/>
                          <a:sym typeface="Arial"/>
                        </a:rPr>
                        <a:t>DHIS2, Open Data Kit (ODK)</a:t>
                      </a:r>
                      <a:endParaRPr sz="1900" u="none" strike="noStrike" cap="none">
                        <a:latin typeface="Arial" panose="020B0604020202020204" pitchFamily="34" charset="0"/>
                        <a:ea typeface="Arial"/>
                        <a:cs typeface="Arial" panose="020B0604020202020204" pitchFamily="34" charset="0"/>
                        <a:sym typeface="Arial"/>
                      </a:endParaRPr>
                    </a:p>
                  </a:txBody>
                  <a:tcPr marL="49200" marR="49200" marT="49200" marB="49200">
                    <a:lnL w="30475" cap="flat" cmpd="sng">
                      <a:solidFill>
                        <a:srgbClr val="B7B7B7"/>
                      </a:solidFill>
                      <a:prstDash val="solid"/>
                      <a:round/>
                      <a:headEnd type="none" w="sm" len="sm"/>
                      <a:tailEnd type="none" w="sm" len="sm"/>
                    </a:lnL>
                    <a:lnR w="30475" cap="flat" cmpd="sng">
                      <a:solidFill>
                        <a:srgbClr val="B7B7B7"/>
                      </a:solidFill>
                      <a:prstDash val="solid"/>
                      <a:round/>
                      <a:headEnd type="none" w="sm" len="sm"/>
                      <a:tailEnd type="none" w="sm" len="sm"/>
                    </a:lnR>
                    <a:lnT w="30475" cap="flat" cmpd="sng">
                      <a:solidFill>
                        <a:srgbClr val="B7B7B7"/>
                      </a:solidFill>
                      <a:prstDash val="solid"/>
                      <a:round/>
                      <a:headEnd type="none" w="sm" len="sm"/>
                      <a:tailEnd type="none" w="sm" len="sm"/>
                    </a:lnT>
                    <a:lnB w="30475" cap="flat" cmpd="sng">
                      <a:solidFill>
                        <a:srgbClr val="B7B7B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 sz="1900" b="0" i="0" u="none" strike="noStrike" cap="none" dirty="0">
                          <a:solidFill>
                            <a:srgbClr val="000000"/>
                          </a:solidFill>
                          <a:latin typeface="Arial" panose="020B0604020202020204" pitchFamily="34" charset="0"/>
                          <a:ea typeface="Arial"/>
                          <a:cs typeface="Arial" panose="020B0604020202020204" pitchFamily="34" charset="0"/>
                          <a:sym typeface="Arial"/>
                        </a:rPr>
                        <a:t>MS Windows operating system, MS Office 3</a:t>
                      </a:r>
                      <a:r>
                        <a:rPr lang="en" sz="1900" u="none" strike="noStrike" cap="none" dirty="0">
                          <a:latin typeface="Arial" panose="020B0604020202020204" pitchFamily="34" charset="0"/>
                          <a:cs typeface="Arial" panose="020B0604020202020204" pitchFamily="34" charset="0"/>
                        </a:rPr>
                        <a:t>65, Tableau</a:t>
                      </a:r>
                      <a:endParaRPr sz="1900" u="none" strike="noStrike" cap="none" dirty="0">
                        <a:latin typeface="Arial" panose="020B0604020202020204" pitchFamily="34" charset="0"/>
                        <a:cs typeface="Arial" panose="020B0604020202020204" pitchFamily="34" charset="0"/>
                      </a:endParaRPr>
                    </a:p>
                  </a:txBody>
                  <a:tcPr marL="49200" marR="49200" marT="49200" marB="49200">
                    <a:lnL w="30475" cap="flat" cmpd="sng">
                      <a:solidFill>
                        <a:srgbClr val="B7B7B7"/>
                      </a:solidFill>
                      <a:prstDash val="solid"/>
                      <a:round/>
                      <a:headEnd type="none" w="sm" len="sm"/>
                      <a:tailEnd type="none" w="sm" len="sm"/>
                    </a:lnL>
                    <a:lnR w="30475" cap="flat" cmpd="sng">
                      <a:solidFill>
                        <a:srgbClr val="B7B7B7"/>
                      </a:solidFill>
                      <a:prstDash val="solid"/>
                      <a:round/>
                      <a:headEnd type="none" w="sm" len="sm"/>
                      <a:tailEnd type="none" w="sm" len="sm"/>
                    </a:lnR>
                    <a:lnT w="30475" cap="flat" cmpd="sng">
                      <a:solidFill>
                        <a:srgbClr val="B7B7B7"/>
                      </a:solidFill>
                      <a:prstDash val="solid"/>
                      <a:round/>
                      <a:headEnd type="none" w="sm" len="sm"/>
                      <a:tailEnd type="none" w="sm" len="sm"/>
                    </a:lnT>
                    <a:lnB w="30475" cap="flat" cmpd="sng">
                      <a:solidFill>
                        <a:srgbClr val="B7B7B7"/>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77990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g2891d793a34_0_357"/>
          <p:cNvSpPr txBox="1">
            <a:spLocks noGrp="1"/>
          </p:cNvSpPr>
          <p:nvPr>
            <p:ph type="title"/>
          </p:nvPr>
        </p:nvSpPr>
        <p:spPr>
          <a:xfrm>
            <a:off x="903128" y="2648177"/>
            <a:ext cx="10084496" cy="1561647"/>
          </a:xfrm>
          <a:prstGeom prst="rect">
            <a:avLst/>
          </a:prstGeom>
          <a:noFill/>
          <a:ln>
            <a:noFill/>
          </a:ln>
        </p:spPr>
        <p:txBody>
          <a:bodyPr spcFirstLastPara="1" vert="horz" wrap="square" lIns="91433" tIns="45700" rIns="91433" bIns="45700" rtlCol="0" anchor="ctr" anchorCtr="0">
            <a:noAutofit/>
          </a:bodyPr>
          <a:lstStyle/>
          <a:p>
            <a:pPr algn="ctr">
              <a:spcBef>
                <a:spcPts val="0"/>
              </a:spcBef>
              <a:buClr>
                <a:schemeClr val="lt1"/>
              </a:buClr>
              <a:buSzPts val="6000"/>
            </a:pPr>
            <a:r>
              <a:rPr lang="en" dirty="0"/>
              <a:t>Governments and organizations often use a mix of open source and proprietary digital health solutions that best fits their needs.</a:t>
            </a:r>
            <a:endParaRPr dirty="0"/>
          </a:p>
        </p:txBody>
      </p:sp>
    </p:spTree>
    <p:extLst>
      <p:ext uri="{BB962C8B-B14F-4D97-AF65-F5344CB8AC3E}">
        <p14:creationId xmlns:p14="http://schemas.microsoft.com/office/powerpoint/2010/main" val="1034971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3" name="Google Shape;1133;g2891d793a34_0_362"/>
          <p:cNvSpPr txBox="1"/>
          <p:nvPr/>
        </p:nvSpPr>
        <p:spPr>
          <a:xfrm>
            <a:off x="609600" y="520601"/>
            <a:ext cx="10972800" cy="730400"/>
          </a:xfrm>
          <a:prstGeom prst="rect">
            <a:avLst/>
          </a:prstGeom>
          <a:noFill/>
          <a:ln>
            <a:noFill/>
          </a:ln>
        </p:spPr>
        <p:txBody>
          <a:bodyPr spcFirstLastPara="1" wrap="square" lIns="91433" tIns="45700" rIns="91433" bIns="45700" anchor="ctr" anchorCtr="0">
            <a:noAutofit/>
          </a:bodyPr>
          <a:lstStyle/>
          <a:p>
            <a:pPr>
              <a:lnSpc>
                <a:spcPct val="90000"/>
              </a:lnSpc>
              <a:buClr>
                <a:srgbClr val="FFFFFF"/>
              </a:buClr>
              <a:buSzPts val="2700"/>
            </a:pPr>
            <a:r>
              <a:rPr lang="en" sz="3600" u="sng" dirty="0">
                <a:solidFill>
                  <a:srgbClr val="FFFFFF"/>
                </a:solidFill>
                <a:latin typeface="Arial"/>
                <a:ea typeface="Arial"/>
                <a:cs typeface="Arial"/>
                <a:sym typeface="Arial"/>
                <a:hlinkClick r:id="rId3">
                  <a:extLst>
                    <a:ext uri="{A12FA001-AC4F-418D-AE19-62706E023703}">
                      <ahyp:hlinkClr xmlns:ahyp="http://schemas.microsoft.com/office/drawing/2018/hyperlinkcolor" val="tx"/>
                    </a:ext>
                  </a:extLst>
                </a:hlinkClick>
              </a:rPr>
              <a:t>Global goods</a:t>
            </a:r>
            <a:endParaRPr sz="3600" u="sng" dirty="0">
              <a:solidFill>
                <a:srgbClr val="FFFFFF"/>
              </a:solidFill>
              <a:latin typeface="Arial"/>
              <a:ea typeface="Arial"/>
              <a:cs typeface="Arial"/>
              <a:sym typeface="Arial"/>
            </a:endParaRPr>
          </a:p>
        </p:txBody>
      </p:sp>
      <p:sp>
        <p:nvSpPr>
          <p:cNvPr id="2" name="Title 1">
            <a:extLst>
              <a:ext uri="{FF2B5EF4-FFF2-40B4-BE49-F238E27FC236}">
                <a16:creationId xmlns:a16="http://schemas.microsoft.com/office/drawing/2014/main" id="{0B5F1F5C-7B2C-A519-2337-4D4814683F8B}"/>
              </a:ext>
            </a:extLst>
          </p:cNvPr>
          <p:cNvSpPr>
            <a:spLocks noGrp="1"/>
          </p:cNvSpPr>
          <p:nvPr>
            <p:ph type="title"/>
          </p:nvPr>
        </p:nvSpPr>
        <p:spPr>
          <a:xfrm>
            <a:off x="429591" y="290677"/>
            <a:ext cx="10084496" cy="1561647"/>
          </a:xfrm>
        </p:spPr>
        <p:txBody>
          <a:bodyPr/>
          <a:lstStyle/>
          <a:p>
            <a:r>
              <a:rPr lang="en-US" dirty="0"/>
              <a:t>Global Goods…</a:t>
            </a:r>
          </a:p>
        </p:txBody>
      </p:sp>
      <p:sp>
        <p:nvSpPr>
          <p:cNvPr id="1134" name="Google Shape;1134;g2891d793a34_0_362"/>
          <p:cNvSpPr txBox="1">
            <a:spLocks noGrp="1"/>
          </p:cNvSpPr>
          <p:nvPr>
            <p:ph idx="1"/>
          </p:nvPr>
        </p:nvSpPr>
        <p:spPr>
          <a:xfrm>
            <a:off x="429591" y="1689301"/>
            <a:ext cx="7686596" cy="3670127"/>
          </a:xfrm>
          <a:prstGeom prst="rect">
            <a:avLst/>
          </a:prstGeom>
          <a:noFill/>
          <a:ln>
            <a:noFill/>
          </a:ln>
        </p:spPr>
        <p:txBody>
          <a:bodyPr spcFirstLastPara="1" vert="horz" wrap="square" lIns="91433" tIns="45700" rIns="91433" bIns="45700" rtlCol="0" anchor="t" anchorCtr="0">
            <a:noAutofit/>
          </a:bodyPr>
          <a:lstStyle/>
          <a:p>
            <a:pPr marL="237061" indent="-237061">
              <a:lnSpc>
                <a:spcPct val="100000"/>
              </a:lnSpc>
              <a:spcBef>
                <a:spcPts val="0"/>
              </a:spcBef>
              <a:buClr>
                <a:schemeClr val="dk1"/>
              </a:buClr>
              <a:buSzPts val="1900"/>
            </a:pPr>
            <a:r>
              <a:rPr lang="en" sz="2533" dirty="0">
                <a:latin typeface="Arial"/>
                <a:ea typeface="Arial"/>
                <a:cs typeface="Arial"/>
                <a:sym typeface="Arial"/>
              </a:rPr>
              <a:t>are available under an open source or open open content license – this means there is no annual fee payable. </a:t>
            </a:r>
            <a:endParaRPr sz="2533" dirty="0"/>
          </a:p>
          <a:p>
            <a:pPr marL="237061" indent="-237061">
              <a:lnSpc>
                <a:spcPct val="100000"/>
              </a:lnSpc>
              <a:spcBef>
                <a:spcPts val="1200"/>
              </a:spcBef>
              <a:buClr>
                <a:schemeClr val="dk1"/>
              </a:buClr>
              <a:buSzPts val="1900"/>
            </a:pPr>
            <a:r>
              <a:rPr lang="en" sz="2533" dirty="0">
                <a:latin typeface="Arial"/>
                <a:ea typeface="Arial"/>
                <a:cs typeface="Arial"/>
                <a:sym typeface="Arial"/>
              </a:rPr>
              <a:t>are supported by an anchor organization /strong community, with clear governance structures, </a:t>
            </a:r>
            <a:endParaRPr sz="2533" dirty="0"/>
          </a:p>
          <a:p>
            <a:pPr marL="237061" indent="-237061">
              <a:lnSpc>
                <a:spcPct val="100000"/>
              </a:lnSpc>
              <a:spcBef>
                <a:spcPts val="1200"/>
              </a:spcBef>
              <a:buClr>
                <a:schemeClr val="dk1"/>
              </a:buClr>
              <a:buSzPts val="1900"/>
            </a:pPr>
            <a:r>
              <a:rPr lang="en" sz="2533" dirty="0">
                <a:latin typeface="Arial"/>
                <a:ea typeface="Arial"/>
                <a:cs typeface="Arial"/>
                <a:sym typeface="Arial"/>
              </a:rPr>
              <a:t>have been deployed at scale, are used across multiple countries, </a:t>
            </a:r>
            <a:endParaRPr sz="2533" dirty="0"/>
          </a:p>
          <a:p>
            <a:pPr marL="237061" indent="-237061">
              <a:lnSpc>
                <a:spcPct val="100000"/>
              </a:lnSpc>
              <a:spcBef>
                <a:spcPts val="1200"/>
              </a:spcBef>
              <a:buClr>
                <a:schemeClr val="dk1"/>
              </a:buClr>
              <a:buSzPts val="1900"/>
            </a:pPr>
            <a:r>
              <a:rPr lang="en" sz="2533" dirty="0">
                <a:latin typeface="Arial"/>
                <a:ea typeface="Arial"/>
                <a:cs typeface="Arial"/>
                <a:sym typeface="Arial"/>
              </a:rPr>
              <a:t>have demonstrated effectiveness, </a:t>
            </a:r>
            <a:endParaRPr sz="2533" dirty="0"/>
          </a:p>
          <a:p>
            <a:pPr marL="237061" indent="-237061">
              <a:lnSpc>
                <a:spcPct val="100000"/>
              </a:lnSpc>
              <a:spcBef>
                <a:spcPts val="1200"/>
              </a:spcBef>
              <a:buSzPts val="1900"/>
            </a:pPr>
            <a:r>
              <a:rPr lang="en" sz="2533" dirty="0">
                <a:latin typeface="Arial"/>
                <a:ea typeface="Arial"/>
                <a:cs typeface="Arial"/>
                <a:sym typeface="Arial"/>
              </a:rPr>
              <a:t>are designed to enable interoperability. </a:t>
            </a:r>
            <a:endParaRPr sz="2533" dirty="0"/>
          </a:p>
        </p:txBody>
      </p:sp>
      <p:sp>
        <p:nvSpPr>
          <p:cNvPr id="1135" name="Google Shape;1135;g2891d793a34_0_362"/>
          <p:cNvSpPr txBox="1"/>
          <p:nvPr/>
        </p:nvSpPr>
        <p:spPr>
          <a:xfrm>
            <a:off x="8243779" y="1375275"/>
            <a:ext cx="3693040" cy="4729781"/>
          </a:xfrm>
          <a:prstGeom prst="rect">
            <a:avLst/>
          </a:prstGeom>
          <a:solidFill>
            <a:srgbClr val="0070C0"/>
          </a:solidFill>
          <a:ln>
            <a:noFill/>
          </a:ln>
        </p:spPr>
        <p:txBody>
          <a:bodyPr spcFirstLastPara="1" wrap="square" lIns="91433" tIns="45700" rIns="91433" bIns="45700" anchor="t" anchorCtr="0">
            <a:spAutoFit/>
          </a:bodyPr>
          <a:lstStyle/>
          <a:p>
            <a:pPr>
              <a:buClr>
                <a:srgbClr val="FFFFFF"/>
              </a:buClr>
              <a:buSzPts val="1700"/>
            </a:pPr>
            <a:r>
              <a:rPr lang="en" sz="2400" b="1" dirty="0">
                <a:solidFill>
                  <a:srgbClr val="FFFFFF"/>
                </a:solidFill>
                <a:latin typeface="Arial" panose="020B0604020202020204" pitchFamily="34" charset="0"/>
                <a:cs typeface="Arial" panose="020B0604020202020204" pitchFamily="34" charset="0"/>
                <a:sym typeface="Arial"/>
              </a:rPr>
              <a:t>Software</a:t>
            </a:r>
            <a:endParaRPr sz="1600" dirty="0">
              <a:solidFill>
                <a:srgbClr val="000000"/>
              </a:solidFill>
              <a:latin typeface="Arial" panose="020B0604020202020204" pitchFamily="34" charset="0"/>
              <a:cs typeface="Arial" panose="020B0604020202020204" pitchFamily="34" charset="0"/>
              <a:sym typeface="Arial"/>
            </a:endParaRPr>
          </a:p>
          <a:p>
            <a:pPr>
              <a:buClr>
                <a:srgbClr val="FFFFFF"/>
              </a:buClr>
              <a:buSzPts val="1100"/>
            </a:pPr>
            <a:r>
              <a:rPr lang="en" sz="1867" dirty="0">
                <a:solidFill>
                  <a:srgbClr val="FFFFFF"/>
                </a:solidFill>
                <a:latin typeface="Arial" panose="020B0604020202020204" pitchFamily="34" charset="0"/>
                <a:cs typeface="Arial" panose="020B0604020202020204" pitchFamily="34" charset="0"/>
                <a:sym typeface="Arial"/>
              </a:rPr>
              <a:t>A software tool that is free and open source (FOSS) and used to manage, analyze, or transmit health-related data, with proven utility in several settings</a:t>
            </a:r>
            <a:endParaRPr sz="1867" dirty="0">
              <a:solidFill>
                <a:srgbClr val="FFFFFF"/>
              </a:solidFill>
              <a:latin typeface="Arial" panose="020B0604020202020204" pitchFamily="34" charset="0"/>
              <a:ea typeface="Calibri"/>
              <a:cs typeface="Arial" panose="020B0604020202020204" pitchFamily="34" charset="0"/>
              <a:sym typeface="Calibri"/>
            </a:endParaRPr>
          </a:p>
          <a:p>
            <a:pPr>
              <a:buClr>
                <a:srgbClr val="31394D"/>
              </a:buClr>
              <a:buSzPts val="1100"/>
            </a:pPr>
            <a:endParaRPr sz="1600" b="1" dirty="0">
              <a:solidFill>
                <a:srgbClr val="FFFFFF"/>
              </a:solidFill>
              <a:latin typeface="Arial" panose="020B0604020202020204" pitchFamily="34" charset="0"/>
              <a:cs typeface="Arial" panose="020B0604020202020204" pitchFamily="34" charset="0"/>
              <a:sym typeface="Arial"/>
            </a:endParaRPr>
          </a:p>
          <a:p>
            <a:pPr>
              <a:buClr>
                <a:srgbClr val="FFFFFF"/>
              </a:buClr>
              <a:buSzPts val="1700"/>
            </a:pPr>
            <a:r>
              <a:rPr lang="en" sz="2400" b="1" dirty="0">
                <a:solidFill>
                  <a:srgbClr val="FFFFFF"/>
                </a:solidFill>
                <a:latin typeface="Arial" panose="020B0604020202020204" pitchFamily="34" charset="0"/>
                <a:cs typeface="Arial" panose="020B0604020202020204" pitchFamily="34" charset="0"/>
                <a:sym typeface="Arial"/>
              </a:rPr>
              <a:t>Content</a:t>
            </a:r>
            <a:endParaRPr sz="1600" dirty="0">
              <a:solidFill>
                <a:srgbClr val="000000"/>
              </a:solidFill>
              <a:latin typeface="Arial" panose="020B0604020202020204" pitchFamily="34" charset="0"/>
              <a:cs typeface="Arial" panose="020B0604020202020204" pitchFamily="34" charset="0"/>
              <a:sym typeface="Arial"/>
            </a:endParaRPr>
          </a:p>
          <a:p>
            <a:pPr>
              <a:buClr>
                <a:srgbClr val="FFFFFF"/>
              </a:buClr>
              <a:buSzPts val="1100"/>
            </a:pPr>
            <a:r>
              <a:rPr lang="en" sz="1600" dirty="0">
                <a:solidFill>
                  <a:srgbClr val="FFFFFF"/>
                </a:solidFill>
                <a:latin typeface="Arial" panose="020B0604020202020204" pitchFamily="34" charset="0"/>
                <a:ea typeface="Calibri"/>
                <a:cs typeface="Arial" panose="020B0604020202020204" pitchFamily="34" charset="0"/>
                <a:sym typeface="Calibri"/>
              </a:rPr>
              <a:t>A resource, toolkit, or data standard that is available under an open license and that is used to improve or analyze the capabilities required to manage health data.</a:t>
            </a:r>
            <a:endParaRPr sz="1600" dirty="0">
              <a:solidFill>
                <a:srgbClr val="000000"/>
              </a:solidFill>
              <a:latin typeface="Arial" panose="020B0604020202020204" pitchFamily="34" charset="0"/>
              <a:cs typeface="Arial" panose="020B0604020202020204" pitchFamily="34" charset="0"/>
              <a:sym typeface="Arial"/>
            </a:endParaRPr>
          </a:p>
          <a:p>
            <a:pPr>
              <a:buClr>
                <a:srgbClr val="FFFFFF"/>
              </a:buClr>
              <a:buSzPts val="1100"/>
            </a:pPr>
            <a:r>
              <a:rPr lang="en" sz="1600" dirty="0">
                <a:solidFill>
                  <a:srgbClr val="FFFFFF"/>
                </a:solidFill>
                <a:latin typeface="Arial" panose="020B0604020202020204" pitchFamily="34" charset="0"/>
                <a:ea typeface="Calibri"/>
                <a:cs typeface="Arial" panose="020B0604020202020204" pitchFamily="34" charset="0"/>
                <a:sym typeface="Calibri"/>
              </a:rPr>
              <a:t>Capabilities include those related to resource allocation, people, hardware, software, infrastructure, and operations.</a:t>
            </a:r>
            <a:endParaRPr sz="1600" b="1" dirty="0">
              <a:solidFill>
                <a:srgbClr val="FFFFFF"/>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498605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grpSp>
        <p:nvGrpSpPr>
          <p:cNvPr id="10" name="Group 9">
            <a:extLst>
              <a:ext uri="{FF2B5EF4-FFF2-40B4-BE49-F238E27FC236}">
                <a16:creationId xmlns:a16="http://schemas.microsoft.com/office/drawing/2014/main" id="{C20CB4CA-6DF8-BF5D-D834-D5D8939CE77B}"/>
              </a:ext>
            </a:extLst>
          </p:cNvPr>
          <p:cNvGrpSpPr/>
          <p:nvPr/>
        </p:nvGrpSpPr>
        <p:grpSpPr>
          <a:xfrm>
            <a:off x="651437" y="1616052"/>
            <a:ext cx="5040087" cy="3521745"/>
            <a:chOff x="509983" y="2027783"/>
            <a:chExt cx="5040086" cy="3521744"/>
          </a:xfrm>
          <a:solidFill>
            <a:srgbClr val="193F4B"/>
          </a:solidFill>
        </p:grpSpPr>
        <p:sp>
          <p:nvSpPr>
            <p:cNvPr id="5" name="TextBox 4">
              <a:extLst>
                <a:ext uri="{FF2B5EF4-FFF2-40B4-BE49-F238E27FC236}">
                  <a16:creationId xmlns:a16="http://schemas.microsoft.com/office/drawing/2014/main" id="{41DFB612-0E78-2CD8-C1FB-4F8E1E1EEE3E}"/>
                </a:ext>
              </a:extLst>
            </p:cNvPr>
            <p:cNvSpPr txBox="1"/>
            <p:nvPr/>
          </p:nvSpPr>
          <p:spPr>
            <a:xfrm>
              <a:off x="509983" y="2502540"/>
              <a:ext cx="5040086" cy="3046987"/>
            </a:xfrm>
            <a:prstGeom prst="rect">
              <a:avLst/>
            </a:prstGeom>
            <a:solidFill>
              <a:srgbClr val="00B0F0"/>
            </a:solid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2400" dirty="0">
                  <a:solidFill>
                    <a:srgbClr val="FFFFFF"/>
                  </a:solidFill>
                  <a:latin typeface="Arial" panose="020B0604020202020204" pitchFamily="34" charset="0"/>
                  <a:cs typeface="Arial" panose="020B0604020202020204" pitchFamily="34" charset="0"/>
                </a:rPr>
                <a:t>DPIs are digital systems, standards, and governance frameworks that enable the secure, interoperable, and scalable exchange of health information for delivering equitable, efficient, and person-centered healthcare services.</a:t>
              </a:r>
            </a:p>
          </p:txBody>
        </p:sp>
        <p:sp>
          <p:nvSpPr>
            <p:cNvPr id="4" name="TextBox 3">
              <a:extLst>
                <a:ext uri="{FF2B5EF4-FFF2-40B4-BE49-F238E27FC236}">
                  <a16:creationId xmlns:a16="http://schemas.microsoft.com/office/drawing/2014/main" id="{90822EAB-C947-5C24-4128-7C806DBC67C7}"/>
                </a:ext>
              </a:extLst>
            </p:cNvPr>
            <p:cNvSpPr txBox="1"/>
            <p:nvPr/>
          </p:nvSpPr>
          <p:spPr>
            <a:xfrm>
              <a:off x="509983" y="2027783"/>
              <a:ext cx="5040085" cy="46166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2400" b="1" dirty="0">
                  <a:solidFill>
                    <a:srgbClr val="00B0F0"/>
                  </a:solidFill>
                  <a:latin typeface="Arial" panose="020B0604020202020204" pitchFamily="34" charset="0"/>
                  <a:cs typeface="Arial" panose="020B0604020202020204" pitchFamily="34" charset="0"/>
                </a:rPr>
                <a:t>Digital Public Infrastructure (DPI)</a:t>
              </a:r>
              <a:endParaRPr lang="en-US" sz="2400" dirty="0">
                <a:solidFill>
                  <a:srgbClr val="00B0F0"/>
                </a:solidFill>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9B3FAC78-8C09-9BDB-6C11-72648D76DC6F}"/>
              </a:ext>
            </a:extLst>
          </p:cNvPr>
          <p:cNvGrpSpPr/>
          <p:nvPr/>
        </p:nvGrpSpPr>
        <p:grpSpPr>
          <a:xfrm>
            <a:off x="6339378" y="1616053"/>
            <a:ext cx="5040087" cy="3508653"/>
            <a:chOff x="6140015" y="1544806"/>
            <a:chExt cx="5040086" cy="3508652"/>
          </a:xfrm>
        </p:grpSpPr>
        <p:sp>
          <p:nvSpPr>
            <p:cNvPr id="6" name="TextBox 5">
              <a:extLst>
                <a:ext uri="{FF2B5EF4-FFF2-40B4-BE49-F238E27FC236}">
                  <a16:creationId xmlns:a16="http://schemas.microsoft.com/office/drawing/2014/main" id="{739FD61D-C99A-247A-D526-59A8DD968634}"/>
                </a:ext>
              </a:extLst>
            </p:cNvPr>
            <p:cNvSpPr txBox="1"/>
            <p:nvPr/>
          </p:nvSpPr>
          <p:spPr>
            <a:xfrm>
              <a:off x="6140015" y="2006471"/>
              <a:ext cx="5040086" cy="3046987"/>
            </a:xfrm>
            <a:prstGeom prst="rect">
              <a:avLst/>
            </a:prstGeom>
            <a:solidFill>
              <a:srgbClr val="0070C0"/>
            </a:solid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2400" b="1" dirty="0">
                  <a:solidFill>
                    <a:srgbClr val="FFFFFF"/>
                  </a:solidFill>
                  <a:latin typeface="Arial" panose="020B0604020202020204" pitchFamily="34" charset="0"/>
                  <a:cs typeface="Arial" panose="020B0604020202020204" pitchFamily="34" charset="0"/>
                </a:rPr>
                <a:t>DPGs </a:t>
              </a:r>
              <a:r>
                <a:rPr lang="en-US" sz="2400" dirty="0">
                  <a:solidFill>
                    <a:srgbClr val="FFFFFF"/>
                  </a:solidFill>
                  <a:latin typeface="Arial" panose="020B0604020202020204" pitchFamily="34" charset="0"/>
                  <a:cs typeface="Arial" panose="020B0604020202020204" pitchFamily="34" charset="0"/>
                </a:rPr>
                <a:t>are the building blocks used to make DPI an operational reality.  </a:t>
              </a:r>
            </a:p>
            <a:p>
              <a:pPr marL="285744" indent="-285744">
                <a:buFont typeface="Arial" panose="020B0604020202020204" pitchFamily="34" charset="0"/>
                <a:buChar char="•"/>
              </a:pPr>
              <a:r>
                <a:rPr lang="en-US" sz="2400" dirty="0">
                  <a:solidFill>
                    <a:srgbClr val="FFFFFF"/>
                  </a:solidFill>
                  <a:latin typeface="Arial" panose="020B0604020202020204" pitchFamily="34" charset="0"/>
                  <a:cs typeface="Arial" panose="020B0604020202020204" pitchFamily="34" charset="0"/>
                </a:rPr>
                <a:t>Open-source software.</a:t>
              </a:r>
            </a:p>
            <a:p>
              <a:pPr marL="285744" indent="-285744">
                <a:buFont typeface="Arial" panose="020B0604020202020204" pitchFamily="34" charset="0"/>
                <a:buChar char="•"/>
              </a:pPr>
              <a:r>
                <a:rPr lang="en-US" sz="2400" dirty="0">
                  <a:solidFill>
                    <a:srgbClr val="FFFFFF"/>
                  </a:solidFill>
                  <a:latin typeface="Arial" panose="020B0604020202020204" pitchFamily="34" charset="0"/>
                  <a:cs typeface="Arial" panose="020B0604020202020204" pitchFamily="34" charset="0"/>
                </a:rPr>
                <a:t>Open data.</a:t>
              </a:r>
            </a:p>
            <a:p>
              <a:pPr marL="285744" indent="-285744">
                <a:buFont typeface="Arial" panose="020B0604020202020204" pitchFamily="34" charset="0"/>
                <a:buChar char="•"/>
              </a:pPr>
              <a:r>
                <a:rPr lang="en-US" sz="2400" dirty="0">
                  <a:solidFill>
                    <a:srgbClr val="FFFFFF"/>
                  </a:solidFill>
                  <a:latin typeface="Arial" panose="020B0604020202020204" pitchFamily="34" charset="0"/>
                  <a:cs typeface="Arial" panose="020B0604020202020204" pitchFamily="34" charset="0"/>
                </a:rPr>
                <a:t>Open artificial intelligence models.</a:t>
              </a:r>
            </a:p>
            <a:p>
              <a:pPr marL="285744" indent="-285744">
                <a:buFont typeface="Arial" panose="020B0604020202020204" pitchFamily="34" charset="0"/>
                <a:buChar char="•"/>
              </a:pPr>
              <a:r>
                <a:rPr lang="en-US" sz="2400" dirty="0">
                  <a:solidFill>
                    <a:srgbClr val="FFFFFF"/>
                  </a:solidFill>
                  <a:latin typeface="Arial" panose="020B0604020202020204" pitchFamily="34" charset="0"/>
                  <a:cs typeface="Arial" panose="020B0604020202020204" pitchFamily="34" charset="0"/>
                </a:rPr>
                <a:t>Open standards. </a:t>
              </a:r>
            </a:p>
            <a:p>
              <a:pPr marL="285744" indent="-285744">
                <a:buFont typeface="Arial" panose="020B0604020202020204" pitchFamily="34" charset="0"/>
                <a:buChar char="•"/>
              </a:pPr>
              <a:r>
                <a:rPr lang="en-US" sz="2400" dirty="0">
                  <a:solidFill>
                    <a:srgbClr val="FFFFFF"/>
                  </a:solidFill>
                  <a:latin typeface="Arial" panose="020B0604020202020204" pitchFamily="34" charset="0"/>
                  <a:cs typeface="Arial" panose="020B0604020202020204" pitchFamily="34" charset="0"/>
                </a:rPr>
                <a:t>Open content. </a:t>
              </a:r>
            </a:p>
          </p:txBody>
        </p:sp>
        <p:sp>
          <p:nvSpPr>
            <p:cNvPr id="8" name="TextBox 7">
              <a:extLst>
                <a:ext uri="{FF2B5EF4-FFF2-40B4-BE49-F238E27FC236}">
                  <a16:creationId xmlns:a16="http://schemas.microsoft.com/office/drawing/2014/main" id="{976FDF3A-EDB4-4750-161C-3977640FA1BF}"/>
                </a:ext>
              </a:extLst>
            </p:cNvPr>
            <p:cNvSpPr txBox="1"/>
            <p:nvPr/>
          </p:nvSpPr>
          <p:spPr>
            <a:xfrm>
              <a:off x="6140015" y="1544806"/>
              <a:ext cx="5040086"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2400" b="1" dirty="0">
                  <a:solidFill>
                    <a:srgbClr val="0070C0"/>
                  </a:solidFill>
                  <a:latin typeface="Arial" panose="020B0604020202020204" pitchFamily="34" charset="0"/>
                  <a:cs typeface="Arial" panose="020B0604020202020204" pitchFamily="34" charset="0"/>
                </a:rPr>
                <a:t>Digital Public Goods (DPGs) </a:t>
              </a:r>
            </a:p>
          </p:txBody>
        </p:sp>
      </p:grpSp>
      <p:sp>
        <p:nvSpPr>
          <p:cNvPr id="3" name="TextBox 2">
            <a:extLst>
              <a:ext uri="{FF2B5EF4-FFF2-40B4-BE49-F238E27FC236}">
                <a16:creationId xmlns:a16="http://schemas.microsoft.com/office/drawing/2014/main" id="{B8FC5E41-05B9-B2CE-DC20-CEE4F136A649}"/>
              </a:ext>
            </a:extLst>
          </p:cNvPr>
          <p:cNvSpPr txBox="1"/>
          <p:nvPr/>
        </p:nvSpPr>
        <p:spPr>
          <a:xfrm>
            <a:off x="651435" y="5316082"/>
            <a:ext cx="10728028" cy="861774"/>
          </a:xfrm>
          <a:prstGeom prst="rect">
            <a:avLst/>
          </a:prstGeom>
          <a:solidFill>
            <a:srgbClr val="BDBEC1"/>
          </a:solidFill>
        </p:spPr>
        <p:txBody>
          <a:bodyPr wrap="square" lIns="121920" tIns="60960" rIns="121920" bIns="6096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Global Goods are a subset of DPGs:</a:t>
            </a:r>
            <a:r>
              <a:rPr lang="en-US" sz="2400" b="1" dirty="0">
                <a:latin typeface="Arial" panose="020B0604020202020204" pitchFamily="34" charset="0"/>
                <a:cs typeface="Arial" panose="020B0604020202020204" pitchFamily="34" charset="0"/>
              </a:rPr>
              <a:t>  mature </a:t>
            </a:r>
            <a:r>
              <a:rPr lang="en-US" sz="2400" dirty="0">
                <a:latin typeface="Arial" panose="020B0604020202020204" pitchFamily="34" charset="0"/>
                <a:cs typeface="Arial" panose="020B0604020202020204" pitchFamily="34" charset="0"/>
              </a:rPr>
              <a:t>software and digital content for </a:t>
            </a:r>
            <a:r>
              <a:rPr lang="en-US" sz="2400" b="1" dirty="0">
                <a:latin typeface="Arial" panose="020B0604020202020204" pitchFamily="34" charset="0"/>
                <a:cs typeface="Arial" panose="020B0604020202020204" pitchFamily="34" charset="0"/>
              </a:rPr>
              <a:t>climate and health</a:t>
            </a:r>
            <a:r>
              <a:rPr lang="en-US" sz="2400" dirty="0">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93B17F09-04BA-62F6-66F7-78B28D005F0E}"/>
              </a:ext>
            </a:extLst>
          </p:cNvPr>
          <p:cNvSpPr txBox="1"/>
          <p:nvPr/>
        </p:nvSpPr>
        <p:spPr>
          <a:xfrm>
            <a:off x="521581" y="232732"/>
            <a:ext cx="8422580" cy="1077218"/>
          </a:xfrm>
          <a:prstGeom prst="rect">
            <a:avLst/>
          </a:prstGeom>
          <a:noFill/>
        </p:spPr>
        <p:txBody>
          <a:bodyPr wrap="square">
            <a:spAutoFit/>
          </a:bodyPr>
          <a:lstStyle/>
          <a:p>
            <a:r>
              <a:rPr lang="en-US" sz="3200" dirty="0"/>
              <a:t>Digital Public Infrastructure vs. Digital Public Goods vs. Global Goods</a:t>
            </a:r>
          </a:p>
        </p:txBody>
      </p:sp>
    </p:spTree>
    <p:extLst>
      <p:ext uri="{BB962C8B-B14F-4D97-AF65-F5344CB8AC3E}">
        <p14:creationId xmlns:p14="http://schemas.microsoft.com/office/powerpoint/2010/main" val="1492422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3" name="Google Shape;1143;g2891d793a34_0_371"/>
          <p:cNvSpPr txBox="1"/>
          <p:nvPr/>
        </p:nvSpPr>
        <p:spPr>
          <a:xfrm>
            <a:off x="609600" y="520601"/>
            <a:ext cx="10972800" cy="730400"/>
          </a:xfrm>
          <a:prstGeom prst="rect">
            <a:avLst/>
          </a:prstGeom>
          <a:noFill/>
          <a:ln>
            <a:noFill/>
          </a:ln>
        </p:spPr>
        <p:txBody>
          <a:bodyPr spcFirstLastPara="1" wrap="square" lIns="91433" tIns="45700" rIns="91433" bIns="45700" anchor="ctr" anchorCtr="0">
            <a:noAutofit/>
          </a:bodyPr>
          <a:lstStyle/>
          <a:p>
            <a:pPr>
              <a:lnSpc>
                <a:spcPct val="90000"/>
              </a:lnSpc>
              <a:buClr>
                <a:srgbClr val="FFFFFF"/>
              </a:buClr>
              <a:buSzPts val="2700"/>
            </a:pPr>
            <a:r>
              <a:rPr lang="en" sz="4267" dirty="0">
                <a:latin typeface="Arial"/>
                <a:ea typeface="Arial"/>
                <a:cs typeface="Arial"/>
                <a:sym typeface="Arial"/>
              </a:rPr>
              <a:t>Benefits of </a:t>
            </a:r>
            <a:r>
              <a:rPr lang="en" sz="4267" dirty="0">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global goods</a:t>
            </a:r>
            <a:endParaRPr sz="4267" dirty="0">
              <a:latin typeface="Arial"/>
              <a:ea typeface="Arial"/>
              <a:cs typeface="Arial"/>
              <a:sym typeface="Arial"/>
            </a:endParaRPr>
          </a:p>
        </p:txBody>
      </p:sp>
      <p:sp>
        <p:nvSpPr>
          <p:cNvPr id="1145" name="Google Shape;1145;g2891d793a34_0_371"/>
          <p:cNvSpPr txBox="1">
            <a:spLocks noGrp="1"/>
          </p:cNvSpPr>
          <p:nvPr>
            <p:ph idx="1"/>
          </p:nvPr>
        </p:nvSpPr>
        <p:spPr>
          <a:xfrm>
            <a:off x="910341" y="1696178"/>
            <a:ext cx="10084496" cy="3670127"/>
          </a:xfrm>
          <a:prstGeom prst="rect">
            <a:avLst/>
          </a:prstGeom>
          <a:noFill/>
          <a:ln>
            <a:noFill/>
          </a:ln>
        </p:spPr>
        <p:txBody>
          <a:bodyPr spcFirstLastPara="1" vert="horz" wrap="square" lIns="91433" tIns="45700" rIns="91433" bIns="45700" rtlCol="0" anchor="t" anchorCtr="0">
            <a:noAutofit/>
          </a:bodyPr>
          <a:lstStyle/>
          <a:p>
            <a:pPr marL="237061" indent="-237061">
              <a:lnSpc>
                <a:spcPct val="120000"/>
              </a:lnSpc>
              <a:spcBef>
                <a:spcPts val="0"/>
              </a:spcBef>
              <a:buClr>
                <a:schemeClr val="dk1"/>
              </a:buClr>
              <a:buSzPts val="2000"/>
            </a:pPr>
            <a:r>
              <a:rPr lang="en" sz="2667" b="1" dirty="0">
                <a:latin typeface="Arial"/>
                <a:ea typeface="Arial"/>
                <a:cs typeface="Arial"/>
                <a:sym typeface="Arial"/>
              </a:rPr>
              <a:t>For country government stakeholders</a:t>
            </a:r>
            <a:r>
              <a:rPr lang="en" sz="2667" dirty="0">
                <a:latin typeface="Arial"/>
                <a:ea typeface="Arial"/>
                <a:cs typeface="Arial"/>
                <a:sym typeface="Arial"/>
              </a:rPr>
              <a:t>: The interoperable and open-source nature of global goods supports an ecosystem of choice in which decision-makers can select the tool that is most appropriate for implementation in a specific country or context. </a:t>
            </a:r>
            <a:endParaRPr sz="3600" dirty="0"/>
          </a:p>
          <a:p>
            <a:pPr marL="237061" indent="-237061">
              <a:lnSpc>
                <a:spcPct val="120000"/>
              </a:lnSpc>
              <a:spcBef>
                <a:spcPts val="1200"/>
              </a:spcBef>
              <a:buClr>
                <a:schemeClr val="dk1"/>
              </a:buClr>
              <a:buSzPts val="2000"/>
            </a:pPr>
            <a:r>
              <a:rPr lang="en" sz="2667" b="1" dirty="0">
                <a:latin typeface="Arial"/>
                <a:ea typeface="Arial"/>
                <a:cs typeface="Arial"/>
                <a:sym typeface="Arial"/>
              </a:rPr>
              <a:t>For implementers: </a:t>
            </a:r>
            <a:r>
              <a:rPr lang="en" sz="2667" dirty="0">
                <a:latin typeface="Arial"/>
                <a:ea typeface="Arial"/>
                <a:cs typeface="Arial"/>
                <a:sym typeface="Arial"/>
              </a:rPr>
              <a:t>Global goods are mature software and content tools that adaptable to different contexts and designed to be interoperable with existing systems. Consider adopting and adapting a global good to meet your digital health needs.</a:t>
            </a:r>
            <a:endParaRPr sz="2667" dirty="0"/>
          </a:p>
        </p:txBody>
      </p:sp>
      <p:sp>
        <p:nvSpPr>
          <p:cNvPr id="1144" name="Google Shape;1144;g2891d793a34_0_371"/>
          <p:cNvSpPr txBox="1">
            <a:spLocks noGrp="1"/>
          </p:cNvSpPr>
          <p:nvPr>
            <p:ph type="sldNum" sz="quarter" idx="12"/>
          </p:nvPr>
        </p:nvSpPr>
        <p:spPr>
          <a:xfrm>
            <a:off x="0" y="6356351"/>
            <a:ext cx="4114800" cy="366183"/>
          </a:xfrm>
          <a:prstGeom prst="rect">
            <a:avLst/>
          </a:prstGeom>
          <a:noFill/>
          <a:ln>
            <a:noFill/>
          </a:ln>
        </p:spPr>
        <p:txBody>
          <a:bodyPr spcFirstLastPara="1" vert="horz" wrap="square" lIns="91433" tIns="45700" rIns="91433" bIns="45700" rtlCol="0" anchor="ctr" anchorCtr="0">
            <a:noAutofit/>
          </a:bodyPr>
          <a:lstStyle/>
          <a:p>
            <a:pPr>
              <a:buClr>
                <a:srgbClr val="000000"/>
              </a:buClr>
              <a:buSzPts val="900"/>
            </a:pPr>
            <a:fld id="{00000000-1234-1234-1234-123412341234}" type="slidenum">
              <a:rPr lang="en">
                <a:solidFill>
                  <a:srgbClr val="888E92"/>
                </a:solidFill>
                <a:latin typeface="Calibri"/>
                <a:ea typeface="Calibri"/>
                <a:cs typeface="Calibri"/>
                <a:sym typeface="Calibri"/>
              </a:rPr>
              <a:pPr>
                <a:buClr>
                  <a:srgbClr val="000000"/>
                </a:buClr>
                <a:buSzPts val="900"/>
              </a:pPr>
              <a:t>15</a:t>
            </a:fld>
            <a:endParaRPr>
              <a:solidFill>
                <a:srgbClr val="888E92"/>
              </a:solidFill>
              <a:latin typeface="Calibri"/>
              <a:ea typeface="Calibri"/>
              <a:cs typeface="Calibri"/>
              <a:sym typeface="Calibri"/>
            </a:endParaRPr>
          </a:p>
        </p:txBody>
      </p:sp>
    </p:spTree>
    <p:extLst>
      <p:ext uri="{BB962C8B-B14F-4D97-AF65-F5344CB8AC3E}">
        <p14:creationId xmlns:p14="http://schemas.microsoft.com/office/powerpoint/2010/main" val="2869768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3" name="Google Shape;1153;g2891d793a34_0_380"/>
          <p:cNvSpPr txBox="1"/>
          <p:nvPr/>
        </p:nvSpPr>
        <p:spPr>
          <a:xfrm>
            <a:off x="609601" y="722599"/>
            <a:ext cx="7246665" cy="730400"/>
          </a:xfrm>
          <a:prstGeom prst="rect">
            <a:avLst/>
          </a:prstGeom>
          <a:noFill/>
          <a:ln>
            <a:noFill/>
          </a:ln>
        </p:spPr>
        <p:txBody>
          <a:bodyPr spcFirstLastPara="1" wrap="square" lIns="91433" tIns="45700" rIns="91433" bIns="45700" anchor="ctr" anchorCtr="0">
            <a:noAutofit/>
          </a:bodyPr>
          <a:lstStyle/>
          <a:p>
            <a:pPr>
              <a:lnSpc>
                <a:spcPct val="90000"/>
              </a:lnSpc>
              <a:buClr>
                <a:srgbClr val="FFFFFF"/>
              </a:buClr>
              <a:buSzPts val="2700"/>
            </a:pPr>
            <a:r>
              <a:rPr lang="en" sz="4267" dirty="0">
                <a:latin typeface="Arial"/>
                <a:ea typeface="Arial"/>
                <a:cs typeface="Arial"/>
                <a:sym typeface="Arial"/>
              </a:rPr>
              <a:t>Benefits of </a:t>
            </a:r>
            <a:r>
              <a:rPr lang="en" sz="4267" dirty="0">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global goods</a:t>
            </a:r>
            <a:endParaRPr sz="4267" dirty="0">
              <a:latin typeface="Arial"/>
              <a:ea typeface="Arial"/>
              <a:cs typeface="Arial"/>
              <a:sym typeface="Arial"/>
            </a:endParaRPr>
          </a:p>
        </p:txBody>
      </p:sp>
      <p:sp>
        <p:nvSpPr>
          <p:cNvPr id="1155" name="Google Shape;1155;g2891d793a34_0_380"/>
          <p:cNvSpPr txBox="1">
            <a:spLocks noGrp="1"/>
          </p:cNvSpPr>
          <p:nvPr>
            <p:ph idx="1"/>
          </p:nvPr>
        </p:nvSpPr>
        <p:spPr>
          <a:xfrm>
            <a:off x="844540" y="1968613"/>
            <a:ext cx="10084496" cy="3670127"/>
          </a:xfrm>
          <a:prstGeom prst="rect">
            <a:avLst/>
          </a:prstGeom>
          <a:noFill/>
          <a:ln>
            <a:noFill/>
          </a:ln>
        </p:spPr>
        <p:txBody>
          <a:bodyPr spcFirstLastPara="1" vert="horz" wrap="square" lIns="91433" tIns="45700" rIns="91433" bIns="45700" rtlCol="0" anchor="t" anchorCtr="0">
            <a:noAutofit/>
          </a:bodyPr>
          <a:lstStyle/>
          <a:p>
            <a:pPr marL="237061" indent="-228594">
              <a:lnSpc>
                <a:spcPct val="120000"/>
              </a:lnSpc>
              <a:spcBef>
                <a:spcPts val="1200"/>
              </a:spcBef>
              <a:buClr>
                <a:schemeClr val="dk1"/>
              </a:buClr>
              <a:buSzPts val="2100"/>
            </a:pPr>
            <a:r>
              <a:rPr lang="en" sz="2667" b="1" dirty="0">
                <a:ea typeface="Arial"/>
                <a:sym typeface="Arial"/>
              </a:rPr>
              <a:t>For developers: </a:t>
            </a:r>
            <a:r>
              <a:rPr lang="en" sz="2667" dirty="0">
                <a:ea typeface="Arial"/>
                <a:sym typeface="Arial"/>
              </a:rPr>
              <a:t>The source code for global goods is available and modifiable, creating more choice and more opportunities for collaboration across organizations and health program areas.</a:t>
            </a:r>
            <a:endParaRPr sz="2667" dirty="0"/>
          </a:p>
          <a:p>
            <a:pPr marL="237061" indent="-228594">
              <a:lnSpc>
                <a:spcPct val="120000"/>
              </a:lnSpc>
              <a:spcBef>
                <a:spcPts val="1200"/>
              </a:spcBef>
              <a:buClr>
                <a:schemeClr val="dk1"/>
              </a:buClr>
              <a:buSzPts val="2100"/>
            </a:pPr>
            <a:r>
              <a:rPr lang="en" sz="2667" b="1" dirty="0">
                <a:ea typeface="Arial"/>
                <a:sym typeface="Arial"/>
              </a:rPr>
              <a:t>For donors: </a:t>
            </a:r>
            <a:r>
              <a:rPr lang="en" sz="2667" dirty="0"/>
              <a:t>By strengthening the coordination among funders, the digital health marketplace is better placed to match tools and approaches to the needs of countries and communities.</a:t>
            </a:r>
            <a:endParaRPr sz="2667" dirty="0"/>
          </a:p>
        </p:txBody>
      </p:sp>
      <p:sp>
        <p:nvSpPr>
          <p:cNvPr id="1154" name="Google Shape;1154;g2891d793a34_0_380"/>
          <p:cNvSpPr txBox="1">
            <a:spLocks noGrp="1"/>
          </p:cNvSpPr>
          <p:nvPr>
            <p:ph type="sldNum" sz="quarter" idx="12"/>
          </p:nvPr>
        </p:nvSpPr>
        <p:spPr>
          <a:xfrm>
            <a:off x="0" y="6356351"/>
            <a:ext cx="4114800" cy="366183"/>
          </a:xfrm>
          <a:prstGeom prst="rect">
            <a:avLst/>
          </a:prstGeom>
          <a:noFill/>
          <a:ln>
            <a:noFill/>
          </a:ln>
        </p:spPr>
        <p:txBody>
          <a:bodyPr spcFirstLastPara="1" vert="horz" wrap="square" lIns="91433" tIns="45700" rIns="91433" bIns="45700" rtlCol="0" anchor="ctr" anchorCtr="0">
            <a:noAutofit/>
          </a:bodyPr>
          <a:lstStyle/>
          <a:p>
            <a:pPr>
              <a:buClr>
                <a:srgbClr val="000000"/>
              </a:buClr>
              <a:buSzPts val="900"/>
            </a:pPr>
            <a:fld id="{00000000-1234-1234-1234-123412341234}" type="slidenum">
              <a:rPr lang="en">
                <a:solidFill>
                  <a:srgbClr val="888E92"/>
                </a:solidFill>
                <a:latin typeface="Calibri"/>
                <a:ea typeface="Calibri"/>
                <a:cs typeface="Calibri"/>
                <a:sym typeface="Calibri"/>
              </a:rPr>
              <a:pPr>
                <a:buClr>
                  <a:srgbClr val="000000"/>
                </a:buClr>
                <a:buSzPts val="900"/>
              </a:pPr>
              <a:t>16</a:t>
            </a:fld>
            <a:endParaRPr>
              <a:solidFill>
                <a:srgbClr val="888E92"/>
              </a:solidFill>
              <a:latin typeface="Calibri"/>
              <a:ea typeface="Calibri"/>
              <a:cs typeface="Calibri"/>
              <a:sym typeface="Calibri"/>
            </a:endParaRPr>
          </a:p>
        </p:txBody>
      </p:sp>
    </p:spTree>
    <p:extLst>
      <p:ext uri="{BB962C8B-B14F-4D97-AF65-F5344CB8AC3E}">
        <p14:creationId xmlns:p14="http://schemas.microsoft.com/office/powerpoint/2010/main" val="3451886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g2891d793a34_0_389"/>
          <p:cNvSpPr txBox="1">
            <a:spLocks noGrp="1"/>
          </p:cNvSpPr>
          <p:nvPr>
            <p:ph type="title"/>
          </p:nvPr>
        </p:nvSpPr>
        <p:spPr>
          <a:xfrm>
            <a:off x="1053752" y="2648177"/>
            <a:ext cx="10084496" cy="1561647"/>
          </a:xfrm>
          <a:prstGeom prst="rect">
            <a:avLst/>
          </a:prstGeom>
          <a:noFill/>
          <a:ln>
            <a:noFill/>
          </a:ln>
        </p:spPr>
        <p:txBody>
          <a:bodyPr spcFirstLastPara="1" vert="horz" wrap="square" lIns="91433" tIns="45700" rIns="91433" bIns="45700" rtlCol="0" anchor="ctr" anchorCtr="0">
            <a:noAutofit/>
          </a:bodyPr>
          <a:lstStyle/>
          <a:p>
            <a:pPr algn="ctr">
              <a:spcBef>
                <a:spcPts val="0"/>
              </a:spcBef>
              <a:buClr>
                <a:schemeClr val="lt1"/>
              </a:buClr>
              <a:buSzPts val="6000"/>
            </a:pPr>
            <a:r>
              <a:rPr lang="en" sz="4667" dirty="0"/>
              <a:t>How many of you have heard myths or misconceptions about open-source software or global goods?</a:t>
            </a:r>
            <a:endParaRPr lang="en-US" sz="4667" dirty="0"/>
          </a:p>
        </p:txBody>
      </p:sp>
      <p:sp>
        <p:nvSpPr>
          <p:cNvPr id="1162" name="Google Shape;1162;g2891d793a34_0_389"/>
          <p:cNvSpPr txBox="1">
            <a:spLocks noGrp="1"/>
          </p:cNvSpPr>
          <p:nvPr>
            <p:ph type="sldNum" sz="quarter" idx="12"/>
          </p:nvPr>
        </p:nvSpPr>
        <p:spPr>
          <a:xfrm>
            <a:off x="11459634" y="6216651"/>
            <a:ext cx="732367" cy="524933"/>
          </a:xfrm>
          <a:prstGeom prst="rect">
            <a:avLst/>
          </a:prstGeom>
          <a:noFill/>
          <a:ln>
            <a:noFill/>
          </a:ln>
        </p:spPr>
        <p:txBody>
          <a:bodyPr spcFirstLastPara="1" vert="horz" wrap="square" lIns="121900" tIns="121900" rIns="121900" bIns="121900" rtlCol="0" anchor="ctr" anchorCtr="0">
            <a:normAutofit/>
          </a:bodyPr>
          <a:lstStyle/>
          <a:p>
            <a:pPr>
              <a:buClr>
                <a:srgbClr val="000000"/>
              </a:buClr>
              <a:buSzPts val="1000"/>
            </a:pPr>
            <a:fld id="{00000000-1234-1234-1234-123412341234}" type="slidenum">
              <a:rPr lang="en" sz="1333">
                <a:solidFill>
                  <a:srgbClr val="002F4A"/>
                </a:solidFill>
                <a:latin typeface="Roboto"/>
                <a:ea typeface="Roboto"/>
                <a:cs typeface="Roboto"/>
                <a:sym typeface="Roboto"/>
              </a:rPr>
              <a:pPr>
                <a:buClr>
                  <a:srgbClr val="000000"/>
                </a:buClr>
                <a:buSzPts val="1000"/>
              </a:pPr>
              <a:t>17</a:t>
            </a:fld>
            <a:endParaRPr sz="1333">
              <a:solidFill>
                <a:srgbClr val="002F4A"/>
              </a:solidFill>
              <a:latin typeface="Roboto"/>
              <a:ea typeface="Roboto"/>
              <a:cs typeface="Roboto"/>
              <a:sym typeface="Roboto"/>
            </a:endParaRPr>
          </a:p>
        </p:txBody>
      </p:sp>
    </p:spTree>
    <p:extLst>
      <p:ext uri="{BB962C8B-B14F-4D97-AF65-F5344CB8AC3E}">
        <p14:creationId xmlns:p14="http://schemas.microsoft.com/office/powerpoint/2010/main" val="3208418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70" name="Google Shape;1170;g2891d793a34_0_394"/>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spcBef>
                <a:spcPts val="0"/>
              </a:spcBef>
              <a:buClr>
                <a:schemeClr val="lt1"/>
              </a:buClr>
              <a:buSzPts val="2700"/>
            </a:pPr>
            <a:r>
              <a:rPr lang="en" dirty="0"/>
              <a:t>Open Source &amp; Global Goods Myths</a:t>
            </a:r>
            <a:endParaRPr dirty="0"/>
          </a:p>
        </p:txBody>
      </p:sp>
      <p:sp>
        <p:nvSpPr>
          <p:cNvPr id="1171" name="Google Shape;1171;g2891d793a34_0_394"/>
          <p:cNvSpPr txBox="1">
            <a:spLocks noGrp="1"/>
          </p:cNvSpPr>
          <p:nvPr>
            <p:ph idx="1"/>
          </p:nvPr>
        </p:nvSpPr>
        <p:spPr>
          <a:xfrm>
            <a:off x="838200" y="1783095"/>
            <a:ext cx="10515600" cy="4908328"/>
          </a:xfrm>
          <a:prstGeom prst="rect">
            <a:avLst/>
          </a:prstGeom>
          <a:noFill/>
          <a:ln>
            <a:noFill/>
          </a:ln>
        </p:spPr>
        <p:txBody>
          <a:bodyPr spcFirstLastPara="1" vert="horz" wrap="square" lIns="91433" tIns="45700" rIns="91433" bIns="45700" rtlCol="0" anchor="t" anchorCtr="0">
            <a:normAutofit fontScale="92500" lnSpcReduction="10000"/>
          </a:bodyPr>
          <a:lstStyle/>
          <a:p>
            <a:pPr marL="457189" indent="-440256">
              <a:lnSpc>
                <a:spcPct val="110000"/>
              </a:lnSpc>
              <a:spcBef>
                <a:spcPts val="0"/>
              </a:spcBef>
              <a:buSzPts val="2600"/>
            </a:pPr>
            <a:r>
              <a:rPr lang="en" sz="3467" dirty="0"/>
              <a:t>“Global goods are free”</a:t>
            </a:r>
            <a:endParaRPr sz="3467" dirty="0"/>
          </a:p>
          <a:p>
            <a:pPr marL="457189" indent="-440256">
              <a:lnSpc>
                <a:spcPct val="110000"/>
              </a:lnSpc>
              <a:spcBef>
                <a:spcPts val="0"/>
              </a:spcBef>
              <a:buSzPts val="2600"/>
            </a:pPr>
            <a:r>
              <a:rPr lang="en" sz="3467" dirty="0"/>
              <a:t>“Only the developers of global goods can implement them” (i.e., Ona for OpenSRP2)</a:t>
            </a:r>
            <a:endParaRPr sz="3467" dirty="0"/>
          </a:p>
          <a:p>
            <a:pPr marL="457189" indent="-440256">
              <a:lnSpc>
                <a:spcPct val="110000"/>
              </a:lnSpc>
              <a:spcBef>
                <a:spcPts val="0"/>
              </a:spcBef>
              <a:buSzPts val="2600"/>
            </a:pPr>
            <a:r>
              <a:rPr lang="en" sz="3467" dirty="0"/>
              <a:t>“Local vendors do not have the capabilities to implement global goods”</a:t>
            </a:r>
            <a:endParaRPr sz="3467" dirty="0"/>
          </a:p>
          <a:p>
            <a:pPr marL="457189" indent="-440256">
              <a:lnSpc>
                <a:spcPct val="110000"/>
              </a:lnSpc>
              <a:spcBef>
                <a:spcPts val="0"/>
              </a:spcBef>
              <a:buSzPts val="2600"/>
            </a:pPr>
            <a:r>
              <a:rPr lang="en" sz="3467" dirty="0"/>
              <a:t>“Global goods are worse/better quality than proprietary software”</a:t>
            </a:r>
            <a:endParaRPr sz="3467" dirty="0"/>
          </a:p>
          <a:p>
            <a:pPr marL="457189" indent="-440256">
              <a:lnSpc>
                <a:spcPct val="110000"/>
              </a:lnSpc>
              <a:spcBef>
                <a:spcPts val="0"/>
              </a:spcBef>
              <a:buSzPts val="2600"/>
            </a:pPr>
            <a:r>
              <a:rPr lang="en" sz="3467" dirty="0"/>
              <a:t>“Global goods have worse/better cybersecurity than proprietary software”</a:t>
            </a:r>
            <a:endParaRPr sz="3467" dirty="0"/>
          </a:p>
        </p:txBody>
      </p:sp>
    </p:spTree>
    <p:extLst>
      <p:ext uri="{BB962C8B-B14F-4D97-AF65-F5344CB8AC3E}">
        <p14:creationId xmlns:p14="http://schemas.microsoft.com/office/powerpoint/2010/main" val="3971133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pic>
        <p:nvPicPr>
          <p:cNvPr id="1188" name="Google Shape;1188;g2891d793a34_0_411"/>
          <p:cNvPicPr preferRelativeResize="0"/>
          <p:nvPr/>
        </p:nvPicPr>
        <p:blipFill rotWithShape="1">
          <a:blip r:embed="rId3">
            <a:alphaModFix/>
          </a:blip>
          <a:srcRect t="4603" b="4602"/>
          <a:stretch/>
        </p:blipFill>
        <p:spPr>
          <a:xfrm>
            <a:off x="8153400" y="1944923"/>
            <a:ext cx="3147080" cy="3974884"/>
          </a:xfrm>
          <a:prstGeom prst="rect">
            <a:avLst/>
          </a:prstGeom>
          <a:solidFill>
            <a:srgbClr val="ECECEC"/>
          </a:solid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190" name="Google Shape;1190;g2891d793a34_0_411"/>
          <p:cNvSpPr txBox="1">
            <a:spLocks noGrp="1"/>
          </p:cNvSpPr>
          <p:nvPr>
            <p:ph type="title"/>
          </p:nvPr>
        </p:nvSpPr>
        <p:spPr>
          <a:xfrm>
            <a:off x="412575" y="143327"/>
            <a:ext cx="10084496" cy="1561647"/>
          </a:xfrm>
          <a:prstGeom prst="rect">
            <a:avLst/>
          </a:prstGeom>
          <a:noFill/>
          <a:ln>
            <a:noFill/>
          </a:ln>
        </p:spPr>
        <p:txBody>
          <a:bodyPr spcFirstLastPara="1" vert="horz" wrap="square" lIns="91433" tIns="45700" rIns="91433" bIns="45700" rtlCol="0" anchor="ctr" anchorCtr="0">
            <a:normAutofit/>
          </a:bodyPr>
          <a:lstStyle/>
          <a:p>
            <a:pPr>
              <a:spcBef>
                <a:spcPts val="0"/>
              </a:spcBef>
              <a:buClr>
                <a:schemeClr val="lt1"/>
              </a:buClr>
              <a:buSzPts val="2700"/>
            </a:pPr>
            <a:r>
              <a:rPr lang="en" dirty="0">
                <a:latin typeface="Arial"/>
                <a:ea typeface="Arial"/>
                <a:cs typeface="Arial"/>
                <a:sym typeface="Arial"/>
              </a:rPr>
              <a:t>Interactive Global Goods Guidebook</a:t>
            </a:r>
            <a:endParaRPr dirty="0"/>
          </a:p>
        </p:txBody>
      </p:sp>
      <p:sp>
        <p:nvSpPr>
          <p:cNvPr id="1191" name="Google Shape;1191;g2891d793a34_0_411"/>
          <p:cNvSpPr txBox="1"/>
          <p:nvPr/>
        </p:nvSpPr>
        <p:spPr>
          <a:xfrm>
            <a:off x="4724400" y="3200400"/>
            <a:ext cx="2743200" cy="379615"/>
          </a:xfrm>
          <a:prstGeom prst="rect">
            <a:avLst/>
          </a:prstGeom>
          <a:noFill/>
          <a:ln>
            <a:noFill/>
          </a:ln>
        </p:spPr>
        <p:txBody>
          <a:bodyPr spcFirstLastPara="1" wrap="square" lIns="91433" tIns="45700" rIns="91433" bIns="45700" anchor="t" anchorCtr="0">
            <a:spAutoFit/>
          </a:bodyPr>
          <a:lstStyle/>
          <a:p>
            <a:pPr>
              <a:buClr>
                <a:srgbClr val="000000"/>
              </a:buClr>
              <a:buSzPts val="1400"/>
            </a:pPr>
            <a:endParaRPr sz="1867">
              <a:solidFill>
                <a:srgbClr val="31394D"/>
              </a:solidFill>
              <a:latin typeface="Calibri"/>
              <a:ea typeface="Calibri"/>
              <a:cs typeface="Calibri"/>
              <a:sym typeface="Calibri"/>
            </a:endParaRPr>
          </a:p>
        </p:txBody>
      </p:sp>
      <p:sp>
        <p:nvSpPr>
          <p:cNvPr id="1192" name="Google Shape;1192;g2891d793a34_0_411"/>
          <p:cNvSpPr txBox="1"/>
          <p:nvPr/>
        </p:nvSpPr>
        <p:spPr>
          <a:xfrm>
            <a:off x="4724400" y="3200400"/>
            <a:ext cx="2743200" cy="379615"/>
          </a:xfrm>
          <a:prstGeom prst="rect">
            <a:avLst/>
          </a:prstGeom>
          <a:noFill/>
          <a:ln>
            <a:noFill/>
          </a:ln>
        </p:spPr>
        <p:txBody>
          <a:bodyPr spcFirstLastPara="1" wrap="square" lIns="91433" tIns="45700" rIns="91433" bIns="45700" anchor="t" anchorCtr="0">
            <a:spAutoFit/>
          </a:bodyPr>
          <a:lstStyle/>
          <a:p>
            <a:pPr>
              <a:buClr>
                <a:srgbClr val="000000"/>
              </a:buClr>
              <a:buSzPts val="1400"/>
            </a:pPr>
            <a:endParaRPr sz="1867">
              <a:solidFill>
                <a:srgbClr val="31394D"/>
              </a:solidFill>
              <a:latin typeface="Calibri"/>
              <a:ea typeface="Calibri"/>
              <a:cs typeface="Calibri"/>
              <a:sym typeface="Calibri"/>
            </a:endParaRPr>
          </a:p>
        </p:txBody>
      </p:sp>
      <p:sp>
        <p:nvSpPr>
          <p:cNvPr id="1193" name="Google Shape;1193;g2891d793a34_0_411"/>
          <p:cNvSpPr txBox="1"/>
          <p:nvPr/>
        </p:nvSpPr>
        <p:spPr>
          <a:xfrm>
            <a:off x="412576" y="1701307"/>
            <a:ext cx="7055025" cy="4154943"/>
          </a:xfrm>
          <a:prstGeom prst="rect">
            <a:avLst/>
          </a:prstGeom>
          <a:noFill/>
          <a:ln>
            <a:noFill/>
          </a:ln>
        </p:spPr>
        <p:txBody>
          <a:bodyPr spcFirstLastPara="1" wrap="square" lIns="91433" tIns="45700" rIns="91433" bIns="45700" anchor="t" anchorCtr="0">
            <a:spAutoFit/>
          </a:bodyPr>
          <a:lstStyle/>
          <a:p>
            <a:pPr>
              <a:buSzPts val="1600"/>
            </a:pPr>
            <a:r>
              <a:rPr lang="en" sz="2400" dirty="0">
                <a:latin typeface="Arial"/>
                <a:ea typeface="Arial"/>
                <a:cs typeface="Arial"/>
                <a:sym typeface="Arial"/>
              </a:rPr>
              <a:t>Showcases global goods that are approved through </a:t>
            </a:r>
            <a:r>
              <a:rPr lang="en" sz="2400" dirty="0"/>
              <a:t>a peer review process managed by PATH. </a:t>
            </a:r>
            <a:r>
              <a:rPr lang="en" sz="2400" dirty="0">
                <a:latin typeface="Arial"/>
                <a:ea typeface="Arial"/>
                <a:cs typeface="Arial"/>
                <a:sym typeface="Arial"/>
              </a:rPr>
              <a:t> Available as </a:t>
            </a:r>
            <a:r>
              <a:rPr lang="en" sz="2400" dirty="0"/>
              <a:t>:</a:t>
            </a:r>
            <a:endParaRPr lang="en-US" sz="2400" dirty="0"/>
          </a:p>
          <a:p>
            <a:pPr>
              <a:buSzPts val="1600"/>
            </a:pPr>
            <a:r>
              <a:rPr lang="en" sz="2400" b="1" dirty="0"/>
              <a:t>      </a:t>
            </a:r>
            <a:r>
              <a:rPr lang="en" sz="2400" b="1" dirty="0">
                <a:latin typeface="Arial"/>
                <a:ea typeface="Arial"/>
                <a:cs typeface="Arial"/>
                <a:sym typeface="Arial"/>
              </a:rPr>
              <a:t>a downloadable PDF</a:t>
            </a:r>
            <a:endParaRPr lang="en-US" sz="2400" b="1" dirty="0"/>
          </a:p>
          <a:p>
            <a:pPr>
              <a:buSzPts val="1600"/>
            </a:pPr>
            <a:r>
              <a:rPr lang="en" sz="2400" dirty="0"/>
              <a:t>     an </a:t>
            </a:r>
            <a:r>
              <a:rPr lang="en" sz="2400" b="1" dirty="0"/>
              <a:t>online</a:t>
            </a:r>
            <a:r>
              <a:rPr lang="en" sz="2400" b="1" dirty="0">
                <a:latin typeface="Arial"/>
                <a:ea typeface="Arial"/>
                <a:cs typeface="Arial"/>
                <a:sym typeface="Arial"/>
              </a:rPr>
              <a:t> interactive website</a:t>
            </a:r>
            <a:r>
              <a:rPr lang="en" sz="2400" dirty="0">
                <a:latin typeface="Arial"/>
                <a:ea typeface="Arial"/>
                <a:cs typeface="Arial"/>
                <a:sym typeface="Arial"/>
              </a:rPr>
              <a:t> </a:t>
            </a:r>
            <a:endParaRPr lang="en-US" sz="2400" dirty="0"/>
          </a:p>
          <a:p>
            <a:pPr>
              <a:buSzPts val="1600"/>
            </a:pPr>
            <a:r>
              <a:rPr lang="en" sz="2400" dirty="0">
                <a:latin typeface="Arial"/>
                <a:ea typeface="Arial"/>
                <a:cs typeface="Arial"/>
                <a:sym typeface="Arial"/>
              </a:rPr>
              <a:t>that </a:t>
            </a:r>
            <a:r>
              <a:rPr lang="en" sz="2400" dirty="0"/>
              <a:t>allows you to </a:t>
            </a:r>
            <a:r>
              <a:rPr lang="en" sz="2400" dirty="0">
                <a:latin typeface="Arial"/>
                <a:ea typeface="Arial"/>
                <a:cs typeface="Arial"/>
                <a:sym typeface="Arial"/>
              </a:rPr>
              <a:t>search according to a range of criteria to find exactly what they are looking for. </a:t>
            </a:r>
            <a:endParaRPr lang="en-US" sz="2400" dirty="0">
              <a:latin typeface="Arial"/>
              <a:ea typeface="Arial"/>
              <a:cs typeface="Arial"/>
            </a:endParaRPr>
          </a:p>
          <a:p>
            <a:pPr>
              <a:buClr>
                <a:srgbClr val="000000"/>
              </a:buClr>
              <a:buSzPts val="1600"/>
            </a:pPr>
            <a:r>
              <a:rPr lang="en" sz="2400" b="1" dirty="0">
                <a:hlinkClick r:id="rId4">
                  <a:extLst>
                    <a:ext uri="{A12FA001-AC4F-418D-AE19-62706E023703}">
                      <ahyp:hlinkClr xmlns:ahyp="http://schemas.microsoft.com/office/drawing/2018/hyperlinkcolor" val="tx"/>
                    </a:ext>
                  </a:extLst>
                </a:hlinkClick>
              </a:rPr>
              <a:t>www.globalgoodsguidebook.org</a:t>
            </a:r>
            <a:endParaRPr lang="en" sz="2400" b="1" dirty="0">
              <a:latin typeface="Arial"/>
              <a:ea typeface="Arial"/>
              <a:cs typeface="Arial"/>
              <a:sym typeface="Arial"/>
            </a:endParaRPr>
          </a:p>
          <a:p>
            <a:pPr>
              <a:buClr>
                <a:srgbClr val="000000"/>
              </a:buClr>
              <a:buSzPts val="1600"/>
            </a:pPr>
            <a:endParaRPr lang="en" sz="2400" dirty="0"/>
          </a:p>
          <a:p>
            <a:pPr>
              <a:buClr>
                <a:srgbClr val="000000"/>
              </a:buClr>
              <a:buSzPts val="1600"/>
            </a:pPr>
            <a:r>
              <a:rPr lang="en" sz="2400" dirty="0"/>
              <a:t>Includes a new category for global goods for </a:t>
            </a:r>
            <a:r>
              <a:rPr lang="en" sz="2400" b="1" dirty="0"/>
              <a:t>climate data informed health services!</a:t>
            </a:r>
            <a:r>
              <a:rPr lang="en" sz="2400" dirty="0"/>
              <a:t> </a:t>
            </a:r>
            <a:endParaRPr sz="2400" dirty="0">
              <a:latin typeface="Arial"/>
              <a:ea typeface="Arial"/>
              <a:cs typeface="Arial"/>
              <a:sym typeface="Arial"/>
            </a:endParaRPr>
          </a:p>
        </p:txBody>
      </p:sp>
    </p:spTree>
    <p:extLst>
      <p:ext uri="{BB962C8B-B14F-4D97-AF65-F5344CB8AC3E}">
        <p14:creationId xmlns:p14="http://schemas.microsoft.com/office/powerpoint/2010/main" val="51751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6" name="Google Shape;1046;g2891d793a34_0_286"/>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spcBef>
                <a:spcPts val="0"/>
              </a:spcBef>
              <a:buClr>
                <a:schemeClr val="lt1"/>
              </a:buClr>
              <a:buSzPts val="2700"/>
            </a:pPr>
            <a:r>
              <a:rPr lang="en" sz="4267" dirty="0"/>
              <a:t>Objectives</a:t>
            </a:r>
            <a:endParaRPr dirty="0">
              <a:solidFill>
                <a:schemeClr val="lt1"/>
              </a:solidFill>
            </a:endParaRPr>
          </a:p>
        </p:txBody>
      </p:sp>
      <p:sp>
        <p:nvSpPr>
          <p:cNvPr id="1047" name="Google Shape;1047;g2891d793a34_0_286"/>
          <p:cNvSpPr txBox="1">
            <a:spLocks noGrp="1"/>
          </p:cNvSpPr>
          <p:nvPr>
            <p:ph idx="1"/>
          </p:nvPr>
        </p:nvSpPr>
        <p:spPr>
          <a:xfrm>
            <a:off x="838200" y="1797177"/>
            <a:ext cx="10084496" cy="3670127"/>
          </a:xfrm>
          <a:prstGeom prst="rect">
            <a:avLst/>
          </a:prstGeom>
          <a:noFill/>
          <a:ln>
            <a:noFill/>
          </a:ln>
        </p:spPr>
        <p:txBody>
          <a:bodyPr spcFirstLastPara="1" vert="horz" wrap="square" lIns="91433" tIns="45700" rIns="91433" bIns="45700" rtlCol="0" anchor="t" anchorCtr="0">
            <a:normAutofit/>
          </a:bodyPr>
          <a:lstStyle/>
          <a:p>
            <a:pPr marL="0" indent="0">
              <a:spcBef>
                <a:spcPts val="0"/>
              </a:spcBef>
              <a:buSzPts val="1400"/>
              <a:buNone/>
            </a:pPr>
            <a:r>
              <a:rPr lang="en" sz="3067" dirty="0"/>
              <a:t>By the end of the session, participants will be able to….</a:t>
            </a:r>
            <a:endParaRPr sz="3067" dirty="0"/>
          </a:p>
          <a:p>
            <a:pPr marL="457189" indent="-355591">
              <a:spcBef>
                <a:spcPts val="1067"/>
              </a:spcBef>
              <a:buSzPts val="1600"/>
            </a:pPr>
            <a:r>
              <a:rPr lang="en" sz="3067" b="1" dirty="0"/>
              <a:t>Define </a:t>
            </a:r>
            <a:r>
              <a:rPr lang="en" sz="3067" dirty="0"/>
              <a:t>build, adapt, buy approaches to software development</a:t>
            </a:r>
            <a:endParaRPr sz="3067" dirty="0"/>
          </a:p>
          <a:p>
            <a:pPr marL="457189" indent="-355591">
              <a:spcBef>
                <a:spcPts val="0"/>
              </a:spcBef>
              <a:buSzPts val="1600"/>
            </a:pPr>
            <a:r>
              <a:rPr lang="en" sz="3067" b="1" dirty="0"/>
              <a:t>Articulate </a:t>
            </a:r>
            <a:r>
              <a:rPr lang="en" sz="3067" dirty="0"/>
              <a:t>the</a:t>
            </a:r>
            <a:r>
              <a:rPr lang="en" sz="3067" b="1" dirty="0"/>
              <a:t> </a:t>
            </a:r>
            <a:r>
              <a:rPr lang="en" sz="3067" dirty="0"/>
              <a:t>pros and cons of build, adapt, buy, open source, proprietary </a:t>
            </a:r>
            <a:endParaRPr sz="3067" dirty="0"/>
          </a:p>
          <a:p>
            <a:pPr marL="457189" indent="-355591">
              <a:spcBef>
                <a:spcPts val="0"/>
              </a:spcBef>
              <a:buSzPts val="1600"/>
            </a:pPr>
            <a:r>
              <a:rPr lang="en" sz="3067" b="1" dirty="0"/>
              <a:t>Describe </a:t>
            </a:r>
            <a:r>
              <a:rPr lang="en" sz="3067" dirty="0"/>
              <a:t>global goods and digital public goods and their differences</a:t>
            </a:r>
            <a:endParaRPr sz="3067" dirty="0"/>
          </a:p>
          <a:p>
            <a:pPr marL="457189" indent="-355591">
              <a:spcBef>
                <a:spcPts val="0"/>
              </a:spcBef>
              <a:buSzPts val="1600"/>
            </a:pPr>
            <a:r>
              <a:rPr lang="en" sz="3067" b="1" dirty="0"/>
              <a:t>Identify </a:t>
            </a:r>
            <a:r>
              <a:rPr lang="en" sz="3067" dirty="0"/>
              <a:t>uses of the global goods guidebook</a:t>
            </a:r>
            <a:endParaRPr sz="3067" dirty="0"/>
          </a:p>
        </p:txBody>
      </p:sp>
    </p:spTree>
    <p:extLst>
      <p:ext uri="{BB962C8B-B14F-4D97-AF65-F5344CB8AC3E}">
        <p14:creationId xmlns:p14="http://schemas.microsoft.com/office/powerpoint/2010/main" val="533753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5" name="Google Shape;1205;g2891d793a34_0_427"/>
          <p:cNvSpPr txBox="1"/>
          <p:nvPr/>
        </p:nvSpPr>
        <p:spPr>
          <a:xfrm>
            <a:off x="279816" y="467419"/>
            <a:ext cx="10972800" cy="730400"/>
          </a:xfrm>
          <a:prstGeom prst="rect">
            <a:avLst/>
          </a:prstGeom>
          <a:noFill/>
          <a:ln>
            <a:noFill/>
          </a:ln>
        </p:spPr>
        <p:txBody>
          <a:bodyPr spcFirstLastPara="1" wrap="square" lIns="91433" tIns="45700" rIns="91433" bIns="45700" anchor="ctr" anchorCtr="0">
            <a:noAutofit/>
          </a:bodyPr>
          <a:lstStyle/>
          <a:p>
            <a:pPr>
              <a:lnSpc>
                <a:spcPct val="90000"/>
              </a:lnSpc>
              <a:buClr>
                <a:srgbClr val="FFFFFF"/>
              </a:buClr>
              <a:buSzPts val="2400"/>
            </a:pPr>
            <a:r>
              <a:rPr lang="en" sz="3733" dirty="0">
                <a:latin typeface="Arial"/>
                <a:ea typeface="Arial"/>
                <a:cs typeface="Arial"/>
                <a:sym typeface="Arial"/>
              </a:rPr>
              <a:t>More resources</a:t>
            </a:r>
            <a:r>
              <a:rPr lang="en" sz="3733" dirty="0"/>
              <a:t> to support decision making </a:t>
            </a:r>
            <a:endParaRPr sz="1600" dirty="0">
              <a:latin typeface="Arial"/>
              <a:ea typeface="Arial"/>
              <a:cs typeface="Arial"/>
              <a:sym typeface="Arial"/>
            </a:endParaRPr>
          </a:p>
        </p:txBody>
      </p:sp>
      <p:pic>
        <p:nvPicPr>
          <p:cNvPr id="1206" name="Google Shape;1206;g2891d793a34_0_427"/>
          <p:cNvPicPr preferRelativeResize="0"/>
          <p:nvPr/>
        </p:nvPicPr>
        <p:blipFill rotWithShape="1">
          <a:blip r:embed="rId3">
            <a:alphaModFix/>
          </a:blip>
          <a:srcRect/>
          <a:stretch/>
        </p:blipFill>
        <p:spPr>
          <a:xfrm>
            <a:off x="7715279" y="3005260"/>
            <a:ext cx="3321317" cy="3439609"/>
          </a:xfrm>
          <a:prstGeom prst="rect">
            <a:avLst/>
          </a:prstGeom>
          <a:noFill/>
          <a:ln>
            <a:noFill/>
          </a:ln>
        </p:spPr>
      </p:pic>
      <p:pic>
        <p:nvPicPr>
          <p:cNvPr id="1208" name="Google Shape;1208;g2891d793a34_0_427"/>
          <p:cNvPicPr preferRelativeResize="0"/>
          <p:nvPr/>
        </p:nvPicPr>
        <p:blipFill rotWithShape="1">
          <a:blip r:embed="rId4">
            <a:alphaModFix/>
          </a:blip>
          <a:srcRect/>
          <a:stretch/>
        </p:blipFill>
        <p:spPr>
          <a:xfrm>
            <a:off x="597895" y="1707802"/>
            <a:ext cx="2678243" cy="1305351"/>
          </a:xfrm>
          <a:prstGeom prst="rect">
            <a:avLst/>
          </a:prstGeom>
          <a:noFill/>
          <a:ln>
            <a:noFill/>
          </a:ln>
        </p:spPr>
      </p:pic>
      <p:pic>
        <p:nvPicPr>
          <p:cNvPr id="1209" name="Google Shape;1209;g2891d793a34_0_427"/>
          <p:cNvPicPr preferRelativeResize="0"/>
          <p:nvPr/>
        </p:nvPicPr>
        <p:blipFill rotWithShape="1">
          <a:blip r:embed="rId5">
            <a:alphaModFix/>
          </a:blip>
          <a:srcRect/>
          <a:stretch/>
        </p:blipFill>
        <p:spPr>
          <a:xfrm>
            <a:off x="564092" y="4763518"/>
            <a:ext cx="2379171" cy="1563844"/>
          </a:xfrm>
          <a:prstGeom prst="rect">
            <a:avLst/>
          </a:prstGeom>
          <a:noFill/>
          <a:ln>
            <a:noFill/>
          </a:ln>
        </p:spPr>
      </p:pic>
      <p:sp>
        <p:nvSpPr>
          <p:cNvPr id="2" name="TextBox 1">
            <a:extLst>
              <a:ext uri="{FF2B5EF4-FFF2-40B4-BE49-F238E27FC236}">
                <a16:creationId xmlns:a16="http://schemas.microsoft.com/office/drawing/2014/main" id="{D593166A-44A7-2555-A438-F2E9025A8510}"/>
              </a:ext>
            </a:extLst>
          </p:cNvPr>
          <p:cNvSpPr txBox="1"/>
          <p:nvPr/>
        </p:nvSpPr>
        <p:spPr>
          <a:xfrm>
            <a:off x="3860025" y="1507414"/>
            <a:ext cx="2678243" cy="5262979"/>
          </a:xfrm>
          <a:prstGeom prst="rect">
            <a:avLst/>
          </a:prstGeom>
          <a:noFill/>
        </p:spPr>
        <p:txBody>
          <a:bodyPr wrap="square" rtlCol="0">
            <a:spAutoFit/>
          </a:bodyPr>
          <a:lstStyle/>
          <a:p>
            <a:r>
              <a:rPr lang="en-US" sz="2400" dirty="0">
                <a:hlinkClick r:id="rId6"/>
              </a:rPr>
              <a:t>Digital Health Investment Review Tool</a:t>
            </a:r>
            <a:endParaRPr lang="en-US" sz="2400" dirty="0"/>
          </a:p>
          <a:p>
            <a:r>
              <a:rPr lang="en-US" sz="2400" dirty="0"/>
              <a:t>(MEASURE Evaluation)</a:t>
            </a:r>
          </a:p>
          <a:p>
            <a:endParaRPr lang="en-US" sz="2400" dirty="0"/>
          </a:p>
          <a:p>
            <a:r>
              <a:rPr lang="en-US" sz="2400" dirty="0">
                <a:hlinkClick r:id="rId7"/>
              </a:rPr>
              <a:t>Digital Health Implementation Investment Guide</a:t>
            </a:r>
            <a:r>
              <a:rPr lang="en-US" sz="2400" dirty="0"/>
              <a:t>  (WHO)</a:t>
            </a:r>
          </a:p>
          <a:p>
            <a:endParaRPr lang="en-US" sz="2400" dirty="0"/>
          </a:p>
          <a:p>
            <a:endParaRPr lang="en-US" sz="2400" dirty="0"/>
          </a:p>
          <a:p>
            <a:r>
              <a:rPr lang="en-US" sz="2400" dirty="0">
                <a:hlinkClick r:id="rId8"/>
              </a:rPr>
              <a:t>TCO Tool </a:t>
            </a:r>
            <a:r>
              <a:rPr lang="en-US" sz="2400" dirty="0"/>
              <a:t> (PATH)</a:t>
            </a:r>
          </a:p>
          <a:p>
            <a:endParaRPr lang="en-US" sz="2400" dirty="0"/>
          </a:p>
        </p:txBody>
      </p:sp>
      <p:pic>
        <p:nvPicPr>
          <p:cNvPr id="4" name="Picture 3" descr="A blue cover with arrows and text&#10;&#10;AI-generated content may be incorrect.">
            <a:extLst>
              <a:ext uri="{FF2B5EF4-FFF2-40B4-BE49-F238E27FC236}">
                <a16:creationId xmlns:a16="http://schemas.microsoft.com/office/drawing/2014/main" id="{72327A5E-484F-9E2C-C9AC-960665FB72F3}"/>
              </a:ext>
            </a:extLst>
          </p:cNvPr>
          <p:cNvPicPr>
            <a:picLocks noChangeAspect="1"/>
          </p:cNvPicPr>
          <p:nvPr/>
        </p:nvPicPr>
        <p:blipFill>
          <a:blip r:embed="rId9"/>
          <a:stretch>
            <a:fillRect/>
          </a:stretch>
        </p:blipFill>
        <p:spPr>
          <a:xfrm>
            <a:off x="564092" y="3120465"/>
            <a:ext cx="1102864" cy="1535739"/>
          </a:xfrm>
          <a:prstGeom prst="rect">
            <a:avLst/>
          </a:prstGeom>
        </p:spPr>
      </p:pic>
      <p:sp>
        <p:nvSpPr>
          <p:cNvPr id="6" name="TextBox 5">
            <a:extLst>
              <a:ext uri="{FF2B5EF4-FFF2-40B4-BE49-F238E27FC236}">
                <a16:creationId xmlns:a16="http://schemas.microsoft.com/office/drawing/2014/main" id="{DF27845F-9304-EF1C-CA50-A7893674A614}"/>
              </a:ext>
            </a:extLst>
          </p:cNvPr>
          <p:cNvSpPr txBox="1"/>
          <p:nvPr/>
        </p:nvSpPr>
        <p:spPr>
          <a:xfrm>
            <a:off x="7634177" y="1733117"/>
            <a:ext cx="3758072" cy="1241622"/>
          </a:xfrm>
          <a:prstGeom prst="rect">
            <a:avLst/>
          </a:prstGeom>
          <a:noFill/>
        </p:spPr>
        <p:txBody>
          <a:bodyPr wrap="square">
            <a:spAutoFit/>
          </a:bodyPr>
          <a:lstStyle/>
          <a:p>
            <a:pPr>
              <a:buClr>
                <a:srgbClr val="000000"/>
              </a:buClr>
              <a:buSzPts val="2200"/>
            </a:pPr>
            <a:r>
              <a:rPr lang="en-US" sz="1867" u="sng" dirty="0">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Build, buy, or adapt? How to decide? A Guide to Open Source Electronic Health Records (EHRs)</a:t>
            </a:r>
            <a:endParaRPr lang="en-US" sz="1867"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55116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86">
          <a:extLst>
            <a:ext uri="{FF2B5EF4-FFF2-40B4-BE49-F238E27FC236}">
              <a16:creationId xmlns:a16="http://schemas.microsoft.com/office/drawing/2014/main" id="{9DB027E8-E2A2-74F1-1D2D-E22C8A722F02}"/>
            </a:ext>
          </a:extLst>
        </p:cNvPr>
        <p:cNvGrpSpPr/>
        <p:nvPr/>
      </p:nvGrpSpPr>
      <p:grpSpPr>
        <a:xfrm>
          <a:off x="0" y="0"/>
          <a:ext cx="0" cy="0"/>
          <a:chOff x="0" y="0"/>
          <a:chExt cx="0" cy="0"/>
        </a:xfrm>
      </p:grpSpPr>
      <p:sp>
        <p:nvSpPr>
          <p:cNvPr id="1190" name="Google Shape;1190;g2891d793a34_0_411">
            <a:extLst>
              <a:ext uri="{FF2B5EF4-FFF2-40B4-BE49-F238E27FC236}">
                <a16:creationId xmlns:a16="http://schemas.microsoft.com/office/drawing/2014/main" id="{71434733-C6E7-0441-BE06-CAE0865E7169}"/>
              </a:ext>
            </a:extLst>
          </p:cNvPr>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buClr>
                <a:schemeClr val="lt1"/>
              </a:buClr>
              <a:buSzPts val="2700"/>
            </a:pPr>
            <a:r>
              <a:rPr lang="en" dirty="0">
                <a:latin typeface="Arial"/>
                <a:cs typeface="Arial"/>
                <a:sym typeface="Arial"/>
              </a:rPr>
              <a:t>Discussion:  Build, buy or adapt</a:t>
            </a:r>
            <a:endParaRPr dirty="0"/>
          </a:p>
        </p:txBody>
      </p:sp>
      <p:sp>
        <p:nvSpPr>
          <p:cNvPr id="1191" name="Google Shape;1191;g2891d793a34_0_411">
            <a:extLst>
              <a:ext uri="{FF2B5EF4-FFF2-40B4-BE49-F238E27FC236}">
                <a16:creationId xmlns:a16="http://schemas.microsoft.com/office/drawing/2014/main" id="{43CBEDD8-0CC5-94BA-FE6F-44C6C2A15B7E}"/>
              </a:ext>
            </a:extLst>
          </p:cNvPr>
          <p:cNvSpPr txBox="1"/>
          <p:nvPr/>
        </p:nvSpPr>
        <p:spPr>
          <a:xfrm>
            <a:off x="4724400" y="3200400"/>
            <a:ext cx="2743200" cy="379615"/>
          </a:xfrm>
          <a:prstGeom prst="rect">
            <a:avLst/>
          </a:prstGeom>
          <a:noFill/>
          <a:ln>
            <a:noFill/>
          </a:ln>
        </p:spPr>
        <p:txBody>
          <a:bodyPr spcFirstLastPara="1" wrap="square" lIns="91433" tIns="45700" rIns="91433" bIns="45700" anchor="t" anchorCtr="0">
            <a:spAutoFit/>
          </a:bodyPr>
          <a:lstStyle/>
          <a:p>
            <a:pPr>
              <a:buClr>
                <a:srgbClr val="000000"/>
              </a:buClr>
              <a:buSzPts val="1400"/>
            </a:pPr>
            <a:endParaRPr sz="1867">
              <a:solidFill>
                <a:srgbClr val="31394D"/>
              </a:solidFill>
              <a:latin typeface="Calibri"/>
              <a:ea typeface="Calibri"/>
              <a:cs typeface="Calibri"/>
              <a:sym typeface="Calibri"/>
            </a:endParaRPr>
          </a:p>
        </p:txBody>
      </p:sp>
      <p:sp>
        <p:nvSpPr>
          <p:cNvPr id="1192" name="Google Shape;1192;g2891d793a34_0_411">
            <a:extLst>
              <a:ext uri="{FF2B5EF4-FFF2-40B4-BE49-F238E27FC236}">
                <a16:creationId xmlns:a16="http://schemas.microsoft.com/office/drawing/2014/main" id="{3F1D7568-1420-B3C2-77FA-697085671498}"/>
              </a:ext>
            </a:extLst>
          </p:cNvPr>
          <p:cNvSpPr txBox="1"/>
          <p:nvPr/>
        </p:nvSpPr>
        <p:spPr>
          <a:xfrm>
            <a:off x="4724400" y="3200400"/>
            <a:ext cx="2743200" cy="379615"/>
          </a:xfrm>
          <a:prstGeom prst="rect">
            <a:avLst/>
          </a:prstGeom>
          <a:noFill/>
          <a:ln>
            <a:noFill/>
          </a:ln>
        </p:spPr>
        <p:txBody>
          <a:bodyPr spcFirstLastPara="1" wrap="square" lIns="91433" tIns="45700" rIns="91433" bIns="45700" anchor="t" anchorCtr="0">
            <a:spAutoFit/>
          </a:bodyPr>
          <a:lstStyle/>
          <a:p>
            <a:pPr>
              <a:buClr>
                <a:srgbClr val="000000"/>
              </a:buClr>
              <a:buSzPts val="1400"/>
            </a:pPr>
            <a:endParaRPr sz="1867">
              <a:solidFill>
                <a:srgbClr val="31394D"/>
              </a:solidFill>
              <a:latin typeface="Calibri"/>
              <a:ea typeface="Calibri"/>
              <a:cs typeface="Calibri"/>
              <a:sym typeface="Calibri"/>
            </a:endParaRPr>
          </a:p>
        </p:txBody>
      </p:sp>
      <p:sp>
        <p:nvSpPr>
          <p:cNvPr id="2" name="TextBox 1">
            <a:extLst>
              <a:ext uri="{FF2B5EF4-FFF2-40B4-BE49-F238E27FC236}">
                <a16:creationId xmlns:a16="http://schemas.microsoft.com/office/drawing/2014/main" id="{F794ADE1-CA6F-A979-22AF-F1F89B3E8563}"/>
              </a:ext>
            </a:extLst>
          </p:cNvPr>
          <p:cNvSpPr txBox="1"/>
          <p:nvPr/>
        </p:nvSpPr>
        <p:spPr>
          <a:xfrm>
            <a:off x="508000" y="1701801"/>
            <a:ext cx="10464800" cy="365183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2400" b="1" dirty="0"/>
              <a:t> </a:t>
            </a:r>
            <a:endParaRPr lang="en-US" sz="2933" b="1" dirty="0"/>
          </a:p>
          <a:p>
            <a:pPr marL="304792" indent="-304792">
              <a:buFont typeface=""/>
              <a:buChar char="•"/>
            </a:pPr>
            <a:r>
              <a:rPr lang="en-US" sz="2933" dirty="0"/>
              <a:t>Can existing software meet our critical needs?</a:t>
            </a:r>
          </a:p>
          <a:p>
            <a:pPr marL="304792" indent="-304792">
              <a:buFont typeface=""/>
              <a:buChar char="•"/>
            </a:pPr>
            <a:r>
              <a:rPr lang="en-US" sz="2933" dirty="0"/>
              <a:t>Do we need heavy customization or will off-the-shelf work?</a:t>
            </a:r>
          </a:p>
          <a:p>
            <a:pPr marL="304792" indent="-304792">
              <a:buFont typeface=""/>
              <a:buChar char="•"/>
            </a:pPr>
            <a:r>
              <a:rPr lang="en-US" sz="2933" dirty="0"/>
              <a:t>Do we have the skills, time, and budget to build/adapt?</a:t>
            </a:r>
          </a:p>
          <a:p>
            <a:pPr marL="304792" indent="-304792">
              <a:buFont typeface=""/>
              <a:buChar char="•"/>
            </a:pPr>
            <a:r>
              <a:rPr lang="en-US" sz="2933" dirty="0"/>
              <a:t>How does each option affect security, compliance, and risk?</a:t>
            </a:r>
          </a:p>
          <a:p>
            <a:pPr marL="304792" indent="-304792">
              <a:buFont typeface=""/>
              <a:buChar char="•"/>
            </a:pPr>
            <a:r>
              <a:rPr lang="en-US" sz="2933" dirty="0"/>
              <a:t>Can it integrate with current systems and standards?</a:t>
            </a:r>
          </a:p>
          <a:p>
            <a:pPr marL="304792" indent="-304792">
              <a:buFont typeface=""/>
              <a:buChar char="•"/>
            </a:pPr>
            <a:r>
              <a:rPr lang="en-US" sz="2933" dirty="0"/>
              <a:t>Which option ensures the best user adoption and experience?</a:t>
            </a:r>
          </a:p>
        </p:txBody>
      </p:sp>
    </p:spTree>
    <p:extLst>
      <p:ext uri="{BB962C8B-B14F-4D97-AF65-F5344CB8AC3E}">
        <p14:creationId xmlns:p14="http://schemas.microsoft.com/office/powerpoint/2010/main" val="1197260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89">
          <a:extLst>
            <a:ext uri="{FF2B5EF4-FFF2-40B4-BE49-F238E27FC236}">
              <a16:creationId xmlns:a16="http://schemas.microsoft.com/office/drawing/2014/main" id="{7CF7CA4A-1D1B-7F13-8939-8DF19EF6D95B}"/>
            </a:ext>
          </a:extLst>
        </p:cNvPr>
        <p:cNvGrpSpPr/>
        <p:nvPr/>
      </p:nvGrpSpPr>
      <p:grpSpPr>
        <a:xfrm>
          <a:off x="0" y="0"/>
          <a:ext cx="0" cy="0"/>
          <a:chOff x="0" y="0"/>
          <a:chExt cx="0" cy="0"/>
        </a:xfrm>
      </p:grpSpPr>
      <p:sp>
        <p:nvSpPr>
          <p:cNvPr id="1190" name="Google Shape;1190;g2fd5af0ed0b_1_567">
            <a:extLst>
              <a:ext uri="{FF2B5EF4-FFF2-40B4-BE49-F238E27FC236}">
                <a16:creationId xmlns:a16="http://schemas.microsoft.com/office/drawing/2014/main" id="{FA2CEBB7-696C-9671-314C-9529FBA52DB4}"/>
              </a:ext>
            </a:extLst>
          </p:cNvPr>
          <p:cNvSpPr txBox="1"/>
          <p:nvPr/>
        </p:nvSpPr>
        <p:spPr>
          <a:xfrm>
            <a:off x="465100" y="2114367"/>
            <a:ext cx="7408800" cy="4519600"/>
          </a:xfrm>
          <a:prstGeom prst="rect">
            <a:avLst/>
          </a:prstGeom>
          <a:noFill/>
          <a:ln>
            <a:noFill/>
          </a:ln>
        </p:spPr>
        <p:txBody>
          <a:bodyPr spcFirstLastPara="1" wrap="square" lIns="91400" tIns="45700" rIns="91400" bIns="45700" anchor="ctr" anchorCtr="0">
            <a:normAutofit/>
          </a:bodyPr>
          <a:lstStyle/>
          <a:p>
            <a:pPr marL="237061" indent="-50799">
              <a:lnSpc>
                <a:spcPct val="90000"/>
              </a:lnSpc>
              <a:buClr>
                <a:srgbClr val="000000"/>
              </a:buClr>
              <a:buSzPts val="800"/>
            </a:pPr>
            <a:endParaRPr sz="2800">
              <a:solidFill>
                <a:srgbClr val="000000"/>
              </a:solidFill>
              <a:latin typeface="Calibri"/>
              <a:ea typeface="Calibri"/>
              <a:cs typeface="Calibri"/>
              <a:sym typeface="Calibri"/>
            </a:endParaRPr>
          </a:p>
        </p:txBody>
      </p:sp>
      <p:sp>
        <p:nvSpPr>
          <p:cNvPr id="1192" name="Google Shape;1192;g2fd5af0ed0b_1_567">
            <a:extLst>
              <a:ext uri="{FF2B5EF4-FFF2-40B4-BE49-F238E27FC236}">
                <a16:creationId xmlns:a16="http://schemas.microsoft.com/office/drawing/2014/main" id="{B0373474-5FD6-F554-D855-286855516DD4}"/>
              </a:ext>
            </a:extLst>
          </p:cNvPr>
          <p:cNvSpPr txBox="1"/>
          <p:nvPr/>
        </p:nvSpPr>
        <p:spPr>
          <a:xfrm>
            <a:off x="465101" y="224033"/>
            <a:ext cx="6386623" cy="586459"/>
          </a:xfrm>
          <a:prstGeom prst="rect">
            <a:avLst/>
          </a:prstGeom>
          <a:noFill/>
          <a:ln>
            <a:noFill/>
          </a:ln>
        </p:spPr>
        <p:txBody>
          <a:bodyPr spcFirstLastPara="1" wrap="square" lIns="91400" tIns="45700" rIns="91400" bIns="45700" anchor="t" anchorCtr="0">
            <a:noAutofit/>
          </a:bodyPr>
          <a:lstStyle/>
          <a:p>
            <a:pPr>
              <a:lnSpc>
                <a:spcPct val="120000"/>
              </a:lnSpc>
              <a:buClr>
                <a:srgbClr val="FFFFFF"/>
              </a:buClr>
              <a:buSzPts val="800"/>
            </a:pPr>
            <a:r>
              <a:rPr lang="en" sz="4267" b="1" dirty="0">
                <a:latin typeface="+mj-lt"/>
                <a:ea typeface="Calibri"/>
                <a:cs typeface="Calibri"/>
                <a:sym typeface="Calibri"/>
              </a:rPr>
              <a:t>Key Takeaways</a:t>
            </a:r>
            <a:endParaRPr sz="4267" b="1" i="1" dirty="0">
              <a:latin typeface="+mj-lt"/>
              <a:ea typeface="Calibri"/>
              <a:cs typeface="Calibri"/>
              <a:sym typeface="Calibri"/>
            </a:endParaRPr>
          </a:p>
        </p:txBody>
      </p:sp>
      <p:sp>
        <p:nvSpPr>
          <p:cNvPr id="1193" name="Google Shape;1193;g2fd5af0ed0b_1_567">
            <a:extLst>
              <a:ext uri="{FF2B5EF4-FFF2-40B4-BE49-F238E27FC236}">
                <a16:creationId xmlns:a16="http://schemas.microsoft.com/office/drawing/2014/main" id="{7FF0F2C8-C308-42C7-DA2E-65824B03904A}"/>
              </a:ext>
            </a:extLst>
          </p:cNvPr>
          <p:cNvSpPr txBox="1">
            <a:spLocks noGrp="1"/>
          </p:cNvSpPr>
          <p:nvPr>
            <p:ph idx="1"/>
          </p:nvPr>
        </p:nvSpPr>
        <p:spPr>
          <a:xfrm>
            <a:off x="465101" y="1383769"/>
            <a:ext cx="10979708" cy="5683483"/>
          </a:xfrm>
          <a:prstGeom prst="rect">
            <a:avLst/>
          </a:prstGeom>
          <a:noFill/>
          <a:ln>
            <a:noFill/>
          </a:ln>
        </p:spPr>
        <p:txBody>
          <a:bodyPr spcFirstLastPara="1" vert="horz" wrap="square" lIns="91400" tIns="45700" rIns="91400" bIns="45700" rtlCol="0" anchor="t" anchorCtr="0">
            <a:noAutofit/>
          </a:bodyPr>
          <a:lstStyle/>
          <a:p>
            <a:pPr marL="567252" indent="-457189">
              <a:lnSpc>
                <a:spcPct val="100000"/>
              </a:lnSpc>
              <a:spcBef>
                <a:spcPts val="1200"/>
              </a:spcBef>
              <a:buSzPts val="2100"/>
            </a:pPr>
            <a:r>
              <a:rPr lang="en" dirty="0"/>
              <a:t>Deciding whether to build, buy or adapt</a:t>
            </a:r>
            <a:r>
              <a:rPr lang="en-US" dirty="0">
                <a:ea typeface="Calibri"/>
                <a:cs typeface="Calibri"/>
                <a:sym typeface="Calibri"/>
              </a:rPr>
              <a:t> is a complex decision – each comes with pros and cons. </a:t>
            </a:r>
            <a:endParaRPr lang="en-US" dirty="0">
              <a:ea typeface="Calibri"/>
              <a:cs typeface="Calibri"/>
            </a:endParaRPr>
          </a:p>
          <a:p>
            <a:pPr marL="567252" indent="-457189">
              <a:lnSpc>
                <a:spcPct val="100000"/>
              </a:lnSpc>
              <a:spcBef>
                <a:spcPts val="1200"/>
              </a:spcBef>
              <a:buSzPts val="2100"/>
            </a:pPr>
            <a:r>
              <a:rPr lang="en" dirty="0"/>
              <a:t>Global goods are open source software and content that can be adopted and adapted to meet country needs : consider them as an option when deciding what software will meet your needs.</a:t>
            </a:r>
          </a:p>
          <a:p>
            <a:pPr marL="567252" indent="-457189">
              <a:lnSpc>
                <a:spcPct val="100000"/>
              </a:lnSpc>
              <a:spcBef>
                <a:spcPts val="1200"/>
              </a:spcBef>
              <a:buSzPts val="2100"/>
            </a:pPr>
            <a:r>
              <a:rPr lang="en" dirty="0"/>
              <a:t>There are many myths and mis-conceptions about open source global goods.</a:t>
            </a:r>
          </a:p>
          <a:p>
            <a:pPr marL="567252" indent="-457189">
              <a:lnSpc>
                <a:spcPct val="100000"/>
              </a:lnSpc>
              <a:spcBef>
                <a:spcPts val="1200"/>
              </a:spcBef>
              <a:buSzPts val="2100"/>
            </a:pPr>
            <a:r>
              <a:rPr lang="en" dirty="0"/>
              <a:t>There are many useful resources to support decision-making. </a:t>
            </a:r>
          </a:p>
          <a:p>
            <a:pPr marL="110064" indent="0">
              <a:lnSpc>
                <a:spcPct val="100000"/>
              </a:lnSpc>
              <a:spcBef>
                <a:spcPts val="1200"/>
              </a:spcBef>
              <a:buSzPts val="2100"/>
              <a:buNone/>
            </a:pPr>
            <a:endParaRPr lang="en" dirty="0"/>
          </a:p>
          <a:p>
            <a:pPr marL="110064" indent="0">
              <a:lnSpc>
                <a:spcPct val="100000"/>
              </a:lnSpc>
              <a:spcBef>
                <a:spcPts val="1200"/>
              </a:spcBef>
              <a:buSzPts val="2100"/>
              <a:buNone/>
            </a:pPr>
            <a:endParaRPr dirty="0"/>
          </a:p>
          <a:p>
            <a:pPr marL="677316" indent="-567252">
              <a:lnSpc>
                <a:spcPct val="100000"/>
              </a:lnSpc>
              <a:spcBef>
                <a:spcPts val="2133"/>
              </a:spcBef>
              <a:buSzPts val="2100"/>
              <a:buFont typeface="Arial"/>
              <a:buChar char="•"/>
            </a:pPr>
            <a:endParaRPr dirty="0"/>
          </a:p>
        </p:txBody>
      </p:sp>
    </p:spTree>
    <p:extLst>
      <p:ext uri="{BB962C8B-B14F-4D97-AF65-F5344CB8AC3E}">
        <p14:creationId xmlns:p14="http://schemas.microsoft.com/office/powerpoint/2010/main" val="1763905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4" name="Google Shape;1054;g2891d793a34_0_293"/>
          <p:cNvSpPr txBox="1">
            <a:spLocks noGrp="1"/>
          </p:cNvSpPr>
          <p:nvPr>
            <p:ph type="title"/>
          </p:nvPr>
        </p:nvSpPr>
        <p:spPr>
          <a:xfrm>
            <a:off x="636203" y="242745"/>
            <a:ext cx="10084496" cy="1561647"/>
          </a:xfrm>
          <a:prstGeom prst="rect">
            <a:avLst/>
          </a:prstGeom>
          <a:noFill/>
          <a:ln>
            <a:noFill/>
          </a:ln>
        </p:spPr>
        <p:txBody>
          <a:bodyPr spcFirstLastPara="1" vert="horz" wrap="square" lIns="91433" tIns="45700" rIns="91433" bIns="45700" rtlCol="0" anchor="ctr" anchorCtr="0">
            <a:normAutofit/>
          </a:bodyPr>
          <a:lstStyle/>
          <a:p>
            <a:pPr>
              <a:spcBef>
                <a:spcPts val="0"/>
              </a:spcBef>
              <a:buClr>
                <a:schemeClr val="lt1"/>
              </a:buClr>
              <a:buSzPts val="2700"/>
            </a:pPr>
            <a:r>
              <a:rPr lang="en" sz="4267" dirty="0">
                <a:latin typeface="Arial"/>
                <a:ea typeface="Arial"/>
                <a:cs typeface="Arial"/>
                <a:sym typeface="Arial"/>
              </a:rPr>
              <a:t>Build, </a:t>
            </a:r>
            <a:r>
              <a:rPr lang="en" sz="4267" dirty="0"/>
              <a:t>buy</a:t>
            </a:r>
            <a:r>
              <a:rPr lang="en" sz="4267" dirty="0">
                <a:latin typeface="Arial"/>
                <a:ea typeface="Arial"/>
                <a:cs typeface="Arial"/>
                <a:sym typeface="Arial"/>
              </a:rPr>
              <a:t> or </a:t>
            </a:r>
            <a:r>
              <a:rPr lang="en" sz="4267" dirty="0"/>
              <a:t>adapt</a:t>
            </a:r>
            <a:r>
              <a:rPr lang="en" sz="4267" dirty="0">
                <a:latin typeface="Arial"/>
                <a:ea typeface="Arial"/>
                <a:cs typeface="Arial"/>
                <a:sym typeface="Arial"/>
              </a:rPr>
              <a:t> conundrum</a:t>
            </a:r>
            <a:endParaRPr sz="4267" dirty="0"/>
          </a:p>
        </p:txBody>
      </p:sp>
      <p:sp>
        <p:nvSpPr>
          <p:cNvPr id="1055" name="Google Shape;1055;g2891d793a34_0_293"/>
          <p:cNvSpPr txBox="1">
            <a:spLocks noGrp="1"/>
          </p:cNvSpPr>
          <p:nvPr>
            <p:ph idx="1"/>
          </p:nvPr>
        </p:nvSpPr>
        <p:spPr>
          <a:xfrm>
            <a:off x="636203" y="1710607"/>
            <a:ext cx="10594957" cy="3670127"/>
          </a:xfrm>
          <a:prstGeom prst="rect">
            <a:avLst/>
          </a:prstGeom>
          <a:noFill/>
          <a:ln>
            <a:noFill/>
          </a:ln>
        </p:spPr>
        <p:txBody>
          <a:bodyPr spcFirstLastPara="1" vert="horz" wrap="square" lIns="91433" tIns="45700" rIns="91433" bIns="45700" rtlCol="0" anchor="t" anchorCtr="0">
            <a:noAutofit/>
          </a:bodyPr>
          <a:lstStyle/>
          <a:p>
            <a:pPr marL="457189" indent="-355591">
              <a:spcBef>
                <a:spcPts val="0"/>
              </a:spcBef>
              <a:buSzPts val="1600"/>
            </a:pPr>
            <a:r>
              <a:rPr lang="en" sz="2933" b="1" dirty="0"/>
              <a:t>Build</a:t>
            </a:r>
            <a:r>
              <a:rPr lang="en" sz="2933" dirty="0"/>
              <a:t> – develop internally based on your requirements </a:t>
            </a:r>
            <a:endParaRPr sz="2933" dirty="0"/>
          </a:p>
          <a:p>
            <a:pPr marL="457189" indent="-355591">
              <a:spcBef>
                <a:spcPts val="0"/>
              </a:spcBef>
              <a:buSzPts val="1600"/>
            </a:pPr>
            <a:r>
              <a:rPr lang="en" sz="2933" b="1" dirty="0"/>
              <a:t>Buy</a:t>
            </a:r>
            <a:r>
              <a:rPr lang="en" sz="2933" dirty="0"/>
              <a:t> – licensed proprietary off the shelf tool and configure or adapt to meet your requirements</a:t>
            </a:r>
            <a:endParaRPr sz="2933" dirty="0"/>
          </a:p>
          <a:p>
            <a:pPr marL="457189" indent="-355591">
              <a:spcBef>
                <a:spcPts val="0"/>
              </a:spcBef>
              <a:buSzPts val="1600"/>
            </a:pPr>
            <a:r>
              <a:rPr lang="en" sz="2933" b="1" dirty="0"/>
              <a:t>Adapt</a:t>
            </a:r>
            <a:r>
              <a:rPr lang="en" sz="2933" dirty="0"/>
              <a:t> – modify an existing open-source software tool to your needs, based on your requirements </a:t>
            </a:r>
            <a:endParaRPr sz="2933" dirty="0"/>
          </a:p>
          <a:p>
            <a:pPr marL="0" indent="0">
              <a:spcBef>
                <a:spcPts val="1067"/>
              </a:spcBef>
              <a:buClr>
                <a:schemeClr val="dk1"/>
              </a:buClr>
              <a:buSzPts val="2100"/>
              <a:buNone/>
            </a:pPr>
            <a:endParaRPr sz="2933" dirty="0"/>
          </a:p>
          <a:p>
            <a:pPr marL="0" indent="0">
              <a:spcBef>
                <a:spcPts val="1067"/>
              </a:spcBef>
              <a:buSzPts val="1400"/>
              <a:buNone/>
            </a:pPr>
            <a:r>
              <a:rPr lang="en" sz="2933" dirty="0"/>
              <a:t>Central to all these decisions is a </a:t>
            </a:r>
            <a:r>
              <a:rPr lang="en" sz="2933" b="1" dirty="0"/>
              <a:t>comprehensive and detailed set of user and system requirements</a:t>
            </a:r>
            <a:r>
              <a:rPr lang="en" sz="2933" dirty="0"/>
              <a:t> which should be documented prior to any decision making about technology</a:t>
            </a:r>
            <a:endParaRPr sz="2933" dirty="0"/>
          </a:p>
        </p:txBody>
      </p:sp>
    </p:spTree>
    <p:extLst>
      <p:ext uri="{BB962C8B-B14F-4D97-AF65-F5344CB8AC3E}">
        <p14:creationId xmlns:p14="http://schemas.microsoft.com/office/powerpoint/2010/main" val="243914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2" name="Google Shape;1062;g2891d793a34_0_300"/>
          <p:cNvSpPr txBox="1">
            <a:spLocks noGrp="1"/>
          </p:cNvSpPr>
          <p:nvPr>
            <p:ph type="title"/>
          </p:nvPr>
        </p:nvSpPr>
        <p:spPr>
          <a:xfrm>
            <a:off x="369276" y="285769"/>
            <a:ext cx="10084496" cy="1561647"/>
          </a:xfrm>
          <a:prstGeom prst="rect">
            <a:avLst/>
          </a:prstGeom>
          <a:noFill/>
          <a:ln>
            <a:noFill/>
          </a:ln>
        </p:spPr>
        <p:txBody>
          <a:bodyPr spcFirstLastPara="1" vert="horz" wrap="square" lIns="91433" tIns="45700" rIns="91433" bIns="45700" rtlCol="0" anchor="ctr" anchorCtr="0">
            <a:normAutofit/>
          </a:bodyPr>
          <a:lstStyle/>
          <a:p>
            <a:pPr>
              <a:spcBef>
                <a:spcPts val="0"/>
              </a:spcBef>
              <a:buClr>
                <a:schemeClr val="lt1"/>
              </a:buClr>
              <a:buSzPts val="2700"/>
            </a:pPr>
            <a:r>
              <a:rPr lang="en" sz="4267" dirty="0">
                <a:latin typeface="Arial"/>
                <a:ea typeface="Arial"/>
                <a:cs typeface="Arial"/>
                <a:sym typeface="Arial"/>
              </a:rPr>
              <a:t>Build, </a:t>
            </a:r>
            <a:r>
              <a:rPr lang="en" sz="4267" dirty="0"/>
              <a:t>buy</a:t>
            </a:r>
            <a:r>
              <a:rPr lang="en" sz="4267" dirty="0">
                <a:latin typeface="Arial"/>
                <a:ea typeface="Arial"/>
                <a:cs typeface="Arial"/>
                <a:sym typeface="Arial"/>
              </a:rPr>
              <a:t> or </a:t>
            </a:r>
            <a:r>
              <a:rPr lang="en" sz="4267" dirty="0"/>
              <a:t>adapt</a:t>
            </a:r>
            <a:r>
              <a:rPr lang="en" sz="4267" dirty="0">
                <a:latin typeface="Arial"/>
                <a:ea typeface="Arial"/>
                <a:cs typeface="Arial"/>
                <a:sym typeface="Arial"/>
              </a:rPr>
              <a:t> conundrum</a:t>
            </a:r>
            <a:endParaRPr sz="4267" dirty="0"/>
          </a:p>
        </p:txBody>
      </p:sp>
      <p:sp>
        <p:nvSpPr>
          <p:cNvPr id="1063" name="Google Shape;1063;g2891d793a34_0_300"/>
          <p:cNvSpPr txBox="1">
            <a:spLocks noGrp="1"/>
          </p:cNvSpPr>
          <p:nvPr>
            <p:ph idx="1"/>
          </p:nvPr>
        </p:nvSpPr>
        <p:spPr>
          <a:prstGeom prst="rect">
            <a:avLst/>
          </a:prstGeom>
          <a:noFill/>
          <a:ln>
            <a:noFill/>
          </a:ln>
        </p:spPr>
        <p:txBody>
          <a:bodyPr spcFirstLastPara="1" vert="horz" wrap="square" lIns="91433" tIns="45700" rIns="91433" bIns="45700" rtlCol="0" anchor="t" anchorCtr="0">
            <a:normAutofit/>
          </a:bodyPr>
          <a:lstStyle/>
          <a:p>
            <a:pPr marL="237061" indent="-313259">
              <a:spcBef>
                <a:spcPts val="0"/>
              </a:spcBef>
              <a:buClr>
                <a:schemeClr val="dk1"/>
              </a:buClr>
              <a:buSzPts val="3700"/>
            </a:pPr>
            <a:r>
              <a:rPr lang="en" sz="3200" dirty="0"/>
              <a:t>Issues that come up</a:t>
            </a:r>
            <a:endParaRPr sz="3200" dirty="0"/>
          </a:p>
          <a:p>
            <a:pPr marL="694249" lvl="1" indent="-372524">
              <a:buSzPts val="3400"/>
            </a:pPr>
            <a:r>
              <a:rPr lang="en" sz="3200" dirty="0"/>
              <a:t>Lack of awareness and knowledge</a:t>
            </a:r>
            <a:endParaRPr sz="3200" dirty="0"/>
          </a:p>
          <a:p>
            <a:pPr marL="1151438" lvl="2" indent="-406390">
              <a:spcBef>
                <a:spcPts val="533"/>
              </a:spcBef>
              <a:buClr>
                <a:schemeClr val="dk1"/>
              </a:buClr>
              <a:buSzPts val="3400"/>
            </a:pPr>
            <a:r>
              <a:rPr lang="en" sz="3200" dirty="0"/>
              <a:t>What is available to you?</a:t>
            </a:r>
            <a:endParaRPr sz="3200" dirty="0"/>
          </a:p>
          <a:p>
            <a:pPr marL="1151438" lvl="2" indent="-406390">
              <a:buSzPts val="3400"/>
            </a:pPr>
            <a:r>
              <a:rPr lang="en" sz="3200" dirty="0"/>
              <a:t>Tool features and capabilities based on vendor’s ‘point of view’ - how to  assess software objectively? </a:t>
            </a:r>
            <a:endParaRPr sz="3200" dirty="0"/>
          </a:p>
          <a:p>
            <a:pPr marL="0" indent="0">
              <a:spcBef>
                <a:spcPts val="533"/>
              </a:spcBef>
              <a:buSzPts val="1400"/>
              <a:buNone/>
            </a:pPr>
            <a:endParaRPr sz="4933" dirty="0"/>
          </a:p>
        </p:txBody>
      </p:sp>
    </p:spTree>
    <p:extLst>
      <p:ext uri="{BB962C8B-B14F-4D97-AF65-F5344CB8AC3E}">
        <p14:creationId xmlns:p14="http://schemas.microsoft.com/office/powerpoint/2010/main" val="370836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70" name="Google Shape;1070;g2891d793a34_0_307"/>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spcBef>
                <a:spcPts val="0"/>
              </a:spcBef>
              <a:buClr>
                <a:schemeClr val="lt1"/>
              </a:buClr>
              <a:buSzPts val="2700"/>
            </a:pPr>
            <a:r>
              <a:rPr lang="en" sz="4267" dirty="0">
                <a:latin typeface="Arial"/>
                <a:ea typeface="Arial"/>
                <a:cs typeface="Arial"/>
                <a:sym typeface="Arial"/>
              </a:rPr>
              <a:t>Build, </a:t>
            </a:r>
            <a:r>
              <a:rPr lang="en" sz="4267" dirty="0"/>
              <a:t>buy</a:t>
            </a:r>
            <a:r>
              <a:rPr lang="en" sz="4267" dirty="0">
                <a:latin typeface="Arial"/>
                <a:ea typeface="Arial"/>
                <a:cs typeface="Arial"/>
                <a:sym typeface="Arial"/>
              </a:rPr>
              <a:t> or </a:t>
            </a:r>
            <a:r>
              <a:rPr lang="en" sz="4267" dirty="0"/>
              <a:t>adapt</a:t>
            </a:r>
            <a:r>
              <a:rPr lang="en" sz="4267" dirty="0">
                <a:latin typeface="Arial"/>
                <a:ea typeface="Arial"/>
                <a:cs typeface="Arial"/>
                <a:sym typeface="Arial"/>
              </a:rPr>
              <a:t> conundrum</a:t>
            </a:r>
            <a:endParaRPr sz="4267" dirty="0"/>
          </a:p>
        </p:txBody>
      </p:sp>
      <p:sp>
        <p:nvSpPr>
          <p:cNvPr id="1071" name="Google Shape;1071;g2891d793a34_0_307"/>
          <p:cNvSpPr txBox="1">
            <a:spLocks noGrp="1"/>
          </p:cNvSpPr>
          <p:nvPr>
            <p:ph idx="1"/>
          </p:nvPr>
        </p:nvSpPr>
        <p:spPr>
          <a:prstGeom prst="rect">
            <a:avLst/>
          </a:prstGeom>
          <a:noFill/>
          <a:ln>
            <a:noFill/>
          </a:ln>
        </p:spPr>
        <p:txBody>
          <a:bodyPr spcFirstLastPara="1" vert="horz" wrap="square" lIns="91433" tIns="45700" rIns="91433" bIns="45700" rtlCol="0" anchor="t" anchorCtr="0">
            <a:normAutofit/>
          </a:bodyPr>
          <a:lstStyle/>
          <a:p>
            <a:pPr marL="237061" indent="-237061">
              <a:spcBef>
                <a:spcPts val="0"/>
              </a:spcBef>
              <a:buClr>
                <a:schemeClr val="dk1"/>
              </a:buClr>
              <a:buSzPts val="3600"/>
            </a:pPr>
            <a:r>
              <a:rPr lang="en" sz="2933" dirty="0"/>
              <a:t>Issues that come up</a:t>
            </a:r>
            <a:endParaRPr sz="2933" dirty="0"/>
          </a:p>
          <a:p>
            <a:pPr marL="694249" lvl="1" indent="-364058">
              <a:buSzPts val="3300"/>
            </a:pPr>
            <a:r>
              <a:rPr lang="en" sz="2933" dirty="0"/>
              <a:t>How do you define what you want from a software application / service? </a:t>
            </a:r>
          </a:p>
          <a:p>
            <a:pPr marL="694249" lvl="1" indent="-364058">
              <a:buSzPts val="3300"/>
            </a:pPr>
            <a:r>
              <a:rPr lang="en" sz="2933" dirty="0"/>
              <a:t>Software requirements</a:t>
            </a:r>
            <a:endParaRPr sz="2933" dirty="0"/>
          </a:p>
          <a:p>
            <a:pPr marL="1151438" lvl="2" indent="-397923">
              <a:spcBef>
                <a:spcPts val="533"/>
              </a:spcBef>
              <a:buClr>
                <a:schemeClr val="dk1"/>
              </a:buClr>
              <a:buSzPts val="3300"/>
            </a:pPr>
            <a:r>
              <a:rPr lang="en" sz="2933" dirty="0"/>
              <a:t>Lack of well defined and detailed requirements / strength of requirements</a:t>
            </a:r>
            <a:endParaRPr sz="2933" dirty="0"/>
          </a:p>
        </p:txBody>
      </p:sp>
    </p:spTree>
    <p:extLst>
      <p:ext uri="{BB962C8B-B14F-4D97-AF65-F5344CB8AC3E}">
        <p14:creationId xmlns:p14="http://schemas.microsoft.com/office/powerpoint/2010/main" val="873259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8" name="Google Shape;1078;g2891d793a34_0_314"/>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spcBef>
                <a:spcPts val="0"/>
              </a:spcBef>
              <a:buClr>
                <a:schemeClr val="lt1"/>
              </a:buClr>
              <a:buSzPts val="2700"/>
            </a:pPr>
            <a:r>
              <a:rPr lang="en" dirty="0">
                <a:latin typeface="Arial"/>
                <a:ea typeface="Arial"/>
                <a:cs typeface="Arial"/>
                <a:sym typeface="Arial"/>
              </a:rPr>
              <a:t>Build, </a:t>
            </a:r>
            <a:r>
              <a:rPr lang="en" dirty="0"/>
              <a:t>buy</a:t>
            </a:r>
            <a:r>
              <a:rPr lang="en" dirty="0">
                <a:latin typeface="Arial"/>
                <a:ea typeface="Arial"/>
                <a:cs typeface="Arial"/>
                <a:sym typeface="Arial"/>
              </a:rPr>
              <a:t> or </a:t>
            </a:r>
            <a:r>
              <a:rPr lang="en" dirty="0"/>
              <a:t>adapt</a:t>
            </a:r>
            <a:r>
              <a:rPr lang="en" dirty="0">
                <a:latin typeface="Arial"/>
                <a:ea typeface="Arial"/>
                <a:cs typeface="Arial"/>
                <a:sym typeface="Arial"/>
              </a:rPr>
              <a:t> conundrum</a:t>
            </a:r>
            <a:endParaRPr dirty="0"/>
          </a:p>
        </p:txBody>
      </p:sp>
      <p:sp>
        <p:nvSpPr>
          <p:cNvPr id="1079" name="Google Shape;1079;g2891d793a34_0_314"/>
          <p:cNvSpPr txBox="1">
            <a:spLocks noGrp="1"/>
          </p:cNvSpPr>
          <p:nvPr>
            <p:ph idx="1"/>
          </p:nvPr>
        </p:nvSpPr>
        <p:spPr>
          <a:prstGeom prst="rect">
            <a:avLst/>
          </a:prstGeom>
          <a:noFill/>
          <a:ln>
            <a:noFill/>
          </a:ln>
        </p:spPr>
        <p:txBody>
          <a:bodyPr spcFirstLastPara="1" vert="horz" wrap="square" lIns="91433" tIns="45700" rIns="91433" bIns="45700" rtlCol="0" anchor="t" anchorCtr="0">
            <a:normAutofit fontScale="92500" lnSpcReduction="10000"/>
          </a:bodyPr>
          <a:lstStyle/>
          <a:p>
            <a:pPr marL="237061" indent="-237061">
              <a:spcBef>
                <a:spcPts val="0"/>
              </a:spcBef>
              <a:buClr>
                <a:schemeClr val="dk1"/>
              </a:buClr>
              <a:buSzPts val="3200"/>
            </a:pPr>
            <a:r>
              <a:rPr lang="en" sz="4267" dirty="0"/>
              <a:t>Issues that come up</a:t>
            </a:r>
            <a:endParaRPr sz="4267" dirty="0"/>
          </a:p>
          <a:p>
            <a:pPr marL="694249" lvl="1" indent="-330192">
              <a:spcBef>
                <a:spcPts val="533"/>
              </a:spcBef>
              <a:buClr>
                <a:schemeClr val="dk1"/>
              </a:buClr>
              <a:buSzPts val="2900"/>
            </a:pPr>
            <a:r>
              <a:rPr lang="en" sz="3867" dirty="0"/>
              <a:t>Capacity</a:t>
            </a:r>
            <a:endParaRPr sz="3867" dirty="0"/>
          </a:p>
          <a:p>
            <a:pPr marL="1151438" lvl="2" indent="-364058">
              <a:buSzPts val="2900"/>
            </a:pPr>
            <a:r>
              <a:rPr lang="en" sz="3467" dirty="0"/>
              <a:t>Limited MOH HR capacity to support tools at technical and implementation levels</a:t>
            </a:r>
            <a:endParaRPr sz="3467" dirty="0"/>
          </a:p>
          <a:p>
            <a:pPr marL="1151438" lvl="2" indent="-364058">
              <a:buSzPts val="2900"/>
            </a:pPr>
            <a:r>
              <a:rPr lang="en" sz="3467" dirty="0"/>
              <a:t>Infrastructure challenges – power, connectivity, existing systems and existing hardware at facility level and national level</a:t>
            </a:r>
            <a:endParaRPr sz="3467" dirty="0"/>
          </a:p>
          <a:p>
            <a:pPr marL="237061" indent="-237061">
              <a:spcBef>
                <a:spcPts val="533"/>
              </a:spcBef>
              <a:buSzPts val="3000"/>
            </a:pPr>
            <a:r>
              <a:rPr lang="en" sz="4000" dirty="0"/>
              <a:t>Consider long-term implementation and maintenance needs over the full system life</a:t>
            </a:r>
            <a:endParaRPr sz="4000" dirty="0"/>
          </a:p>
        </p:txBody>
      </p:sp>
    </p:spTree>
    <p:extLst>
      <p:ext uri="{BB962C8B-B14F-4D97-AF65-F5344CB8AC3E}">
        <p14:creationId xmlns:p14="http://schemas.microsoft.com/office/powerpoint/2010/main" val="134724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6" name="Google Shape;1086;g2891d793a34_0_321"/>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spcBef>
                <a:spcPts val="0"/>
              </a:spcBef>
              <a:buClr>
                <a:schemeClr val="lt1"/>
              </a:buClr>
              <a:buSzPts val="2700"/>
            </a:pPr>
            <a:r>
              <a:rPr lang="en" dirty="0">
                <a:latin typeface="Arial"/>
                <a:ea typeface="Arial"/>
                <a:cs typeface="Arial"/>
                <a:sym typeface="Arial"/>
              </a:rPr>
              <a:t>Build, </a:t>
            </a:r>
            <a:r>
              <a:rPr lang="en" dirty="0">
                <a:latin typeface="Arial"/>
              </a:rPr>
              <a:t>buy</a:t>
            </a:r>
            <a:r>
              <a:rPr lang="en" dirty="0">
                <a:latin typeface="Arial"/>
                <a:ea typeface="Arial"/>
                <a:cs typeface="Arial"/>
                <a:sym typeface="Arial"/>
              </a:rPr>
              <a:t> or </a:t>
            </a:r>
            <a:r>
              <a:rPr lang="en" dirty="0">
                <a:latin typeface="Arial"/>
              </a:rPr>
              <a:t>adapt</a:t>
            </a:r>
            <a:r>
              <a:rPr lang="en" dirty="0">
                <a:latin typeface="Arial"/>
                <a:ea typeface="Arial"/>
                <a:cs typeface="Arial"/>
                <a:sym typeface="Arial"/>
              </a:rPr>
              <a:t> conundrum</a:t>
            </a:r>
            <a:endParaRPr dirty="0"/>
          </a:p>
        </p:txBody>
      </p:sp>
      <p:sp>
        <p:nvSpPr>
          <p:cNvPr id="1087" name="Google Shape;1087;g2891d793a34_0_321"/>
          <p:cNvSpPr txBox="1">
            <a:spLocks noGrp="1"/>
          </p:cNvSpPr>
          <p:nvPr>
            <p:ph idx="1"/>
          </p:nvPr>
        </p:nvSpPr>
        <p:spPr>
          <a:prstGeom prst="rect">
            <a:avLst/>
          </a:prstGeom>
          <a:noFill/>
          <a:ln>
            <a:noFill/>
          </a:ln>
        </p:spPr>
        <p:txBody>
          <a:bodyPr spcFirstLastPara="1" vert="horz" wrap="square" lIns="91433" tIns="45700" rIns="91433" bIns="45700" rtlCol="0" anchor="t" anchorCtr="0">
            <a:noAutofit/>
          </a:bodyPr>
          <a:lstStyle/>
          <a:p>
            <a:pPr marL="237061" indent="-237061">
              <a:spcBef>
                <a:spcPts val="0"/>
              </a:spcBef>
              <a:buClr>
                <a:schemeClr val="dk1"/>
              </a:buClr>
              <a:buSzPts val="3600"/>
            </a:pPr>
            <a:r>
              <a:rPr lang="en" sz="2933" dirty="0"/>
              <a:t>Issues that come up</a:t>
            </a:r>
            <a:endParaRPr sz="2933" dirty="0"/>
          </a:p>
          <a:p>
            <a:pPr marL="694249" lvl="1" indent="-364058">
              <a:spcBef>
                <a:spcPts val="533"/>
              </a:spcBef>
              <a:buClr>
                <a:schemeClr val="dk1"/>
              </a:buClr>
              <a:buSzPts val="3300"/>
            </a:pPr>
            <a:r>
              <a:rPr lang="en" sz="2933" dirty="0"/>
              <a:t>Cost (short term vs. long term, etc.)</a:t>
            </a:r>
            <a:endParaRPr sz="2933" dirty="0"/>
          </a:p>
          <a:p>
            <a:pPr marL="237061" indent="-245527">
              <a:buSzPts val="2900"/>
            </a:pPr>
            <a:r>
              <a:rPr lang="en" sz="2933" dirty="0"/>
              <a:t>Consider total cost of ownership throughout the system life – life span of successful system </a:t>
            </a:r>
          </a:p>
          <a:p>
            <a:pPr marL="237061" indent="-245527">
              <a:buSzPts val="2900"/>
            </a:pPr>
            <a:endParaRPr lang="en" sz="4400" dirty="0"/>
          </a:p>
          <a:p>
            <a:pPr marL="237061" indent="-245527">
              <a:buSzPts val="2900"/>
            </a:pPr>
            <a:endParaRPr lang="en" sz="4400" dirty="0"/>
          </a:p>
        </p:txBody>
      </p:sp>
      <p:sp>
        <p:nvSpPr>
          <p:cNvPr id="2" name="TextBox 1">
            <a:extLst>
              <a:ext uri="{FF2B5EF4-FFF2-40B4-BE49-F238E27FC236}">
                <a16:creationId xmlns:a16="http://schemas.microsoft.com/office/drawing/2014/main" id="{8007A978-B797-9BBD-43BD-96492D4355E6}"/>
              </a:ext>
            </a:extLst>
          </p:cNvPr>
          <p:cNvSpPr txBox="1"/>
          <p:nvPr/>
        </p:nvSpPr>
        <p:spPr>
          <a:xfrm>
            <a:off x="1" y="6509188"/>
            <a:ext cx="5111807" cy="33855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1400" dirty="0"/>
              <a:t>https://digitalsquare.org/tco-tool</a:t>
            </a:r>
          </a:p>
        </p:txBody>
      </p:sp>
    </p:spTree>
    <p:extLst>
      <p:ext uri="{BB962C8B-B14F-4D97-AF65-F5344CB8AC3E}">
        <p14:creationId xmlns:p14="http://schemas.microsoft.com/office/powerpoint/2010/main" val="607038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4" name="Google Shape;1094;g2891d793a34_0_328"/>
          <p:cNvSpPr txBox="1">
            <a:spLocks noGrp="1"/>
          </p:cNvSpPr>
          <p:nvPr>
            <p:ph type="title"/>
          </p:nvPr>
        </p:nvSpPr>
        <p:spPr>
          <a:xfrm>
            <a:off x="708344" y="155914"/>
            <a:ext cx="10084496" cy="1561647"/>
          </a:xfrm>
          <a:prstGeom prst="rect">
            <a:avLst/>
          </a:prstGeom>
          <a:noFill/>
          <a:ln>
            <a:noFill/>
          </a:ln>
        </p:spPr>
        <p:txBody>
          <a:bodyPr spcFirstLastPara="1" vert="horz" wrap="square" lIns="91433" tIns="45700" rIns="91433" bIns="45700" rtlCol="0" anchor="ctr" anchorCtr="0">
            <a:normAutofit/>
          </a:bodyPr>
          <a:lstStyle/>
          <a:p>
            <a:pPr>
              <a:spcBef>
                <a:spcPts val="0"/>
              </a:spcBef>
              <a:buClr>
                <a:schemeClr val="lt1"/>
              </a:buClr>
              <a:buSzPts val="2700"/>
            </a:pPr>
            <a:r>
              <a:rPr lang="en" dirty="0"/>
              <a:t>Building software</a:t>
            </a:r>
            <a:endParaRPr dirty="0">
              <a:solidFill>
                <a:schemeClr val="lt1"/>
              </a:solidFill>
            </a:endParaRPr>
          </a:p>
        </p:txBody>
      </p:sp>
      <p:sp>
        <p:nvSpPr>
          <p:cNvPr id="2" name="Content Placeholder 1">
            <a:extLst>
              <a:ext uri="{FF2B5EF4-FFF2-40B4-BE49-F238E27FC236}">
                <a16:creationId xmlns:a16="http://schemas.microsoft.com/office/drawing/2014/main" id="{3365D207-D177-6574-FE89-A47BFF4DCC1E}"/>
              </a:ext>
            </a:extLst>
          </p:cNvPr>
          <p:cNvSpPr>
            <a:spLocks noGrp="1"/>
          </p:cNvSpPr>
          <p:nvPr>
            <p:ph idx="1"/>
          </p:nvPr>
        </p:nvSpPr>
        <p:spPr/>
        <p:txBody>
          <a:bodyPr/>
          <a:lstStyle/>
          <a:p>
            <a:endParaRPr lang="en-US"/>
          </a:p>
        </p:txBody>
      </p:sp>
      <p:graphicFrame>
        <p:nvGraphicFramePr>
          <p:cNvPr id="1095" name="Google Shape;1095;g2891d793a34_0_328"/>
          <p:cNvGraphicFramePr/>
          <p:nvPr/>
        </p:nvGraphicFramePr>
        <p:xfrm>
          <a:off x="483578" y="1576951"/>
          <a:ext cx="11093133" cy="4616740"/>
        </p:xfrm>
        <a:graphic>
          <a:graphicData uri="http://schemas.openxmlformats.org/drawingml/2006/table">
            <a:tbl>
              <a:tblPr>
                <a:noFill/>
              </a:tblPr>
              <a:tblGrid>
                <a:gridCol w="3137867">
                  <a:extLst>
                    <a:ext uri="{9D8B030D-6E8A-4147-A177-3AD203B41FA5}">
                      <a16:colId xmlns:a16="http://schemas.microsoft.com/office/drawing/2014/main" val="20000"/>
                    </a:ext>
                  </a:extLst>
                </a:gridCol>
                <a:gridCol w="7955267">
                  <a:extLst>
                    <a:ext uri="{9D8B030D-6E8A-4147-A177-3AD203B41FA5}">
                      <a16:colId xmlns:a16="http://schemas.microsoft.com/office/drawing/2014/main" val="20001"/>
                    </a:ext>
                  </a:extLst>
                </a:gridCol>
              </a:tblGrid>
              <a:tr h="440180">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dirty="0">
                          <a:solidFill>
                            <a:srgbClr val="FFFFFF"/>
                          </a:solidFill>
                          <a:latin typeface="Arial" panose="020B0604020202020204" pitchFamily="34" charset="0"/>
                          <a:ea typeface="Arial"/>
                          <a:cs typeface="Arial" panose="020B0604020202020204" pitchFamily="34" charset="0"/>
                          <a:sym typeface="Arial"/>
                        </a:rPr>
                        <a:t>Pros</a:t>
                      </a:r>
                      <a:endParaRPr sz="1900" u="none" strike="noStrike" cap="none" dirty="0">
                        <a:latin typeface="Arial" panose="020B0604020202020204" pitchFamily="34" charset="0"/>
                        <a:cs typeface="Arial" panose="020B0604020202020204" pitchFamily="34" charset="0"/>
                      </a:endParaRPr>
                    </a:p>
                  </a:txBody>
                  <a:tcPr marL="88967" marR="88967" marT="88967" marB="66733"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70C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solidFill>
                            <a:srgbClr val="FFFFFF"/>
                          </a:solidFill>
                          <a:highlight>
                            <a:srgbClr val="363943"/>
                          </a:highlight>
                          <a:latin typeface="Arial"/>
                          <a:ea typeface="Arial"/>
                          <a:cs typeface="Arial"/>
                          <a:sym typeface="Arial"/>
                        </a:rPr>
                        <a:t>Cons</a:t>
                      </a:r>
                      <a:endParaRPr sz="1900" u="none" strike="noStrike" cap="none"/>
                    </a:p>
                  </a:txBody>
                  <a:tcPr marL="88967" marR="88967" marT="88967" marB="66733"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63943"/>
                    </a:solidFill>
                  </a:tcPr>
                </a:tc>
                <a:extLst>
                  <a:ext uri="{0D108BD9-81ED-4DB2-BD59-A6C34878D82A}">
                    <a16:rowId xmlns:a16="http://schemas.microsoft.com/office/drawing/2014/main" val="10000"/>
                  </a:ext>
                </a:extLst>
              </a:tr>
              <a:tr h="523373">
                <a:tc rowSpan="2">
                  <a:txBody>
                    <a:bodyPr/>
                    <a:lstStyle/>
                    <a:p>
                      <a:pPr marL="0" marR="0" lvl="0" indent="0" algn="l" rtl="0">
                        <a:lnSpc>
                          <a:spcPct val="100000"/>
                        </a:lnSpc>
                        <a:spcBef>
                          <a:spcPts val="0"/>
                        </a:spcBef>
                        <a:spcAft>
                          <a:spcPts val="0"/>
                        </a:spcAft>
                        <a:buClr>
                          <a:srgbClr val="000000"/>
                        </a:buClr>
                        <a:buSzPts val="1700"/>
                        <a:buFont typeface="Arial"/>
                        <a:buNone/>
                      </a:pPr>
                      <a:r>
                        <a:rPr lang="en" sz="2300" u="none" strike="noStrike" cap="none" dirty="0">
                          <a:latin typeface="Arial" panose="020B0604020202020204" pitchFamily="34" charset="0"/>
                          <a:cs typeface="Arial" panose="020B0604020202020204" pitchFamily="34" charset="0"/>
                        </a:rPr>
                        <a:t>Tailored to your unique needs</a:t>
                      </a:r>
                      <a:endParaRPr sz="2300" u="none" strike="noStrike" cap="none" dirty="0">
                        <a:latin typeface="Arial" panose="020B0604020202020204" pitchFamily="34" charset="0"/>
                        <a:cs typeface="Arial" panose="020B0604020202020204" pitchFamily="34" charset="0"/>
                      </a:endParaRPr>
                    </a:p>
                  </a:txBody>
                  <a:tcPr marL="88967" marR="88967" marT="88967" marB="8896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 sz="2300" u="none" strike="noStrike" cap="none">
                          <a:highlight>
                            <a:srgbClr val="F8F8F8"/>
                          </a:highlight>
                          <a:latin typeface="Arial"/>
                          <a:ea typeface="Arial"/>
                          <a:cs typeface="Arial"/>
                          <a:sym typeface="Arial"/>
                        </a:rPr>
                        <a:t>Much longer timeline</a:t>
                      </a:r>
                      <a:endParaRPr sz="2300" u="none" strike="noStrike" cap="none"/>
                    </a:p>
                  </a:txBody>
                  <a:tcPr marL="88967" marR="88967" marT="88967" marB="8896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8F8F8"/>
                    </a:solidFill>
                  </a:tcPr>
                </a:tc>
                <a:extLst>
                  <a:ext uri="{0D108BD9-81ED-4DB2-BD59-A6C34878D82A}">
                    <a16:rowId xmlns:a16="http://schemas.microsoft.com/office/drawing/2014/main" val="10001"/>
                  </a:ext>
                </a:extLst>
              </a:tr>
              <a:tr h="523373">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700"/>
                        <a:buFont typeface="Arial"/>
                        <a:buNone/>
                      </a:pPr>
                      <a:r>
                        <a:rPr lang="en" sz="2300" u="none" strike="noStrike" cap="none">
                          <a:highlight>
                            <a:srgbClr val="F8F8F8"/>
                          </a:highlight>
                          <a:latin typeface="Arial"/>
                          <a:ea typeface="Arial"/>
                          <a:cs typeface="Arial"/>
                          <a:sym typeface="Arial"/>
                        </a:rPr>
                        <a:t>Typically, more expensive</a:t>
                      </a:r>
                      <a:endParaRPr sz="2300" u="none" strike="noStrike" cap="none"/>
                    </a:p>
                  </a:txBody>
                  <a:tcPr marL="88967" marR="88967" marT="88967" marB="8896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8F8F8"/>
                    </a:solidFill>
                  </a:tcPr>
                </a:tc>
                <a:extLst>
                  <a:ext uri="{0D108BD9-81ED-4DB2-BD59-A6C34878D82A}">
                    <a16:rowId xmlns:a16="http://schemas.microsoft.com/office/drawing/2014/main" val="10002"/>
                  </a:ext>
                </a:extLst>
              </a:tr>
              <a:tr h="868813">
                <a:tc rowSpan="2">
                  <a:txBody>
                    <a:bodyPr/>
                    <a:lstStyle/>
                    <a:p>
                      <a:pPr marL="0" marR="0" lvl="0" indent="0" algn="l" rtl="0">
                        <a:lnSpc>
                          <a:spcPct val="100000"/>
                        </a:lnSpc>
                        <a:spcBef>
                          <a:spcPts val="0"/>
                        </a:spcBef>
                        <a:spcAft>
                          <a:spcPts val="0"/>
                        </a:spcAft>
                        <a:buClr>
                          <a:srgbClr val="000000"/>
                        </a:buClr>
                        <a:buSzPts val="1700"/>
                        <a:buFont typeface="Arial"/>
                        <a:buNone/>
                      </a:pPr>
                      <a:r>
                        <a:rPr lang="en" sz="2300" u="none" strike="noStrike" cap="none" dirty="0">
                          <a:latin typeface="Arial" panose="020B0604020202020204" pitchFamily="34" charset="0"/>
                          <a:cs typeface="Arial" panose="020B0604020202020204" pitchFamily="34" charset="0"/>
                        </a:rPr>
                        <a:t>Control of roadmap</a:t>
                      </a:r>
                      <a:endParaRPr sz="2300" u="none" strike="noStrike" cap="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700"/>
                        <a:buFont typeface="Arial"/>
                        <a:buNone/>
                      </a:pPr>
                      <a:endParaRPr sz="2300" u="none" strike="noStrike" cap="none" dirty="0">
                        <a:latin typeface="Arial" panose="020B0604020202020204" pitchFamily="34" charset="0"/>
                        <a:cs typeface="Arial" panose="020B0604020202020204" pitchFamily="34" charset="0"/>
                      </a:endParaRPr>
                    </a:p>
                  </a:txBody>
                  <a:tcPr marL="88967" marR="88967" marT="88967" marB="8896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 sz="2300" u="none" strike="noStrike" cap="none">
                          <a:highlight>
                            <a:srgbClr val="F8F8F8"/>
                          </a:highlight>
                          <a:latin typeface="Arial"/>
                          <a:ea typeface="Arial"/>
                          <a:cs typeface="Arial"/>
                          <a:sym typeface="Arial"/>
                        </a:rPr>
                        <a:t>Creates opportunity costs and can distract from “core business”</a:t>
                      </a:r>
                      <a:endParaRPr sz="2300" u="none" strike="noStrike" cap="none"/>
                    </a:p>
                  </a:txBody>
                  <a:tcPr marL="88967" marR="88967" marT="88967" marB="8896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8F8F8"/>
                    </a:solidFill>
                  </a:tcPr>
                </a:tc>
                <a:extLst>
                  <a:ext uri="{0D108BD9-81ED-4DB2-BD59-A6C34878D82A}">
                    <a16:rowId xmlns:a16="http://schemas.microsoft.com/office/drawing/2014/main" val="10003"/>
                  </a:ext>
                </a:extLst>
              </a:tr>
              <a:tr h="868813">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700"/>
                        <a:buFont typeface="Arial"/>
                        <a:buNone/>
                      </a:pPr>
                      <a:r>
                        <a:rPr lang="en" sz="2300" u="none" strike="noStrike" cap="none">
                          <a:highlight>
                            <a:srgbClr val="F8F8F8"/>
                          </a:highlight>
                          <a:latin typeface="Arial"/>
                          <a:ea typeface="Arial"/>
                          <a:cs typeface="Arial"/>
                          <a:sym typeface="Arial"/>
                        </a:rPr>
                        <a:t>It takes significant investment and specialist skills to build good robust and secure quality system</a:t>
                      </a:r>
                      <a:endParaRPr sz="2300" u="none" strike="noStrike" cap="none"/>
                    </a:p>
                  </a:txBody>
                  <a:tcPr marL="88967" marR="88967" marT="88967" marB="8896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8F8F8"/>
                    </a:solidFill>
                  </a:tcPr>
                </a:tc>
                <a:extLst>
                  <a:ext uri="{0D108BD9-81ED-4DB2-BD59-A6C34878D82A}">
                    <a16:rowId xmlns:a16="http://schemas.microsoft.com/office/drawing/2014/main" val="10004"/>
                  </a:ext>
                </a:extLst>
              </a:tr>
              <a:tr h="868813">
                <a:tc rowSpan="2">
                  <a:txBody>
                    <a:bodyPr/>
                    <a:lstStyle/>
                    <a:p>
                      <a:pPr marL="0" marR="0" lvl="0" indent="0" algn="l" rtl="0">
                        <a:lnSpc>
                          <a:spcPct val="100000"/>
                        </a:lnSpc>
                        <a:spcBef>
                          <a:spcPts val="0"/>
                        </a:spcBef>
                        <a:spcAft>
                          <a:spcPts val="0"/>
                        </a:spcAft>
                        <a:buClr>
                          <a:srgbClr val="000000"/>
                        </a:buClr>
                        <a:buSzPts val="1700"/>
                        <a:buFont typeface="Arial"/>
                        <a:buNone/>
                      </a:pPr>
                      <a:r>
                        <a:rPr lang="en" sz="2300" u="none" strike="noStrike" cap="none" dirty="0">
                          <a:latin typeface="Arial" panose="020B0604020202020204" pitchFamily="34" charset="0"/>
                          <a:cs typeface="Arial" panose="020B0604020202020204" pitchFamily="34" charset="0"/>
                        </a:rPr>
                        <a:t>Provides complete control &amp; use of data</a:t>
                      </a:r>
                      <a:endParaRPr sz="2300" u="none" strike="noStrike" cap="none" dirty="0">
                        <a:latin typeface="Arial" panose="020B0604020202020204" pitchFamily="34" charset="0"/>
                        <a:cs typeface="Arial" panose="020B0604020202020204" pitchFamily="34" charset="0"/>
                      </a:endParaRPr>
                    </a:p>
                  </a:txBody>
                  <a:tcPr marL="88967" marR="88967" marT="88967" marB="8896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 sz="2300" u="none" strike="noStrike" cap="none">
                          <a:highlight>
                            <a:srgbClr val="F8F8F8"/>
                          </a:highlight>
                          <a:latin typeface="Arial"/>
                          <a:ea typeface="Arial"/>
                          <a:cs typeface="Arial"/>
                          <a:sym typeface="Arial"/>
                        </a:rPr>
                        <a:t>Responsible for fixing bugs, managing dependencies (security patches) and adding new features</a:t>
                      </a:r>
                      <a:endParaRPr sz="2300" u="none" strike="noStrike" cap="none"/>
                    </a:p>
                  </a:txBody>
                  <a:tcPr marL="88967" marR="88967" marT="88967" marB="8896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8F8F8"/>
                    </a:solidFill>
                  </a:tcPr>
                </a:tc>
                <a:extLst>
                  <a:ext uri="{0D108BD9-81ED-4DB2-BD59-A6C34878D82A}">
                    <a16:rowId xmlns:a16="http://schemas.microsoft.com/office/drawing/2014/main" val="10005"/>
                  </a:ext>
                </a:extLst>
              </a:tr>
              <a:tr h="523373">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700"/>
                        <a:buFont typeface="Arial"/>
                        <a:buNone/>
                      </a:pPr>
                      <a:r>
                        <a:rPr lang="en" sz="2300" u="none" strike="noStrike" cap="none" dirty="0">
                          <a:highlight>
                            <a:srgbClr val="F8F8F8"/>
                          </a:highlight>
                          <a:latin typeface="Arial"/>
                          <a:ea typeface="Arial"/>
                          <a:cs typeface="Arial"/>
                          <a:sym typeface="Arial"/>
                        </a:rPr>
                        <a:t>Must provide internal support</a:t>
                      </a:r>
                      <a:endParaRPr sz="2300" u="none" strike="noStrike" cap="none" dirty="0"/>
                    </a:p>
                  </a:txBody>
                  <a:tcPr marL="88967" marR="88967" marT="88967" marB="8896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8F8F8"/>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9890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2" name="Google Shape;1102;g2891d793a34_0_335"/>
          <p:cNvSpPr txBox="1">
            <a:spLocks noGrp="1"/>
          </p:cNvSpPr>
          <p:nvPr>
            <p:ph type="title"/>
          </p:nvPr>
        </p:nvSpPr>
        <p:spPr>
          <a:xfrm>
            <a:off x="538571" y="81011"/>
            <a:ext cx="10084496" cy="1561647"/>
          </a:xfrm>
          <a:prstGeom prst="rect">
            <a:avLst/>
          </a:prstGeom>
          <a:noFill/>
          <a:ln>
            <a:noFill/>
          </a:ln>
        </p:spPr>
        <p:txBody>
          <a:bodyPr spcFirstLastPara="1" vert="horz" wrap="square" lIns="91433" tIns="45700" rIns="91433" bIns="45700" rtlCol="0" anchor="ctr" anchorCtr="0">
            <a:normAutofit/>
          </a:bodyPr>
          <a:lstStyle/>
          <a:p>
            <a:pPr>
              <a:spcBef>
                <a:spcPts val="0"/>
              </a:spcBef>
              <a:buClr>
                <a:schemeClr val="lt1"/>
              </a:buClr>
              <a:buSzPts val="2700"/>
            </a:pPr>
            <a:r>
              <a:rPr lang="en" dirty="0">
                <a:latin typeface="Arial"/>
              </a:rPr>
              <a:t>B</a:t>
            </a:r>
            <a:r>
              <a:rPr lang="en" dirty="0">
                <a:latin typeface="Arial"/>
                <a:ea typeface="Arial"/>
                <a:cs typeface="Arial"/>
                <a:sym typeface="Arial"/>
              </a:rPr>
              <a:t>uying so</a:t>
            </a:r>
            <a:r>
              <a:rPr lang="en" dirty="0">
                <a:latin typeface="Arial"/>
              </a:rPr>
              <a:t>ftware</a:t>
            </a:r>
            <a:endParaRPr dirty="0">
              <a:solidFill>
                <a:schemeClr val="lt1"/>
              </a:solidFill>
              <a:latin typeface="Arial"/>
            </a:endParaRPr>
          </a:p>
        </p:txBody>
      </p:sp>
      <p:graphicFrame>
        <p:nvGraphicFramePr>
          <p:cNvPr id="1104" name="Google Shape;1104;g2891d793a34_0_335"/>
          <p:cNvGraphicFramePr/>
          <p:nvPr/>
        </p:nvGraphicFramePr>
        <p:xfrm>
          <a:off x="664117" y="1309329"/>
          <a:ext cx="10501800" cy="5003536"/>
        </p:xfrm>
        <a:graphic>
          <a:graphicData uri="http://schemas.openxmlformats.org/drawingml/2006/table">
            <a:tbl>
              <a:tblPr>
                <a:noFill/>
              </a:tblPr>
              <a:tblGrid>
                <a:gridCol w="5259933">
                  <a:extLst>
                    <a:ext uri="{9D8B030D-6E8A-4147-A177-3AD203B41FA5}">
                      <a16:colId xmlns:a16="http://schemas.microsoft.com/office/drawing/2014/main" val="20000"/>
                    </a:ext>
                  </a:extLst>
                </a:gridCol>
                <a:gridCol w="5241867">
                  <a:extLst>
                    <a:ext uri="{9D8B030D-6E8A-4147-A177-3AD203B41FA5}">
                      <a16:colId xmlns:a16="http://schemas.microsoft.com/office/drawing/2014/main" val="20001"/>
                    </a:ext>
                  </a:extLst>
                </a:gridCol>
              </a:tblGrid>
              <a:tr h="448053">
                <a:tc>
                  <a:txBody>
                    <a:bodyPr/>
                    <a:lstStyle/>
                    <a:p>
                      <a:pPr marL="0" marR="0" lvl="0" indent="0" algn="ctr" rtl="0">
                        <a:lnSpc>
                          <a:spcPct val="100000"/>
                        </a:lnSpc>
                        <a:spcBef>
                          <a:spcPts val="0"/>
                        </a:spcBef>
                        <a:spcAft>
                          <a:spcPts val="0"/>
                        </a:spcAft>
                        <a:buClr>
                          <a:srgbClr val="000000"/>
                        </a:buClr>
                        <a:buSzPts val="1100"/>
                        <a:buFont typeface="Arial"/>
                        <a:buNone/>
                      </a:pPr>
                      <a:r>
                        <a:rPr lang="en" sz="1500" b="1" u="none" strike="noStrike" cap="none" dirty="0">
                          <a:solidFill>
                            <a:srgbClr val="FFFFFF"/>
                          </a:solidFill>
                          <a:latin typeface="Arial"/>
                          <a:ea typeface="Arial"/>
                          <a:cs typeface="Arial"/>
                          <a:sym typeface="Arial"/>
                        </a:rPr>
                        <a:t>Pros</a:t>
                      </a:r>
                      <a:endParaRPr sz="1500" u="none" strike="noStrike" cap="none" dirty="0"/>
                    </a:p>
                  </a:txBody>
                  <a:tcPr marL="128300" marR="128300" marT="128300" marB="96233"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70C0"/>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500" b="1" u="none" strike="noStrike" cap="none">
                          <a:solidFill>
                            <a:srgbClr val="FFFFFF"/>
                          </a:solidFill>
                          <a:highlight>
                            <a:srgbClr val="363943"/>
                          </a:highlight>
                          <a:latin typeface="Arial"/>
                          <a:ea typeface="Arial"/>
                          <a:cs typeface="Arial"/>
                          <a:sym typeface="Arial"/>
                        </a:rPr>
                        <a:t>Cons</a:t>
                      </a:r>
                      <a:endParaRPr sz="1500" u="none" strike="noStrike" cap="none"/>
                    </a:p>
                  </a:txBody>
                  <a:tcPr marL="128300" marR="128300" marT="128300" marB="96233"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63943"/>
                    </a:solidFill>
                  </a:tcPr>
                </a:tc>
                <a:extLst>
                  <a:ext uri="{0D108BD9-81ED-4DB2-BD59-A6C34878D82A}">
                    <a16:rowId xmlns:a16="http://schemas.microsoft.com/office/drawing/2014/main" val="10000"/>
                  </a:ext>
                </a:extLst>
              </a:tr>
              <a:tr h="480120">
                <a:tc>
                  <a:txBody>
                    <a:bodyPr/>
                    <a:lstStyle/>
                    <a:p>
                      <a:pPr marL="0" marR="0" lvl="0" indent="0" algn="l" rtl="0">
                        <a:lnSpc>
                          <a:spcPct val="100000"/>
                        </a:lnSpc>
                        <a:spcBef>
                          <a:spcPts val="0"/>
                        </a:spcBef>
                        <a:spcAft>
                          <a:spcPts val="0"/>
                        </a:spcAft>
                        <a:buClr>
                          <a:schemeClr val="dk1"/>
                        </a:buClr>
                        <a:buSzPts val="900"/>
                        <a:buFont typeface="Arial"/>
                        <a:buNone/>
                      </a:pPr>
                      <a:r>
                        <a:rPr lang="en" sz="1500" u="none" strike="noStrike" cap="none" dirty="0">
                          <a:latin typeface="Arial" panose="020B0604020202020204" pitchFamily="34" charset="0"/>
                          <a:ea typeface="Arial"/>
                          <a:cs typeface="Arial" panose="020B0604020202020204" pitchFamily="34" charset="0"/>
                          <a:sym typeface="Arial"/>
                        </a:rPr>
                        <a:t>Typically, faster to implement</a:t>
                      </a:r>
                      <a:endParaRPr sz="1500" u="none" strike="noStrike" cap="none" dirty="0">
                        <a:latin typeface="Arial" panose="020B0604020202020204" pitchFamily="34" charset="0"/>
                        <a:cs typeface="Arial" panose="020B0604020202020204" pitchFamily="34" charset="0"/>
                      </a:endParaRPr>
                    </a:p>
                  </a:txBody>
                  <a:tcPr marL="128300" marR="128300" marT="128300" marB="128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900"/>
                        <a:buFont typeface="Arial"/>
                        <a:buNone/>
                      </a:pPr>
                      <a:r>
                        <a:rPr lang="en" sz="1500" u="none" strike="noStrike" cap="none" dirty="0">
                          <a:highlight>
                            <a:srgbClr val="F8F8F8"/>
                          </a:highlight>
                          <a:latin typeface="Arial" panose="020B0604020202020204" pitchFamily="34" charset="0"/>
                          <a:cs typeface="Arial" panose="020B0604020202020204" pitchFamily="34" charset="0"/>
                        </a:rPr>
                        <a:t>Risk of vendor lock-in</a:t>
                      </a:r>
                      <a:endParaRPr sz="1500" u="none" strike="noStrike" cap="none" dirty="0">
                        <a:latin typeface="Arial" panose="020B0604020202020204" pitchFamily="34" charset="0"/>
                        <a:cs typeface="Arial" panose="020B0604020202020204" pitchFamily="34" charset="0"/>
                      </a:endParaRPr>
                    </a:p>
                  </a:txBody>
                  <a:tcPr marL="128300" marR="128300" marT="128300" marB="128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8F8F8"/>
                    </a:solidFill>
                  </a:tcPr>
                </a:tc>
                <a:extLst>
                  <a:ext uri="{0D108BD9-81ED-4DB2-BD59-A6C34878D82A}">
                    <a16:rowId xmlns:a16="http://schemas.microsoft.com/office/drawing/2014/main" val="10001"/>
                  </a:ext>
                </a:extLst>
              </a:tr>
              <a:tr h="480120">
                <a:tc>
                  <a:txBody>
                    <a:bodyPr/>
                    <a:lstStyle/>
                    <a:p>
                      <a:pPr marL="0" marR="0" lvl="0" indent="0" algn="l" rtl="0">
                        <a:lnSpc>
                          <a:spcPct val="100000"/>
                        </a:lnSpc>
                        <a:spcBef>
                          <a:spcPts val="0"/>
                        </a:spcBef>
                        <a:spcAft>
                          <a:spcPts val="0"/>
                        </a:spcAft>
                        <a:buClr>
                          <a:schemeClr val="dk1"/>
                        </a:buClr>
                        <a:buSzPts val="900"/>
                        <a:buFont typeface="Arial"/>
                        <a:buNone/>
                      </a:pPr>
                      <a:r>
                        <a:rPr lang="en" sz="1500" u="none" strike="noStrike" cap="none" dirty="0">
                          <a:latin typeface="Arial"/>
                          <a:ea typeface="Arial"/>
                          <a:cs typeface="Arial"/>
                          <a:sym typeface="Arial"/>
                        </a:rPr>
                        <a:t>Requires fewer developer resources</a:t>
                      </a:r>
                      <a:endParaRPr sz="1500" u="none" strike="noStrike" cap="none" dirty="0"/>
                    </a:p>
                  </a:txBody>
                  <a:tcPr marL="128300" marR="128300" marT="128300" marB="128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900"/>
                        <a:buFont typeface="Arial"/>
                        <a:buNone/>
                      </a:pPr>
                      <a:r>
                        <a:rPr lang="en" sz="1500" u="none" strike="noStrike" cap="none">
                          <a:highlight>
                            <a:srgbClr val="F8F8F8"/>
                          </a:highlight>
                          <a:latin typeface="Arial"/>
                          <a:ea typeface="Arial"/>
                          <a:cs typeface="Arial"/>
                          <a:sym typeface="Arial"/>
                        </a:rPr>
                        <a:t>May still developer resources with system specific skills </a:t>
                      </a:r>
                      <a:endParaRPr sz="1500" u="none" strike="noStrike" cap="none"/>
                    </a:p>
                  </a:txBody>
                  <a:tcPr marL="128300" marR="128300" marT="128300" marB="128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8F8F8"/>
                    </a:solidFill>
                  </a:tcPr>
                </a:tc>
                <a:extLst>
                  <a:ext uri="{0D108BD9-81ED-4DB2-BD59-A6C34878D82A}">
                    <a16:rowId xmlns:a16="http://schemas.microsoft.com/office/drawing/2014/main" val="10002"/>
                  </a:ext>
                </a:extLst>
              </a:tr>
              <a:tr h="480120">
                <a:tc>
                  <a:txBody>
                    <a:bodyPr/>
                    <a:lstStyle/>
                    <a:p>
                      <a:pPr marL="0" marR="0" lvl="0" indent="0" algn="l" rtl="0">
                        <a:lnSpc>
                          <a:spcPct val="100000"/>
                        </a:lnSpc>
                        <a:spcBef>
                          <a:spcPts val="0"/>
                        </a:spcBef>
                        <a:spcAft>
                          <a:spcPts val="0"/>
                        </a:spcAft>
                        <a:buClr>
                          <a:schemeClr val="dk1"/>
                        </a:buClr>
                        <a:buSzPts val="900"/>
                        <a:buFont typeface="Arial"/>
                        <a:buNone/>
                      </a:pPr>
                      <a:r>
                        <a:rPr lang="en" sz="1500" u="none" strike="noStrike" cap="none">
                          <a:latin typeface="Arial"/>
                          <a:ea typeface="Arial"/>
                          <a:cs typeface="Arial"/>
                          <a:sym typeface="Arial"/>
                        </a:rPr>
                        <a:t>Feature rich from beginning</a:t>
                      </a:r>
                      <a:endParaRPr sz="1500" u="none" strike="noStrike" cap="none"/>
                    </a:p>
                  </a:txBody>
                  <a:tcPr marL="128300" marR="128300" marT="128300" marB="128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900"/>
                        <a:buFont typeface="Arial"/>
                        <a:buNone/>
                      </a:pPr>
                      <a:r>
                        <a:rPr lang="en" sz="1500" u="none" strike="noStrike" cap="none">
                          <a:highlight>
                            <a:srgbClr val="F8F8F8"/>
                          </a:highlight>
                          <a:latin typeface="Arial"/>
                          <a:ea typeface="Arial"/>
                          <a:cs typeface="Arial"/>
                          <a:sym typeface="Arial"/>
                        </a:rPr>
                        <a:t>Less customized to your specific needs</a:t>
                      </a:r>
                      <a:endParaRPr sz="1500" u="none" strike="noStrike" cap="none"/>
                    </a:p>
                  </a:txBody>
                  <a:tcPr marL="128300" marR="128300" marT="128300" marB="128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8F8F8"/>
                    </a:solidFill>
                  </a:tcPr>
                </a:tc>
                <a:extLst>
                  <a:ext uri="{0D108BD9-81ED-4DB2-BD59-A6C34878D82A}">
                    <a16:rowId xmlns:a16="http://schemas.microsoft.com/office/drawing/2014/main" val="10003"/>
                  </a:ext>
                </a:extLst>
              </a:tr>
              <a:tr h="703640">
                <a:tc>
                  <a:txBody>
                    <a:bodyPr/>
                    <a:lstStyle/>
                    <a:p>
                      <a:pPr marL="0" marR="0" lvl="0" indent="0" algn="l" rtl="0">
                        <a:lnSpc>
                          <a:spcPct val="100000"/>
                        </a:lnSpc>
                        <a:spcBef>
                          <a:spcPts val="0"/>
                        </a:spcBef>
                        <a:spcAft>
                          <a:spcPts val="0"/>
                        </a:spcAft>
                        <a:buClr>
                          <a:schemeClr val="dk1"/>
                        </a:buClr>
                        <a:buSzPts val="900"/>
                        <a:buFont typeface="Arial"/>
                        <a:buNone/>
                      </a:pPr>
                      <a:r>
                        <a:rPr lang="en" sz="1500" u="none" strike="noStrike" cap="none">
                          <a:latin typeface="Arial"/>
                          <a:ea typeface="Arial"/>
                          <a:cs typeface="Arial"/>
                          <a:sym typeface="Arial"/>
                        </a:rPr>
                        <a:t>Proven expertise</a:t>
                      </a:r>
                      <a:endParaRPr sz="1500" u="none" strike="noStrike" cap="none"/>
                    </a:p>
                  </a:txBody>
                  <a:tcPr marL="128300" marR="128300" marT="128300" marB="128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900"/>
                        <a:buFont typeface="Arial"/>
                        <a:buNone/>
                      </a:pPr>
                      <a:r>
                        <a:rPr lang="en" sz="1500" u="none" strike="noStrike" cap="none" dirty="0">
                          <a:highlight>
                            <a:srgbClr val="F8F8F8"/>
                          </a:highlight>
                          <a:latin typeface="Arial"/>
                          <a:ea typeface="Arial"/>
                          <a:cs typeface="Arial"/>
                          <a:sym typeface="Arial"/>
                        </a:rPr>
                        <a:t>Don’t have local context, particularly for LIMCs buying software developed for high income countries</a:t>
                      </a:r>
                      <a:endParaRPr sz="1500" u="none" strike="noStrike" cap="none" dirty="0"/>
                    </a:p>
                  </a:txBody>
                  <a:tcPr marL="128300" marR="128300" marT="128300" marB="128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8F8F8"/>
                    </a:solidFill>
                  </a:tcPr>
                </a:tc>
                <a:extLst>
                  <a:ext uri="{0D108BD9-81ED-4DB2-BD59-A6C34878D82A}">
                    <a16:rowId xmlns:a16="http://schemas.microsoft.com/office/drawing/2014/main" val="10004"/>
                  </a:ext>
                </a:extLst>
              </a:tr>
              <a:tr h="1150680">
                <a:tc>
                  <a:txBody>
                    <a:bodyPr/>
                    <a:lstStyle/>
                    <a:p>
                      <a:pPr marL="0" marR="0" lvl="0" indent="0" algn="l" rtl="0">
                        <a:lnSpc>
                          <a:spcPct val="100000"/>
                        </a:lnSpc>
                        <a:spcBef>
                          <a:spcPts val="0"/>
                        </a:spcBef>
                        <a:spcAft>
                          <a:spcPts val="0"/>
                        </a:spcAft>
                        <a:buClr>
                          <a:schemeClr val="dk1"/>
                        </a:buClr>
                        <a:buSzPts val="900"/>
                        <a:buFont typeface="Arial"/>
                        <a:buNone/>
                      </a:pPr>
                      <a:r>
                        <a:rPr lang="en" sz="1500" u="none" strike="noStrike" cap="none">
                          <a:latin typeface="Arial"/>
                          <a:ea typeface="Arial"/>
                          <a:cs typeface="Arial"/>
                          <a:sym typeface="Arial"/>
                        </a:rPr>
                        <a:t>Well established proprietary software should be able to provide evidence of quality assurance practices meaning that you have confidence in the </a:t>
                      </a:r>
                      <a:r>
                        <a:rPr lang="en" sz="1500" u="none" strike="noStrike" cap="none"/>
                        <a:t>system's</a:t>
                      </a:r>
                      <a:r>
                        <a:rPr lang="en" sz="1500" u="none" strike="noStrike" cap="none">
                          <a:latin typeface="Arial"/>
                          <a:ea typeface="Arial"/>
                          <a:cs typeface="Arial"/>
                          <a:sym typeface="Arial"/>
                        </a:rPr>
                        <a:t> ability to process data</a:t>
                      </a:r>
                      <a:endParaRPr sz="1500" u="none" strike="noStrike" cap="none"/>
                    </a:p>
                  </a:txBody>
                  <a:tcPr marL="128300" marR="128300" marT="128300" marB="128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900"/>
                        <a:buFont typeface="Arial"/>
                        <a:buNone/>
                      </a:pPr>
                      <a:r>
                        <a:rPr lang="en" sz="1500" u="none" strike="noStrike" cap="none">
                          <a:highlight>
                            <a:srgbClr val="F8F8F8"/>
                          </a:highlight>
                          <a:latin typeface="Arial"/>
                          <a:ea typeface="Arial"/>
                          <a:cs typeface="Arial"/>
                          <a:sym typeface="Arial"/>
                        </a:rPr>
                        <a:t>Typically, high cost with ongoing annual license fees often payable in foreign currencies</a:t>
                      </a:r>
                      <a:endParaRPr sz="1500" u="none" strike="noStrike" cap="none"/>
                    </a:p>
                  </a:txBody>
                  <a:tcPr marL="128300" marR="128300" marT="128300" marB="128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8F8F8"/>
                    </a:solidFill>
                  </a:tcPr>
                </a:tc>
                <a:extLst>
                  <a:ext uri="{0D108BD9-81ED-4DB2-BD59-A6C34878D82A}">
                    <a16:rowId xmlns:a16="http://schemas.microsoft.com/office/drawing/2014/main" val="10005"/>
                  </a:ext>
                </a:extLst>
              </a:tr>
              <a:tr h="513309">
                <a:tc>
                  <a:txBody>
                    <a:bodyPr/>
                    <a:lstStyle/>
                    <a:p>
                      <a:pPr marL="0" marR="0" lvl="0" indent="0" algn="l" rtl="0">
                        <a:lnSpc>
                          <a:spcPct val="100000"/>
                        </a:lnSpc>
                        <a:spcBef>
                          <a:spcPts val="0"/>
                        </a:spcBef>
                        <a:spcAft>
                          <a:spcPts val="0"/>
                        </a:spcAft>
                        <a:buClr>
                          <a:schemeClr val="dk1"/>
                        </a:buClr>
                        <a:buSzPts val="900"/>
                        <a:buFont typeface="Arial"/>
                        <a:buNone/>
                      </a:pPr>
                      <a:r>
                        <a:rPr lang="en" sz="1500" u="none" strike="noStrike" cap="none">
                          <a:latin typeface="Arial"/>
                          <a:ea typeface="Arial"/>
                          <a:cs typeface="Arial"/>
                          <a:sym typeface="Arial"/>
                        </a:rPr>
                        <a:t>Roadmap influence by multiple parties</a:t>
                      </a:r>
                      <a:endParaRPr sz="1500" u="none" strike="noStrike" cap="none"/>
                    </a:p>
                  </a:txBody>
                  <a:tcPr marL="128300" marR="128300" marT="128300" marB="128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900"/>
                        <a:buFont typeface="Arial"/>
                        <a:buNone/>
                      </a:pPr>
                      <a:r>
                        <a:rPr lang="en" sz="1500" u="none" strike="noStrike" cap="none">
                          <a:highlight>
                            <a:srgbClr val="F8F8F8"/>
                          </a:highlight>
                        </a:rPr>
                        <a:t>L</a:t>
                      </a:r>
                      <a:r>
                        <a:rPr lang="en" sz="1500" u="none" strike="noStrike" cap="none">
                          <a:highlight>
                            <a:srgbClr val="F8F8F8"/>
                          </a:highlight>
                          <a:latin typeface="Arial"/>
                          <a:ea typeface="Arial"/>
                          <a:cs typeface="Arial"/>
                          <a:sym typeface="Arial"/>
                        </a:rPr>
                        <a:t>imited influence over roadmap priorities and decisions</a:t>
                      </a:r>
                      <a:endParaRPr sz="1500" u="none" strike="noStrike" cap="none"/>
                    </a:p>
                  </a:txBody>
                  <a:tcPr marL="76967" marR="76967" marT="38467" marB="3846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747493">
                <a:tc>
                  <a:txBody>
                    <a:bodyPr/>
                    <a:lstStyle/>
                    <a:p>
                      <a:pPr marL="0" marR="0" lvl="0" indent="0" algn="l" rtl="0">
                        <a:lnSpc>
                          <a:spcPct val="100000"/>
                        </a:lnSpc>
                        <a:spcBef>
                          <a:spcPts val="0"/>
                        </a:spcBef>
                        <a:spcAft>
                          <a:spcPts val="0"/>
                        </a:spcAft>
                        <a:buClr>
                          <a:schemeClr val="dk1"/>
                        </a:buClr>
                        <a:buSzPts val="900"/>
                        <a:buFont typeface="Arial"/>
                        <a:buNone/>
                      </a:pPr>
                      <a:r>
                        <a:rPr lang="en" sz="1500" u="none" strike="noStrike" cap="none"/>
                        <a:t>T</a:t>
                      </a:r>
                      <a:r>
                        <a:rPr lang="en" sz="1500" u="none" strike="noStrike" cap="none">
                          <a:latin typeface="Arial"/>
                          <a:ea typeface="Arial"/>
                          <a:cs typeface="Arial"/>
                          <a:sym typeface="Arial"/>
                        </a:rPr>
                        <a:t>echnical support for the software is often provided through a service level agreement (SLA)</a:t>
                      </a:r>
                      <a:endParaRPr sz="1500" u="none" strike="noStrike" cap="none"/>
                    </a:p>
                  </a:txBody>
                  <a:tcPr marL="128300" marR="128300" marT="128300" marB="128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900"/>
                        <a:buFont typeface="Arial"/>
                        <a:buNone/>
                      </a:pPr>
                      <a:r>
                        <a:rPr lang="en" sz="1500" u="none" strike="noStrike" cap="none" dirty="0">
                          <a:latin typeface="Arial"/>
                          <a:ea typeface="Arial"/>
                          <a:cs typeface="Arial"/>
                          <a:sym typeface="Arial"/>
                        </a:rPr>
                        <a:t>SLAs may be high cost and providers may lack knowledge of local implementation environment. Local user helpdesk may still be needed</a:t>
                      </a:r>
                      <a:endParaRPr sz="1500" u="none" strike="noStrike" cap="none" dirty="0"/>
                    </a:p>
                  </a:txBody>
                  <a:tcPr marL="76967" marR="76967" marT="38467" marB="3846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15849793"/>
      </p:ext>
    </p:extLst>
  </p:cSld>
  <p:clrMapOvr>
    <a:masterClrMapping/>
  </p:clrMapOvr>
</p:sld>
</file>

<file path=ppt/theme/theme1.xml><?xml version="1.0" encoding="utf-8"?>
<a:theme xmlns:a="http://schemas.openxmlformats.org/drawingml/2006/main" name="I-LEAD Slide Temp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LEAD Slide Template" id="{D8F41B83-B738-4071-A7B7-516DAC615F49}" vid="{0A070B53-7626-4749-9DC4-7019A401D6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I-LEAD Slide Template</Template>
  <TotalTime>2</TotalTime>
  <Words>2303</Words>
  <Application>Microsoft Office PowerPoint</Application>
  <PresentationFormat>Widescreen</PresentationFormat>
  <Paragraphs>221</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Arial</vt:lpstr>
      <vt:lpstr>Calibri</vt:lpstr>
      <vt:lpstr>Roboto</vt:lpstr>
      <vt:lpstr>I-LEAD Slide Template</vt:lpstr>
      <vt:lpstr>Meeting Country HIS Needs with  Global Goods in the Context of Sustainability</vt:lpstr>
      <vt:lpstr>Objectives</vt:lpstr>
      <vt:lpstr>Build, buy or adapt conundrum</vt:lpstr>
      <vt:lpstr>Build, buy or adapt conundrum</vt:lpstr>
      <vt:lpstr>Build, buy or adapt conundrum</vt:lpstr>
      <vt:lpstr>Build, buy or adapt conundrum</vt:lpstr>
      <vt:lpstr>Build, buy or adapt conundrum</vt:lpstr>
      <vt:lpstr>Building software</vt:lpstr>
      <vt:lpstr>Buying software</vt:lpstr>
      <vt:lpstr>Adapting software</vt:lpstr>
      <vt:lpstr>Software licensing</vt:lpstr>
      <vt:lpstr>Governments and organizations often use a mix of open source and proprietary digital health solutions that best fits their needs.</vt:lpstr>
      <vt:lpstr>Global Goods…</vt:lpstr>
      <vt:lpstr>PowerPoint Presentation</vt:lpstr>
      <vt:lpstr>PowerPoint Presentation</vt:lpstr>
      <vt:lpstr>PowerPoint Presentation</vt:lpstr>
      <vt:lpstr>How many of you have heard myths or misconceptions about open-source software or global goods?</vt:lpstr>
      <vt:lpstr>Open Source &amp; Global Goods Myths</vt:lpstr>
      <vt:lpstr>Interactive Global Goods Guidebook</vt:lpstr>
      <vt:lpstr>PowerPoint Presentation</vt:lpstr>
      <vt:lpstr>Discussion:  Build, buy or adapt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Caitlin Bowman</dc:creator>
  <cp:lastModifiedBy>Caitlin Bowman</cp:lastModifiedBy>
  <cp:revision>2</cp:revision>
  <dcterms:created xsi:type="dcterms:W3CDTF">2025-09-22T16:44:33Z</dcterms:created>
  <dcterms:modified xsi:type="dcterms:W3CDTF">2025-09-22T22:29:07Z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7860cfc-4c84-46be-848a-dfbe37dbcc58_Enabled">
    <vt:lpwstr>true</vt:lpwstr>
  </property>
  <property fmtid="{D5CDD505-2E9C-101B-9397-08002B2CF9AE}" pid="3" name="MSIP_Label_27860cfc-4c84-46be-848a-dfbe37dbcc58_SetDate">
    <vt:lpwstr>2025-09-22T22:28:21Z</vt:lpwstr>
  </property>
  <property fmtid="{D5CDD505-2E9C-101B-9397-08002B2CF9AE}" pid="4" name="MSIP_Label_27860cfc-4c84-46be-848a-dfbe37dbcc58_Method">
    <vt:lpwstr>Standard</vt:lpwstr>
  </property>
  <property fmtid="{D5CDD505-2E9C-101B-9397-08002B2CF9AE}" pid="5" name="MSIP_Label_27860cfc-4c84-46be-848a-dfbe37dbcc58_Name">
    <vt:lpwstr>PATH-Internal</vt:lpwstr>
  </property>
  <property fmtid="{D5CDD505-2E9C-101B-9397-08002B2CF9AE}" pid="6" name="MSIP_Label_27860cfc-4c84-46be-848a-dfbe37dbcc58_SiteId">
    <vt:lpwstr>29ca3f4f-6d67-49a5-a001-e1db48252717</vt:lpwstr>
  </property>
  <property fmtid="{D5CDD505-2E9C-101B-9397-08002B2CF9AE}" pid="7" name="MSIP_Label_27860cfc-4c84-46be-848a-dfbe37dbcc58_ActionId">
    <vt:lpwstr>c8fb4936-51ee-4259-bf8d-ff8a16ac23cb</vt:lpwstr>
  </property>
  <property fmtid="{D5CDD505-2E9C-101B-9397-08002B2CF9AE}" pid="8" name="MSIP_Label_27860cfc-4c84-46be-848a-dfbe37dbcc58_ContentBits">
    <vt:lpwstr>0</vt:lpwstr>
  </property>
  <property fmtid="{D5CDD505-2E9C-101B-9397-08002B2CF9AE}" pid="9" name="MSIP_Label_27860cfc-4c84-46be-848a-dfbe37dbcc58_Tag">
    <vt:lpwstr>10, 3, 0, 1</vt:lpwstr>
  </property>
</Properties>
</file>