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1"/>
  </p:notesMasterIdLst>
  <p:sldIdLst>
    <p:sldId id="256" r:id="rId3"/>
    <p:sldId id="257" r:id="rId4"/>
    <p:sldId id="258" r:id="rId5"/>
    <p:sldId id="259" r:id="rId6"/>
    <p:sldId id="260" r:id="rId7"/>
    <p:sldId id="285" r:id="rId8"/>
    <p:sldId id="261" r:id="rId9"/>
    <p:sldId id="262" r:id="rId10"/>
    <p:sldId id="263" r:id="rId11"/>
    <p:sldId id="264" r:id="rId12"/>
    <p:sldId id="284"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Helvetica Neue" panose="020B060402020202020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Play"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WRsbp6F4HUiUUNqaC2FqZgMMD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39E2F9-BBEB-4BF9-9F94-2823F02FB924}">
  <a:tblStyle styleId="{9239E2F9-BBEB-4BF9-9F94-2823F02FB9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67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4D89D-3A8D-46AA-A975-410A3BB355FA}"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88A56638-EEFB-40A1-90BD-A46D7E66312E}">
      <dgm:prSet/>
      <dgm:spPr>
        <a:xfrm>
          <a:off x="381536" y="2435383"/>
          <a:ext cx="1521563" cy="605075"/>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Phase 1: Inception &amp; Adoption | </a:t>
          </a:r>
        </a:p>
        <a:p>
          <a:pPr>
            <a:buNone/>
          </a:pPr>
          <a:r>
            <a:rPr lang="en-US" b="1" dirty="0">
              <a:solidFill>
                <a:sysClr val="window" lastClr="FFFFFF"/>
              </a:solidFill>
              <a:latin typeface="Calibri"/>
              <a:ea typeface="+mn-ea"/>
              <a:cs typeface="+mn-cs"/>
            </a:rPr>
            <a:t>Month 1–2</a:t>
          </a:r>
        </a:p>
      </dgm:t>
    </dgm:pt>
    <dgm:pt modelId="{CB7564EA-1DB4-4C25-B002-7021F1E6CC2E}" type="parTrans" cxnId="{D31222E7-9B58-489D-AF75-036184D9ECEE}">
      <dgm:prSet/>
      <dgm:spPr/>
      <dgm:t>
        <a:bodyPr/>
        <a:lstStyle/>
        <a:p>
          <a:endParaRPr lang="en-US"/>
        </a:p>
      </dgm:t>
    </dgm:pt>
    <dgm:pt modelId="{DA6BFB69-E416-445E-BECC-83657B799076}" type="sibTrans" cxnId="{D31222E7-9B58-489D-AF75-036184D9ECEE}">
      <dgm:prSet/>
      <dgm:spPr>
        <a:xfrm>
          <a:off x="957567" y="1642430"/>
          <a:ext cx="1917158" cy="1917158"/>
        </a:xfrm>
        <a:prstGeom prst="leftCircularArrow">
          <a:avLst>
            <a:gd name="adj1" fmla="val 3307"/>
            <a:gd name="adj2" fmla="val 408398"/>
            <a:gd name="adj3" fmla="val 2183909"/>
            <a:gd name="adj4" fmla="val 9024489"/>
            <a:gd name="adj5" fmla="val 3858"/>
          </a:avLst>
        </a:prstGeom>
        <a:solidFill>
          <a:srgbClr val="C0504D">
            <a:hueOff val="0"/>
            <a:satOff val="0"/>
            <a:lumOff val="0"/>
            <a:alphaOff val="0"/>
          </a:srgbClr>
        </a:solidFill>
        <a:ln>
          <a:noFill/>
        </a:ln>
        <a:effectLst/>
      </dgm:spPr>
      <dgm:t>
        <a:bodyPr/>
        <a:lstStyle/>
        <a:p>
          <a:endParaRPr lang="en-US"/>
        </a:p>
      </dgm:t>
    </dgm:pt>
    <dgm:pt modelId="{A7A5BA10-D37A-438A-992B-6DCEF1F3D2A2}">
      <dgm:prSet/>
      <dgm:spPr>
        <a:xfrm>
          <a:off x="1145"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Stakeholder engagement</a:t>
          </a:r>
        </a:p>
      </dgm:t>
    </dgm:pt>
    <dgm:pt modelId="{4EC28EAE-C07D-478C-8948-D65DBD324F1E}" type="parTrans" cxnId="{DFC9B880-152B-45F1-92D9-E57D7623157B}">
      <dgm:prSet/>
      <dgm:spPr/>
      <dgm:t>
        <a:bodyPr/>
        <a:lstStyle/>
        <a:p>
          <a:endParaRPr lang="en-US"/>
        </a:p>
      </dgm:t>
    </dgm:pt>
    <dgm:pt modelId="{8A08F1CE-E1E9-48F3-80EB-4DEF9CBBE646}" type="sibTrans" cxnId="{DFC9B880-152B-45F1-92D9-E57D7623157B}">
      <dgm:prSet/>
      <dgm:spPr/>
      <dgm:t>
        <a:bodyPr/>
        <a:lstStyle/>
        <a:p>
          <a:endParaRPr lang="en-US"/>
        </a:p>
      </dgm:t>
    </dgm:pt>
    <dgm:pt modelId="{92B3E578-C5FF-454A-B1E6-DEDAC98EDE9E}">
      <dgm:prSet/>
      <dgm:spPr>
        <a:xfrm>
          <a:off x="1145"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Feasibility &amp; needs analysis</a:t>
          </a:r>
        </a:p>
      </dgm:t>
    </dgm:pt>
    <dgm:pt modelId="{71354EBB-BD6E-4C71-AF24-B4D10D9DCC25}" type="parTrans" cxnId="{2EB76AA8-9E5A-42BA-ABE4-5381909782F3}">
      <dgm:prSet/>
      <dgm:spPr/>
      <dgm:t>
        <a:bodyPr/>
        <a:lstStyle/>
        <a:p>
          <a:endParaRPr lang="en-US"/>
        </a:p>
      </dgm:t>
    </dgm:pt>
    <dgm:pt modelId="{E0CC6EF7-63D7-4945-BE4A-BD0A5FC3BE7D}" type="sibTrans" cxnId="{2EB76AA8-9E5A-42BA-ABE4-5381909782F3}">
      <dgm:prSet/>
      <dgm:spPr/>
      <dgm:t>
        <a:bodyPr/>
        <a:lstStyle/>
        <a:p>
          <a:endParaRPr lang="en-US"/>
        </a:p>
      </dgm:t>
    </dgm:pt>
    <dgm:pt modelId="{82C3DD48-4A9E-4E65-B5EC-9FC6B4B766DC}">
      <dgm:prSet/>
      <dgm:spPr>
        <a:xfrm>
          <a:off x="1145"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Operationalize I-LEAD</a:t>
          </a:r>
        </a:p>
      </dgm:t>
    </dgm:pt>
    <dgm:pt modelId="{103E7921-D767-418E-B77C-1C32AF5D5036}" type="parTrans" cxnId="{AD8EDF61-0056-46DA-A7A7-3D247B23AC74}">
      <dgm:prSet/>
      <dgm:spPr/>
      <dgm:t>
        <a:bodyPr/>
        <a:lstStyle/>
        <a:p>
          <a:endParaRPr lang="en-US"/>
        </a:p>
      </dgm:t>
    </dgm:pt>
    <dgm:pt modelId="{E02D0FF5-0948-4803-AFB9-4EB07318C7FD}" type="sibTrans" cxnId="{AD8EDF61-0056-46DA-A7A7-3D247B23AC74}">
      <dgm:prSet/>
      <dgm:spPr/>
      <dgm:t>
        <a:bodyPr/>
        <a:lstStyle/>
        <a:p>
          <a:endParaRPr lang="en-US"/>
        </a:p>
      </dgm:t>
    </dgm:pt>
    <dgm:pt modelId="{658121CB-EFB3-4931-95DF-85C949F5F691}">
      <dgm:prSet/>
      <dgm:spPr>
        <a:xfrm>
          <a:off x="2585367" y="1023540"/>
          <a:ext cx="1521563" cy="605075"/>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Phase 2: Orientation &amp; planning | Month 3–4</a:t>
          </a:r>
        </a:p>
      </dgm:t>
    </dgm:pt>
    <dgm:pt modelId="{B25B0D5E-50B6-4F94-BC67-FFD9179944D6}" type="parTrans" cxnId="{22D72709-34C3-4952-916E-CE7D2147A54C}">
      <dgm:prSet/>
      <dgm:spPr/>
      <dgm:t>
        <a:bodyPr/>
        <a:lstStyle/>
        <a:p>
          <a:endParaRPr lang="en-US"/>
        </a:p>
      </dgm:t>
    </dgm:pt>
    <dgm:pt modelId="{42E4F26A-6499-4F8F-B45B-4086B2F5348F}" type="sibTrans" cxnId="{22D72709-34C3-4952-916E-CE7D2147A54C}">
      <dgm:prSet/>
      <dgm:spPr>
        <a:xfrm>
          <a:off x="3147133" y="449054"/>
          <a:ext cx="2135883" cy="2135883"/>
        </a:xfrm>
        <a:prstGeom prst="circularArrow">
          <a:avLst>
            <a:gd name="adj1" fmla="val 2968"/>
            <a:gd name="adj2" fmla="val 363658"/>
            <a:gd name="adj3" fmla="val 19460832"/>
            <a:gd name="adj4" fmla="val 12575511"/>
            <a:gd name="adj5" fmla="val 3463"/>
          </a:avLst>
        </a:prstGeom>
        <a:solidFill>
          <a:srgbClr val="9BBB59">
            <a:hueOff val="0"/>
            <a:satOff val="0"/>
            <a:lumOff val="0"/>
            <a:alphaOff val="0"/>
          </a:srgbClr>
        </a:solidFill>
        <a:ln>
          <a:noFill/>
        </a:ln>
        <a:effectLst/>
      </dgm:spPr>
      <dgm:t>
        <a:bodyPr/>
        <a:lstStyle/>
        <a:p>
          <a:endParaRPr lang="en-US"/>
        </a:p>
      </dgm:t>
    </dgm:pt>
    <dgm:pt modelId="{69F6B621-9DFB-4BAF-A184-1C5696F67479}">
      <dgm:prSet/>
      <dgm:spPr>
        <a:xfrm>
          <a:off x="2204976"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 Align and adapt</a:t>
          </a:r>
        </a:p>
      </dgm:t>
    </dgm:pt>
    <dgm:pt modelId="{CA1C74FD-0B13-43E3-9452-0F76B4092832}" type="parTrans" cxnId="{3F50E89A-399B-4237-93BD-F180AC69F295}">
      <dgm:prSet/>
      <dgm:spPr/>
      <dgm:t>
        <a:bodyPr/>
        <a:lstStyle/>
        <a:p>
          <a:endParaRPr lang="en-US"/>
        </a:p>
      </dgm:t>
    </dgm:pt>
    <dgm:pt modelId="{B0974833-4FC3-43DD-8F86-AC6DF6DA88F7}" type="sibTrans" cxnId="{3F50E89A-399B-4237-93BD-F180AC69F295}">
      <dgm:prSet/>
      <dgm:spPr/>
      <dgm:t>
        <a:bodyPr/>
        <a:lstStyle/>
        <a:p>
          <a:endParaRPr lang="en-US"/>
        </a:p>
      </dgm:t>
    </dgm:pt>
    <dgm:pt modelId="{690E4493-7D6B-44AE-95A1-89531C08EA84}">
      <dgm:prSet/>
      <dgm:spPr>
        <a:xfrm>
          <a:off x="2204976"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Prepare for implementation (rapid ISHO, trainers, budget, logistics)</a:t>
          </a:r>
        </a:p>
      </dgm:t>
    </dgm:pt>
    <dgm:pt modelId="{49EC382B-972A-48FE-985C-B9F14E19BF7D}" type="parTrans" cxnId="{CDEDEC8D-96BC-4C43-B33D-CF0549A65ABD}">
      <dgm:prSet/>
      <dgm:spPr/>
      <dgm:t>
        <a:bodyPr/>
        <a:lstStyle/>
        <a:p>
          <a:endParaRPr lang="en-US"/>
        </a:p>
      </dgm:t>
    </dgm:pt>
    <dgm:pt modelId="{56A7109E-F033-4B38-B599-F7ABA0E3C127}" type="sibTrans" cxnId="{CDEDEC8D-96BC-4C43-B33D-CF0549A65ABD}">
      <dgm:prSet/>
      <dgm:spPr/>
      <dgm:t>
        <a:bodyPr/>
        <a:lstStyle/>
        <a:p>
          <a:endParaRPr lang="en-US"/>
        </a:p>
      </dgm:t>
    </dgm:pt>
    <dgm:pt modelId="{E4124257-DA1C-4881-90CA-E4C296548CFC}">
      <dgm:prSet/>
      <dgm:spPr>
        <a:xfrm>
          <a:off x="4789198" y="2435383"/>
          <a:ext cx="1521563" cy="605075"/>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Phase 3: Implementation | </a:t>
          </a:r>
        </a:p>
        <a:p>
          <a:pPr>
            <a:buNone/>
          </a:pPr>
          <a:r>
            <a:rPr lang="en-US" b="1" dirty="0">
              <a:solidFill>
                <a:sysClr val="window" lastClr="FFFFFF"/>
              </a:solidFill>
              <a:latin typeface="Calibri"/>
              <a:ea typeface="+mn-ea"/>
              <a:cs typeface="+mn-cs"/>
            </a:rPr>
            <a:t>Month 5</a:t>
          </a:r>
        </a:p>
      </dgm:t>
    </dgm:pt>
    <dgm:pt modelId="{315591CA-4BDE-4853-938A-48C6119A7E16}" type="parTrans" cxnId="{2123D791-C519-49FF-9ADE-E1ABFE51CE84}">
      <dgm:prSet/>
      <dgm:spPr/>
      <dgm:t>
        <a:bodyPr/>
        <a:lstStyle/>
        <a:p>
          <a:endParaRPr lang="en-US"/>
        </a:p>
      </dgm:t>
    </dgm:pt>
    <dgm:pt modelId="{2BA61CDA-DF37-4722-ACBA-962B1554EDB5}" type="sibTrans" cxnId="{2123D791-C519-49FF-9ADE-E1ABFE51CE84}">
      <dgm:prSet/>
      <dgm:spPr>
        <a:xfrm>
          <a:off x="5365228" y="1642430"/>
          <a:ext cx="1917158" cy="1917158"/>
        </a:xfrm>
        <a:prstGeom prst="leftCircularArrow">
          <a:avLst>
            <a:gd name="adj1" fmla="val 3307"/>
            <a:gd name="adj2" fmla="val 408398"/>
            <a:gd name="adj3" fmla="val 2183909"/>
            <a:gd name="adj4" fmla="val 9024489"/>
            <a:gd name="adj5" fmla="val 3858"/>
          </a:avLst>
        </a:prstGeom>
        <a:solidFill>
          <a:srgbClr val="8064A2">
            <a:hueOff val="0"/>
            <a:satOff val="0"/>
            <a:lumOff val="0"/>
            <a:alphaOff val="0"/>
          </a:srgbClr>
        </a:solidFill>
        <a:ln>
          <a:noFill/>
        </a:ln>
        <a:effectLst/>
      </dgm:spPr>
      <dgm:t>
        <a:bodyPr/>
        <a:lstStyle/>
        <a:p>
          <a:endParaRPr lang="en-US"/>
        </a:p>
      </dgm:t>
    </dgm:pt>
    <dgm:pt modelId="{C078789B-52BE-4C42-B968-1FB2C2ECCE3B}">
      <dgm:prSet/>
      <dgm:spPr>
        <a:xfrm>
          <a:off x="440880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Pre-I-LEAD (orientation, rapid ISHO assessment, workshop planning)</a:t>
          </a:r>
        </a:p>
      </dgm:t>
    </dgm:pt>
    <dgm:pt modelId="{79E9AC57-A3AF-4313-A07F-D01F303F23C6}" type="parTrans" cxnId="{370A9E51-2726-491F-A300-5AB3ABCA2543}">
      <dgm:prSet/>
      <dgm:spPr/>
      <dgm:t>
        <a:bodyPr/>
        <a:lstStyle/>
        <a:p>
          <a:endParaRPr lang="en-US"/>
        </a:p>
      </dgm:t>
    </dgm:pt>
    <dgm:pt modelId="{52FB5247-9974-4727-9FE5-38965567D365}" type="sibTrans" cxnId="{370A9E51-2726-491F-A300-5AB3ABCA2543}">
      <dgm:prSet/>
      <dgm:spPr/>
      <dgm:t>
        <a:bodyPr/>
        <a:lstStyle/>
        <a:p>
          <a:endParaRPr lang="en-US"/>
        </a:p>
      </dgm:t>
    </dgm:pt>
    <dgm:pt modelId="{870B6312-04DB-4992-9B48-BE36A74A1BA5}">
      <dgm:prSet/>
      <dgm:spPr>
        <a:xfrm>
          <a:off x="440880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I-LEAD workshop delivery (didactic and problem solving)</a:t>
          </a:r>
        </a:p>
      </dgm:t>
    </dgm:pt>
    <dgm:pt modelId="{DCBD2061-5AEA-43D5-B6C2-CD182D4B8754}" type="parTrans" cxnId="{59CB4511-A571-4953-8D23-3979A4D5DF8E}">
      <dgm:prSet/>
      <dgm:spPr/>
      <dgm:t>
        <a:bodyPr/>
        <a:lstStyle/>
        <a:p>
          <a:endParaRPr lang="en-US"/>
        </a:p>
      </dgm:t>
    </dgm:pt>
    <dgm:pt modelId="{D27F5154-7004-4299-91B4-2519D7BE7200}" type="sibTrans" cxnId="{59CB4511-A571-4953-8D23-3979A4D5DF8E}">
      <dgm:prSet/>
      <dgm:spPr/>
      <dgm:t>
        <a:bodyPr/>
        <a:lstStyle/>
        <a:p>
          <a:endParaRPr lang="en-US"/>
        </a:p>
      </dgm:t>
    </dgm:pt>
    <dgm:pt modelId="{37CE306D-B644-4A4D-9BD0-9D6D01B9E1B3}">
      <dgm:prSet/>
      <dgm:spPr>
        <a:xfrm>
          <a:off x="6993028" y="1023540"/>
          <a:ext cx="1521563" cy="605075"/>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b="1" dirty="0">
              <a:solidFill>
                <a:sysClr val="window" lastClr="FFFFFF"/>
              </a:solidFill>
              <a:latin typeface="Calibri"/>
              <a:ea typeface="+mn-ea"/>
              <a:cs typeface="+mn-cs"/>
            </a:rPr>
            <a:t>Phase 4: Coach &amp; Sustain | Month 6+</a:t>
          </a:r>
        </a:p>
      </dgm:t>
    </dgm:pt>
    <dgm:pt modelId="{A639D47A-151D-4B4E-9D23-AE292FB853AD}" type="parTrans" cxnId="{84B206DA-B37A-4F48-9F9A-A9E26A2C513C}">
      <dgm:prSet/>
      <dgm:spPr/>
      <dgm:t>
        <a:bodyPr/>
        <a:lstStyle/>
        <a:p>
          <a:endParaRPr lang="en-US"/>
        </a:p>
      </dgm:t>
    </dgm:pt>
    <dgm:pt modelId="{239229DA-DBD1-4615-ACD5-8B464498F09D}" type="sibTrans" cxnId="{84B206DA-B37A-4F48-9F9A-A9E26A2C513C}">
      <dgm:prSet/>
      <dgm:spPr/>
      <dgm:t>
        <a:bodyPr/>
        <a:lstStyle/>
        <a:p>
          <a:endParaRPr lang="en-US"/>
        </a:p>
      </dgm:t>
    </dgm:pt>
    <dgm:pt modelId="{344614D6-8DC7-46D5-A567-76DA2DB3E914}">
      <dgm:prSet/>
      <dgm:spPr>
        <a:xfrm>
          <a:off x="661263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Implement action plans.</a:t>
          </a:r>
        </a:p>
      </dgm:t>
    </dgm:pt>
    <dgm:pt modelId="{F0068E77-6B71-4319-868D-514F6608C39F}" type="parTrans" cxnId="{E7C6C408-95E0-4B7E-A672-159FC5719EAA}">
      <dgm:prSet/>
      <dgm:spPr/>
      <dgm:t>
        <a:bodyPr/>
        <a:lstStyle/>
        <a:p>
          <a:endParaRPr lang="en-US"/>
        </a:p>
      </dgm:t>
    </dgm:pt>
    <dgm:pt modelId="{CBD14613-D3BF-40B0-B722-741C72C71574}" type="sibTrans" cxnId="{E7C6C408-95E0-4B7E-A672-159FC5719EAA}">
      <dgm:prSet/>
      <dgm:spPr/>
      <dgm:t>
        <a:bodyPr/>
        <a:lstStyle/>
        <a:p>
          <a:endParaRPr lang="en-US"/>
        </a:p>
      </dgm:t>
    </dgm:pt>
    <dgm:pt modelId="{761DFCD5-952C-44E7-93E9-1326BB0D98D1}">
      <dgm:prSet/>
      <dgm:spPr>
        <a:xfrm>
          <a:off x="661263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Long-term sustainability integration</a:t>
          </a:r>
        </a:p>
      </dgm:t>
    </dgm:pt>
    <dgm:pt modelId="{936FE8A9-0889-4319-80EF-E97C7A8892EF}" type="parTrans" cxnId="{B2068245-824F-40D7-8907-B84051AD04B5}">
      <dgm:prSet/>
      <dgm:spPr/>
      <dgm:t>
        <a:bodyPr/>
        <a:lstStyle/>
        <a:p>
          <a:endParaRPr lang="en-US"/>
        </a:p>
      </dgm:t>
    </dgm:pt>
    <dgm:pt modelId="{000CE27B-D4E5-4D4D-B968-E4CC96E0EC66}" type="sibTrans" cxnId="{B2068245-824F-40D7-8907-B84051AD04B5}">
      <dgm:prSet/>
      <dgm:spPr/>
      <dgm:t>
        <a:bodyPr/>
        <a:lstStyle/>
        <a:p>
          <a:endParaRPr lang="en-US"/>
        </a:p>
      </dgm:t>
    </dgm:pt>
    <dgm:pt modelId="{D7824B26-7A2F-4884-A4EF-21EABFE85641}">
      <dgm:prSet/>
      <dgm:spPr>
        <a:xfrm>
          <a:off x="661263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Connect with GEEKS</a:t>
          </a:r>
        </a:p>
      </dgm:t>
    </dgm:pt>
    <dgm:pt modelId="{ADED4BAE-94D0-4203-ACF8-0B3A0F8BF8ED}" type="parTrans" cxnId="{BA0EF592-0A76-413C-B70F-5C11D270C93A}">
      <dgm:prSet/>
      <dgm:spPr/>
      <dgm:t>
        <a:bodyPr/>
        <a:lstStyle/>
        <a:p>
          <a:endParaRPr lang="en-US"/>
        </a:p>
      </dgm:t>
    </dgm:pt>
    <dgm:pt modelId="{BD5E0D48-7CB7-408D-9413-C55F89A550A2}" type="sibTrans" cxnId="{BA0EF592-0A76-413C-B70F-5C11D270C93A}">
      <dgm:prSet/>
      <dgm:spPr/>
      <dgm:t>
        <a:bodyPr/>
        <a:lstStyle/>
        <a:p>
          <a:endParaRPr lang="en-US"/>
        </a:p>
      </dgm:t>
    </dgm:pt>
    <dgm:pt modelId="{9E030A13-9AFB-49DA-9493-9F87EA688385}">
      <dgm:prSet/>
      <dgm:spPr>
        <a:xfrm>
          <a:off x="6612637" y="1326078"/>
          <a:ext cx="1711758" cy="1411843"/>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Calibri"/>
              <a:ea typeface="+mn-ea"/>
              <a:cs typeface="+mn-cs"/>
            </a:rPr>
            <a:t>Post-I-LEAD review &amp; updates</a:t>
          </a:r>
        </a:p>
      </dgm:t>
    </dgm:pt>
    <dgm:pt modelId="{A35A0115-1AF7-4630-A7B6-2544816A1CDA}" type="parTrans" cxnId="{D9A07FA6-07A5-40A4-831B-72D2C9A57A12}">
      <dgm:prSet/>
      <dgm:spPr/>
      <dgm:t>
        <a:bodyPr/>
        <a:lstStyle/>
        <a:p>
          <a:endParaRPr lang="en-US"/>
        </a:p>
      </dgm:t>
    </dgm:pt>
    <dgm:pt modelId="{F4DBF63D-C7D7-4AC5-8FA8-A6359ABE282A}" type="sibTrans" cxnId="{D9A07FA6-07A5-40A4-831B-72D2C9A57A12}">
      <dgm:prSet/>
      <dgm:spPr/>
      <dgm:t>
        <a:bodyPr/>
        <a:lstStyle/>
        <a:p>
          <a:endParaRPr lang="en-US"/>
        </a:p>
      </dgm:t>
    </dgm:pt>
    <dgm:pt modelId="{4B572F42-8531-4A9B-845B-3FCBA2EBCC23}" type="pres">
      <dgm:prSet presAssocID="{D2A4D89D-3A8D-46AA-A975-410A3BB355FA}" presName="Name0" presStyleCnt="0">
        <dgm:presLayoutVars>
          <dgm:dir/>
          <dgm:animLvl val="lvl"/>
          <dgm:resizeHandles val="exact"/>
        </dgm:presLayoutVars>
      </dgm:prSet>
      <dgm:spPr/>
    </dgm:pt>
    <dgm:pt modelId="{F3FABB41-7135-43A8-BE81-C102C1C95711}" type="pres">
      <dgm:prSet presAssocID="{D2A4D89D-3A8D-46AA-A975-410A3BB355FA}" presName="tSp" presStyleCnt="0"/>
      <dgm:spPr/>
    </dgm:pt>
    <dgm:pt modelId="{CCDF134F-3726-4F98-A5BF-2E466E112EA5}" type="pres">
      <dgm:prSet presAssocID="{D2A4D89D-3A8D-46AA-A975-410A3BB355FA}" presName="bSp" presStyleCnt="0"/>
      <dgm:spPr/>
    </dgm:pt>
    <dgm:pt modelId="{B5BCF44E-BAC2-4771-85E9-EEDE50C85EAA}" type="pres">
      <dgm:prSet presAssocID="{D2A4D89D-3A8D-46AA-A975-410A3BB355FA}" presName="process" presStyleCnt="0"/>
      <dgm:spPr/>
    </dgm:pt>
    <dgm:pt modelId="{9E083D69-A01C-4C72-80B0-9B4C340AB44A}" type="pres">
      <dgm:prSet presAssocID="{88A56638-EEFB-40A1-90BD-A46D7E66312E}" presName="composite1" presStyleCnt="0"/>
      <dgm:spPr/>
    </dgm:pt>
    <dgm:pt modelId="{47337738-5447-492E-BDAE-36708C4CE1A2}" type="pres">
      <dgm:prSet presAssocID="{88A56638-EEFB-40A1-90BD-A46D7E66312E}" presName="dummyNode1" presStyleLbl="node1" presStyleIdx="0" presStyleCnt="4"/>
      <dgm:spPr/>
    </dgm:pt>
    <dgm:pt modelId="{9BB7A246-CE37-4A34-85FB-CF3607FC1517}" type="pres">
      <dgm:prSet presAssocID="{88A56638-EEFB-40A1-90BD-A46D7E66312E}" presName="childNode1" presStyleLbl="bgAcc1" presStyleIdx="0" presStyleCnt="4">
        <dgm:presLayoutVars>
          <dgm:bulletEnabled val="1"/>
        </dgm:presLayoutVars>
      </dgm:prSet>
      <dgm:spPr/>
    </dgm:pt>
    <dgm:pt modelId="{7720E0F4-B6F9-45B2-9EA0-266A385683D4}" type="pres">
      <dgm:prSet presAssocID="{88A56638-EEFB-40A1-90BD-A46D7E66312E}" presName="childNode1tx" presStyleLbl="bgAcc1" presStyleIdx="0" presStyleCnt="4">
        <dgm:presLayoutVars>
          <dgm:bulletEnabled val="1"/>
        </dgm:presLayoutVars>
      </dgm:prSet>
      <dgm:spPr/>
    </dgm:pt>
    <dgm:pt modelId="{280716B4-AF2E-4A34-9584-4F8B46D3E7B1}" type="pres">
      <dgm:prSet presAssocID="{88A56638-EEFB-40A1-90BD-A46D7E66312E}" presName="parentNode1" presStyleLbl="node1" presStyleIdx="0" presStyleCnt="4">
        <dgm:presLayoutVars>
          <dgm:chMax val="1"/>
          <dgm:bulletEnabled val="1"/>
        </dgm:presLayoutVars>
      </dgm:prSet>
      <dgm:spPr/>
    </dgm:pt>
    <dgm:pt modelId="{D0F1AF29-7DF5-45C0-ABCC-6492CB62DEB7}" type="pres">
      <dgm:prSet presAssocID="{88A56638-EEFB-40A1-90BD-A46D7E66312E}" presName="connSite1" presStyleCnt="0"/>
      <dgm:spPr/>
    </dgm:pt>
    <dgm:pt modelId="{C133283D-D4D2-4CF6-BF77-65A4F54BFB2C}" type="pres">
      <dgm:prSet presAssocID="{DA6BFB69-E416-445E-BECC-83657B799076}" presName="Name9" presStyleLbl="sibTrans2D1" presStyleIdx="0" presStyleCnt="3"/>
      <dgm:spPr/>
    </dgm:pt>
    <dgm:pt modelId="{37711BC6-732B-476B-81F5-2A2102E20F9B}" type="pres">
      <dgm:prSet presAssocID="{658121CB-EFB3-4931-95DF-85C949F5F691}" presName="composite2" presStyleCnt="0"/>
      <dgm:spPr/>
    </dgm:pt>
    <dgm:pt modelId="{C0FD8CA4-9EC3-4314-AE12-4D2BEEE6A7F4}" type="pres">
      <dgm:prSet presAssocID="{658121CB-EFB3-4931-95DF-85C949F5F691}" presName="dummyNode2" presStyleLbl="node1" presStyleIdx="0" presStyleCnt="4"/>
      <dgm:spPr/>
    </dgm:pt>
    <dgm:pt modelId="{8C601303-8812-40EA-8B2E-654E50A9CA0C}" type="pres">
      <dgm:prSet presAssocID="{658121CB-EFB3-4931-95DF-85C949F5F691}" presName="childNode2" presStyleLbl="bgAcc1" presStyleIdx="1" presStyleCnt="4">
        <dgm:presLayoutVars>
          <dgm:bulletEnabled val="1"/>
        </dgm:presLayoutVars>
      </dgm:prSet>
      <dgm:spPr/>
    </dgm:pt>
    <dgm:pt modelId="{6DCE730D-FC49-4A0C-BAD7-0FA94A3C909E}" type="pres">
      <dgm:prSet presAssocID="{658121CB-EFB3-4931-95DF-85C949F5F691}" presName="childNode2tx" presStyleLbl="bgAcc1" presStyleIdx="1" presStyleCnt="4">
        <dgm:presLayoutVars>
          <dgm:bulletEnabled val="1"/>
        </dgm:presLayoutVars>
      </dgm:prSet>
      <dgm:spPr/>
    </dgm:pt>
    <dgm:pt modelId="{833667AC-DFA5-4294-920D-1AD56ED0704C}" type="pres">
      <dgm:prSet presAssocID="{658121CB-EFB3-4931-95DF-85C949F5F691}" presName="parentNode2" presStyleLbl="node1" presStyleIdx="1" presStyleCnt="4">
        <dgm:presLayoutVars>
          <dgm:chMax val="0"/>
          <dgm:bulletEnabled val="1"/>
        </dgm:presLayoutVars>
      </dgm:prSet>
      <dgm:spPr/>
    </dgm:pt>
    <dgm:pt modelId="{037E587B-E2F0-4060-BE48-E45949BE1363}" type="pres">
      <dgm:prSet presAssocID="{658121CB-EFB3-4931-95DF-85C949F5F691}" presName="connSite2" presStyleCnt="0"/>
      <dgm:spPr/>
    </dgm:pt>
    <dgm:pt modelId="{6EF51E05-8167-4C1E-858C-4F523F21EECF}" type="pres">
      <dgm:prSet presAssocID="{42E4F26A-6499-4F8F-B45B-4086B2F5348F}" presName="Name18" presStyleLbl="sibTrans2D1" presStyleIdx="1" presStyleCnt="3"/>
      <dgm:spPr/>
    </dgm:pt>
    <dgm:pt modelId="{506FB383-844D-40AA-B68D-BD45115E9B9E}" type="pres">
      <dgm:prSet presAssocID="{E4124257-DA1C-4881-90CA-E4C296548CFC}" presName="composite1" presStyleCnt="0"/>
      <dgm:spPr/>
    </dgm:pt>
    <dgm:pt modelId="{2483935D-9060-4516-9EF8-4448CF8FD906}" type="pres">
      <dgm:prSet presAssocID="{E4124257-DA1C-4881-90CA-E4C296548CFC}" presName="dummyNode1" presStyleLbl="node1" presStyleIdx="1" presStyleCnt="4"/>
      <dgm:spPr/>
    </dgm:pt>
    <dgm:pt modelId="{024BF284-D6A1-4278-A391-3FCC6FE35A45}" type="pres">
      <dgm:prSet presAssocID="{E4124257-DA1C-4881-90CA-E4C296548CFC}" presName="childNode1" presStyleLbl="bgAcc1" presStyleIdx="2" presStyleCnt="4">
        <dgm:presLayoutVars>
          <dgm:bulletEnabled val="1"/>
        </dgm:presLayoutVars>
      </dgm:prSet>
      <dgm:spPr/>
    </dgm:pt>
    <dgm:pt modelId="{F3F326C3-E96A-47AE-9197-022C741D20CD}" type="pres">
      <dgm:prSet presAssocID="{E4124257-DA1C-4881-90CA-E4C296548CFC}" presName="childNode1tx" presStyleLbl="bgAcc1" presStyleIdx="2" presStyleCnt="4">
        <dgm:presLayoutVars>
          <dgm:bulletEnabled val="1"/>
        </dgm:presLayoutVars>
      </dgm:prSet>
      <dgm:spPr/>
    </dgm:pt>
    <dgm:pt modelId="{F55A819E-05CA-475F-8560-E72558F6B479}" type="pres">
      <dgm:prSet presAssocID="{E4124257-DA1C-4881-90CA-E4C296548CFC}" presName="parentNode1" presStyleLbl="node1" presStyleIdx="2" presStyleCnt="4">
        <dgm:presLayoutVars>
          <dgm:chMax val="1"/>
          <dgm:bulletEnabled val="1"/>
        </dgm:presLayoutVars>
      </dgm:prSet>
      <dgm:spPr/>
    </dgm:pt>
    <dgm:pt modelId="{AF2D7F93-6E78-42B5-BDE2-BA1A0FDFA6B7}" type="pres">
      <dgm:prSet presAssocID="{E4124257-DA1C-4881-90CA-E4C296548CFC}" presName="connSite1" presStyleCnt="0"/>
      <dgm:spPr/>
    </dgm:pt>
    <dgm:pt modelId="{2BB3B887-6BC2-4B59-92A7-46FBBA7EAF0E}" type="pres">
      <dgm:prSet presAssocID="{2BA61CDA-DF37-4722-ACBA-962B1554EDB5}" presName="Name9" presStyleLbl="sibTrans2D1" presStyleIdx="2" presStyleCnt="3"/>
      <dgm:spPr/>
    </dgm:pt>
    <dgm:pt modelId="{BD3A1F77-1C72-41E5-8C1B-0F77C1E0CD92}" type="pres">
      <dgm:prSet presAssocID="{37CE306D-B644-4A4D-9BD0-9D6D01B9E1B3}" presName="composite2" presStyleCnt="0"/>
      <dgm:spPr/>
    </dgm:pt>
    <dgm:pt modelId="{17E76001-399D-4243-946F-E59449D05188}" type="pres">
      <dgm:prSet presAssocID="{37CE306D-B644-4A4D-9BD0-9D6D01B9E1B3}" presName="dummyNode2" presStyleLbl="node1" presStyleIdx="2" presStyleCnt="4"/>
      <dgm:spPr/>
    </dgm:pt>
    <dgm:pt modelId="{317EB600-6C01-41D3-888E-2A70189D5822}" type="pres">
      <dgm:prSet presAssocID="{37CE306D-B644-4A4D-9BD0-9D6D01B9E1B3}" presName="childNode2" presStyleLbl="bgAcc1" presStyleIdx="3" presStyleCnt="4">
        <dgm:presLayoutVars>
          <dgm:bulletEnabled val="1"/>
        </dgm:presLayoutVars>
      </dgm:prSet>
      <dgm:spPr/>
    </dgm:pt>
    <dgm:pt modelId="{E7B805CD-B8D6-4064-A707-6AFA9A9AB73A}" type="pres">
      <dgm:prSet presAssocID="{37CE306D-B644-4A4D-9BD0-9D6D01B9E1B3}" presName="childNode2tx" presStyleLbl="bgAcc1" presStyleIdx="3" presStyleCnt="4">
        <dgm:presLayoutVars>
          <dgm:bulletEnabled val="1"/>
        </dgm:presLayoutVars>
      </dgm:prSet>
      <dgm:spPr/>
    </dgm:pt>
    <dgm:pt modelId="{10CB23F9-8BFD-4E6F-B2CD-82D03048EA19}" type="pres">
      <dgm:prSet presAssocID="{37CE306D-B644-4A4D-9BD0-9D6D01B9E1B3}" presName="parentNode2" presStyleLbl="node1" presStyleIdx="3" presStyleCnt="4">
        <dgm:presLayoutVars>
          <dgm:chMax val="0"/>
          <dgm:bulletEnabled val="1"/>
        </dgm:presLayoutVars>
      </dgm:prSet>
      <dgm:spPr/>
    </dgm:pt>
    <dgm:pt modelId="{34DB7EDB-6753-409B-B54B-2AAC5A2878B8}" type="pres">
      <dgm:prSet presAssocID="{37CE306D-B644-4A4D-9BD0-9D6D01B9E1B3}" presName="connSite2" presStyleCnt="0"/>
      <dgm:spPr/>
    </dgm:pt>
  </dgm:ptLst>
  <dgm:cxnLst>
    <dgm:cxn modelId="{E7C6C408-95E0-4B7E-A672-159FC5719EAA}" srcId="{37CE306D-B644-4A4D-9BD0-9D6D01B9E1B3}" destId="{344614D6-8DC7-46D5-A567-76DA2DB3E914}" srcOrd="0" destOrd="0" parTransId="{F0068E77-6B71-4319-868D-514F6608C39F}" sibTransId="{CBD14613-D3BF-40B0-B722-741C72C71574}"/>
    <dgm:cxn modelId="{22D72709-34C3-4952-916E-CE7D2147A54C}" srcId="{D2A4D89D-3A8D-46AA-A975-410A3BB355FA}" destId="{658121CB-EFB3-4931-95DF-85C949F5F691}" srcOrd="1" destOrd="0" parTransId="{B25B0D5E-50B6-4F94-BC67-FFD9179944D6}" sibTransId="{42E4F26A-6499-4F8F-B45B-4086B2F5348F}"/>
    <dgm:cxn modelId="{7121620B-BE85-42CB-9D28-4E1239ADD8A8}" type="presOf" srcId="{C078789B-52BE-4C42-B968-1FB2C2ECCE3B}" destId="{F3F326C3-E96A-47AE-9197-022C741D20CD}" srcOrd="1" destOrd="0" presId="urn:microsoft.com/office/officeart/2005/8/layout/hProcess4"/>
    <dgm:cxn modelId="{59CB4511-A571-4953-8D23-3979A4D5DF8E}" srcId="{E4124257-DA1C-4881-90CA-E4C296548CFC}" destId="{870B6312-04DB-4992-9B48-BE36A74A1BA5}" srcOrd="1" destOrd="0" parTransId="{DCBD2061-5AEA-43D5-B6C2-CD182D4B8754}" sibTransId="{D27F5154-7004-4299-91B4-2519D7BE7200}"/>
    <dgm:cxn modelId="{8B59D412-2CE7-4D25-A5E4-EF53BF7D14AD}" type="presOf" srcId="{870B6312-04DB-4992-9B48-BE36A74A1BA5}" destId="{024BF284-D6A1-4278-A391-3FCC6FE35A45}" srcOrd="0" destOrd="1" presId="urn:microsoft.com/office/officeart/2005/8/layout/hProcess4"/>
    <dgm:cxn modelId="{39D1B616-0722-4F35-B3D4-65D1CF2CBECD}" type="presOf" srcId="{344614D6-8DC7-46D5-A567-76DA2DB3E914}" destId="{317EB600-6C01-41D3-888E-2A70189D5822}" srcOrd="0" destOrd="0" presId="urn:microsoft.com/office/officeart/2005/8/layout/hProcess4"/>
    <dgm:cxn modelId="{0F739024-2C65-414F-84CD-7B981B25C109}" type="presOf" srcId="{92B3E578-C5FF-454A-B1E6-DEDAC98EDE9E}" destId="{9BB7A246-CE37-4A34-85FB-CF3607FC1517}" srcOrd="0" destOrd="1" presId="urn:microsoft.com/office/officeart/2005/8/layout/hProcess4"/>
    <dgm:cxn modelId="{CCBFAF28-D68A-46BF-83FE-14AC6B539E58}" type="presOf" srcId="{344614D6-8DC7-46D5-A567-76DA2DB3E914}" destId="{E7B805CD-B8D6-4064-A707-6AFA9A9AB73A}" srcOrd="1" destOrd="0" presId="urn:microsoft.com/office/officeart/2005/8/layout/hProcess4"/>
    <dgm:cxn modelId="{6E941B2D-FB44-4941-B3C9-48FC812257DF}" type="presOf" srcId="{9E030A13-9AFB-49DA-9493-9F87EA688385}" destId="{317EB600-6C01-41D3-888E-2A70189D5822}" srcOrd="0" destOrd="1" presId="urn:microsoft.com/office/officeart/2005/8/layout/hProcess4"/>
    <dgm:cxn modelId="{14B54631-F9D0-43FC-9FF6-5D86967DA01A}" type="presOf" srcId="{D7824B26-7A2F-4884-A4EF-21EABFE85641}" destId="{317EB600-6C01-41D3-888E-2A70189D5822}" srcOrd="0" destOrd="3" presId="urn:microsoft.com/office/officeart/2005/8/layout/hProcess4"/>
    <dgm:cxn modelId="{396C733F-5DD3-48E0-914D-459287B288C7}" type="presOf" srcId="{A7A5BA10-D37A-438A-992B-6DCEF1F3D2A2}" destId="{7720E0F4-B6F9-45B2-9EA0-266A385683D4}" srcOrd="1" destOrd="0" presId="urn:microsoft.com/office/officeart/2005/8/layout/hProcess4"/>
    <dgm:cxn modelId="{6BB7985B-1558-4BDD-9C53-92BF634C00FD}" type="presOf" srcId="{2BA61CDA-DF37-4722-ACBA-962B1554EDB5}" destId="{2BB3B887-6BC2-4B59-92A7-46FBBA7EAF0E}" srcOrd="0" destOrd="0" presId="urn:microsoft.com/office/officeart/2005/8/layout/hProcess4"/>
    <dgm:cxn modelId="{C5F47D60-9962-4675-8259-C1E5D3C932C9}" type="presOf" srcId="{69F6B621-9DFB-4BAF-A184-1C5696F67479}" destId="{6DCE730D-FC49-4A0C-BAD7-0FA94A3C909E}" srcOrd="1" destOrd="0" presId="urn:microsoft.com/office/officeart/2005/8/layout/hProcess4"/>
    <dgm:cxn modelId="{AD8EDF61-0056-46DA-A7A7-3D247B23AC74}" srcId="{88A56638-EEFB-40A1-90BD-A46D7E66312E}" destId="{82C3DD48-4A9E-4E65-B5EC-9FC6B4B766DC}" srcOrd="2" destOrd="0" parTransId="{103E7921-D767-418E-B77C-1C32AF5D5036}" sibTransId="{E02D0FF5-0948-4803-AFB9-4EB07318C7FD}"/>
    <dgm:cxn modelId="{B2068245-824F-40D7-8907-B84051AD04B5}" srcId="{37CE306D-B644-4A4D-9BD0-9D6D01B9E1B3}" destId="{761DFCD5-952C-44E7-93E9-1326BB0D98D1}" srcOrd="2" destOrd="0" parTransId="{936FE8A9-0889-4319-80EF-E97C7A8892EF}" sibTransId="{000CE27B-D4E5-4D4D-B968-E4CC96E0EC66}"/>
    <dgm:cxn modelId="{D52E5B67-503E-42A4-8BEF-59D2C345917A}" type="presOf" srcId="{E4124257-DA1C-4881-90CA-E4C296548CFC}" destId="{F55A819E-05CA-475F-8560-E72558F6B479}" srcOrd="0" destOrd="0" presId="urn:microsoft.com/office/officeart/2005/8/layout/hProcess4"/>
    <dgm:cxn modelId="{1D29D249-885C-4960-BFF5-93F39CA95923}" type="presOf" srcId="{690E4493-7D6B-44AE-95A1-89531C08EA84}" destId="{6DCE730D-FC49-4A0C-BAD7-0FA94A3C909E}" srcOrd="1" destOrd="1" presId="urn:microsoft.com/office/officeart/2005/8/layout/hProcess4"/>
    <dgm:cxn modelId="{589A9E4B-FF64-401C-A7BC-86B04FE36508}" type="presOf" srcId="{A7A5BA10-D37A-438A-992B-6DCEF1F3D2A2}" destId="{9BB7A246-CE37-4A34-85FB-CF3607FC1517}" srcOrd="0" destOrd="0" presId="urn:microsoft.com/office/officeart/2005/8/layout/hProcess4"/>
    <dgm:cxn modelId="{82D3294F-6EDF-4D71-A238-8936BEA6D876}" type="presOf" srcId="{69F6B621-9DFB-4BAF-A184-1C5696F67479}" destId="{8C601303-8812-40EA-8B2E-654E50A9CA0C}" srcOrd="0" destOrd="0" presId="urn:microsoft.com/office/officeart/2005/8/layout/hProcess4"/>
    <dgm:cxn modelId="{370A9E51-2726-491F-A300-5AB3ABCA2543}" srcId="{E4124257-DA1C-4881-90CA-E4C296548CFC}" destId="{C078789B-52BE-4C42-B968-1FB2C2ECCE3B}" srcOrd="0" destOrd="0" parTransId="{79E9AC57-A3AF-4313-A07F-D01F303F23C6}" sibTransId="{52FB5247-9974-4727-9FE5-38965567D365}"/>
    <dgm:cxn modelId="{DB18FA58-2644-4795-900E-B892D3071F69}" type="presOf" srcId="{9E030A13-9AFB-49DA-9493-9F87EA688385}" destId="{E7B805CD-B8D6-4064-A707-6AFA9A9AB73A}" srcOrd="1" destOrd="1" presId="urn:microsoft.com/office/officeart/2005/8/layout/hProcess4"/>
    <dgm:cxn modelId="{C687387F-4CD6-48CC-B1C2-9D9DF06EE647}" type="presOf" srcId="{D2A4D89D-3A8D-46AA-A975-410A3BB355FA}" destId="{4B572F42-8531-4A9B-845B-3FCBA2EBCC23}" srcOrd="0" destOrd="0" presId="urn:microsoft.com/office/officeart/2005/8/layout/hProcess4"/>
    <dgm:cxn modelId="{DFC9B880-152B-45F1-92D9-E57D7623157B}" srcId="{88A56638-EEFB-40A1-90BD-A46D7E66312E}" destId="{A7A5BA10-D37A-438A-992B-6DCEF1F3D2A2}" srcOrd="0" destOrd="0" parTransId="{4EC28EAE-C07D-478C-8948-D65DBD324F1E}" sibTransId="{8A08F1CE-E1E9-48F3-80EB-4DEF9CBBE646}"/>
    <dgm:cxn modelId="{CDEDEC8D-96BC-4C43-B33D-CF0549A65ABD}" srcId="{658121CB-EFB3-4931-95DF-85C949F5F691}" destId="{690E4493-7D6B-44AE-95A1-89531C08EA84}" srcOrd="1" destOrd="0" parTransId="{49EC382B-972A-48FE-985C-B9F14E19BF7D}" sibTransId="{56A7109E-F033-4B38-B599-F7ABA0E3C127}"/>
    <dgm:cxn modelId="{2123D791-C519-49FF-9ADE-E1ABFE51CE84}" srcId="{D2A4D89D-3A8D-46AA-A975-410A3BB355FA}" destId="{E4124257-DA1C-4881-90CA-E4C296548CFC}" srcOrd="2" destOrd="0" parTransId="{315591CA-4BDE-4853-938A-48C6119A7E16}" sibTransId="{2BA61CDA-DF37-4722-ACBA-962B1554EDB5}"/>
    <dgm:cxn modelId="{BA0EF592-0A76-413C-B70F-5C11D270C93A}" srcId="{37CE306D-B644-4A4D-9BD0-9D6D01B9E1B3}" destId="{D7824B26-7A2F-4884-A4EF-21EABFE85641}" srcOrd="3" destOrd="0" parTransId="{ADED4BAE-94D0-4203-ACF8-0B3A0F8BF8ED}" sibTransId="{BD5E0D48-7CB7-408D-9413-C55F89A550A2}"/>
    <dgm:cxn modelId="{E0798798-2A0B-4B2E-B0E5-D1C6E5BC7765}" type="presOf" srcId="{82C3DD48-4A9E-4E65-B5EC-9FC6B4B766DC}" destId="{9BB7A246-CE37-4A34-85FB-CF3607FC1517}" srcOrd="0" destOrd="2" presId="urn:microsoft.com/office/officeart/2005/8/layout/hProcess4"/>
    <dgm:cxn modelId="{3F50E89A-399B-4237-93BD-F180AC69F295}" srcId="{658121CB-EFB3-4931-95DF-85C949F5F691}" destId="{69F6B621-9DFB-4BAF-A184-1C5696F67479}" srcOrd="0" destOrd="0" parTransId="{CA1C74FD-0B13-43E3-9452-0F76B4092832}" sibTransId="{B0974833-4FC3-43DD-8F86-AC6DF6DA88F7}"/>
    <dgm:cxn modelId="{264335A0-C416-48C5-A3E1-3D09662A1F01}" type="presOf" srcId="{82C3DD48-4A9E-4E65-B5EC-9FC6B4B766DC}" destId="{7720E0F4-B6F9-45B2-9EA0-266A385683D4}" srcOrd="1" destOrd="2" presId="urn:microsoft.com/office/officeart/2005/8/layout/hProcess4"/>
    <dgm:cxn modelId="{26BD57A2-2B4E-42B2-9719-1E01DD7F2922}" type="presOf" srcId="{761DFCD5-952C-44E7-93E9-1326BB0D98D1}" destId="{317EB600-6C01-41D3-888E-2A70189D5822}" srcOrd="0" destOrd="2" presId="urn:microsoft.com/office/officeart/2005/8/layout/hProcess4"/>
    <dgm:cxn modelId="{7FAAC8A3-588A-4905-952F-A30B6392E976}" type="presOf" srcId="{D7824B26-7A2F-4884-A4EF-21EABFE85641}" destId="{E7B805CD-B8D6-4064-A707-6AFA9A9AB73A}" srcOrd="1" destOrd="3" presId="urn:microsoft.com/office/officeart/2005/8/layout/hProcess4"/>
    <dgm:cxn modelId="{D9A07FA6-07A5-40A4-831B-72D2C9A57A12}" srcId="{37CE306D-B644-4A4D-9BD0-9D6D01B9E1B3}" destId="{9E030A13-9AFB-49DA-9493-9F87EA688385}" srcOrd="1" destOrd="0" parTransId="{A35A0115-1AF7-4630-A7B6-2544816A1CDA}" sibTransId="{F4DBF63D-C7D7-4AC5-8FA8-A6359ABE282A}"/>
    <dgm:cxn modelId="{2EB76AA8-9E5A-42BA-ABE4-5381909782F3}" srcId="{88A56638-EEFB-40A1-90BD-A46D7E66312E}" destId="{92B3E578-C5FF-454A-B1E6-DEDAC98EDE9E}" srcOrd="1" destOrd="0" parTransId="{71354EBB-BD6E-4C71-AF24-B4D10D9DCC25}" sibTransId="{E0CC6EF7-63D7-4945-BE4A-BD0A5FC3BE7D}"/>
    <dgm:cxn modelId="{BD0CEEBA-4B68-4474-87CD-06BCA896BB68}" type="presOf" srcId="{C078789B-52BE-4C42-B968-1FB2C2ECCE3B}" destId="{024BF284-D6A1-4278-A391-3FCC6FE35A45}" srcOrd="0" destOrd="0" presId="urn:microsoft.com/office/officeart/2005/8/layout/hProcess4"/>
    <dgm:cxn modelId="{C1CD7DBB-6190-4A0B-83EF-6825B26968D2}" type="presOf" srcId="{92B3E578-C5FF-454A-B1E6-DEDAC98EDE9E}" destId="{7720E0F4-B6F9-45B2-9EA0-266A385683D4}" srcOrd="1" destOrd="1" presId="urn:microsoft.com/office/officeart/2005/8/layout/hProcess4"/>
    <dgm:cxn modelId="{0C0BF9CB-6F38-4B67-99A9-800E55647149}" type="presOf" srcId="{42E4F26A-6499-4F8F-B45B-4086B2F5348F}" destId="{6EF51E05-8167-4C1E-858C-4F523F21EECF}" srcOrd="0" destOrd="0" presId="urn:microsoft.com/office/officeart/2005/8/layout/hProcess4"/>
    <dgm:cxn modelId="{604EADCD-68BE-4E66-A01B-C5C6188F4DED}" type="presOf" srcId="{761DFCD5-952C-44E7-93E9-1326BB0D98D1}" destId="{E7B805CD-B8D6-4064-A707-6AFA9A9AB73A}" srcOrd="1" destOrd="2" presId="urn:microsoft.com/office/officeart/2005/8/layout/hProcess4"/>
    <dgm:cxn modelId="{FBF2B1D0-4ADE-4747-94AD-95EF084317E5}" type="presOf" srcId="{690E4493-7D6B-44AE-95A1-89531C08EA84}" destId="{8C601303-8812-40EA-8B2E-654E50A9CA0C}" srcOrd="0" destOrd="1" presId="urn:microsoft.com/office/officeart/2005/8/layout/hProcess4"/>
    <dgm:cxn modelId="{84B206DA-B37A-4F48-9F9A-A9E26A2C513C}" srcId="{D2A4D89D-3A8D-46AA-A975-410A3BB355FA}" destId="{37CE306D-B644-4A4D-9BD0-9D6D01B9E1B3}" srcOrd="3" destOrd="0" parTransId="{A639D47A-151D-4B4E-9D23-AE292FB853AD}" sibTransId="{239229DA-DBD1-4615-ACD5-8B464498F09D}"/>
    <dgm:cxn modelId="{A2DD0AE1-5555-4035-8F5A-DB99EA02C1F3}" type="presOf" srcId="{870B6312-04DB-4992-9B48-BE36A74A1BA5}" destId="{F3F326C3-E96A-47AE-9197-022C741D20CD}" srcOrd="1" destOrd="1" presId="urn:microsoft.com/office/officeart/2005/8/layout/hProcess4"/>
    <dgm:cxn modelId="{573410E7-DEFF-4BEE-8821-49511A272133}" type="presOf" srcId="{37CE306D-B644-4A4D-9BD0-9D6D01B9E1B3}" destId="{10CB23F9-8BFD-4E6F-B2CD-82D03048EA19}" srcOrd="0" destOrd="0" presId="urn:microsoft.com/office/officeart/2005/8/layout/hProcess4"/>
    <dgm:cxn modelId="{D31222E7-9B58-489D-AF75-036184D9ECEE}" srcId="{D2A4D89D-3A8D-46AA-A975-410A3BB355FA}" destId="{88A56638-EEFB-40A1-90BD-A46D7E66312E}" srcOrd="0" destOrd="0" parTransId="{CB7564EA-1DB4-4C25-B002-7021F1E6CC2E}" sibTransId="{DA6BFB69-E416-445E-BECC-83657B799076}"/>
    <dgm:cxn modelId="{19FE68EE-312B-4B41-8BC3-391992562660}" type="presOf" srcId="{DA6BFB69-E416-445E-BECC-83657B799076}" destId="{C133283D-D4D2-4CF6-BF77-65A4F54BFB2C}" srcOrd="0" destOrd="0" presId="urn:microsoft.com/office/officeart/2005/8/layout/hProcess4"/>
    <dgm:cxn modelId="{6A3D3BEF-4AB4-435A-97FB-C2A40D0E1AB3}" type="presOf" srcId="{88A56638-EEFB-40A1-90BD-A46D7E66312E}" destId="{280716B4-AF2E-4A34-9584-4F8B46D3E7B1}" srcOrd="0" destOrd="0" presId="urn:microsoft.com/office/officeart/2005/8/layout/hProcess4"/>
    <dgm:cxn modelId="{8A2384F3-179C-4603-BEAC-88964C6E8654}" type="presOf" srcId="{658121CB-EFB3-4931-95DF-85C949F5F691}" destId="{833667AC-DFA5-4294-920D-1AD56ED0704C}" srcOrd="0" destOrd="0" presId="urn:microsoft.com/office/officeart/2005/8/layout/hProcess4"/>
    <dgm:cxn modelId="{45930C2A-7F5C-40CD-95EC-A412ED81C045}" type="presParOf" srcId="{4B572F42-8531-4A9B-845B-3FCBA2EBCC23}" destId="{F3FABB41-7135-43A8-BE81-C102C1C95711}" srcOrd="0" destOrd="0" presId="urn:microsoft.com/office/officeart/2005/8/layout/hProcess4"/>
    <dgm:cxn modelId="{AC024652-AD64-4624-82AC-4853025299E3}" type="presParOf" srcId="{4B572F42-8531-4A9B-845B-3FCBA2EBCC23}" destId="{CCDF134F-3726-4F98-A5BF-2E466E112EA5}" srcOrd="1" destOrd="0" presId="urn:microsoft.com/office/officeart/2005/8/layout/hProcess4"/>
    <dgm:cxn modelId="{B61010E1-CE6B-4DEA-86EB-6384D05E4235}" type="presParOf" srcId="{4B572F42-8531-4A9B-845B-3FCBA2EBCC23}" destId="{B5BCF44E-BAC2-4771-85E9-EEDE50C85EAA}" srcOrd="2" destOrd="0" presId="urn:microsoft.com/office/officeart/2005/8/layout/hProcess4"/>
    <dgm:cxn modelId="{5D6BEC59-223D-4BBA-8696-0FD18A92D3F1}" type="presParOf" srcId="{B5BCF44E-BAC2-4771-85E9-EEDE50C85EAA}" destId="{9E083D69-A01C-4C72-80B0-9B4C340AB44A}" srcOrd="0" destOrd="0" presId="urn:microsoft.com/office/officeart/2005/8/layout/hProcess4"/>
    <dgm:cxn modelId="{6CCB86F1-1B75-4879-8900-C56B5334F4CF}" type="presParOf" srcId="{9E083D69-A01C-4C72-80B0-9B4C340AB44A}" destId="{47337738-5447-492E-BDAE-36708C4CE1A2}" srcOrd="0" destOrd="0" presId="urn:microsoft.com/office/officeart/2005/8/layout/hProcess4"/>
    <dgm:cxn modelId="{0BA9B0E9-354D-49C6-A95A-0F49950DEE9A}" type="presParOf" srcId="{9E083D69-A01C-4C72-80B0-9B4C340AB44A}" destId="{9BB7A246-CE37-4A34-85FB-CF3607FC1517}" srcOrd="1" destOrd="0" presId="urn:microsoft.com/office/officeart/2005/8/layout/hProcess4"/>
    <dgm:cxn modelId="{1FC47E06-A6C5-4A0F-AF6D-CB20F6FF5EE8}" type="presParOf" srcId="{9E083D69-A01C-4C72-80B0-9B4C340AB44A}" destId="{7720E0F4-B6F9-45B2-9EA0-266A385683D4}" srcOrd="2" destOrd="0" presId="urn:microsoft.com/office/officeart/2005/8/layout/hProcess4"/>
    <dgm:cxn modelId="{F39C51F9-B3D4-456D-987E-29628612BAE3}" type="presParOf" srcId="{9E083D69-A01C-4C72-80B0-9B4C340AB44A}" destId="{280716B4-AF2E-4A34-9584-4F8B46D3E7B1}" srcOrd="3" destOrd="0" presId="urn:microsoft.com/office/officeart/2005/8/layout/hProcess4"/>
    <dgm:cxn modelId="{CCD1CEE2-0162-4DEB-83E7-209C5920F4BE}" type="presParOf" srcId="{9E083D69-A01C-4C72-80B0-9B4C340AB44A}" destId="{D0F1AF29-7DF5-45C0-ABCC-6492CB62DEB7}" srcOrd="4" destOrd="0" presId="urn:microsoft.com/office/officeart/2005/8/layout/hProcess4"/>
    <dgm:cxn modelId="{0044C1D7-6009-42F3-9A83-DEC64400764A}" type="presParOf" srcId="{B5BCF44E-BAC2-4771-85E9-EEDE50C85EAA}" destId="{C133283D-D4D2-4CF6-BF77-65A4F54BFB2C}" srcOrd="1" destOrd="0" presId="urn:microsoft.com/office/officeart/2005/8/layout/hProcess4"/>
    <dgm:cxn modelId="{82DCF976-F9B8-415D-9347-375B0A9825C5}" type="presParOf" srcId="{B5BCF44E-BAC2-4771-85E9-EEDE50C85EAA}" destId="{37711BC6-732B-476B-81F5-2A2102E20F9B}" srcOrd="2" destOrd="0" presId="urn:microsoft.com/office/officeart/2005/8/layout/hProcess4"/>
    <dgm:cxn modelId="{7C11CC2D-1A9E-4AA9-B122-3D372874B8FA}" type="presParOf" srcId="{37711BC6-732B-476B-81F5-2A2102E20F9B}" destId="{C0FD8CA4-9EC3-4314-AE12-4D2BEEE6A7F4}" srcOrd="0" destOrd="0" presId="urn:microsoft.com/office/officeart/2005/8/layout/hProcess4"/>
    <dgm:cxn modelId="{19383065-DB35-4D79-A6AB-B758212F08A4}" type="presParOf" srcId="{37711BC6-732B-476B-81F5-2A2102E20F9B}" destId="{8C601303-8812-40EA-8B2E-654E50A9CA0C}" srcOrd="1" destOrd="0" presId="urn:microsoft.com/office/officeart/2005/8/layout/hProcess4"/>
    <dgm:cxn modelId="{5174CCEB-6D40-48EC-A721-6F6761F7C9DB}" type="presParOf" srcId="{37711BC6-732B-476B-81F5-2A2102E20F9B}" destId="{6DCE730D-FC49-4A0C-BAD7-0FA94A3C909E}" srcOrd="2" destOrd="0" presId="urn:microsoft.com/office/officeart/2005/8/layout/hProcess4"/>
    <dgm:cxn modelId="{5CEBBB81-D4B7-4A77-95DC-66C357475D60}" type="presParOf" srcId="{37711BC6-732B-476B-81F5-2A2102E20F9B}" destId="{833667AC-DFA5-4294-920D-1AD56ED0704C}" srcOrd="3" destOrd="0" presId="urn:microsoft.com/office/officeart/2005/8/layout/hProcess4"/>
    <dgm:cxn modelId="{16ABD56E-7910-4CCF-9B05-043D76209880}" type="presParOf" srcId="{37711BC6-732B-476B-81F5-2A2102E20F9B}" destId="{037E587B-E2F0-4060-BE48-E45949BE1363}" srcOrd="4" destOrd="0" presId="urn:microsoft.com/office/officeart/2005/8/layout/hProcess4"/>
    <dgm:cxn modelId="{0E49626E-E8C1-44FB-9F36-8395BBEA0176}" type="presParOf" srcId="{B5BCF44E-BAC2-4771-85E9-EEDE50C85EAA}" destId="{6EF51E05-8167-4C1E-858C-4F523F21EECF}" srcOrd="3" destOrd="0" presId="urn:microsoft.com/office/officeart/2005/8/layout/hProcess4"/>
    <dgm:cxn modelId="{F23B6F7A-8C4B-477C-8421-0F61CCD372B0}" type="presParOf" srcId="{B5BCF44E-BAC2-4771-85E9-EEDE50C85EAA}" destId="{506FB383-844D-40AA-B68D-BD45115E9B9E}" srcOrd="4" destOrd="0" presId="urn:microsoft.com/office/officeart/2005/8/layout/hProcess4"/>
    <dgm:cxn modelId="{2A49F91B-3BD6-4C3B-A65D-637814225748}" type="presParOf" srcId="{506FB383-844D-40AA-B68D-BD45115E9B9E}" destId="{2483935D-9060-4516-9EF8-4448CF8FD906}" srcOrd="0" destOrd="0" presId="urn:microsoft.com/office/officeart/2005/8/layout/hProcess4"/>
    <dgm:cxn modelId="{056FF0A3-E948-4360-9459-381B55AE257C}" type="presParOf" srcId="{506FB383-844D-40AA-B68D-BD45115E9B9E}" destId="{024BF284-D6A1-4278-A391-3FCC6FE35A45}" srcOrd="1" destOrd="0" presId="urn:microsoft.com/office/officeart/2005/8/layout/hProcess4"/>
    <dgm:cxn modelId="{1477AFB2-9132-44E1-A594-C3BC6F79DA3D}" type="presParOf" srcId="{506FB383-844D-40AA-B68D-BD45115E9B9E}" destId="{F3F326C3-E96A-47AE-9197-022C741D20CD}" srcOrd="2" destOrd="0" presId="urn:microsoft.com/office/officeart/2005/8/layout/hProcess4"/>
    <dgm:cxn modelId="{77E18810-E3AD-41B7-BE66-072812E10AC4}" type="presParOf" srcId="{506FB383-844D-40AA-B68D-BD45115E9B9E}" destId="{F55A819E-05CA-475F-8560-E72558F6B479}" srcOrd="3" destOrd="0" presId="urn:microsoft.com/office/officeart/2005/8/layout/hProcess4"/>
    <dgm:cxn modelId="{A1B768FE-51D8-4E4A-A21C-3781ABE73C21}" type="presParOf" srcId="{506FB383-844D-40AA-B68D-BD45115E9B9E}" destId="{AF2D7F93-6E78-42B5-BDE2-BA1A0FDFA6B7}" srcOrd="4" destOrd="0" presId="urn:microsoft.com/office/officeart/2005/8/layout/hProcess4"/>
    <dgm:cxn modelId="{46679B29-5B87-4012-B926-836C8162A097}" type="presParOf" srcId="{B5BCF44E-BAC2-4771-85E9-EEDE50C85EAA}" destId="{2BB3B887-6BC2-4B59-92A7-46FBBA7EAF0E}" srcOrd="5" destOrd="0" presId="urn:microsoft.com/office/officeart/2005/8/layout/hProcess4"/>
    <dgm:cxn modelId="{263C85F2-93B7-4018-8B41-A1CC1CD8EB08}" type="presParOf" srcId="{B5BCF44E-BAC2-4771-85E9-EEDE50C85EAA}" destId="{BD3A1F77-1C72-41E5-8C1B-0F77C1E0CD92}" srcOrd="6" destOrd="0" presId="urn:microsoft.com/office/officeart/2005/8/layout/hProcess4"/>
    <dgm:cxn modelId="{27100DF0-954E-448F-B7A1-3145AC3A619A}" type="presParOf" srcId="{BD3A1F77-1C72-41E5-8C1B-0F77C1E0CD92}" destId="{17E76001-399D-4243-946F-E59449D05188}" srcOrd="0" destOrd="0" presId="urn:microsoft.com/office/officeart/2005/8/layout/hProcess4"/>
    <dgm:cxn modelId="{5CF92E6E-26F5-4F37-889A-0CE1CC147C67}" type="presParOf" srcId="{BD3A1F77-1C72-41E5-8C1B-0F77C1E0CD92}" destId="{317EB600-6C01-41D3-888E-2A70189D5822}" srcOrd="1" destOrd="0" presId="urn:microsoft.com/office/officeart/2005/8/layout/hProcess4"/>
    <dgm:cxn modelId="{439AD121-46F5-41F1-9E42-2F50104E6CE7}" type="presParOf" srcId="{BD3A1F77-1C72-41E5-8C1B-0F77C1E0CD92}" destId="{E7B805CD-B8D6-4064-A707-6AFA9A9AB73A}" srcOrd="2" destOrd="0" presId="urn:microsoft.com/office/officeart/2005/8/layout/hProcess4"/>
    <dgm:cxn modelId="{5C7A11D6-19F1-49AC-8622-13D62A9679B7}" type="presParOf" srcId="{BD3A1F77-1C72-41E5-8C1B-0F77C1E0CD92}" destId="{10CB23F9-8BFD-4E6F-B2CD-82D03048EA19}" srcOrd="3" destOrd="0" presId="urn:microsoft.com/office/officeart/2005/8/layout/hProcess4"/>
    <dgm:cxn modelId="{E9817C32-8160-47DB-AC29-6A5A8CEC9B32}" type="presParOf" srcId="{BD3A1F77-1C72-41E5-8C1B-0F77C1E0CD92}" destId="{34DB7EDB-6753-409B-B54B-2AAC5A2878B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7A246-CE37-4A34-85FB-CF3607FC1517}">
      <dsp:nvSpPr>
        <dsp:cNvPr id="0" name=""/>
        <dsp:cNvSpPr/>
      </dsp:nvSpPr>
      <dsp:spPr>
        <a:xfrm>
          <a:off x="5872" y="1519333"/>
          <a:ext cx="2114282" cy="1743841"/>
        </a:xfrm>
        <a:prstGeom prst="roundRect">
          <a:avLst>
            <a:gd name="adj" fmla="val 10000"/>
          </a:avLst>
        </a:prstGeo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Stakeholder engagement</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Feasibility &amp; needs analysis</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Operationalize I-LEAD</a:t>
          </a:r>
        </a:p>
      </dsp:txBody>
      <dsp:txXfrm>
        <a:off x="46003" y="1559464"/>
        <a:ext cx="2034020" cy="1289898"/>
      </dsp:txXfrm>
    </dsp:sp>
    <dsp:sp modelId="{C133283D-D4D2-4CF6-BF77-65A4F54BFB2C}">
      <dsp:nvSpPr>
        <dsp:cNvPr id="0" name=""/>
        <dsp:cNvSpPr/>
      </dsp:nvSpPr>
      <dsp:spPr>
        <a:xfrm>
          <a:off x="1180790" y="1887059"/>
          <a:ext cx="2401985" cy="2401985"/>
        </a:xfrm>
        <a:prstGeom prst="leftCircularArrow">
          <a:avLst>
            <a:gd name="adj1" fmla="val 3307"/>
            <a:gd name="adj2" fmla="val 408398"/>
            <a:gd name="adj3" fmla="val 2183909"/>
            <a:gd name="adj4" fmla="val 9024489"/>
            <a:gd name="adj5" fmla="val 3858"/>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80716B4-AF2E-4A34-9584-4F8B46D3E7B1}">
      <dsp:nvSpPr>
        <dsp:cNvPr id="0" name=""/>
        <dsp:cNvSpPr/>
      </dsp:nvSpPr>
      <dsp:spPr>
        <a:xfrm>
          <a:off x="475713" y="2889494"/>
          <a:ext cx="1879362" cy="747360"/>
        </a:xfrm>
        <a:prstGeom prst="roundRect">
          <a:avLst>
            <a:gd name="adj" fmla="val 10000"/>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Phase 1: Inception &amp; Adoption | </a:t>
          </a:r>
        </a:p>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Month 1–2</a:t>
          </a:r>
        </a:p>
      </dsp:txBody>
      <dsp:txXfrm>
        <a:off x="497602" y="2911383"/>
        <a:ext cx="1835584" cy="703582"/>
      </dsp:txXfrm>
    </dsp:sp>
    <dsp:sp modelId="{8C601303-8812-40EA-8B2E-654E50A9CA0C}">
      <dsp:nvSpPr>
        <dsp:cNvPr id="0" name=""/>
        <dsp:cNvSpPr/>
      </dsp:nvSpPr>
      <dsp:spPr>
        <a:xfrm>
          <a:off x="2749124" y="1519333"/>
          <a:ext cx="2114282" cy="1743841"/>
        </a:xfrm>
        <a:prstGeom prst="roundRect">
          <a:avLst>
            <a:gd name="adj" fmla="val 10000"/>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 Align and adapt</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Prepare for implementation (rapid ISHO, trainers, budget, logistics)</a:t>
          </a:r>
        </a:p>
      </dsp:txBody>
      <dsp:txXfrm>
        <a:off x="2789255" y="1933145"/>
        <a:ext cx="2034020" cy="1289898"/>
      </dsp:txXfrm>
    </dsp:sp>
    <dsp:sp modelId="{6EF51E05-8167-4C1E-858C-4F523F21EECF}">
      <dsp:nvSpPr>
        <dsp:cNvPr id="0" name=""/>
        <dsp:cNvSpPr/>
      </dsp:nvSpPr>
      <dsp:spPr>
        <a:xfrm>
          <a:off x="3906422" y="425089"/>
          <a:ext cx="2672143" cy="2672143"/>
        </a:xfrm>
        <a:prstGeom prst="circularArrow">
          <a:avLst>
            <a:gd name="adj1" fmla="val 2968"/>
            <a:gd name="adj2" fmla="val 363658"/>
            <a:gd name="adj3" fmla="val 19460832"/>
            <a:gd name="adj4" fmla="val 12575511"/>
            <a:gd name="adj5" fmla="val 3463"/>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33667AC-DFA5-4294-920D-1AD56ED0704C}">
      <dsp:nvSpPr>
        <dsp:cNvPr id="0" name=""/>
        <dsp:cNvSpPr/>
      </dsp:nvSpPr>
      <dsp:spPr>
        <a:xfrm>
          <a:off x="3218964" y="1145653"/>
          <a:ext cx="1879362" cy="747360"/>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Phase 2: Orientation &amp; planning | Month 3–4</a:t>
          </a:r>
        </a:p>
      </dsp:txBody>
      <dsp:txXfrm>
        <a:off x="3240853" y="1167542"/>
        <a:ext cx="1835584" cy="703582"/>
      </dsp:txXfrm>
    </dsp:sp>
    <dsp:sp modelId="{024BF284-D6A1-4278-A391-3FCC6FE35A45}">
      <dsp:nvSpPr>
        <dsp:cNvPr id="0" name=""/>
        <dsp:cNvSpPr/>
      </dsp:nvSpPr>
      <dsp:spPr>
        <a:xfrm>
          <a:off x="5492375" y="1519333"/>
          <a:ext cx="2114282" cy="1743841"/>
        </a:xfrm>
        <a:prstGeom prst="roundRect">
          <a:avLst>
            <a:gd name="adj" fmla="val 10000"/>
          </a:avLst>
        </a:prstGeom>
        <a:solidFill>
          <a:sysClr val="window" lastClr="FFFFFF">
            <a:alpha val="90000"/>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Pre-I-LEAD (orientation, rapid ISHO assessment, workshop planning)</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I-LEAD workshop delivery (didactic and problem solving)</a:t>
          </a:r>
        </a:p>
      </dsp:txBody>
      <dsp:txXfrm>
        <a:off x="5532506" y="1559464"/>
        <a:ext cx="2034020" cy="1289898"/>
      </dsp:txXfrm>
    </dsp:sp>
    <dsp:sp modelId="{2BB3B887-6BC2-4B59-92A7-46FBBA7EAF0E}">
      <dsp:nvSpPr>
        <dsp:cNvPr id="0" name=""/>
        <dsp:cNvSpPr/>
      </dsp:nvSpPr>
      <dsp:spPr>
        <a:xfrm>
          <a:off x="6667293" y="1887059"/>
          <a:ext cx="2401985" cy="2401985"/>
        </a:xfrm>
        <a:prstGeom prst="leftCircularArrow">
          <a:avLst>
            <a:gd name="adj1" fmla="val 3307"/>
            <a:gd name="adj2" fmla="val 408398"/>
            <a:gd name="adj3" fmla="val 2183909"/>
            <a:gd name="adj4" fmla="val 9024489"/>
            <a:gd name="adj5" fmla="val 3858"/>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55A819E-05CA-475F-8560-E72558F6B479}">
      <dsp:nvSpPr>
        <dsp:cNvPr id="0" name=""/>
        <dsp:cNvSpPr/>
      </dsp:nvSpPr>
      <dsp:spPr>
        <a:xfrm>
          <a:off x="5962216" y="2889494"/>
          <a:ext cx="1879362" cy="747360"/>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Phase 3: Implementation | </a:t>
          </a:r>
        </a:p>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Month 5</a:t>
          </a:r>
        </a:p>
      </dsp:txBody>
      <dsp:txXfrm>
        <a:off x="5984105" y="2911383"/>
        <a:ext cx="1835584" cy="703582"/>
      </dsp:txXfrm>
    </dsp:sp>
    <dsp:sp modelId="{317EB600-6C01-41D3-888E-2A70189D5822}">
      <dsp:nvSpPr>
        <dsp:cNvPr id="0" name=""/>
        <dsp:cNvSpPr/>
      </dsp:nvSpPr>
      <dsp:spPr>
        <a:xfrm>
          <a:off x="8235627" y="1519333"/>
          <a:ext cx="2114282" cy="1743841"/>
        </a:xfrm>
        <a:prstGeom prst="roundRect">
          <a:avLst>
            <a:gd name="adj" fmla="val 10000"/>
          </a:avLst>
        </a:prstGeom>
        <a:solidFill>
          <a:sysClr val="window" lastClr="FFFFFF">
            <a:alpha val="90000"/>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Implement action plans.</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Post-I-LEAD review &amp; updates</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Long-term sustainability integration</a:t>
          </a:r>
        </a:p>
        <a:p>
          <a:pPr marL="114300" lvl="1" indent="-114300" algn="l" defTabSz="577850">
            <a:lnSpc>
              <a:spcPct val="90000"/>
            </a:lnSpc>
            <a:spcBef>
              <a:spcPct val="0"/>
            </a:spcBef>
            <a:spcAft>
              <a:spcPct val="15000"/>
            </a:spcAft>
            <a:buChar char="•"/>
          </a:pPr>
          <a:r>
            <a:rPr lang="en-US" sz="1300" kern="1200" dirty="0">
              <a:solidFill>
                <a:sysClr val="windowText" lastClr="000000">
                  <a:hueOff val="0"/>
                  <a:satOff val="0"/>
                  <a:lumOff val="0"/>
                  <a:alphaOff val="0"/>
                </a:sysClr>
              </a:solidFill>
              <a:latin typeface="Calibri"/>
              <a:ea typeface="+mn-ea"/>
              <a:cs typeface="+mn-cs"/>
            </a:rPr>
            <a:t>Connect with GEEKS</a:t>
          </a:r>
        </a:p>
      </dsp:txBody>
      <dsp:txXfrm>
        <a:off x="8275758" y="1933145"/>
        <a:ext cx="2034020" cy="1289898"/>
      </dsp:txXfrm>
    </dsp:sp>
    <dsp:sp modelId="{10CB23F9-8BFD-4E6F-B2CD-82D03048EA19}">
      <dsp:nvSpPr>
        <dsp:cNvPr id="0" name=""/>
        <dsp:cNvSpPr/>
      </dsp:nvSpPr>
      <dsp:spPr>
        <a:xfrm>
          <a:off x="8705468" y="1145653"/>
          <a:ext cx="1879362" cy="747360"/>
        </a:xfrm>
        <a:prstGeom prst="roundRect">
          <a:avLst>
            <a:gd name="adj" fmla="val 10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Phase 4: Coach &amp; Sustain | Month 6+</a:t>
          </a:r>
        </a:p>
      </dsp:txBody>
      <dsp:txXfrm>
        <a:off x="8727357" y="1167542"/>
        <a:ext cx="1835584" cy="7035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Helvetica Neue"/>
              <a:buNone/>
            </a:pPr>
            <a:r>
              <a:rPr lang="en-US">
                <a:latin typeface="Helvetica Neue"/>
                <a:ea typeface="Helvetica Neue"/>
                <a:cs typeface="Helvetica Neue"/>
                <a:sym typeface="Helvetica Neue"/>
              </a:rPr>
              <a:t>Good morning / afternoon / evening</a:t>
            </a:r>
            <a:endParaRPr/>
          </a:p>
          <a:p>
            <a:pPr marL="457200" marR="0" lvl="0" indent="-228600" algn="l" rtl="0">
              <a:lnSpc>
                <a:spcPct val="100000"/>
              </a:lnSpc>
              <a:spcBef>
                <a:spcPts val="0"/>
              </a:spcBef>
              <a:spcAft>
                <a:spcPts val="0"/>
              </a:spcAft>
              <a:buClr>
                <a:schemeClr val="dk1"/>
              </a:buClr>
              <a:buSzPts val="1400"/>
              <a:buFont typeface="Calibri"/>
              <a:buNone/>
            </a:pPr>
            <a:endParaRPr>
              <a:latin typeface="Helvetica Neue"/>
              <a:ea typeface="Helvetica Neue"/>
              <a:cs typeface="Helvetica Neue"/>
              <a:sym typeface="Helvetica Neue"/>
            </a:endParaRPr>
          </a:p>
          <a:p>
            <a:pPr marL="457200" marR="0" lvl="0" indent="-228600" algn="l" rtl="0">
              <a:lnSpc>
                <a:spcPct val="100000"/>
              </a:lnSpc>
              <a:spcBef>
                <a:spcPts val="0"/>
              </a:spcBef>
              <a:spcAft>
                <a:spcPts val="0"/>
              </a:spcAft>
              <a:buClr>
                <a:schemeClr val="dk1"/>
              </a:buClr>
              <a:buSzPts val="1400"/>
              <a:buFont typeface="Helvetica Neue"/>
              <a:buNone/>
            </a:pPr>
            <a:r>
              <a:rPr lang="en-US">
                <a:latin typeface="Helvetica Neue"/>
                <a:ea typeface="Helvetica Neue"/>
                <a:cs typeface="Helvetica Neue"/>
                <a:sym typeface="Helvetica Neue"/>
              </a:rPr>
              <a:t>Welcome to the orientation for the ___ regional I-LEAD.</a:t>
            </a:r>
            <a:endParaRPr/>
          </a:p>
        </p:txBody>
      </p:sp>
      <p:sp>
        <p:nvSpPr>
          <p:cNvPr id="159" name="Google Shape;1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cap="none" dirty="0">
                <a:solidFill>
                  <a:schemeClr val="dk1"/>
                </a:solidFill>
                <a:effectLst/>
                <a:latin typeface="Calibri"/>
                <a:ea typeface="Calibri"/>
                <a:cs typeface="Calibri"/>
                <a:sym typeface="Calibri"/>
              </a:rPr>
              <a:t>Implementation phases</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I-LEAD's roadmap consists of four implementation phases. It details the steps to utilize I-LEAD in a Box which is a complete toolkit of guides, course materials, and resources designed to help you plan, organize, and deliver a full I-LEAD course.</a:t>
            </a:r>
          </a:p>
          <a:p>
            <a:pPr lvl="0"/>
            <a:r>
              <a:rPr lang="en-US" sz="1200" b="0" i="0" u="none" strike="noStrike" cap="none" dirty="0">
                <a:solidFill>
                  <a:schemeClr val="dk1"/>
                </a:solidFill>
                <a:effectLst/>
                <a:latin typeface="Calibri"/>
                <a:ea typeface="Calibri"/>
                <a:cs typeface="Calibri"/>
                <a:sym typeface="Calibri"/>
              </a:rPr>
              <a:t>Phase 1: Inception &amp; Country Adoption (Month 1 - 2)</a:t>
            </a:r>
          </a:p>
          <a:p>
            <a:pPr lvl="0"/>
            <a:r>
              <a:rPr lang="en-US" sz="1200" b="0" i="0" u="none" strike="noStrike" cap="none" dirty="0">
                <a:solidFill>
                  <a:schemeClr val="dk1"/>
                </a:solidFill>
                <a:effectLst/>
                <a:latin typeface="Calibri"/>
                <a:ea typeface="Calibri"/>
                <a:cs typeface="Calibri"/>
                <a:sym typeface="Calibri"/>
              </a:rPr>
              <a:t>Phase 2: Orientation and Planning (Month 3 – 4)</a:t>
            </a:r>
          </a:p>
          <a:p>
            <a:pPr lvl="0"/>
            <a:r>
              <a:rPr lang="en-US" sz="1200" b="0" i="0" u="none" strike="noStrike" cap="none" dirty="0">
                <a:solidFill>
                  <a:schemeClr val="dk1"/>
                </a:solidFill>
                <a:effectLst/>
                <a:latin typeface="Calibri"/>
                <a:ea typeface="Calibri"/>
                <a:cs typeface="Calibri"/>
                <a:sym typeface="Calibri"/>
              </a:rPr>
              <a:t>Phase 3: Implementation of I-LEAD (Month 5)</a:t>
            </a:r>
          </a:p>
          <a:p>
            <a:pPr lvl="0"/>
            <a:r>
              <a:rPr lang="en-US" sz="1200" b="0" i="0" u="none" strike="noStrike" cap="none" dirty="0">
                <a:solidFill>
                  <a:schemeClr val="dk1"/>
                </a:solidFill>
                <a:effectLst/>
                <a:latin typeface="Calibri"/>
                <a:ea typeface="Calibri"/>
                <a:cs typeface="Calibri"/>
                <a:sym typeface="Calibri"/>
              </a:rPr>
              <a:t>Phase 4: Coach &amp; Sustain (Month 6+)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06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1860279c1b_2_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228600" algn="l" rtl="0">
              <a:spcBef>
                <a:spcPts val="0"/>
              </a:spcBef>
              <a:spcAft>
                <a:spcPts val="0"/>
              </a:spcAft>
              <a:buClr>
                <a:schemeClr val="dk1"/>
              </a:buClr>
              <a:buSzPts val="1400"/>
              <a:buFont typeface="Calibri"/>
              <a:buNone/>
            </a:pPr>
            <a:r>
              <a:rPr lang="en-US"/>
              <a:t>Zooming out a little bit, think of I-LEAD as one of the trees in the sea of trees in a forest. </a:t>
            </a:r>
            <a:endParaRPr/>
          </a:p>
          <a:p>
            <a:pPr marL="457200" lvl="0" indent="-228600" algn="l" rtl="0">
              <a:spcBef>
                <a:spcPts val="0"/>
              </a:spcBef>
              <a:spcAft>
                <a:spcPts val="0"/>
              </a:spcAft>
              <a:buClr>
                <a:schemeClr val="dk1"/>
              </a:buClr>
              <a:buSzPts val="1400"/>
              <a:buFont typeface="Calibri"/>
              <a:buNone/>
            </a:pPr>
            <a:endParaRPr/>
          </a:p>
          <a:p>
            <a:pPr marL="457200" lvl="0" indent="-228600" algn="l" rtl="0">
              <a:spcBef>
                <a:spcPts val="0"/>
              </a:spcBef>
              <a:spcAft>
                <a:spcPts val="0"/>
              </a:spcAft>
              <a:buClr>
                <a:schemeClr val="dk1"/>
              </a:buClr>
              <a:buSzPts val="1400"/>
              <a:buFont typeface="Calibri"/>
              <a:buNone/>
            </a:pPr>
            <a:r>
              <a:rPr lang="en-US"/>
              <a:t>There are other important related trees that contribute to the health and sustainability of this forest – to understand the relationship among these trees, we organize them as a series of cyclic or repeating actions, which when repeated enough can begin to contribute to systematically improving informatics problem solving skills among the health workforce while addressing a country’s top priorities, enabling a determined group of leaders to eat the big elephant piece by piece, increasing the scope and scale of digital health development, over time. </a:t>
            </a:r>
            <a:endParaRPr/>
          </a:p>
          <a:p>
            <a:pPr marL="457200" lvl="0" indent="-228600" algn="l" rtl="0">
              <a:spcBef>
                <a:spcPts val="0"/>
              </a:spcBef>
              <a:spcAft>
                <a:spcPts val="0"/>
              </a:spcAft>
              <a:buClr>
                <a:schemeClr val="dk1"/>
              </a:buClr>
              <a:buSzPts val="1400"/>
              <a:buFont typeface="Calibri"/>
              <a:buNone/>
            </a:pPr>
            <a:endParaRPr/>
          </a:p>
          <a:p>
            <a:pPr marL="457200" lvl="0" indent="-228600" algn="l" rtl="0">
              <a:spcBef>
                <a:spcPts val="0"/>
              </a:spcBef>
              <a:spcAft>
                <a:spcPts val="0"/>
              </a:spcAft>
              <a:buClr>
                <a:schemeClr val="dk1"/>
              </a:buClr>
              <a:buSzPts val="1400"/>
              <a:buFont typeface="Calibri"/>
              <a:buNone/>
            </a:pPr>
            <a:r>
              <a:rPr lang="en-US"/>
              <a:t>This is a cycle where you can start from any step. </a:t>
            </a:r>
            <a:endParaRPr/>
          </a:p>
          <a:p>
            <a:pPr marL="457200" lvl="0" indent="-228600" algn="l" rtl="0">
              <a:spcBef>
                <a:spcPts val="0"/>
              </a:spcBef>
              <a:spcAft>
                <a:spcPts val="0"/>
              </a:spcAft>
              <a:buClr>
                <a:schemeClr val="dk1"/>
              </a:buClr>
              <a:buSzPts val="1400"/>
              <a:buFont typeface="Calibri"/>
              <a:buNone/>
            </a:pPr>
            <a:endParaRPr/>
          </a:p>
          <a:p>
            <a:pPr marL="457200" lvl="0" indent="-228600" algn="l" rtl="0">
              <a:spcBef>
                <a:spcPts val="0"/>
              </a:spcBef>
              <a:spcAft>
                <a:spcPts val="0"/>
              </a:spcAft>
              <a:buClr>
                <a:schemeClr val="dk1"/>
              </a:buClr>
              <a:buSzPts val="1400"/>
              <a:buFont typeface="Calibri"/>
              <a:buNone/>
            </a:pPr>
            <a:r>
              <a:rPr lang="en-US"/>
              <a:t>CLICK Here we are starting from I-LEAD. We develop vision and strategy</a:t>
            </a:r>
            <a:endParaRPr/>
          </a:p>
          <a:p>
            <a:pPr marL="457200" lvl="0" indent="-228600" algn="l" rtl="0">
              <a:spcBef>
                <a:spcPts val="0"/>
              </a:spcBef>
              <a:spcAft>
                <a:spcPts val="0"/>
              </a:spcAft>
              <a:buClr>
                <a:schemeClr val="dk1"/>
              </a:buClr>
              <a:buSzPts val="1400"/>
              <a:buFont typeface="Calibri"/>
              <a:buNone/>
            </a:pPr>
            <a:endParaRPr/>
          </a:p>
          <a:p>
            <a:pPr marL="457200" lvl="0" indent="-228600" algn="l" rtl="0">
              <a:spcBef>
                <a:spcPts val="0"/>
              </a:spcBef>
              <a:spcAft>
                <a:spcPts val="0"/>
              </a:spcAft>
              <a:buClr>
                <a:schemeClr val="dk1"/>
              </a:buClr>
              <a:buSzPts val="1400"/>
              <a:buFont typeface="Calibri"/>
              <a:buNone/>
            </a:pPr>
            <a:r>
              <a:rPr lang="en-US"/>
              <a:t>CLICK translate them to GEEKS projects to get to operational and tactical levels, and generate results that contribute to piece by piece addressing a set of gaps identified during I-LEAD. </a:t>
            </a:r>
            <a:endParaRPr/>
          </a:p>
          <a:p>
            <a:pPr marL="457200" lvl="0" indent="-228600" algn="l" rtl="0">
              <a:spcBef>
                <a:spcPts val="0"/>
              </a:spcBef>
              <a:spcAft>
                <a:spcPts val="0"/>
              </a:spcAft>
              <a:buClr>
                <a:schemeClr val="dk1"/>
              </a:buClr>
              <a:buSzPts val="1400"/>
              <a:buFont typeface="Calibri"/>
              <a:buNone/>
            </a:pPr>
            <a:endParaRPr/>
          </a:p>
          <a:p>
            <a:pPr marL="457200" lvl="0" indent="-228600" algn="l" rtl="0">
              <a:spcBef>
                <a:spcPts val="0"/>
              </a:spcBef>
              <a:spcAft>
                <a:spcPts val="0"/>
              </a:spcAft>
              <a:buClr>
                <a:schemeClr val="dk1"/>
              </a:buClr>
              <a:buSzPts val="1400"/>
              <a:buFont typeface="Calibri"/>
              <a:buNone/>
            </a:pPr>
            <a:r>
              <a:rPr lang="en-US"/>
              <a:t>Then we feed the results back to national leadership to provide them with continuing assessments and situation, strategic awareness of what is being accomplished. </a:t>
            </a:r>
            <a:endParaRPr/>
          </a:p>
          <a:p>
            <a:pPr marL="457200" lvl="0" indent="-228600" algn="l" rtl="0">
              <a:spcBef>
                <a:spcPts val="0"/>
              </a:spcBef>
              <a:spcAft>
                <a:spcPts val="0"/>
              </a:spcAft>
              <a:buClr>
                <a:schemeClr val="dk1"/>
              </a:buClr>
              <a:buSzPts val="1400"/>
              <a:buFont typeface="Calibri"/>
              <a:buNone/>
            </a:pPr>
            <a:endParaRPr/>
          </a:p>
          <a:p>
            <a:pPr marL="457200" lvl="0" indent="-228600" algn="l" rtl="0">
              <a:spcBef>
                <a:spcPts val="0"/>
              </a:spcBef>
              <a:spcAft>
                <a:spcPts val="0"/>
              </a:spcAft>
              <a:buClr>
                <a:schemeClr val="dk1"/>
              </a:buClr>
              <a:buSzPts val="1400"/>
              <a:buFont typeface="Calibri"/>
              <a:buNone/>
            </a:pPr>
            <a:r>
              <a:rPr lang="en-US"/>
              <a:t>CLICK If leadership needs to increase awareness of digital health we make them more digital health savvy through Informatics for Leaders training or I4L. For example, in the EECA region, there will be a ministerial level I4L training taking place this week, implemented in collaboration with WHO Euro. Through I4L training we hope to have national leadership that can make or guide strategic digital health decisions and investments.</a:t>
            </a:r>
            <a:endParaRPr/>
          </a:p>
          <a:p>
            <a:pPr marL="457200" lvl="0" indent="-228600" algn="l" rtl="0">
              <a:spcBef>
                <a:spcPts val="0"/>
              </a:spcBef>
              <a:spcAft>
                <a:spcPts val="0"/>
              </a:spcAft>
              <a:buClr>
                <a:schemeClr val="dk1"/>
              </a:buClr>
              <a:buSzPts val="1400"/>
              <a:buFont typeface="Calibri"/>
              <a:buNone/>
            </a:pPr>
            <a:endParaRPr/>
          </a:p>
          <a:p>
            <a:pPr marL="457200" lvl="0" indent="-228600" algn="l" rtl="0">
              <a:spcBef>
                <a:spcPts val="0"/>
              </a:spcBef>
              <a:spcAft>
                <a:spcPts val="0"/>
              </a:spcAft>
              <a:buClr>
                <a:schemeClr val="dk1"/>
              </a:buClr>
              <a:buSzPts val="1400"/>
              <a:buFont typeface="Calibri"/>
              <a:buNone/>
            </a:pPr>
            <a:r>
              <a:rPr lang="en-US"/>
              <a:t>CLICK We implement an expedited ISHO assessment during I-LEAD to enable 2 things to happen: (1) enable key players in each country to begin to come together and (2) develop a shared and strategic awareness of the countries gaps, partners and resources. The ISHO assessments can also be conducted in a more rigorous manner that can potentially cover a wider swath of and administrative levels of a country, enabling us to truly know the gaps at a granular level and if implemented regularly progress or lack thereof over time. There are many other sources of gaps for I-LEAD but ISHO assessments are the kind collaboratively implemented by the participants themselves – think of this as collaborative sense-making.</a:t>
            </a:r>
            <a:endParaRPr/>
          </a:p>
          <a:p>
            <a:pPr marL="457200" lvl="0" indent="-228600" algn="l" rtl="0">
              <a:spcBef>
                <a:spcPts val="0"/>
              </a:spcBef>
              <a:spcAft>
                <a:spcPts val="0"/>
              </a:spcAft>
              <a:buClr>
                <a:schemeClr val="dk1"/>
              </a:buClr>
              <a:buSzPts val="1400"/>
              <a:buFont typeface="Calibri"/>
              <a:buNone/>
            </a:pPr>
            <a:endParaRPr/>
          </a:p>
          <a:p>
            <a:pPr marL="457200" lvl="0" indent="-228600" algn="l" rtl="0">
              <a:spcBef>
                <a:spcPts val="0"/>
              </a:spcBef>
              <a:spcAft>
                <a:spcPts val="0"/>
              </a:spcAft>
              <a:buClr>
                <a:schemeClr val="dk1"/>
              </a:buClr>
              <a:buSzPts val="1400"/>
              <a:buFont typeface="Calibri"/>
              <a:buNone/>
            </a:pPr>
            <a:r>
              <a:rPr lang="en-US"/>
              <a:t>And back to I-LEAD to continue to address those gaps. It is important to point out that although I-LEAD and by extension GEEKS have been primarily used to address HIS needs in PEPFAR, they were designed to be domain agnostic and can contribute to health systems strengthening using digital health interventions.</a:t>
            </a:r>
            <a:endParaRPr/>
          </a:p>
          <a:p>
            <a:pPr marL="457200" lvl="0" indent="-228600" algn="l" rtl="0">
              <a:spcBef>
                <a:spcPts val="0"/>
              </a:spcBef>
              <a:spcAft>
                <a:spcPts val="0"/>
              </a:spcAft>
              <a:buClr>
                <a:schemeClr val="dk1"/>
              </a:buClr>
              <a:buSzPts val="1400"/>
              <a:buFont typeface="Calibri"/>
              <a:buNone/>
            </a:pPr>
            <a:endParaRPr/>
          </a:p>
          <a:p>
            <a:pPr marL="457200" lvl="0" indent="-228600" algn="l" rtl="0">
              <a:spcBef>
                <a:spcPts val="0"/>
              </a:spcBef>
              <a:spcAft>
                <a:spcPts val="0"/>
              </a:spcAft>
              <a:buClr>
                <a:schemeClr val="dk1"/>
              </a:buClr>
              <a:buSzPts val="1400"/>
              <a:buFont typeface="Calibri"/>
              <a:buNone/>
            </a:pPr>
            <a:r>
              <a:rPr lang="en-US"/>
              <a:t>We call this framework, the triple I and G. 3IG. </a:t>
            </a:r>
            <a:endParaRPr/>
          </a:p>
          <a:p>
            <a:pPr marL="0" lvl="0" indent="0" algn="l" rtl="0">
              <a:spcBef>
                <a:spcPts val="0"/>
              </a:spcBef>
              <a:spcAft>
                <a:spcPts val="0"/>
              </a:spcAft>
              <a:buNone/>
            </a:pPr>
            <a:endParaRPr/>
          </a:p>
        </p:txBody>
      </p:sp>
      <p:sp>
        <p:nvSpPr>
          <p:cNvPr id="265" name="Google Shape;265;g31860279c1b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1992bfdaca_0_2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US"/>
              <a:t>These are the intended benefits of the I-LEAD program to various stakeholders. </a:t>
            </a:r>
            <a:endParaRPr/>
          </a:p>
          <a:p>
            <a:pPr marL="0" lvl="0" indent="0" algn="l" rtl="0">
              <a:spcBef>
                <a:spcPts val="0"/>
              </a:spcBef>
              <a:spcAft>
                <a:spcPts val="0"/>
              </a:spcAft>
              <a:buClr>
                <a:schemeClr val="dk1"/>
              </a:buClr>
              <a:buSzPts val="1400"/>
              <a:buFont typeface="Calibri"/>
              <a:buNone/>
            </a:pPr>
            <a:endParaRPr/>
          </a:p>
          <a:p>
            <a:pPr marL="0" lvl="0" indent="0" algn="l" rtl="0">
              <a:spcBef>
                <a:spcPts val="0"/>
              </a:spcBef>
              <a:spcAft>
                <a:spcPts val="0"/>
              </a:spcAft>
              <a:buClr>
                <a:schemeClr val="dk1"/>
              </a:buClr>
              <a:buSzPts val="1400"/>
              <a:buFont typeface="Calibri"/>
              <a:buNone/>
            </a:pPr>
            <a:r>
              <a:rPr lang="en-US"/>
              <a:t>There will be many more stakeholders for I-LEAD but for this orientation, these are the ones at a very high level.</a:t>
            </a:r>
            <a:endParaRPr/>
          </a:p>
          <a:p>
            <a:pPr marL="0" lvl="0" indent="0" algn="l" rtl="0">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99" name="Google Shape;299;g31992bfdaca_0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1992bfdaca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31992bfdaca_0_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Helvetica Neue"/>
              <a:buNone/>
            </a:pPr>
            <a:endParaRPr/>
          </a:p>
        </p:txBody>
      </p:sp>
      <p:sp>
        <p:nvSpPr>
          <p:cNvPr id="307" name="Google Shape;307;g31992bfdaca_0_2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1992bfdac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1992bfdaca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31992bfdaca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1992bfdaca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1992bfdaca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31992bfdaca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1992bfdaca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1992bfdaca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31992bfdaca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1992bfdaca_0_2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1992bfdaca_0_2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31992bfdaca_0_2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1992bfdaca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1992bfdaca_0_1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31992bfdaca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1992bfdaca_0_3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Here are some examples of difficult decisions.</a:t>
            </a:r>
            <a:endParaRPr/>
          </a:p>
          <a:p>
            <a:pPr marL="0" lvl="0" indent="0" algn="l" rtl="0">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51" name="Google Shape;351;g31992bfdaca_0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1992bfdaca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1992bfdaca_0_2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31992bfdaca_0_2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1992bfdaca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1992bfdaca_0_2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31992bfdaca_0_2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1992bfdaca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1992bfdaca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One way to identify shared priorities across organizations in your country is to conduct an above site ISHO assessment.</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None/>
            </a:pPr>
            <a:r>
              <a:rPr lang="en-US"/>
              <a:t>The above assessment provides a structured way to identify and come to a consensus on areas of need or potential growth.</a:t>
            </a:r>
            <a:endParaRPr/>
          </a:p>
        </p:txBody>
      </p:sp>
      <p:sp>
        <p:nvSpPr>
          <p:cNvPr id="366" name="Google Shape;366;g31992bfdaca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1992bfdaca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1992bfdaca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Here’s a typical process for conducting an above ISHO assessment quickly for the purpose of I-LEAD. Once your delegation agrees upon a plan, it usually takes between 4-6 hours to complete.</a:t>
            </a:r>
            <a:endParaRPr/>
          </a:p>
          <a:p>
            <a:pPr marL="0" lvl="0" indent="0" algn="l" rtl="0">
              <a:spcBef>
                <a:spcPts val="0"/>
              </a:spcBef>
              <a:spcAft>
                <a:spcPts val="0"/>
              </a:spcAft>
              <a:buNone/>
            </a:pPr>
            <a:endParaRPr/>
          </a:p>
        </p:txBody>
      </p:sp>
      <p:sp>
        <p:nvSpPr>
          <p:cNvPr id="375" name="Google Shape;375;g31992bfdaca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1992bfdaca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1992bfdaca_0_2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31992bfdaca_0_2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204c6a195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204c6a195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3204c6a1956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1992bfdaca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1992bfdaca_0_1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Emphasize this is only for selected participants</a:t>
            </a:r>
            <a:endParaRPr/>
          </a:p>
        </p:txBody>
      </p:sp>
      <p:sp>
        <p:nvSpPr>
          <p:cNvPr id="404" name="Google Shape;404;g31992bfdaca_0_1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1992bfdaca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1992bfdaca_0_2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31992bfdaca_0_2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20" name="Google Shape;42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This slide indicates all the countries and organizations that have participated in I-LEAD to date (as of June 2024). The blue dots represent countries that participated in one workshop, red dots, for those that have done at least 2, and the green dots are new and upcoming countries.</a:t>
            </a:r>
            <a:endParaRPr/>
          </a:p>
        </p:txBody>
      </p:sp>
      <p:sp>
        <p:nvSpPr>
          <p:cNvPr id="178" name="Google Shape;1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19774d97fe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19774d97fe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2016 – CDC DGHT held initial I-LEAD for Thailand in Atlanta. 3 more single-country implementations.</a:t>
            </a:r>
            <a:endParaRPr/>
          </a:p>
          <a:p>
            <a:pPr marL="0" lvl="0" indent="0" algn="l" rtl="0">
              <a:lnSpc>
                <a:spcPct val="115000"/>
              </a:lnSpc>
              <a:spcBef>
                <a:spcPts val="0"/>
              </a:spcBef>
              <a:spcAft>
                <a:spcPts val="0"/>
              </a:spcAft>
              <a:buClr>
                <a:schemeClr val="dk1"/>
              </a:buClr>
              <a:buSzPts val="1100"/>
              <a:buFont typeface="Arial"/>
              <a:buNone/>
            </a:pPr>
            <a:r>
              <a:rPr lang="en-US"/>
              <a:t>2018 – began multi-country implementations</a:t>
            </a:r>
            <a:endParaRPr/>
          </a:p>
          <a:p>
            <a:pPr marL="0" lvl="0" indent="0" algn="l" rtl="0">
              <a:lnSpc>
                <a:spcPct val="115000"/>
              </a:lnSpc>
              <a:spcBef>
                <a:spcPts val="0"/>
              </a:spcBef>
              <a:spcAft>
                <a:spcPts val="0"/>
              </a:spcAft>
              <a:buClr>
                <a:schemeClr val="dk1"/>
              </a:buClr>
              <a:buSzPts val="1100"/>
              <a:buFont typeface="Arial"/>
              <a:buNone/>
            </a:pPr>
            <a:r>
              <a:rPr lang="en-US"/>
              <a:t>2022 – countries began attending I-LEAD multiple times. So far, 5 countries have attended more than once with 2 more planning to do so in 2024.</a:t>
            </a:r>
            <a:endParaRPr/>
          </a:p>
          <a:p>
            <a:pPr marL="0" lvl="0" indent="0" algn="l" rtl="0">
              <a:lnSpc>
                <a:spcPct val="115000"/>
              </a:lnSpc>
              <a:spcBef>
                <a:spcPts val="0"/>
              </a:spcBef>
              <a:spcAft>
                <a:spcPts val="0"/>
              </a:spcAft>
              <a:buClr>
                <a:schemeClr val="dk1"/>
              </a:buClr>
              <a:buSzPts val="1100"/>
              <a:buFont typeface="Arial"/>
              <a:buNone/>
            </a:pPr>
            <a:r>
              <a:rPr lang="en-US"/>
              <a:t>2023 – Began all-of-PEPFAR approach. Co-implementing with USAID and DOD</a:t>
            </a:r>
            <a:endParaRPr/>
          </a:p>
          <a:p>
            <a:pPr marL="0" lvl="0" indent="0" algn="l" rtl="0">
              <a:lnSpc>
                <a:spcPct val="115000"/>
              </a:lnSpc>
              <a:spcBef>
                <a:spcPts val="0"/>
              </a:spcBef>
              <a:spcAft>
                <a:spcPts val="0"/>
              </a:spcAft>
              <a:buClr>
                <a:schemeClr val="dk1"/>
              </a:buClr>
              <a:buSzPts val="1100"/>
              <a:buFont typeface="Arial"/>
              <a:buNone/>
            </a:pPr>
            <a:r>
              <a:rPr lang="en-US"/>
              <a:t>2024 – Held first regional I-LEAD in Istanbul for Georgia, Moldova and Uzbekistan, co implementing with WHO. 2-3 more regional I-LEADs planned in 2024. We are moving to a regional, interagency approach to align goals, strategies and resources across the digital health landscape. </a:t>
            </a:r>
            <a:endParaRPr/>
          </a:p>
          <a:p>
            <a:pPr marL="0" lvl="0" indent="0" algn="l" rtl="0">
              <a:spcBef>
                <a:spcPts val="0"/>
              </a:spcBef>
              <a:spcAft>
                <a:spcPts val="0"/>
              </a:spcAft>
              <a:buNone/>
            </a:pPr>
            <a:endParaRPr/>
          </a:p>
        </p:txBody>
      </p:sp>
      <p:sp>
        <p:nvSpPr>
          <p:cNvPr id="186" name="Google Shape;186;g319774d97fe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1992bfdaca_0_2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First let me describe to you what I-LEAD is.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I-LEAD stands for “Intergovernmental Learning Exchange to Advance Data-Driven Decision-Making”. It is an event, a workshop, that </a:t>
            </a:r>
            <a:r>
              <a:rPr lang="en-US" sz="1200">
                <a:solidFill>
                  <a:schemeClr val="dk1"/>
                </a:solidFill>
              </a:rPr>
              <a:t>enables MOHs, USG Agencies, HIS implementing partners &amp; other stakeholders to come together to develop &amp; execute informatics strategies around country’s HIS priorities &amp; needs​. </a:t>
            </a:r>
            <a:r>
              <a:rPr lang="en-US"/>
              <a:t>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(Can read the rest of the slide)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93" name="Google Shape;193;g31992bfdaca_0_2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1992bfdaca_0_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I-LEAD implementation is governed by the following principles, in short this is how I-LEAD works:</a:t>
            </a:r>
            <a:endParaRPr/>
          </a:p>
          <a:p>
            <a:pPr marL="457200" lvl="0" indent="-317500" algn="l" rtl="0">
              <a:lnSpc>
                <a:spcPct val="115000"/>
              </a:lnSpc>
              <a:spcBef>
                <a:spcPts val="0"/>
              </a:spcBef>
              <a:spcAft>
                <a:spcPts val="0"/>
              </a:spcAft>
              <a:buSzPts val="1400"/>
              <a:buAutoNum type="arabicPeriod"/>
            </a:pPr>
            <a:r>
              <a:rPr lang="en-US"/>
              <a:t>We use training as an approach to problem solving. We want the participants to leave I-LEAD knowing they have begun to solve some of their problems, not just sit in classroom training. Think of training as the means, problem solving as the end.</a:t>
            </a:r>
            <a:endParaRPr/>
          </a:p>
          <a:p>
            <a:pPr marL="457200" lvl="0" indent="-317500" algn="l" rtl="0">
              <a:lnSpc>
                <a:spcPct val="115000"/>
              </a:lnSpc>
              <a:spcBef>
                <a:spcPts val="0"/>
              </a:spcBef>
              <a:spcAft>
                <a:spcPts val="0"/>
              </a:spcAft>
              <a:buSzPts val="1400"/>
              <a:buAutoNum type="arabicPeriod"/>
            </a:pPr>
            <a:r>
              <a:rPr lang="en-US"/>
              <a:t>Because of number 1, we design I-LEAD to help countries, you, solve your problems.</a:t>
            </a:r>
            <a:endParaRPr/>
          </a:p>
          <a:p>
            <a:pPr marL="457200" lvl="0" indent="-317500" algn="l" rtl="0">
              <a:lnSpc>
                <a:spcPct val="115000"/>
              </a:lnSpc>
              <a:spcBef>
                <a:spcPts val="0"/>
              </a:spcBef>
              <a:spcAft>
                <a:spcPts val="0"/>
              </a:spcAft>
              <a:buSzPts val="1400"/>
              <a:buAutoNum type="arabicPeriod"/>
            </a:pPr>
            <a:r>
              <a:rPr lang="en-US"/>
              <a:t>To achieve number 2 systematically, we share problem solving frameworks and tools – participants walk out of I-LEAD with the right mindset, skillset and toolset. These may not be comprehensive but enough to get started. And we make stakeholder needs the driver of I-LEAD planning and implementation.</a:t>
            </a:r>
            <a:endParaRPr/>
          </a:p>
          <a:p>
            <a:pPr marL="457200" lvl="0" indent="-317500" algn="l" rtl="0">
              <a:lnSpc>
                <a:spcPct val="115000"/>
              </a:lnSpc>
              <a:spcBef>
                <a:spcPts val="0"/>
              </a:spcBef>
              <a:spcAft>
                <a:spcPts val="0"/>
              </a:spcAft>
              <a:buSzPts val="1400"/>
              <a:buAutoNum type="arabicPeriod"/>
            </a:pPr>
            <a:r>
              <a:rPr lang="en-US"/>
              <a:t>With the right foundations, we now bring the right people and the right problems, number 5. Digital health transformation is like a big elephant – how do we swallow a big one?</a:t>
            </a:r>
            <a:endParaRPr/>
          </a:p>
          <a:p>
            <a:pPr marL="457200" lvl="0" indent="-317500" algn="l" rtl="0">
              <a:lnSpc>
                <a:spcPct val="115000"/>
              </a:lnSpc>
              <a:spcBef>
                <a:spcPts val="0"/>
              </a:spcBef>
              <a:spcAft>
                <a:spcPts val="0"/>
              </a:spcAft>
              <a:buSzPts val="1400"/>
              <a:buAutoNum type="arabicPeriod"/>
            </a:pPr>
            <a:r>
              <a:rPr lang="en-US"/>
              <a:t>That questions brings us to numbers 6, 7 and 8. We encourage collaboration by design, we build in activities to build muscle memory, and we continuously adapt, every day of the workshop to ensure emergent country needs are met.</a:t>
            </a:r>
            <a:endParaRPr/>
          </a:p>
        </p:txBody>
      </p:sp>
      <p:sp>
        <p:nvSpPr>
          <p:cNvPr id="200" name="Google Shape;200;g31992bfdaca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19774d97fe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19774d97fe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 essence of I-LEAD is to learn from and work with others and solve problems together using data.</a:t>
            </a:r>
            <a:endParaRPr/>
          </a:p>
          <a:p>
            <a:pPr marL="0" lvl="0" indent="0" algn="l" rtl="0">
              <a:lnSpc>
                <a:spcPct val="115000"/>
              </a:lnSpc>
              <a:spcBef>
                <a:spcPts val="0"/>
              </a:spcBef>
              <a:spcAft>
                <a:spcPts val="0"/>
              </a:spcAft>
              <a:buClr>
                <a:schemeClr val="dk1"/>
              </a:buClr>
              <a:buSzPts val="1100"/>
              <a:buFont typeface="Arial"/>
              <a:buNone/>
            </a:pPr>
            <a:r>
              <a:rPr lang="en-US"/>
              <a:t>In I-LEAD, we think big with our goal – champion the advancement of digital health capacity, and while building that capacity, drive digital transformation across the health sector.</a:t>
            </a:r>
            <a:endParaRPr/>
          </a:p>
          <a:p>
            <a:pPr marL="0" lvl="0" indent="0" algn="l" rtl="0">
              <a:lnSpc>
                <a:spcPct val="115000"/>
              </a:lnSpc>
              <a:spcBef>
                <a:spcPts val="0"/>
              </a:spcBef>
              <a:spcAft>
                <a:spcPts val="0"/>
              </a:spcAft>
              <a:buClr>
                <a:schemeClr val="dk1"/>
              </a:buClr>
              <a:buSzPts val="1100"/>
              <a:buFont typeface="Arial"/>
              <a:buNone/>
            </a:pPr>
            <a:r>
              <a:rPr lang="en-US"/>
              <a:t>But we also provide opportunities for participating countries to apply knowledge and practice skills needed to address the challenges related to this goal in a systematic way.</a:t>
            </a:r>
            <a:endParaRPr/>
          </a:p>
          <a:p>
            <a:pPr marL="0" lvl="0" indent="0" algn="l" rtl="0">
              <a:lnSpc>
                <a:spcPct val="115000"/>
              </a:lnSpc>
              <a:spcBef>
                <a:spcPts val="0"/>
              </a:spcBef>
              <a:spcAft>
                <a:spcPts val="0"/>
              </a:spcAft>
              <a:buClr>
                <a:schemeClr val="dk1"/>
              </a:buClr>
              <a:buSzPts val="1100"/>
              <a:buFont typeface="Arial"/>
              <a:buNone/>
            </a:pPr>
            <a:r>
              <a:rPr lang="en-US"/>
              <a:t>Here are some of the objectives.</a:t>
            </a:r>
            <a:endParaRPr/>
          </a:p>
          <a:p>
            <a:pPr marL="0" lvl="0" indent="0" algn="l" rtl="0">
              <a:spcBef>
                <a:spcPts val="0"/>
              </a:spcBef>
              <a:spcAft>
                <a:spcPts val="0"/>
              </a:spcAft>
              <a:buNone/>
            </a:pPr>
            <a:endParaRPr/>
          </a:p>
        </p:txBody>
      </p:sp>
      <p:sp>
        <p:nvSpPr>
          <p:cNvPr id="208" name="Google Shape;208;g319774d97fe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To accomplish many things in digital health at the national level, we often aspire to have a shared vision, shared strategy, and then effective and efficient operations and tactics. In short, Vision, Strategy, Operations and Tactics or VSOT.</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I-LEAD focuses mainly on vision and strategy but we also begin to think about how to execute those strategies systematically.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 When solving informatics problems at the national level, we need to bring in the right problems to solve as well as the right people to solve them. Think of it as a cyclical process – the right people begin to discuss what would be the right problems to bring into the workshop. The right problems can be identified using different inputs – country's health systems strengthening and digital health strategies, what the right people know to be the right problems to solve, and an assessment of gaps in the three pillars of an informatics savvy health organization or ISHO. Gaps can be discovered within each of the three pillars – in governance, leadership and policy, in the skilled or competent workforce, and in effective information systems.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The right people can include leaders, managers, and partners who will champion working together to solve problems in their own countries.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I-LEAD shares foundational content needed for problem solving, activities to develop and enhance collaborative problem solving skills, and specific subject matter content related to country priorities.</a:t>
            </a:r>
            <a:endParaRPr/>
          </a:p>
        </p:txBody>
      </p:sp>
      <p:sp>
        <p:nvSpPr>
          <p:cNvPr id="214" name="Google Shape;2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600" b="0"/>
              <a:t>We came across frameworks and tools in the previous slide.</a:t>
            </a:r>
            <a:endParaRPr/>
          </a:p>
          <a:p>
            <a:pPr marL="0" lvl="0" indent="0" algn="l" rtl="0">
              <a:lnSpc>
                <a:spcPct val="100000"/>
              </a:lnSpc>
              <a:spcBef>
                <a:spcPts val="0"/>
              </a:spcBef>
              <a:spcAft>
                <a:spcPts val="0"/>
              </a:spcAft>
              <a:buClr>
                <a:schemeClr val="dk1"/>
              </a:buClr>
              <a:buSzPts val="1400"/>
              <a:buFont typeface="Calibri"/>
              <a:buNone/>
            </a:pPr>
            <a:endParaRPr sz="1600" b="0"/>
          </a:p>
          <a:p>
            <a:pPr marL="0" lvl="0" indent="0" algn="l" rtl="0">
              <a:lnSpc>
                <a:spcPct val="100000"/>
              </a:lnSpc>
              <a:spcBef>
                <a:spcPts val="0"/>
              </a:spcBef>
              <a:spcAft>
                <a:spcPts val="0"/>
              </a:spcAft>
              <a:buClr>
                <a:schemeClr val="dk1"/>
              </a:buClr>
              <a:buSzPts val="1400"/>
              <a:buFont typeface="Calibri"/>
              <a:buNone/>
            </a:pPr>
            <a:r>
              <a:rPr lang="en-US" sz="1600" b="0"/>
              <a:t>Some of them are the 4 thinking hats, and the informatics savvy health organization. We will dive into the 4 thinking hats during the workshop.</a:t>
            </a:r>
            <a:endParaRPr/>
          </a:p>
          <a:p>
            <a:pPr marL="0" lvl="0" indent="0" algn="l" rtl="0">
              <a:lnSpc>
                <a:spcPct val="100000"/>
              </a:lnSpc>
              <a:spcBef>
                <a:spcPts val="0"/>
              </a:spcBef>
              <a:spcAft>
                <a:spcPts val="0"/>
              </a:spcAft>
              <a:buClr>
                <a:schemeClr val="dk1"/>
              </a:buClr>
              <a:buSzPts val="1400"/>
              <a:buFont typeface="Calibri"/>
              <a:buNone/>
            </a:pPr>
            <a:endParaRPr sz="1600" b="0"/>
          </a:p>
          <a:p>
            <a:pPr marL="0" lvl="0" indent="0" algn="l" rtl="0">
              <a:lnSpc>
                <a:spcPct val="100000"/>
              </a:lnSpc>
              <a:spcBef>
                <a:spcPts val="0"/>
              </a:spcBef>
              <a:spcAft>
                <a:spcPts val="0"/>
              </a:spcAft>
              <a:buClr>
                <a:schemeClr val="dk1"/>
              </a:buClr>
              <a:buSzPts val="1400"/>
              <a:buFont typeface="Calibri"/>
              <a:buNone/>
            </a:pPr>
            <a:r>
              <a:rPr lang="en-US" sz="1600" b="0"/>
              <a:t>Another one is vision, strategy, operations and tactics or VSOT. I-LEAD focuses on V and S but you will learn also how to do the O and T during the latter part of the workshop.</a:t>
            </a:r>
            <a:endParaRPr/>
          </a:p>
          <a:p>
            <a:pPr marL="0" lvl="0" indent="0" algn="l" rtl="0">
              <a:lnSpc>
                <a:spcPct val="100000"/>
              </a:lnSpc>
              <a:spcBef>
                <a:spcPts val="0"/>
              </a:spcBef>
              <a:spcAft>
                <a:spcPts val="0"/>
              </a:spcAft>
              <a:buClr>
                <a:schemeClr val="dk1"/>
              </a:buClr>
              <a:buSzPts val="1400"/>
              <a:buFont typeface="Calibri"/>
              <a:buNone/>
            </a:pPr>
            <a:endParaRPr sz="1600" b="0"/>
          </a:p>
          <a:p>
            <a:pPr marL="0" lvl="0" indent="0" algn="l" rtl="0">
              <a:lnSpc>
                <a:spcPct val="100000"/>
              </a:lnSpc>
              <a:spcBef>
                <a:spcPts val="0"/>
              </a:spcBef>
              <a:spcAft>
                <a:spcPts val="0"/>
              </a:spcAft>
              <a:buClr>
                <a:schemeClr val="dk1"/>
              </a:buClr>
              <a:buSzPts val="1400"/>
              <a:buFont typeface="Calibri"/>
              <a:buNone/>
            </a:pPr>
            <a:r>
              <a:rPr lang="en-US" sz="1600" b="0"/>
              <a:t>We use the ISHO concept as a framing tool because of its simplicity - to become an informatics savvy health organization, we need to address gaps and increase maturity in three areas – will you remember them?</a:t>
            </a:r>
            <a:endParaRPr sz="1600" b="0"/>
          </a:p>
        </p:txBody>
      </p:sp>
      <p:sp>
        <p:nvSpPr>
          <p:cNvPr id="222" name="Google Shape;2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
        <p:cNvGrpSpPr/>
        <p:nvPr/>
      </p:nvGrpSpPr>
      <p:grpSpPr>
        <a:xfrm>
          <a:off x="0" y="0"/>
          <a:ext cx="0" cy="0"/>
          <a:chOff x="0" y="0"/>
          <a:chExt cx="0" cy="0"/>
        </a:xfrm>
      </p:grpSpPr>
      <p:sp>
        <p:nvSpPr>
          <p:cNvPr id="88" name="Google Shape;88;g31860279c1b_2_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g31860279c1b_2_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 name="Google Shape;90;g31860279c1b_2_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g31860279c1b_2_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g31860279c1b_2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g31860279c1b_2_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g31860279c1b_2_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g31860279c1b_2_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g31860279c1b_2_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g31860279c1b_2_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g31860279c1b_2_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g31860279c1b_2_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g31860279c1b_2_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g31860279c1b_2_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g31860279c1b_2_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g31860279c1b_2_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g31860279c1b_2_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8"/>
        <p:cNvGrpSpPr/>
        <p:nvPr/>
      </p:nvGrpSpPr>
      <p:grpSpPr>
        <a:xfrm>
          <a:off x="0" y="0"/>
          <a:ext cx="0" cy="0"/>
          <a:chOff x="0" y="0"/>
          <a:chExt cx="0" cy="0"/>
        </a:xfrm>
      </p:grpSpPr>
      <p:sp>
        <p:nvSpPr>
          <p:cNvPr id="109" name="Google Shape;109;g31860279c1b_2_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g31860279c1b_2_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11" name="Google Shape;111;g31860279c1b_2_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g31860279c1b_2_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g31860279c1b_2_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4"/>
        <p:cNvGrpSpPr/>
        <p:nvPr/>
      </p:nvGrpSpPr>
      <p:grpSpPr>
        <a:xfrm>
          <a:off x="0" y="0"/>
          <a:ext cx="0" cy="0"/>
          <a:chOff x="0" y="0"/>
          <a:chExt cx="0" cy="0"/>
        </a:xfrm>
      </p:grpSpPr>
      <p:sp>
        <p:nvSpPr>
          <p:cNvPr id="115" name="Google Shape;115;g31860279c1b_2_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g31860279c1b_2_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g31860279c1b_2_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g31860279c1b_2_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g31860279c1b_2_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g31860279c1b_2_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Google Shape;122;g31860279c1b_2_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g31860279c1b_2_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g31860279c1b_2_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g31860279c1b_2_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g31860279c1b_2_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g31860279c1b_2_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g31860279c1b_2_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g31860279c1b_2_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0"/>
        <p:cNvGrpSpPr/>
        <p:nvPr/>
      </p:nvGrpSpPr>
      <p:grpSpPr>
        <a:xfrm>
          <a:off x="0" y="0"/>
          <a:ext cx="0" cy="0"/>
          <a:chOff x="0" y="0"/>
          <a:chExt cx="0" cy="0"/>
        </a:xfrm>
      </p:grpSpPr>
      <p:sp>
        <p:nvSpPr>
          <p:cNvPr id="131" name="Google Shape;131;g31860279c1b_2_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g31860279c1b_2_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3" name="Google Shape;133;g31860279c1b_2_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g31860279c1b_2_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g31860279c1b_2_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g31860279c1b_2_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Google Shape;138;g31860279c1b_2_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g31860279c1b_2_56"/>
          <p:cNvSpPr>
            <a:spLocks noGrp="1"/>
          </p:cNvSpPr>
          <p:nvPr>
            <p:ph type="pic" idx="2"/>
          </p:nvPr>
        </p:nvSpPr>
        <p:spPr>
          <a:xfrm>
            <a:off x="5183188" y="987425"/>
            <a:ext cx="6172200" cy="4873625"/>
          </a:xfrm>
          <a:prstGeom prst="rect">
            <a:avLst/>
          </a:prstGeom>
          <a:noFill/>
          <a:ln>
            <a:noFill/>
          </a:ln>
        </p:spPr>
      </p:sp>
      <p:sp>
        <p:nvSpPr>
          <p:cNvPr id="140" name="Google Shape;140;g31860279c1b_2_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g31860279c1b_2_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g31860279c1b_2_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g31860279c1b_2_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
        <p:cNvGrpSpPr/>
        <p:nvPr/>
      </p:nvGrpSpPr>
      <p:grpSpPr>
        <a:xfrm>
          <a:off x="0" y="0"/>
          <a:ext cx="0" cy="0"/>
          <a:chOff x="0" y="0"/>
          <a:chExt cx="0" cy="0"/>
        </a:xfrm>
      </p:grpSpPr>
      <p:sp>
        <p:nvSpPr>
          <p:cNvPr id="145" name="Google Shape;145;g31860279c1b_2_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g31860279c1b_2_6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g31860279c1b_2_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31860279c1b_2_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g31860279c1b_2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0"/>
        <p:cNvGrpSpPr/>
        <p:nvPr/>
      </p:nvGrpSpPr>
      <p:grpSpPr>
        <a:xfrm>
          <a:off x="0" y="0"/>
          <a:ext cx="0" cy="0"/>
          <a:chOff x="0" y="0"/>
          <a:chExt cx="0" cy="0"/>
        </a:xfrm>
      </p:grpSpPr>
      <p:sp>
        <p:nvSpPr>
          <p:cNvPr id="151" name="Google Shape;151;g31860279c1b_2_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g31860279c1b_2_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g31860279c1b_2_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g31860279c1b_2_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g31860279c1b_2_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a:spLocks noGrp="1"/>
          </p:cNvSpPr>
          <p:nvPr>
            <p:ph type="pic" idx="2"/>
          </p:nvPr>
        </p:nvSpPr>
        <p:spPr>
          <a:xfrm>
            <a:off x="5183188" y="987425"/>
            <a:ext cx="6172200" cy="4873625"/>
          </a:xfrm>
          <a:prstGeom prst="rect">
            <a:avLst/>
          </a:prstGeom>
          <a:noFill/>
          <a:ln>
            <a:noFill/>
          </a:ln>
        </p:spPr>
      </p:sp>
      <p:sp>
        <p:nvSpPr>
          <p:cNvPr id="65" name="Google Shape;65;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g31860279c1b_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g31860279c1b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4" name="Google Shape;84;g31860279c1b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5" name="Google Shape;85;g31860279c1b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g31860279c1b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C2020-0-02797-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intzberg.org/blog/strategic-thinking-as-see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
          <p:cNvSpPr txBox="1">
            <a:spLocks noGrp="1"/>
          </p:cNvSpPr>
          <p:nvPr>
            <p:ph type="ctrTitle"/>
          </p:nvPr>
        </p:nvSpPr>
        <p:spPr>
          <a:xfrm>
            <a:off x="2728499" y="4015982"/>
            <a:ext cx="6735000" cy="16143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US" sz="2500" b="1" dirty="0">
                <a:highlight>
                  <a:srgbClr val="FFFF00"/>
                </a:highlight>
                <a:latin typeface="Open Sans"/>
                <a:ea typeface="Open Sans"/>
                <a:cs typeface="Open Sans"/>
                <a:sym typeface="Open Sans"/>
              </a:rPr>
              <a:t>[Add dates and location]</a:t>
            </a:r>
            <a:endParaRPr sz="2500" b="1" dirty="0">
              <a:highlight>
                <a:srgbClr val="FFFF00"/>
              </a:highlight>
              <a:latin typeface="Open Sans"/>
              <a:ea typeface="Open Sans"/>
              <a:cs typeface="Open Sans"/>
              <a:sym typeface="Open Sans"/>
            </a:endParaRPr>
          </a:p>
          <a:p>
            <a:pPr marL="0" lvl="0" indent="0" algn="ctr" rtl="0">
              <a:lnSpc>
                <a:spcPct val="90000"/>
              </a:lnSpc>
              <a:spcBef>
                <a:spcPts val="0"/>
              </a:spcBef>
              <a:spcAft>
                <a:spcPts val="0"/>
              </a:spcAft>
              <a:buClr>
                <a:schemeClr val="dk1"/>
              </a:buClr>
              <a:buSzPts val="6000"/>
              <a:buFont typeface="Arial"/>
              <a:buNone/>
            </a:pPr>
            <a:endParaRPr sz="1877" b="1" dirty="0">
              <a:latin typeface="Open Sans"/>
              <a:ea typeface="Open Sans"/>
              <a:cs typeface="Open Sans"/>
              <a:sym typeface="Open Sans"/>
            </a:endParaRPr>
          </a:p>
          <a:p>
            <a:pPr marL="0" lvl="0" indent="0" algn="ctr" rtl="0">
              <a:lnSpc>
                <a:spcPct val="90000"/>
              </a:lnSpc>
              <a:spcBef>
                <a:spcPts val="0"/>
              </a:spcBef>
              <a:spcAft>
                <a:spcPts val="0"/>
              </a:spcAft>
              <a:buClr>
                <a:schemeClr val="dk1"/>
              </a:buClr>
              <a:buSzPts val="6000"/>
              <a:buFont typeface="Arial"/>
              <a:buNone/>
            </a:pPr>
            <a:r>
              <a:rPr lang="en-US" sz="3600" b="1" i="1" dirty="0">
                <a:solidFill>
                  <a:srgbClr val="0070C0"/>
                </a:solidFill>
                <a:latin typeface="Open Sans"/>
                <a:ea typeface="Open Sans"/>
                <a:cs typeface="Open Sans"/>
                <a:sym typeface="Open Sans"/>
              </a:rPr>
              <a:t>Information Session</a:t>
            </a:r>
            <a:endParaRPr sz="3600" b="1" i="1" dirty="0">
              <a:solidFill>
                <a:srgbClr val="0070C0"/>
              </a:solidFill>
              <a:latin typeface="Open Sans"/>
              <a:ea typeface="Open Sans"/>
              <a:cs typeface="Open Sans"/>
              <a:sym typeface="Open Sans"/>
            </a:endParaRPr>
          </a:p>
        </p:txBody>
      </p:sp>
      <p:pic>
        <p:nvPicPr>
          <p:cNvPr id="166" name="Google Shape;166;p1"/>
          <p:cNvPicPr preferRelativeResize="0"/>
          <p:nvPr/>
        </p:nvPicPr>
        <p:blipFill rotWithShape="1">
          <a:blip r:embed="rId3">
            <a:alphaModFix/>
          </a:blip>
          <a:srcRect/>
          <a:stretch/>
        </p:blipFill>
        <p:spPr>
          <a:xfrm>
            <a:off x="2621512" y="1431649"/>
            <a:ext cx="6948975" cy="226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8"/>
          <p:cNvSpPr txBox="1"/>
          <p:nvPr/>
        </p:nvSpPr>
        <p:spPr>
          <a:xfrm>
            <a:off x="656575" y="1513700"/>
            <a:ext cx="6288600" cy="438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700" b="0" i="0" u="none" strike="noStrike" cap="none">
                <a:solidFill>
                  <a:srgbClr val="000000"/>
                </a:solidFill>
                <a:latin typeface="Open Sans"/>
                <a:ea typeface="Open Sans"/>
                <a:cs typeface="Open Sans"/>
                <a:sym typeface="Open Sans"/>
              </a:rPr>
              <a:t>We will be utilizing a variety of strategic frameworks and tools to streamline our collaborative problem-solving efforts. </a:t>
            </a:r>
            <a:endParaRPr sz="1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2000"/>
              <a:buFont typeface="Arial"/>
              <a:buNone/>
            </a:pPr>
            <a:r>
              <a:rPr lang="en-US" sz="1700" b="0" i="0" u="none" strike="noStrike" cap="none">
                <a:solidFill>
                  <a:srgbClr val="000000"/>
                </a:solidFill>
                <a:latin typeface="Open Sans"/>
                <a:ea typeface="Open Sans"/>
                <a:cs typeface="Open Sans"/>
                <a:sym typeface="Open Sans"/>
              </a:rPr>
              <a:t>This will include </a:t>
            </a:r>
            <a:r>
              <a:rPr lang="en-US" sz="1700" b="1" i="0" u="none" strike="noStrike" cap="none">
                <a:solidFill>
                  <a:srgbClr val="000000"/>
                </a:solidFill>
                <a:latin typeface="Open Sans"/>
                <a:ea typeface="Open Sans"/>
                <a:cs typeface="Open Sans"/>
                <a:sym typeface="Open Sans"/>
              </a:rPr>
              <a:t>4 thinking hats</a:t>
            </a:r>
            <a:r>
              <a:rPr lang="en-US" sz="1700" b="0" i="0" u="none" strike="noStrike" cap="none">
                <a:solidFill>
                  <a:srgbClr val="000000"/>
                </a:solidFill>
                <a:latin typeface="Open Sans"/>
                <a:ea typeface="Open Sans"/>
                <a:cs typeface="Open Sans"/>
                <a:sym typeface="Open Sans"/>
              </a:rPr>
              <a:t>: </a:t>
            </a:r>
            <a:endParaRPr sz="1700" b="0" i="0" u="none" strike="noStrike" cap="none">
              <a:solidFill>
                <a:srgbClr val="000000"/>
              </a:solidFill>
              <a:latin typeface="Arial"/>
              <a:ea typeface="Arial"/>
              <a:cs typeface="Arial"/>
              <a:sym typeface="Arial"/>
            </a:endParaRPr>
          </a:p>
          <a:p>
            <a:pPr marL="342900" marR="0" lvl="0" indent="-323850" algn="l" rtl="0">
              <a:lnSpc>
                <a:spcPct val="100000"/>
              </a:lnSpc>
              <a:spcBef>
                <a:spcPts val="1000"/>
              </a:spcBef>
              <a:spcAft>
                <a:spcPts val="0"/>
              </a:spcAft>
              <a:buClr>
                <a:srgbClr val="000000"/>
              </a:buClr>
              <a:buSzPts val="1700"/>
              <a:buFont typeface="Arial"/>
              <a:buChar char="•"/>
            </a:pPr>
            <a:r>
              <a:rPr lang="en-US" sz="1700" b="0" i="0" u="none" strike="noStrike" cap="none">
                <a:solidFill>
                  <a:srgbClr val="000000"/>
                </a:solidFill>
                <a:latin typeface="Open Sans"/>
                <a:ea typeface="Open Sans"/>
                <a:cs typeface="Open Sans"/>
                <a:sym typeface="Open Sans"/>
              </a:rPr>
              <a:t>Systems thinking</a:t>
            </a:r>
            <a:endParaRPr sz="1700" b="0" i="0" u="none" strike="noStrike" cap="none">
              <a:solidFill>
                <a:srgbClr val="000000"/>
              </a:solidFill>
              <a:latin typeface="Arial"/>
              <a:ea typeface="Arial"/>
              <a:cs typeface="Arial"/>
              <a:sym typeface="Arial"/>
            </a:endParaRPr>
          </a:p>
          <a:p>
            <a:pPr marL="342900" marR="0" lvl="0" indent="-323850" algn="l" rtl="0">
              <a:lnSpc>
                <a:spcPct val="100000"/>
              </a:lnSpc>
              <a:spcBef>
                <a:spcPts val="1000"/>
              </a:spcBef>
              <a:spcAft>
                <a:spcPts val="0"/>
              </a:spcAft>
              <a:buClr>
                <a:srgbClr val="000000"/>
              </a:buClr>
              <a:buSzPts val="1700"/>
              <a:buFont typeface="Arial"/>
              <a:buChar char="•"/>
            </a:pPr>
            <a:r>
              <a:rPr lang="en-US" sz="1700" b="0" i="0" u="none" strike="noStrike" cap="none">
                <a:solidFill>
                  <a:srgbClr val="000000"/>
                </a:solidFill>
                <a:latin typeface="Open Sans"/>
                <a:ea typeface="Open Sans"/>
                <a:cs typeface="Open Sans"/>
                <a:sym typeface="Open Sans"/>
              </a:rPr>
              <a:t>Design thinking</a:t>
            </a:r>
            <a:endParaRPr sz="1700" b="0" i="0" u="none" strike="noStrike" cap="none">
              <a:solidFill>
                <a:srgbClr val="000000"/>
              </a:solidFill>
              <a:latin typeface="Arial"/>
              <a:ea typeface="Arial"/>
              <a:cs typeface="Arial"/>
              <a:sym typeface="Arial"/>
            </a:endParaRPr>
          </a:p>
          <a:p>
            <a:pPr marL="342900" marR="0" lvl="0" indent="-323850" algn="l" rtl="0">
              <a:lnSpc>
                <a:spcPct val="100000"/>
              </a:lnSpc>
              <a:spcBef>
                <a:spcPts val="1000"/>
              </a:spcBef>
              <a:spcAft>
                <a:spcPts val="0"/>
              </a:spcAft>
              <a:buClr>
                <a:srgbClr val="000000"/>
              </a:buClr>
              <a:buSzPts val="1700"/>
              <a:buFont typeface="Arial"/>
              <a:buChar char="•"/>
            </a:pPr>
            <a:r>
              <a:rPr lang="en-US" sz="1700" b="0" i="0" u="none" strike="noStrike" cap="none">
                <a:solidFill>
                  <a:srgbClr val="000000"/>
                </a:solidFill>
                <a:latin typeface="Open Sans"/>
                <a:ea typeface="Open Sans"/>
                <a:cs typeface="Open Sans"/>
                <a:sym typeface="Open Sans"/>
              </a:rPr>
              <a:t>Strategic thinking</a:t>
            </a:r>
            <a:endParaRPr sz="1700" b="0" i="0" u="none" strike="noStrike" cap="none">
              <a:solidFill>
                <a:srgbClr val="000000"/>
              </a:solidFill>
              <a:latin typeface="Arial"/>
              <a:ea typeface="Arial"/>
              <a:cs typeface="Arial"/>
              <a:sym typeface="Arial"/>
            </a:endParaRPr>
          </a:p>
          <a:p>
            <a:pPr marL="342900" marR="0" lvl="0" indent="-323850" algn="l" rtl="0">
              <a:lnSpc>
                <a:spcPct val="100000"/>
              </a:lnSpc>
              <a:spcBef>
                <a:spcPts val="1000"/>
              </a:spcBef>
              <a:spcAft>
                <a:spcPts val="0"/>
              </a:spcAft>
              <a:buClr>
                <a:srgbClr val="000000"/>
              </a:buClr>
              <a:buSzPts val="1700"/>
              <a:buFont typeface="Arial"/>
              <a:buChar char="•"/>
            </a:pPr>
            <a:r>
              <a:rPr lang="en-US" sz="1700" b="0" i="0" u="none" strike="noStrike" cap="none">
                <a:solidFill>
                  <a:srgbClr val="000000"/>
                </a:solidFill>
                <a:latin typeface="Open Sans"/>
                <a:ea typeface="Open Sans"/>
                <a:cs typeface="Open Sans"/>
                <a:sym typeface="Open Sans"/>
              </a:rPr>
              <a:t>Evaluative thinking </a:t>
            </a:r>
            <a:endParaRPr sz="1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2000"/>
              <a:buFont typeface="Arial"/>
              <a:buNone/>
            </a:pPr>
            <a:r>
              <a:rPr lang="en-US" sz="1700" b="1" i="0" u="none" strike="noStrike" cap="none">
                <a:solidFill>
                  <a:srgbClr val="000000"/>
                </a:solidFill>
                <a:latin typeface="Open Sans"/>
                <a:ea typeface="Open Sans"/>
                <a:cs typeface="Open Sans"/>
                <a:sym typeface="Open Sans"/>
              </a:rPr>
              <a:t>ISHO strategic framework </a:t>
            </a:r>
            <a:r>
              <a:rPr lang="en-US" sz="1700" b="0" i="0" u="none" strike="noStrike" cap="none">
                <a:solidFill>
                  <a:srgbClr val="000000"/>
                </a:solidFill>
                <a:latin typeface="Open Sans"/>
                <a:ea typeface="Open Sans"/>
                <a:cs typeface="Open Sans"/>
                <a:sym typeface="Open Sans"/>
              </a:rPr>
              <a:t>with three pillars: </a:t>
            </a:r>
            <a:endParaRPr sz="1700" b="0" i="0" u="none" strike="noStrike" cap="none">
              <a:solidFill>
                <a:srgbClr val="000000"/>
              </a:solidFill>
              <a:latin typeface="Arial"/>
              <a:ea typeface="Arial"/>
              <a:cs typeface="Arial"/>
              <a:sym typeface="Arial"/>
            </a:endParaRPr>
          </a:p>
          <a:p>
            <a:pPr marL="342900" marR="0" lvl="0" indent="-323850" algn="l" rtl="0">
              <a:lnSpc>
                <a:spcPct val="100000"/>
              </a:lnSpc>
              <a:spcBef>
                <a:spcPts val="1000"/>
              </a:spcBef>
              <a:spcAft>
                <a:spcPts val="0"/>
              </a:spcAft>
              <a:buClr>
                <a:srgbClr val="000000"/>
              </a:buClr>
              <a:buSzPts val="1700"/>
              <a:buFont typeface="Arial"/>
              <a:buChar char="•"/>
            </a:pPr>
            <a:r>
              <a:rPr lang="en-US" sz="1700" b="0" i="0" u="none" strike="noStrike" cap="none">
                <a:solidFill>
                  <a:srgbClr val="000000"/>
                </a:solidFill>
                <a:latin typeface="Open Sans"/>
                <a:ea typeface="Open Sans"/>
                <a:cs typeface="Open Sans"/>
                <a:sym typeface="Open Sans"/>
              </a:rPr>
              <a:t>Effective Information Systems</a:t>
            </a:r>
            <a:endParaRPr sz="1700" b="0" i="0" u="none" strike="noStrike" cap="none">
              <a:solidFill>
                <a:srgbClr val="000000"/>
              </a:solidFill>
              <a:latin typeface="Arial"/>
              <a:ea typeface="Arial"/>
              <a:cs typeface="Arial"/>
              <a:sym typeface="Arial"/>
            </a:endParaRPr>
          </a:p>
          <a:p>
            <a:pPr marL="342900" marR="0" lvl="0" indent="-323850" algn="l" rtl="0">
              <a:lnSpc>
                <a:spcPct val="100000"/>
              </a:lnSpc>
              <a:spcBef>
                <a:spcPts val="1000"/>
              </a:spcBef>
              <a:spcAft>
                <a:spcPts val="0"/>
              </a:spcAft>
              <a:buClr>
                <a:srgbClr val="000000"/>
              </a:buClr>
              <a:buSzPts val="1700"/>
              <a:buFont typeface="Arial"/>
              <a:buChar char="•"/>
            </a:pPr>
            <a:r>
              <a:rPr lang="en-US" sz="1700" b="0" i="0" u="none" strike="noStrike" cap="none">
                <a:solidFill>
                  <a:srgbClr val="000000"/>
                </a:solidFill>
                <a:latin typeface="Open Sans"/>
                <a:ea typeface="Open Sans"/>
                <a:cs typeface="Open Sans"/>
                <a:sym typeface="Open Sans"/>
              </a:rPr>
              <a:t>Skilled Workforce </a:t>
            </a:r>
            <a:endParaRPr sz="1700" b="0" i="0" u="none" strike="noStrike" cap="none">
              <a:solidFill>
                <a:srgbClr val="000000"/>
              </a:solidFill>
              <a:latin typeface="Arial"/>
              <a:ea typeface="Arial"/>
              <a:cs typeface="Arial"/>
              <a:sym typeface="Arial"/>
            </a:endParaRPr>
          </a:p>
          <a:p>
            <a:pPr marL="342900" marR="0" lvl="0" indent="-323850" algn="l" rtl="0">
              <a:lnSpc>
                <a:spcPct val="100000"/>
              </a:lnSpc>
              <a:spcBef>
                <a:spcPts val="1000"/>
              </a:spcBef>
              <a:spcAft>
                <a:spcPts val="1000"/>
              </a:spcAft>
              <a:buClr>
                <a:srgbClr val="000000"/>
              </a:buClr>
              <a:buSzPts val="1700"/>
              <a:buFont typeface="Arial"/>
              <a:buChar char="•"/>
            </a:pPr>
            <a:r>
              <a:rPr lang="en-US" sz="1700" b="0" i="0" u="none" strike="noStrike" cap="none">
                <a:solidFill>
                  <a:srgbClr val="000000"/>
                </a:solidFill>
                <a:latin typeface="Open Sans"/>
                <a:ea typeface="Open Sans"/>
                <a:cs typeface="Open Sans"/>
                <a:sym typeface="Open Sans"/>
              </a:rPr>
              <a:t>Vision, Policy, and Governance</a:t>
            </a:r>
            <a:endParaRPr sz="1700" b="0" i="0" u="none" strike="noStrike" cap="none">
              <a:solidFill>
                <a:srgbClr val="000000"/>
              </a:solidFill>
              <a:latin typeface="Arial"/>
              <a:ea typeface="Arial"/>
              <a:cs typeface="Arial"/>
              <a:sym typeface="Arial"/>
            </a:endParaRPr>
          </a:p>
        </p:txBody>
      </p:sp>
      <p:sp>
        <p:nvSpPr>
          <p:cNvPr id="225" name="Google Shape;225;p8"/>
          <p:cNvSpPr txBox="1"/>
          <p:nvPr/>
        </p:nvSpPr>
        <p:spPr>
          <a:xfrm>
            <a:off x="551165" y="6112929"/>
            <a:ext cx="11366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900" i="0" u="none" strike="noStrike" cap="none">
                <a:solidFill>
                  <a:srgbClr val="000000"/>
                </a:solidFill>
                <a:latin typeface="Open Sans"/>
                <a:ea typeface="Open Sans"/>
                <a:cs typeface="Open Sans"/>
                <a:sym typeface="Open Sans"/>
              </a:rPr>
              <a:t>Source: (1) Laventure M, Brand B, Ross DA, Baker EL. Building an Informatics-Savvy Health Department: Part I, Vision and Core Strategies. Journal of Public Health Management Practice, 2014, 20(6), 667–669. (2) Laventure M, Brand B, Ross DA, Baker EL. Building an Informatics-Savvy Health Department Part II: Operations and Tactics. J Public Health Management Practice, 2014, 00(00), 1–4; (3) Puttkammer N, Vumbugwa P, Liyanaarachchige N, Wuhib T, Woldehanna D, Zagar T, Salih EMN, and Brand B. “Creating One Health, Integrated, and Informatics-Savvy Health Organizations” in Modernizing Global Health Security to Prevent, Detect, and Respond.  McNabb SJN, Shaikh AF, and Haley CJ (Eds). Elseveir, October 2023. </a:t>
            </a:r>
            <a:r>
              <a:rPr lang="en-US" sz="900" b="1"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https://doi.org/10.1016/C2020-0-02797-0</a:t>
            </a:r>
            <a:endParaRPr sz="1200" i="0" u="none" strike="noStrike" cap="none">
              <a:solidFill>
                <a:srgbClr val="000000"/>
              </a:solidFill>
              <a:latin typeface="Open Sans"/>
              <a:ea typeface="Open Sans"/>
              <a:cs typeface="Open Sans"/>
              <a:sym typeface="Open Sans"/>
            </a:endParaRPr>
          </a:p>
        </p:txBody>
      </p:sp>
      <p:pic>
        <p:nvPicPr>
          <p:cNvPr id="226" name="Google Shape;226;p8"/>
          <p:cNvPicPr preferRelativeResize="0"/>
          <p:nvPr/>
        </p:nvPicPr>
        <p:blipFill>
          <a:blip r:embed="rId4">
            <a:alphaModFix/>
          </a:blip>
          <a:stretch>
            <a:fillRect/>
          </a:stretch>
        </p:blipFill>
        <p:spPr>
          <a:xfrm>
            <a:off x="6751975" y="1452600"/>
            <a:ext cx="3943788" cy="4294250"/>
          </a:xfrm>
          <a:prstGeom prst="rect">
            <a:avLst/>
          </a:prstGeom>
          <a:noFill/>
          <a:ln>
            <a:noFill/>
          </a:ln>
        </p:spPr>
      </p:pic>
      <p:sp>
        <p:nvSpPr>
          <p:cNvPr id="227" name="Google Shape;227;p8"/>
          <p:cNvSpPr txBox="1">
            <a:spLocks noGrp="1"/>
          </p:cNvSpPr>
          <p:nvPr>
            <p:ph type="title"/>
          </p:nvPr>
        </p:nvSpPr>
        <p:spPr>
          <a:xfrm>
            <a:off x="5053925" y="450893"/>
            <a:ext cx="4306500"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50" b="1">
                <a:latin typeface="Open Sans"/>
                <a:ea typeface="Open Sans"/>
                <a:cs typeface="Open Sans"/>
                <a:sym typeface="Open Sans"/>
              </a:rPr>
              <a:t>Framework and Tools</a:t>
            </a:r>
            <a:r>
              <a:rPr lang="en-US" sz="2850" b="1">
                <a:solidFill>
                  <a:schemeClr val="dk1"/>
                </a:solidFill>
                <a:latin typeface="Open Sans"/>
                <a:ea typeface="Open Sans"/>
                <a:cs typeface="Open Sans"/>
                <a:sym typeface="Open Sans"/>
              </a:rPr>
              <a:t> </a:t>
            </a:r>
            <a:endParaRPr sz="2850" b="1"/>
          </a:p>
        </p:txBody>
      </p:sp>
      <p:pic>
        <p:nvPicPr>
          <p:cNvPr id="228" name="Google Shape;228;p8"/>
          <p:cNvPicPr preferRelativeResize="0"/>
          <p:nvPr/>
        </p:nvPicPr>
        <p:blipFill rotWithShape="1">
          <a:blip r:embed="rId5">
            <a:alphaModFix/>
          </a:blip>
          <a:srcRect/>
          <a:stretch/>
        </p:blipFill>
        <p:spPr>
          <a:xfrm>
            <a:off x="2407566" y="296900"/>
            <a:ext cx="2862072" cy="9256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9444-E546-C172-E262-72E35F848C37}"/>
              </a:ext>
            </a:extLst>
          </p:cNvPr>
          <p:cNvSpPr>
            <a:spLocks noGrp="1"/>
          </p:cNvSpPr>
          <p:nvPr>
            <p:ph type="title"/>
          </p:nvPr>
        </p:nvSpPr>
        <p:spPr>
          <a:xfrm>
            <a:off x="838199" y="365125"/>
            <a:ext cx="10515600" cy="1325563"/>
          </a:xfrm>
        </p:spPr>
        <p:txBody>
          <a:bodyPr>
            <a:normAutofit/>
          </a:bodyPr>
          <a:lstStyle/>
          <a:p>
            <a:pPr algn="ctr"/>
            <a:r>
              <a:rPr lang="en-US" sz="3600" dirty="0"/>
              <a:t>Adaptable I-LEAD: Implementation Phases </a:t>
            </a:r>
          </a:p>
        </p:txBody>
      </p:sp>
      <p:graphicFrame>
        <p:nvGraphicFramePr>
          <p:cNvPr id="4" name="Diagram 3">
            <a:extLst>
              <a:ext uri="{FF2B5EF4-FFF2-40B4-BE49-F238E27FC236}">
                <a16:creationId xmlns:a16="http://schemas.microsoft.com/office/drawing/2014/main" id="{FCD5267E-0321-6E48-D2E1-1EF8200A9A04}"/>
              </a:ext>
            </a:extLst>
          </p:cNvPr>
          <p:cNvGraphicFramePr/>
          <p:nvPr>
            <p:extLst>
              <p:ext uri="{D42A27DB-BD31-4B8C-83A1-F6EECF244321}">
                <p14:modId xmlns:p14="http://schemas.microsoft.com/office/powerpoint/2010/main" val="676631879"/>
              </p:ext>
            </p:extLst>
          </p:nvPr>
        </p:nvGraphicFramePr>
        <p:xfrm>
          <a:off x="800647" y="1519615"/>
          <a:ext cx="10590703" cy="4782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20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1860279c1b_2_75"/>
          <p:cNvSpPr/>
          <p:nvPr/>
        </p:nvSpPr>
        <p:spPr>
          <a:xfrm>
            <a:off x="1300066" y="209939"/>
            <a:ext cx="9591869" cy="6438123"/>
          </a:xfrm>
          <a:prstGeom prst="roundRect">
            <a:avLst>
              <a:gd name="adj" fmla="val 16667"/>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68" name="Google Shape;268;g31860279c1b_2_75"/>
          <p:cNvGrpSpPr/>
          <p:nvPr/>
        </p:nvGrpSpPr>
        <p:grpSpPr>
          <a:xfrm>
            <a:off x="3672651" y="1005651"/>
            <a:ext cx="4846698" cy="4846698"/>
            <a:chOff x="1211390" y="-189"/>
            <a:chExt cx="4846698" cy="4846698"/>
          </a:xfrm>
        </p:grpSpPr>
        <p:sp>
          <p:nvSpPr>
            <p:cNvPr id="269" name="Google Shape;269;g31860279c1b_2_75"/>
            <p:cNvSpPr/>
            <p:nvPr/>
          </p:nvSpPr>
          <p:spPr>
            <a:xfrm>
              <a:off x="4234994" y="108472"/>
              <a:ext cx="1714432" cy="17144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g31860279c1b_2_75"/>
            <p:cNvSpPr txBox="1"/>
            <p:nvPr/>
          </p:nvSpPr>
          <p:spPr>
            <a:xfrm>
              <a:off x="4234994" y="108472"/>
              <a:ext cx="1714432" cy="171443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Engage Leadership</a:t>
              </a:r>
              <a:endParaRPr/>
            </a:p>
          </p:txBody>
        </p:sp>
        <p:sp>
          <p:nvSpPr>
            <p:cNvPr id="271" name="Google Shape;271;g31860279c1b_2_75"/>
            <p:cNvSpPr/>
            <p:nvPr/>
          </p:nvSpPr>
          <p:spPr>
            <a:xfrm>
              <a:off x="1211390" y="-189"/>
              <a:ext cx="4846698" cy="4846698"/>
            </a:xfrm>
            <a:custGeom>
              <a:avLst/>
              <a:gdLst/>
              <a:ahLst/>
              <a:cxnLst/>
              <a:rect l="l" t="t" r="r" b="b"/>
              <a:pathLst>
                <a:path w="120000" h="120000" extrusionOk="0">
                  <a:moveTo>
                    <a:pt x="112121" y="44134"/>
                  </a:moveTo>
                  <a:lnTo>
                    <a:pt x="112121" y="44134"/>
                  </a:lnTo>
                  <a:cubicBezTo>
                    <a:pt x="114597" y="52268"/>
                    <a:pt x="115135" y="60869"/>
                    <a:pt x="113692" y="69248"/>
                  </a:cubicBezTo>
                  <a:lnTo>
                    <a:pt x="118937" y="70844"/>
                  </a:lnTo>
                  <a:lnTo>
                    <a:pt x="108162" y="74661"/>
                  </a:lnTo>
                  <a:lnTo>
                    <a:pt x="100461" y="65220"/>
                  </a:lnTo>
                  <a:lnTo>
                    <a:pt x="105699" y="66815"/>
                  </a:lnTo>
                  <a:cubicBezTo>
                    <a:pt x="106711" y="60031"/>
                    <a:pt x="106200" y="53106"/>
                    <a:pt x="104202" y="46544"/>
                  </a:cubicBezTo>
                  <a:close/>
                </a:path>
              </a:pathLst>
            </a:custGeom>
            <a:solidFill>
              <a:srgbClr val="0070C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g31860279c1b_2_75"/>
            <p:cNvSpPr/>
            <p:nvPr/>
          </p:nvSpPr>
          <p:spPr>
            <a:xfrm>
              <a:off x="4234994" y="3023414"/>
              <a:ext cx="1714432" cy="17144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g31860279c1b_2_75"/>
            <p:cNvSpPr txBox="1"/>
            <p:nvPr/>
          </p:nvSpPr>
          <p:spPr>
            <a:xfrm>
              <a:off x="4234994" y="3023414"/>
              <a:ext cx="1714432" cy="171443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Know gaps, partners, resources</a:t>
              </a:r>
              <a:endParaRPr/>
            </a:p>
          </p:txBody>
        </p:sp>
        <p:sp>
          <p:nvSpPr>
            <p:cNvPr id="274" name="Google Shape;274;g31860279c1b_2_75"/>
            <p:cNvSpPr/>
            <p:nvPr/>
          </p:nvSpPr>
          <p:spPr>
            <a:xfrm>
              <a:off x="1211390" y="-189"/>
              <a:ext cx="4846698" cy="4846698"/>
            </a:xfrm>
            <a:custGeom>
              <a:avLst/>
              <a:gdLst/>
              <a:ahLst/>
              <a:cxnLst/>
              <a:rect l="l" t="t" r="r" b="b"/>
              <a:pathLst>
                <a:path w="120000" h="120000" extrusionOk="0">
                  <a:moveTo>
                    <a:pt x="75866" y="112121"/>
                  </a:moveTo>
                  <a:lnTo>
                    <a:pt x="75866" y="112121"/>
                  </a:lnTo>
                  <a:cubicBezTo>
                    <a:pt x="67732" y="114597"/>
                    <a:pt x="59131" y="115135"/>
                    <a:pt x="50752" y="113692"/>
                  </a:cubicBezTo>
                  <a:lnTo>
                    <a:pt x="49156" y="118937"/>
                  </a:lnTo>
                  <a:lnTo>
                    <a:pt x="45339" y="108162"/>
                  </a:lnTo>
                  <a:lnTo>
                    <a:pt x="54780" y="100461"/>
                  </a:lnTo>
                  <a:lnTo>
                    <a:pt x="53185" y="105699"/>
                  </a:lnTo>
                  <a:cubicBezTo>
                    <a:pt x="59969" y="106711"/>
                    <a:pt x="66894" y="106200"/>
                    <a:pt x="73456" y="104202"/>
                  </a:cubicBezTo>
                  <a:close/>
                </a:path>
              </a:pathLst>
            </a:custGeom>
            <a:solidFill>
              <a:srgbClr val="0070C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g31860279c1b_2_75"/>
            <p:cNvSpPr/>
            <p:nvPr/>
          </p:nvSpPr>
          <p:spPr>
            <a:xfrm>
              <a:off x="1320052" y="3023414"/>
              <a:ext cx="1714432" cy="17144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g31860279c1b_2_75"/>
            <p:cNvSpPr txBox="1"/>
            <p:nvPr/>
          </p:nvSpPr>
          <p:spPr>
            <a:xfrm>
              <a:off x="1320052" y="3023414"/>
              <a:ext cx="1714432" cy="171443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Develop shared vision and strategies</a:t>
              </a:r>
              <a:endParaRPr/>
            </a:p>
          </p:txBody>
        </p:sp>
        <p:sp>
          <p:nvSpPr>
            <p:cNvPr id="277" name="Google Shape;277;g31860279c1b_2_75"/>
            <p:cNvSpPr/>
            <p:nvPr/>
          </p:nvSpPr>
          <p:spPr>
            <a:xfrm>
              <a:off x="1211390" y="-189"/>
              <a:ext cx="4846698" cy="4846698"/>
            </a:xfrm>
            <a:custGeom>
              <a:avLst/>
              <a:gdLst/>
              <a:ahLst/>
              <a:cxnLst/>
              <a:rect l="l" t="t" r="r" b="b"/>
              <a:pathLst>
                <a:path w="120000" h="120000" extrusionOk="0">
                  <a:moveTo>
                    <a:pt x="7879" y="75866"/>
                  </a:moveTo>
                  <a:cubicBezTo>
                    <a:pt x="5403" y="67732"/>
                    <a:pt x="4865" y="59131"/>
                    <a:pt x="6308" y="50752"/>
                  </a:cubicBezTo>
                  <a:lnTo>
                    <a:pt x="1063" y="49156"/>
                  </a:lnTo>
                  <a:lnTo>
                    <a:pt x="11838" y="45339"/>
                  </a:lnTo>
                  <a:lnTo>
                    <a:pt x="19539" y="54780"/>
                  </a:lnTo>
                  <a:lnTo>
                    <a:pt x="14301" y="53185"/>
                  </a:lnTo>
                  <a:lnTo>
                    <a:pt x="14301" y="53185"/>
                  </a:lnTo>
                  <a:cubicBezTo>
                    <a:pt x="13289" y="59969"/>
                    <a:pt x="13800" y="66894"/>
                    <a:pt x="15798" y="73456"/>
                  </a:cubicBezTo>
                  <a:close/>
                </a:path>
              </a:pathLst>
            </a:custGeom>
            <a:solidFill>
              <a:srgbClr val="0070C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31860279c1b_2_75"/>
            <p:cNvSpPr/>
            <p:nvPr/>
          </p:nvSpPr>
          <p:spPr>
            <a:xfrm>
              <a:off x="1320052" y="108472"/>
              <a:ext cx="1714432" cy="17144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g31860279c1b_2_75"/>
            <p:cNvSpPr txBox="1"/>
            <p:nvPr/>
          </p:nvSpPr>
          <p:spPr>
            <a:xfrm>
              <a:off x="1320052" y="108472"/>
              <a:ext cx="1714432" cy="171443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Implement projects</a:t>
              </a:r>
              <a:endParaRPr/>
            </a:p>
          </p:txBody>
        </p:sp>
        <p:sp>
          <p:nvSpPr>
            <p:cNvPr id="280" name="Google Shape;280;g31860279c1b_2_75"/>
            <p:cNvSpPr/>
            <p:nvPr/>
          </p:nvSpPr>
          <p:spPr>
            <a:xfrm>
              <a:off x="1211390" y="-189"/>
              <a:ext cx="4846698" cy="4846698"/>
            </a:xfrm>
            <a:custGeom>
              <a:avLst/>
              <a:gdLst/>
              <a:ahLst/>
              <a:cxnLst/>
              <a:rect l="l" t="t" r="r" b="b"/>
              <a:pathLst>
                <a:path w="120000" h="120000" extrusionOk="0">
                  <a:moveTo>
                    <a:pt x="44134" y="7879"/>
                  </a:moveTo>
                  <a:lnTo>
                    <a:pt x="44134" y="7879"/>
                  </a:lnTo>
                  <a:cubicBezTo>
                    <a:pt x="52268" y="5403"/>
                    <a:pt x="60869" y="4865"/>
                    <a:pt x="69248" y="6308"/>
                  </a:cubicBezTo>
                  <a:lnTo>
                    <a:pt x="70844" y="1063"/>
                  </a:lnTo>
                  <a:lnTo>
                    <a:pt x="74661" y="11838"/>
                  </a:lnTo>
                  <a:lnTo>
                    <a:pt x="65220" y="19539"/>
                  </a:lnTo>
                  <a:lnTo>
                    <a:pt x="66815" y="14301"/>
                  </a:lnTo>
                  <a:lnTo>
                    <a:pt x="66815" y="14301"/>
                  </a:lnTo>
                  <a:cubicBezTo>
                    <a:pt x="60031" y="13289"/>
                    <a:pt x="53106" y="13800"/>
                    <a:pt x="46544" y="15798"/>
                  </a:cubicBezTo>
                  <a:close/>
                </a:path>
              </a:pathLst>
            </a:custGeom>
            <a:solidFill>
              <a:srgbClr val="0070C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g31860279c1b_2_75"/>
          <p:cNvSpPr/>
          <p:nvPr/>
        </p:nvSpPr>
        <p:spPr>
          <a:xfrm>
            <a:off x="3137638" y="1005840"/>
            <a:ext cx="5916724" cy="4846320"/>
          </a:xfrm>
          <a:prstGeom prst="roundRect">
            <a:avLst>
              <a:gd name="adj" fmla="val 16667"/>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Health System Goals</a:t>
            </a:r>
            <a:endParaRPr/>
          </a:p>
          <a:p>
            <a:pPr marL="0" marR="0" lvl="0" indent="0" algn="ctr"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Digital Health Maturity</a:t>
            </a:r>
            <a:endParaRPr/>
          </a:p>
          <a:p>
            <a:pPr marL="0" marR="0" lvl="0" indent="0" algn="ctr"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Sustainable Quality Capacity</a:t>
            </a:r>
            <a:endParaRPr/>
          </a:p>
          <a:p>
            <a:pPr marL="0" marR="0" lvl="0" indent="0" algn="ctr"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Health System Strengthening</a:t>
            </a:r>
            <a:endParaRPr/>
          </a:p>
          <a:p>
            <a:pPr marL="0" marR="0" lvl="0" indent="0" algn="ctr"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Health Security</a:t>
            </a:r>
            <a:endParaRPr sz="1800" b="0" i="0" u="none" strike="noStrike" cap="none">
              <a:solidFill>
                <a:schemeClr val="dk1"/>
              </a:solidFill>
              <a:latin typeface="Arial"/>
              <a:ea typeface="Arial"/>
              <a:cs typeface="Arial"/>
              <a:sym typeface="Arial"/>
            </a:endParaRPr>
          </a:p>
        </p:txBody>
      </p:sp>
      <p:sp>
        <p:nvSpPr>
          <p:cNvPr id="282" name="Google Shape;282;g31860279c1b_2_75"/>
          <p:cNvSpPr/>
          <p:nvPr/>
        </p:nvSpPr>
        <p:spPr>
          <a:xfrm>
            <a:off x="159580" y="786259"/>
            <a:ext cx="2774361" cy="2272442"/>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0C0"/>
              </a:buClr>
              <a:buSzPts val="1600"/>
              <a:buFont typeface="Noto Sans Symbols"/>
              <a:buNone/>
            </a:pPr>
            <a:r>
              <a:rPr lang="en-US" sz="1600" b="1" i="0" u="none" strike="noStrike" cap="none">
                <a:solidFill>
                  <a:srgbClr val="0070C0"/>
                </a:solidFill>
                <a:latin typeface="Arial"/>
                <a:ea typeface="Arial"/>
                <a:cs typeface="Arial"/>
                <a:sym typeface="Arial"/>
              </a:rPr>
              <a:t>GEEKS Training</a:t>
            </a:r>
            <a:endParaRPr/>
          </a:p>
          <a:p>
            <a:pPr marL="0" marR="0" lvl="0" indent="0" algn="ctr" rtl="0">
              <a:lnSpc>
                <a:spcPct val="90000"/>
              </a:lnSpc>
              <a:spcBef>
                <a:spcPts val="560"/>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Engage stakeholders</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Establish strategic partnerships</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Train project teams</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Value-oriented projects</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Share lessons learned</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Build relationships</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Advanced I-LEAD, Tier 2</a:t>
            </a:r>
            <a:endParaRPr sz="1300" b="0" i="0" u="none" strike="noStrike" cap="none">
              <a:solidFill>
                <a:schemeClr val="dk1"/>
              </a:solidFill>
              <a:latin typeface="Arial"/>
              <a:ea typeface="Arial"/>
              <a:cs typeface="Arial"/>
              <a:sym typeface="Arial"/>
            </a:endParaRPr>
          </a:p>
        </p:txBody>
      </p:sp>
      <p:sp>
        <p:nvSpPr>
          <p:cNvPr id="283" name="Google Shape;283;g31860279c1b_2_75"/>
          <p:cNvSpPr/>
          <p:nvPr/>
        </p:nvSpPr>
        <p:spPr>
          <a:xfrm>
            <a:off x="164866" y="3799299"/>
            <a:ext cx="2774361" cy="2272442"/>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0C0"/>
              </a:buClr>
              <a:buSzPts val="1600"/>
              <a:buFont typeface="Noto Sans Symbols"/>
              <a:buNone/>
            </a:pPr>
            <a:r>
              <a:rPr lang="en-US" sz="1600" b="1" i="0" u="none" strike="noStrike" cap="none">
                <a:solidFill>
                  <a:srgbClr val="0070C0"/>
                </a:solidFill>
                <a:latin typeface="Arial"/>
                <a:ea typeface="Arial"/>
                <a:cs typeface="Arial"/>
                <a:sym typeface="Arial"/>
              </a:rPr>
              <a:t>I-LEAD Workshop</a:t>
            </a:r>
            <a:endParaRPr/>
          </a:p>
          <a:p>
            <a:pPr marL="0" marR="0" lvl="0" indent="0" algn="ctr" rtl="0">
              <a:lnSpc>
                <a:spcPct val="90000"/>
              </a:lnSpc>
              <a:spcBef>
                <a:spcPts val="560"/>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Identify key strategies</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Develop GEEKS projects</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Build cross-country connections</a:t>
            </a:r>
            <a:endParaRPr/>
          </a:p>
          <a:p>
            <a:pPr marL="0" marR="0" lvl="0" indent="0" algn="ctr" rtl="0">
              <a:lnSpc>
                <a:spcPct val="90000"/>
              </a:lnSpc>
              <a:spcBef>
                <a:spcPts val="455"/>
              </a:spcBef>
              <a:spcAft>
                <a:spcPts val="0"/>
              </a:spcAft>
              <a:buClr>
                <a:schemeClr val="dk1"/>
              </a:buClr>
              <a:buSzPts val="1200"/>
              <a:buFont typeface="Noto Sans Symbols"/>
              <a:buNone/>
            </a:pPr>
            <a:endParaRPr sz="1200" b="0" i="0" u="none" strike="noStrike" cap="none">
              <a:solidFill>
                <a:schemeClr val="dk1"/>
              </a:solidFill>
              <a:latin typeface="Arial"/>
              <a:ea typeface="Arial"/>
              <a:cs typeface="Arial"/>
              <a:sym typeface="Arial"/>
            </a:endParaRPr>
          </a:p>
        </p:txBody>
      </p:sp>
      <p:sp>
        <p:nvSpPr>
          <p:cNvPr id="284" name="Google Shape;284;g31860279c1b_2_75"/>
          <p:cNvSpPr/>
          <p:nvPr/>
        </p:nvSpPr>
        <p:spPr>
          <a:xfrm>
            <a:off x="9240986" y="786259"/>
            <a:ext cx="2774361" cy="2272442"/>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0C0"/>
              </a:buClr>
              <a:buSzPts val="1600"/>
              <a:buFont typeface="Noto Sans Symbols"/>
              <a:buNone/>
            </a:pPr>
            <a:r>
              <a:rPr lang="en-US" sz="1600" b="1" i="0" u="none" strike="noStrike" cap="none">
                <a:solidFill>
                  <a:srgbClr val="0070C0"/>
                </a:solidFill>
                <a:latin typeface="Arial"/>
                <a:ea typeface="Arial"/>
                <a:cs typeface="Arial"/>
                <a:sym typeface="Arial"/>
              </a:rPr>
              <a:t>I4L Course</a:t>
            </a:r>
            <a:endParaRPr/>
          </a:p>
          <a:p>
            <a:pPr marL="0" marR="0" lvl="0" indent="0" algn="ctr" rtl="0">
              <a:lnSpc>
                <a:spcPct val="90000"/>
              </a:lnSpc>
              <a:spcBef>
                <a:spcPts val="560"/>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Digital health savvy leaders</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Strategic decisions</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Strategic investments</a:t>
            </a:r>
            <a:endParaRPr sz="1300" b="0" i="0" u="none" strike="noStrike" cap="none">
              <a:solidFill>
                <a:schemeClr val="dk1"/>
              </a:solidFill>
              <a:latin typeface="Arial"/>
              <a:ea typeface="Arial"/>
              <a:cs typeface="Arial"/>
              <a:sym typeface="Arial"/>
            </a:endParaRPr>
          </a:p>
          <a:p>
            <a:pPr marL="0" marR="0" lvl="0" indent="0" algn="ctr" rtl="0">
              <a:lnSpc>
                <a:spcPct val="90000"/>
              </a:lnSpc>
              <a:spcBef>
                <a:spcPts val="455"/>
              </a:spcBef>
              <a:spcAft>
                <a:spcPts val="0"/>
              </a:spcAft>
              <a:buClr>
                <a:schemeClr val="dk1"/>
              </a:buClr>
              <a:buSzPts val="1200"/>
              <a:buFont typeface="Noto Sans Symbols"/>
              <a:buNone/>
            </a:pPr>
            <a:endParaRPr sz="1200" b="0" i="0" u="none" strike="noStrike" cap="none">
              <a:solidFill>
                <a:schemeClr val="dk1"/>
              </a:solidFill>
              <a:latin typeface="Arial"/>
              <a:ea typeface="Arial"/>
              <a:cs typeface="Arial"/>
              <a:sym typeface="Arial"/>
            </a:endParaRPr>
          </a:p>
        </p:txBody>
      </p:sp>
      <p:sp>
        <p:nvSpPr>
          <p:cNvPr id="285" name="Google Shape;285;g31860279c1b_2_75"/>
          <p:cNvSpPr/>
          <p:nvPr/>
        </p:nvSpPr>
        <p:spPr>
          <a:xfrm>
            <a:off x="9252773" y="3799299"/>
            <a:ext cx="2774361" cy="2272442"/>
          </a:xfrm>
          <a:prstGeom prst="roundRect">
            <a:avLst>
              <a:gd name="adj" fmla="val 16667"/>
            </a:avLst>
          </a:prstGeom>
          <a:solidFill>
            <a:schemeClr val="lt1"/>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70C0"/>
              </a:buClr>
              <a:buSzPts val="1600"/>
              <a:buFont typeface="Noto Sans Symbols"/>
              <a:buNone/>
            </a:pPr>
            <a:r>
              <a:rPr lang="en-US" sz="1600" b="1" i="0" u="none" strike="noStrike" cap="none">
                <a:solidFill>
                  <a:srgbClr val="0070C0"/>
                </a:solidFill>
                <a:latin typeface="Arial"/>
                <a:ea typeface="Arial"/>
                <a:cs typeface="Arial"/>
                <a:sym typeface="Arial"/>
              </a:rPr>
              <a:t>ISHO Assessment</a:t>
            </a:r>
            <a:endParaRPr/>
          </a:p>
          <a:p>
            <a:pPr marL="0" marR="0" lvl="0" indent="0" algn="ctr" rtl="0">
              <a:lnSpc>
                <a:spcPct val="90000"/>
              </a:lnSpc>
              <a:spcBef>
                <a:spcPts val="560"/>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ISHO assessment</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Country discussions</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I-LEAD prep</a:t>
            </a:r>
            <a:endParaRPr/>
          </a:p>
          <a:p>
            <a:pPr marL="0" marR="0" lvl="0" indent="0" algn="ctr" rtl="0">
              <a:lnSpc>
                <a:spcPct val="90000"/>
              </a:lnSpc>
              <a:spcBef>
                <a:spcPts val="455"/>
              </a:spcBef>
              <a:spcAft>
                <a:spcPts val="0"/>
              </a:spcAft>
              <a:buClr>
                <a:schemeClr val="dk1"/>
              </a:buClr>
              <a:buSzPts val="1300"/>
              <a:buFont typeface="Noto Sans Symbols"/>
              <a:buNone/>
            </a:pPr>
            <a:r>
              <a:rPr lang="en-US" sz="1300" b="0" i="0" u="none" strike="noStrike" cap="none">
                <a:solidFill>
                  <a:schemeClr val="dk1"/>
                </a:solidFill>
                <a:latin typeface="Arial"/>
                <a:ea typeface="Arial"/>
                <a:cs typeface="Arial"/>
                <a:sym typeface="Arial"/>
              </a:rPr>
              <a:t>Country digital health needs</a:t>
            </a:r>
            <a:endParaRPr sz="1300" b="0" i="0" u="none" strike="noStrike" cap="none">
              <a:solidFill>
                <a:schemeClr val="dk1"/>
              </a:solidFill>
              <a:latin typeface="Arial"/>
              <a:ea typeface="Arial"/>
              <a:cs typeface="Arial"/>
              <a:sym typeface="Arial"/>
            </a:endParaRPr>
          </a:p>
        </p:txBody>
      </p:sp>
      <p:sp>
        <p:nvSpPr>
          <p:cNvPr id="286" name="Google Shape;286;g31860279c1b_2_75"/>
          <p:cNvSpPr/>
          <p:nvPr/>
        </p:nvSpPr>
        <p:spPr>
          <a:xfrm>
            <a:off x="714314" y="3172408"/>
            <a:ext cx="1664892" cy="531845"/>
          </a:xfrm>
          <a:prstGeom prst="roundRect">
            <a:avLst>
              <a:gd name="adj" fmla="val 16667"/>
            </a:avLst>
          </a:prstGeom>
          <a:solidFill>
            <a:srgbClr val="0070C0"/>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Arial"/>
                <a:ea typeface="Arial"/>
                <a:cs typeface="Arial"/>
                <a:sym typeface="Arial"/>
              </a:rPr>
              <a:t>Shiriki Community</a:t>
            </a:r>
            <a:endParaRPr/>
          </a:p>
        </p:txBody>
      </p:sp>
      <p:sp>
        <p:nvSpPr>
          <p:cNvPr id="287" name="Google Shape;287;g31860279c1b_2_75"/>
          <p:cNvSpPr/>
          <p:nvPr/>
        </p:nvSpPr>
        <p:spPr>
          <a:xfrm>
            <a:off x="9795720" y="3163077"/>
            <a:ext cx="1664892" cy="531845"/>
          </a:xfrm>
          <a:prstGeom prst="roundRect">
            <a:avLst>
              <a:gd name="adj" fmla="val 16667"/>
            </a:avLst>
          </a:prstGeom>
          <a:solidFill>
            <a:srgbClr val="0070C0"/>
          </a:solid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Arial"/>
                <a:ea typeface="Arial"/>
                <a:cs typeface="Arial"/>
                <a:sym typeface="Arial"/>
              </a:rPr>
              <a:t>eHealth Leaders Forum</a:t>
            </a:r>
            <a:endParaRPr/>
          </a:p>
        </p:txBody>
      </p:sp>
      <p:sp>
        <p:nvSpPr>
          <p:cNvPr id="288" name="Google Shape;288;g31860279c1b_2_75"/>
          <p:cNvSpPr txBox="1"/>
          <p:nvPr/>
        </p:nvSpPr>
        <p:spPr>
          <a:xfrm>
            <a:off x="4036100" y="377050"/>
            <a:ext cx="42495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3IG Strategic Framework</a:t>
            </a:r>
            <a:endParaRPr/>
          </a:p>
        </p:txBody>
      </p:sp>
      <p:sp>
        <p:nvSpPr>
          <p:cNvPr id="289" name="Google Shape;289;g31860279c1b_2_75"/>
          <p:cNvSpPr txBox="1"/>
          <p:nvPr/>
        </p:nvSpPr>
        <p:spPr>
          <a:xfrm>
            <a:off x="4200098" y="6050050"/>
            <a:ext cx="43194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3IG = I4L, ISHO, I-LEAD, GEEKS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31992bfdaca_0_290"/>
          <p:cNvSpPr txBox="1">
            <a:spLocks noGrp="1"/>
          </p:cNvSpPr>
          <p:nvPr>
            <p:ph type="title"/>
          </p:nvPr>
        </p:nvSpPr>
        <p:spPr>
          <a:xfrm>
            <a:off x="4174538" y="679500"/>
            <a:ext cx="6489300"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50" b="1">
                <a:latin typeface="Open Sans"/>
                <a:ea typeface="Open Sans"/>
                <a:cs typeface="Open Sans"/>
                <a:sym typeface="Open Sans"/>
              </a:rPr>
              <a:t>Stakeholder Benefits</a:t>
            </a:r>
            <a:endParaRPr sz="2850" b="1"/>
          </a:p>
        </p:txBody>
      </p:sp>
      <p:pic>
        <p:nvPicPr>
          <p:cNvPr id="302" name="Google Shape;302;g31992bfdaca_0_290"/>
          <p:cNvPicPr preferRelativeResize="0"/>
          <p:nvPr/>
        </p:nvPicPr>
        <p:blipFill rotWithShape="1">
          <a:blip r:embed="rId3">
            <a:alphaModFix/>
          </a:blip>
          <a:srcRect/>
          <a:stretch/>
        </p:blipFill>
        <p:spPr>
          <a:xfrm>
            <a:off x="1528179" y="525500"/>
            <a:ext cx="2862072" cy="925687"/>
          </a:xfrm>
          <a:prstGeom prst="rect">
            <a:avLst/>
          </a:prstGeom>
          <a:noFill/>
          <a:ln>
            <a:noFill/>
          </a:ln>
        </p:spPr>
      </p:pic>
      <p:graphicFrame>
        <p:nvGraphicFramePr>
          <p:cNvPr id="303" name="Google Shape;303;g31992bfdaca_0_290"/>
          <p:cNvGraphicFramePr/>
          <p:nvPr>
            <p:extLst>
              <p:ext uri="{D42A27DB-BD31-4B8C-83A1-F6EECF244321}">
                <p14:modId xmlns:p14="http://schemas.microsoft.com/office/powerpoint/2010/main" val="2242851790"/>
              </p:ext>
            </p:extLst>
          </p:nvPr>
        </p:nvGraphicFramePr>
        <p:xfrm>
          <a:off x="556771" y="1881069"/>
          <a:ext cx="11210025" cy="4033057"/>
        </p:xfrm>
        <a:graphic>
          <a:graphicData uri="http://schemas.openxmlformats.org/drawingml/2006/table">
            <a:tbl>
              <a:tblPr>
                <a:noFill/>
                <a:tableStyleId>{9239E2F9-BBEB-4BF9-9F94-2823F02FB924}</a:tableStyleId>
              </a:tblPr>
              <a:tblGrid>
                <a:gridCol w="3704425">
                  <a:extLst>
                    <a:ext uri="{9D8B030D-6E8A-4147-A177-3AD203B41FA5}">
                      <a16:colId xmlns:a16="http://schemas.microsoft.com/office/drawing/2014/main" val="20000"/>
                    </a:ext>
                  </a:extLst>
                </a:gridCol>
                <a:gridCol w="7505600">
                  <a:extLst>
                    <a:ext uri="{9D8B030D-6E8A-4147-A177-3AD203B41FA5}">
                      <a16:colId xmlns:a16="http://schemas.microsoft.com/office/drawing/2014/main" val="20001"/>
                    </a:ext>
                  </a:extLst>
                </a:gridCol>
              </a:tblGrid>
              <a:tr h="710827">
                <a:tc>
                  <a:txBody>
                    <a:bodyPr/>
                    <a:lstStyle/>
                    <a:p>
                      <a:pPr marL="0" lvl="0" indent="0" algn="l" rtl="0">
                        <a:spcBef>
                          <a:spcPts val="0"/>
                        </a:spcBef>
                        <a:spcAft>
                          <a:spcPts val="0"/>
                        </a:spcAft>
                        <a:buNone/>
                      </a:pPr>
                      <a:r>
                        <a:rPr lang="en-US" sz="1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Stakeholder</a:t>
                      </a:r>
                      <a:endParaRPr sz="1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91425" marR="91425" marT="91425" marB="91425">
                    <a:solidFill>
                      <a:srgbClr val="757575"/>
                    </a:solidFill>
                  </a:tcPr>
                </a:tc>
                <a:tc>
                  <a:txBody>
                    <a:bodyPr/>
                    <a:lstStyle/>
                    <a:p>
                      <a:pPr marL="0" lvl="0" indent="0" algn="l" rtl="0">
                        <a:spcBef>
                          <a:spcPts val="0"/>
                        </a:spcBef>
                        <a:spcAft>
                          <a:spcPts val="0"/>
                        </a:spcAft>
                        <a:buNone/>
                      </a:pPr>
                      <a:r>
                        <a:rPr lang="en-US" sz="1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Benefits</a:t>
                      </a:r>
                      <a:endParaRPr sz="1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a:txBody>
                  <a:tcPr marL="91425" marR="91425" marT="91425" marB="91425">
                    <a:solidFill>
                      <a:srgbClr val="757575"/>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600"/>
                        <a:buFont typeface="Arial"/>
                        <a:buNone/>
                      </a:pPr>
                      <a:r>
                        <a:rPr lang="en-US"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Government (Ministries / Departments of Health and other Ministries) </a:t>
                      </a:r>
                    </a:p>
                  </a:txBody>
                  <a:tcPr marL="91425" marR="91425" marT="91425" marB="91425">
                    <a:solidFill>
                      <a:srgbClr val="EFEFEF"/>
                    </a:solidFill>
                  </a:tcPr>
                </a:tc>
                <a:tc>
                  <a:txBody>
                    <a:bodyPr/>
                    <a:lstStyle/>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Cultivates change leaders capable of managing digital health investments to strengthen systems (e.g., UHC initiatives). </a:t>
                      </a:r>
                    </a:p>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Creates a shared vision and strategy across ministries to close digital health gaps. </a:t>
                      </a:r>
                    </a:p>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Embeds experiential learning directly into country and institutional contexts, ensuring relevance and immediate applicability. </a:t>
                      </a:r>
                    </a:p>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Builds inter-governmental innovation capacity and cultural competency for regional collaboration. </a:t>
                      </a:r>
                    </a:p>
                  </a:txBody>
                  <a:tcPr marL="91425" marR="91425" marT="91425" marB="91425">
                    <a:solidFill>
                      <a:srgbClr val="EFEFEF"/>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600"/>
                        <a:buFont typeface="Arial"/>
                        <a:buNone/>
                      </a:pPr>
                      <a:r>
                        <a:rPr lang="en-US" sz="1500" dirty="0">
                          <a:latin typeface="Open Sans" panose="020B0606030504020204" pitchFamily="34" charset="0"/>
                          <a:ea typeface="Open Sans" panose="020B0606030504020204" pitchFamily="34" charset="0"/>
                          <a:cs typeface="Open Sans" panose="020B0606030504020204" pitchFamily="34" charset="0"/>
                          <a:sym typeface="Open Sans"/>
                        </a:rPr>
                        <a:t>Implementing Partners </a:t>
                      </a:r>
                    </a:p>
                    <a:p>
                      <a:pPr marL="0" lvl="0" indent="0" algn="l" rtl="0">
                        <a:spcBef>
                          <a:spcPts val="0"/>
                        </a:spcBef>
                        <a:spcAft>
                          <a:spcPts val="0"/>
                        </a:spcAft>
                        <a:buClr>
                          <a:schemeClr val="dk1"/>
                        </a:buClr>
                        <a:buSzPts val="1600"/>
                        <a:buFont typeface="Arial"/>
                        <a:buNone/>
                      </a:pPr>
                      <a:endParaRPr sz="1200" dirty="0">
                        <a:latin typeface="Open Sans" panose="020B0606030504020204" pitchFamily="34" charset="0"/>
                        <a:ea typeface="Open Sans" panose="020B0606030504020204" pitchFamily="34" charset="0"/>
                        <a:cs typeface="Open Sans" panose="020B0606030504020204" pitchFamily="34" charset="0"/>
                        <a:sym typeface="Open Sans"/>
                      </a:endParaRPr>
                    </a:p>
                  </a:txBody>
                  <a:tcPr marL="91425" marR="91425" marT="91425" marB="91425">
                    <a:solidFill>
                      <a:srgbClr val="EFEFEF"/>
                    </a:solidFill>
                  </a:tcPr>
                </a:tc>
                <a:tc>
                  <a:txBody>
                    <a:bodyPr/>
                    <a:lstStyle/>
                    <a:p>
                      <a:pPr marL="457200" marR="0" lvl="0" indent="-317500" algn="l" defTabSz="914400" rtl="0" eaLnBrk="1" fontAlgn="auto" latinLnBrk="0" hangingPunct="1">
                        <a:lnSpc>
                          <a:spcPct val="100000"/>
                        </a:lnSpc>
                        <a:spcBef>
                          <a:spcPts val="0"/>
                        </a:spcBef>
                        <a:spcAft>
                          <a:spcPts val="0"/>
                        </a:spcAft>
                        <a:buClr>
                          <a:schemeClr val="dk1"/>
                        </a:buClr>
                        <a:buSzPts val="1400"/>
                        <a:buFont typeface="Open Sans"/>
                        <a:buChar char="●"/>
                        <a:tabLst/>
                        <a:defRPr/>
                      </a:pPr>
                      <a:r>
                        <a:rPr lang="en-US" sz="1400" b="0" i="0" dirty="0">
                          <a:effectLst/>
                          <a:latin typeface="Open Sans" panose="020B0606030504020204" pitchFamily="34" charset="0"/>
                          <a:ea typeface="Open Sans" panose="020B0606030504020204" pitchFamily="34" charset="0"/>
                          <a:cs typeface="Open Sans" panose="020B0606030504020204" pitchFamily="34" charset="0"/>
                        </a:rPr>
                        <a:t>Improves dialogue and partnerships among ministries, government agencies, and implementing bodies. </a:t>
                      </a:r>
                    </a:p>
                  </a:txBody>
                  <a:tcPr marL="91425" marR="91425" marT="91425" marB="91425">
                    <a:solidFill>
                      <a:srgbClr val="EFEFEF"/>
                    </a:solidFill>
                  </a:tcPr>
                </a:tc>
                <a:extLst>
                  <a:ext uri="{0D108BD9-81ED-4DB2-BD59-A6C34878D82A}">
                    <a16:rowId xmlns:a16="http://schemas.microsoft.com/office/drawing/2014/main" val="341519095"/>
                  </a:ext>
                </a:extLst>
              </a:tr>
              <a:tr h="381000">
                <a:tc>
                  <a:txBody>
                    <a:bodyPr/>
                    <a:lstStyle/>
                    <a:p>
                      <a:pPr marL="0" lvl="0" indent="0" algn="l" rtl="0">
                        <a:spcBef>
                          <a:spcPts val="0"/>
                        </a:spcBef>
                        <a:spcAft>
                          <a:spcPts val="0"/>
                        </a:spcAft>
                        <a:buClr>
                          <a:schemeClr val="dk1"/>
                        </a:buClr>
                        <a:buSzPts val="1600"/>
                        <a:buFont typeface="Arial"/>
                        <a:buNone/>
                      </a:pPr>
                      <a:r>
                        <a:rPr lang="en-US"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Regional / National Health Informatics Networks </a:t>
                      </a:r>
                    </a:p>
                  </a:txBody>
                  <a:tcPr marL="91425" marR="91425" marT="91425" marB="91425"/>
                </a:tc>
                <a:tc>
                  <a:txBody>
                    <a:bodyPr/>
                    <a:lstStyle/>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Strengthens communication channels and coordination mechanisms among regional and national informatics networks. </a:t>
                      </a:r>
                    </a:p>
                    <a:p>
                      <a:pPr marL="457200" lvl="0" indent="-317500" algn="l" rtl="0">
                        <a:spcBef>
                          <a:spcPts val="0"/>
                        </a:spcBef>
                        <a:spcAft>
                          <a:spcPts val="0"/>
                        </a:spcAft>
                        <a:buClr>
                          <a:schemeClr val="dk1"/>
                        </a:buClr>
                        <a:buSzPts val="1400"/>
                        <a:buFont typeface="Open Sans"/>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Empowers networks to share best practices, harmonize standards, and scale successful digital health interventions. </a:t>
                      </a: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1992bfdaca_0_215"/>
          <p:cNvSpPr txBox="1">
            <a:spLocks noGrp="1"/>
          </p:cNvSpPr>
          <p:nvPr>
            <p:ph type="ctrTitle"/>
          </p:nvPr>
        </p:nvSpPr>
        <p:spPr>
          <a:xfrm>
            <a:off x="2728500" y="3845601"/>
            <a:ext cx="6735000" cy="1614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5400"/>
              <a:buFont typeface="Arial"/>
              <a:buNone/>
            </a:pPr>
            <a:r>
              <a:rPr lang="en-US" sz="4200" b="1">
                <a:solidFill>
                  <a:srgbClr val="0070C0"/>
                </a:solidFill>
                <a:latin typeface="Open Sans"/>
                <a:ea typeface="Open Sans"/>
                <a:cs typeface="Open Sans"/>
                <a:sym typeface="Open Sans"/>
              </a:rPr>
              <a:t>Country Delegation Preparation Activities </a:t>
            </a:r>
            <a:r>
              <a:rPr lang="en-US" sz="4200" b="1" i="1">
                <a:solidFill>
                  <a:srgbClr val="0070C0"/>
                </a:solidFill>
                <a:latin typeface="Open Sans"/>
                <a:ea typeface="Open Sans"/>
                <a:cs typeface="Open Sans"/>
                <a:sym typeface="Open Sans"/>
              </a:rPr>
              <a:t>“Homework”</a:t>
            </a:r>
            <a:endParaRPr sz="4200" b="1" i="1">
              <a:solidFill>
                <a:srgbClr val="0070C0"/>
              </a:solidFill>
              <a:latin typeface="Open Sans"/>
              <a:ea typeface="Open Sans"/>
              <a:cs typeface="Open Sans"/>
              <a:sym typeface="Open Sans"/>
            </a:endParaRPr>
          </a:p>
        </p:txBody>
      </p:sp>
      <p:pic>
        <p:nvPicPr>
          <p:cNvPr id="310" name="Google Shape;310;g31992bfdaca_0_215"/>
          <p:cNvPicPr preferRelativeResize="0"/>
          <p:nvPr/>
        </p:nvPicPr>
        <p:blipFill rotWithShape="1">
          <a:blip r:embed="rId3">
            <a:alphaModFix/>
          </a:blip>
          <a:srcRect/>
          <a:stretch/>
        </p:blipFill>
        <p:spPr>
          <a:xfrm>
            <a:off x="2621513" y="1169500"/>
            <a:ext cx="6948975" cy="2263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1992bfdaca_0_18"/>
          <p:cNvSpPr txBox="1">
            <a:spLocks noGrp="1"/>
          </p:cNvSpPr>
          <p:nvPr>
            <p:ph type="title" idx="4294967295"/>
          </p:nvPr>
        </p:nvSpPr>
        <p:spPr>
          <a:xfrm>
            <a:off x="2918624" y="612619"/>
            <a:ext cx="6354751"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ct val="154385"/>
              <a:buNone/>
            </a:pPr>
            <a:r>
              <a:rPr lang="en-US" sz="2850" b="1" dirty="0">
                <a:latin typeface="Open Sans"/>
                <a:ea typeface="Open Sans"/>
                <a:cs typeface="Open Sans"/>
                <a:sym typeface="Open Sans"/>
              </a:rPr>
              <a:t>Country Homework Components</a:t>
            </a:r>
            <a:r>
              <a:rPr lang="en-US" sz="2850" b="1" dirty="0">
                <a:solidFill>
                  <a:schemeClr val="dk1"/>
                </a:solidFill>
                <a:latin typeface="Open Sans"/>
                <a:ea typeface="Open Sans"/>
                <a:cs typeface="Open Sans"/>
                <a:sym typeface="Open Sans"/>
              </a:rPr>
              <a:t> </a:t>
            </a:r>
            <a:endParaRPr sz="2850" b="1" dirty="0"/>
          </a:p>
        </p:txBody>
      </p:sp>
      <p:pic>
        <p:nvPicPr>
          <p:cNvPr id="317" name="Google Shape;317;g31992bfdaca_0_18"/>
          <p:cNvPicPr preferRelativeResize="0"/>
          <p:nvPr/>
        </p:nvPicPr>
        <p:blipFill rotWithShape="1">
          <a:blip r:embed="rId3">
            <a:alphaModFix/>
          </a:blip>
          <a:srcRect/>
          <a:stretch/>
        </p:blipFill>
        <p:spPr>
          <a:xfrm>
            <a:off x="348521" y="140502"/>
            <a:ext cx="1861827" cy="668644"/>
          </a:xfrm>
          <a:prstGeom prst="rect">
            <a:avLst/>
          </a:prstGeom>
          <a:noFill/>
          <a:ln>
            <a:noFill/>
          </a:ln>
        </p:spPr>
      </p:pic>
      <p:pic>
        <p:nvPicPr>
          <p:cNvPr id="318" name="Google Shape;318;g31992bfdaca_0_18"/>
          <p:cNvPicPr preferRelativeResize="0"/>
          <p:nvPr/>
        </p:nvPicPr>
        <p:blipFill>
          <a:blip r:embed="rId4">
            <a:alphaModFix/>
          </a:blip>
          <a:stretch>
            <a:fillRect/>
          </a:stretch>
        </p:blipFill>
        <p:spPr>
          <a:xfrm>
            <a:off x="1001175" y="1463087"/>
            <a:ext cx="10189659" cy="52544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g31992bfdaca_0_30"/>
          <p:cNvPicPr preferRelativeResize="0"/>
          <p:nvPr/>
        </p:nvPicPr>
        <p:blipFill rotWithShape="1">
          <a:blip r:embed="rId3">
            <a:alphaModFix/>
          </a:blip>
          <a:srcRect/>
          <a:stretch/>
        </p:blipFill>
        <p:spPr>
          <a:xfrm>
            <a:off x="323966" y="273076"/>
            <a:ext cx="2307401" cy="661060"/>
          </a:xfrm>
          <a:prstGeom prst="rect">
            <a:avLst/>
          </a:prstGeom>
          <a:noFill/>
          <a:ln>
            <a:noFill/>
          </a:ln>
        </p:spPr>
      </p:pic>
      <p:pic>
        <p:nvPicPr>
          <p:cNvPr id="325" name="Google Shape;325;g31992bfdaca_0_30"/>
          <p:cNvPicPr preferRelativeResize="0"/>
          <p:nvPr/>
        </p:nvPicPr>
        <p:blipFill>
          <a:blip r:embed="rId4">
            <a:alphaModFix/>
          </a:blip>
          <a:stretch>
            <a:fillRect/>
          </a:stretch>
        </p:blipFill>
        <p:spPr>
          <a:xfrm>
            <a:off x="904188" y="1363062"/>
            <a:ext cx="10383635" cy="53544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1992bfdaca_0_69"/>
          <p:cNvSpPr txBox="1">
            <a:spLocks noGrp="1"/>
          </p:cNvSpPr>
          <p:nvPr>
            <p:ph type="title" idx="4294967295"/>
          </p:nvPr>
        </p:nvSpPr>
        <p:spPr>
          <a:xfrm>
            <a:off x="2909550" y="978985"/>
            <a:ext cx="6372900"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50" b="1" dirty="0">
                <a:latin typeface="Open Sans"/>
                <a:ea typeface="Open Sans"/>
                <a:cs typeface="Open Sans"/>
                <a:sym typeface="Open Sans"/>
              </a:rPr>
              <a:t>Identify Shared Country Priorities</a:t>
            </a:r>
            <a:r>
              <a:rPr lang="en-US" sz="2850" b="1" dirty="0">
                <a:solidFill>
                  <a:schemeClr val="dk1"/>
                </a:solidFill>
                <a:latin typeface="Open Sans"/>
                <a:ea typeface="Open Sans"/>
                <a:cs typeface="Open Sans"/>
                <a:sym typeface="Open Sans"/>
              </a:rPr>
              <a:t> </a:t>
            </a:r>
            <a:endParaRPr sz="2850" b="1" dirty="0"/>
          </a:p>
        </p:txBody>
      </p:sp>
      <p:pic>
        <p:nvPicPr>
          <p:cNvPr id="332" name="Google Shape;332;g31992bfdaca_0_69"/>
          <p:cNvPicPr preferRelativeResize="0"/>
          <p:nvPr/>
        </p:nvPicPr>
        <p:blipFill rotWithShape="1">
          <a:blip r:embed="rId3">
            <a:alphaModFix/>
          </a:blip>
          <a:srcRect/>
          <a:stretch/>
        </p:blipFill>
        <p:spPr>
          <a:xfrm>
            <a:off x="264104" y="137203"/>
            <a:ext cx="2327792" cy="711413"/>
          </a:xfrm>
          <a:prstGeom prst="rect">
            <a:avLst/>
          </a:prstGeom>
          <a:noFill/>
          <a:ln>
            <a:noFill/>
          </a:ln>
        </p:spPr>
      </p:pic>
      <p:sp>
        <p:nvSpPr>
          <p:cNvPr id="333" name="Google Shape;333;g31992bfdaca_0_69"/>
          <p:cNvSpPr txBox="1">
            <a:spLocks noGrp="1"/>
          </p:cNvSpPr>
          <p:nvPr>
            <p:ph type="body" idx="4294967295"/>
          </p:nvPr>
        </p:nvSpPr>
        <p:spPr>
          <a:xfrm>
            <a:off x="998813" y="1908910"/>
            <a:ext cx="10515600" cy="3886200"/>
          </a:xfrm>
          <a:prstGeom prst="rect">
            <a:avLst/>
          </a:prstGeom>
          <a:noFill/>
          <a:ln>
            <a:noFill/>
          </a:ln>
        </p:spPr>
        <p:txBody>
          <a:bodyPr spcFirstLastPara="1" wrap="square" lIns="91425" tIns="45700" rIns="91425" bIns="45700" anchor="t" anchorCtr="0">
            <a:noAutofit/>
          </a:bodyPr>
          <a:lstStyle/>
          <a:p>
            <a:pPr marL="228600" lvl="0" indent="-203200" algn="l" rtl="0">
              <a:lnSpc>
                <a:spcPct val="115000"/>
              </a:lnSpc>
              <a:spcBef>
                <a:spcPts val="0"/>
              </a:spcBef>
              <a:spcAft>
                <a:spcPts val="0"/>
              </a:spcAft>
              <a:buSzPts val="2400"/>
              <a:buFont typeface="Open Sans"/>
              <a:buChar char="•"/>
            </a:pPr>
            <a:r>
              <a:rPr lang="en-US" sz="2100">
                <a:solidFill>
                  <a:srgbClr val="0D0D0D"/>
                </a:solidFill>
                <a:latin typeface="Open Sans"/>
                <a:ea typeface="Open Sans"/>
                <a:cs typeface="Open Sans"/>
                <a:sym typeface="Open Sans"/>
              </a:rPr>
              <a:t>Facilitate a discussion with all relevant stakeholders to identify your country’s shared priorities and assign them to an ISHO pillar</a:t>
            </a:r>
            <a:endParaRPr sz="2100">
              <a:latin typeface="Open Sans"/>
              <a:ea typeface="Open Sans"/>
              <a:cs typeface="Open Sans"/>
              <a:sym typeface="Open Sans"/>
            </a:endParaRPr>
          </a:p>
          <a:p>
            <a:pPr marL="228600" lvl="0" indent="-203200" algn="l" rtl="0">
              <a:lnSpc>
                <a:spcPct val="115000"/>
              </a:lnSpc>
              <a:spcBef>
                <a:spcPts val="1000"/>
              </a:spcBef>
              <a:spcAft>
                <a:spcPts val="0"/>
              </a:spcAft>
              <a:buSzPts val="2400"/>
              <a:buFont typeface="Open Sans"/>
              <a:buChar char="•"/>
            </a:pPr>
            <a:r>
              <a:rPr lang="en-US" sz="2100">
                <a:solidFill>
                  <a:srgbClr val="0D0D0D"/>
                </a:solidFill>
                <a:latin typeface="Open Sans"/>
                <a:ea typeface="Open Sans"/>
                <a:cs typeface="Open Sans"/>
                <a:sym typeface="Open Sans"/>
              </a:rPr>
              <a:t>Pick from among the ISHO core essential elements (CEEs) or list priority issues that are not included in the CEEs</a:t>
            </a:r>
            <a:r>
              <a:rPr lang="en-US" sz="2100">
                <a:latin typeface="Open Sans"/>
                <a:ea typeface="Open Sans"/>
                <a:cs typeface="Open Sans"/>
                <a:sym typeface="Open Sans"/>
              </a:rPr>
              <a:t>​</a:t>
            </a:r>
            <a:endParaRPr sz="2100">
              <a:latin typeface="Open Sans"/>
              <a:ea typeface="Open Sans"/>
              <a:cs typeface="Open Sans"/>
              <a:sym typeface="Open Sans"/>
            </a:endParaRPr>
          </a:p>
          <a:p>
            <a:pPr marL="228600" lvl="0" indent="-203200" algn="l" rtl="0">
              <a:lnSpc>
                <a:spcPct val="115000"/>
              </a:lnSpc>
              <a:spcBef>
                <a:spcPts val="1000"/>
              </a:spcBef>
              <a:spcAft>
                <a:spcPts val="1000"/>
              </a:spcAft>
              <a:buSzPts val="2400"/>
              <a:buChar char="•"/>
            </a:pPr>
            <a:r>
              <a:rPr lang="en-US" sz="2100">
                <a:solidFill>
                  <a:srgbClr val="0D0D0D"/>
                </a:solidFill>
                <a:latin typeface="Open Sans"/>
                <a:ea typeface="Open Sans"/>
                <a:cs typeface="Open Sans"/>
                <a:sym typeface="Open Sans"/>
              </a:rPr>
              <a:t>From these priority issues, </a:t>
            </a:r>
            <a:r>
              <a:rPr lang="en-US" sz="2100" b="1">
                <a:solidFill>
                  <a:srgbClr val="0D0D0D"/>
                </a:solidFill>
                <a:latin typeface="Open Sans"/>
                <a:ea typeface="Open Sans"/>
                <a:cs typeface="Open Sans"/>
                <a:sym typeface="Open Sans"/>
              </a:rPr>
              <a:t>select one or two </a:t>
            </a:r>
            <a:r>
              <a:rPr lang="en-US" sz="2100">
                <a:solidFill>
                  <a:srgbClr val="0D0D0D"/>
                </a:solidFill>
                <a:latin typeface="Open Sans"/>
                <a:ea typeface="Open Sans"/>
                <a:cs typeface="Open Sans"/>
                <a:sym typeface="Open Sans"/>
              </a:rPr>
              <a:t>that your delegation feels are the most impactful and feasible to address collaboratively during the I-LEAD workshop week</a:t>
            </a:r>
            <a:endParaRPr sz="24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31992bfdaca_0_262"/>
          <p:cNvPicPr preferRelativeResize="0"/>
          <p:nvPr/>
        </p:nvPicPr>
        <p:blipFill rotWithShape="1">
          <a:blip r:embed="rId3">
            <a:alphaModFix/>
          </a:blip>
          <a:srcRect/>
          <a:stretch/>
        </p:blipFill>
        <p:spPr>
          <a:xfrm>
            <a:off x="323966" y="273075"/>
            <a:ext cx="2353450" cy="740001"/>
          </a:xfrm>
          <a:prstGeom prst="rect">
            <a:avLst/>
          </a:prstGeom>
          <a:noFill/>
          <a:ln>
            <a:noFill/>
          </a:ln>
        </p:spPr>
      </p:pic>
      <p:pic>
        <p:nvPicPr>
          <p:cNvPr id="340" name="Google Shape;340;g31992bfdaca_0_262"/>
          <p:cNvPicPr preferRelativeResize="0"/>
          <p:nvPr/>
        </p:nvPicPr>
        <p:blipFill>
          <a:blip r:embed="rId4">
            <a:alphaModFix/>
          </a:blip>
          <a:stretch>
            <a:fillRect/>
          </a:stretch>
        </p:blipFill>
        <p:spPr>
          <a:xfrm>
            <a:off x="904188" y="1351162"/>
            <a:ext cx="10383635" cy="53544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31992bfdaca_0_119"/>
          <p:cNvSpPr txBox="1">
            <a:spLocks noGrp="1"/>
          </p:cNvSpPr>
          <p:nvPr>
            <p:ph type="title" idx="4294967295"/>
          </p:nvPr>
        </p:nvSpPr>
        <p:spPr>
          <a:xfrm>
            <a:off x="3200646" y="913202"/>
            <a:ext cx="6372900" cy="617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54385"/>
              <a:buNone/>
            </a:pPr>
            <a:r>
              <a:rPr lang="en-US" sz="2850" b="1" dirty="0">
                <a:latin typeface="Open Sans"/>
                <a:ea typeface="Open Sans"/>
                <a:cs typeface="Open Sans"/>
                <a:sym typeface="Open Sans"/>
              </a:rPr>
              <a:t>Brainstorming on Difficult Decisions</a:t>
            </a:r>
            <a:endParaRPr sz="2850" b="1" dirty="0"/>
          </a:p>
        </p:txBody>
      </p:sp>
      <p:pic>
        <p:nvPicPr>
          <p:cNvPr id="347" name="Google Shape;347;g31992bfdaca_0_119"/>
          <p:cNvPicPr preferRelativeResize="0"/>
          <p:nvPr/>
        </p:nvPicPr>
        <p:blipFill rotWithShape="1">
          <a:blip r:embed="rId3">
            <a:alphaModFix/>
          </a:blip>
          <a:srcRect/>
          <a:stretch/>
        </p:blipFill>
        <p:spPr>
          <a:xfrm>
            <a:off x="283839" y="210510"/>
            <a:ext cx="2406734" cy="702692"/>
          </a:xfrm>
          <a:prstGeom prst="rect">
            <a:avLst/>
          </a:prstGeom>
          <a:noFill/>
          <a:ln>
            <a:noFill/>
          </a:ln>
        </p:spPr>
      </p:pic>
      <p:sp>
        <p:nvSpPr>
          <p:cNvPr id="348" name="Google Shape;348;g31992bfdaca_0_119"/>
          <p:cNvSpPr txBox="1">
            <a:spLocks noGrp="1"/>
          </p:cNvSpPr>
          <p:nvPr>
            <p:ph type="body" idx="4294967295"/>
          </p:nvPr>
        </p:nvSpPr>
        <p:spPr>
          <a:xfrm>
            <a:off x="998825" y="1832698"/>
            <a:ext cx="10776542" cy="4718700"/>
          </a:xfrm>
          <a:prstGeom prst="rect">
            <a:avLst/>
          </a:prstGeom>
          <a:noFill/>
          <a:ln>
            <a:noFill/>
          </a:ln>
        </p:spPr>
        <p:txBody>
          <a:bodyPr spcFirstLastPara="1" wrap="square" lIns="91425" tIns="45700" rIns="91425" bIns="45700" anchor="t" anchorCtr="0">
            <a:noAutofit/>
          </a:bodyPr>
          <a:lstStyle/>
          <a:p>
            <a:pPr marL="228600" lvl="0" indent="-190500" algn="l" rtl="0">
              <a:lnSpc>
                <a:spcPct val="115000"/>
              </a:lnSpc>
              <a:spcBef>
                <a:spcPts val="0"/>
              </a:spcBef>
              <a:spcAft>
                <a:spcPts val="0"/>
              </a:spcAft>
              <a:buSzPts val="2200"/>
              <a:buFont typeface="Open Sans"/>
              <a:buChar char="•"/>
            </a:pPr>
            <a:r>
              <a:rPr lang="en-US" sz="1900" dirty="0">
                <a:solidFill>
                  <a:srgbClr val="0D0D0D"/>
                </a:solidFill>
                <a:latin typeface="Open Sans"/>
                <a:ea typeface="Open Sans"/>
                <a:cs typeface="Open Sans"/>
                <a:sym typeface="Open Sans"/>
              </a:rPr>
              <a:t>For your selected priority issue(s), think about the goal you are trying to reach and difficult decisions you will need to resolve to reach the goal</a:t>
            </a:r>
            <a:endParaRPr sz="1900" dirty="0">
              <a:solidFill>
                <a:srgbClr val="0D0D0D"/>
              </a:solidFill>
              <a:latin typeface="Open Sans"/>
              <a:ea typeface="Open Sans"/>
              <a:cs typeface="Open Sans"/>
              <a:sym typeface="Open Sans"/>
            </a:endParaRPr>
          </a:p>
          <a:p>
            <a:pPr marL="228600" lvl="0" indent="-190500" algn="l" rtl="0">
              <a:lnSpc>
                <a:spcPct val="115000"/>
              </a:lnSpc>
              <a:spcBef>
                <a:spcPts val="1000"/>
              </a:spcBef>
              <a:spcAft>
                <a:spcPts val="0"/>
              </a:spcAft>
              <a:buSzPts val="2200"/>
              <a:buFont typeface="Open Sans"/>
              <a:buChar char="•"/>
            </a:pPr>
            <a:r>
              <a:rPr lang="en-US" sz="1900" dirty="0">
                <a:solidFill>
                  <a:srgbClr val="0D0D0D"/>
                </a:solidFill>
                <a:latin typeface="Open Sans"/>
                <a:ea typeface="Open Sans"/>
                <a:cs typeface="Open Sans"/>
                <a:sym typeface="Open Sans"/>
              </a:rPr>
              <a:t>Participants should brainstorm a few “difficult decisions” for each priority issue you plan to work on during I-LEAD</a:t>
            </a:r>
            <a:endParaRPr sz="1900" dirty="0">
              <a:solidFill>
                <a:srgbClr val="0D0D0D"/>
              </a:solidFill>
              <a:latin typeface="Open Sans"/>
              <a:ea typeface="Open Sans"/>
              <a:cs typeface="Open Sans"/>
              <a:sym typeface="Open Sans"/>
            </a:endParaRPr>
          </a:p>
          <a:p>
            <a:pPr marL="228600" lvl="0" indent="-190500" algn="l" rtl="0">
              <a:lnSpc>
                <a:spcPct val="115000"/>
              </a:lnSpc>
              <a:spcBef>
                <a:spcPts val="1000"/>
              </a:spcBef>
              <a:spcAft>
                <a:spcPts val="0"/>
              </a:spcAft>
              <a:buSzPts val="2200"/>
              <a:buFont typeface="Open Sans"/>
              <a:buChar char="•"/>
            </a:pPr>
            <a:r>
              <a:rPr lang="en-US" sz="1900" dirty="0">
                <a:solidFill>
                  <a:srgbClr val="0D0D0D"/>
                </a:solidFill>
                <a:latin typeface="Open Sans"/>
                <a:ea typeface="Open Sans"/>
                <a:cs typeface="Open Sans"/>
                <a:sym typeface="Open Sans"/>
              </a:rPr>
              <a:t>Difficult decisions require an action, and they are difficult because there are several possible actions which will need to be analyzed before a decision is made</a:t>
            </a:r>
            <a:endParaRPr sz="1900" dirty="0">
              <a:solidFill>
                <a:srgbClr val="0D0D0D"/>
              </a:solidFill>
              <a:latin typeface="Open Sans"/>
              <a:ea typeface="Open Sans"/>
              <a:cs typeface="Open Sans"/>
              <a:sym typeface="Open Sans"/>
            </a:endParaRPr>
          </a:p>
          <a:p>
            <a:pPr marL="228600" lvl="0" indent="-190500" algn="l" rtl="0">
              <a:lnSpc>
                <a:spcPct val="115000"/>
              </a:lnSpc>
              <a:spcBef>
                <a:spcPts val="1000"/>
              </a:spcBef>
              <a:spcAft>
                <a:spcPts val="0"/>
              </a:spcAft>
              <a:buSzPts val="2200"/>
              <a:buFont typeface="Open Sans"/>
              <a:buChar char="•"/>
            </a:pPr>
            <a:r>
              <a:rPr lang="en-US" sz="1900" dirty="0">
                <a:solidFill>
                  <a:srgbClr val="0D0D0D"/>
                </a:solidFill>
                <a:latin typeface="Open Sans"/>
                <a:ea typeface="Open Sans"/>
                <a:cs typeface="Open Sans"/>
                <a:sym typeface="Open Sans"/>
              </a:rPr>
              <a:t>For the brainstorm of “difficult decisions”, start by asking yourselves - “In order to make progress on this priority issue, what decisions do we need to make?”</a:t>
            </a:r>
            <a:endParaRPr sz="1900" dirty="0">
              <a:solidFill>
                <a:srgbClr val="0D0D0D"/>
              </a:solidFill>
              <a:latin typeface="Open Sans"/>
              <a:ea typeface="Open Sans"/>
              <a:cs typeface="Open Sans"/>
              <a:sym typeface="Open Sans"/>
            </a:endParaRPr>
          </a:p>
          <a:p>
            <a:pPr marL="228600" lvl="0" indent="-190500" algn="l" rtl="0">
              <a:lnSpc>
                <a:spcPct val="115000"/>
              </a:lnSpc>
              <a:spcBef>
                <a:spcPts val="1000"/>
              </a:spcBef>
              <a:spcAft>
                <a:spcPts val="1000"/>
              </a:spcAft>
              <a:buSzPts val="2200"/>
              <a:buFont typeface="Open Sans"/>
              <a:buChar char="•"/>
            </a:pPr>
            <a:r>
              <a:rPr lang="en-US" sz="1900" dirty="0">
                <a:solidFill>
                  <a:srgbClr val="0D0D0D"/>
                </a:solidFill>
                <a:latin typeface="Open Sans"/>
                <a:ea typeface="Open Sans"/>
                <a:cs typeface="Open Sans"/>
                <a:sym typeface="Open Sans"/>
              </a:rPr>
              <a:t>Your list of “difficult decisions” does not need to be final or perfect; treat it as an initial brainstorm; your country team will have time to refine your analysis and ideas during I-LEAD</a:t>
            </a:r>
            <a:endParaRPr sz="1900" dirty="0">
              <a:solidFill>
                <a:srgbClr val="0D0D0D"/>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1992bfdaca_0_233"/>
          <p:cNvSpPr txBox="1">
            <a:spLocks noGrp="1"/>
          </p:cNvSpPr>
          <p:nvPr>
            <p:ph type="title" idx="4294967295"/>
          </p:nvPr>
        </p:nvSpPr>
        <p:spPr>
          <a:xfrm>
            <a:off x="4785625" y="669800"/>
            <a:ext cx="5267100" cy="617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54385"/>
              <a:buNone/>
            </a:pPr>
            <a:r>
              <a:rPr lang="en-US" sz="2850" b="1">
                <a:latin typeface="Open Sans"/>
                <a:ea typeface="Open Sans"/>
                <a:cs typeface="Open Sans"/>
                <a:sym typeface="Open Sans"/>
              </a:rPr>
              <a:t>Information Session Overview</a:t>
            </a:r>
            <a:endParaRPr sz="2850" b="1"/>
          </a:p>
        </p:txBody>
      </p:sp>
      <p:pic>
        <p:nvPicPr>
          <p:cNvPr id="173" name="Google Shape;173;g31992bfdaca_0_233"/>
          <p:cNvPicPr preferRelativeResize="0"/>
          <p:nvPr/>
        </p:nvPicPr>
        <p:blipFill rotWithShape="1">
          <a:blip r:embed="rId3">
            <a:alphaModFix/>
          </a:blip>
          <a:srcRect/>
          <a:stretch/>
        </p:blipFill>
        <p:spPr>
          <a:xfrm>
            <a:off x="2139266" y="515800"/>
            <a:ext cx="2862072" cy="925687"/>
          </a:xfrm>
          <a:prstGeom prst="rect">
            <a:avLst/>
          </a:prstGeom>
          <a:noFill/>
          <a:ln>
            <a:noFill/>
          </a:ln>
        </p:spPr>
      </p:pic>
      <p:sp>
        <p:nvSpPr>
          <p:cNvPr id="174" name="Google Shape;174;g31992bfdaca_0_233"/>
          <p:cNvSpPr txBox="1">
            <a:spLocks noGrp="1"/>
          </p:cNvSpPr>
          <p:nvPr>
            <p:ph type="body" idx="4294967295"/>
          </p:nvPr>
        </p:nvSpPr>
        <p:spPr>
          <a:xfrm>
            <a:off x="838200" y="1864400"/>
            <a:ext cx="4264200" cy="4543800"/>
          </a:xfrm>
          <a:prstGeom prst="rect">
            <a:avLst/>
          </a:prstGeom>
          <a:noFill/>
          <a:ln>
            <a:noFill/>
          </a:ln>
        </p:spPr>
        <p:txBody>
          <a:bodyPr spcFirstLastPara="1" wrap="square" lIns="91425" tIns="45700" rIns="91425" bIns="45700" anchor="t" anchorCtr="0">
            <a:noAutofit/>
          </a:bodyPr>
          <a:lstStyle/>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Roll Call</a:t>
            </a:r>
            <a:endParaRPr sz="1900">
              <a:latin typeface="Open Sans"/>
              <a:ea typeface="Open Sans"/>
              <a:cs typeface="Open Sans"/>
              <a:sym typeface="Open Sans"/>
            </a:endParaRPr>
          </a:p>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History and Introduction</a:t>
            </a:r>
            <a:endParaRPr sz="1900">
              <a:latin typeface="Open Sans"/>
              <a:ea typeface="Open Sans"/>
              <a:cs typeface="Open Sans"/>
              <a:sym typeface="Open Sans"/>
            </a:endParaRPr>
          </a:p>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Stakeholder Roles, Responsibilities, and Benefits</a:t>
            </a:r>
            <a:endParaRPr sz="1900">
              <a:latin typeface="Open Sans"/>
              <a:ea typeface="Open Sans"/>
              <a:cs typeface="Open Sans"/>
              <a:sym typeface="Open Sans"/>
            </a:endParaRPr>
          </a:p>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I-LEAD Preparation</a:t>
            </a:r>
            <a:endParaRPr sz="1900">
              <a:latin typeface="Open Sans"/>
              <a:ea typeface="Open Sans"/>
              <a:cs typeface="Open Sans"/>
              <a:sym typeface="Open Sans"/>
            </a:endParaRPr>
          </a:p>
          <a:p>
            <a:pPr marL="914400" lvl="1" indent="-336550" algn="l" rtl="0">
              <a:lnSpc>
                <a:spcPct val="110000"/>
              </a:lnSpc>
              <a:spcBef>
                <a:spcPts val="1000"/>
              </a:spcBef>
              <a:spcAft>
                <a:spcPts val="0"/>
              </a:spcAft>
              <a:buSzPts val="1700"/>
              <a:buFont typeface="Open Sans"/>
              <a:buChar char="•"/>
            </a:pPr>
            <a:r>
              <a:rPr lang="en-US" sz="1700">
                <a:latin typeface="Open Sans"/>
                <a:ea typeface="Open Sans"/>
                <a:cs typeface="Open Sans"/>
                <a:sym typeface="Open Sans"/>
              </a:rPr>
              <a:t>Shared Priorities</a:t>
            </a:r>
            <a:endParaRPr sz="1700">
              <a:latin typeface="Open Sans"/>
              <a:ea typeface="Open Sans"/>
              <a:cs typeface="Open Sans"/>
              <a:sym typeface="Open Sans"/>
            </a:endParaRPr>
          </a:p>
          <a:p>
            <a:pPr marL="914400" lvl="1" indent="-336550" algn="l" rtl="0">
              <a:lnSpc>
                <a:spcPct val="110000"/>
              </a:lnSpc>
              <a:spcBef>
                <a:spcPts val="1000"/>
              </a:spcBef>
              <a:spcAft>
                <a:spcPts val="0"/>
              </a:spcAft>
              <a:buSzPts val="1700"/>
              <a:buFont typeface="Open Sans"/>
              <a:buChar char="•"/>
            </a:pPr>
            <a:r>
              <a:rPr lang="en-US" sz="1700">
                <a:latin typeface="Open Sans"/>
                <a:ea typeface="Open Sans"/>
                <a:cs typeface="Open Sans"/>
                <a:sym typeface="Open Sans"/>
              </a:rPr>
              <a:t>Difficult Decisions</a:t>
            </a:r>
            <a:endParaRPr sz="1700">
              <a:latin typeface="Open Sans"/>
              <a:ea typeface="Open Sans"/>
              <a:cs typeface="Open Sans"/>
              <a:sym typeface="Open Sans"/>
            </a:endParaRPr>
          </a:p>
          <a:p>
            <a:pPr marL="914400" lvl="1" indent="-336550" algn="l" rtl="0">
              <a:lnSpc>
                <a:spcPct val="110000"/>
              </a:lnSpc>
              <a:spcBef>
                <a:spcPts val="1000"/>
              </a:spcBef>
              <a:spcAft>
                <a:spcPts val="0"/>
              </a:spcAft>
              <a:buSzPts val="1700"/>
              <a:buFont typeface="Open Sans"/>
              <a:buChar char="•"/>
            </a:pPr>
            <a:r>
              <a:rPr lang="en-US" sz="1700">
                <a:latin typeface="Open Sans"/>
                <a:ea typeface="Open Sans"/>
                <a:cs typeface="Open Sans"/>
                <a:sym typeface="Open Sans"/>
              </a:rPr>
              <a:t>ISHO Assessment</a:t>
            </a:r>
            <a:endParaRPr sz="1700">
              <a:latin typeface="Open Sans"/>
              <a:ea typeface="Open Sans"/>
              <a:cs typeface="Open Sans"/>
              <a:sym typeface="Open Sans"/>
            </a:endParaRPr>
          </a:p>
          <a:p>
            <a:pPr marL="914400" lvl="1" indent="-336550" algn="l" rtl="0">
              <a:lnSpc>
                <a:spcPct val="110000"/>
              </a:lnSpc>
              <a:spcBef>
                <a:spcPts val="1000"/>
              </a:spcBef>
              <a:spcAft>
                <a:spcPts val="0"/>
              </a:spcAft>
              <a:buSzPts val="1700"/>
              <a:buFont typeface="Open Sans"/>
              <a:buChar char="•"/>
            </a:pPr>
            <a:r>
              <a:rPr lang="en-US" sz="1700">
                <a:latin typeface="Open Sans"/>
                <a:ea typeface="Open Sans"/>
                <a:cs typeface="Open Sans"/>
                <a:sym typeface="Open Sans"/>
              </a:rPr>
              <a:t>Country Presentations</a:t>
            </a:r>
            <a:endParaRPr sz="1700">
              <a:latin typeface="Open Sans"/>
              <a:ea typeface="Open Sans"/>
              <a:cs typeface="Open Sans"/>
              <a:sym typeface="Open Sans"/>
            </a:endParaRPr>
          </a:p>
          <a:p>
            <a:pPr marL="457200" lvl="0" indent="-336550" algn="l" rtl="0">
              <a:lnSpc>
                <a:spcPct val="110000"/>
              </a:lnSpc>
              <a:spcBef>
                <a:spcPts val="1000"/>
              </a:spcBef>
              <a:spcAft>
                <a:spcPts val="0"/>
              </a:spcAft>
              <a:buSzPts val="1700"/>
              <a:buFont typeface="Open Sans"/>
              <a:buChar char="•"/>
            </a:pPr>
            <a:r>
              <a:rPr lang="en-US" sz="1700">
                <a:latin typeface="Open Sans"/>
                <a:ea typeface="Open Sans"/>
                <a:cs typeface="Open Sans"/>
                <a:sym typeface="Open Sans"/>
              </a:rPr>
              <a:t>Logistics</a:t>
            </a:r>
            <a:endParaRPr sz="1700">
              <a:latin typeface="Open Sans"/>
              <a:ea typeface="Open Sans"/>
              <a:cs typeface="Open Sans"/>
              <a:sym typeface="Open Sans"/>
            </a:endParaRPr>
          </a:p>
          <a:p>
            <a:pPr marL="457200" lvl="0" indent="-336550" algn="l" rtl="0">
              <a:lnSpc>
                <a:spcPct val="110000"/>
              </a:lnSpc>
              <a:spcBef>
                <a:spcPts val="1000"/>
              </a:spcBef>
              <a:spcAft>
                <a:spcPts val="1000"/>
              </a:spcAft>
              <a:buSzPts val="1700"/>
              <a:buFont typeface="Open Sans"/>
              <a:buChar char="•"/>
            </a:pPr>
            <a:r>
              <a:rPr lang="en-US" sz="1700">
                <a:latin typeface="Open Sans"/>
                <a:ea typeface="Open Sans"/>
                <a:cs typeface="Open Sans"/>
                <a:sym typeface="Open Sans"/>
              </a:rPr>
              <a:t>Next Steps</a:t>
            </a:r>
            <a:endParaRPr sz="1700">
              <a:latin typeface="Open Sans"/>
              <a:ea typeface="Open Sans"/>
              <a:cs typeface="Open Sans"/>
              <a:sym typeface="Open Sans"/>
            </a:endParaRPr>
          </a:p>
        </p:txBody>
      </p:sp>
      <p:pic>
        <p:nvPicPr>
          <p:cNvPr id="175" name="Google Shape;175;g31992bfdaca_0_233"/>
          <p:cNvPicPr preferRelativeResize="0"/>
          <p:nvPr/>
        </p:nvPicPr>
        <p:blipFill>
          <a:blip r:embed="rId4">
            <a:alphaModFix/>
          </a:blip>
          <a:stretch>
            <a:fillRect/>
          </a:stretch>
        </p:blipFill>
        <p:spPr>
          <a:xfrm>
            <a:off x="4785625" y="1909525"/>
            <a:ext cx="6935276" cy="4234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31992bfdaca_0_320"/>
          <p:cNvSpPr txBox="1">
            <a:spLocks noGrp="1"/>
          </p:cNvSpPr>
          <p:nvPr>
            <p:ph type="title"/>
          </p:nvPr>
        </p:nvSpPr>
        <p:spPr>
          <a:xfrm>
            <a:off x="1931750" y="1111937"/>
            <a:ext cx="8328500" cy="6177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54385"/>
              <a:buFont typeface="Arial"/>
              <a:buNone/>
            </a:pPr>
            <a:r>
              <a:rPr lang="en-US" sz="2850" b="1" dirty="0">
                <a:latin typeface="Open Sans"/>
                <a:ea typeface="Open Sans"/>
                <a:cs typeface="Open Sans"/>
                <a:sym typeface="Open Sans"/>
              </a:rPr>
              <a:t>Brainstorming on Difficult Decisions: Examples</a:t>
            </a:r>
            <a:endParaRPr sz="2850" b="1" dirty="0"/>
          </a:p>
        </p:txBody>
      </p:sp>
      <p:pic>
        <p:nvPicPr>
          <p:cNvPr id="354" name="Google Shape;354;g31992bfdaca_0_320"/>
          <p:cNvPicPr preferRelativeResize="0"/>
          <p:nvPr/>
        </p:nvPicPr>
        <p:blipFill rotWithShape="1">
          <a:blip r:embed="rId3">
            <a:alphaModFix/>
          </a:blip>
          <a:srcRect/>
          <a:stretch/>
        </p:blipFill>
        <p:spPr>
          <a:xfrm>
            <a:off x="376956" y="96808"/>
            <a:ext cx="2563597" cy="764966"/>
          </a:xfrm>
          <a:prstGeom prst="rect">
            <a:avLst/>
          </a:prstGeom>
          <a:noFill/>
          <a:ln>
            <a:noFill/>
          </a:ln>
        </p:spPr>
      </p:pic>
      <p:graphicFrame>
        <p:nvGraphicFramePr>
          <p:cNvPr id="355" name="Google Shape;355;g31992bfdaca_0_320"/>
          <p:cNvGraphicFramePr/>
          <p:nvPr>
            <p:extLst>
              <p:ext uri="{D42A27DB-BD31-4B8C-83A1-F6EECF244321}">
                <p14:modId xmlns:p14="http://schemas.microsoft.com/office/powerpoint/2010/main" val="2214842600"/>
              </p:ext>
            </p:extLst>
          </p:nvPr>
        </p:nvGraphicFramePr>
        <p:xfrm>
          <a:off x="490988" y="1979800"/>
          <a:ext cx="11210025" cy="4366648"/>
        </p:xfrm>
        <a:graphic>
          <a:graphicData uri="http://schemas.openxmlformats.org/drawingml/2006/table">
            <a:tbl>
              <a:tblPr>
                <a:noFill/>
                <a:tableStyleId>{9239E2F9-BBEB-4BF9-9F94-2823F02FB924}</a:tableStyleId>
              </a:tblPr>
              <a:tblGrid>
                <a:gridCol w="5909812">
                  <a:extLst>
                    <a:ext uri="{9D8B030D-6E8A-4147-A177-3AD203B41FA5}">
                      <a16:colId xmlns:a16="http://schemas.microsoft.com/office/drawing/2014/main" val="20000"/>
                    </a:ext>
                  </a:extLst>
                </a:gridCol>
                <a:gridCol w="5300213">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1600" b="1">
                          <a:solidFill>
                            <a:schemeClr val="lt1"/>
                          </a:solidFill>
                          <a:latin typeface="Open Sans"/>
                          <a:ea typeface="Open Sans"/>
                          <a:cs typeface="Open Sans"/>
                          <a:sym typeface="Open Sans"/>
                        </a:rPr>
                        <a:t>Priority Issue</a:t>
                      </a:r>
                      <a:endParaRPr sz="1600" b="1">
                        <a:solidFill>
                          <a:schemeClr val="lt1"/>
                        </a:solidFill>
                        <a:latin typeface="Open Sans"/>
                        <a:ea typeface="Open Sans"/>
                        <a:cs typeface="Open Sans"/>
                        <a:sym typeface="Open Sans"/>
                      </a:endParaRPr>
                    </a:p>
                  </a:txBody>
                  <a:tcPr marL="91425" marR="91425" marT="91425" marB="91425">
                    <a:solidFill>
                      <a:srgbClr val="757575"/>
                    </a:solidFill>
                  </a:tcPr>
                </a:tc>
                <a:tc>
                  <a:txBody>
                    <a:bodyPr/>
                    <a:lstStyle/>
                    <a:p>
                      <a:pPr marL="0" lvl="0" indent="0" algn="l" rtl="0">
                        <a:spcBef>
                          <a:spcPts val="0"/>
                        </a:spcBef>
                        <a:spcAft>
                          <a:spcPts val="0"/>
                        </a:spcAft>
                        <a:buNone/>
                      </a:pPr>
                      <a:r>
                        <a:rPr lang="en-US" sz="1600" b="1">
                          <a:solidFill>
                            <a:schemeClr val="lt1"/>
                          </a:solidFill>
                          <a:latin typeface="Open Sans"/>
                          <a:ea typeface="Open Sans"/>
                          <a:cs typeface="Open Sans"/>
                          <a:sym typeface="Open Sans"/>
                        </a:rPr>
                        <a:t>Difficult Decision</a:t>
                      </a:r>
                      <a:endParaRPr sz="1600" b="1">
                        <a:solidFill>
                          <a:schemeClr val="lt1"/>
                        </a:solidFill>
                        <a:latin typeface="Open Sans"/>
                        <a:ea typeface="Open Sans"/>
                        <a:cs typeface="Open Sans"/>
                        <a:sym typeface="Open Sans"/>
                      </a:endParaRPr>
                    </a:p>
                  </a:txBody>
                  <a:tcPr marL="91425" marR="91425" marT="91425" marB="91425">
                    <a:solidFill>
                      <a:srgbClr val="757575"/>
                    </a:solidFill>
                  </a:tcPr>
                </a:tc>
                <a:extLst>
                  <a:ext uri="{0D108BD9-81ED-4DB2-BD59-A6C34878D82A}">
                    <a16:rowId xmlns:a16="http://schemas.microsoft.com/office/drawing/2014/main" val="10000"/>
                  </a:ext>
                </a:extLst>
              </a:tr>
              <a:tr h="381000">
                <a:tc>
                  <a:txBody>
                    <a:bodyPr/>
                    <a:lstStyle/>
                    <a:p>
                      <a:pPr marL="0" lvl="0" indent="0" algn="l" rtl="0">
                        <a:lnSpc>
                          <a:spcPct val="115000"/>
                        </a:lnSpc>
                        <a:spcBef>
                          <a:spcPts val="0"/>
                        </a:spcBef>
                        <a:spcAft>
                          <a:spcPts val="0"/>
                        </a:spcAft>
                        <a:buNone/>
                      </a:pPr>
                      <a:r>
                        <a:rPr lang="en-US" sz="1800" b="1" dirty="0">
                          <a:solidFill>
                            <a:schemeClr val="dk1"/>
                          </a:solidFill>
                          <a:latin typeface="Calibri"/>
                          <a:ea typeface="Calibri"/>
                          <a:cs typeface="Calibri"/>
                          <a:sym typeface="Calibri"/>
                        </a:rPr>
                        <a:t>Vision, Policy, and Governance: </a:t>
                      </a:r>
                      <a:r>
                        <a:rPr lang="en-US" sz="1800" dirty="0">
                          <a:solidFill>
                            <a:schemeClr val="dk1"/>
                          </a:solidFill>
                          <a:latin typeface="Calibri"/>
                          <a:ea typeface="Calibri"/>
                          <a:cs typeface="Calibri"/>
                          <a:sym typeface="Calibri"/>
                        </a:rPr>
                        <a:t>Health information systems do not use a common standard for identifying health facilities, so it is difficult to exchange data or link data from different sources</a:t>
                      </a:r>
                      <a:endParaRPr sz="1800" dirty="0">
                        <a:solidFill>
                          <a:schemeClr val="dk1"/>
                        </a:solidFill>
                        <a:latin typeface="Open Sans"/>
                        <a:ea typeface="Open Sans"/>
                        <a:cs typeface="Open Sans"/>
                        <a:sym typeface="Open Sans"/>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What standard should we adopt? </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115000"/>
                        </a:lnSpc>
                        <a:spcBef>
                          <a:spcPts val="0"/>
                        </a:spcBef>
                        <a:spcAft>
                          <a:spcPts val="0"/>
                        </a:spcAft>
                        <a:buNone/>
                      </a:pPr>
                      <a:r>
                        <a:rPr lang="en-US" sz="1800" b="1">
                          <a:solidFill>
                            <a:schemeClr val="dk1"/>
                          </a:solidFill>
                          <a:latin typeface="Calibri"/>
                          <a:ea typeface="Calibri"/>
                          <a:cs typeface="Calibri"/>
                          <a:sym typeface="Calibri"/>
                        </a:rPr>
                        <a:t>Skilled Workforce: </a:t>
                      </a:r>
                      <a:r>
                        <a:rPr lang="en-US" sz="1800">
                          <a:solidFill>
                            <a:schemeClr val="dk1"/>
                          </a:solidFill>
                          <a:latin typeface="Calibri"/>
                          <a:ea typeface="Calibri"/>
                          <a:cs typeface="Calibri"/>
                          <a:sym typeface="Calibri"/>
                        </a:rPr>
                        <a:t>Training for health workers to use digital HIS is not routinely available</a:t>
                      </a:r>
                      <a:endParaRPr sz="1800">
                        <a:solidFill>
                          <a:schemeClr val="dk1"/>
                        </a:solidFill>
                        <a:latin typeface="Open Sans"/>
                        <a:ea typeface="Open Sans"/>
                        <a:cs typeface="Open Sans"/>
                        <a:sym typeface="Open Sans"/>
                      </a:endParaRPr>
                    </a:p>
                  </a:txBody>
                  <a:tcPr marL="91425" marR="91425" marT="91425" marB="91425">
                    <a:solidFill>
                      <a:srgbClr val="EFEFEF"/>
                    </a:solidFill>
                  </a:tcPr>
                </a:tc>
                <a:tc>
                  <a:txBody>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How do we ensure training is available for health workers in our country? </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Open Sans"/>
                        <a:ea typeface="Open Sans"/>
                        <a:cs typeface="Open Sans"/>
                        <a:sym typeface="Open Sans"/>
                      </a:endParaRPr>
                    </a:p>
                  </a:txBody>
                  <a:tcPr marL="91425" marR="91425" marT="91425" marB="91425">
                    <a:solidFill>
                      <a:srgbClr val="EFEFEF"/>
                    </a:solidFill>
                  </a:tcPr>
                </a:tc>
                <a:extLst>
                  <a:ext uri="{0D108BD9-81ED-4DB2-BD59-A6C34878D82A}">
                    <a16:rowId xmlns:a16="http://schemas.microsoft.com/office/drawing/2014/main" val="10002"/>
                  </a:ext>
                </a:extLst>
              </a:tr>
              <a:tr h="381000">
                <a:tc>
                  <a:txBody>
                    <a:bodyPr/>
                    <a:lstStyle/>
                    <a:p>
                      <a:pPr marL="0" lvl="0" indent="0" algn="l" rtl="0">
                        <a:lnSpc>
                          <a:spcPct val="115000"/>
                        </a:lnSpc>
                        <a:spcBef>
                          <a:spcPts val="0"/>
                        </a:spcBef>
                        <a:spcAft>
                          <a:spcPts val="0"/>
                        </a:spcAft>
                        <a:buNone/>
                      </a:pPr>
                      <a:r>
                        <a:rPr lang="en-US" sz="1800" b="1">
                          <a:solidFill>
                            <a:schemeClr val="dk1"/>
                          </a:solidFill>
                          <a:latin typeface="Calibri"/>
                          <a:ea typeface="Calibri"/>
                          <a:cs typeface="Calibri"/>
                          <a:sym typeface="Calibri"/>
                        </a:rPr>
                        <a:t>Effective Information systems: </a:t>
                      </a:r>
                      <a:r>
                        <a:rPr lang="en-US" sz="1800">
                          <a:solidFill>
                            <a:schemeClr val="dk1"/>
                          </a:solidFill>
                          <a:latin typeface="Calibri"/>
                          <a:ea typeface="Calibri"/>
                          <a:cs typeface="Calibri"/>
                          <a:sym typeface="Calibri"/>
                        </a:rPr>
                        <a:t>The national integrated disease surveillance system, which uses a mix of digital and manual processes for capturing data, suffers from late and incomplete reporting</a:t>
                      </a:r>
                      <a:endParaRPr sz="1800">
                        <a:solidFill>
                          <a:schemeClr val="dk1"/>
                        </a:solidFill>
                        <a:latin typeface="Open Sans"/>
                        <a:ea typeface="Open Sans"/>
                        <a:cs typeface="Open Sans"/>
                        <a:sym typeface="Open Sans"/>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What investments should we make in digitization to improve completeness and timeliness?</a:t>
                      </a:r>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g31992bfdaca_0_269"/>
          <p:cNvPicPr preferRelativeResize="0"/>
          <p:nvPr/>
        </p:nvPicPr>
        <p:blipFill rotWithShape="1">
          <a:blip r:embed="rId3">
            <a:alphaModFix/>
          </a:blip>
          <a:srcRect/>
          <a:stretch/>
        </p:blipFill>
        <p:spPr>
          <a:xfrm>
            <a:off x="323966" y="273075"/>
            <a:ext cx="2162675" cy="818942"/>
          </a:xfrm>
          <a:prstGeom prst="rect">
            <a:avLst/>
          </a:prstGeom>
          <a:noFill/>
          <a:ln>
            <a:noFill/>
          </a:ln>
        </p:spPr>
      </p:pic>
      <p:pic>
        <p:nvPicPr>
          <p:cNvPr id="362" name="Google Shape;362;g31992bfdaca_0_269"/>
          <p:cNvPicPr preferRelativeResize="0"/>
          <p:nvPr/>
        </p:nvPicPr>
        <p:blipFill>
          <a:blip r:embed="rId4">
            <a:alphaModFix/>
          </a:blip>
          <a:stretch>
            <a:fillRect/>
          </a:stretch>
        </p:blipFill>
        <p:spPr>
          <a:xfrm>
            <a:off x="904188" y="1363062"/>
            <a:ext cx="10383635" cy="535443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31992bfdaca_0_37"/>
          <p:cNvSpPr txBox="1">
            <a:spLocks noGrp="1"/>
          </p:cNvSpPr>
          <p:nvPr>
            <p:ph type="title" idx="4294967295"/>
          </p:nvPr>
        </p:nvSpPr>
        <p:spPr>
          <a:xfrm>
            <a:off x="1022975" y="602268"/>
            <a:ext cx="7169700" cy="61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2850" b="1">
                <a:latin typeface="Open Sans"/>
                <a:ea typeface="Open Sans"/>
                <a:cs typeface="Open Sans"/>
                <a:sym typeface="Open Sans"/>
              </a:rPr>
              <a:t>Using Above Site ISHO Assessment for</a:t>
            </a:r>
            <a:endParaRPr sz="2850" b="1"/>
          </a:p>
        </p:txBody>
      </p:sp>
      <p:pic>
        <p:nvPicPr>
          <p:cNvPr id="369" name="Google Shape;369;g31992bfdaca_0_37"/>
          <p:cNvPicPr preferRelativeResize="0"/>
          <p:nvPr/>
        </p:nvPicPr>
        <p:blipFill rotWithShape="1">
          <a:blip r:embed="rId3">
            <a:alphaModFix/>
          </a:blip>
          <a:srcRect/>
          <a:stretch/>
        </p:blipFill>
        <p:spPr>
          <a:xfrm>
            <a:off x="8306954" y="448275"/>
            <a:ext cx="2862072" cy="925687"/>
          </a:xfrm>
          <a:prstGeom prst="rect">
            <a:avLst/>
          </a:prstGeom>
          <a:noFill/>
          <a:ln>
            <a:noFill/>
          </a:ln>
        </p:spPr>
      </p:pic>
      <p:pic>
        <p:nvPicPr>
          <p:cNvPr id="370" name="Google Shape;370;g31992bfdaca_0_37"/>
          <p:cNvPicPr preferRelativeResize="0"/>
          <p:nvPr/>
        </p:nvPicPr>
        <p:blipFill>
          <a:blip r:embed="rId4">
            <a:alphaModFix/>
          </a:blip>
          <a:stretch>
            <a:fillRect/>
          </a:stretch>
        </p:blipFill>
        <p:spPr>
          <a:xfrm>
            <a:off x="7881925" y="1928200"/>
            <a:ext cx="3811474" cy="4150200"/>
          </a:xfrm>
          <a:prstGeom prst="rect">
            <a:avLst/>
          </a:prstGeom>
          <a:noFill/>
          <a:ln>
            <a:noFill/>
          </a:ln>
        </p:spPr>
      </p:pic>
      <p:pic>
        <p:nvPicPr>
          <p:cNvPr id="371" name="Google Shape;371;g31992bfdaca_0_37"/>
          <p:cNvPicPr preferRelativeResize="0"/>
          <p:nvPr/>
        </p:nvPicPr>
        <p:blipFill>
          <a:blip r:embed="rId5">
            <a:alphaModFix/>
          </a:blip>
          <a:stretch>
            <a:fillRect/>
          </a:stretch>
        </p:blipFill>
        <p:spPr>
          <a:xfrm>
            <a:off x="559825" y="1660847"/>
            <a:ext cx="7169699" cy="46849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31992bfdaca_0_80"/>
          <p:cNvSpPr txBox="1"/>
          <p:nvPr/>
        </p:nvSpPr>
        <p:spPr>
          <a:xfrm>
            <a:off x="960300" y="1283125"/>
            <a:ext cx="3909300" cy="2509500"/>
          </a:xfrm>
          <a:prstGeom prst="rect">
            <a:avLst/>
          </a:prstGeom>
          <a:noFill/>
          <a:ln w="19050" cap="flat" cmpd="sng">
            <a:solidFill>
              <a:srgbClr val="01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1600" b="1" dirty="0">
                <a:solidFill>
                  <a:schemeClr val="dk1"/>
                </a:solidFill>
                <a:latin typeface="Open Sans"/>
                <a:ea typeface="Open Sans"/>
                <a:cs typeface="Open Sans"/>
                <a:sym typeface="Open Sans"/>
              </a:rPr>
              <a:t>Identify stakeholders (MOH, NPHI, etc.)</a:t>
            </a:r>
            <a:endParaRPr sz="1600" b="1" dirty="0">
              <a:solidFill>
                <a:schemeClr val="dk1"/>
              </a:solidFill>
              <a:latin typeface="Open Sans"/>
              <a:ea typeface="Open Sans"/>
              <a:cs typeface="Open Sans"/>
              <a:sym typeface="Open Sans"/>
            </a:endParaRPr>
          </a:p>
          <a:p>
            <a:pPr marL="457200" lvl="0" indent="-330200" algn="l" rtl="0">
              <a:lnSpc>
                <a:spcPct val="90000"/>
              </a:lnSpc>
              <a:spcBef>
                <a:spcPts val="600"/>
              </a:spcBef>
              <a:spcAft>
                <a:spcPts val="0"/>
              </a:spcAft>
              <a:buClr>
                <a:schemeClr val="dk1"/>
              </a:buClr>
              <a:buSzPts val="1600"/>
              <a:buFont typeface="Open Sans"/>
              <a:buChar char="●"/>
            </a:pPr>
            <a:r>
              <a:rPr lang="en-US" sz="1600" dirty="0">
                <a:solidFill>
                  <a:schemeClr val="dk1"/>
                </a:solidFill>
                <a:latin typeface="Open Sans"/>
                <a:ea typeface="Open Sans"/>
                <a:cs typeface="Open Sans"/>
                <a:sym typeface="Open Sans"/>
              </a:rPr>
              <a:t>Who has the information needed to complete the ISHO assessment?</a:t>
            </a:r>
            <a:endParaRPr sz="1600" dirty="0">
              <a:solidFill>
                <a:schemeClr val="dk1"/>
              </a:solidFill>
              <a:latin typeface="Open Sans"/>
              <a:ea typeface="Open Sans"/>
              <a:cs typeface="Open Sans"/>
              <a:sym typeface="Open Sans"/>
            </a:endParaRPr>
          </a:p>
          <a:p>
            <a:pPr marL="457200" lvl="0" indent="-330200" algn="l" rtl="0">
              <a:lnSpc>
                <a:spcPct val="90000"/>
              </a:lnSpc>
              <a:spcBef>
                <a:spcPts val="0"/>
              </a:spcBef>
              <a:spcAft>
                <a:spcPts val="0"/>
              </a:spcAft>
              <a:buClr>
                <a:schemeClr val="dk1"/>
              </a:buClr>
              <a:buSzPts val="1600"/>
              <a:buFont typeface="Open Sans"/>
              <a:buChar char="●"/>
            </a:pPr>
            <a:r>
              <a:rPr lang="en-US" sz="1600" dirty="0">
                <a:solidFill>
                  <a:schemeClr val="dk1"/>
                </a:solidFill>
                <a:latin typeface="Open Sans"/>
                <a:ea typeface="Open Sans"/>
                <a:cs typeface="Open Sans"/>
                <a:sym typeface="Open Sans"/>
              </a:rPr>
              <a:t>MOH and other Ministries SMEs</a:t>
            </a:r>
            <a:endParaRPr sz="1600" dirty="0">
              <a:solidFill>
                <a:schemeClr val="dk1"/>
              </a:solidFill>
              <a:latin typeface="Open Sans"/>
              <a:ea typeface="Open Sans"/>
              <a:cs typeface="Open Sans"/>
              <a:sym typeface="Open Sans"/>
            </a:endParaRPr>
          </a:p>
          <a:p>
            <a:pPr marL="457200" lvl="0" indent="-330200" algn="l" rtl="0">
              <a:lnSpc>
                <a:spcPct val="90000"/>
              </a:lnSpc>
              <a:spcBef>
                <a:spcPts val="0"/>
              </a:spcBef>
              <a:spcAft>
                <a:spcPts val="0"/>
              </a:spcAft>
              <a:buClr>
                <a:schemeClr val="dk1"/>
              </a:buClr>
              <a:buSzPts val="1600"/>
              <a:buFont typeface="Open Sans"/>
              <a:buChar char="●"/>
            </a:pPr>
            <a:r>
              <a:rPr lang="en-US" sz="1600" dirty="0">
                <a:solidFill>
                  <a:schemeClr val="dk1"/>
                </a:solidFill>
                <a:latin typeface="Open Sans"/>
                <a:ea typeface="Open Sans"/>
                <a:cs typeface="Open Sans"/>
                <a:sym typeface="Open Sans"/>
              </a:rPr>
              <a:t>Relevant implementing partners </a:t>
            </a:r>
            <a:endParaRPr sz="2800" dirty="0">
              <a:solidFill>
                <a:schemeClr val="dk1"/>
              </a:solidFill>
            </a:endParaRPr>
          </a:p>
        </p:txBody>
      </p:sp>
      <p:sp>
        <p:nvSpPr>
          <p:cNvPr id="378" name="Google Shape;378;g31992bfdaca_0_80"/>
          <p:cNvSpPr txBox="1"/>
          <p:nvPr/>
        </p:nvSpPr>
        <p:spPr>
          <a:xfrm>
            <a:off x="5429250" y="1283125"/>
            <a:ext cx="5299200" cy="2376600"/>
          </a:xfrm>
          <a:prstGeom prst="rect">
            <a:avLst/>
          </a:prstGeom>
          <a:noFill/>
          <a:ln w="19050" cap="flat" cmpd="sng">
            <a:solidFill>
              <a:srgbClr val="01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1600" b="1">
                <a:solidFill>
                  <a:schemeClr val="dk1"/>
                </a:solidFill>
                <a:latin typeface="Open Sans"/>
                <a:ea typeface="Open Sans"/>
                <a:cs typeface="Open Sans"/>
                <a:sym typeface="Open Sans"/>
              </a:rPr>
              <a:t>Initiate Introductory Discussion with Stakeholders</a:t>
            </a:r>
            <a:endParaRPr sz="1600" b="1">
              <a:solidFill>
                <a:schemeClr val="dk1"/>
              </a:solidFill>
              <a:latin typeface="Open Sans"/>
              <a:ea typeface="Open Sans"/>
              <a:cs typeface="Open Sans"/>
              <a:sym typeface="Open Sans"/>
            </a:endParaRPr>
          </a:p>
          <a:p>
            <a:pPr marL="457200" lvl="0" indent="-330200" algn="l" rtl="0">
              <a:lnSpc>
                <a:spcPct val="90000"/>
              </a:lnSpc>
              <a:spcBef>
                <a:spcPts val="60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Select a coordinator to manage the assessment process &amp; logistics (venue/virtual meeting, invitations, etc.)</a:t>
            </a:r>
            <a:endParaRPr sz="1600">
              <a:solidFill>
                <a:schemeClr val="dk1"/>
              </a:solidFill>
              <a:latin typeface="Open Sans"/>
              <a:ea typeface="Open Sans"/>
              <a:cs typeface="Open Sans"/>
              <a:sym typeface="Open Sans"/>
            </a:endParaRPr>
          </a:p>
          <a:p>
            <a:pPr marL="457200" lvl="0" indent="-330200" algn="l" rtl="0">
              <a:lnSpc>
                <a:spcPct val="90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Provide the tool to stakeholders to review and prepare information</a:t>
            </a:r>
            <a:endParaRPr sz="1600">
              <a:solidFill>
                <a:schemeClr val="dk1"/>
              </a:solidFill>
              <a:latin typeface="Open Sans"/>
              <a:ea typeface="Open Sans"/>
              <a:cs typeface="Open Sans"/>
              <a:sym typeface="Open Sans"/>
            </a:endParaRPr>
          </a:p>
          <a:p>
            <a:pPr marL="457200" lvl="0" indent="-330200" algn="l" rtl="0">
              <a:lnSpc>
                <a:spcPct val="90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Agree on the process for expedited assessment</a:t>
            </a:r>
            <a:endParaRPr sz="1600">
              <a:solidFill>
                <a:schemeClr val="dk1"/>
              </a:solidFill>
              <a:latin typeface="Open Sans"/>
              <a:ea typeface="Open Sans"/>
              <a:cs typeface="Open Sans"/>
              <a:sym typeface="Open Sans"/>
            </a:endParaRPr>
          </a:p>
          <a:p>
            <a:pPr marL="457200" lvl="0" indent="-330200" algn="l" rtl="0">
              <a:lnSpc>
                <a:spcPct val="90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Meeting plan and the notetaking arrangements </a:t>
            </a:r>
            <a:endParaRPr sz="2800">
              <a:solidFill>
                <a:schemeClr val="dk1"/>
              </a:solidFill>
            </a:endParaRPr>
          </a:p>
        </p:txBody>
      </p:sp>
      <p:sp>
        <p:nvSpPr>
          <p:cNvPr id="379" name="Google Shape;379;g31992bfdaca_0_80"/>
          <p:cNvSpPr txBox="1"/>
          <p:nvPr/>
        </p:nvSpPr>
        <p:spPr>
          <a:xfrm>
            <a:off x="620800" y="4085050"/>
            <a:ext cx="6436800" cy="2602500"/>
          </a:xfrm>
          <a:prstGeom prst="rect">
            <a:avLst/>
          </a:prstGeom>
          <a:noFill/>
          <a:ln w="19050" cap="flat" cmpd="sng">
            <a:solidFill>
              <a:srgbClr val="01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1600" b="1">
                <a:solidFill>
                  <a:schemeClr val="dk1"/>
                </a:solidFill>
                <a:latin typeface="Open Sans"/>
                <a:ea typeface="Open Sans"/>
                <a:cs typeface="Open Sans"/>
                <a:sym typeface="Open Sans"/>
              </a:rPr>
              <a:t>Initiate Introductory Discussion with Stakeholders</a:t>
            </a:r>
            <a:endParaRPr sz="1600" b="1">
              <a:solidFill>
                <a:schemeClr val="dk1"/>
              </a:solidFill>
              <a:latin typeface="Open Sans"/>
              <a:ea typeface="Open Sans"/>
              <a:cs typeface="Open Sans"/>
              <a:sym typeface="Open Sans"/>
            </a:endParaRPr>
          </a:p>
          <a:p>
            <a:pPr marL="457200" lvl="0" indent="-330200" algn="l" rtl="0">
              <a:lnSpc>
                <a:spcPct val="90000"/>
              </a:lnSpc>
              <a:spcBef>
                <a:spcPts val="60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Process</a:t>
            </a:r>
            <a:endParaRPr sz="1600">
              <a:solidFill>
                <a:schemeClr val="dk1"/>
              </a:solidFill>
              <a:latin typeface="Open Sans"/>
              <a:ea typeface="Open Sans"/>
              <a:cs typeface="Open Sans"/>
              <a:sym typeface="Open Sans"/>
            </a:endParaRPr>
          </a:p>
          <a:p>
            <a:pPr marL="457200" lvl="0" indent="-330200" algn="l" rtl="0">
              <a:lnSpc>
                <a:spcPct val="90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Individual assessment (typically 1 hour) – participants review and score individually</a:t>
            </a:r>
            <a:endParaRPr sz="1600">
              <a:solidFill>
                <a:schemeClr val="dk1"/>
              </a:solidFill>
              <a:latin typeface="Open Sans"/>
              <a:ea typeface="Open Sans"/>
              <a:cs typeface="Open Sans"/>
              <a:sym typeface="Open Sans"/>
            </a:endParaRPr>
          </a:p>
          <a:p>
            <a:pPr marL="457200" lvl="0" indent="-330200" algn="l" rtl="0">
              <a:lnSpc>
                <a:spcPct val="90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Group assessment and consensus-building activity (typically 2-3 hours)</a:t>
            </a:r>
            <a:endParaRPr sz="1600">
              <a:solidFill>
                <a:schemeClr val="dk1"/>
              </a:solidFill>
              <a:latin typeface="Open Sans"/>
              <a:ea typeface="Open Sans"/>
              <a:cs typeface="Open Sans"/>
              <a:sym typeface="Open Sans"/>
            </a:endParaRPr>
          </a:p>
          <a:p>
            <a:pPr marL="457200" lvl="0" indent="-330200" algn="l" rtl="0">
              <a:lnSpc>
                <a:spcPct val="90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Discuss and agree on the final score</a:t>
            </a:r>
            <a:endParaRPr sz="1600">
              <a:solidFill>
                <a:schemeClr val="dk1"/>
              </a:solidFill>
              <a:latin typeface="Open Sans"/>
              <a:ea typeface="Open Sans"/>
              <a:cs typeface="Open Sans"/>
              <a:sym typeface="Open Sans"/>
            </a:endParaRPr>
          </a:p>
          <a:p>
            <a:pPr marL="457200" lvl="0" indent="-330200" algn="l" rtl="0">
              <a:lnSpc>
                <a:spcPct val="90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Identify key discussion points and document them for the discussion during I-LEAD </a:t>
            </a:r>
            <a:endParaRPr sz="2800">
              <a:solidFill>
                <a:schemeClr val="dk1"/>
              </a:solidFill>
            </a:endParaRPr>
          </a:p>
        </p:txBody>
      </p:sp>
      <p:sp>
        <p:nvSpPr>
          <p:cNvPr id="380" name="Google Shape;380;g31992bfdaca_0_80"/>
          <p:cNvSpPr txBox="1"/>
          <p:nvPr/>
        </p:nvSpPr>
        <p:spPr>
          <a:xfrm>
            <a:off x="7660300" y="4589500"/>
            <a:ext cx="3909300" cy="1593600"/>
          </a:xfrm>
          <a:prstGeom prst="rect">
            <a:avLst/>
          </a:prstGeom>
          <a:noFill/>
          <a:ln w="19050" cap="flat" cmpd="sng">
            <a:solidFill>
              <a:srgbClr val="01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1600" b="1">
                <a:solidFill>
                  <a:schemeClr val="dk1"/>
                </a:solidFill>
                <a:latin typeface="Open Sans"/>
                <a:ea typeface="Open Sans"/>
                <a:cs typeface="Open Sans"/>
                <a:sym typeface="Open Sans"/>
              </a:rPr>
              <a:t>Identify stakeholders</a:t>
            </a:r>
            <a:endParaRPr sz="1600" b="1">
              <a:solidFill>
                <a:schemeClr val="dk1"/>
              </a:solidFill>
              <a:latin typeface="Open Sans"/>
              <a:ea typeface="Open Sans"/>
              <a:cs typeface="Open Sans"/>
              <a:sym typeface="Open Sans"/>
            </a:endParaRPr>
          </a:p>
          <a:p>
            <a:pPr marL="457200" lvl="0" indent="-330200" algn="l" rtl="0">
              <a:lnSpc>
                <a:spcPct val="90000"/>
              </a:lnSpc>
              <a:spcBef>
                <a:spcPts val="600"/>
              </a:spcBef>
              <a:spcAft>
                <a:spcPts val="0"/>
              </a:spcAft>
              <a:buClr>
                <a:schemeClr val="dk1"/>
              </a:buClr>
              <a:buSzPts val="1600"/>
              <a:buFont typeface="Open Sans"/>
              <a:buChar char="●"/>
            </a:pPr>
            <a:r>
              <a:rPr lang="en-US" sz="1600">
                <a:solidFill>
                  <a:schemeClr val="dk1"/>
                </a:solidFill>
              </a:rPr>
              <a:t>Agree on the scores and the key discussion points</a:t>
            </a:r>
            <a:endParaRPr sz="1600">
              <a:solidFill>
                <a:schemeClr val="dk1"/>
              </a:solidFill>
            </a:endParaRPr>
          </a:p>
          <a:p>
            <a:pPr marL="457200" lvl="0" indent="-330200" algn="l" rtl="0">
              <a:lnSpc>
                <a:spcPct val="90000"/>
              </a:lnSpc>
              <a:spcBef>
                <a:spcPts val="0"/>
              </a:spcBef>
              <a:spcAft>
                <a:spcPts val="0"/>
              </a:spcAft>
              <a:buClr>
                <a:schemeClr val="dk1"/>
              </a:buClr>
              <a:buSzPts val="1600"/>
              <a:buFont typeface="Open Sans"/>
              <a:buChar char="●"/>
            </a:pPr>
            <a:r>
              <a:rPr lang="en-US" sz="1600">
                <a:solidFill>
                  <a:schemeClr val="dk1"/>
                </a:solidFill>
              </a:rPr>
              <a:t>Collaboratively formulate priorities (Typically 1-2 hours)</a:t>
            </a:r>
            <a:endParaRPr sz="2800">
              <a:solidFill>
                <a:schemeClr val="dk1"/>
              </a:solidFill>
            </a:endParaRPr>
          </a:p>
        </p:txBody>
      </p:sp>
      <p:sp>
        <p:nvSpPr>
          <p:cNvPr id="381" name="Google Shape;381;g31992bfdaca_0_80"/>
          <p:cNvSpPr/>
          <p:nvPr/>
        </p:nvSpPr>
        <p:spPr>
          <a:xfrm>
            <a:off x="4927725" y="2369575"/>
            <a:ext cx="443400" cy="203700"/>
          </a:xfrm>
          <a:prstGeom prst="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2" name="Google Shape;382;g31992bfdaca_0_80"/>
          <p:cNvSpPr/>
          <p:nvPr/>
        </p:nvSpPr>
        <p:spPr>
          <a:xfrm rot="7640740">
            <a:off x="5089804" y="3774742"/>
            <a:ext cx="390193" cy="203767"/>
          </a:xfrm>
          <a:prstGeom prst="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3" name="Google Shape;383;g31992bfdaca_0_80"/>
          <p:cNvSpPr/>
          <p:nvPr/>
        </p:nvSpPr>
        <p:spPr>
          <a:xfrm>
            <a:off x="7137250" y="5420925"/>
            <a:ext cx="443400" cy="203700"/>
          </a:xfrm>
          <a:prstGeom prst="rightArrow">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4" name="Google Shape;384;g31992bfdaca_0_80"/>
          <p:cNvSpPr txBox="1">
            <a:spLocks noGrp="1"/>
          </p:cNvSpPr>
          <p:nvPr>
            <p:ph type="title" idx="4294967295"/>
          </p:nvPr>
        </p:nvSpPr>
        <p:spPr>
          <a:xfrm>
            <a:off x="514100" y="258325"/>
            <a:ext cx="6030000" cy="61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2850" b="1">
                <a:latin typeface="Open Sans"/>
                <a:ea typeface="Open Sans"/>
                <a:cs typeface="Open Sans"/>
                <a:sym typeface="Open Sans"/>
              </a:rPr>
              <a:t>Conducting Above Site ISHO for</a:t>
            </a:r>
            <a:endParaRPr sz="2850" b="1"/>
          </a:p>
        </p:txBody>
      </p:sp>
      <p:pic>
        <p:nvPicPr>
          <p:cNvPr id="385" name="Google Shape;385;g31992bfdaca_0_80"/>
          <p:cNvPicPr preferRelativeResize="0"/>
          <p:nvPr/>
        </p:nvPicPr>
        <p:blipFill rotWithShape="1">
          <a:blip r:embed="rId3">
            <a:alphaModFix/>
          </a:blip>
          <a:srcRect/>
          <a:stretch/>
        </p:blipFill>
        <p:spPr>
          <a:xfrm>
            <a:off x="6654554" y="104325"/>
            <a:ext cx="2862072" cy="9256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g31992bfdaca_0_276"/>
          <p:cNvPicPr preferRelativeResize="0"/>
          <p:nvPr/>
        </p:nvPicPr>
        <p:blipFill rotWithShape="1">
          <a:blip r:embed="rId3">
            <a:alphaModFix/>
          </a:blip>
          <a:srcRect/>
          <a:stretch/>
        </p:blipFill>
        <p:spPr>
          <a:xfrm>
            <a:off x="323966" y="273075"/>
            <a:ext cx="2862072" cy="925687"/>
          </a:xfrm>
          <a:prstGeom prst="rect">
            <a:avLst/>
          </a:prstGeom>
          <a:noFill/>
          <a:ln>
            <a:noFill/>
          </a:ln>
        </p:spPr>
      </p:pic>
      <p:pic>
        <p:nvPicPr>
          <p:cNvPr id="392" name="Google Shape;392;g31992bfdaca_0_276"/>
          <p:cNvPicPr preferRelativeResize="0"/>
          <p:nvPr/>
        </p:nvPicPr>
        <p:blipFill>
          <a:blip r:embed="rId4">
            <a:alphaModFix/>
          </a:blip>
          <a:stretch>
            <a:fillRect/>
          </a:stretch>
        </p:blipFill>
        <p:spPr>
          <a:xfrm>
            <a:off x="904188" y="1363087"/>
            <a:ext cx="10383635" cy="53544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3204c6a1956_1_0"/>
          <p:cNvSpPr txBox="1">
            <a:spLocks noGrp="1"/>
          </p:cNvSpPr>
          <p:nvPr>
            <p:ph type="title" idx="4294967295"/>
          </p:nvPr>
        </p:nvSpPr>
        <p:spPr>
          <a:xfrm>
            <a:off x="4232725" y="669800"/>
            <a:ext cx="6372900"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50" b="1">
                <a:latin typeface="Open Sans"/>
                <a:ea typeface="Open Sans"/>
                <a:cs typeface="Open Sans"/>
                <a:sym typeface="Open Sans"/>
              </a:rPr>
              <a:t>Country Presentations</a:t>
            </a:r>
            <a:endParaRPr sz="2850" b="1"/>
          </a:p>
        </p:txBody>
      </p:sp>
      <p:pic>
        <p:nvPicPr>
          <p:cNvPr id="399" name="Google Shape;399;g3204c6a1956_1_0"/>
          <p:cNvPicPr preferRelativeResize="0"/>
          <p:nvPr/>
        </p:nvPicPr>
        <p:blipFill rotWithShape="1">
          <a:blip r:embed="rId3">
            <a:alphaModFix/>
          </a:blip>
          <a:srcRect/>
          <a:stretch/>
        </p:blipFill>
        <p:spPr>
          <a:xfrm>
            <a:off x="1586366" y="515800"/>
            <a:ext cx="2862072" cy="925687"/>
          </a:xfrm>
          <a:prstGeom prst="rect">
            <a:avLst/>
          </a:prstGeom>
          <a:noFill/>
          <a:ln>
            <a:noFill/>
          </a:ln>
        </p:spPr>
      </p:pic>
      <p:sp>
        <p:nvSpPr>
          <p:cNvPr id="400" name="Google Shape;400;g3204c6a1956_1_0"/>
          <p:cNvSpPr txBox="1">
            <a:spLocks noGrp="1"/>
          </p:cNvSpPr>
          <p:nvPr>
            <p:ph type="body" idx="4294967295"/>
          </p:nvPr>
        </p:nvSpPr>
        <p:spPr>
          <a:xfrm>
            <a:off x="998825" y="1832698"/>
            <a:ext cx="10515600" cy="4718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900" i="1" dirty="0">
                <a:solidFill>
                  <a:srgbClr val="0D0D0D"/>
                </a:solidFill>
                <a:latin typeface="Open Sans"/>
                <a:ea typeface="Open Sans"/>
                <a:cs typeface="Open Sans"/>
                <a:sym typeface="Open Sans"/>
              </a:rPr>
              <a:t>On Day 5 of I-LEAD, participants will give a country presentation, sharing the priority country issues identified and the plan developed to address them</a:t>
            </a:r>
            <a:endParaRPr sz="1900" i="1" dirty="0">
              <a:solidFill>
                <a:srgbClr val="0D0D0D"/>
              </a:solidFill>
              <a:latin typeface="Open Sans"/>
              <a:ea typeface="Open Sans"/>
              <a:cs typeface="Open Sans"/>
              <a:sym typeface="Open Sans"/>
            </a:endParaRPr>
          </a:p>
          <a:p>
            <a:pPr marL="228600" lvl="0" indent="-190500" algn="l" rtl="0">
              <a:lnSpc>
                <a:spcPct val="115000"/>
              </a:lnSpc>
              <a:spcBef>
                <a:spcPts val="1000"/>
              </a:spcBef>
              <a:spcAft>
                <a:spcPts val="0"/>
              </a:spcAft>
              <a:buSzPts val="2200"/>
              <a:buFont typeface="Open Sans"/>
              <a:buAutoNum type="arabicPeriod"/>
            </a:pPr>
            <a:r>
              <a:rPr lang="en-US" sz="1900" b="1" dirty="0">
                <a:solidFill>
                  <a:srgbClr val="0D0D0D"/>
                </a:solidFill>
                <a:latin typeface="Open Sans"/>
                <a:ea typeface="Open Sans"/>
                <a:cs typeface="Open Sans"/>
                <a:sym typeface="Open Sans"/>
              </a:rPr>
              <a:t>Before I-LEAD</a:t>
            </a:r>
            <a:r>
              <a:rPr lang="en-US" sz="1900" dirty="0">
                <a:solidFill>
                  <a:srgbClr val="0D0D0D"/>
                </a:solidFill>
                <a:latin typeface="Open Sans"/>
                <a:ea typeface="Open Sans"/>
                <a:cs typeface="Open Sans"/>
                <a:sym typeface="Open Sans"/>
              </a:rPr>
              <a:t> - Prepare the initial draft of your country presentation covering:</a:t>
            </a:r>
            <a:endParaRPr sz="1900" dirty="0">
              <a:solidFill>
                <a:srgbClr val="0D0D0D"/>
              </a:solidFill>
              <a:latin typeface="Open Sans"/>
              <a:ea typeface="Open Sans"/>
              <a:cs typeface="Open Sans"/>
              <a:sym typeface="Open Sans"/>
            </a:endParaRPr>
          </a:p>
          <a:p>
            <a:pPr marL="685800" lvl="1" indent="-203200" algn="l" rtl="0">
              <a:lnSpc>
                <a:spcPct val="115000"/>
              </a:lnSpc>
              <a:spcBef>
                <a:spcPts val="1000"/>
              </a:spcBef>
              <a:spcAft>
                <a:spcPts val="0"/>
              </a:spcAft>
              <a:buSzPts val="2000"/>
              <a:buFont typeface="Open Sans"/>
              <a:buChar char="•"/>
            </a:pPr>
            <a:r>
              <a:rPr lang="en-US" sz="1700" dirty="0">
                <a:solidFill>
                  <a:srgbClr val="0D0D0D"/>
                </a:solidFill>
                <a:latin typeface="Open Sans"/>
                <a:ea typeface="Open Sans"/>
                <a:cs typeface="Open Sans"/>
                <a:sym typeface="Open Sans"/>
              </a:rPr>
              <a:t>Background on your country</a:t>
            </a:r>
            <a:endParaRPr sz="1700" dirty="0">
              <a:solidFill>
                <a:srgbClr val="0D0D0D"/>
              </a:solidFill>
              <a:latin typeface="Open Sans"/>
              <a:ea typeface="Open Sans"/>
              <a:cs typeface="Open Sans"/>
              <a:sym typeface="Open Sans"/>
            </a:endParaRPr>
          </a:p>
          <a:p>
            <a:pPr marL="685800" lvl="1" indent="-203200" algn="l" rtl="0">
              <a:lnSpc>
                <a:spcPct val="115000"/>
              </a:lnSpc>
              <a:spcBef>
                <a:spcPts val="1000"/>
              </a:spcBef>
              <a:spcAft>
                <a:spcPts val="0"/>
              </a:spcAft>
              <a:buSzPts val="2000"/>
              <a:buFont typeface="Open Sans"/>
              <a:buChar char="•"/>
            </a:pPr>
            <a:r>
              <a:rPr lang="en-US" sz="1700" dirty="0">
                <a:solidFill>
                  <a:srgbClr val="0D0D0D"/>
                </a:solidFill>
                <a:latin typeface="Open Sans"/>
                <a:ea typeface="Open Sans"/>
                <a:cs typeface="Open Sans"/>
                <a:sym typeface="Open Sans"/>
              </a:rPr>
              <a:t>Overview of strengths and challenges across 3 ISHO pillars in your country</a:t>
            </a:r>
            <a:endParaRPr sz="1700" dirty="0">
              <a:solidFill>
                <a:srgbClr val="0D0D0D"/>
              </a:solidFill>
              <a:latin typeface="Open Sans"/>
              <a:ea typeface="Open Sans"/>
              <a:cs typeface="Open Sans"/>
              <a:sym typeface="Open Sans"/>
            </a:endParaRPr>
          </a:p>
          <a:p>
            <a:pPr marL="685800" lvl="1" indent="-203200" algn="l" rtl="0">
              <a:lnSpc>
                <a:spcPct val="115000"/>
              </a:lnSpc>
              <a:spcBef>
                <a:spcPts val="1000"/>
              </a:spcBef>
              <a:spcAft>
                <a:spcPts val="0"/>
              </a:spcAft>
              <a:buSzPts val="2000"/>
              <a:buFont typeface="Open Sans"/>
              <a:buChar char="•"/>
            </a:pPr>
            <a:r>
              <a:rPr lang="en-US" sz="1700" dirty="0">
                <a:solidFill>
                  <a:srgbClr val="0D0D0D"/>
                </a:solidFill>
                <a:latin typeface="Open Sans"/>
                <a:ea typeface="Open Sans"/>
                <a:cs typeface="Open Sans"/>
                <a:sym typeface="Open Sans"/>
              </a:rPr>
              <a:t>Priority issues (1-2) you picked, why you picked these, and your country’s desired goal for resolving the issue</a:t>
            </a:r>
            <a:endParaRPr sz="1700" dirty="0">
              <a:solidFill>
                <a:srgbClr val="0D0D0D"/>
              </a:solidFill>
              <a:latin typeface="Open Sans"/>
              <a:ea typeface="Open Sans"/>
              <a:cs typeface="Open Sans"/>
              <a:sym typeface="Open Sans"/>
            </a:endParaRPr>
          </a:p>
          <a:p>
            <a:pPr marL="685800" lvl="1" indent="-203200" algn="l" rtl="0">
              <a:lnSpc>
                <a:spcPct val="115000"/>
              </a:lnSpc>
              <a:spcBef>
                <a:spcPts val="1000"/>
              </a:spcBef>
              <a:spcAft>
                <a:spcPts val="0"/>
              </a:spcAft>
              <a:buSzPts val="2000"/>
              <a:buFont typeface="Open Sans"/>
              <a:buChar char="•"/>
            </a:pPr>
            <a:r>
              <a:rPr lang="en-US" sz="1700" dirty="0">
                <a:solidFill>
                  <a:srgbClr val="0D0D0D"/>
                </a:solidFill>
                <a:latin typeface="Open Sans"/>
                <a:ea typeface="Open Sans"/>
                <a:cs typeface="Open Sans"/>
                <a:sym typeface="Open Sans"/>
              </a:rPr>
              <a:t>Difficult decisions your country may need to make to achieve your goals</a:t>
            </a:r>
            <a:endParaRPr sz="1700" dirty="0">
              <a:solidFill>
                <a:srgbClr val="0D0D0D"/>
              </a:solidFill>
              <a:latin typeface="Open Sans"/>
              <a:ea typeface="Open Sans"/>
              <a:cs typeface="Open Sans"/>
              <a:sym typeface="Open Sans"/>
            </a:endParaRPr>
          </a:p>
          <a:p>
            <a:pPr marL="228600" lvl="0" indent="-190500" algn="l" rtl="0">
              <a:lnSpc>
                <a:spcPct val="115000"/>
              </a:lnSpc>
              <a:spcBef>
                <a:spcPts val="1000"/>
              </a:spcBef>
              <a:spcAft>
                <a:spcPts val="1000"/>
              </a:spcAft>
              <a:buSzPts val="2200"/>
              <a:buFont typeface="Open Sans"/>
              <a:buAutoNum type="arabicPeriod"/>
            </a:pPr>
            <a:r>
              <a:rPr lang="en-US" sz="1900" b="1" dirty="0">
                <a:solidFill>
                  <a:srgbClr val="0D0D0D"/>
                </a:solidFill>
                <a:latin typeface="Open Sans"/>
                <a:ea typeface="Open Sans"/>
                <a:cs typeface="Open Sans"/>
                <a:sym typeface="Open Sans"/>
              </a:rPr>
              <a:t>During I-LEAD</a:t>
            </a:r>
            <a:r>
              <a:rPr lang="en-US" sz="1900" dirty="0">
                <a:solidFill>
                  <a:srgbClr val="0D0D0D"/>
                </a:solidFill>
                <a:latin typeface="Open Sans"/>
                <a:ea typeface="Open Sans"/>
                <a:cs typeface="Open Sans"/>
                <a:sym typeface="Open Sans"/>
              </a:rPr>
              <a:t> - Develop the strategy and plans to address the priority issues identified and enhance your presentation with these for final delivery</a:t>
            </a:r>
            <a:endParaRPr sz="1900" dirty="0">
              <a:solidFill>
                <a:srgbClr val="0D0D0D"/>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31992bfdaca_0_187"/>
          <p:cNvSpPr txBox="1">
            <a:spLocks noGrp="1"/>
          </p:cNvSpPr>
          <p:nvPr>
            <p:ph type="title" idx="4294967295"/>
          </p:nvPr>
        </p:nvSpPr>
        <p:spPr>
          <a:xfrm>
            <a:off x="4232725" y="669800"/>
            <a:ext cx="6372900"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50" b="1">
                <a:latin typeface="Open Sans"/>
                <a:ea typeface="Open Sans"/>
                <a:cs typeface="Open Sans"/>
                <a:sym typeface="Open Sans"/>
              </a:rPr>
              <a:t>Next Steps</a:t>
            </a:r>
            <a:endParaRPr sz="2850" b="1"/>
          </a:p>
        </p:txBody>
      </p:sp>
      <p:pic>
        <p:nvPicPr>
          <p:cNvPr id="407" name="Google Shape;407;g31992bfdaca_0_187"/>
          <p:cNvPicPr preferRelativeResize="0"/>
          <p:nvPr/>
        </p:nvPicPr>
        <p:blipFill rotWithShape="1">
          <a:blip r:embed="rId3">
            <a:alphaModFix/>
          </a:blip>
          <a:srcRect/>
          <a:stretch/>
        </p:blipFill>
        <p:spPr>
          <a:xfrm>
            <a:off x="1586366" y="515800"/>
            <a:ext cx="2862072" cy="925687"/>
          </a:xfrm>
          <a:prstGeom prst="rect">
            <a:avLst/>
          </a:prstGeom>
          <a:noFill/>
          <a:ln>
            <a:noFill/>
          </a:ln>
        </p:spPr>
      </p:pic>
      <p:sp>
        <p:nvSpPr>
          <p:cNvPr id="408" name="Google Shape;408;g31992bfdaca_0_187"/>
          <p:cNvSpPr txBox="1">
            <a:spLocks noGrp="1"/>
          </p:cNvSpPr>
          <p:nvPr>
            <p:ph type="body" idx="4294967295"/>
          </p:nvPr>
        </p:nvSpPr>
        <p:spPr>
          <a:xfrm>
            <a:off x="998825" y="1908898"/>
            <a:ext cx="10515600" cy="4461000"/>
          </a:xfrm>
          <a:prstGeom prst="rect">
            <a:avLst/>
          </a:prstGeom>
          <a:noFill/>
          <a:ln>
            <a:noFill/>
          </a:ln>
        </p:spPr>
        <p:txBody>
          <a:bodyPr spcFirstLastPara="1" wrap="square" lIns="91425" tIns="45700" rIns="91425" bIns="45700" anchor="t" anchorCtr="0">
            <a:noAutofit/>
          </a:bodyPr>
          <a:lstStyle/>
          <a:p>
            <a:pPr marL="228600" lvl="0" indent="-184150" algn="l" rtl="0">
              <a:lnSpc>
                <a:spcPct val="115000"/>
              </a:lnSpc>
              <a:spcBef>
                <a:spcPts val="0"/>
              </a:spcBef>
              <a:spcAft>
                <a:spcPts val="0"/>
              </a:spcAft>
              <a:buSzPts val="2100"/>
              <a:buFont typeface="Open Sans"/>
              <a:buChar char="•"/>
            </a:pPr>
            <a:r>
              <a:rPr lang="en-US" sz="1800" b="1">
                <a:latin typeface="Open Sans"/>
                <a:ea typeface="Open Sans"/>
                <a:cs typeface="Open Sans"/>
                <a:sym typeface="Open Sans"/>
              </a:rPr>
              <a:t>Stakeholder Sensitization</a:t>
            </a:r>
            <a:r>
              <a:rPr lang="en-US" sz="1800">
                <a:latin typeface="Open Sans"/>
                <a:ea typeface="Open Sans"/>
                <a:cs typeface="Open Sans"/>
                <a:sym typeface="Open Sans"/>
              </a:rPr>
              <a:t> - Please plan to hold a meeting with your country’s I-LEAD stakeholders to share this presentation and orient them to I-LEAD and the expectations</a:t>
            </a:r>
            <a:endParaRPr sz="1800">
              <a:latin typeface="Open Sans"/>
              <a:ea typeface="Open Sans"/>
              <a:cs typeface="Open Sans"/>
              <a:sym typeface="Open Sans"/>
            </a:endParaRPr>
          </a:p>
          <a:p>
            <a:pPr marL="228600" lvl="0" indent="-184150" algn="l" rtl="0">
              <a:lnSpc>
                <a:spcPct val="115000"/>
              </a:lnSpc>
              <a:spcBef>
                <a:spcPts val="1000"/>
              </a:spcBef>
              <a:spcAft>
                <a:spcPts val="0"/>
              </a:spcAft>
              <a:buSzPts val="2100"/>
              <a:buFont typeface="Open Sans"/>
              <a:buChar char="•"/>
            </a:pPr>
            <a:r>
              <a:rPr lang="en-US" sz="1800" b="1">
                <a:latin typeface="Open Sans"/>
                <a:ea typeface="Open Sans"/>
                <a:cs typeface="Open Sans"/>
                <a:sym typeface="Open Sans"/>
              </a:rPr>
              <a:t>Participant Identification </a:t>
            </a:r>
            <a:r>
              <a:rPr lang="en-US" sz="1800">
                <a:latin typeface="Open Sans"/>
                <a:ea typeface="Open Sans"/>
                <a:cs typeface="Open Sans"/>
                <a:sym typeface="Open Sans"/>
              </a:rPr>
              <a:t>- Work with stakeholders to identify individuals suited for I-LEAD participation and submit the list to I-LEAD organizers</a:t>
            </a:r>
            <a:endParaRPr sz="1800">
              <a:latin typeface="Open Sans"/>
              <a:ea typeface="Open Sans"/>
              <a:cs typeface="Open Sans"/>
              <a:sym typeface="Open Sans"/>
            </a:endParaRPr>
          </a:p>
          <a:p>
            <a:pPr marL="228600" lvl="0" indent="-184150" algn="l" rtl="0">
              <a:lnSpc>
                <a:spcPct val="115000"/>
              </a:lnSpc>
              <a:spcBef>
                <a:spcPts val="1000"/>
              </a:spcBef>
              <a:spcAft>
                <a:spcPts val="0"/>
              </a:spcAft>
              <a:buSzPts val="2100"/>
              <a:buFont typeface="Open Sans"/>
              <a:buChar char="•"/>
            </a:pPr>
            <a:r>
              <a:rPr lang="en-US" sz="1800" b="1">
                <a:latin typeface="Open Sans"/>
                <a:ea typeface="Open Sans"/>
                <a:cs typeface="Open Sans"/>
                <a:sym typeface="Open Sans"/>
              </a:rPr>
              <a:t>Participant Information Form </a:t>
            </a:r>
            <a:r>
              <a:rPr lang="en-US" sz="1800">
                <a:latin typeface="Open Sans"/>
                <a:ea typeface="Open Sans"/>
                <a:cs typeface="Open Sans"/>
                <a:sym typeface="Open Sans"/>
              </a:rPr>
              <a:t>- In the next couple of months, identified participants will receive a Google form to fill out that allows you to provide a brief self-written bio to introduce yourself to other participants</a:t>
            </a:r>
            <a:r>
              <a:rPr lang="en-US" sz="1800">
                <a:solidFill>
                  <a:srgbClr val="FF0000"/>
                </a:solidFill>
                <a:latin typeface="Open Sans"/>
                <a:ea typeface="Open Sans"/>
                <a:cs typeface="Open Sans"/>
                <a:sym typeface="Open Sans"/>
              </a:rPr>
              <a:t> </a:t>
            </a:r>
            <a:r>
              <a:rPr lang="en-US" sz="1800" i="1">
                <a:latin typeface="Open Sans"/>
                <a:ea typeface="Open Sans"/>
                <a:cs typeface="Open Sans"/>
                <a:sym typeface="Open Sans"/>
              </a:rPr>
              <a:t>(Note: by sending your bio sketches and photo, you consent to us sharing them)</a:t>
            </a:r>
            <a:endParaRPr sz="1800" i="1">
              <a:latin typeface="Open Sans"/>
              <a:ea typeface="Open Sans"/>
              <a:cs typeface="Open Sans"/>
              <a:sym typeface="Open Sans"/>
            </a:endParaRPr>
          </a:p>
          <a:p>
            <a:pPr marL="228600" lvl="0" indent="-184150" algn="l" rtl="0">
              <a:lnSpc>
                <a:spcPct val="115000"/>
              </a:lnSpc>
              <a:spcBef>
                <a:spcPts val="1000"/>
              </a:spcBef>
              <a:spcAft>
                <a:spcPts val="1000"/>
              </a:spcAft>
              <a:buSzPts val="2100"/>
              <a:buFont typeface="Open Sans"/>
              <a:buChar char="•"/>
            </a:pPr>
            <a:r>
              <a:rPr lang="en-US" sz="1800" b="1">
                <a:latin typeface="Open Sans"/>
                <a:ea typeface="Open Sans"/>
                <a:cs typeface="Open Sans"/>
                <a:sym typeface="Open Sans"/>
              </a:rPr>
              <a:t>ISHO Assessment</a:t>
            </a:r>
            <a:r>
              <a:rPr lang="en-US" sz="1800">
                <a:latin typeface="Open Sans"/>
                <a:ea typeface="Open Sans"/>
                <a:cs typeface="Open Sans"/>
                <a:sym typeface="Open Sans"/>
              </a:rPr>
              <a:t> - An additional session will be held to provide training on use of the ISHO Above Site Assessment Tool, so please be on the lookout for an invitation</a:t>
            </a:r>
            <a:endParaRPr sz="1800">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31992bfdaca_0_296"/>
          <p:cNvSpPr txBox="1">
            <a:spLocks noGrp="1"/>
          </p:cNvSpPr>
          <p:nvPr>
            <p:ph type="title" idx="4294967295"/>
          </p:nvPr>
        </p:nvSpPr>
        <p:spPr>
          <a:xfrm>
            <a:off x="4232725" y="669800"/>
            <a:ext cx="6372900"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50" b="1">
                <a:latin typeface="Open Sans"/>
                <a:ea typeface="Open Sans"/>
                <a:cs typeface="Open Sans"/>
                <a:sym typeface="Open Sans"/>
              </a:rPr>
              <a:t>Logistics</a:t>
            </a:r>
            <a:endParaRPr sz="2850" b="1"/>
          </a:p>
        </p:txBody>
      </p:sp>
      <p:pic>
        <p:nvPicPr>
          <p:cNvPr id="415" name="Google Shape;415;g31992bfdaca_0_296"/>
          <p:cNvPicPr preferRelativeResize="0"/>
          <p:nvPr/>
        </p:nvPicPr>
        <p:blipFill rotWithShape="1">
          <a:blip r:embed="rId3">
            <a:alphaModFix/>
          </a:blip>
          <a:srcRect/>
          <a:stretch/>
        </p:blipFill>
        <p:spPr>
          <a:xfrm>
            <a:off x="1586366" y="515800"/>
            <a:ext cx="2862072" cy="925687"/>
          </a:xfrm>
          <a:prstGeom prst="rect">
            <a:avLst/>
          </a:prstGeom>
          <a:noFill/>
          <a:ln>
            <a:noFill/>
          </a:ln>
        </p:spPr>
      </p:pic>
      <p:sp>
        <p:nvSpPr>
          <p:cNvPr id="416" name="Google Shape;416;g31992bfdaca_0_296"/>
          <p:cNvSpPr txBox="1">
            <a:spLocks noGrp="1"/>
          </p:cNvSpPr>
          <p:nvPr>
            <p:ph type="body" idx="4294967295"/>
          </p:nvPr>
        </p:nvSpPr>
        <p:spPr>
          <a:xfrm>
            <a:off x="998825" y="1908898"/>
            <a:ext cx="10515600" cy="4461000"/>
          </a:xfrm>
          <a:prstGeom prst="rect">
            <a:avLst/>
          </a:prstGeom>
          <a:noFill/>
          <a:ln>
            <a:noFill/>
          </a:ln>
        </p:spPr>
        <p:txBody>
          <a:bodyPr spcFirstLastPara="1" wrap="square" lIns="91425" tIns="45700" rIns="91425" bIns="45700" anchor="t" anchorCtr="0">
            <a:noAutofit/>
          </a:bodyPr>
          <a:lstStyle/>
          <a:p>
            <a:pPr marL="228600" lvl="0" indent="-184150" algn="l" rtl="0">
              <a:lnSpc>
                <a:spcPct val="115000"/>
              </a:lnSpc>
              <a:spcBef>
                <a:spcPts val="0"/>
              </a:spcBef>
              <a:spcAft>
                <a:spcPts val="0"/>
              </a:spcAft>
              <a:buSzPts val="2100"/>
              <a:buFont typeface="Open Sans"/>
              <a:buChar char="•"/>
            </a:pPr>
            <a:r>
              <a:rPr lang="en-US" sz="1800" b="1" dirty="0">
                <a:latin typeface="Open Sans"/>
                <a:ea typeface="Open Sans"/>
                <a:cs typeface="Open Sans"/>
                <a:sym typeface="Open Sans"/>
              </a:rPr>
              <a:t>Dates (proposed) and Daily Schedule</a:t>
            </a:r>
            <a:r>
              <a:rPr lang="en-US" sz="1800" dirty="0">
                <a:latin typeface="Open Sans"/>
                <a:ea typeface="Open Sans"/>
                <a:cs typeface="Open Sans"/>
                <a:sym typeface="Open Sans"/>
              </a:rPr>
              <a:t> </a:t>
            </a:r>
            <a:endParaRPr sz="1800" dirty="0">
              <a:latin typeface="Open Sans"/>
              <a:ea typeface="Open Sans"/>
              <a:cs typeface="Open Sans"/>
              <a:sym typeface="Open Sans"/>
            </a:endParaRPr>
          </a:p>
          <a:p>
            <a:pPr marL="685800" lvl="1" indent="-209550" algn="l" rtl="0">
              <a:lnSpc>
                <a:spcPct val="115000"/>
              </a:lnSpc>
              <a:spcBef>
                <a:spcPts val="1000"/>
              </a:spcBef>
              <a:spcAft>
                <a:spcPts val="0"/>
              </a:spcAft>
              <a:buSzPts val="2100"/>
              <a:buFont typeface="Open Sans"/>
              <a:buChar char="•"/>
            </a:pPr>
            <a:r>
              <a:rPr lang="en-US" sz="1800" dirty="0">
                <a:highlight>
                  <a:srgbClr val="FFFF00"/>
                </a:highlight>
                <a:latin typeface="Open Sans"/>
                <a:ea typeface="Open Sans"/>
                <a:cs typeface="Open Sans"/>
                <a:sym typeface="Open Sans"/>
              </a:rPr>
              <a:t>[add info]</a:t>
            </a:r>
            <a:br>
              <a:rPr lang="en-US" sz="1800" dirty="0">
                <a:latin typeface="Open Sans"/>
                <a:ea typeface="Open Sans"/>
                <a:cs typeface="Open Sans"/>
                <a:sym typeface="Open Sans"/>
              </a:rPr>
            </a:br>
            <a:endParaRPr sz="1800" dirty="0">
              <a:highlight>
                <a:srgbClr val="FFFF00"/>
              </a:highlight>
              <a:latin typeface="Open Sans"/>
              <a:ea typeface="Open Sans"/>
              <a:cs typeface="Open Sans"/>
              <a:sym typeface="Open Sans"/>
            </a:endParaRPr>
          </a:p>
          <a:p>
            <a:pPr marL="228600" lvl="0" indent="-165100" algn="l" rtl="0">
              <a:lnSpc>
                <a:spcPct val="115000"/>
              </a:lnSpc>
              <a:spcBef>
                <a:spcPts val="1000"/>
              </a:spcBef>
              <a:spcAft>
                <a:spcPts val="0"/>
              </a:spcAft>
              <a:buSzPts val="1800"/>
              <a:buFont typeface="Open Sans"/>
              <a:buChar char="•"/>
            </a:pPr>
            <a:r>
              <a:rPr lang="en-US" sz="1800" b="1" dirty="0">
                <a:latin typeface="Open Sans"/>
                <a:ea typeface="Open Sans"/>
                <a:cs typeface="Open Sans"/>
                <a:sym typeface="Open Sans"/>
              </a:rPr>
              <a:t>Logistics Point of Contact</a:t>
            </a:r>
            <a:r>
              <a:rPr lang="en-US" sz="1800" dirty="0">
                <a:latin typeface="Open Sans"/>
                <a:ea typeface="Open Sans"/>
                <a:cs typeface="Open Sans"/>
                <a:sym typeface="Open Sans"/>
              </a:rPr>
              <a:t> </a:t>
            </a:r>
            <a:endParaRPr sz="1800" dirty="0">
              <a:latin typeface="Open Sans"/>
              <a:ea typeface="Open Sans"/>
              <a:cs typeface="Open Sans"/>
              <a:sym typeface="Open Sans"/>
            </a:endParaRPr>
          </a:p>
          <a:p>
            <a:pPr marL="685800" lvl="1" indent="-190500" algn="l" rtl="0">
              <a:lnSpc>
                <a:spcPct val="115000"/>
              </a:lnSpc>
              <a:spcBef>
                <a:spcPts val="1000"/>
              </a:spcBef>
              <a:spcAft>
                <a:spcPts val="1000"/>
              </a:spcAft>
              <a:buSzPts val="1800"/>
              <a:buFont typeface="Open Sans"/>
              <a:buChar char="•"/>
            </a:pPr>
            <a:r>
              <a:rPr lang="en-US" sz="1800" dirty="0">
                <a:highlight>
                  <a:srgbClr val="FFFF00"/>
                </a:highlight>
                <a:latin typeface="Open Sans"/>
                <a:ea typeface="Open Sans"/>
                <a:cs typeface="Open Sans"/>
                <a:sym typeface="Open Sans"/>
              </a:rPr>
              <a:t>[add info]</a:t>
            </a:r>
            <a:endParaRPr sz="1800" dirty="0">
              <a:highlight>
                <a:srgbClr val="FFFF00"/>
              </a:highlight>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6"/>
          <p:cNvSpPr/>
          <p:nvPr/>
        </p:nvSpPr>
        <p:spPr>
          <a:xfrm>
            <a:off x="0" y="0"/>
            <a:ext cx="12192000" cy="685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rgbClr val="FFFFFF"/>
                </a:solidFill>
                <a:latin typeface="Calibri"/>
                <a:ea typeface="Calibri"/>
                <a:cs typeface="Calibri"/>
                <a:sym typeface="Calibri"/>
              </a:rPr>
              <a:t>QQu</a:t>
            </a:r>
            <a:endParaRPr sz="1800" b="0" i="0" u="none" strike="noStrike" cap="none">
              <a:solidFill>
                <a:srgbClr val="FFFFFF"/>
              </a:solidFill>
              <a:latin typeface="Calibri"/>
              <a:ea typeface="Calibri"/>
              <a:cs typeface="Calibri"/>
              <a:sym typeface="Calibri"/>
            </a:endParaRPr>
          </a:p>
        </p:txBody>
      </p:sp>
      <p:sp>
        <p:nvSpPr>
          <p:cNvPr id="423" name="Google Shape;423;p16"/>
          <p:cNvSpPr/>
          <p:nvPr/>
        </p:nvSpPr>
        <p:spPr>
          <a:xfrm>
            <a:off x="596464" y="318045"/>
            <a:ext cx="10999200" cy="5325000"/>
          </a:xfrm>
          <a:prstGeom prst="rect">
            <a:avLst/>
          </a:prstGeom>
          <a:solidFill>
            <a:schemeClr val="lt1"/>
          </a:solidFill>
          <a:ln>
            <a:noFill/>
          </a:ln>
          <a:effectLst>
            <a:outerShdw blurRad="139700" dist="127000" dir="5400000" algn="t" rotWithShape="0">
              <a:srgbClr val="000000">
                <a:alpha val="1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24" name="Google Shape;424;p16"/>
          <p:cNvPicPr preferRelativeResize="0"/>
          <p:nvPr/>
        </p:nvPicPr>
        <p:blipFill rotWithShape="1">
          <a:blip r:embed="rId3">
            <a:alphaModFix/>
          </a:blip>
          <a:srcRect/>
          <a:stretch/>
        </p:blipFill>
        <p:spPr>
          <a:xfrm>
            <a:off x="2619437" y="547225"/>
            <a:ext cx="6953125" cy="2288700"/>
          </a:xfrm>
          <a:prstGeom prst="rect">
            <a:avLst/>
          </a:prstGeom>
          <a:noFill/>
          <a:ln>
            <a:noFill/>
          </a:ln>
        </p:spPr>
      </p:pic>
      <p:sp>
        <p:nvSpPr>
          <p:cNvPr id="429" name="Google Shape;429;p16"/>
          <p:cNvSpPr txBox="1"/>
          <p:nvPr/>
        </p:nvSpPr>
        <p:spPr>
          <a:xfrm>
            <a:off x="3406223" y="3704735"/>
            <a:ext cx="5274300" cy="106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5900" b="1" dirty="0">
                <a:solidFill>
                  <a:srgbClr val="0070C0"/>
                </a:solidFill>
                <a:latin typeface="Open Sans"/>
                <a:ea typeface="Open Sans"/>
                <a:cs typeface="Open Sans"/>
                <a:sym typeface="Open Sans"/>
              </a:rPr>
              <a:t>Thank you! </a:t>
            </a:r>
            <a:endParaRPr sz="6000" b="1" dirty="0">
              <a:solidFill>
                <a:srgbClr val="0070C0"/>
              </a:solidFill>
              <a:latin typeface="Open Sans"/>
              <a:ea typeface="Open Sans"/>
              <a:cs typeface="Open Sans"/>
              <a:sym typeface="Open Sans"/>
            </a:endParaRPr>
          </a:p>
        </p:txBody>
      </p:sp>
      <p:sp>
        <p:nvSpPr>
          <p:cNvPr id="430" name="Google Shape;430;p16"/>
          <p:cNvSpPr txBox="1"/>
          <p:nvPr/>
        </p:nvSpPr>
        <p:spPr>
          <a:xfrm>
            <a:off x="2226450" y="6024575"/>
            <a:ext cx="7739100" cy="613200"/>
          </a:xfrm>
          <a:prstGeom prst="rect">
            <a:avLst/>
          </a:prstGeom>
          <a:solidFill>
            <a:srgbClr val="0070C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chemeClr val="lt1"/>
                </a:solidFill>
                <a:latin typeface="Open Sans"/>
                <a:ea typeface="Open Sans"/>
                <a:cs typeface="Open Sans"/>
                <a:sym typeface="Open Sans"/>
              </a:rPr>
              <a:t>We welcome your questions and reflections!</a:t>
            </a:r>
            <a:endParaRPr sz="2200" b="1">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txBox="1">
            <a:spLocks noGrp="1"/>
          </p:cNvSpPr>
          <p:nvPr>
            <p:ph type="title"/>
          </p:nvPr>
        </p:nvSpPr>
        <p:spPr>
          <a:xfrm>
            <a:off x="4150375" y="527100"/>
            <a:ext cx="6537600"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50" b="1">
                <a:latin typeface="Open Sans"/>
                <a:ea typeface="Open Sans"/>
                <a:cs typeface="Open Sans"/>
                <a:sym typeface="Open Sans"/>
              </a:rPr>
              <a:t>Past and Future Implementations</a:t>
            </a:r>
            <a:r>
              <a:rPr lang="en-US" sz="2850" b="1">
                <a:solidFill>
                  <a:schemeClr val="dk1"/>
                </a:solidFill>
                <a:latin typeface="Open Sans"/>
                <a:ea typeface="Open Sans"/>
                <a:cs typeface="Open Sans"/>
                <a:sym typeface="Open Sans"/>
              </a:rPr>
              <a:t> </a:t>
            </a:r>
            <a:endParaRPr sz="2850" b="1"/>
          </a:p>
        </p:txBody>
      </p:sp>
      <p:pic>
        <p:nvPicPr>
          <p:cNvPr id="181" name="Google Shape;181;p4"/>
          <p:cNvPicPr preferRelativeResize="0"/>
          <p:nvPr/>
        </p:nvPicPr>
        <p:blipFill rotWithShape="1">
          <a:blip r:embed="rId3">
            <a:alphaModFix/>
          </a:blip>
          <a:srcRect/>
          <a:stretch/>
        </p:blipFill>
        <p:spPr>
          <a:xfrm>
            <a:off x="1504016" y="373100"/>
            <a:ext cx="2862072" cy="925687"/>
          </a:xfrm>
          <a:prstGeom prst="rect">
            <a:avLst/>
          </a:prstGeom>
          <a:noFill/>
          <a:ln>
            <a:noFill/>
          </a:ln>
        </p:spPr>
      </p:pic>
      <p:pic>
        <p:nvPicPr>
          <p:cNvPr id="182" name="Google Shape;182;p4"/>
          <p:cNvPicPr preferRelativeResize="0"/>
          <p:nvPr/>
        </p:nvPicPr>
        <p:blipFill>
          <a:blip r:embed="rId4">
            <a:alphaModFix/>
          </a:blip>
          <a:stretch>
            <a:fillRect/>
          </a:stretch>
        </p:blipFill>
        <p:spPr>
          <a:xfrm>
            <a:off x="458724" y="1687814"/>
            <a:ext cx="11274552" cy="47015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319774d97fe_0_22"/>
          <p:cNvSpPr txBox="1">
            <a:spLocks noGrp="1"/>
          </p:cNvSpPr>
          <p:nvPr>
            <p:ph type="title"/>
          </p:nvPr>
        </p:nvSpPr>
        <p:spPr>
          <a:xfrm>
            <a:off x="5265925" y="603293"/>
            <a:ext cx="4306500"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50" b="1">
                <a:latin typeface="Open Sans"/>
                <a:ea typeface="Open Sans"/>
                <a:cs typeface="Open Sans"/>
                <a:sym typeface="Open Sans"/>
              </a:rPr>
              <a:t>The Evolution</a:t>
            </a:r>
            <a:endParaRPr sz="2850" b="1"/>
          </a:p>
        </p:txBody>
      </p:sp>
      <p:pic>
        <p:nvPicPr>
          <p:cNvPr id="189" name="Google Shape;189;g319774d97fe_0_22"/>
          <p:cNvPicPr preferRelativeResize="0"/>
          <p:nvPr/>
        </p:nvPicPr>
        <p:blipFill rotWithShape="1">
          <a:blip r:embed="rId3">
            <a:alphaModFix/>
          </a:blip>
          <a:srcRect/>
          <a:stretch/>
        </p:blipFill>
        <p:spPr>
          <a:xfrm>
            <a:off x="2619566" y="449300"/>
            <a:ext cx="2862072" cy="925687"/>
          </a:xfrm>
          <a:prstGeom prst="rect">
            <a:avLst/>
          </a:prstGeom>
          <a:noFill/>
          <a:ln>
            <a:noFill/>
          </a:ln>
        </p:spPr>
      </p:pic>
      <p:pic>
        <p:nvPicPr>
          <p:cNvPr id="190" name="Google Shape;190;g319774d97fe_0_22"/>
          <p:cNvPicPr preferRelativeResize="0"/>
          <p:nvPr/>
        </p:nvPicPr>
        <p:blipFill>
          <a:blip r:embed="rId4">
            <a:alphaModFix/>
          </a:blip>
          <a:stretch>
            <a:fillRect/>
          </a:stretch>
        </p:blipFill>
        <p:spPr>
          <a:xfrm>
            <a:off x="306438" y="1450041"/>
            <a:ext cx="9265987" cy="5178213"/>
          </a:xfrm>
          <a:prstGeom prst="rect">
            <a:avLst/>
          </a:prstGeom>
          <a:noFill/>
          <a:ln>
            <a:noFill/>
          </a:ln>
        </p:spPr>
      </p:pic>
      <p:sp>
        <p:nvSpPr>
          <p:cNvPr id="2" name="Rectangle: Rounded Corners 1">
            <a:extLst>
              <a:ext uri="{FF2B5EF4-FFF2-40B4-BE49-F238E27FC236}">
                <a16:creationId xmlns:a16="http://schemas.microsoft.com/office/drawing/2014/main" id="{A74C0D1E-CD44-4BE5-ABE2-4D6FAD073067}"/>
              </a:ext>
            </a:extLst>
          </p:cNvPr>
          <p:cNvSpPr/>
          <p:nvPr/>
        </p:nvSpPr>
        <p:spPr>
          <a:xfrm>
            <a:off x="10196550" y="3042352"/>
            <a:ext cx="1558678" cy="20393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2025</a:t>
            </a:r>
          </a:p>
          <a:p>
            <a:pPr algn="ctr"/>
            <a:endParaRPr lang="en-US" b="1" dirty="0"/>
          </a:p>
          <a:p>
            <a:pPr algn="ctr"/>
            <a:r>
              <a:rPr lang="en-US" b="1" dirty="0"/>
              <a:t>Adaptable </a:t>
            </a:r>
          </a:p>
          <a:p>
            <a:pPr algn="ctr"/>
            <a:r>
              <a:rPr lang="en-US" b="1" dirty="0"/>
              <a:t>I-LEAD</a:t>
            </a:r>
          </a:p>
        </p:txBody>
      </p:sp>
      <p:sp>
        <p:nvSpPr>
          <p:cNvPr id="3" name="Arrow: Right 2">
            <a:extLst>
              <a:ext uri="{FF2B5EF4-FFF2-40B4-BE49-F238E27FC236}">
                <a16:creationId xmlns:a16="http://schemas.microsoft.com/office/drawing/2014/main" id="{5898EB7E-DD9E-AFE2-BBE3-C387421A991E}"/>
              </a:ext>
            </a:extLst>
          </p:cNvPr>
          <p:cNvSpPr/>
          <p:nvPr/>
        </p:nvSpPr>
        <p:spPr>
          <a:xfrm>
            <a:off x="9709745" y="3993099"/>
            <a:ext cx="328920" cy="1578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1992bfdaca_0_202"/>
          <p:cNvSpPr/>
          <p:nvPr/>
        </p:nvSpPr>
        <p:spPr>
          <a:xfrm>
            <a:off x="368391" y="1671825"/>
            <a:ext cx="11446446" cy="4455600"/>
          </a:xfrm>
          <a:prstGeom prst="rect">
            <a:avLst/>
          </a:prstGeom>
          <a:solidFill>
            <a:schemeClr val="lt1"/>
          </a:solidFill>
          <a:ln>
            <a:noFill/>
          </a:ln>
        </p:spPr>
        <p:txBody>
          <a:bodyPr spcFirstLastPara="1" wrap="square" lIns="91425" tIns="45700" rIns="91425" bIns="45700" anchor="t" anchorCtr="0">
            <a:noAutofit/>
          </a:bodyPr>
          <a:lstStyle/>
          <a:p>
            <a:pPr marL="285750" marR="0" lvl="0" indent="-285750" algn="l" rtl="0">
              <a:lnSpc>
                <a:spcPct val="115000"/>
              </a:lnSpc>
              <a:spcBef>
                <a:spcPts val="1000"/>
              </a:spcBef>
              <a:spcAft>
                <a:spcPts val="0"/>
              </a:spcAft>
              <a:buFont typeface="Arial" panose="020B0604020202020204" pitchFamily="34" charset="0"/>
              <a:buChar char="•"/>
            </a:pPr>
            <a:r>
              <a:rPr lang="en-US" sz="1600" dirty="0">
                <a:latin typeface="Open Sans"/>
                <a:ea typeface="Open Sans"/>
                <a:cs typeface="Open Sans"/>
                <a:sym typeface="Open Sans"/>
              </a:rPr>
              <a:t>I-LEAD is an immersive, problem-solving set of interactive activities that engages participants in the generation of knowledge, and development of skills, needed to facilitate the successful implementation of an effective and sustainable national digital health ecosystem. </a:t>
            </a:r>
          </a:p>
          <a:p>
            <a:pPr marL="285750" marR="0" lvl="0" indent="-285750" algn="l" rtl="0">
              <a:lnSpc>
                <a:spcPct val="115000"/>
              </a:lnSpc>
              <a:spcBef>
                <a:spcPts val="1000"/>
              </a:spcBef>
              <a:spcAft>
                <a:spcPts val="0"/>
              </a:spcAft>
              <a:buFont typeface="Arial" panose="020B0604020202020204" pitchFamily="34" charset="0"/>
              <a:buChar char="•"/>
            </a:pPr>
            <a:r>
              <a:rPr lang="en-US" sz="1600" dirty="0">
                <a:latin typeface="Open Sans"/>
                <a:ea typeface="Open Sans"/>
                <a:cs typeface="Open Sans"/>
                <a:sym typeface="Open Sans"/>
              </a:rPr>
              <a:t>I-LEAD facilitates the initial phases of a multi-stakeholder, multi-sectoral and enterprise approach to design, implementation and ongoing operationalization of effective and sustainable national digital health systems. </a:t>
            </a:r>
          </a:p>
          <a:p>
            <a:pPr marL="285750" marR="0" lvl="0" indent="-285750" algn="l" rtl="0">
              <a:lnSpc>
                <a:spcPct val="115000"/>
              </a:lnSpc>
              <a:spcBef>
                <a:spcPts val="1000"/>
              </a:spcBef>
              <a:spcAft>
                <a:spcPts val="0"/>
              </a:spcAft>
              <a:buFont typeface="Arial" panose="020B0604020202020204" pitchFamily="34" charset="0"/>
              <a:buChar char="•"/>
            </a:pPr>
            <a:r>
              <a:rPr lang="en-US" sz="1600" dirty="0">
                <a:latin typeface="Open Sans"/>
                <a:ea typeface="Open Sans"/>
                <a:cs typeface="Open Sans"/>
                <a:sym typeface="Open Sans"/>
              </a:rPr>
              <a:t>I-LEAD will enhance participants’ capacity to develop strategies and approaches to address essential informatics problems facing their countries related to: 1) effective digital health governance and leadership; 2) development of a skilled informatics workforce, and 3) the meaningful design, development, implementation, and evaluation of health information systems.</a:t>
            </a:r>
          </a:p>
          <a:p>
            <a:pPr marL="285750" marR="0" lvl="0" indent="-285750" algn="l" rtl="0">
              <a:lnSpc>
                <a:spcPct val="115000"/>
              </a:lnSpc>
              <a:spcBef>
                <a:spcPts val="1000"/>
              </a:spcBef>
              <a:spcAft>
                <a:spcPts val="0"/>
              </a:spcAft>
              <a:buFont typeface="Arial" panose="020B0604020202020204" pitchFamily="34" charset="0"/>
              <a:buChar char="•"/>
            </a:pPr>
            <a:r>
              <a:rPr lang="en-US" sz="1600" dirty="0">
                <a:latin typeface="Open Sans"/>
                <a:ea typeface="Open Sans"/>
                <a:cs typeface="Open Sans"/>
                <a:sym typeface="Open Sans"/>
              </a:rPr>
              <a:t>Pre-workshop webinars + 5-day workshop consisting of a blend of activities, didactic content, and working sessions </a:t>
            </a:r>
          </a:p>
          <a:p>
            <a:pPr marL="285750" marR="0" lvl="0" indent="-285750" algn="l" rtl="0">
              <a:lnSpc>
                <a:spcPct val="115000"/>
              </a:lnSpc>
              <a:spcBef>
                <a:spcPts val="1000"/>
              </a:spcBef>
              <a:spcAft>
                <a:spcPts val="0"/>
              </a:spcAft>
              <a:buFont typeface="Arial" panose="020B0604020202020204" pitchFamily="34" charset="0"/>
              <a:buChar char="•"/>
            </a:pPr>
            <a:r>
              <a:rPr lang="en-US" sz="1600" dirty="0">
                <a:latin typeface="Open Sans"/>
                <a:ea typeface="Open Sans"/>
                <a:cs typeface="Open Sans"/>
                <a:sym typeface="Open Sans"/>
              </a:rPr>
              <a:t>Target audience: Individuals and institutions championing I-LEAD adoption, such as ministries of health or implementing partners</a:t>
            </a:r>
          </a:p>
        </p:txBody>
      </p:sp>
      <p:sp>
        <p:nvSpPr>
          <p:cNvPr id="196" name="Google Shape;196;g31992bfdaca_0_202"/>
          <p:cNvSpPr txBox="1">
            <a:spLocks noGrp="1"/>
          </p:cNvSpPr>
          <p:nvPr>
            <p:ph type="title"/>
          </p:nvPr>
        </p:nvSpPr>
        <p:spPr>
          <a:xfrm>
            <a:off x="5053925" y="679493"/>
            <a:ext cx="4306500"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50" b="1" dirty="0">
                <a:latin typeface="Open Sans"/>
                <a:ea typeface="Open Sans"/>
                <a:cs typeface="Open Sans"/>
                <a:sym typeface="Open Sans"/>
              </a:rPr>
              <a:t>What is it?</a:t>
            </a:r>
            <a:endParaRPr sz="2850" b="1" dirty="0"/>
          </a:p>
        </p:txBody>
      </p:sp>
      <p:pic>
        <p:nvPicPr>
          <p:cNvPr id="197" name="Google Shape;197;g31992bfdaca_0_202"/>
          <p:cNvPicPr preferRelativeResize="0"/>
          <p:nvPr/>
        </p:nvPicPr>
        <p:blipFill rotWithShape="1">
          <a:blip r:embed="rId3">
            <a:alphaModFix/>
          </a:blip>
          <a:srcRect/>
          <a:stretch/>
        </p:blipFill>
        <p:spPr>
          <a:xfrm>
            <a:off x="2407566" y="525500"/>
            <a:ext cx="2862072" cy="9256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E11E-D757-3A10-70EC-FC53C8B292F2}"/>
              </a:ext>
            </a:extLst>
          </p:cNvPr>
          <p:cNvSpPr>
            <a:spLocks noGrp="1"/>
          </p:cNvSpPr>
          <p:nvPr>
            <p:ph type="title"/>
          </p:nvPr>
        </p:nvSpPr>
        <p:spPr>
          <a:xfrm>
            <a:off x="621112" y="417753"/>
            <a:ext cx="10627981" cy="1325563"/>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Reimagined approach: Adaptable I-LEAD</a:t>
            </a:r>
          </a:p>
        </p:txBody>
      </p:sp>
      <p:sp>
        <p:nvSpPr>
          <p:cNvPr id="3" name="Text Placeholder 2">
            <a:extLst>
              <a:ext uri="{FF2B5EF4-FFF2-40B4-BE49-F238E27FC236}">
                <a16:creationId xmlns:a16="http://schemas.microsoft.com/office/drawing/2014/main" id="{E6E00608-0294-1BCC-BB46-6C3CA067D6BA}"/>
              </a:ext>
            </a:extLst>
          </p:cNvPr>
          <p:cNvSpPr>
            <a:spLocks noGrp="1"/>
          </p:cNvSpPr>
          <p:nvPr>
            <p:ph type="body" idx="1"/>
          </p:nvPr>
        </p:nvSpPr>
        <p:spPr>
          <a:xfrm>
            <a:off x="677302" y="1897987"/>
            <a:ext cx="10515600" cy="4351338"/>
          </a:xfrm>
        </p:spPr>
        <p:txBody>
          <a:bodyPr>
            <a:normAutofit/>
          </a:bodyPr>
          <a:lstStyle/>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Adaptable I-LEAD is a comprehensive, customizable capacity strengthening package designed to support governments and implementing partners, including national and regional health informatics associations, in adopting and implementing the I-LEAD program independently. </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It includes technical course content, an implementation guide to support the entire process, from initial engagement and workshop logistics to post-course evaluation, as well as facilitation guides aimed at strengthening the capacity of course facilitators.</a:t>
            </a:r>
          </a:p>
          <a:p>
            <a:endParaRPr lang="en-US" dirty="0"/>
          </a:p>
        </p:txBody>
      </p:sp>
    </p:spTree>
    <p:extLst>
      <p:ext uri="{BB962C8B-B14F-4D97-AF65-F5344CB8AC3E}">
        <p14:creationId xmlns:p14="http://schemas.microsoft.com/office/powerpoint/2010/main" val="132928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1992bfdaca_0_226"/>
          <p:cNvSpPr txBox="1">
            <a:spLocks noGrp="1"/>
          </p:cNvSpPr>
          <p:nvPr>
            <p:ph type="body" idx="1"/>
          </p:nvPr>
        </p:nvSpPr>
        <p:spPr>
          <a:xfrm>
            <a:off x="998813" y="1985110"/>
            <a:ext cx="10515600" cy="3886200"/>
          </a:xfrm>
          <a:prstGeom prst="rect">
            <a:avLst/>
          </a:prstGeom>
          <a:noFill/>
          <a:ln>
            <a:noFill/>
          </a:ln>
        </p:spPr>
        <p:txBody>
          <a:bodyPr spcFirstLastPara="1" wrap="square" lIns="91425" tIns="45700" rIns="91425" bIns="45700" anchor="t" anchorCtr="0">
            <a:noAutofit/>
          </a:bodyPr>
          <a:lstStyle/>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Training as an approach to problem solving</a:t>
            </a:r>
            <a:endParaRPr sz="1900">
              <a:latin typeface="Open Sans"/>
              <a:ea typeface="Open Sans"/>
              <a:cs typeface="Open Sans"/>
              <a:sym typeface="Open Sans"/>
            </a:endParaRPr>
          </a:p>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Beginning with the end in mind</a:t>
            </a:r>
            <a:endParaRPr sz="1900">
              <a:latin typeface="Open Sans"/>
              <a:ea typeface="Open Sans"/>
              <a:cs typeface="Open Sans"/>
              <a:sym typeface="Open Sans"/>
            </a:endParaRPr>
          </a:p>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Guide problem solving with frameworks and tools</a:t>
            </a:r>
            <a:endParaRPr sz="1900">
              <a:latin typeface="Open Sans"/>
              <a:ea typeface="Open Sans"/>
              <a:cs typeface="Open Sans"/>
              <a:sym typeface="Open Sans"/>
            </a:endParaRPr>
          </a:p>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Stakeholder needs drive workshop planning and implementation</a:t>
            </a:r>
            <a:endParaRPr sz="1900">
              <a:latin typeface="Open Sans"/>
              <a:ea typeface="Open Sans"/>
              <a:cs typeface="Open Sans"/>
              <a:sym typeface="Open Sans"/>
            </a:endParaRPr>
          </a:p>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Get the right people to solve the right problem</a:t>
            </a:r>
            <a:endParaRPr sz="1900">
              <a:latin typeface="Open Sans"/>
              <a:ea typeface="Open Sans"/>
              <a:cs typeface="Open Sans"/>
              <a:sym typeface="Open Sans"/>
            </a:endParaRPr>
          </a:p>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Encourage collaboration by design</a:t>
            </a:r>
            <a:endParaRPr sz="1900">
              <a:latin typeface="Open Sans"/>
              <a:ea typeface="Open Sans"/>
              <a:cs typeface="Open Sans"/>
              <a:sym typeface="Open Sans"/>
            </a:endParaRPr>
          </a:p>
          <a:p>
            <a:pPr marL="457200" lvl="0" indent="-349250" algn="l" rtl="0">
              <a:lnSpc>
                <a:spcPct val="110000"/>
              </a:lnSpc>
              <a:spcBef>
                <a:spcPts val="1000"/>
              </a:spcBef>
              <a:spcAft>
                <a:spcPts val="0"/>
              </a:spcAft>
              <a:buSzPts val="1900"/>
              <a:buFont typeface="Open Sans"/>
              <a:buChar char="•"/>
            </a:pPr>
            <a:r>
              <a:rPr lang="en-US" sz="1900">
                <a:latin typeface="Open Sans"/>
                <a:ea typeface="Open Sans"/>
                <a:cs typeface="Open Sans"/>
                <a:sym typeface="Open Sans"/>
              </a:rPr>
              <a:t>Design workshop to build “muscle” memory</a:t>
            </a:r>
            <a:endParaRPr sz="1900">
              <a:latin typeface="Open Sans"/>
              <a:ea typeface="Open Sans"/>
              <a:cs typeface="Open Sans"/>
              <a:sym typeface="Open Sans"/>
            </a:endParaRPr>
          </a:p>
          <a:p>
            <a:pPr marL="457200" lvl="0" indent="-349250" algn="l" rtl="0">
              <a:lnSpc>
                <a:spcPct val="110000"/>
              </a:lnSpc>
              <a:spcBef>
                <a:spcPts val="1000"/>
              </a:spcBef>
              <a:spcAft>
                <a:spcPts val="1000"/>
              </a:spcAft>
              <a:buSzPts val="1900"/>
              <a:buFont typeface="Open Sans"/>
              <a:buChar char="•"/>
            </a:pPr>
            <a:r>
              <a:rPr lang="en-US" sz="1900">
                <a:latin typeface="Open Sans"/>
                <a:ea typeface="Open Sans"/>
                <a:cs typeface="Open Sans"/>
                <a:sym typeface="Open Sans"/>
              </a:rPr>
              <a:t>Adapt workshop to emergent needs</a:t>
            </a:r>
            <a:endParaRPr sz="2300">
              <a:latin typeface="Open Sans"/>
              <a:ea typeface="Open Sans"/>
              <a:cs typeface="Open Sans"/>
              <a:sym typeface="Open Sans"/>
            </a:endParaRPr>
          </a:p>
        </p:txBody>
      </p:sp>
      <p:sp>
        <p:nvSpPr>
          <p:cNvPr id="203" name="Google Shape;203;g31992bfdaca_0_226"/>
          <p:cNvSpPr txBox="1">
            <a:spLocks noGrp="1"/>
          </p:cNvSpPr>
          <p:nvPr>
            <p:ph type="title"/>
          </p:nvPr>
        </p:nvSpPr>
        <p:spPr>
          <a:xfrm>
            <a:off x="5053925" y="831893"/>
            <a:ext cx="4306500" cy="617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Arial"/>
              <a:buNone/>
            </a:pPr>
            <a:r>
              <a:rPr lang="en-US" sz="2850" b="1">
                <a:latin typeface="Open Sans"/>
                <a:ea typeface="Open Sans"/>
                <a:cs typeface="Open Sans"/>
                <a:sym typeface="Open Sans"/>
              </a:rPr>
              <a:t>Governing Principles</a:t>
            </a:r>
            <a:endParaRPr sz="2850" b="1"/>
          </a:p>
        </p:txBody>
      </p:sp>
      <p:pic>
        <p:nvPicPr>
          <p:cNvPr id="204" name="Google Shape;204;g31992bfdaca_0_226"/>
          <p:cNvPicPr preferRelativeResize="0"/>
          <p:nvPr/>
        </p:nvPicPr>
        <p:blipFill rotWithShape="1">
          <a:blip r:embed="rId3">
            <a:alphaModFix/>
          </a:blip>
          <a:srcRect/>
          <a:stretch/>
        </p:blipFill>
        <p:spPr>
          <a:xfrm>
            <a:off x="2407566" y="677900"/>
            <a:ext cx="2862072" cy="9256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19774d97fe_0_50"/>
          <p:cNvSpPr txBox="1">
            <a:spLocks noGrp="1"/>
          </p:cNvSpPr>
          <p:nvPr>
            <p:ph type="body" idx="1"/>
          </p:nvPr>
        </p:nvSpPr>
        <p:spPr>
          <a:xfrm>
            <a:off x="585479" y="2173425"/>
            <a:ext cx="11281985" cy="4351200"/>
          </a:xfrm>
          <a:prstGeom prst="rect">
            <a:avLst/>
          </a:prstGeom>
        </p:spPr>
        <p:txBody>
          <a:bodyPr spcFirstLastPara="1" wrap="square" lIns="91425" tIns="45700" rIns="91425" bIns="45700" anchor="t" anchorCtr="0">
            <a:normAutofit fontScale="77500" lnSpcReduction="20000"/>
          </a:bodyPr>
          <a:lstStyle/>
          <a:p>
            <a:pPr marL="228600" lvl="0" indent="-57150" algn="l" rtl="0">
              <a:lnSpc>
                <a:spcPct val="120000"/>
              </a:lnSpc>
              <a:spcBef>
                <a:spcPts val="0"/>
              </a:spcBef>
              <a:spcAft>
                <a:spcPts val="0"/>
              </a:spcAft>
              <a:buClr>
                <a:schemeClr val="dk1"/>
              </a:buClr>
              <a:buSzPct val="87096"/>
              <a:buFont typeface="Arial"/>
              <a:buNone/>
            </a:pPr>
            <a:r>
              <a:rPr lang="en-US" sz="3400" b="1" dirty="0">
                <a:latin typeface="Open Sans"/>
                <a:ea typeface="Open Sans"/>
                <a:cs typeface="Open Sans"/>
                <a:sym typeface="Open Sans"/>
              </a:rPr>
              <a:t>Goal:</a:t>
            </a:r>
            <a:r>
              <a:rPr lang="en-US" sz="2900" b="1" dirty="0">
                <a:solidFill>
                  <a:srgbClr val="002C89"/>
                </a:solidFill>
                <a:latin typeface="Open Sans"/>
                <a:ea typeface="Open Sans"/>
                <a:cs typeface="Open Sans"/>
                <a:sym typeface="Open Sans"/>
              </a:rPr>
              <a:t> </a:t>
            </a:r>
            <a:r>
              <a:rPr lang="en-US" sz="2900" dirty="0">
                <a:latin typeface="Open Sans"/>
                <a:ea typeface="Open Sans"/>
                <a:cs typeface="Open Sans"/>
                <a:sym typeface="Open Sans"/>
              </a:rPr>
              <a:t>Champion the advancement of digital health capacity and drive digital transformation across the health sector</a:t>
            </a:r>
            <a:endParaRPr sz="2900" dirty="0">
              <a:latin typeface="Open Sans"/>
              <a:ea typeface="Open Sans"/>
              <a:cs typeface="Open Sans"/>
              <a:sym typeface="Open Sans"/>
            </a:endParaRPr>
          </a:p>
          <a:p>
            <a:pPr marL="228600" lvl="0" indent="-57150" algn="l" rtl="0">
              <a:spcBef>
                <a:spcPts val="0"/>
              </a:spcBef>
              <a:spcAft>
                <a:spcPts val="0"/>
              </a:spcAft>
              <a:buClr>
                <a:schemeClr val="dk1"/>
              </a:buClr>
              <a:buSzPct val="102465"/>
              <a:buFont typeface="Arial"/>
              <a:buNone/>
            </a:pPr>
            <a:endParaRPr sz="2900" dirty="0">
              <a:latin typeface="Open Sans"/>
              <a:ea typeface="Open Sans"/>
              <a:cs typeface="Open Sans"/>
              <a:sym typeface="Open Sans"/>
            </a:endParaRPr>
          </a:p>
          <a:p>
            <a:pPr marL="50800" lvl="0" indent="0" algn="l" rtl="0">
              <a:spcBef>
                <a:spcPts val="1000"/>
              </a:spcBef>
              <a:spcAft>
                <a:spcPts val="0"/>
              </a:spcAft>
              <a:buClr>
                <a:schemeClr val="dk1"/>
              </a:buClr>
              <a:buSzPct val="90321"/>
              <a:buFont typeface="Arial"/>
              <a:buNone/>
            </a:pPr>
            <a:r>
              <a:rPr lang="en-US" sz="3400" b="1" dirty="0">
                <a:latin typeface="Open Sans"/>
                <a:ea typeface="Open Sans"/>
                <a:cs typeface="Open Sans"/>
                <a:sym typeface="Open Sans"/>
              </a:rPr>
              <a:t>  Objectives:</a:t>
            </a:r>
            <a:r>
              <a:rPr lang="en-US" sz="4000" b="1" dirty="0">
                <a:solidFill>
                  <a:srgbClr val="757575"/>
                </a:solidFill>
                <a:latin typeface="Open Sans"/>
                <a:ea typeface="Open Sans"/>
                <a:cs typeface="Open Sans"/>
                <a:sym typeface="Open Sans"/>
              </a:rPr>
              <a:t> </a:t>
            </a:r>
            <a:endParaRPr sz="4000" b="1" dirty="0">
              <a:solidFill>
                <a:srgbClr val="757575"/>
              </a:solidFill>
              <a:latin typeface="Open Sans"/>
              <a:ea typeface="Open Sans"/>
              <a:cs typeface="Open Sans"/>
              <a:sym typeface="Open Sans"/>
            </a:endParaRPr>
          </a:p>
          <a:p>
            <a:pPr marL="457200" lvl="0" indent="-347345" algn="l" rtl="0">
              <a:lnSpc>
                <a:spcPct val="120000"/>
              </a:lnSpc>
              <a:spcBef>
                <a:spcPts val="1000"/>
              </a:spcBef>
              <a:spcAft>
                <a:spcPts val="0"/>
              </a:spcAft>
              <a:buSzPct val="100000"/>
              <a:buFont typeface="Open Sans"/>
              <a:buChar char="•"/>
            </a:pPr>
            <a:r>
              <a:rPr lang="en-US" sz="2900" dirty="0">
                <a:latin typeface="Open Sans"/>
                <a:ea typeface="Open Sans"/>
                <a:cs typeface="Open Sans"/>
                <a:sym typeface="Open Sans"/>
              </a:rPr>
              <a:t>Develop the mindset, skillset and toolset to collaboratively develop, design and implement digital health strategies aligned with country-specific strategic objectives</a:t>
            </a:r>
            <a:endParaRPr sz="2900" dirty="0">
              <a:latin typeface="Open Sans"/>
              <a:ea typeface="Open Sans"/>
              <a:cs typeface="Open Sans"/>
              <a:sym typeface="Open Sans"/>
            </a:endParaRPr>
          </a:p>
          <a:p>
            <a:pPr marL="457200" lvl="0" indent="-347345" algn="l" rtl="0">
              <a:lnSpc>
                <a:spcPct val="120000"/>
              </a:lnSpc>
              <a:spcBef>
                <a:spcPts val="0"/>
              </a:spcBef>
              <a:spcAft>
                <a:spcPts val="0"/>
              </a:spcAft>
              <a:buSzPct val="100000"/>
              <a:buFont typeface="Open Sans"/>
              <a:buChar char="•"/>
            </a:pPr>
            <a:r>
              <a:rPr lang="en-US" sz="2900" dirty="0">
                <a:latin typeface="Open Sans"/>
                <a:ea typeface="Open Sans"/>
                <a:cs typeface="Open Sans"/>
                <a:sym typeface="Open Sans"/>
              </a:rPr>
              <a:t>Address country priorities using knowledge of country gaps and lessons learned from the workshop in addressing country priorities</a:t>
            </a:r>
            <a:endParaRPr sz="2900" dirty="0">
              <a:latin typeface="Open Sans"/>
              <a:ea typeface="Open Sans"/>
              <a:cs typeface="Open Sans"/>
              <a:sym typeface="Open Sans"/>
            </a:endParaRPr>
          </a:p>
          <a:p>
            <a:pPr lvl="0" indent="-347345">
              <a:lnSpc>
                <a:spcPct val="120000"/>
              </a:lnSpc>
              <a:spcBef>
                <a:spcPts val="0"/>
              </a:spcBef>
              <a:buSzPct val="100000"/>
              <a:buFont typeface="Open Sans"/>
              <a:buChar char="•"/>
            </a:pPr>
            <a:r>
              <a:rPr lang="en-US" sz="2900" dirty="0">
                <a:latin typeface="Open Sans"/>
                <a:ea typeface="Open Sans"/>
                <a:cs typeface="Open Sans"/>
                <a:sym typeface="Open Sans"/>
              </a:rPr>
              <a:t>Incorporate lessons learned from other countries </a:t>
            </a:r>
            <a:r>
              <a:rPr lang="en-US" dirty="0">
                <a:latin typeface="Open Sans"/>
                <a:ea typeface="Open Sans"/>
                <a:cs typeface="Open Sans"/>
                <a:sym typeface="Open Sans"/>
              </a:rPr>
              <a:t>to improve strategy and implementation</a:t>
            </a:r>
            <a:endParaRPr sz="2600" dirty="0"/>
          </a:p>
          <a:p>
            <a:pPr marL="0" lvl="0" indent="0" algn="l" rtl="0">
              <a:spcBef>
                <a:spcPts val="1000"/>
              </a:spcBef>
              <a:spcAft>
                <a:spcPts val="0"/>
              </a:spcAft>
              <a:buNone/>
            </a:pPr>
            <a:endParaRPr dirty="0"/>
          </a:p>
        </p:txBody>
      </p:sp>
      <p:pic>
        <p:nvPicPr>
          <p:cNvPr id="211" name="Google Shape;211;g319774d97fe_0_50"/>
          <p:cNvPicPr preferRelativeResize="0"/>
          <p:nvPr/>
        </p:nvPicPr>
        <p:blipFill rotWithShape="1">
          <a:blip r:embed="rId3">
            <a:alphaModFix/>
          </a:blip>
          <a:srcRect/>
          <a:stretch/>
        </p:blipFill>
        <p:spPr>
          <a:xfrm>
            <a:off x="4204219" y="521553"/>
            <a:ext cx="3783562" cy="1245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body" idx="1"/>
          </p:nvPr>
        </p:nvSpPr>
        <p:spPr>
          <a:xfrm>
            <a:off x="998813" y="1985110"/>
            <a:ext cx="10515600" cy="3886200"/>
          </a:xfrm>
          <a:prstGeom prst="rect">
            <a:avLst/>
          </a:prstGeom>
          <a:noFill/>
          <a:ln>
            <a:noFill/>
          </a:ln>
        </p:spPr>
        <p:txBody>
          <a:bodyPr spcFirstLastPara="1" wrap="square" lIns="91425" tIns="45700" rIns="91425" bIns="45700" anchor="t" anchorCtr="0">
            <a:noAutofit/>
          </a:bodyPr>
          <a:lstStyle/>
          <a:p>
            <a:pPr marL="228600" lvl="0" indent="-196850" algn="l" rtl="0">
              <a:lnSpc>
                <a:spcPct val="100000"/>
              </a:lnSpc>
              <a:spcBef>
                <a:spcPts val="1000"/>
              </a:spcBef>
              <a:spcAft>
                <a:spcPts val="0"/>
              </a:spcAft>
              <a:buClr>
                <a:schemeClr val="dk1"/>
              </a:buClr>
              <a:buSzPts val="2300"/>
              <a:buChar char="•"/>
            </a:pPr>
            <a:r>
              <a:rPr lang="en-US" sz="2300" dirty="0">
                <a:latin typeface="Open Sans"/>
                <a:ea typeface="Open Sans"/>
                <a:cs typeface="Open Sans"/>
                <a:sym typeface="Open Sans"/>
              </a:rPr>
              <a:t>VSOT = </a:t>
            </a:r>
            <a:r>
              <a:rPr lang="en-US" sz="2300" u="sng" dirty="0">
                <a:latin typeface="Open Sans"/>
                <a:ea typeface="Open Sans"/>
                <a:cs typeface="Open Sans"/>
                <a:sym typeface="Open Sans"/>
              </a:rPr>
              <a:t>Vision</a:t>
            </a:r>
            <a:r>
              <a:rPr lang="en-US" sz="2300" dirty="0">
                <a:latin typeface="Open Sans"/>
                <a:ea typeface="Open Sans"/>
                <a:cs typeface="Open Sans"/>
                <a:sym typeface="Open Sans"/>
              </a:rPr>
              <a:t>, </a:t>
            </a:r>
            <a:r>
              <a:rPr lang="en-US" sz="2300" u="sng" dirty="0">
                <a:latin typeface="Open Sans"/>
                <a:ea typeface="Open Sans"/>
                <a:cs typeface="Open Sans"/>
                <a:sym typeface="Open Sans"/>
              </a:rPr>
              <a:t>Strategy</a:t>
            </a:r>
            <a:r>
              <a:rPr lang="en-US" sz="2300" dirty="0">
                <a:latin typeface="Open Sans"/>
                <a:ea typeface="Open Sans"/>
                <a:cs typeface="Open Sans"/>
                <a:sym typeface="Open Sans"/>
              </a:rPr>
              <a:t>, Operations and Tactics</a:t>
            </a:r>
            <a:endParaRPr sz="2300" dirty="0"/>
          </a:p>
          <a:p>
            <a:pPr marL="228600" lvl="0" indent="-196850" algn="l" rtl="0">
              <a:lnSpc>
                <a:spcPct val="100000"/>
              </a:lnSpc>
              <a:spcBef>
                <a:spcPts val="1000"/>
              </a:spcBef>
              <a:spcAft>
                <a:spcPts val="0"/>
              </a:spcAft>
              <a:buClr>
                <a:schemeClr val="dk1"/>
              </a:buClr>
              <a:buSzPts val="2300"/>
              <a:buChar char="•"/>
            </a:pPr>
            <a:r>
              <a:rPr lang="en-US" sz="2300" b="1" dirty="0">
                <a:latin typeface="Open Sans"/>
                <a:ea typeface="Open Sans"/>
                <a:cs typeface="Open Sans"/>
                <a:sym typeface="Open Sans"/>
              </a:rPr>
              <a:t>I-LEAD focuses on </a:t>
            </a:r>
            <a:r>
              <a:rPr lang="en-US" sz="2300" b="1" u="sng" dirty="0">
                <a:latin typeface="Open Sans"/>
                <a:ea typeface="Open Sans"/>
                <a:cs typeface="Open Sans"/>
                <a:sym typeface="Open Sans"/>
              </a:rPr>
              <a:t>Shared Vision</a:t>
            </a:r>
            <a:r>
              <a:rPr lang="en-US" sz="2300" b="1" dirty="0">
                <a:latin typeface="Open Sans"/>
                <a:ea typeface="Open Sans"/>
                <a:cs typeface="Open Sans"/>
                <a:sym typeface="Open Sans"/>
              </a:rPr>
              <a:t> and </a:t>
            </a:r>
            <a:r>
              <a:rPr lang="en-US" sz="2300" b="1" u="sng" dirty="0">
                <a:latin typeface="Open Sans"/>
                <a:ea typeface="Open Sans"/>
                <a:cs typeface="Open Sans"/>
                <a:sym typeface="Open Sans"/>
              </a:rPr>
              <a:t>Strategy</a:t>
            </a:r>
            <a:endParaRPr sz="2300" b="1" u="sng" dirty="0"/>
          </a:p>
          <a:p>
            <a:pPr marL="228600" lvl="0" indent="-196850" algn="l" rtl="0">
              <a:lnSpc>
                <a:spcPct val="100000"/>
              </a:lnSpc>
              <a:spcBef>
                <a:spcPts val="1000"/>
              </a:spcBef>
              <a:spcAft>
                <a:spcPts val="0"/>
              </a:spcAft>
              <a:buSzPts val="2300"/>
              <a:buChar char="•"/>
            </a:pPr>
            <a:r>
              <a:rPr lang="en-US" sz="2300" dirty="0">
                <a:latin typeface="Open Sans"/>
                <a:ea typeface="Open Sans"/>
                <a:cs typeface="Open Sans"/>
                <a:sym typeface="Open Sans"/>
              </a:rPr>
              <a:t>Encourages discussion of challenging issues, difficult decisions, gap assessment results, national priorities, digital health strategies and roadmaps</a:t>
            </a:r>
            <a:endParaRPr sz="2300" dirty="0"/>
          </a:p>
          <a:p>
            <a:pPr marL="228600" lvl="0" indent="-196850" algn="l" rtl="0">
              <a:lnSpc>
                <a:spcPct val="100000"/>
              </a:lnSpc>
              <a:spcBef>
                <a:spcPts val="1000"/>
              </a:spcBef>
              <a:spcAft>
                <a:spcPts val="0"/>
              </a:spcAft>
              <a:buSzPts val="2300"/>
              <a:buChar char="•"/>
            </a:pPr>
            <a:r>
              <a:rPr lang="en-US" sz="2300" dirty="0">
                <a:latin typeface="Open Sans"/>
                <a:ea typeface="Open Sans"/>
                <a:cs typeface="Open Sans"/>
                <a:sym typeface="Open Sans"/>
              </a:rPr>
              <a:t>Includes leaders and managers who will champion informatics in their own country (i.e., MoH, implementing partners)</a:t>
            </a:r>
            <a:endParaRPr sz="2300" dirty="0"/>
          </a:p>
          <a:p>
            <a:pPr marL="228600" lvl="0" indent="-196850" algn="l" rtl="0">
              <a:lnSpc>
                <a:spcPct val="100000"/>
              </a:lnSpc>
              <a:spcBef>
                <a:spcPts val="1000"/>
              </a:spcBef>
              <a:spcAft>
                <a:spcPts val="0"/>
              </a:spcAft>
              <a:buClr>
                <a:schemeClr val="dk1"/>
              </a:buClr>
              <a:buSzPts val="2300"/>
              <a:buChar char="•"/>
            </a:pPr>
            <a:r>
              <a:rPr lang="en-US" sz="2300" dirty="0">
                <a:latin typeface="Open Sans"/>
                <a:ea typeface="Open Sans"/>
                <a:cs typeface="Open Sans"/>
                <a:sym typeface="Open Sans"/>
              </a:rPr>
              <a:t>Blends foundational and problem-based content, practice exercises and group work to create a workshop unique to each cohort</a:t>
            </a:r>
            <a:endParaRPr b="1" dirty="0">
              <a:latin typeface="Open Sans"/>
              <a:ea typeface="Open Sans"/>
              <a:cs typeface="Open Sans"/>
              <a:sym typeface="Open Sans"/>
            </a:endParaRPr>
          </a:p>
        </p:txBody>
      </p:sp>
      <p:sp>
        <p:nvSpPr>
          <p:cNvPr id="217" name="Google Shape;217;p7"/>
          <p:cNvSpPr txBox="1"/>
          <p:nvPr/>
        </p:nvSpPr>
        <p:spPr>
          <a:xfrm>
            <a:off x="5518475" y="6224950"/>
            <a:ext cx="63156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900" i="0" u="none" strike="noStrike" cap="none">
                <a:solidFill>
                  <a:srgbClr val="000000"/>
                </a:solidFill>
                <a:latin typeface="Open Sans"/>
                <a:ea typeface="Open Sans"/>
                <a:cs typeface="Open Sans"/>
                <a:sym typeface="Open Sans"/>
              </a:rPr>
              <a:t>Mintzberg H (2018). Strategic Thinking as Seeing. URL: </a:t>
            </a:r>
            <a:r>
              <a:rPr lang="en-US" sz="90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http://www.mintzberg.org/blog/strategic-thinking-as-seeing</a:t>
            </a:r>
            <a:r>
              <a:rPr lang="en-US" sz="900" i="0" u="none" strike="noStrike" cap="none">
                <a:solidFill>
                  <a:srgbClr val="000000"/>
                </a:solidFill>
                <a:latin typeface="Open Sans"/>
                <a:ea typeface="Open Sans"/>
                <a:cs typeface="Open Sans"/>
                <a:sym typeface="Open Sans"/>
              </a:rPr>
              <a:t>. </a:t>
            </a:r>
            <a:endParaRPr sz="1100" i="0" u="none" strike="noStrike" cap="none">
              <a:solidFill>
                <a:srgbClr val="000000"/>
              </a:solidFill>
              <a:latin typeface="Open Sans"/>
              <a:ea typeface="Open Sans"/>
              <a:cs typeface="Open Sans"/>
              <a:sym typeface="Open Sans"/>
            </a:endParaRPr>
          </a:p>
        </p:txBody>
      </p:sp>
      <p:sp>
        <p:nvSpPr>
          <p:cNvPr id="218" name="Google Shape;218;p7"/>
          <p:cNvSpPr txBox="1">
            <a:spLocks noGrp="1"/>
          </p:cNvSpPr>
          <p:nvPr>
            <p:ph type="title"/>
          </p:nvPr>
        </p:nvSpPr>
        <p:spPr>
          <a:xfrm>
            <a:off x="5053925" y="831893"/>
            <a:ext cx="4306500" cy="617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850" b="1">
                <a:latin typeface="Open Sans"/>
                <a:ea typeface="Open Sans"/>
                <a:cs typeface="Open Sans"/>
                <a:sym typeface="Open Sans"/>
              </a:rPr>
              <a:t>Vision and Strategy</a:t>
            </a:r>
            <a:endParaRPr sz="2850" b="1"/>
          </a:p>
        </p:txBody>
      </p:sp>
      <p:pic>
        <p:nvPicPr>
          <p:cNvPr id="219" name="Google Shape;219;p7"/>
          <p:cNvPicPr preferRelativeResize="0"/>
          <p:nvPr/>
        </p:nvPicPr>
        <p:blipFill rotWithShape="1">
          <a:blip r:embed="rId4">
            <a:alphaModFix/>
          </a:blip>
          <a:srcRect/>
          <a:stretch/>
        </p:blipFill>
        <p:spPr>
          <a:xfrm>
            <a:off x="2407566" y="677900"/>
            <a:ext cx="2862072" cy="925687"/>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Custom 11">
      <a:dk1>
        <a:srgbClr val="000000"/>
      </a:dk1>
      <a:lt1>
        <a:srgbClr val="FFFFFF"/>
      </a:lt1>
      <a:dk2>
        <a:srgbClr val="00206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3485</Words>
  <Application>Microsoft Office PowerPoint</Application>
  <PresentationFormat>Widescreen</PresentationFormat>
  <Paragraphs>285</Paragraphs>
  <Slides>28</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Play</vt:lpstr>
      <vt:lpstr>Noto Sans Symbols</vt:lpstr>
      <vt:lpstr>Helvetica Neue</vt:lpstr>
      <vt:lpstr>Open Sans</vt:lpstr>
      <vt:lpstr>Calibri</vt:lpstr>
      <vt:lpstr>Arial</vt:lpstr>
      <vt:lpstr>1_Office Theme</vt:lpstr>
      <vt:lpstr>Office Theme</vt:lpstr>
      <vt:lpstr>[Add dates and location]  Information Session</vt:lpstr>
      <vt:lpstr>Information Session Overview</vt:lpstr>
      <vt:lpstr>Past and Future Implementations </vt:lpstr>
      <vt:lpstr>The Evolution</vt:lpstr>
      <vt:lpstr>What is it?</vt:lpstr>
      <vt:lpstr>Reimagined approach: Adaptable I-LEAD</vt:lpstr>
      <vt:lpstr>Governing Principles</vt:lpstr>
      <vt:lpstr>PowerPoint Presentation</vt:lpstr>
      <vt:lpstr>Vision and Strategy</vt:lpstr>
      <vt:lpstr>Framework and Tools </vt:lpstr>
      <vt:lpstr>Adaptable I-LEAD: Implementation Phases </vt:lpstr>
      <vt:lpstr>PowerPoint Presentation</vt:lpstr>
      <vt:lpstr>Stakeholder Benefits</vt:lpstr>
      <vt:lpstr>Country Delegation Preparation Activities “Homework”</vt:lpstr>
      <vt:lpstr>Country Homework Components </vt:lpstr>
      <vt:lpstr>PowerPoint Presentation</vt:lpstr>
      <vt:lpstr>Identify Shared Country Priorities </vt:lpstr>
      <vt:lpstr>PowerPoint Presentation</vt:lpstr>
      <vt:lpstr>Brainstorming on Difficult Decisions</vt:lpstr>
      <vt:lpstr>Brainstorming on Difficult Decisions: Examples</vt:lpstr>
      <vt:lpstr>PowerPoint Presentation</vt:lpstr>
      <vt:lpstr>Using Above Site ISHO Assessment for</vt:lpstr>
      <vt:lpstr>Conducting Above Site ISHO for</vt:lpstr>
      <vt:lpstr>PowerPoint Presentation</vt:lpstr>
      <vt:lpstr>Country Presentations</vt:lpstr>
      <vt:lpstr>Next Steps</vt:lpstr>
      <vt:lpstr>Logistics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Wilmore, Sridevi (CDC/DDPHSIS/CGH/DGHT)</dc:creator>
  <cp:lastModifiedBy>Caitlin Bowman</cp:lastModifiedBy>
  <cp:revision>4</cp:revision>
  <dcterms:created xsi:type="dcterms:W3CDTF">2021-03-17T14:32:48Z</dcterms:created>
  <dcterms:modified xsi:type="dcterms:W3CDTF">2025-09-23T21:07:04Z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2021-03-17T14:55:04Z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ab9a9bab-c06c-4b39-8c71-32d37480bb2e</vt:lpwstr>
  </property>
  <property fmtid="{D5CDD505-2E9C-101B-9397-08002B2CF9AE}" pid="8" name="MSIP_Label_7b94a7b8-f06c-4dfe-bdcc-9b548fd58c31_ContentBits">
    <vt:lpwstr>0</vt:lpwstr>
  </property>
  <property fmtid="{D5CDD505-2E9C-101B-9397-08002B2CF9AE}" pid="9" name="ContentTypeId">
    <vt:lpwstr>0x0101002544013A502FBD43BCDFCD12E2740ECE</vt:lpwstr>
  </property>
  <property fmtid="{D5CDD505-2E9C-101B-9397-08002B2CF9AE}" pid="10" name="MSIP_Label_27860cfc-4c84-46be-848a-dfbe37dbcc58_Enabled">
    <vt:lpwstr>true</vt:lpwstr>
  </property>
  <property fmtid="{D5CDD505-2E9C-101B-9397-08002B2CF9AE}" pid="11" name="MSIP_Label_27860cfc-4c84-46be-848a-dfbe37dbcc58_SetDate">
    <vt:lpwstr>2025-09-23T21:06:04Z</vt:lpwstr>
  </property>
  <property fmtid="{D5CDD505-2E9C-101B-9397-08002B2CF9AE}" pid="12" name="MSIP_Label_27860cfc-4c84-46be-848a-dfbe37dbcc58_Method">
    <vt:lpwstr>Standard</vt:lpwstr>
  </property>
  <property fmtid="{D5CDD505-2E9C-101B-9397-08002B2CF9AE}" pid="13" name="MSIP_Label_27860cfc-4c84-46be-848a-dfbe37dbcc58_Name">
    <vt:lpwstr>PATH-Internal</vt:lpwstr>
  </property>
  <property fmtid="{D5CDD505-2E9C-101B-9397-08002B2CF9AE}" pid="14" name="MSIP_Label_27860cfc-4c84-46be-848a-dfbe37dbcc58_SiteId">
    <vt:lpwstr>29ca3f4f-6d67-49a5-a001-e1db48252717</vt:lpwstr>
  </property>
  <property fmtid="{D5CDD505-2E9C-101B-9397-08002B2CF9AE}" pid="15" name="MSIP_Label_27860cfc-4c84-46be-848a-dfbe37dbcc58_ActionId">
    <vt:lpwstr>9a2babb2-d77e-4e80-89d1-45462f8cbcd7</vt:lpwstr>
  </property>
  <property fmtid="{D5CDD505-2E9C-101B-9397-08002B2CF9AE}" pid="16" name="MSIP_Label_27860cfc-4c84-46be-848a-dfbe37dbcc58_ContentBits">
    <vt:lpwstr>0</vt:lpwstr>
  </property>
  <property fmtid="{D5CDD505-2E9C-101B-9397-08002B2CF9AE}" pid="17" name="MSIP_Label_27860cfc-4c84-46be-848a-dfbe37dbcc58_Tag">
    <vt:lpwstr>10, 3, 0, 1</vt:lpwstr>
  </property>
</Properties>
</file>