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3" r:id="rId7"/>
    <p:sldId id="264" r:id="rId8"/>
    <p:sldId id="262" r:id="rId9"/>
    <p:sldId id="290" r:id="rId10"/>
    <p:sldId id="291" r:id="rId11"/>
    <p:sldId id="265" r:id="rId12"/>
    <p:sldId id="266"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Lst>
  <p:sldSz cx="12192000" cy="6858000"/>
  <p:notesSz cx="6858000" cy="9144000"/>
  <p:embeddedFontLst>
    <p:embeddedFont>
      <p:font typeface="Helvetica Neue" panose="020B060402020202020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2Cf/Fr6Q0/uSswP5PsHNugdQV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55436-CB95-EA21-5529-EF6F42495F37}" name="Carolyn Kamasaka" initials="CK" userId="S::ckamasaka@path.org::fe2a43a9-e06e-4f6c-ab56-679fda33ce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97FEED-9F63-476A-BF60-5AAA38A7071C}">
  <a:tblStyle styleId="{6997FEED-9F63-476A-BF60-5AAA38A7071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4D89D-3A8D-46AA-A975-410A3BB355FA}"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8A56638-EEFB-40A1-90BD-A46D7E66312E}">
      <dgm:prSet/>
      <dgm:spPr>
        <a:xfrm>
          <a:off x="381536" y="2435383"/>
          <a:ext cx="1521563" cy="605075"/>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1: Inception &amp; Adoption | </a:t>
          </a:r>
        </a:p>
        <a:p>
          <a:pPr>
            <a:buNone/>
          </a:pPr>
          <a:r>
            <a:rPr lang="en-US" b="1" dirty="0">
              <a:solidFill>
                <a:sysClr val="window" lastClr="FFFFFF"/>
              </a:solidFill>
              <a:latin typeface="Calibri"/>
              <a:ea typeface="+mn-ea"/>
              <a:cs typeface="+mn-cs"/>
            </a:rPr>
            <a:t>Month 1–2</a:t>
          </a:r>
        </a:p>
      </dgm:t>
    </dgm:pt>
    <dgm:pt modelId="{CB7564EA-1DB4-4C25-B002-7021F1E6CC2E}" type="parTrans" cxnId="{D31222E7-9B58-489D-AF75-036184D9ECEE}">
      <dgm:prSet/>
      <dgm:spPr/>
      <dgm:t>
        <a:bodyPr/>
        <a:lstStyle/>
        <a:p>
          <a:endParaRPr lang="en-US"/>
        </a:p>
      </dgm:t>
    </dgm:pt>
    <dgm:pt modelId="{DA6BFB69-E416-445E-BECC-83657B799076}" type="sibTrans" cxnId="{D31222E7-9B58-489D-AF75-036184D9ECEE}">
      <dgm:prSet/>
      <dgm:spPr>
        <a:xfrm>
          <a:off x="957567" y="1642430"/>
          <a:ext cx="1917158" cy="1917158"/>
        </a:xfrm>
        <a:prstGeom prst="leftCircularArrow">
          <a:avLst>
            <a:gd name="adj1" fmla="val 3307"/>
            <a:gd name="adj2" fmla="val 408398"/>
            <a:gd name="adj3" fmla="val 2183909"/>
            <a:gd name="adj4" fmla="val 9024489"/>
            <a:gd name="adj5" fmla="val 3858"/>
          </a:avLst>
        </a:prstGeom>
        <a:solidFill>
          <a:srgbClr val="C0504D">
            <a:hueOff val="0"/>
            <a:satOff val="0"/>
            <a:lumOff val="0"/>
            <a:alphaOff val="0"/>
          </a:srgbClr>
        </a:solidFill>
        <a:ln>
          <a:noFill/>
        </a:ln>
        <a:effectLst/>
      </dgm:spPr>
      <dgm:t>
        <a:bodyPr/>
        <a:lstStyle/>
        <a:p>
          <a:endParaRPr lang="en-US"/>
        </a:p>
      </dgm:t>
    </dgm:pt>
    <dgm:pt modelId="{A7A5BA10-D37A-438A-992B-6DCEF1F3D2A2}">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Stakeholder engagement</a:t>
          </a:r>
        </a:p>
      </dgm:t>
    </dgm:pt>
    <dgm:pt modelId="{4EC28EAE-C07D-478C-8948-D65DBD324F1E}" type="parTrans" cxnId="{DFC9B880-152B-45F1-92D9-E57D7623157B}">
      <dgm:prSet/>
      <dgm:spPr/>
      <dgm:t>
        <a:bodyPr/>
        <a:lstStyle/>
        <a:p>
          <a:endParaRPr lang="en-US"/>
        </a:p>
      </dgm:t>
    </dgm:pt>
    <dgm:pt modelId="{8A08F1CE-E1E9-48F3-80EB-4DEF9CBBE646}" type="sibTrans" cxnId="{DFC9B880-152B-45F1-92D9-E57D7623157B}">
      <dgm:prSet/>
      <dgm:spPr/>
      <dgm:t>
        <a:bodyPr/>
        <a:lstStyle/>
        <a:p>
          <a:endParaRPr lang="en-US"/>
        </a:p>
      </dgm:t>
    </dgm:pt>
    <dgm:pt modelId="{92B3E578-C5FF-454A-B1E6-DEDAC98EDE9E}">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Feasibility &amp; needs analysis</a:t>
          </a:r>
        </a:p>
      </dgm:t>
    </dgm:pt>
    <dgm:pt modelId="{71354EBB-BD6E-4C71-AF24-B4D10D9DCC25}" type="parTrans" cxnId="{2EB76AA8-9E5A-42BA-ABE4-5381909782F3}">
      <dgm:prSet/>
      <dgm:spPr/>
      <dgm:t>
        <a:bodyPr/>
        <a:lstStyle/>
        <a:p>
          <a:endParaRPr lang="en-US"/>
        </a:p>
      </dgm:t>
    </dgm:pt>
    <dgm:pt modelId="{E0CC6EF7-63D7-4945-BE4A-BD0A5FC3BE7D}" type="sibTrans" cxnId="{2EB76AA8-9E5A-42BA-ABE4-5381909782F3}">
      <dgm:prSet/>
      <dgm:spPr/>
      <dgm:t>
        <a:bodyPr/>
        <a:lstStyle/>
        <a:p>
          <a:endParaRPr lang="en-US"/>
        </a:p>
      </dgm:t>
    </dgm:pt>
    <dgm:pt modelId="{82C3DD48-4A9E-4E65-B5EC-9FC6B4B766DC}">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Operationalize I-LEAD</a:t>
          </a:r>
        </a:p>
      </dgm:t>
    </dgm:pt>
    <dgm:pt modelId="{103E7921-D767-418E-B77C-1C32AF5D5036}" type="parTrans" cxnId="{AD8EDF61-0056-46DA-A7A7-3D247B23AC74}">
      <dgm:prSet/>
      <dgm:spPr/>
      <dgm:t>
        <a:bodyPr/>
        <a:lstStyle/>
        <a:p>
          <a:endParaRPr lang="en-US"/>
        </a:p>
      </dgm:t>
    </dgm:pt>
    <dgm:pt modelId="{E02D0FF5-0948-4803-AFB9-4EB07318C7FD}" type="sibTrans" cxnId="{AD8EDF61-0056-46DA-A7A7-3D247B23AC74}">
      <dgm:prSet/>
      <dgm:spPr/>
      <dgm:t>
        <a:bodyPr/>
        <a:lstStyle/>
        <a:p>
          <a:endParaRPr lang="en-US"/>
        </a:p>
      </dgm:t>
    </dgm:pt>
    <dgm:pt modelId="{658121CB-EFB3-4931-95DF-85C949F5F691}">
      <dgm:prSet/>
      <dgm:spPr>
        <a:xfrm>
          <a:off x="2585367" y="1023540"/>
          <a:ext cx="1521563" cy="60507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2: Orientation &amp; planning | Month 3–4</a:t>
          </a:r>
        </a:p>
      </dgm:t>
    </dgm:pt>
    <dgm:pt modelId="{B25B0D5E-50B6-4F94-BC67-FFD9179944D6}" type="parTrans" cxnId="{22D72709-34C3-4952-916E-CE7D2147A54C}">
      <dgm:prSet/>
      <dgm:spPr/>
      <dgm:t>
        <a:bodyPr/>
        <a:lstStyle/>
        <a:p>
          <a:endParaRPr lang="en-US"/>
        </a:p>
      </dgm:t>
    </dgm:pt>
    <dgm:pt modelId="{42E4F26A-6499-4F8F-B45B-4086B2F5348F}" type="sibTrans" cxnId="{22D72709-34C3-4952-916E-CE7D2147A54C}">
      <dgm:prSet/>
      <dgm:spPr>
        <a:xfrm>
          <a:off x="3147133" y="449054"/>
          <a:ext cx="2135883" cy="2135883"/>
        </a:xfrm>
        <a:prstGeom prst="circularArrow">
          <a:avLst>
            <a:gd name="adj1" fmla="val 2968"/>
            <a:gd name="adj2" fmla="val 363658"/>
            <a:gd name="adj3" fmla="val 19460832"/>
            <a:gd name="adj4" fmla="val 12575511"/>
            <a:gd name="adj5" fmla="val 3463"/>
          </a:avLst>
        </a:prstGeom>
        <a:solidFill>
          <a:srgbClr val="9BBB59">
            <a:hueOff val="0"/>
            <a:satOff val="0"/>
            <a:lumOff val="0"/>
            <a:alphaOff val="0"/>
          </a:srgbClr>
        </a:solidFill>
        <a:ln>
          <a:noFill/>
        </a:ln>
        <a:effectLst/>
      </dgm:spPr>
      <dgm:t>
        <a:bodyPr/>
        <a:lstStyle/>
        <a:p>
          <a:endParaRPr lang="en-US"/>
        </a:p>
      </dgm:t>
    </dgm:pt>
    <dgm:pt modelId="{69F6B621-9DFB-4BAF-A184-1C5696F67479}">
      <dgm:prSet/>
      <dgm:spPr>
        <a:xfrm>
          <a:off x="2204976"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 Align and adapt</a:t>
          </a:r>
        </a:p>
      </dgm:t>
    </dgm:pt>
    <dgm:pt modelId="{CA1C74FD-0B13-43E3-9452-0F76B4092832}" type="parTrans" cxnId="{3F50E89A-399B-4237-93BD-F180AC69F295}">
      <dgm:prSet/>
      <dgm:spPr/>
      <dgm:t>
        <a:bodyPr/>
        <a:lstStyle/>
        <a:p>
          <a:endParaRPr lang="en-US"/>
        </a:p>
      </dgm:t>
    </dgm:pt>
    <dgm:pt modelId="{B0974833-4FC3-43DD-8F86-AC6DF6DA88F7}" type="sibTrans" cxnId="{3F50E89A-399B-4237-93BD-F180AC69F295}">
      <dgm:prSet/>
      <dgm:spPr/>
      <dgm:t>
        <a:bodyPr/>
        <a:lstStyle/>
        <a:p>
          <a:endParaRPr lang="en-US"/>
        </a:p>
      </dgm:t>
    </dgm:pt>
    <dgm:pt modelId="{690E4493-7D6B-44AE-95A1-89531C08EA84}">
      <dgm:prSet/>
      <dgm:spPr>
        <a:xfrm>
          <a:off x="2204976"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Prepare for implementation (rapid ISHO, trainers, budget, logistics)</a:t>
          </a:r>
        </a:p>
      </dgm:t>
    </dgm:pt>
    <dgm:pt modelId="{49EC382B-972A-48FE-985C-B9F14E19BF7D}" type="parTrans" cxnId="{CDEDEC8D-96BC-4C43-B33D-CF0549A65ABD}">
      <dgm:prSet/>
      <dgm:spPr/>
      <dgm:t>
        <a:bodyPr/>
        <a:lstStyle/>
        <a:p>
          <a:endParaRPr lang="en-US"/>
        </a:p>
      </dgm:t>
    </dgm:pt>
    <dgm:pt modelId="{56A7109E-F033-4B38-B599-F7ABA0E3C127}" type="sibTrans" cxnId="{CDEDEC8D-96BC-4C43-B33D-CF0549A65ABD}">
      <dgm:prSet/>
      <dgm:spPr/>
      <dgm:t>
        <a:bodyPr/>
        <a:lstStyle/>
        <a:p>
          <a:endParaRPr lang="en-US"/>
        </a:p>
      </dgm:t>
    </dgm:pt>
    <dgm:pt modelId="{E4124257-DA1C-4881-90CA-E4C296548CFC}">
      <dgm:prSet/>
      <dgm:spPr>
        <a:xfrm>
          <a:off x="4789198" y="2435383"/>
          <a:ext cx="1521563" cy="60507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3: Implementation | </a:t>
          </a:r>
        </a:p>
        <a:p>
          <a:pPr>
            <a:buNone/>
          </a:pPr>
          <a:r>
            <a:rPr lang="en-US" b="1" dirty="0">
              <a:solidFill>
                <a:sysClr val="window" lastClr="FFFFFF"/>
              </a:solidFill>
              <a:latin typeface="Calibri"/>
              <a:ea typeface="+mn-ea"/>
              <a:cs typeface="+mn-cs"/>
            </a:rPr>
            <a:t>Month 5</a:t>
          </a:r>
        </a:p>
      </dgm:t>
    </dgm:pt>
    <dgm:pt modelId="{315591CA-4BDE-4853-938A-48C6119A7E16}" type="parTrans" cxnId="{2123D791-C519-49FF-9ADE-E1ABFE51CE84}">
      <dgm:prSet/>
      <dgm:spPr/>
      <dgm:t>
        <a:bodyPr/>
        <a:lstStyle/>
        <a:p>
          <a:endParaRPr lang="en-US"/>
        </a:p>
      </dgm:t>
    </dgm:pt>
    <dgm:pt modelId="{2BA61CDA-DF37-4722-ACBA-962B1554EDB5}" type="sibTrans" cxnId="{2123D791-C519-49FF-9ADE-E1ABFE51CE84}">
      <dgm:prSet/>
      <dgm:spPr>
        <a:xfrm>
          <a:off x="5365228" y="1642430"/>
          <a:ext cx="1917158" cy="1917158"/>
        </a:xfrm>
        <a:prstGeom prst="leftCircularArrow">
          <a:avLst>
            <a:gd name="adj1" fmla="val 3307"/>
            <a:gd name="adj2" fmla="val 408398"/>
            <a:gd name="adj3" fmla="val 2183909"/>
            <a:gd name="adj4" fmla="val 9024489"/>
            <a:gd name="adj5" fmla="val 3858"/>
          </a:avLst>
        </a:prstGeom>
        <a:solidFill>
          <a:srgbClr val="8064A2">
            <a:hueOff val="0"/>
            <a:satOff val="0"/>
            <a:lumOff val="0"/>
            <a:alphaOff val="0"/>
          </a:srgbClr>
        </a:solidFill>
        <a:ln>
          <a:noFill/>
        </a:ln>
        <a:effectLst/>
      </dgm:spPr>
      <dgm:t>
        <a:bodyPr/>
        <a:lstStyle/>
        <a:p>
          <a:endParaRPr lang="en-US"/>
        </a:p>
      </dgm:t>
    </dgm:pt>
    <dgm:pt modelId="{C078789B-52BE-4C42-B968-1FB2C2ECCE3B}">
      <dgm:prSet/>
      <dgm:spPr>
        <a:xfrm>
          <a:off x="440880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Pre-I-LEAD (orientation, rapid ISHO assessment, workshop planning)</a:t>
          </a:r>
        </a:p>
      </dgm:t>
    </dgm:pt>
    <dgm:pt modelId="{79E9AC57-A3AF-4313-A07F-D01F303F23C6}" type="parTrans" cxnId="{370A9E51-2726-491F-A300-5AB3ABCA2543}">
      <dgm:prSet/>
      <dgm:spPr/>
      <dgm:t>
        <a:bodyPr/>
        <a:lstStyle/>
        <a:p>
          <a:endParaRPr lang="en-US"/>
        </a:p>
      </dgm:t>
    </dgm:pt>
    <dgm:pt modelId="{52FB5247-9974-4727-9FE5-38965567D365}" type="sibTrans" cxnId="{370A9E51-2726-491F-A300-5AB3ABCA2543}">
      <dgm:prSet/>
      <dgm:spPr/>
      <dgm:t>
        <a:bodyPr/>
        <a:lstStyle/>
        <a:p>
          <a:endParaRPr lang="en-US"/>
        </a:p>
      </dgm:t>
    </dgm:pt>
    <dgm:pt modelId="{870B6312-04DB-4992-9B48-BE36A74A1BA5}">
      <dgm:prSet/>
      <dgm:spPr>
        <a:xfrm>
          <a:off x="440880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I-LEAD workshop delivery (didactic and problem solving)</a:t>
          </a:r>
        </a:p>
      </dgm:t>
    </dgm:pt>
    <dgm:pt modelId="{DCBD2061-5AEA-43D5-B6C2-CD182D4B8754}" type="parTrans" cxnId="{59CB4511-A571-4953-8D23-3979A4D5DF8E}">
      <dgm:prSet/>
      <dgm:spPr/>
      <dgm:t>
        <a:bodyPr/>
        <a:lstStyle/>
        <a:p>
          <a:endParaRPr lang="en-US"/>
        </a:p>
      </dgm:t>
    </dgm:pt>
    <dgm:pt modelId="{D27F5154-7004-4299-91B4-2519D7BE7200}" type="sibTrans" cxnId="{59CB4511-A571-4953-8D23-3979A4D5DF8E}">
      <dgm:prSet/>
      <dgm:spPr/>
      <dgm:t>
        <a:bodyPr/>
        <a:lstStyle/>
        <a:p>
          <a:endParaRPr lang="en-US"/>
        </a:p>
      </dgm:t>
    </dgm:pt>
    <dgm:pt modelId="{37CE306D-B644-4A4D-9BD0-9D6D01B9E1B3}">
      <dgm:prSet/>
      <dgm:spPr>
        <a:xfrm>
          <a:off x="6993028" y="1023540"/>
          <a:ext cx="1521563" cy="60507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4: Coach &amp; Sustain | Month 6+</a:t>
          </a:r>
        </a:p>
      </dgm:t>
    </dgm:pt>
    <dgm:pt modelId="{A639D47A-151D-4B4E-9D23-AE292FB853AD}" type="parTrans" cxnId="{84B206DA-B37A-4F48-9F9A-A9E26A2C513C}">
      <dgm:prSet/>
      <dgm:spPr/>
      <dgm:t>
        <a:bodyPr/>
        <a:lstStyle/>
        <a:p>
          <a:endParaRPr lang="en-US"/>
        </a:p>
      </dgm:t>
    </dgm:pt>
    <dgm:pt modelId="{239229DA-DBD1-4615-ACD5-8B464498F09D}" type="sibTrans" cxnId="{84B206DA-B37A-4F48-9F9A-A9E26A2C513C}">
      <dgm:prSet/>
      <dgm:spPr/>
      <dgm:t>
        <a:bodyPr/>
        <a:lstStyle/>
        <a:p>
          <a:endParaRPr lang="en-US"/>
        </a:p>
      </dgm:t>
    </dgm:pt>
    <dgm:pt modelId="{344614D6-8DC7-46D5-A567-76DA2DB3E914}">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Implement action plans.</a:t>
          </a:r>
        </a:p>
      </dgm:t>
    </dgm:pt>
    <dgm:pt modelId="{F0068E77-6B71-4319-868D-514F6608C39F}" type="parTrans" cxnId="{E7C6C408-95E0-4B7E-A672-159FC5719EAA}">
      <dgm:prSet/>
      <dgm:spPr/>
      <dgm:t>
        <a:bodyPr/>
        <a:lstStyle/>
        <a:p>
          <a:endParaRPr lang="en-US"/>
        </a:p>
      </dgm:t>
    </dgm:pt>
    <dgm:pt modelId="{CBD14613-D3BF-40B0-B722-741C72C71574}" type="sibTrans" cxnId="{E7C6C408-95E0-4B7E-A672-159FC5719EAA}">
      <dgm:prSet/>
      <dgm:spPr/>
      <dgm:t>
        <a:bodyPr/>
        <a:lstStyle/>
        <a:p>
          <a:endParaRPr lang="en-US"/>
        </a:p>
      </dgm:t>
    </dgm:pt>
    <dgm:pt modelId="{761DFCD5-952C-44E7-93E9-1326BB0D98D1}">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Long-term sustainability integration</a:t>
          </a:r>
        </a:p>
      </dgm:t>
    </dgm:pt>
    <dgm:pt modelId="{936FE8A9-0889-4319-80EF-E97C7A8892EF}" type="parTrans" cxnId="{B2068245-824F-40D7-8907-B84051AD04B5}">
      <dgm:prSet/>
      <dgm:spPr/>
      <dgm:t>
        <a:bodyPr/>
        <a:lstStyle/>
        <a:p>
          <a:endParaRPr lang="en-US"/>
        </a:p>
      </dgm:t>
    </dgm:pt>
    <dgm:pt modelId="{000CE27B-D4E5-4D4D-B968-E4CC96E0EC66}" type="sibTrans" cxnId="{B2068245-824F-40D7-8907-B84051AD04B5}">
      <dgm:prSet/>
      <dgm:spPr/>
      <dgm:t>
        <a:bodyPr/>
        <a:lstStyle/>
        <a:p>
          <a:endParaRPr lang="en-US"/>
        </a:p>
      </dgm:t>
    </dgm:pt>
    <dgm:pt modelId="{D7824B26-7A2F-4884-A4EF-21EABFE85641}">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Connect with GEEKS</a:t>
          </a:r>
        </a:p>
      </dgm:t>
    </dgm:pt>
    <dgm:pt modelId="{ADED4BAE-94D0-4203-ACF8-0B3A0F8BF8ED}" type="parTrans" cxnId="{BA0EF592-0A76-413C-B70F-5C11D270C93A}">
      <dgm:prSet/>
      <dgm:spPr/>
      <dgm:t>
        <a:bodyPr/>
        <a:lstStyle/>
        <a:p>
          <a:endParaRPr lang="en-US"/>
        </a:p>
      </dgm:t>
    </dgm:pt>
    <dgm:pt modelId="{BD5E0D48-7CB7-408D-9413-C55F89A550A2}" type="sibTrans" cxnId="{BA0EF592-0A76-413C-B70F-5C11D270C93A}">
      <dgm:prSet/>
      <dgm:spPr/>
      <dgm:t>
        <a:bodyPr/>
        <a:lstStyle/>
        <a:p>
          <a:endParaRPr lang="en-US"/>
        </a:p>
      </dgm:t>
    </dgm:pt>
    <dgm:pt modelId="{9E030A13-9AFB-49DA-9493-9F87EA688385}">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Post-I-LEAD review &amp; updates</a:t>
          </a:r>
        </a:p>
      </dgm:t>
    </dgm:pt>
    <dgm:pt modelId="{A35A0115-1AF7-4630-A7B6-2544816A1CDA}" type="parTrans" cxnId="{D9A07FA6-07A5-40A4-831B-72D2C9A57A12}">
      <dgm:prSet/>
      <dgm:spPr/>
      <dgm:t>
        <a:bodyPr/>
        <a:lstStyle/>
        <a:p>
          <a:endParaRPr lang="en-US"/>
        </a:p>
      </dgm:t>
    </dgm:pt>
    <dgm:pt modelId="{F4DBF63D-C7D7-4AC5-8FA8-A6359ABE282A}" type="sibTrans" cxnId="{D9A07FA6-07A5-40A4-831B-72D2C9A57A12}">
      <dgm:prSet/>
      <dgm:spPr/>
      <dgm:t>
        <a:bodyPr/>
        <a:lstStyle/>
        <a:p>
          <a:endParaRPr lang="en-US"/>
        </a:p>
      </dgm:t>
    </dgm:pt>
    <dgm:pt modelId="{4B572F42-8531-4A9B-845B-3FCBA2EBCC23}" type="pres">
      <dgm:prSet presAssocID="{D2A4D89D-3A8D-46AA-A975-410A3BB355FA}" presName="Name0" presStyleCnt="0">
        <dgm:presLayoutVars>
          <dgm:dir/>
          <dgm:animLvl val="lvl"/>
          <dgm:resizeHandles val="exact"/>
        </dgm:presLayoutVars>
      </dgm:prSet>
      <dgm:spPr/>
    </dgm:pt>
    <dgm:pt modelId="{F3FABB41-7135-43A8-BE81-C102C1C95711}" type="pres">
      <dgm:prSet presAssocID="{D2A4D89D-3A8D-46AA-A975-410A3BB355FA}" presName="tSp" presStyleCnt="0"/>
      <dgm:spPr/>
    </dgm:pt>
    <dgm:pt modelId="{CCDF134F-3726-4F98-A5BF-2E466E112EA5}" type="pres">
      <dgm:prSet presAssocID="{D2A4D89D-3A8D-46AA-A975-410A3BB355FA}" presName="bSp" presStyleCnt="0"/>
      <dgm:spPr/>
    </dgm:pt>
    <dgm:pt modelId="{B5BCF44E-BAC2-4771-85E9-EEDE50C85EAA}" type="pres">
      <dgm:prSet presAssocID="{D2A4D89D-3A8D-46AA-A975-410A3BB355FA}" presName="process" presStyleCnt="0"/>
      <dgm:spPr/>
    </dgm:pt>
    <dgm:pt modelId="{9E083D69-A01C-4C72-80B0-9B4C340AB44A}" type="pres">
      <dgm:prSet presAssocID="{88A56638-EEFB-40A1-90BD-A46D7E66312E}" presName="composite1" presStyleCnt="0"/>
      <dgm:spPr/>
    </dgm:pt>
    <dgm:pt modelId="{47337738-5447-492E-BDAE-36708C4CE1A2}" type="pres">
      <dgm:prSet presAssocID="{88A56638-EEFB-40A1-90BD-A46D7E66312E}" presName="dummyNode1" presStyleLbl="node1" presStyleIdx="0" presStyleCnt="4"/>
      <dgm:spPr/>
    </dgm:pt>
    <dgm:pt modelId="{9BB7A246-CE37-4A34-85FB-CF3607FC1517}" type="pres">
      <dgm:prSet presAssocID="{88A56638-EEFB-40A1-90BD-A46D7E66312E}" presName="childNode1" presStyleLbl="bgAcc1" presStyleIdx="0" presStyleCnt="4">
        <dgm:presLayoutVars>
          <dgm:bulletEnabled val="1"/>
        </dgm:presLayoutVars>
      </dgm:prSet>
      <dgm:spPr/>
    </dgm:pt>
    <dgm:pt modelId="{7720E0F4-B6F9-45B2-9EA0-266A385683D4}" type="pres">
      <dgm:prSet presAssocID="{88A56638-EEFB-40A1-90BD-A46D7E66312E}" presName="childNode1tx" presStyleLbl="bgAcc1" presStyleIdx="0" presStyleCnt="4">
        <dgm:presLayoutVars>
          <dgm:bulletEnabled val="1"/>
        </dgm:presLayoutVars>
      </dgm:prSet>
      <dgm:spPr/>
    </dgm:pt>
    <dgm:pt modelId="{280716B4-AF2E-4A34-9584-4F8B46D3E7B1}" type="pres">
      <dgm:prSet presAssocID="{88A56638-EEFB-40A1-90BD-A46D7E66312E}" presName="parentNode1" presStyleLbl="node1" presStyleIdx="0" presStyleCnt="4">
        <dgm:presLayoutVars>
          <dgm:chMax val="1"/>
          <dgm:bulletEnabled val="1"/>
        </dgm:presLayoutVars>
      </dgm:prSet>
      <dgm:spPr/>
    </dgm:pt>
    <dgm:pt modelId="{D0F1AF29-7DF5-45C0-ABCC-6492CB62DEB7}" type="pres">
      <dgm:prSet presAssocID="{88A56638-EEFB-40A1-90BD-A46D7E66312E}" presName="connSite1" presStyleCnt="0"/>
      <dgm:spPr/>
    </dgm:pt>
    <dgm:pt modelId="{C133283D-D4D2-4CF6-BF77-65A4F54BFB2C}" type="pres">
      <dgm:prSet presAssocID="{DA6BFB69-E416-445E-BECC-83657B799076}" presName="Name9" presStyleLbl="sibTrans2D1" presStyleIdx="0" presStyleCnt="3"/>
      <dgm:spPr/>
    </dgm:pt>
    <dgm:pt modelId="{37711BC6-732B-476B-81F5-2A2102E20F9B}" type="pres">
      <dgm:prSet presAssocID="{658121CB-EFB3-4931-95DF-85C949F5F691}" presName="composite2" presStyleCnt="0"/>
      <dgm:spPr/>
    </dgm:pt>
    <dgm:pt modelId="{C0FD8CA4-9EC3-4314-AE12-4D2BEEE6A7F4}" type="pres">
      <dgm:prSet presAssocID="{658121CB-EFB3-4931-95DF-85C949F5F691}" presName="dummyNode2" presStyleLbl="node1" presStyleIdx="0" presStyleCnt="4"/>
      <dgm:spPr/>
    </dgm:pt>
    <dgm:pt modelId="{8C601303-8812-40EA-8B2E-654E50A9CA0C}" type="pres">
      <dgm:prSet presAssocID="{658121CB-EFB3-4931-95DF-85C949F5F691}" presName="childNode2" presStyleLbl="bgAcc1" presStyleIdx="1" presStyleCnt="4">
        <dgm:presLayoutVars>
          <dgm:bulletEnabled val="1"/>
        </dgm:presLayoutVars>
      </dgm:prSet>
      <dgm:spPr/>
    </dgm:pt>
    <dgm:pt modelId="{6DCE730D-FC49-4A0C-BAD7-0FA94A3C909E}" type="pres">
      <dgm:prSet presAssocID="{658121CB-EFB3-4931-95DF-85C949F5F691}" presName="childNode2tx" presStyleLbl="bgAcc1" presStyleIdx="1" presStyleCnt="4">
        <dgm:presLayoutVars>
          <dgm:bulletEnabled val="1"/>
        </dgm:presLayoutVars>
      </dgm:prSet>
      <dgm:spPr/>
    </dgm:pt>
    <dgm:pt modelId="{833667AC-DFA5-4294-920D-1AD56ED0704C}" type="pres">
      <dgm:prSet presAssocID="{658121CB-EFB3-4931-95DF-85C949F5F691}" presName="parentNode2" presStyleLbl="node1" presStyleIdx="1" presStyleCnt="4">
        <dgm:presLayoutVars>
          <dgm:chMax val="0"/>
          <dgm:bulletEnabled val="1"/>
        </dgm:presLayoutVars>
      </dgm:prSet>
      <dgm:spPr/>
    </dgm:pt>
    <dgm:pt modelId="{037E587B-E2F0-4060-BE48-E45949BE1363}" type="pres">
      <dgm:prSet presAssocID="{658121CB-EFB3-4931-95DF-85C949F5F691}" presName="connSite2" presStyleCnt="0"/>
      <dgm:spPr/>
    </dgm:pt>
    <dgm:pt modelId="{6EF51E05-8167-4C1E-858C-4F523F21EECF}" type="pres">
      <dgm:prSet presAssocID="{42E4F26A-6499-4F8F-B45B-4086B2F5348F}" presName="Name18" presStyleLbl="sibTrans2D1" presStyleIdx="1" presStyleCnt="3"/>
      <dgm:spPr/>
    </dgm:pt>
    <dgm:pt modelId="{506FB383-844D-40AA-B68D-BD45115E9B9E}" type="pres">
      <dgm:prSet presAssocID="{E4124257-DA1C-4881-90CA-E4C296548CFC}" presName="composite1" presStyleCnt="0"/>
      <dgm:spPr/>
    </dgm:pt>
    <dgm:pt modelId="{2483935D-9060-4516-9EF8-4448CF8FD906}" type="pres">
      <dgm:prSet presAssocID="{E4124257-DA1C-4881-90CA-E4C296548CFC}" presName="dummyNode1" presStyleLbl="node1" presStyleIdx="1" presStyleCnt="4"/>
      <dgm:spPr/>
    </dgm:pt>
    <dgm:pt modelId="{024BF284-D6A1-4278-A391-3FCC6FE35A45}" type="pres">
      <dgm:prSet presAssocID="{E4124257-DA1C-4881-90CA-E4C296548CFC}" presName="childNode1" presStyleLbl="bgAcc1" presStyleIdx="2" presStyleCnt="4">
        <dgm:presLayoutVars>
          <dgm:bulletEnabled val="1"/>
        </dgm:presLayoutVars>
      </dgm:prSet>
      <dgm:spPr/>
    </dgm:pt>
    <dgm:pt modelId="{F3F326C3-E96A-47AE-9197-022C741D20CD}" type="pres">
      <dgm:prSet presAssocID="{E4124257-DA1C-4881-90CA-E4C296548CFC}" presName="childNode1tx" presStyleLbl="bgAcc1" presStyleIdx="2" presStyleCnt="4">
        <dgm:presLayoutVars>
          <dgm:bulletEnabled val="1"/>
        </dgm:presLayoutVars>
      </dgm:prSet>
      <dgm:spPr/>
    </dgm:pt>
    <dgm:pt modelId="{F55A819E-05CA-475F-8560-E72558F6B479}" type="pres">
      <dgm:prSet presAssocID="{E4124257-DA1C-4881-90CA-E4C296548CFC}" presName="parentNode1" presStyleLbl="node1" presStyleIdx="2" presStyleCnt="4">
        <dgm:presLayoutVars>
          <dgm:chMax val="1"/>
          <dgm:bulletEnabled val="1"/>
        </dgm:presLayoutVars>
      </dgm:prSet>
      <dgm:spPr/>
    </dgm:pt>
    <dgm:pt modelId="{AF2D7F93-6E78-42B5-BDE2-BA1A0FDFA6B7}" type="pres">
      <dgm:prSet presAssocID="{E4124257-DA1C-4881-90CA-E4C296548CFC}" presName="connSite1" presStyleCnt="0"/>
      <dgm:spPr/>
    </dgm:pt>
    <dgm:pt modelId="{2BB3B887-6BC2-4B59-92A7-46FBBA7EAF0E}" type="pres">
      <dgm:prSet presAssocID="{2BA61CDA-DF37-4722-ACBA-962B1554EDB5}" presName="Name9" presStyleLbl="sibTrans2D1" presStyleIdx="2" presStyleCnt="3"/>
      <dgm:spPr/>
    </dgm:pt>
    <dgm:pt modelId="{BD3A1F77-1C72-41E5-8C1B-0F77C1E0CD92}" type="pres">
      <dgm:prSet presAssocID="{37CE306D-B644-4A4D-9BD0-9D6D01B9E1B3}" presName="composite2" presStyleCnt="0"/>
      <dgm:spPr/>
    </dgm:pt>
    <dgm:pt modelId="{17E76001-399D-4243-946F-E59449D05188}" type="pres">
      <dgm:prSet presAssocID="{37CE306D-B644-4A4D-9BD0-9D6D01B9E1B3}" presName="dummyNode2" presStyleLbl="node1" presStyleIdx="2" presStyleCnt="4"/>
      <dgm:spPr/>
    </dgm:pt>
    <dgm:pt modelId="{317EB600-6C01-41D3-888E-2A70189D5822}" type="pres">
      <dgm:prSet presAssocID="{37CE306D-B644-4A4D-9BD0-9D6D01B9E1B3}" presName="childNode2" presStyleLbl="bgAcc1" presStyleIdx="3" presStyleCnt="4">
        <dgm:presLayoutVars>
          <dgm:bulletEnabled val="1"/>
        </dgm:presLayoutVars>
      </dgm:prSet>
      <dgm:spPr/>
    </dgm:pt>
    <dgm:pt modelId="{E7B805CD-B8D6-4064-A707-6AFA9A9AB73A}" type="pres">
      <dgm:prSet presAssocID="{37CE306D-B644-4A4D-9BD0-9D6D01B9E1B3}" presName="childNode2tx" presStyleLbl="bgAcc1" presStyleIdx="3" presStyleCnt="4">
        <dgm:presLayoutVars>
          <dgm:bulletEnabled val="1"/>
        </dgm:presLayoutVars>
      </dgm:prSet>
      <dgm:spPr/>
    </dgm:pt>
    <dgm:pt modelId="{10CB23F9-8BFD-4E6F-B2CD-82D03048EA19}" type="pres">
      <dgm:prSet presAssocID="{37CE306D-B644-4A4D-9BD0-9D6D01B9E1B3}" presName="parentNode2" presStyleLbl="node1" presStyleIdx="3" presStyleCnt="4">
        <dgm:presLayoutVars>
          <dgm:chMax val="0"/>
          <dgm:bulletEnabled val="1"/>
        </dgm:presLayoutVars>
      </dgm:prSet>
      <dgm:spPr/>
    </dgm:pt>
    <dgm:pt modelId="{34DB7EDB-6753-409B-B54B-2AAC5A2878B8}" type="pres">
      <dgm:prSet presAssocID="{37CE306D-B644-4A4D-9BD0-9D6D01B9E1B3}" presName="connSite2" presStyleCnt="0"/>
      <dgm:spPr/>
    </dgm:pt>
  </dgm:ptLst>
  <dgm:cxnLst>
    <dgm:cxn modelId="{E7C6C408-95E0-4B7E-A672-159FC5719EAA}" srcId="{37CE306D-B644-4A4D-9BD0-9D6D01B9E1B3}" destId="{344614D6-8DC7-46D5-A567-76DA2DB3E914}" srcOrd="0" destOrd="0" parTransId="{F0068E77-6B71-4319-868D-514F6608C39F}" sibTransId="{CBD14613-D3BF-40B0-B722-741C72C71574}"/>
    <dgm:cxn modelId="{22D72709-34C3-4952-916E-CE7D2147A54C}" srcId="{D2A4D89D-3A8D-46AA-A975-410A3BB355FA}" destId="{658121CB-EFB3-4931-95DF-85C949F5F691}" srcOrd="1" destOrd="0" parTransId="{B25B0D5E-50B6-4F94-BC67-FFD9179944D6}" sibTransId="{42E4F26A-6499-4F8F-B45B-4086B2F5348F}"/>
    <dgm:cxn modelId="{7121620B-BE85-42CB-9D28-4E1239ADD8A8}" type="presOf" srcId="{C078789B-52BE-4C42-B968-1FB2C2ECCE3B}" destId="{F3F326C3-E96A-47AE-9197-022C741D20CD}" srcOrd="1" destOrd="0" presId="urn:microsoft.com/office/officeart/2005/8/layout/hProcess4"/>
    <dgm:cxn modelId="{59CB4511-A571-4953-8D23-3979A4D5DF8E}" srcId="{E4124257-DA1C-4881-90CA-E4C296548CFC}" destId="{870B6312-04DB-4992-9B48-BE36A74A1BA5}" srcOrd="1" destOrd="0" parTransId="{DCBD2061-5AEA-43D5-B6C2-CD182D4B8754}" sibTransId="{D27F5154-7004-4299-91B4-2519D7BE7200}"/>
    <dgm:cxn modelId="{8B59D412-2CE7-4D25-A5E4-EF53BF7D14AD}" type="presOf" srcId="{870B6312-04DB-4992-9B48-BE36A74A1BA5}" destId="{024BF284-D6A1-4278-A391-3FCC6FE35A45}" srcOrd="0" destOrd="1" presId="urn:microsoft.com/office/officeart/2005/8/layout/hProcess4"/>
    <dgm:cxn modelId="{39D1B616-0722-4F35-B3D4-65D1CF2CBECD}" type="presOf" srcId="{344614D6-8DC7-46D5-A567-76DA2DB3E914}" destId="{317EB600-6C01-41D3-888E-2A70189D5822}" srcOrd="0" destOrd="0" presId="urn:microsoft.com/office/officeart/2005/8/layout/hProcess4"/>
    <dgm:cxn modelId="{0F739024-2C65-414F-84CD-7B981B25C109}" type="presOf" srcId="{92B3E578-C5FF-454A-B1E6-DEDAC98EDE9E}" destId="{9BB7A246-CE37-4A34-85FB-CF3607FC1517}" srcOrd="0" destOrd="1" presId="urn:microsoft.com/office/officeart/2005/8/layout/hProcess4"/>
    <dgm:cxn modelId="{CCBFAF28-D68A-46BF-83FE-14AC6B539E58}" type="presOf" srcId="{344614D6-8DC7-46D5-A567-76DA2DB3E914}" destId="{E7B805CD-B8D6-4064-A707-6AFA9A9AB73A}" srcOrd="1" destOrd="0" presId="urn:microsoft.com/office/officeart/2005/8/layout/hProcess4"/>
    <dgm:cxn modelId="{6E941B2D-FB44-4941-B3C9-48FC812257DF}" type="presOf" srcId="{9E030A13-9AFB-49DA-9493-9F87EA688385}" destId="{317EB600-6C01-41D3-888E-2A70189D5822}" srcOrd="0" destOrd="1" presId="urn:microsoft.com/office/officeart/2005/8/layout/hProcess4"/>
    <dgm:cxn modelId="{14B54631-F9D0-43FC-9FF6-5D86967DA01A}" type="presOf" srcId="{D7824B26-7A2F-4884-A4EF-21EABFE85641}" destId="{317EB600-6C01-41D3-888E-2A70189D5822}" srcOrd="0" destOrd="3" presId="urn:microsoft.com/office/officeart/2005/8/layout/hProcess4"/>
    <dgm:cxn modelId="{396C733F-5DD3-48E0-914D-459287B288C7}" type="presOf" srcId="{A7A5BA10-D37A-438A-992B-6DCEF1F3D2A2}" destId="{7720E0F4-B6F9-45B2-9EA0-266A385683D4}" srcOrd="1" destOrd="0" presId="urn:microsoft.com/office/officeart/2005/8/layout/hProcess4"/>
    <dgm:cxn modelId="{6BB7985B-1558-4BDD-9C53-92BF634C00FD}" type="presOf" srcId="{2BA61CDA-DF37-4722-ACBA-962B1554EDB5}" destId="{2BB3B887-6BC2-4B59-92A7-46FBBA7EAF0E}" srcOrd="0" destOrd="0" presId="urn:microsoft.com/office/officeart/2005/8/layout/hProcess4"/>
    <dgm:cxn modelId="{C5F47D60-9962-4675-8259-C1E5D3C932C9}" type="presOf" srcId="{69F6B621-9DFB-4BAF-A184-1C5696F67479}" destId="{6DCE730D-FC49-4A0C-BAD7-0FA94A3C909E}" srcOrd="1" destOrd="0" presId="urn:microsoft.com/office/officeart/2005/8/layout/hProcess4"/>
    <dgm:cxn modelId="{AD8EDF61-0056-46DA-A7A7-3D247B23AC74}" srcId="{88A56638-EEFB-40A1-90BD-A46D7E66312E}" destId="{82C3DD48-4A9E-4E65-B5EC-9FC6B4B766DC}" srcOrd="2" destOrd="0" parTransId="{103E7921-D767-418E-B77C-1C32AF5D5036}" sibTransId="{E02D0FF5-0948-4803-AFB9-4EB07318C7FD}"/>
    <dgm:cxn modelId="{B2068245-824F-40D7-8907-B84051AD04B5}" srcId="{37CE306D-B644-4A4D-9BD0-9D6D01B9E1B3}" destId="{761DFCD5-952C-44E7-93E9-1326BB0D98D1}" srcOrd="2" destOrd="0" parTransId="{936FE8A9-0889-4319-80EF-E97C7A8892EF}" sibTransId="{000CE27B-D4E5-4D4D-B968-E4CC96E0EC66}"/>
    <dgm:cxn modelId="{D52E5B67-503E-42A4-8BEF-59D2C345917A}" type="presOf" srcId="{E4124257-DA1C-4881-90CA-E4C296548CFC}" destId="{F55A819E-05CA-475F-8560-E72558F6B479}" srcOrd="0" destOrd="0" presId="urn:microsoft.com/office/officeart/2005/8/layout/hProcess4"/>
    <dgm:cxn modelId="{1D29D249-885C-4960-BFF5-93F39CA95923}" type="presOf" srcId="{690E4493-7D6B-44AE-95A1-89531C08EA84}" destId="{6DCE730D-FC49-4A0C-BAD7-0FA94A3C909E}" srcOrd="1" destOrd="1" presId="urn:microsoft.com/office/officeart/2005/8/layout/hProcess4"/>
    <dgm:cxn modelId="{589A9E4B-FF64-401C-A7BC-86B04FE36508}" type="presOf" srcId="{A7A5BA10-D37A-438A-992B-6DCEF1F3D2A2}" destId="{9BB7A246-CE37-4A34-85FB-CF3607FC1517}" srcOrd="0" destOrd="0" presId="urn:microsoft.com/office/officeart/2005/8/layout/hProcess4"/>
    <dgm:cxn modelId="{82D3294F-6EDF-4D71-A238-8936BEA6D876}" type="presOf" srcId="{69F6B621-9DFB-4BAF-A184-1C5696F67479}" destId="{8C601303-8812-40EA-8B2E-654E50A9CA0C}" srcOrd="0" destOrd="0" presId="urn:microsoft.com/office/officeart/2005/8/layout/hProcess4"/>
    <dgm:cxn modelId="{370A9E51-2726-491F-A300-5AB3ABCA2543}" srcId="{E4124257-DA1C-4881-90CA-E4C296548CFC}" destId="{C078789B-52BE-4C42-B968-1FB2C2ECCE3B}" srcOrd="0" destOrd="0" parTransId="{79E9AC57-A3AF-4313-A07F-D01F303F23C6}" sibTransId="{52FB5247-9974-4727-9FE5-38965567D365}"/>
    <dgm:cxn modelId="{DB18FA58-2644-4795-900E-B892D3071F69}" type="presOf" srcId="{9E030A13-9AFB-49DA-9493-9F87EA688385}" destId="{E7B805CD-B8D6-4064-A707-6AFA9A9AB73A}" srcOrd="1" destOrd="1" presId="urn:microsoft.com/office/officeart/2005/8/layout/hProcess4"/>
    <dgm:cxn modelId="{C687387F-4CD6-48CC-B1C2-9D9DF06EE647}" type="presOf" srcId="{D2A4D89D-3A8D-46AA-A975-410A3BB355FA}" destId="{4B572F42-8531-4A9B-845B-3FCBA2EBCC23}" srcOrd="0" destOrd="0" presId="urn:microsoft.com/office/officeart/2005/8/layout/hProcess4"/>
    <dgm:cxn modelId="{DFC9B880-152B-45F1-92D9-E57D7623157B}" srcId="{88A56638-EEFB-40A1-90BD-A46D7E66312E}" destId="{A7A5BA10-D37A-438A-992B-6DCEF1F3D2A2}" srcOrd="0" destOrd="0" parTransId="{4EC28EAE-C07D-478C-8948-D65DBD324F1E}" sibTransId="{8A08F1CE-E1E9-48F3-80EB-4DEF9CBBE646}"/>
    <dgm:cxn modelId="{CDEDEC8D-96BC-4C43-B33D-CF0549A65ABD}" srcId="{658121CB-EFB3-4931-95DF-85C949F5F691}" destId="{690E4493-7D6B-44AE-95A1-89531C08EA84}" srcOrd="1" destOrd="0" parTransId="{49EC382B-972A-48FE-985C-B9F14E19BF7D}" sibTransId="{56A7109E-F033-4B38-B599-F7ABA0E3C127}"/>
    <dgm:cxn modelId="{2123D791-C519-49FF-9ADE-E1ABFE51CE84}" srcId="{D2A4D89D-3A8D-46AA-A975-410A3BB355FA}" destId="{E4124257-DA1C-4881-90CA-E4C296548CFC}" srcOrd="2" destOrd="0" parTransId="{315591CA-4BDE-4853-938A-48C6119A7E16}" sibTransId="{2BA61CDA-DF37-4722-ACBA-962B1554EDB5}"/>
    <dgm:cxn modelId="{BA0EF592-0A76-413C-B70F-5C11D270C93A}" srcId="{37CE306D-B644-4A4D-9BD0-9D6D01B9E1B3}" destId="{D7824B26-7A2F-4884-A4EF-21EABFE85641}" srcOrd="3" destOrd="0" parTransId="{ADED4BAE-94D0-4203-ACF8-0B3A0F8BF8ED}" sibTransId="{BD5E0D48-7CB7-408D-9413-C55F89A550A2}"/>
    <dgm:cxn modelId="{E0798798-2A0B-4B2E-B0E5-D1C6E5BC7765}" type="presOf" srcId="{82C3DD48-4A9E-4E65-B5EC-9FC6B4B766DC}" destId="{9BB7A246-CE37-4A34-85FB-CF3607FC1517}" srcOrd="0" destOrd="2" presId="urn:microsoft.com/office/officeart/2005/8/layout/hProcess4"/>
    <dgm:cxn modelId="{3F50E89A-399B-4237-93BD-F180AC69F295}" srcId="{658121CB-EFB3-4931-95DF-85C949F5F691}" destId="{69F6B621-9DFB-4BAF-A184-1C5696F67479}" srcOrd="0" destOrd="0" parTransId="{CA1C74FD-0B13-43E3-9452-0F76B4092832}" sibTransId="{B0974833-4FC3-43DD-8F86-AC6DF6DA88F7}"/>
    <dgm:cxn modelId="{264335A0-C416-48C5-A3E1-3D09662A1F01}" type="presOf" srcId="{82C3DD48-4A9E-4E65-B5EC-9FC6B4B766DC}" destId="{7720E0F4-B6F9-45B2-9EA0-266A385683D4}" srcOrd="1" destOrd="2" presId="urn:microsoft.com/office/officeart/2005/8/layout/hProcess4"/>
    <dgm:cxn modelId="{26BD57A2-2B4E-42B2-9719-1E01DD7F2922}" type="presOf" srcId="{761DFCD5-952C-44E7-93E9-1326BB0D98D1}" destId="{317EB600-6C01-41D3-888E-2A70189D5822}" srcOrd="0" destOrd="2" presId="urn:microsoft.com/office/officeart/2005/8/layout/hProcess4"/>
    <dgm:cxn modelId="{7FAAC8A3-588A-4905-952F-A30B6392E976}" type="presOf" srcId="{D7824B26-7A2F-4884-A4EF-21EABFE85641}" destId="{E7B805CD-B8D6-4064-A707-6AFA9A9AB73A}" srcOrd="1" destOrd="3" presId="urn:microsoft.com/office/officeart/2005/8/layout/hProcess4"/>
    <dgm:cxn modelId="{D9A07FA6-07A5-40A4-831B-72D2C9A57A12}" srcId="{37CE306D-B644-4A4D-9BD0-9D6D01B9E1B3}" destId="{9E030A13-9AFB-49DA-9493-9F87EA688385}" srcOrd="1" destOrd="0" parTransId="{A35A0115-1AF7-4630-A7B6-2544816A1CDA}" sibTransId="{F4DBF63D-C7D7-4AC5-8FA8-A6359ABE282A}"/>
    <dgm:cxn modelId="{2EB76AA8-9E5A-42BA-ABE4-5381909782F3}" srcId="{88A56638-EEFB-40A1-90BD-A46D7E66312E}" destId="{92B3E578-C5FF-454A-B1E6-DEDAC98EDE9E}" srcOrd="1" destOrd="0" parTransId="{71354EBB-BD6E-4C71-AF24-B4D10D9DCC25}" sibTransId="{E0CC6EF7-63D7-4945-BE4A-BD0A5FC3BE7D}"/>
    <dgm:cxn modelId="{BD0CEEBA-4B68-4474-87CD-06BCA896BB68}" type="presOf" srcId="{C078789B-52BE-4C42-B968-1FB2C2ECCE3B}" destId="{024BF284-D6A1-4278-A391-3FCC6FE35A45}" srcOrd="0" destOrd="0" presId="urn:microsoft.com/office/officeart/2005/8/layout/hProcess4"/>
    <dgm:cxn modelId="{C1CD7DBB-6190-4A0B-83EF-6825B26968D2}" type="presOf" srcId="{92B3E578-C5FF-454A-B1E6-DEDAC98EDE9E}" destId="{7720E0F4-B6F9-45B2-9EA0-266A385683D4}" srcOrd="1" destOrd="1" presId="urn:microsoft.com/office/officeart/2005/8/layout/hProcess4"/>
    <dgm:cxn modelId="{0C0BF9CB-6F38-4B67-99A9-800E55647149}" type="presOf" srcId="{42E4F26A-6499-4F8F-B45B-4086B2F5348F}" destId="{6EF51E05-8167-4C1E-858C-4F523F21EECF}" srcOrd="0" destOrd="0" presId="urn:microsoft.com/office/officeart/2005/8/layout/hProcess4"/>
    <dgm:cxn modelId="{604EADCD-68BE-4E66-A01B-C5C6188F4DED}" type="presOf" srcId="{761DFCD5-952C-44E7-93E9-1326BB0D98D1}" destId="{E7B805CD-B8D6-4064-A707-6AFA9A9AB73A}" srcOrd="1" destOrd="2" presId="urn:microsoft.com/office/officeart/2005/8/layout/hProcess4"/>
    <dgm:cxn modelId="{FBF2B1D0-4ADE-4747-94AD-95EF084317E5}" type="presOf" srcId="{690E4493-7D6B-44AE-95A1-89531C08EA84}" destId="{8C601303-8812-40EA-8B2E-654E50A9CA0C}" srcOrd="0" destOrd="1" presId="urn:microsoft.com/office/officeart/2005/8/layout/hProcess4"/>
    <dgm:cxn modelId="{84B206DA-B37A-4F48-9F9A-A9E26A2C513C}" srcId="{D2A4D89D-3A8D-46AA-A975-410A3BB355FA}" destId="{37CE306D-B644-4A4D-9BD0-9D6D01B9E1B3}" srcOrd="3" destOrd="0" parTransId="{A639D47A-151D-4B4E-9D23-AE292FB853AD}" sibTransId="{239229DA-DBD1-4615-ACD5-8B464498F09D}"/>
    <dgm:cxn modelId="{A2DD0AE1-5555-4035-8F5A-DB99EA02C1F3}" type="presOf" srcId="{870B6312-04DB-4992-9B48-BE36A74A1BA5}" destId="{F3F326C3-E96A-47AE-9197-022C741D20CD}" srcOrd="1" destOrd="1" presId="urn:microsoft.com/office/officeart/2005/8/layout/hProcess4"/>
    <dgm:cxn modelId="{573410E7-DEFF-4BEE-8821-49511A272133}" type="presOf" srcId="{37CE306D-B644-4A4D-9BD0-9D6D01B9E1B3}" destId="{10CB23F9-8BFD-4E6F-B2CD-82D03048EA19}" srcOrd="0" destOrd="0" presId="urn:microsoft.com/office/officeart/2005/8/layout/hProcess4"/>
    <dgm:cxn modelId="{D31222E7-9B58-489D-AF75-036184D9ECEE}" srcId="{D2A4D89D-3A8D-46AA-A975-410A3BB355FA}" destId="{88A56638-EEFB-40A1-90BD-A46D7E66312E}" srcOrd="0" destOrd="0" parTransId="{CB7564EA-1DB4-4C25-B002-7021F1E6CC2E}" sibTransId="{DA6BFB69-E416-445E-BECC-83657B799076}"/>
    <dgm:cxn modelId="{19FE68EE-312B-4B41-8BC3-391992562660}" type="presOf" srcId="{DA6BFB69-E416-445E-BECC-83657B799076}" destId="{C133283D-D4D2-4CF6-BF77-65A4F54BFB2C}" srcOrd="0" destOrd="0" presId="urn:microsoft.com/office/officeart/2005/8/layout/hProcess4"/>
    <dgm:cxn modelId="{6A3D3BEF-4AB4-435A-97FB-C2A40D0E1AB3}" type="presOf" srcId="{88A56638-EEFB-40A1-90BD-A46D7E66312E}" destId="{280716B4-AF2E-4A34-9584-4F8B46D3E7B1}" srcOrd="0" destOrd="0" presId="urn:microsoft.com/office/officeart/2005/8/layout/hProcess4"/>
    <dgm:cxn modelId="{8A2384F3-179C-4603-BEAC-88964C6E8654}" type="presOf" srcId="{658121CB-EFB3-4931-95DF-85C949F5F691}" destId="{833667AC-DFA5-4294-920D-1AD56ED0704C}" srcOrd="0" destOrd="0" presId="urn:microsoft.com/office/officeart/2005/8/layout/hProcess4"/>
    <dgm:cxn modelId="{45930C2A-7F5C-40CD-95EC-A412ED81C045}" type="presParOf" srcId="{4B572F42-8531-4A9B-845B-3FCBA2EBCC23}" destId="{F3FABB41-7135-43A8-BE81-C102C1C95711}" srcOrd="0" destOrd="0" presId="urn:microsoft.com/office/officeart/2005/8/layout/hProcess4"/>
    <dgm:cxn modelId="{AC024652-AD64-4624-82AC-4853025299E3}" type="presParOf" srcId="{4B572F42-8531-4A9B-845B-3FCBA2EBCC23}" destId="{CCDF134F-3726-4F98-A5BF-2E466E112EA5}" srcOrd="1" destOrd="0" presId="urn:microsoft.com/office/officeart/2005/8/layout/hProcess4"/>
    <dgm:cxn modelId="{B61010E1-CE6B-4DEA-86EB-6384D05E4235}" type="presParOf" srcId="{4B572F42-8531-4A9B-845B-3FCBA2EBCC23}" destId="{B5BCF44E-BAC2-4771-85E9-EEDE50C85EAA}" srcOrd="2" destOrd="0" presId="urn:microsoft.com/office/officeart/2005/8/layout/hProcess4"/>
    <dgm:cxn modelId="{5D6BEC59-223D-4BBA-8696-0FD18A92D3F1}" type="presParOf" srcId="{B5BCF44E-BAC2-4771-85E9-EEDE50C85EAA}" destId="{9E083D69-A01C-4C72-80B0-9B4C340AB44A}" srcOrd="0" destOrd="0" presId="urn:microsoft.com/office/officeart/2005/8/layout/hProcess4"/>
    <dgm:cxn modelId="{6CCB86F1-1B75-4879-8900-C56B5334F4CF}" type="presParOf" srcId="{9E083D69-A01C-4C72-80B0-9B4C340AB44A}" destId="{47337738-5447-492E-BDAE-36708C4CE1A2}" srcOrd="0" destOrd="0" presId="urn:microsoft.com/office/officeart/2005/8/layout/hProcess4"/>
    <dgm:cxn modelId="{0BA9B0E9-354D-49C6-A95A-0F49950DEE9A}" type="presParOf" srcId="{9E083D69-A01C-4C72-80B0-9B4C340AB44A}" destId="{9BB7A246-CE37-4A34-85FB-CF3607FC1517}" srcOrd="1" destOrd="0" presId="urn:microsoft.com/office/officeart/2005/8/layout/hProcess4"/>
    <dgm:cxn modelId="{1FC47E06-A6C5-4A0F-AF6D-CB20F6FF5EE8}" type="presParOf" srcId="{9E083D69-A01C-4C72-80B0-9B4C340AB44A}" destId="{7720E0F4-B6F9-45B2-9EA0-266A385683D4}" srcOrd="2" destOrd="0" presId="urn:microsoft.com/office/officeart/2005/8/layout/hProcess4"/>
    <dgm:cxn modelId="{F39C51F9-B3D4-456D-987E-29628612BAE3}" type="presParOf" srcId="{9E083D69-A01C-4C72-80B0-9B4C340AB44A}" destId="{280716B4-AF2E-4A34-9584-4F8B46D3E7B1}" srcOrd="3" destOrd="0" presId="urn:microsoft.com/office/officeart/2005/8/layout/hProcess4"/>
    <dgm:cxn modelId="{CCD1CEE2-0162-4DEB-83E7-209C5920F4BE}" type="presParOf" srcId="{9E083D69-A01C-4C72-80B0-9B4C340AB44A}" destId="{D0F1AF29-7DF5-45C0-ABCC-6492CB62DEB7}" srcOrd="4" destOrd="0" presId="urn:microsoft.com/office/officeart/2005/8/layout/hProcess4"/>
    <dgm:cxn modelId="{0044C1D7-6009-42F3-9A83-DEC64400764A}" type="presParOf" srcId="{B5BCF44E-BAC2-4771-85E9-EEDE50C85EAA}" destId="{C133283D-D4D2-4CF6-BF77-65A4F54BFB2C}" srcOrd="1" destOrd="0" presId="urn:microsoft.com/office/officeart/2005/8/layout/hProcess4"/>
    <dgm:cxn modelId="{82DCF976-F9B8-415D-9347-375B0A9825C5}" type="presParOf" srcId="{B5BCF44E-BAC2-4771-85E9-EEDE50C85EAA}" destId="{37711BC6-732B-476B-81F5-2A2102E20F9B}" srcOrd="2" destOrd="0" presId="urn:microsoft.com/office/officeart/2005/8/layout/hProcess4"/>
    <dgm:cxn modelId="{7C11CC2D-1A9E-4AA9-B122-3D372874B8FA}" type="presParOf" srcId="{37711BC6-732B-476B-81F5-2A2102E20F9B}" destId="{C0FD8CA4-9EC3-4314-AE12-4D2BEEE6A7F4}" srcOrd="0" destOrd="0" presId="urn:microsoft.com/office/officeart/2005/8/layout/hProcess4"/>
    <dgm:cxn modelId="{19383065-DB35-4D79-A6AB-B758212F08A4}" type="presParOf" srcId="{37711BC6-732B-476B-81F5-2A2102E20F9B}" destId="{8C601303-8812-40EA-8B2E-654E50A9CA0C}" srcOrd="1" destOrd="0" presId="urn:microsoft.com/office/officeart/2005/8/layout/hProcess4"/>
    <dgm:cxn modelId="{5174CCEB-6D40-48EC-A721-6F6761F7C9DB}" type="presParOf" srcId="{37711BC6-732B-476B-81F5-2A2102E20F9B}" destId="{6DCE730D-FC49-4A0C-BAD7-0FA94A3C909E}" srcOrd="2" destOrd="0" presId="urn:microsoft.com/office/officeart/2005/8/layout/hProcess4"/>
    <dgm:cxn modelId="{5CEBBB81-D4B7-4A77-95DC-66C357475D60}" type="presParOf" srcId="{37711BC6-732B-476B-81F5-2A2102E20F9B}" destId="{833667AC-DFA5-4294-920D-1AD56ED0704C}" srcOrd="3" destOrd="0" presId="urn:microsoft.com/office/officeart/2005/8/layout/hProcess4"/>
    <dgm:cxn modelId="{16ABD56E-7910-4CCF-9B05-043D76209880}" type="presParOf" srcId="{37711BC6-732B-476B-81F5-2A2102E20F9B}" destId="{037E587B-E2F0-4060-BE48-E45949BE1363}" srcOrd="4" destOrd="0" presId="urn:microsoft.com/office/officeart/2005/8/layout/hProcess4"/>
    <dgm:cxn modelId="{0E49626E-E8C1-44FB-9F36-8395BBEA0176}" type="presParOf" srcId="{B5BCF44E-BAC2-4771-85E9-EEDE50C85EAA}" destId="{6EF51E05-8167-4C1E-858C-4F523F21EECF}" srcOrd="3" destOrd="0" presId="urn:microsoft.com/office/officeart/2005/8/layout/hProcess4"/>
    <dgm:cxn modelId="{F23B6F7A-8C4B-477C-8421-0F61CCD372B0}" type="presParOf" srcId="{B5BCF44E-BAC2-4771-85E9-EEDE50C85EAA}" destId="{506FB383-844D-40AA-B68D-BD45115E9B9E}" srcOrd="4" destOrd="0" presId="urn:microsoft.com/office/officeart/2005/8/layout/hProcess4"/>
    <dgm:cxn modelId="{2A49F91B-3BD6-4C3B-A65D-637814225748}" type="presParOf" srcId="{506FB383-844D-40AA-B68D-BD45115E9B9E}" destId="{2483935D-9060-4516-9EF8-4448CF8FD906}" srcOrd="0" destOrd="0" presId="urn:microsoft.com/office/officeart/2005/8/layout/hProcess4"/>
    <dgm:cxn modelId="{056FF0A3-E948-4360-9459-381B55AE257C}" type="presParOf" srcId="{506FB383-844D-40AA-B68D-BD45115E9B9E}" destId="{024BF284-D6A1-4278-A391-3FCC6FE35A45}" srcOrd="1" destOrd="0" presId="urn:microsoft.com/office/officeart/2005/8/layout/hProcess4"/>
    <dgm:cxn modelId="{1477AFB2-9132-44E1-A594-C3BC6F79DA3D}" type="presParOf" srcId="{506FB383-844D-40AA-B68D-BD45115E9B9E}" destId="{F3F326C3-E96A-47AE-9197-022C741D20CD}" srcOrd="2" destOrd="0" presId="urn:microsoft.com/office/officeart/2005/8/layout/hProcess4"/>
    <dgm:cxn modelId="{77E18810-E3AD-41B7-BE66-072812E10AC4}" type="presParOf" srcId="{506FB383-844D-40AA-B68D-BD45115E9B9E}" destId="{F55A819E-05CA-475F-8560-E72558F6B479}" srcOrd="3" destOrd="0" presId="urn:microsoft.com/office/officeart/2005/8/layout/hProcess4"/>
    <dgm:cxn modelId="{A1B768FE-51D8-4E4A-A21C-3781ABE73C21}" type="presParOf" srcId="{506FB383-844D-40AA-B68D-BD45115E9B9E}" destId="{AF2D7F93-6E78-42B5-BDE2-BA1A0FDFA6B7}" srcOrd="4" destOrd="0" presId="urn:microsoft.com/office/officeart/2005/8/layout/hProcess4"/>
    <dgm:cxn modelId="{46679B29-5B87-4012-B926-836C8162A097}" type="presParOf" srcId="{B5BCF44E-BAC2-4771-85E9-EEDE50C85EAA}" destId="{2BB3B887-6BC2-4B59-92A7-46FBBA7EAF0E}" srcOrd="5" destOrd="0" presId="urn:microsoft.com/office/officeart/2005/8/layout/hProcess4"/>
    <dgm:cxn modelId="{263C85F2-93B7-4018-8B41-A1CC1CD8EB08}" type="presParOf" srcId="{B5BCF44E-BAC2-4771-85E9-EEDE50C85EAA}" destId="{BD3A1F77-1C72-41E5-8C1B-0F77C1E0CD92}" srcOrd="6" destOrd="0" presId="urn:microsoft.com/office/officeart/2005/8/layout/hProcess4"/>
    <dgm:cxn modelId="{27100DF0-954E-448F-B7A1-3145AC3A619A}" type="presParOf" srcId="{BD3A1F77-1C72-41E5-8C1B-0F77C1E0CD92}" destId="{17E76001-399D-4243-946F-E59449D05188}" srcOrd="0" destOrd="0" presId="urn:microsoft.com/office/officeart/2005/8/layout/hProcess4"/>
    <dgm:cxn modelId="{5CF92E6E-26F5-4F37-889A-0CE1CC147C67}" type="presParOf" srcId="{BD3A1F77-1C72-41E5-8C1B-0F77C1E0CD92}" destId="{317EB600-6C01-41D3-888E-2A70189D5822}" srcOrd="1" destOrd="0" presId="urn:microsoft.com/office/officeart/2005/8/layout/hProcess4"/>
    <dgm:cxn modelId="{439AD121-46F5-41F1-9E42-2F50104E6CE7}" type="presParOf" srcId="{BD3A1F77-1C72-41E5-8C1B-0F77C1E0CD92}" destId="{E7B805CD-B8D6-4064-A707-6AFA9A9AB73A}" srcOrd="2" destOrd="0" presId="urn:microsoft.com/office/officeart/2005/8/layout/hProcess4"/>
    <dgm:cxn modelId="{5C7A11D6-19F1-49AC-8622-13D62A9679B7}" type="presParOf" srcId="{BD3A1F77-1C72-41E5-8C1B-0F77C1E0CD92}" destId="{10CB23F9-8BFD-4E6F-B2CD-82D03048EA19}" srcOrd="3" destOrd="0" presId="urn:microsoft.com/office/officeart/2005/8/layout/hProcess4"/>
    <dgm:cxn modelId="{E9817C32-8160-47DB-AC29-6A5A8CEC9B32}" type="presParOf" srcId="{BD3A1F77-1C72-41E5-8C1B-0F77C1E0CD92}" destId="{34DB7EDB-6753-409B-B54B-2AAC5A2878B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A246-CE37-4A34-85FB-CF3607FC1517}">
      <dsp:nvSpPr>
        <dsp:cNvPr id="0" name=""/>
        <dsp:cNvSpPr/>
      </dsp:nvSpPr>
      <dsp:spPr>
        <a:xfrm>
          <a:off x="269" y="1607043"/>
          <a:ext cx="2140847" cy="1765751"/>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Stakeholder engagement</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Feasibility &amp; needs analysis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Operationalize I-LEAD</a:t>
          </a:r>
        </a:p>
      </dsp:txBody>
      <dsp:txXfrm>
        <a:off x="40904" y="1647678"/>
        <a:ext cx="2059577" cy="1306106"/>
      </dsp:txXfrm>
    </dsp:sp>
    <dsp:sp modelId="{C133283D-D4D2-4CF6-BF77-65A4F54BFB2C}">
      <dsp:nvSpPr>
        <dsp:cNvPr id="0" name=""/>
        <dsp:cNvSpPr/>
      </dsp:nvSpPr>
      <dsp:spPr>
        <a:xfrm>
          <a:off x="1193820" y="1993291"/>
          <a:ext cx="2411627" cy="2411627"/>
        </a:xfrm>
        <a:prstGeom prst="leftCircularArrow">
          <a:avLst>
            <a:gd name="adj1" fmla="val 3307"/>
            <a:gd name="adj2" fmla="val 408398"/>
            <a:gd name="adj3" fmla="val 2183909"/>
            <a:gd name="adj4" fmla="val 9024489"/>
            <a:gd name="adj5" fmla="val 3858"/>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80716B4-AF2E-4A34-9584-4F8B46D3E7B1}">
      <dsp:nvSpPr>
        <dsp:cNvPr id="0" name=""/>
        <dsp:cNvSpPr/>
      </dsp:nvSpPr>
      <dsp:spPr>
        <a:xfrm>
          <a:off x="476013" y="2994419"/>
          <a:ext cx="1902975" cy="7567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1: Inception &amp; Adoption | </a:t>
          </a:r>
        </a:p>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Month 1–2</a:t>
          </a:r>
        </a:p>
      </dsp:txBody>
      <dsp:txXfrm>
        <a:off x="498177" y="3016583"/>
        <a:ext cx="1858647" cy="712422"/>
      </dsp:txXfrm>
    </dsp:sp>
    <dsp:sp modelId="{8C601303-8812-40EA-8B2E-654E50A9CA0C}">
      <dsp:nvSpPr>
        <dsp:cNvPr id="0" name=""/>
        <dsp:cNvSpPr/>
      </dsp:nvSpPr>
      <dsp:spPr>
        <a:xfrm>
          <a:off x="2765193" y="1607043"/>
          <a:ext cx="2140847" cy="1765751"/>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 Align and adapt</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Prepare for implementation (rapid ISHO, trainers, budget, logistics)</a:t>
          </a:r>
        </a:p>
      </dsp:txBody>
      <dsp:txXfrm>
        <a:off x="2805828" y="2026054"/>
        <a:ext cx="2059577" cy="1306106"/>
      </dsp:txXfrm>
    </dsp:sp>
    <dsp:sp modelId="{6EF51E05-8167-4C1E-858C-4F523F21EECF}">
      <dsp:nvSpPr>
        <dsp:cNvPr id="0" name=""/>
        <dsp:cNvSpPr/>
      </dsp:nvSpPr>
      <dsp:spPr>
        <a:xfrm>
          <a:off x="3940903" y="505685"/>
          <a:ext cx="2685180" cy="2685180"/>
        </a:xfrm>
        <a:prstGeom prst="circularArrow">
          <a:avLst>
            <a:gd name="adj1" fmla="val 2968"/>
            <a:gd name="adj2" fmla="val 363658"/>
            <a:gd name="adj3" fmla="val 19460832"/>
            <a:gd name="adj4" fmla="val 12575511"/>
            <a:gd name="adj5" fmla="val 3463"/>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33667AC-DFA5-4294-920D-1AD56ED0704C}">
      <dsp:nvSpPr>
        <dsp:cNvPr id="0" name=""/>
        <dsp:cNvSpPr/>
      </dsp:nvSpPr>
      <dsp:spPr>
        <a:xfrm>
          <a:off x="3240937" y="1228668"/>
          <a:ext cx="1902975" cy="7567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2: Orientation &amp; planning | Month 3–4</a:t>
          </a:r>
        </a:p>
      </dsp:txBody>
      <dsp:txXfrm>
        <a:off x="3263101" y="1250832"/>
        <a:ext cx="1858647" cy="712422"/>
      </dsp:txXfrm>
    </dsp:sp>
    <dsp:sp modelId="{024BF284-D6A1-4278-A391-3FCC6FE35A45}">
      <dsp:nvSpPr>
        <dsp:cNvPr id="0" name=""/>
        <dsp:cNvSpPr/>
      </dsp:nvSpPr>
      <dsp:spPr>
        <a:xfrm>
          <a:off x="5530116" y="1607043"/>
          <a:ext cx="2140847" cy="1765751"/>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Pre-I-LEAD (orientation, rapid ISHO assessment, workshop planning)</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I-LEAD workshop delivery (didactic and problem solving)</a:t>
          </a:r>
        </a:p>
      </dsp:txBody>
      <dsp:txXfrm>
        <a:off x="5570751" y="1647678"/>
        <a:ext cx="2059577" cy="1306106"/>
      </dsp:txXfrm>
    </dsp:sp>
    <dsp:sp modelId="{2BB3B887-6BC2-4B59-92A7-46FBBA7EAF0E}">
      <dsp:nvSpPr>
        <dsp:cNvPr id="0" name=""/>
        <dsp:cNvSpPr/>
      </dsp:nvSpPr>
      <dsp:spPr>
        <a:xfrm>
          <a:off x="6723667" y="1993291"/>
          <a:ext cx="2411627" cy="2411627"/>
        </a:xfrm>
        <a:prstGeom prst="leftCircularArrow">
          <a:avLst>
            <a:gd name="adj1" fmla="val 3307"/>
            <a:gd name="adj2" fmla="val 408398"/>
            <a:gd name="adj3" fmla="val 2183909"/>
            <a:gd name="adj4" fmla="val 9024489"/>
            <a:gd name="adj5" fmla="val 3858"/>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5A819E-05CA-475F-8560-E72558F6B479}">
      <dsp:nvSpPr>
        <dsp:cNvPr id="0" name=""/>
        <dsp:cNvSpPr/>
      </dsp:nvSpPr>
      <dsp:spPr>
        <a:xfrm>
          <a:off x="6005860" y="2994419"/>
          <a:ext cx="1902975" cy="7567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3: Implementation | </a:t>
          </a:r>
        </a:p>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Month 5</a:t>
          </a:r>
        </a:p>
      </dsp:txBody>
      <dsp:txXfrm>
        <a:off x="6028024" y="3016583"/>
        <a:ext cx="1858647" cy="712422"/>
      </dsp:txXfrm>
    </dsp:sp>
    <dsp:sp modelId="{317EB600-6C01-41D3-888E-2A70189D5822}">
      <dsp:nvSpPr>
        <dsp:cNvPr id="0" name=""/>
        <dsp:cNvSpPr/>
      </dsp:nvSpPr>
      <dsp:spPr>
        <a:xfrm>
          <a:off x="8295040" y="1607043"/>
          <a:ext cx="2140847" cy="1765751"/>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Implement action plans.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Post-I-LEAD review &amp; updates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Long-term sustainability integration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Connect with GEEKS</a:t>
          </a:r>
        </a:p>
      </dsp:txBody>
      <dsp:txXfrm>
        <a:off x="8335675" y="2026054"/>
        <a:ext cx="2059577" cy="1306106"/>
      </dsp:txXfrm>
    </dsp:sp>
    <dsp:sp modelId="{10CB23F9-8BFD-4E6F-B2CD-82D03048EA19}">
      <dsp:nvSpPr>
        <dsp:cNvPr id="0" name=""/>
        <dsp:cNvSpPr/>
      </dsp:nvSpPr>
      <dsp:spPr>
        <a:xfrm>
          <a:off x="8770784" y="1228668"/>
          <a:ext cx="1902975" cy="756750"/>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4: Coach &amp; Sustain | Month 6+</a:t>
          </a:r>
        </a:p>
      </dsp:txBody>
      <dsp:txXfrm>
        <a:off x="8792948" y="1250832"/>
        <a:ext cx="1858647" cy="7124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latin typeface="Helvetica Neue"/>
                <a:ea typeface="Helvetica Neue"/>
                <a:cs typeface="Helvetica Neue"/>
                <a:sym typeface="Helvetica Neue"/>
              </a:rPr>
              <a:t>Good morning / afternoon / evening</a:t>
            </a:r>
            <a:endParaRPr/>
          </a:p>
          <a:p>
            <a:pPr marL="457200" marR="0" lvl="0" indent="-22860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a:latin typeface="Helvetica Neue"/>
                <a:ea typeface="Helvetica Neue"/>
                <a:cs typeface="Helvetica Neue"/>
                <a:sym typeface="Helvetica Neue"/>
              </a:rPr>
              <a:t>Welcome to the orientation for the ___ regional I-LEAD.</a:t>
            </a: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b="0"/>
              <a:t>We came across frameworks and tools in the previous slide.</a:t>
            </a:r>
            <a:endParaRPr/>
          </a:p>
          <a:p>
            <a:pPr marL="0" lvl="0" indent="0" algn="l" rtl="0">
              <a:lnSpc>
                <a:spcPct val="100000"/>
              </a:lnSpc>
              <a:spcBef>
                <a:spcPts val="0"/>
              </a:spcBef>
              <a:spcAft>
                <a:spcPts val="0"/>
              </a:spcAft>
              <a:buSzPts val="1400"/>
              <a:buNone/>
            </a:pPr>
            <a:endParaRPr sz="1600" b="0"/>
          </a:p>
          <a:p>
            <a:pPr marL="0" lvl="0" indent="0" algn="l" rtl="0">
              <a:lnSpc>
                <a:spcPct val="100000"/>
              </a:lnSpc>
              <a:spcBef>
                <a:spcPts val="0"/>
              </a:spcBef>
              <a:spcAft>
                <a:spcPts val="0"/>
              </a:spcAft>
              <a:buSzPts val="1400"/>
              <a:buNone/>
            </a:pPr>
            <a:r>
              <a:rPr lang="en-US" sz="1600" b="0"/>
              <a:t>Some of them are the 4 thinking hats, and the informatics savvy health organization. We will dive into the 4 thinking hats during the workshop.</a:t>
            </a:r>
            <a:endParaRPr/>
          </a:p>
          <a:p>
            <a:pPr marL="0" lvl="0" indent="0" algn="l" rtl="0">
              <a:lnSpc>
                <a:spcPct val="100000"/>
              </a:lnSpc>
              <a:spcBef>
                <a:spcPts val="0"/>
              </a:spcBef>
              <a:spcAft>
                <a:spcPts val="0"/>
              </a:spcAft>
              <a:buSzPts val="1400"/>
              <a:buNone/>
            </a:pPr>
            <a:endParaRPr sz="1600" b="0"/>
          </a:p>
          <a:p>
            <a:pPr marL="0" lvl="0" indent="0" algn="l" rtl="0">
              <a:lnSpc>
                <a:spcPct val="100000"/>
              </a:lnSpc>
              <a:spcBef>
                <a:spcPts val="0"/>
              </a:spcBef>
              <a:spcAft>
                <a:spcPts val="0"/>
              </a:spcAft>
              <a:buSzPts val="1400"/>
              <a:buNone/>
            </a:pPr>
            <a:r>
              <a:rPr lang="en-US" sz="1600" b="0"/>
              <a:t>Another one is vision, strategy, operations and tactics or VSOT. I-LEAD focuses on V and S but you will learn also how to do the O and T during the latter part of the workshop.</a:t>
            </a:r>
            <a:endParaRPr/>
          </a:p>
          <a:p>
            <a:pPr marL="0" lvl="0" indent="0" algn="l" rtl="0">
              <a:lnSpc>
                <a:spcPct val="100000"/>
              </a:lnSpc>
              <a:spcBef>
                <a:spcPts val="0"/>
              </a:spcBef>
              <a:spcAft>
                <a:spcPts val="0"/>
              </a:spcAft>
              <a:buSzPts val="1400"/>
              <a:buNone/>
            </a:pPr>
            <a:endParaRPr sz="1600" b="0"/>
          </a:p>
          <a:p>
            <a:pPr marL="0" lvl="0" indent="0" algn="l" rtl="0">
              <a:lnSpc>
                <a:spcPct val="100000"/>
              </a:lnSpc>
              <a:spcBef>
                <a:spcPts val="0"/>
              </a:spcBef>
              <a:spcAft>
                <a:spcPts val="0"/>
              </a:spcAft>
              <a:buSzPts val="1400"/>
              <a:buNone/>
            </a:pPr>
            <a:r>
              <a:rPr lang="en-US" sz="1600" b="0"/>
              <a:t>We use the ISHO concept as a framing tool because of its simplicity - to become an informatics savvy health organization, we need to address gaps and increase maturity in three areas – will you remember them?</a:t>
            </a:r>
            <a:endParaRPr sz="1600" b="0"/>
          </a:p>
        </p:txBody>
      </p:sp>
      <p:sp>
        <p:nvSpPr>
          <p:cNvPr id="195" name="Google Shape;1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are the intended benefits of the I-LEAD program to various stakeholders.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will be many more stakeholders for I-LEAD but for this orientation, these are the ones at a very high level.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(Can read or can summarize each row).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7" name="Google Shape;2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(Click through animations, reading through them as you go. Then read the text below)</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Zooming out a little bit, think of I-LEAD as one of the trees in the sea of trees in a forest.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There are other important related trees that contribute to the health and sustainability of this forest – to understand the relationship among these trees, we organize them as a series of cyclic or repeating actions, which when repeated enough can begin to contribute to systematically improving informatics problem solving skills among the health workforce while addressing a country’s top priorities, enabling a determined group of leaders to eat the big elephant piece by piece, increasing the scope and scale of digital health development, over time.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This is a cycle where you can start from any step.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CLICK Here we are starting from I-LEAD. We develop vision and strategy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CLICK translate them to GEEKS projects to get to operational and tactical levels, and generate results that contribute to piece by piece addressing a set of gaps identified during I-LEAD.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Then we feed the results back to national leadership to provide them with continuing assessments and situation, strategic awareness of what is being accomplished.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CLICK If leadership needs to increase awareness of digital health we make them more digital health savvy through Informatics for Leaders training or I4L. For example, in the EECA region, there will be a ministerial level I4L training taking place this week, implemented in collaboration with WHO Euro. Through I4L training we hope to have national leadership that can make or guide strategic digital health decisions and investments.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CLICK We implement an expedited ISHO assessment during I-LEAD to enable 2 things to happen: (1) enable key players in each country to begin to come together and (2) develop a shared and strategic awareness of the countries gaps, partners and resources. The ISHO assessments can also be conducted in a more rigorous manner that can potentially cover a wider swath of and administrative levels of a country, enabling us to truly know the gaps at a granular level and if implemented regularly progress or lack thereof over time. There are many other sources of gaps for I-LEAD but ISHO assessments are the kind collaboratively implemented by the participants themselves – think of this as collaborative sense-making.</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And back to I-LEAD to continue to address those gaps. It is important to point out that although I-LEAD and by extension GEEKS have been primarily used to address HIS needs in PEPFAR, they were designed to be domain agnostic and can contribute to health systems strengthening using digital health interventions.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We call this framework, the triple I and G. 3IG. </a:t>
            </a:r>
            <a:endParaRPr/>
          </a:p>
        </p:txBody>
      </p:sp>
      <p:sp>
        <p:nvSpPr>
          <p:cNvPr id="258" name="Google Shape;25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we’re going to talk a bit about preparing to participate in I-LEAD.</a:t>
            </a:r>
            <a:endParaRPr/>
          </a:p>
        </p:txBody>
      </p:sp>
      <p:sp>
        <p:nvSpPr>
          <p:cNvPr id="319" name="Google Shape;3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Aside from your travel preparations, there are 4 things to do before the I-LEAD actually begins. The few hours spent preparing beforehand will lay the foundation for the work you do during the I-LEAD week. The first 3 items are team deliverables, and the 4</a:t>
            </a:r>
            <a:r>
              <a:rPr lang="en-US" baseline="30000"/>
              <a:t>th</a:t>
            </a:r>
            <a:r>
              <a:rPr lang="en-US"/>
              <a:t> item is simply a brief biosketch. I’ll go over each bit of “homework” now.</a:t>
            </a:r>
            <a:endParaRPr/>
          </a:p>
        </p:txBody>
      </p:sp>
      <p:sp>
        <p:nvSpPr>
          <p:cNvPr id="329" name="Google Shape;3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During I-LEAD, your country team will spend a lot of time applying tools and frameworks to develop strategies to address your country’s digital health priorities. So before I-LEAD, your delegation will need to identify 2-3 priorities to work on during the week.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Potential inputs for these priorities include national and organizational digital health strategies, and existing digital health assessments.</a:t>
            </a:r>
            <a:endParaRPr/>
          </a:p>
        </p:txBody>
      </p:sp>
      <p:sp>
        <p:nvSpPr>
          <p:cNvPr id="356" name="Google Shape;35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One way to identify shared priorities across organizations in your country is to do an expedited ISHO assessment.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(read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expedited assessment provides a structured way to identify and come to a consensus on areas of need or potential growth.</a:t>
            </a:r>
            <a:endParaRPr/>
          </a:p>
        </p:txBody>
      </p:sp>
      <p:sp>
        <p:nvSpPr>
          <p:cNvPr id="382" name="Google Shape;38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391" name="Google Shape;39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Here’s a typical process for conducting an expedited ISHO assessment. Once your delegation agrees upon a plan, it usually takes between 4-6 hours to complete.</a:t>
            </a:r>
            <a:endParaRPr/>
          </a:p>
        </p:txBody>
      </p:sp>
      <p:sp>
        <p:nvSpPr>
          <p:cNvPr id="401" name="Google Shape;4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417" name="Google Shape;4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you will develop a list of “difficult decisions” that need to be made around your identified priorities.</a:t>
            </a:r>
            <a:endParaRPr/>
          </a:p>
        </p:txBody>
      </p:sp>
      <p:sp>
        <p:nvSpPr>
          <p:cNvPr id="425" name="Google Shape;4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451" name="Google Shape;4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461" name="Google Shape;4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Finally, each country delegation will create a brief country presentation.</a:t>
            </a:r>
            <a:endParaRPr/>
          </a:p>
        </p:txBody>
      </p:sp>
      <p:sp>
        <p:nvSpPr>
          <p:cNvPr id="470" name="Google Shape;4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496" name="Google Shape;49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Finally, each participant will create a brief biosketch to be shared with other participants.</a:t>
            </a:r>
            <a:endParaRPr/>
          </a:p>
        </p:txBody>
      </p:sp>
      <p:sp>
        <p:nvSpPr>
          <p:cNvPr id="512" name="Google Shape;51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share the biosketches (including those of the implementing team) with the group prior to I-LEAD. It will allow us to get to know each other a little bit before I-LEAD.</a:t>
            </a:r>
            <a:endParaRPr/>
          </a:p>
        </p:txBody>
      </p:sp>
      <p:sp>
        <p:nvSpPr>
          <p:cNvPr id="538" name="Google Shape;53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share the biosketches (including those of the implementing team) with the group prior to I-LEAD. It will allow us to get to know each other a little bit before I-LEAD.</a:t>
            </a:r>
            <a:endParaRPr/>
          </a:p>
        </p:txBody>
      </p:sp>
      <p:sp>
        <p:nvSpPr>
          <p:cNvPr id="546" name="Google Shape;54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I-LEAD implementation is governed by the following principles, in short this is how I-LEAD works:</a:t>
            </a:r>
            <a:endParaRPr/>
          </a:p>
          <a:p>
            <a:pPr marL="228600" lvl="0" indent="-228600" algn="l" rtl="0">
              <a:lnSpc>
                <a:spcPct val="100000"/>
              </a:lnSpc>
              <a:spcBef>
                <a:spcPts val="0"/>
              </a:spcBef>
              <a:spcAft>
                <a:spcPts val="0"/>
              </a:spcAft>
              <a:buSzPts val="1400"/>
              <a:buAutoNum type="arabicPeriod"/>
            </a:pPr>
            <a:r>
              <a:rPr lang="en-US"/>
              <a:t>We use training as an approach to problem solving. We want the participants to leave I-LEAD knowing they have begun to solve some of their problems, not just sit in classroom training. Think of training as the means, problem solving as the end. </a:t>
            </a:r>
            <a:endParaRPr/>
          </a:p>
          <a:p>
            <a:pPr marL="228600" lvl="0" indent="-228600" algn="l" rtl="0">
              <a:lnSpc>
                <a:spcPct val="100000"/>
              </a:lnSpc>
              <a:spcBef>
                <a:spcPts val="0"/>
              </a:spcBef>
              <a:spcAft>
                <a:spcPts val="0"/>
              </a:spcAft>
              <a:buSzPts val="1400"/>
              <a:buAutoNum type="arabicPeriod"/>
            </a:pPr>
            <a:r>
              <a:rPr lang="en-US"/>
              <a:t>Because of number 1, we design I-LEAD to help countries, you, solve your problems.</a:t>
            </a:r>
            <a:endParaRPr/>
          </a:p>
          <a:p>
            <a:pPr marL="228600" lvl="0" indent="-228600" algn="l" rtl="0">
              <a:lnSpc>
                <a:spcPct val="100000"/>
              </a:lnSpc>
              <a:spcBef>
                <a:spcPts val="0"/>
              </a:spcBef>
              <a:spcAft>
                <a:spcPts val="0"/>
              </a:spcAft>
              <a:buSzPts val="1400"/>
              <a:buAutoNum type="arabicPeriod"/>
            </a:pPr>
            <a:r>
              <a:rPr lang="en-US"/>
              <a:t>To achieve number 2 systematically, we share problem solving frameworks and tools – participants walk out of I-LEAD with the right mindset, skillset and toolset. These may not be comprehensive but enough to get started. And we make stakeholder needs the driver of I-LEAD planning and implementation.</a:t>
            </a:r>
            <a:endParaRPr/>
          </a:p>
          <a:p>
            <a:pPr marL="228600" lvl="0" indent="-228600" algn="l" rtl="0">
              <a:lnSpc>
                <a:spcPct val="100000"/>
              </a:lnSpc>
              <a:spcBef>
                <a:spcPts val="0"/>
              </a:spcBef>
              <a:spcAft>
                <a:spcPts val="0"/>
              </a:spcAft>
              <a:buSzPts val="1400"/>
              <a:buAutoNum type="arabicPeriod"/>
            </a:pPr>
            <a:r>
              <a:rPr lang="en-US"/>
              <a:t>With the right foundations, we now bring the right people and the right problems, number 5. Digital health transformation is like a big elephant – how do we swallow a big one?</a:t>
            </a:r>
            <a:endParaRPr/>
          </a:p>
          <a:p>
            <a:pPr marL="228600" lvl="0" indent="-228600" algn="l" rtl="0">
              <a:lnSpc>
                <a:spcPct val="100000"/>
              </a:lnSpc>
              <a:spcBef>
                <a:spcPts val="0"/>
              </a:spcBef>
              <a:spcAft>
                <a:spcPts val="0"/>
              </a:spcAft>
              <a:buSzPts val="1400"/>
              <a:buAutoNum type="arabicPeriod"/>
            </a:pPr>
            <a:r>
              <a:rPr lang="en-US"/>
              <a:t>That questions brings us to numbers 6, 7 and 8. We encourage collaboration by design, we build in activities to build muscle memory, and we continuously adapt, every day of the workshop to ensure emergent country needs are met.</a:t>
            </a:r>
            <a:endParaRPr/>
          </a:p>
        </p:txBody>
      </p:sp>
      <p:sp>
        <p:nvSpPr>
          <p:cNvPr id="569" name="Google Shape;56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b="1"/>
              <a:t>Welcome</a:t>
            </a:r>
            <a:endParaRPr/>
          </a:p>
          <a:p>
            <a:pPr marL="457200" lvl="0" indent="-228600" algn="l" rtl="0">
              <a:lnSpc>
                <a:spcPct val="100000"/>
              </a:lnSpc>
              <a:spcBef>
                <a:spcPts val="0"/>
              </a:spcBef>
              <a:spcAft>
                <a:spcPts val="0"/>
              </a:spcAft>
              <a:buSzPts val="1400"/>
              <a:buFont typeface="Arial"/>
              <a:buChar char="•"/>
            </a:pPr>
            <a:r>
              <a:rPr lang="en-US"/>
              <a:t>Welcome I-LEAD delegates from Philippines, Thailand, and Vietnam</a:t>
            </a:r>
            <a:endParaRPr/>
          </a:p>
          <a:p>
            <a:pPr marL="457200" lvl="0" indent="-228600" algn="l" rtl="0">
              <a:lnSpc>
                <a:spcPct val="100000"/>
              </a:lnSpc>
              <a:spcBef>
                <a:spcPts val="0"/>
              </a:spcBef>
              <a:spcAft>
                <a:spcPts val="0"/>
              </a:spcAft>
              <a:buSzPts val="1400"/>
              <a:buFont typeface="Arial"/>
              <a:buChar char="•"/>
            </a:pPr>
            <a:r>
              <a:rPr lang="en-US"/>
              <a:t>I-LEAD stands for the Intergovernmental Learning Exchange to Advance Data-driven decision making. It is a week-long training that equips public health leaders in informatics with the tools to solve difficult problems collaboratively. Since I-LEAD’s inception in 2016, nearly 200 digital health leaders from 20 PEPFAR countries and Africa CDC have been trained.</a:t>
            </a:r>
            <a:endParaRPr/>
          </a:p>
          <a:p>
            <a:pPr marL="457200" lvl="0" indent="-228600" algn="l" rtl="0">
              <a:lnSpc>
                <a:spcPct val="100000"/>
              </a:lnSpc>
              <a:spcBef>
                <a:spcPts val="0"/>
              </a:spcBef>
              <a:spcAft>
                <a:spcPts val="0"/>
              </a:spcAft>
              <a:buSzPts val="1400"/>
              <a:buFont typeface="Arial"/>
              <a:buChar char="•"/>
            </a:pPr>
            <a:r>
              <a:rPr lang="en-US"/>
              <a:t>This will be the first Regional I-LEAD hosted in Asia, and it is being organized using an interagency approach.</a:t>
            </a:r>
            <a:endParaRPr/>
          </a:p>
          <a:p>
            <a:pPr marL="457200" lvl="0" indent="-228600" algn="l" rtl="0">
              <a:lnSpc>
                <a:spcPct val="100000"/>
              </a:lnSpc>
              <a:spcBef>
                <a:spcPts val="0"/>
              </a:spcBef>
              <a:spcAft>
                <a:spcPts val="0"/>
              </a:spcAft>
              <a:buSzPts val="1400"/>
              <a:buNone/>
            </a:pPr>
            <a:r>
              <a:rPr lang="en-US"/>
              <a:t> </a:t>
            </a:r>
            <a:endParaRPr/>
          </a:p>
          <a:p>
            <a:pPr marL="457200" lvl="0" indent="-228600" algn="l" rtl="0">
              <a:lnSpc>
                <a:spcPct val="100000"/>
              </a:lnSpc>
              <a:spcBef>
                <a:spcPts val="0"/>
              </a:spcBef>
              <a:spcAft>
                <a:spcPts val="0"/>
              </a:spcAft>
              <a:buSzPts val="1400"/>
              <a:buNone/>
            </a:pPr>
            <a:r>
              <a:rPr lang="en-US" b="1"/>
              <a:t>This Partnership with PEPFAR Country Office, USAID and DoD aims to strengthen informatics capabilities of participating countries to support implementation of the PEPFAR Five-Year Strategy and Sustainability Roadmap.</a:t>
            </a:r>
            <a:endParaRPr/>
          </a:p>
          <a:p>
            <a:pPr marL="457200" lvl="0" indent="-228600" algn="l" rtl="0">
              <a:lnSpc>
                <a:spcPct val="100000"/>
              </a:lnSpc>
              <a:spcBef>
                <a:spcPts val="0"/>
              </a:spcBef>
              <a:spcAft>
                <a:spcPts val="0"/>
              </a:spcAft>
              <a:buSzPts val="1400"/>
              <a:buNone/>
            </a:pPr>
            <a:r>
              <a:rPr lang="en-US"/>
              <a:t> </a:t>
            </a:r>
            <a:endParaRPr/>
          </a:p>
          <a:p>
            <a:pPr marL="457200" lvl="0" indent="-228600" algn="l" rtl="0">
              <a:lnSpc>
                <a:spcPct val="100000"/>
              </a:lnSpc>
              <a:spcBef>
                <a:spcPts val="0"/>
              </a:spcBef>
              <a:spcAft>
                <a:spcPts val="0"/>
              </a:spcAft>
              <a:buSzPts val="1400"/>
              <a:buNone/>
            </a:pPr>
            <a:r>
              <a:rPr lang="en-US" b="1"/>
              <a:t>The I-LEAD program provides a framework for immersive activities designed to:</a:t>
            </a:r>
            <a:endParaRPr/>
          </a:p>
          <a:p>
            <a:pPr marL="457200" lvl="0" indent="-228600" algn="l" rtl="0">
              <a:lnSpc>
                <a:spcPct val="100000"/>
              </a:lnSpc>
              <a:spcBef>
                <a:spcPts val="0"/>
              </a:spcBef>
              <a:spcAft>
                <a:spcPts val="0"/>
              </a:spcAft>
              <a:buSzPts val="1400"/>
              <a:buFont typeface="Arial"/>
              <a:buChar char="•"/>
            </a:pPr>
            <a:r>
              <a:rPr lang="en-US"/>
              <a:t>Assist participants to create vision, strategy, and action plans based on their country's self-identified priorities.</a:t>
            </a:r>
            <a:endParaRPr/>
          </a:p>
          <a:p>
            <a:pPr marL="457200" lvl="0" indent="-228600" algn="l" rtl="0">
              <a:lnSpc>
                <a:spcPct val="100000"/>
              </a:lnSpc>
              <a:spcBef>
                <a:spcPts val="0"/>
              </a:spcBef>
              <a:spcAft>
                <a:spcPts val="0"/>
              </a:spcAft>
              <a:buSzPts val="1400"/>
              <a:buFont typeface="Arial"/>
              <a:buChar char="•"/>
            </a:pPr>
            <a:r>
              <a:rPr lang="en-US"/>
              <a:t>Enhance informatics capacity through experiential learning for both informatics and non-informatics health professionals, including eHealth leaders.</a:t>
            </a:r>
            <a:endParaRPr/>
          </a:p>
          <a:p>
            <a:pPr marL="457200" lvl="0" indent="-228600" algn="l" rtl="0">
              <a:lnSpc>
                <a:spcPct val="100000"/>
              </a:lnSpc>
              <a:spcBef>
                <a:spcPts val="0"/>
              </a:spcBef>
              <a:spcAft>
                <a:spcPts val="0"/>
              </a:spcAft>
              <a:buSzPts val="1400"/>
              <a:buFont typeface="Arial"/>
              <a:buChar char="•"/>
            </a:pPr>
            <a:r>
              <a:rPr lang="en-US"/>
              <a:t>Foster HQ-Field bidirectional knowledge exchange to encourage innovative solutions and collaborative approaches.</a:t>
            </a:r>
            <a:endParaRPr/>
          </a:p>
          <a:p>
            <a:pPr marL="457200" lvl="0" indent="-228600" algn="l" rtl="0">
              <a:lnSpc>
                <a:spcPct val="100000"/>
              </a:lnSpc>
              <a:spcBef>
                <a:spcPts val="0"/>
              </a:spcBef>
              <a:spcAft>
                <a:spcPts val="0"/>
              </a:spcAft>
              <a:buSzPts val="1400"/>
              <a:buFont typeface="Arial"/>
              <a:buChar char="•"/>
            </a:pPr>
            <a:r>
              <a:rPr lang="en-US"/>
              <a:t>Promote cross-country collaboration across technical disciplines to tackle shared challenges, thus fostering knowledge sharing and developing regionally relevant solutions.</a:t>
            </a:r>
            <a:endParaRPr/>
          </a:p>
          <a:p>
            <a:pPr marL="457200" lvl="0" indent="-228600" algn="l" rtl="0">
              <a:lnSpc>
                <a:spcPct val="100000"/>
              </a:lnSpc>
              <a:spcBef>
                <a:spcPts val="0"/>
              </a:spcBef>
              <a:spcAft>
                <a:spcPts val="0"/>
              </a:spcAft>
              <a:buSzPts val="1400"/>
              <a:buFont typeface="Arial"/>
              <a:buChar char="•"/>
            </a:pPr>
            <a:r>
              <a:rPr lang="en-US"/>
              <a:t>Establish a network of public health professionals focused on HIV/AIDS data and systems management to ensure ongoing support beyond the workshop; and</a:t>
            </a:r>
            <a:endParaRPr/>
          </a:p>
          <a:p>
            <a:pPr marL="457200" lvl="0" indent="-228600" algn="l" rtl="0">
              <a:lnSpc>
                <a:spcPct val="100000"/>
              </a:lnSpc>
              <a:spcBef>
                <a:spcPts val="0"/>
              </a:spcBef>
              <a:spcAft>
                <a:spcPts val="0"/>
              </a:spcAft>
              <a:buSzPts val="1400"/>
              <a:buFont typeface="Arial"/>
              <a:buChar char="•"/>
            </a:pPr>
            <a:r>
              <a:rPr lang="en-US"/>
              <a:t>Strengthen USG informatics partnerships among PEPFAR Country Office, USAID, DoD, and CDC to support sustainable implementation of the PEPFAR Five-Year Strategy.</a:t>
            </a:r>
            <a:endParaRPr/>
          </a:p>
          <a:p>
            <a:pPr marL="457200" lvl="0" indent="-228600" algn="l" rtl="0">
              <a:lnSpc>
                <a:spcPct val="100000"/>
              </a:lnSpc>
              <a:spcBef>
                <a:spcPts val="0"/>
              </a:spcBef>
              <a:spcAft>
                <a:spcPts val="0"/>
              </a:spcAft>
              <a:buSzPts val="1400"/>
              <a:buNone/>
            </a:pPr>
            <a:r>
              <a:rPr lang="en-US"/>
              <a:t> </a:t>
            </a:r>
            <a:endParaRPr/>
          </a:p>
          <a:p>
            <a:pPr marL="457200" lvl="0" indent="-228600" algn="l" rtl="0">
              <a:lnSpc>
                <a:spcPct val="100000"/>
              </a:lnSpc>
              <a:spcBef>
                <a:spcPts val="0"/>
              </a:spcBef>
              <a:spcAft>
                <a:spcPts val="0"/>
              </a:spcAft>
              <a:buSzPts val="1400"/>
              <a:buNone/>
            </a:pPr>
            <a:r>
              <a:rPr lang="en-US" b="1"/>
              <a:t>I-LEAD aims to strengthen country informatics capabilities across the three Informatics-Savvy Health Organization (ISHO) pillars:</a:t>
            </a:r>
            <a:endParaRPr/>
          </a:p>
          <a:p>
            <a:pPr marL="457200" lvl="0" indent="-228600" algn="l" rtl="0">
              <a:lnSpc>
                <a:spcPct val="100000"/>
              </a:lnSpc>
              <a:spcBef>
                <a:spcPts val="0"/>
              </a:spcBef>
              <a:spcAft>
                <a:spcPts val="0"/>
              </a:spcAft>
              <a:buSzPts val="1400"/>
              <a:buFont typeface="Arial"/>
              <a:buChar char="•"/>
            </a:pPr>
            <a:r>
              <a:rPr lang="en-US"/>
              <a:t>Effective digital health policy, governance, and leadership.</a:t>
            </a:r>
            <a:endParaRPr/>
          </a:p>
          <a:p>
            <a:pPr marL="457200" lvl="0" indent="-228600" algn="l" rtl="0">
              <a:lnSpc>
                <a:spcPct val="100000"/>
              </a:lnSpc>
              <a:spcBef>
                <a:spcPts val="0"/>
              </a:spcBef>
              <a:spcAft>
                <a:spcPts val="0"/>
              </a:spcAft>
              <a:buSzPts val="1400"/>
              <a:buFont typeface="Arial"/>
              <a:buChar char="•"/>
            </a:pPr>
            <a:r>
              <a:rPr lang="en-US"/>
              <a:t>Development of a skilled informatics workforce; and</a:t>
            </a:r>
            <a:endParaRPr/>
          </a:p>
          <a:p>
            <a:pPr marL="457200" lvl="0" indent="-228600" algn="l" rtl="0">
              <a:lnSpc>
                <a:spcPct val="100000"/>
              </a:lnSpc>
              <a:spcBef>
                <a:spcPts val="0"/>
              </a:spcBef>
              <a:spcAft>
                <a:spcPts val="0"/>
              </a:spcAft>
              <a:buSzPts val="1400"/>
              <a:buFont typeface="Arial"/>
              <a:buChar char="•"/>
            </a:pPr>
            <a:r>
              <a:rPr lang="en-US"/>
              <a:t>Design, implementation, and evaluation of health information systems</a:t>
            </a:r>
            <a:endParaRPr/>
          </a:p>
          <a:p>
            <a:pPr marL="457200" lvl="0" indent="-228600" algn="l" rtl="0">
              <a:lnSpc>
                <a:spcPct val="100000"/>
              </a:lnSpc>
              <a:spcBef>
                <a:spcPts val="0"/>
              </a:spcBef>
              <a:spcAft>
                <a:spcPts val="0"/>
              </a:spcAft>
              <a:buSzPts val="1400"/>
              <a:buNone/>
            </a:pPr>
            <a:r>
              <a:rPr lang="en-US"/>
              <a:t> </a:t>
            </a:r>
            <a:endParaRPr/>
          </a:p>
          <a:p>
            <a:pPr marL="457200" lvl="0" indent="-228600" algn="l" rtl="0">
              <a:lnSpc>
                <a:spcPct val="100000"/>
              </a:lnSpc>
              <a:spcBef>
                <a:spcPts val="0"/>
              </a:spcBef>
              <a:spcAft>
                <a:spcPts val="0"/>
              </a:spcAft>
              <a:buSzPts val="1400"/>
              <a:buNone/>
            </a:pPr>
            <a:r>
              <a:rPr lang="en-US" b="1"/>
              <a:t>The workshop directly supports national goals and the PEPFAR Five-Year Strategy by:</a:t>
            </a:r>
            <a:endParaRPr/>
          </a:p>
          <a:p>
            <a:pPr marL="457200" lvl="0" indent="-228600" algn="l" rtl="0">
              <a:lnSpc>
                <a:spcPct val="100000"/>
              </a:lnSpc>
              <a:spcBef>
                <a:spcPts val="0"/>
              </a:spcBef>
              <a:spcAft>
                <a:spcPts val="0"/>
              </a:spcAft>
              <a:buSzPts val="1400"/>
              <a:buFont typeface="Arial"/>
              <a:buChar char="•"/>
            </a:pPr>
            <a:r>
              <a:rPr lang="en-US"/>
              <a:t>Improving patient and program outcomes through better data and information system management and</a:t>
            </a:r>
            <a:endParaRPr/>
          </a:p>
          <a:p>
            <a:pPr marL="457200" lvl="0" indent="-228600" algn="l" rtl="0">
              <a:lnSpc>
                <a:spcPct val="100000"/>
              </a:lnSpc>
              <a:spcBef>
                <a:spcPts val="0"/>
              </a:spcBef>
              <a:spcAft>
                <a:spcPts val="0"/>
              </a:spcAft>
              <a:buSzPts val="1400"/>
              <a:buFont typeface="Arial"/>
              <a:buChar char="•"/>
            </a:pPr>
            <a:r>
              <a:rPr lang="en-US"/>
              <a:t>Increasing resource efficiencies through data-driven decision making.</a:t>
            </a:r>
            <a:endParaRPr/>
          </a:p>
        </p:txBody>
      </p:sp>
      <p:sp>
        <p:nvSpPr>
          <p:cNvPr id="108" name="Google Shape;1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First let me describe to you what I-LEAD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I-LEAD stands for “Intergovernmental Learning Exchange to Advance Data-Driven Decision-Making”. It is an event, a workshop, that </a:t>
            </a:r>
            <a:r>
              <a:rPr lang="en-US" sz="1200">
                <a:solidFill>
                  <a:schemeClr val="dk1"/>
                </a:solidFill>
              </a:rPr>
              <a:t>enables MOHs, USG Agencies, HIS implementing partners &amp; other stakeholders to come together to develop &amp; execute informatics strategies around country’s HIS priorities &amp; needs​. </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(Can read the rest of the slide)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0" name="Google Shape;1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essence of I-LEAD is to learn from and work with others and solve problems together using data.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I-LEAD, we think big with our goal – champion the advancement of digital health capacity, and while building that capacity, drive digital transformation across the health sector.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we also provide opportunities for participating countries to apply knowledge and practice skills needed to address the challenges related to this goal in a systematic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Here are some of the objectives.</a:t>
            </a:r>
            <a:endParaRPr/>
          </a:p>
        </p:txBody>
      </p:sp>
      <p:sp>
        <p:nvSpPr>
          <p:cNvPr id="173" name="Google Shape;1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accomplish many things in digital health at the national level, we often aspire to have a shared vision, shared strategy, and then effective and efficient operations and tactics. In short, Vision, Strategy, Operations and Tactics or VSOT.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I-LEAD focuses mainly on vision and strategy but we also begin to think about how to execute those strategies systematically.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When solving informatics problems at the national level, we need to bring in the right problems to solve as well as the right people to solve them. Think of it as a cyclical process – the right people begin to discuss what would be the right problems to bring into the workshop. The right problems can be identified using different inputs – country's health systems strengthening and digital health strategies, what the right people know to be the right problems to solve, and an assessment of gaps in the three pillars of an informatics savvy health organization or ISHO. Gaps can be discovered within each of the three pillars – in governance, leadership and policy, in the skilled or competent workforce, and in effective information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right people can include leaders, managers, and partners who will champion working together to solve problems in their own countries.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I-LEAD shares foundational content needed for problem solving, activities to develop and enhance collaborative problem solving skills, and specific subject matter content related to country priorities.</a:t>
            </a:r>
            <a:endParaRPr/>
          </a:p>
        </p:txBody>
      </p:sp>
      <p:sp>
        <p:nvSpPr>
          <p:cNvPr id="184" name="Google Shape;18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2016 – CDC DGHT held initial I-LEAD for Thailand in Atlanta. 3 more single-country implementations.</a:t>
            </a:r>
            <a:endParaRPr/>
          </a:p>
          <a:p>
            <a:pPr marL="0" lvl="0" indent="0" algn="l" rtl="0">
              <a:lnSpc>
                <a:spcPct val="100000"/>
              </a:lnSpc>
              <a:spcBef>
                <a:spcPts val="0"/>
              </a:spcBef>
              <a:spcAft>
                <a:spcPts val="0"/>
              </a:spcAft>
              <a:buSzPts val="1400"/>
              <a:buNone/>
            </a:pPr>
            <a:r>
              <a:rPr lang="en-US"/>
              <a:t>2018 – began multi-country implementations</a:t>
            </a:r>
            <a:endParaRPr/>
          </a:p>
          <a:p>
            <a:pPr marL="0" lvl="0" indent="0" algn="l" rtl="0">
              <a:lnSpc>
                <a:spcPct val="100000"/>
              </a:lnSpc>
              <a:spcBef>
                <a:spcPts val="0"/>
              </a:spcBef>
              <a:spcAft>
                <a:spcPts val="0"/>
              </a:spcAft>
              <a:buSzPts val="1400"/>
              <a:buNone/>
            </a:pPr>
            <a:r>
              <a:rPr lang="en-US"/>
              <a:t>2022 – countries began attending I-LEAD multiple times. So far, 5 countries have attended more than once with 2 more planning to do so in 2024.</a:t>
            </a:r>
            <a:endParaRPr/>
          </a:p>
          <a:p>
            <a:pPr marL="0" lvl="0" indent="0" algn="l" rtl="0">
              <a:lnSpc>
                <a:spcPct val="100000"/>
              </a:lnSpc>
              <a:spcBef>
                <a:spcPts val="0"/>
              </a:spcBef>
              <a:spcAft>
                <a:spcPts val="0"/>
              </a:spcAft>
              <a:buSzPts val="1400"/>
              <a:buNone/>
            </a:pPr>
            <a:r>
              <a:rPr lang="en-US"/>
              <a:t>2023 – Began all-of-PEPFAR approach. Co-implementing with USAID and DOD</a:t>
            </a:r>
            <a:endParaRPr/>
          </a:p>
          <a:p>
            <a:pPr marL="0" lvl="0" indent="0" algn="l" rtl="0">
              <a:lnSpc>
                <a:spcPct val="100000"/>
              </a:lnSpc>
              <a:spcBef>
                <a:spcPts val="0"/>
              </a:spcBef>
              <a:spcAft>
                <a:spcPts val="0"/>
              </a:spcAft>
              <a:buSzPts val="1400"/>
              <a:buNone/>
            </a:pPr>
            <a:r>
              <a:rPr lang="en-US"/>
              <a:t>2024 – Held first regional I-LEAD in Istanbul for Georgia, Moldova and Uzbekistan, co implementing with WHO. 2-3 more regional I-LEADs planned in 2024. We are moving to a regional, interagency approach to align goals, strategies and resources across the digital health landscape. </a:t>
            </a:r>
            <a:endParaRPr/>
          </a:p>
          <a:p>
            <a:pPr marL="0" lvl="0" indent="0" algn="l" rtl="0">
              <a:lnSpc>
                <a:spcPct val="100000"/>
              </a:lnSpc>
              <a:spcBef>
                <a:spcPts val="0"/>
              </a:spcBef>
              <a:spcAft>
                <a:spcPts val="0"/>
              </a:spcAft>
              <a:buSzPts val="1400"/>
              <a:buNone/>
            </a:pPr>
            <a:endParaRPr/>
          </a:p>
        </p:txBody>
      </p:sp>
      <p:sp>
        <p:nvSpPr>
          <p:cNvPr id="148" name="Google Shape;14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cap="none" dirty="0">
                <a:solidFill>
                  <a:schemeClr val="dk1"/>
                </a:solidFill>
                <a:effectLst/>
                <a:latin typeface="Calibri"/>
                <a:ea typeface="Calibri"/>
                <a:cs typeface="Calibri"/>
                <a:sym typeface="Calibri"/>
              </a:rPr>
              <a:t>Implementation phases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I-LEAD's roadmap consists of four implementation phases. It details the steps to utilize I-LEAD in a Box which is a complete toolkit of guides, course materials, and resources designed to help you plan, organize, and deliver a full I-LEAD course.</a:t>
            </a:r>
          </a:p>
          <a:p>
            <a:pPr lvl="0"/>
            <a:r>
              <a:rPr lang="en-US" sz="1200" b="0" i="0" u="none" strike="noStrike" cap="none" dirty="0">
                <a:solidFill>
                  <a:schemeClr val="dk1"/>
                </a:solidFill>
                <a:effectLst/>
                <a:latin typeface="Calibri"/>
                <a:ea typeface="Calibri"/>
                <a:cs typeface="Calibri"/>
                <a:sym typeface="Calibri"/>
              </a:rPr>
              <a:t>Phase 1: Inception &amp; Country Adoption (Month 1 - 2)</a:t>
            </a:r>
          </a:p>
          <a:p>
            <a:pPr lvl="0"/>
            <a:r>
              <a:rPr lang="en-US" sz="1200" b="0" i="0" u="none" strike="noStrike" cap="none" dirty="0">
                <a:solidFill>
                  <a:schemeClr val="dk1"/>
                </a:solidFill>
                <a:effectLst/>
                <a:latin typeface="Calibri"/>
                <a:ea typeface="Calibri"/>
                <a:cs typeface="Calibri"/>
                <a:sym typeface="Calibri"/>
              </a:rPr>
              <a:t>Phase 2: Orientation and Planning (Month 3 – 4)</a:t>
            </a:r>
          </a:p>
          <a:p>
            <a:pPr lvl="0"/>
            <a:r>
              <a:rPr lang="en-US" sz="1200" b="0" i="0" u="none" strike="noStrike" cap="none" dirty="0">
                <a:solidFill>
                  <a:schemeClr val="dk1"/>
                </a:solidFill>
                <a:effectLst/>
                <a:latin typeface="Calibri"/>
                <a:ea typeface="Calibri"/>
                <a:cs typeface="Calibri"/>
                <a:sym typeface="Calibri"/>
              </a:rPr>
              <a:t>Phase 3: Implementation of I-LEAD (Month 5)</a:t>
            </a:r>
          </a:p>
          <a:p>
            <a:pPr lvl="0"/>
            <a:r>
              <a:rPr lang="en-US" sz="1200" b="0" i="0" u="none" strike="noStrike" cap="none" dirty="0">
                <a:solidFill>
                  <a:schemeClr val="dk1"/>
                </a:solidFill>
                <a:effectLst/>
                <a:latin typeface="Calibri"/>
                <a:ea typeface="Calibri"/>
                <a:cs typeface="Calibri"/>
                <a:sym typeface="Calibri"/>
              </a:rPr>
              <a:t>Phase 4: Coach &amp; Sustain (Month 6+)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068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a:spLocks noGrp="1"/>
          </p:cNvSpPr>
          <p:nvPr>
            <p:ph type="pic" idx="2"/>
          </p:nvPr>
        </p:nvSpPr>
        <p:spPr>
          <a:xfrm>
            <a:off x="5183188" y="987425"/>
            <a:ext cx="6172200" cy="4873625"/>
          </a:xfrm>
          <a:prstGeom prst="rect">
            <a:avLst/>
          </a:prstGeom>
          <a:noFill/>
          <a:ln>
            <a:noFill/>
          </a:ln>
        </p:spPr>
      </p:sp>
      <p:sp>
        <p:nvSpPr>
          <p:cNvPr id="65" name="Google Shape;65;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doi.org/10.1016/C2020-0-02797-0"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i.org/10.1016/C2020-0-02797-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ntzberg.org/blog/strategic-thinking-as-see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a:off x="0" y="1"/>
            <a:ext cx="12192000" cy="5187142"/>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a:off x="521862" y="570032"/>
            <a:ext cx="10999072" cy="539995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9" name="Google Shape;89;p1"/>
          <p:cNvCxnSpPr/>
          <p:nvPr/>
        </p:nvCxnSpPr>
        <p:spPr>
          <a:xfrm rot="10800000">
            <a:off x="596464" y="6329769"/>
            <a:ext cx="11000232" cy="0"/>
          </a:xfrm>
          <a:prstGeom prst="straightConnector1">
            <a:avLst/>
          </a:prstGeom>
          <a:noFill/>
          <a:ln w="152400" cap="flat" cmpd="sng">
            <a:solidFill>
              <a:srgbClr val="0077AC"/>
            </a:solidFill>
            <a:prstDash val="solid"/>
            <a:miter lim="800000"/>
            <a:headEnd type="none" w="sm" len="sm"/>
            <a:tailEnd type="none" w="sm" len="sm"/>
          </a:ln>
        </p:spPr>
      </p:cxnSp>
      <p:sp>
        <p:nvSpPr>
          <p:cNvPr id="90" name="Google Shape;90;p1"/>
          <p:cNvSpPr txBox="1">
            <a:spLocks noGrp="1"/>
          </p:cNvSpPr>
          <p:nvPr>
            <p:ph type="ctrTitle"/>
          </p:nvPr>
        </p:nvSpPr>
        <p:spPr>
          <a:xfrm>
            <a:off x="2653859" y="1199454"/>
            <a:ext cx="6735077" cy="138294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36363"/>
              <a:buFont typeface="Arial"/>
              <a:buNone/>
            </a:pPr>
            <a:r>
              <a:rPr lang="en-US" sz="4400" b="1" dirty="0">
                <a:latin typeface="Open Sans"/>
                <a:ea typeface="Open Sans"/>
                <a:cs typeface="Open Sans"/>
                <a:sym typeface="Open Sans"/>
              </a:rPr>
              <a:t>I-LEAD Orientation</a:t>
            </a:r>
            <a:endParaRPr sz="4400" dirty="0">
              <a:solidFill>
                <a:srgbClr val="808080"/>
              </a:solidFill>
              <a:latin typeface="Open Sans"/>
              <a:ea typeface="Open Sans"/>
              <a:cs typeface="Open Sans"/>
              <a:sym typeface="Open Sans"/>
            </a:endParaRPr>
          </a:p>
        </p:txBody>
      </p:sp>
      <p:sp>
        <p:nvSpPr>
          <p:cNvPr id="94" name="Google Shape;94;p1"/>
          <p:cNvSpPr txBox="1"/>
          <p:nvPr/>
        </p:nvSpPr>
        <p:spPr>
          <a:xfrm>
            <a:off x="2185540" y="2533307"/>
            <a:ext cx="6894661" cy="985559"/>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b" anchorCtr="0">
            <a:normAutofit fontScale="92500" lnSpcReduction="20000"/>
          </a:bodyPr>
          <a:lstStyle/>
          <a:p>
            <a:pPr marL="0" marR="0" lvl="0" indent="0" algn="ctr" rtl="0">
              <a:lnSpc>
                <a:spcPct val="90000"/>
              </a:lnSpc>
              <a:spcBef>
                <a:spcPts val="0"/>
              </a:spcBef>
              <a:spcAft>
                <a:spcPts val="0"/>
              </a:spcAft>
              <a:buClr>
                <a:schemeClr val="dk1"/>
              </a:buClr>
              <a:buSzPct val="231660"/>
              <a:buFont typeface="Arial"/>
              <a:buNone/>
            </a:pPr>
            <a:endParaRPr sz="2800" b="0" i="0" u="none" strike="noStrike" cap="none" dirty="0">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chemeClr val="dk1"/>
              </a:buClr>
              <a:buSzPct val="231660"/>
              <a:buFont typeface="Arial"/>
              <a:buNone/>
            </a:pPr>
            <a:endParaRPr sz="2800" b="0" i="0" u="none" strike="noStrike" cap="none" dirty="0">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chemeClr val="dk1"/>
              </a:buClr>
              <a:buSzPct val="231660"/>
              <a:buFont typeface="Arial"/>
              <a:buNone/>
            </a:pPr>
            <a:r>
              <a:rPr lang="en-US" sz="2800" dirty="0">
                <a:solidFill>
                  <a:srgbClr val="808080"/>
                </a:solidFill>
                <a:highlight>
                  <a:srgbClr val="FFFF00"/>
                </a:highlight>
                <a:latin typeface="Open Sans"/>
                <a:ea typeface="Open Sans"/>
                <a:cs typeface="Open Sans"/>
                <a:sym typeface="Open Sans"/>
              </a:rPr>
              <a:t>[Insert Date]</a:t>
            </a:r>
            <a:endParaRPr dirty="0">
              <a:highlight>
                <a:srgbClr val="FFFF00"/>
              </a:highlight>
            </a:endParaRPr>
          </a:p>
        </p:txBody>
      </p:sp>
      <p:pic>
        <p:nvPicPr>
          <p:cNvPr id="95" name="Google Shape;95;p1"/>
          <p:cNvPicPr preferRelativeResize="0"/>
          <p:nvPr/>
        </p:nvPicPr>
        <p:blipFill rotWithShape="1">
          <a:blip r:embed="rId3">
            <a:alphaModFix/>
          </a:blip>
          <a:srcRect/>
          <a:stretch/>
        </p:blipFill>
        <p:spPr>
          <a:xfrm>
            <a:off x="5284278" y="3747277"/>
            <a:ext cx="4116792" cy="13407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9444-E546-C172-E262-72E35F848C37}"/>
              </a:ext>
            </a:extLst>
          </p:cNvPr>
          <p:cNvSpPr>
            <a:spLocks noGrp="1"/>
          </p:cNvSpPr>
          <p:nvPr>
            <p:ph type="title"/>
          </p:nvPr>
        </p:nvSpPr>
        <p:spPr/>
        <p:txBody>
          <a:bodyPr>
            <a:normAutofit/>
          </a:bodyPr>
          <a:lstStyle/>
          <a:p>
            <a:r>
              <a:rPr lang="en-US" sz="4000" dirty="0"/>
              <a:t>Adaptable I-LEAD: Implementation Phases </a:t>
            </a:r>
          </a:p>
        </p:txBody>
      </p:sp>
      <p:graphicFrame>
        <p:nvGraphicFramePr>
          <p:cNvPr id="4" name="Diagram 3">
            <a:extLst>
              <a:ext uri="{FF2B5EF4-FFF2-40B4-BE49-F238E27FC236}">
                <a16:creationId xmlns:a16="http://schemas.microsoft.com/office/drawing/2014/main" id="{6837850B-557B-3EDF-E84D-8F58895ACF8D}"/>
              </a:ext>
            </a:extLst>
          </p:cNvPr>
          <p:cNvGraphicFramePr/>
          <p:nvPr>
            <p:extLst>
              <p:ext uri="{D42A27DB-BD31-4B8C-83A1-F6EECF244321}">
                <p14:modId xmlns:p14="http://schemas.microsoft.com/office/powerpoint/2010/main" val="296852376"/>
              </p:ext>
            </p:extLst>
          </p:nvPr>
        </p:nvGraphicFramePr>
        <p:xfrm>
          <a:off x="838200" y="1513036"/>
          <a:ext cx="10674030" cy="497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0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2608733" y="274700"/>
            <a:ext cx="8745067" cy="7315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2900">
                <a:solidFill>
                  <a:schemeClr val="dk1"/>
                </a:solidFill>
                <a:latin typeface="Open Sans"/>
                <a:ea typeface="Open Sans"/>
                <a:cs typeface="Open Sans"/>
                <a:sym typeface="Open Sans"/>
              </a:rPr>
              <a:t>I-LEAD Frameworks and Tools </a:t>
            </a:r>
            <a:endParaRPr/>
          </a:p>
        </p:txBody>
      </p:sp>
      <p:sp>
        <p:nvSpPr>
          <p:cNvPr id="198" name="Google Shape;198;p29"/>
          <p:cNvSpPr txBox="1">
            <a:spLocks noGrp="1"/>
          </p:cNvSpPr>
          <p:nvPr>
            <p:ph type="sldNum" idx="12"/>
          </p:nvPr>
        </p:nvSpPr>
        <p:spPr>
          <a:xfrm>
            <a:off x="11772900" y="6459574"/>
            <a:ext cx="34813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
        <p:nvSpPr>
          <p:cNvPr id="199" name="Google Shape;199;p29"/>
          <p:cNvSpPr txBox="1"/>
          <p:nvPr/>
        </p:nvSpPr>
        <p:spPr>
          <a:xfrm>
            <a:off x="365567" y="1309780"/>
            <a:ext cx="7874711"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Open Sans"/>
                <a:ea typeface="Open Sans"/>
                <a:cs typeface="Open Sans"/>
                <a:sym typeface="Open Sans"/>
              </a:rPr>
              <a:t>We will be utilizing a variety of strategic frameworks and tools to streamline our collaborative problem-solving efforts.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b="0" i="0" u="none" strike="noStrike" cap="none">
                <a:solidFill>
                  <a:srgbClr val="000000"/>
                </a:solidFill>
                <a:latin typeface="Open Sans"/>
                <a:ea typeface="Open Sans"/>
                <a:cs typeface="Open Sans"/>
                <a:sym typeface="Open Sans"/>
              </a:rPr>
              <a:t>This will include </a:t>
            </a:r>
            <a:r>
              <a:rPr lang="en-US" sz="2000" b="1" i="0" u="none" strike="noStrike" cap="none">
                <a:solidFill>
                  <a:srgbClr val="000000"/>
                </a:solidFill>
                <a:latin typeface="Open Sans"/>
                <a:ea typeface="Open Sans"/>
                <a:cs typeface="Open Sans"/>
                <a:sym typeface="Open Sans"/>
              </a:rPr>
              <a:t>4 thinking hats</a:t>
            </a:r>
            <a:r>
              <a:rPr lang="en-US" sz="2000" b="0" i="0" u="none" strike="noStrike" cap="none">
                <a:solidFill>
                  <a:srgbClr val="000000"/>
                </a:solidFill>
                <a:latin typeface="Open Sans"/>
                <a:ea typeface="Open Sans"/>
                <a:cs typeface="Open Sans"/>
                <a:sym typeface="Open Sans"/>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Systems thinking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Design thinking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Strategic thinking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Evaluative thinking </a:t>
            </a:r>
            <a:endParaRPr/>
          </a:p>
          <a:p>
            <a:pPr marL="0" marR="0" lvl="0" indent="0" algn="l" rtl="0">
              <a:lnSpc>
                <a:spcPct val="100000"/>
              </a:lnSpc>
              <a:spcBef>
                <a:spcPts val="0"/>
              </a:spcBef>
              <a:spcAft>
                <a:spcPts val="0"/>
              </a:spcAft>
              <a:buNone/>
            </a:pP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b="1" i="0" u="none" strike="noStrike" cap="none">
                <a:solidFill>
                  <a:srgbClr val="000000"/>
                </a:solidFill>
                <a:latin typeface="Open Sans"/>
                <a:ea typeface="Open Sans"/>
                <a:cs typeface="Open Sans"/>
                <a:sym typeface="Open Sans"/>
              </a:rPr>
              <a:t>ISHO strategic framework </a:t>
            </a:r>
            <a:r>
              <a:rPr lang="en-US" sz="2000" b="0" i="0" u="none" strike="noStrike" cap="none">
                <a:solidFill>
                  <a:srgbClr val="000000"/>
                </a:solidFill>
                <a:latin typeface="Open Sans"/>
                <a:ea typeface="Open Sans"/>
                <a:cs typeface="Open Sans"/>
                <a:sym typeface="Open Sans"/>
              </a:rPr>
              <a:t>with three pillars: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Effective Information Systems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Skilled Workforce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Vision, Policy, Governance</a:t>
            </a:r>
            <a:endParaRPr/>
          </a:p>
        </p:txBody>
      </p:sp>
      <p:grpSp>
        <p:nvGrpSpPr>
          <p:cNvPr id="200" name="Google Shape;200;p29"/>
          <p:cNvGrpSpPr/>
          <p:nvPr/>
        </p:nvGrpSpPr>
        <p:grpSpPr>
          <a:xfrm>
            <a:off x="7564193" y="1209767"/>
            <a:ext cx="4262240" cy="4924382"/>
            <a:chOff x="7510909" y="1857552"/>
            <a:chExt cx="4262240" cy="4924382"/>
          </a:xfrm>
        </p:grpSpPr>
        <p:pic>
          <p:nvPicPr>
            <p:cNvPr id="201" name="Google Shape;201;p29" descr="A diagram of a stool&#10;&#10;Description automatically generated"/>
            <p:cNvPicPr preferRelativeResize="0"/>
            <p:nvPr/>
          </p:nvPicPr>
          <p:blipFill rotWithShape="1">
            <a:blip r:embed="rId3">
              <a:alphaModFix/>
            </a:blip>
            <a:srcRect r="54922" b="20724"/>
            <a:stretch/>
          </p:blipFill>
          <p:spPr>
            <a:xfrm>
              <a:off x="7510909" y="2688547"/>
              <a:ext cx="4262240" cy="4093387"/>
            </a:xfrm>
            <a:prstGeom prst="rect">
              <a:avLst/>
            </a:prstGeom>
            <a:noFill/>
            <a:ln>
              <a:noFill/>
            </a:ln>
          </p:spPr>
        </p:pic>
        <p:sp>
          <p:nvSpPr>
            <p:cNvPr id="202" name="Google Shape;202;p29"/>
            <p:cNvSpPr txBox="1"/>
            <p:nvPr/>
          </p:nvSpPr>
          <p:spPr>
            <a:xfrm>
              <a:off x="8087017" y="1857552"/>
              <a:ext cx="295627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Informatics-Savvy Health Organization (ISHO) Framework</a:t>
              </a:r>
              <a:endParaRPr/>
            </a:p>
          </p:txBody>
        </p:sp>
      </p:grpSp>
      <p:pic>
        <p:nvPicPr>
          <p:cNvPr id="203" name="Google Shape;203;p29"/>
          <p:cNvPicPr preferRelativeResize="0"/>
          <p:nvPr/>
        </p:nvPicPr>
        <p:blipFill rotWithShape="1">
          <a:blip r:embed="rId4">
            <a:alphaModFix/>
          </a:blip>
          <a:srcRect/>
          <a:stretch/>
        </p:blipFill>
        <p:spPr>
          <a:xfrm>
            <a:off x="386366" y="274700"/>
            <a:ext cx="2222367" cy="731521"/>
          </a:xfrm>
          <a:prstGeom prst="rect">
            <a:avLst/>
          </a:prstGeom>
          <a:noFill/>
          <a:ln>
            <a:noFill/>
          </a:ln>
        </p:spPr>
      </p:pic>
      <p:sp>
        <p:nvSpPr>
          <p:cNvPr id="204" name="Google Shape;204;p29"/>
          <p:cNvSpPr txBox="1"/>
          <p:nvPr/>
        </p:nvSpPr>
        <p:spPr>
          <a:xfrm>
            <a:off x="265590" y="5839854"/>
            <a:ext cx="11365972"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Source: (1) Laventure M, Brand B, Ross DA, Baker EL. Building an Informatics-Savvy Health Department: Part I, Vision and Core Strategies. Journal of Public Health Management Practice, 2014, 20(6), 667–669. (2) Laventure M, Brand B, Ross DA, Baker EL. Building an Informatics-Savvy Health Department Part II: Operations and Tactics. J Public Health Management Practice, 2014, 00(00), 1–4; (3) Puttkammer N, Vumbugwa P, Liyanaarachchige N, Wuhib T, Woldehanna D, Zagar T, Salih EMN, and Brand B. “Creating One Health, Integrated, and Informatics-Savvy Health Organizations” in Modernizing Global Health Security to Prevent, Detect, and Respond.  McNabb SJN, Shaikh AF, and Haley CJ (Eds). Elseveir, October 2023. </a:t>
            </a:r>
            <a:r>
              <a:rPr lang="en-US" sz="1100" b="1"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https://doi.org/10.1016/C2020-0-02797-0</a:t>
            </a:r>
            <a:endParaRPr sz="1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2608733" y="229804"/>
            <a:ext cx="9299183" cy="10114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Arial"/>
              <a:buNone/>
            </a:pPr>
            <a:r>
              <a:rPr lang="en-US" sz="2900">
                <a:solidFill>
                  <a:schemeClr val="dk1"/>
                </a:solidFill>
                <a:latin typeface="Open Sans"/>
                <a:ea typeface="Open Sans"/>
                <a:cs typeface="Open Sans"/>
                <a:sym typeface="Open Sans"/>
              </a:rPr>
              <a:t>Intended Benefits of the I-LEAD Program </a:t>
            </a:r>
            <a:br>
              <a:rPr lang="en-US" sz="2900">
                <a:solidFill>
                  <a:schemeClr val="dk1"/>
                </a:solidFill>
                <a:latin typeface="Open Sans"/>
                <a:ea typeface="Open Sans"/>
                <a:cs typeface="Open Sans"/>
                <a:sym typeface="Open Sans"/>
              </a:rPr>
            </a:br>
            <a:r>
              <a:rPr lang="en-US" sz="2900">
                <a:solidFill>
                  <a:schemeClr val="dk1"/>
                </a:solidFill>
                <a:latin typeface="Open Sans"/>
                <a:ea typeface="Open Sans"/>
                <a:cs typeface="Open Sans"/>
                <a:sym typeface="Open Sans"/>
              </a:rPr>
              <a:t>to Stakeholders</a:t>
            </a:r>
            <a:endParaRPr sz="2900">
              <a:solidFill>
                <a:schemeClr val="dk1"/>
              </a:solidFill>
              <a:latin typeface="Open Sans"/>
              <a:ea typeface="Open Sans"/>
              <a:cs typeface="Open Sans"/>
              <a:sym typeface="Open Sans"/>
            </a:endParaRPr>
          </a:p>
        </p:txBody>
      </p:sp>
      <p:sp>
        <p:nvSpPr>
          <p:cNvPr id="210" name="Google Shape;210;p30"/>
          <p:cNvSpPr/>
          <p:nvPr/>
        </p:nvSpPr>
        <p:spPr>
          <a:xfrm rot="10800000" flipH="1">
            <a:off x="2" y="6401228"/>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30"/>
          <p:cNvSpPr/>
          <p:nvPr/>
        </p:nvSpPr>
        <p:spPr>
          <a:xfrm flipH="1">
            <a:off x="4038602" y="6401228"/>
            <a:ext cx="8153398" cy="456772"/>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30"/>
          <p:cNvPicPr preferRelativeResize="0"/>
          <p:nvPr/>
        </p:nvPicPr>
        <p:blipFill rotWithShape="1">
          <a:blip r:embed="rId3">
            <a:alphaModFix/>
          </a:blip>
          <a:srcRect/>
          <a:stretch/>
        </p:blipFill>
        <p:spPr>
          <a:xfrm>
            <a:off x="386366" y="274700"/>
            <a:ext cx="2222367" cy="731521"/>
          </a:xfrm>
          <a:prstGeom prst="rect">
            <a:avLst/>
          </a:prstGeom>
          <a:noFill/>
          <a:ln>
            <a:noFill/>
          </a:ln>
        </p:spPr>
      </p:pic>
      <p:graphicFrame>
        <p:nvGraphicFramePr>
          <p:cNvPr id="2" name="Google Shape;303;g31992bfdaca_0_290">
            <a:extLst>
              <a:ext uri="{FF2B5EF4-FFF2-40B4-BE49-F238E27FC236}">
                <a16:creationId xmlns:a16="http://schemas.microsoft.com/office/drawing/2014/main" id="{2AB801D9-01A0-474A-07FC-77B53710E84E}"/>
              </a:ext>
            </a:extLst>
          </p:cNvPr>
          <p:cNvGraphicFramePr/>
          <p:nvPr>
            <p:extLst>
              <p:ext uri="{D42A27DB-BD31-4B8C-83A1-F6EECF244321}">
                <p14:modId xmlns:p14="http://schemas.microsoft.com/office/powerpoint/2010/main" val="1013006418"/>
              </p:ext>
            </p:extLst>
          </p:nvPr>
        </p:nvGraphicFramePr>
        <p:xfrm>
          <a:off x="556771" y="1881069"/>
          <a:ext cx="11210025" cy="4033057"/>
        </p:xfrm>
        <a:graphic>
          <a:graphicData uri="http://schemas.openxmlformats.org/drawingml/2006/table">
            <a:tbl>
              <a:tblPr>
                <a:noFill/>
              </a:tblPr>
              <a:tblGrid>
                <a:gridCol w="3704425">
                  <a:extLst>
                    <a:ext uri="{9D8B030D-6E8A-4147-A177-3AD203B41FA5}">
                      <a16:colId xmlns:a16="http://schemas.microsoft.com/office/drawing/2014/main" val="20000"/>
                    </a:ext>
                  </a:extLst>
                </a:gridCol>
                <a:gridCol w="7505600">
                  <a:extLst>
                    <a:ext uri="{9D8B030D-6E8A-4147-A177-3AD203B41FA5}">
                      <a16:colId xmlns:a16="http://schemas.microsoft.com/office/drawing/2014/main" val="20001"/>
                    </a:ext>
                  </a:extLst>
                </a:gridCol>
              </a:tblGrid>
              <a:tr h="710827">
                <a:tc>
                  <a:txBody>
                    <a:bodyPr/>
                    <a:lstStyle/>
                    <a:p>
                      <a:pPr marL="0" lvl="0" indent="0" algn="l" rtl="0">
                        <a:spcBef>
                          <a:spcPts val="0"/>
                        </a:spcBef>
                        <a:spcAft>
                          <a:spcPts val="0"/>
                        </a:spcAft>
                        <a:buNone/>
                      </a:pPr>
                      <a:r>
                        <a:rPr lang="en-US"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Stakeholder</a:t>
                      </a:r>
                      <a:endParaRPr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91425" marR="91425" marT="91425" marB="91425">
                    <a:solidFill>
                      <a:srgbClr val="757575"/>
                    </a:solidFill>
                  </a:tcPr>
                </a:tc>
                <a:tc>
                  <a:txBody>
                    <a:bodyPr/>
                    <a:lstStyle/>
                    <a:p>
                      <a:pPr marL="0" lvl="0" indent="0" algn="l" rtl="0">
                        <a:spcBef>
                          <a:spcPts val="0"/>
                        </a:spcBef>
                        <a:spcAft>
                          <a:spcPts val="0"/>
                        </a:spcAft>
                        <a:buNone/>
                      </a:pPr>
                      <a:r>
                        <a:rPr lang="en-US"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Benefits</a:t>
                      </a:r>
                      <a:endParaRPr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91425" marR="91425" marT="91425" marB="91425">
                    <a:solidFill>
                      <a:srgbClr val="757575"/>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600"/>
                        <a:buFont typeface="Arial"/>
                        <a:buNone/>
                      </a:pPr>
                      <a:r>
                        <a:rPr lang="en-US"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Government (Ministries / Departments of Health and other Ministries) </a:t>
                      </a:r>
                    </a:p>
                  </a:txBody>
                  <a:tcPr marL="91425" marR="91425" marT="91425" marB="91425">
                    <a:solidFill>
                      <a:srgbClr val="EFEFEF"/>
                    </a:solidFill>
                  </a:tcPr>
                </a:tc>
                <a:tc>
                  <a:txBody>
                    <a:bodyPr/>
                    <a:lstStyle/>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Cultivates change leaders capable of managing digital health investments to strengthen systems (e.g., UHC initiatives).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Creates a shared vision and strategy across ministries to close digital health gaps.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Embeds experiential learning directly into country and institutional contexts, ensuring relevance and immediate applicability.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Builds inter-governmental innovation capacity and cultural competency for regional collaboration. </a:t>
                      </a:r>
                    </a:p>
                  </a:txBody>
                  <a:tcPr marL="91425" marR="91425" marT="91425" marB="91425">
                    <a:solidFill>
                      <a:srgbClr val="EFEFE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600"/>
                        <a:buFont typeface="Arial"/>
                        <a:buNone/>
                      </a:pPr>
                      <a:r>
                        <a:rPr lang="en-US" sz="1500" dirty="0">
                          <a:latin typeface="Open Sans" panose="020B0606030504020204" pitchFamily="34" charset="0"/>
                          <a:ea typeface="Open Sans" panose="020B0606030504020204" pitchFamily="34" charset="0"/>
                          <a:cs typeface="Open Sans" panose="020B0606030504020204" pitchFamily="34" charset="0"/>
                          <a:sym typeface="Open Sans"/>
                        </a:rPr>
                        <a:t>Implementing Partners </a:t>
                      </a:r>
                    </a:p>
                  </a:txBody>
                  <a:tcPr marL="91425" marR="91425" marT="91425" marB="91425">
                    <a:solidFill>
                      <a:srgbClr val="EFEFEF"/>
                    </a:solidFill>
                  </a:tcPr>
                </a:tc>
                <a:tc>
                  <a:txBody>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Open Sans"/>
                        <a:buChar char="●"/>
                        <a:tabLst/>
                        <a:defRP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Improves dialogue and partnerships among ministries, government agencies, and implementing bodies. </a:t>
                      </a:r>
                    </a:p>
                  </a:txBody>
                  <a:tcPr marL="91425" marR="91425" marT="91425" marB="91425">
                    <a:solidFill>
                      <a:srgbClr val="EFEFEF"/>
                    </a:solidFill>
                  </a:tcPr>
                </a:tc>
                <a:extLst>
                  <a:ext uri="{0D108BD9-81ED-4DB2-BD59-A6C34878D82A}">
                    <a16:rowId xmlns:a16="http://schemas.microsoft.com/office/drawing/2014/main" val="341519095"/>
                  </a:ext>
                </a:extLst>
              </a:tr>
              <a:tr h="381000">
                <a:tc>
                  <a:txBody>
                    <a:bodyPr/>
                    <a:lstStyle/>
                    <a:p>
                      <a:pPr marL="0" lvl="0" indent="0" algn="l" rtl="0">
                        <a:spcBef>
                          <a:spcPts val="0"/>
                        </a:spcBef>
                        <a:spcAft>
                          <a:spcPts val="0"/>
                        </a:spcAft>
                        <a:buClr>
                          <a:schemeClr val="dk1"/>
                        </a:buClr>
                        <a:buSzPts val="1600"/>
                        <a:buFont typeface="Arial"/>
                        <a:buNone/>
                      </a:pPr>
                      <a:r>
                        <a:rPr lang="en-US"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Regional / National Health Informatics Networks </a:t>
                      </a:r>
                    </a:p>
                  </a:txBody>
                  <a:tcPr marL="91425" marR="91425" marT="91425" marB="91425"/>
                </a:tc>
                <a:tc>
                  <a:txBody>
                    <a:bodyPr/>
                    <a:lstStyle/>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Strengthens communication channels and coordination mechanisms among regional and national informatics networks.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Empowers networks to share best practices, harmonize standards, and scale successful digital health interventions. </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2778380" y="339910"/>
            <a:ext cx="8870654" cy="7352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2900">
                <a:solidFill>
                  <a:srgbClr val="FF0000"/>
                </a:solidFill>
                <a:latin typeface="Open Sans"/>
                <a:ea typeface="Open Sans"/>
                <a:cs typeface="Open Sans"/>
                <a:sym typeface="Open Sans"/>
              </a:rPr>
              <a:t>3IG</a:t>
            </a:r>
            <a:r>
              <a:rPr lang="en-US" sz="2900">
                <a:latin typeface="Open Sans"/>
                <a:ea typeface="Open Sans"/>
                <a:cs typeface="Open Sans"/>
                <a:sym typeface="Open Sans"/>
              </a:rPr>
              <a:t> Strategic Framework – 4-Step Cycle to Maturity</a:t>
            </a:r>
            <a:endParaRPr/>
          </a:p>
        </p:txBody>
      </p:sp>
      <p:sp>
        <p:nvSpPr>
          <p:cNvPr id="261" name="Google Shape;261;p32"/>
          <p:cNvSpPr txBox="1"/>
          <p:nvPr/>
        </p:nvSpPr>
        <p:spPr>
          <a:xfrm>
            <a:off x="9387163" y="1893886"/>
            <a:ext cx="213391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I4L course</a:t>
            </a:r>
            <a:endParaRPr/>
          </a:p>
          <a:p>
            <a:pPr marL="234950" marR="0" lvl="0" indent="-18256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DH-savvy leaders</a:t>
            </a:r>
            <a:endParaRPr/>
          </a:p>
          <a:p>
            <a:pPr marL="234950" marR="0" lvl="0" indent="-18256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Strategic decisions</a:t>
            </a:r>
            <a:endParaRPr/>
          </a:p>
          <a:p>
            <a:pPr marL="234950" marR="0" lvl="0" indent="-18256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Strategic investments</a:t>
            </a:r>
            <a:endParaRPr/>
          </a:p>
        </p:txBody>
      </p:sp>
      <p:grpSp>
        <p:nvGrpSpPr>
          <p:cNvPr id="262" name="Google Shape;262;p32"/>
          <p:cNvGrpSpPr/>
          <p:nvPr/>
        </p:nvGrpSpPr>
        <p:grpSpPr>
          <a:xfrm>
            <a:off x="7292259" y="1673785"/>
            <a:ext cx="1867804" cy="1692783"/>
            <a:chOff x="7292259" y="1673785"/>
            <a:chExt cx="1867804" cy="1692783"/>
          </a:xfrm>
        </p:grpSpPr>
        <p:sp>
          <p:nvSpPr>
            <p:cNvPr id="263" name="Google Shape;263;p32"/>
            <p:cNvSpPr/>
            <p:nvPr/>
          </p:nvSpPr>
          <p:spPr>
            <a:xfrm>
              <a:off x="7292259" y="1673785"/>
              <a:ext cx="1692783" cy="1692783"/>
            </a:xfrm>
            <a:custGeom>
              <a:avLst/>
              <a:gdLst/>
              <a:ahLst/>
              <a:cxnLst/>
              <a:rect l="l" t="t" r="r" b="b"/>
              <a:pathLst>
                <a:path w="1692783" h="1692783" extrusionOk="0">
                  <a:moveTo>
                    <a:pt x="0" y="0"/>
                  </a:moveTo>
                  <a:lnTo>
                    <a:pt x="1692783" y="0"/>
                  </a:lnTo>
                  <a:lnTo>
                    <a:pt x="1692783" y="1692783"/>
                  </a:lnTo>
                  <a:lnTo>
                    <a:pt x="0" y="1692783"/>
                  </a:lnTo>
                  <a:lnTo>
                    <a:pt x="0" y="0"/>
                  </a:lnTo>
                  <a:close/>
                </a:path>
              </a:pathLst>
            </a:cu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Engage leadership</a:t>
              </a:r>
              <a:endParaRPr/>
            </a:p>
          </p:txBody>
        </p:sp>
        <p:sp>
          <p:nvSpPr>
            <p:cNvPr id="264" name="Google Shape;264;p32"/>
            <p:cNvSpPr txBox="1"/>
            <p:nvPr/>
          </p:nvSpPr>
          <p:spPr>
            <a:xfrm>
              <a:off x="8701283" y="2129762"/>
              <a:ext cx="4587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FF0000"/>
                  </a:solidFill>
                  <a:latin typeface="Arial"/>
                  <a:ea typeface="Arial"/>
                  <a:cs typeface="Arial"/>
                  <a:sym typeface="Arial"/>
                </a:rPr>
                <a:t>1</a:t>
              </a:r>
              <a:endParaRPr/>
            </a:p>
          </p:txBody>
        </p:sp>
      </p:grpSp>
      <p:sp>
        <p:nvSpPr>
          <p:cNvPr id="265" name="Google Shape;265;p32"/>
          <p:cNvSpPr/>
          <p:nvPr/>
        </p:nvSpPr>
        <p:spPr>
          <a:xfrm>
            <a:off x="4306745" y="1566481"/>
            <a:ext cx="4785603" cy="4785603"/>
          </a:xfrm>
          <a:custGeom>
            <a:avLst/>
            <a:gdLst/>
            <a:ahLst/>
            <a:cxnLst/>
            <a:rect l="l" t="t" r="r" b="b"/>
            <a:pathLst>
              <a:path w="120000" h="120000" extrusionOk="0">
                <a:moveTo>
                  <a:pt x="108868" y="38543"/>
                </a:moveTo>
                <a:lnTo>
                  <a:pt x="108868" y="38543"/>
                </a:lnTo>
                <a:cubicBezTo>
                  <a:pt x="113122" y="48231"/>
                  <a:pt x="114400" y="58966"/>
                  <a:pt x="112540" y="69382"/>
                </a:cubicBezTo>
                <a:lnTo>
                  <a:pt x="118734" y="71611"/>
                </a:lnTo>
                <a:lnTo>
                  <a:pt x="107370" y="77046"/>
                </a:lnTo>
                <a:lnTo>
                  <a:pt x="100562" y="65072"/>
                </a:lnTo>
                <a:lnTo>
                  <a:pt x="106750" y="67298"/>
                </a:lnTo>
                <a:lnTo>
                  <a:pt x="106750" y="67298"/>
                </a:lnTo>
                <a:cubicBezTo>
                  <a:pt x="108142" y="58377"/>
                  <a:pt x="106954" y="49244"/>
                  <a:pt x="103324" y="40977"/>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32"/>
          <p:cNvSpPr txBox="1"/>
          <p:nvPr/>
        </p:nvSpPr>
        <p:spPr>
          <a:xfrm>
            <a:off x="9465112" y="4761679"/>
            <a:ext cx="223631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ISHO Assessment</a:t>
            </a:r>
            <a:endParaRPr/>
          </a:p>
          <a:p>
            <a:pPr marL="176213" marR="0" lvl="0" indent="-17621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ISHO assessment</a:t>
            </a:r>
            <a:endParaRPr/>
          </a:p>
          <a:p>
            <a:pPr marL="176213" marR="0" lvl="0" indent="-17621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Country discussions</a:t>
            </a:r>
            <a:endParaRPr/>
          </a:p>
          <a:p>
            <a:pPr marL="176213" marR="0" lvl="0" indent="-17621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I-LEAD prep</a:t>
            </a:r>
            <a:endParaRPr/>
          </a:p>
          <a:p>
            <a:pPr marL="176213" marR="0" lvl="0" indent="-176213"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Country digital health needs</a:t>
            </a:r>
            <a:endParaRPr/>
          </a:p>
        </p:txBody>
      </p:sp>
      <p:grpSp>
        <p:nvGrpSpPr>
          <p:cNvPr id="267" name="Google Shape;267;p32"/>
          <p:cNvGrpSpPr/>
          <p:nvPr/>
        </p:nvGrpSpPr>
        <p:grpSpPr>
          <a:xfrm>
            <a:off x="7292259" y="4551994"/>
            <a:ext cx="1980964" cy="1692783"/>
            <a:chOff x="7292259" y="4551994"/>
            <a:chExt cx="1980964" cy="1692783"/>
          </a:xfrm>
        </p:grpSpPr>
        <p:sp>
          <p:nvSpPr>
            <p:cNvPr id="268" name="Google Shape;268;p32"/>
            <p:cNvSpPr/>
            <p:nvPr/>
          </p:nvSpPr>
          <p:spPr>
            <a:xfrm>
              <a:off x="7292259" y="4551994"/>
              <a:ext cx="1692783" cy="1692783"/>
            </a:xfrm>
            <a:custGeom>
              <a:avLst/>
              <a:gdLst/>
              <a:ahLst/>
              <a:cxnLst/>
              <a:rect l="l" t="t" r="r" b="b"/>
              <a:pathLst>
                <a:path w="1692783" h="1692783" extrusionOk="0">
                  <a:moveTo>
                    <a:pt x="0" y="0"/>
                  </a:moveTo>
                  <a:lnTo>
                    <a:pt x="1692783" y="0"/>
                  </a:lnTo>
                  <a:lnTo>
                    <a:pt x="1692783" y="1692783"/>
                  </a:lnTo>
                  <a:lnTo>
                    <a:pt x="0" y="1692783"/>
                  </a:lnTo>
                  <a:lnTo>
                    <a:pt x="0" y="0"/>
                  </a:lnTo>
                  <a:close/>
                </a:path>
              </a:pathLst>
            </a:cu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Know gaps, partners, resources</a:t>
              </a:r>
              <a:endParaRPr/>
            </a:p>
          </p:txBody>
        </p:sp>
        <p:sp>
          <p:nvSpPr>
            <p:cNvPr id="269" name="Google Shape;269;p32"/>
            <p:cNvSpPr txBox="1"/>
            <p:nvPr/>
          </p:nvSpPr>
          <p:spPr>
            <a:xfrm>
              <a:off x="8868945" y="5065372"/>
              <a:ext cx="4042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F0000"/>
                  </a:solidFill>
                  <a:latin typeface="Arial"/>
                  <a:ea typeface="Arial"/>
                  <a:cs typeface="Arial"/>
                  <a:sym typeface="Arial"/>
                </a:rPr>
                <a:t>2</a:t>
              </a:r>
              <a:endParaRPr/>
            </a:p>
          </p:txBody>
        </p:sp>
      </p:grpSp>
      <p:sp>
        <p:nvSpPr>
          <p:cNvPr id="270" name="Google Shape;270;p32"/>
          <p:cNvSpPr txBox="1"/>
          <p:nvPr/>
        </p:nvSpPr>
        <p:spPr>
          <a:xfrm>
            <a:off x="1549400" y="5261769"/>
            <a:ext cx="245796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I-LEAD workshop</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Identify key strategies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Develop GEEKS projects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Build cross-country connections</a:t>
            </a:r>
            <a:endParaRPr/>
          </a:p>
        </p:txBody>
      </p:sp>
      <p:sp>
        <p:nvSpPr>
          <p:cNvPr id="271" name="Google Shape;271;p32"/>
          <p:cNvSpPr/>
          <p:nvPr/>
        </p:nvSpPr>
        <p:spPr>
          <a:xfrm rot="-164319">
            <a:off x="4306745" y="1566481"/>
            <a:ext cx="4785603" cy="4785603"/>
          </a:xfrm>
          <a:custGeom>
            <a:avLst/>
            <a:gdLst/>
            <a:ahLst/>
            <a:cxnLst/>
            <a:rect l="l" t="t" r="r" b="b"/>
            <a:pathLst>
              <a:path w="120000" h="120000" extrusionOk="0">
                <a:moveTo>
                  <a:pt x="78852" y="109996"/>
                </a:moveTo>
                <a:lnTo>
                  <a:pt x="78852" y="109996"/>
                </a:lnTo>
                <a:cubicBezTo>
                  <a:pt x="70100" y="113296"/>
                  <a:pt x="60635" y="114241"/>
                  <a:pt x="51404" y="112736"/>
                </a:cubicBezTo>
                <a:lnTo>
                  <a:pt x="49357" y="118934"/>
                </a:lnTo>
                <a:lnTo>
                  <a:pt x="44212" y="107804"/>
                </a:lnTo>
                <a:lnTo>
                  <a:pt x="55413" y="100595"/>
                </a:lnTo>
                <a:lnTo>
                  <a:pt x="53368" y="106788"/>
                </a:lnTo>
                <a:lnTo>
                  <a:pt x="53368" y="106788"/>
                </a:lnTo>
                <a:cubicBezTo>
                  <a:pt x="61229" y="107902"/>
                  <a:pt x="69244" y="107018"/>
                  <a:pt x="76673" y="104216"/>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72" name="Google Shape;272;p32"/>
          <p:cNvGrpSpPr/>
          <p:nvPr/>
        </p:nvGrpSpPr>
        <p:grpSpPr>
          <a:xfrm>
            <a:off x="4007360" y="4551994"/>
            <a:ext cx="2099473" cy="1692783"/>
            <a:chOff x="4007360" y="4551994"/>
            <a:chExt cx="2099473" cy="1692783"/>
          </a:xfrm>
        </p:grpSpPr>
        <p:sp>
          <p:nvSpPr>
            <p:cNvPr id="273" name="Google Shape;273;p32"/>
            <p:cNvSpPr/>
            <p:nvPr/>
          </p:nvSpPr>
          <p:spPr>
            <a:xfrm>
              <a:off x="4414050" y="4551994"/>
              <a:ext cx="1692783" cy="1692783"/>
            </a:xfrm>
            <a:custGeom>
              <a:avLst/>
              <a:gdLst/>
              <a:ahLst/>
              <a:cxnLst/>
              <a:rect l="l" t="t" r="r" b="b"/>
              <a:pathLst>
                <a:path w="1692783" h="1692783" extrusionOk="0">
                  <a:moveTo>
                    <a:pt x="0" y="0"/>
                  </a:moveTo>
                  <a:lnTo>
                    <a:pt x="1692783" y="0"/>
                  </a:lnTo>
                  <a:lnTo>
                    <a:pt x="1692783" y="1692783"/>
                  </a:lnTo>
                  <a:lnTo>
                    <a:pt x="0" y="1692783"/>
                  </a:lnTo>
                  <a:lnTo>
                    <a:pt x="0" y="0"/>
                  </a:lnTo>
                  <a:close/>
                </a:path>
              </a:pathLst>
            </a:cu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Develop shared success vision and strategies</a:t>
              </a:r>
              <a:endParaRPr/>
            </a:p>
          </p:txBody>
        </p:sp>
        <p:sp>
          <p:nvSpPr>
            <p:cNvPr id="274" name="Google Shape;274;p32"/>
            <p:cNvSpPr txBox="1"/>
            <p:nvPr/>
          </p:nvSpPr>
          <p:spPr>
            <a:xfrm>
              <a:off x="4007360" y="4938603"/>
              <a:ext cx="4042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F0000"/>
                  </a:solidFill>
                  <a:latin typeface="Arial"/>
                  <a:ea typeface="Arial"/>
                  <a:cs typeface="Arial"/>
                  <a:sym typeface="Arial"/>
                </a:rPr>
                <a:t>3</a:t>
              </a:r>
              <a:endParaRPr/>
            </a:p>
          </p:txBody>
        </p:sp>
      </p:grpSp>
      <p:sp>
        <p:nvSpPr>
          <p:cNvPr id="275" name="Google Shape;2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76" name="Google Shape;276;p32"/>
          <p:cNvSpPr/>
          <p:nvPr/>
        </p:nvSpPr>
        <p:spPr>
          <a:xfrm>
            <a:off x="4428305" y="1566481"/>
            <a:ext cx="4785603" cy="4785603"/>
          </a:xfrm>
          <a:custGeom>
            <a:avLst/>
            <a:gdLst/>
            <a:ahLst/>
            <a:cxnLst/>
            <a:rect l="l" t="t" r="r" b="b"/>
            <a:pathLst>
              <a:path w="120000" h="120000" extrusionOk="0">
                <a:moveTo>
                  <a:pt x="39540" y="11131"/>
                </a:moveTo>
                <a:lnTo>
                  <a:pt x="39540" y="11131"/>
                </a:lnTo>
                <a:cubicBezTo>
                  <a:pt x="49659" y="6894"/>
                  <a:pt x="60844" y="5903"/>
                  <a:pt x="71551" y="8295"/>
                </a:cubicBezTo>
                <a:lnTo>
                  <a:pt x="74577" y="2066"/>
                </a:lnTo>
                <a:lnTo>
                  <a:pt x="81740" y="15251"/>
                </a:lnTo>
                <a:lnTo>
                  <a:pt x="65620" y="20504"/>
                </a:lnTo>
                <a:lnTo>
                  <a:pt x="68640" y="14287"/>
                </a:lnTo>
                <a:lnTo>
                  <a:pt x="68640" y="14287"/>
                </a:lnTo>
                <a:cubicBezTo>
                  <a:pt x="59688" y="12595"/>
                  <a:pt x="50437" y="13569"/>
                  <a:pt x="42033" y="17087"/>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p32"/>
          <p:cNvSpPr txBox="1"/>
          <p:nvPr/>
        </p:nvSpPr>
        <p:spPr>
          <a:xfrm>
            <a:off x="1002237" y="1879322"/>
            <a:ext cx="3804448"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GEEKS training</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Engage stakeholders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Establish strategic partnerships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Train project teams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Value-oriented projects</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Share lessons learned</a:t>
            </a:r>
            <a:endParaRPr/>
          </a:p>
          <a:p>
            <a:pPr marL="173038" marR="0" lvl="0" indent="-173038"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Build relationships</a:t>
            </a:r>
            <a:endParaRPr/>
          </a:p>
        </p:txBody>
      </p:sp>
      <p:grpSp>
        <p:nvGrpSpPr>
          <p:cNvPr id="278" name="Google Shape;278;p32"/>
          <p:cNvGrpSpPr/>
          <p:nvPr/>
        </p:nvGrpSpPr>
        <p:grpSpPr>
          <a:xfrm>
            <a:off x="4007360" y="1566481"/>
            <a:ext cx="5084988" cy="4785603"/>
            <a:chOff x="4007360" y="1566481"/>
            <a:chExt cx="5084988" cy="4785603"/>
          </a:xfrm>
        </p:grpSpPr>
        <p:sp>
          <p:nvSpPr>
            <p:cNvPr id="279" name="Google Shape;279;p32"/>
            <p:cNvSpPr/>
            <p:nvPr/>
          </p:nvSpPr>
          <p:spPr>
            <a:xfrm>
              <a:off x="4306745" y="1566481"/>
              <a:ext cx="4785603" cy="4785603"/>
            </a:xfrm>
            <a:custGeom>
              <a:avLst/>
              <a:gdLst/>
              <a:ahLst/>
              <a:cxnLst/>
              <a:rect l="l" t="t" r="r" b="b"/>
              <a:pathLst>
                <a:path w="120000" h="120000" extrusionOk="0">
                  <a:moveTo>
                    <a:pt x="9970" y="79452"/>
                  </a:moveTo>
                  <a:cubicBezTo>
                    <a:pt x="6444" y="70383"/>
                    <a:pt x="5449" y="60525"/>
                    <a:pt x="7093" y="50935"/>
                  </a:cubicBezTo>
                  <a:lnTo>
                    <a:pt x="1209" y="48787"/>
                  </a:lnTo>
                  <a:lnTo>
                    <a:pt x="12709" y="42737"/>
                  </a:lnTo>
                  <a:lnTo>
                    <a:pt x="19351" y="55410"/>
                  </a:lnTo>
                  <a:lnTo>
                    <a:pt x="13476" y="53265"/>
                  </a:lnTo>
                  <a:lnTo>
                    <a:pt x="13476" y="53265"/>
                  </a:lnTo>
                  <a:cubicBezTo>
                    <a:pt x="12315" y="61289"/>
                    <a:pt x="13248" y="69478"/>
                    <a:pt x="16186" y="77035"/>
                  </a:cubicBezTo>
                  <a:close/>
                </a:path>
              </a:pathLst>
            </a:custGeom>
            <a:solidFill>
              <a:srgbClr val="4372C3"/>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80" name="Google Shape;280;p32"/>
            <p:cNvGrpSpPr/>
            <p:nvPr/>
          </p:nvGrpSpPr>
          <p:grpSpPr>
            <a:xfrm>
              <a:off x="4007360" y="1673785"/>
              <a:ext cx="2099473" cy="1692783"/>
              <a:chOff x="4007360" y="1673785"/>
              <a:chExt cx="2099473" cy="1692783"/>
            </a:xfrm>
          </p:grpSpPr>
          <p:sp>
            <p:nvSpPr>
              <p:cNvPr id="281" name="Google Shape;281;p32"/>
              <p:cNvSpPr/>
              <p:nvPr/>
            </p:nvSpPr>
            <p:spPr>
              <a:xfrm>
                <a:off x="4414050" y="1673785"/>
                <a:ext cx="1692783" cy="1692783"/>
              </a:xfrm>
              <a:custGeom>
                <a:avLst/>
                <a:gdLst/>
                <a:ahLst/>
                <a:cxnLst/>
                <a:rect l="l" t="t" r="r" b="b"/>
                <a:pathLst>
                  <a:path w="1692783" h="1692783" extrusionOk="0">
                    <a:moveTo>
                      <a:pt x="0" y="0"/>
                    </a:moveTo>
                    <a:lnTo>
                      <a:pt x="1692783" y="0"/>
                    </a:lnTo>
                    <a:lnTo>
                      <a:pt x="1692783" y="1692783"/>
                    </a:lnTo>
                    <a:lnTo>
                      <a:pt x="0" y="1692783"/>
                    </a:lnTo>
                    <a:lnTo>
                      <a:pt x="0" y="0"/>
                    </a:lnTo>
                    <a:close/>
                  </a:path>
                </a:pathLst>
              </a:cu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Implement projects</a:t>
                </a:r>
                <a:endParaRPr/>
              </a:p>
            </p:txBody>
          </p:sp>
          <p:sp>
            <p:nvSpPr>
              <p:cNvPr id="282" name="Google Shape;282;p32"/>
              <p:cNvSpPr txBox="1"/>
              <p:nvPr/>
            </p:nvSpPr>
            <p:spPr>
              <a:xfrm>
                <a:off x="4007360" y="2270554"/>
                <a:ext cx="4042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F0000"/>
                    </a:solidFill>
                    <a:latin typeface="Arial"/>
                    <a:ea typeface="Arial"/>
                    <a:cs typeface="Arial"/>
                    <a:sym typeface="Arial"/>
                  </a:rPr>
                  <a:t>4</a:t>
                </a:r>
                <a:endParaRPr/>
              </a:p>
            </p:txBody>
          </p:sp>
          <p:sp>
            <p:nvSpPr>
              <p:cNvPr id="283" name="Google Shape;283;p32"/>
              <p:cNvSpPr txBox="1"/>
              <p:nvPr/>
            </p:nvSpPr>
            <p:spPr>
              <a:xfrm>
                <a:off x="4397383" y="2805070"/>
                <a:ext cx="128939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Generate results</a:t>
                </a:r>
                <a:endParaRPr/>
              </a:p>
            </p:txBody>
          </p:sp>
        </p:grpSp>
      </p:grpSp>
      <p:grpSp>
        <p:nvGrpSpPr>
          <p:cNvPr id="284" name="Google Shape;284;p32"/>
          <p:cNvGrpSpPr/>
          <p:nvPr/>
        </p:nvGrpSpPr>
        <p:grpSpPr>
          <a:xfrm>
            <a:off x="5411451" y="2665507"/>
            <a:ext cx="2857534" cy="2391506"/>
            <a:chOff x="5411451" y="2665507"/>
            <a:chExt cx="2857534" cy="2391506"/>
          </a:xfrm>
        </p:grpSpPr>
        <p:sp>
          <p:nvSpPr>
            <p:cNvPr id="285" name="Google Shape;285;p32"/>
            <p:cNvSpPr txBox="1"/>
            <p:nvPr/>
          </p:nvSpPr>
          <p:spPr>
            <a:xfrm>
              <a:off x="5411451" y="3266394"/>
              <a:ext cx="285753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Health System Goals</a:t>
              </a:r>
              <a:endParaRPr/>
            </a:p>
            <a:p>
              <a:pPr marL="234950" marR="0" lvl="0" indent="-2349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Digital Health Maturity</a:t>
              </a:r>
              <a:endParaRPr/>
            </a:p>
            <a:p>
              <a:pPr marL="234950" marR="0" lvl="0" indent="-2349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Sustainable Quality Capacity</a:t>
              </a:r>
              <a:endParaRPr/>
            </a:p>
            <a:p>
              <a:pPr marL="234950" marR="0" lvl="0" indent="-2349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Health System Strengthening</a:t>
              </a:r>
              <a:endParaRPr/>
            </a:p>
            <a:p>
              <a:pPr marL="234950" marR="0" lvl="0" indent="-2349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Health Security</a:t>
              </a:r>
              <a:endParaRPr/>
            </a:p>
          </p:txBody>
        </p:sp>
        <p:sp>
          <p:nvSpPr>
            <p:cNvPr id="286" name="Google Shape;286;p32"/>
            <p:cNvSpPr/>
            <p:nvPr/>
          </p:nvSpPr>
          <p:spPr>
            <a:xfrm rot="3032533">
              <a:off x="5670300" y="2808172"/>
              <a:ext cx="552214" cy="386927"/>
            </a:xfrm>
            <a:prstGeom prst="rightArrow">
              <a:avLst>
                <a:gd name="adj1" fmla="val 22162"/>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7" name="Google Shape;287;p32"/>
            <p:cNvSpPr/>
            <p:nvPr/>
          </p:nvSpPr>
          <p:spPr>
            <a:xfrm rot="8252834">
              <a:off x="7184514" y="2815189"/>
              <a:ext cx="552214" cy="386927"/>
            </a:xfrm>
            <a:prstGeom prst="rightArrow">
              <a:avLst>
                <a:gd name="adj1" fmla="val 22162"/>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8" name="Google Shape;288;p32"/>
            <p:cNvSpPr/>
            <p:nvPr/>
          </p:nvSpPr>
          <p:spPr>
            <a:xfrm rot="-7848675">
              <a:off x="7348242" y="4528132"/>
              <a:ext cx="552214" cy="386927"/>
            </a:xfrm>
            <a:prstGeom prst="rightArrow">
              <a:avLst>
                <a:gd name="adj1" fmla="val 22162"/>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9" name="Google Shape;289;p32"/>
            <p:cNvSpPr/>
            <p:nvPr/>
          </p:nvSpPr>
          <p:spPr>
            <a:xfrm rot="-2835439">
              <a:off x="5605466" y="4502235"/>
              <a:ext cx="552214" cy="386927"/>
            </a:xfrm>
            <a:prstGeom prst="rightArrow">
              <a:avLst>
                <a:gd name="adj1" fmla="val 22162"/>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90" name="Google Shape;290;p32"/>
          <p:cNvPicPr preferRelativeResize="0"/>
          <p:nvPr/>
        </p:nvPicPr>
        <p:blipFill rotWithShape="1">
          <a:blip r:embed="rId3">
            <a:alphaModFix/>
          </a:blip>
          <a:srcRect/>
          <a:stretch/>
        </p:blipFill>
        <p:spPr>
          <a:xfrm>
            <a:off x="386366" y="274700"/>
            <a:ext cx="2222367" cy="731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5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500"/>
                                        <p:tgtEl>
                                          <p:spTgt spid="2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fade">
                                      <p:cBhvr>
                                        <p:cTn id="22"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6"/>
          <p:cNvSpPr/>
          <p:nvPr/>
        </p:nvSpPr>
        <p:spPr>
          <a:xfrm>
            <a:off x="462058" y="450221"/>
            <a:ext cx="11272742" cy="391812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2" name="Google Shape;322;p6"/>
          <p:cNvSpPr txBox="1">
            <a:spLocks noGrp="1"/>
          </p:cNvSpPr>
          <p:nvPr>
            <p:ph type="title"/>
          </p:nvPr>
        </p:nvSpPr>
        <p:spPr>
          <a:xfrm>
            <a:off x="1100669" y="1111086"/>
            <a:ext cx="10011831" cy="26238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en-US" sz="6000">
                <a:solidFill>
                  <a:srgbClr val="FFFFFF"/>
                </a:solidFill>
                <a:latin typeface="Calibri"/>
                <a:ea typeface="Calibri"/>
                <a:cs typeface="Calibri"/>
                <a:sym typeface="Calibri"/>
              </a:rPr>
              <a:t>Preparing for I-LEAD</a:t>
            </a:r>
            <a:endParaRPr sz="6000">
              <a:solidFill>
                <a:srgbClr val="FFFFFF"/>
              </a:solidFill>
              <a:latin typeface="Calibri"/>
              <a:ea typeface="Calibri"/>
              <a:cs typeface="Calibri"/>
              <a:sym typeface="Calibri"/>
            </a:endParaRPr>
          </a:p>
        </p:txBody>
      </p:sp>
      <p:sp>
        <p:nvSpPr>
          <p:cNvPr id="323" name="Google Shape;323;p6"/>
          <p:cNvSpPr/>
          <p:nvPr/>
        </p:nvSpPr>
        <p:spPr>
          <a:xfrm>
            <a:off x="457200" y="4521269"/>
            <a:ext cx="6720830" cy="187781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4" name="Google Shape;324;p6"/>
          <p:cNvSpPr/>
          <p:nvPr/>
        </p:nvSpPr>
        <p:spPr>
          <a:xfrm>
            <a:off x="7342632" y="4517136"/>
            <a:ext cx="2112264" cy="1892808"/>
          </a:xfrm>
          <a:prstGeom prst="rect">
            <a:avLst/>
          </a:prstGeom>
          <a:solidFill>
            <a:srgbClr val="0077AC">
              <a:alpha val="9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5" name="Google Shape;325;p6"/>
          <p:cNvSpPr/>
          <p:nvPr/>
        </p:nvSpPr>
        <p:spPr>
          <a:xfrm>
            <a:off x="9619345" y="4521270"/>
            <a:ext cx="2115455" cy="1890204"/>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6" name="Google Shape;326;p6"/>
          <p:cNvPicPr preferRelativeResize="0"/>
          <p:nvPr/>
        </p:nvPicPr>
        <p:blipFill rotWithShape="1">
          <a:blip r:embed="rId3">
            <a:alphaModFix/>
          </a:blip>
          <a:srcRect/>
          <a:stretch/>
        </p:blipFill>
        <p:spPr>
          <a:xfrm>
            <a:off x="825500" y="4337049"/>
            <a:ext cx="6589882" cy="20620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34"/>
          <p:cNvSpPr/>
          <p:nvPr/>
        </p:nvSpPr>
        <p:spPr>
          <a:xfrm>
            <a:off x="9858624" y="2628226"/>
            <a:ext cx="2115820" cy="1578292"/>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Coordinated by:</a:t>
            </a:r>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Country Delegation POC </a:t>
            </a:r>
            <a:endParaRPr/>
          </a:p>
        </p:txBody>
      </p:sp>
      <p:sp>
        <p:nvSpPr>
          <p:cNvPr id="332" name="Google Shape;332;p34"/>
          <p:cNvSpPr txBox="1">
            <a:spLocks noGrp="1"/>
          </p:cNvSpPr>
          <p:nvPr>
            <p:ph type="title"/>
          </p:nvPr>
        </p:nvSpPr>
        <p:spPr>
          <a:xfrm>
            <a:off x="1136397" y="573640"/>
            <a:ext cx="9688296" cy="9316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en-US" sz="3200" b="1" dirty="0">
                <a:solidFill>
                  <a:srgbClr val="002C89"/>
                </a:solidFill>
                <a:latin typeface="Open Sans"/>
                <a:ea typeface="Open Sans"/>
                <a:cs typeface="Open Sans"/>
                <a:sym typeface="Open Sans"/>
              </a:rPr>
              <a:t>Components of I-LEAD Homework – Due </a:t>
            </a:r>
            <a:r>
              <a:rPr lang="en-US" sz="3200" b="1" dirty="0">
                <a:solidFill>
                  <a:srgbClr val="002C89"/>
                </a:solidFill>
                <a:highlight>
                  <a:srgbClr val="FFFF00"/>
                </a:highlight>
                <a:latin typeface="Open Sans"/>
                <a:ea typeface="Open Sans"/>
                <a:cs typeface="Open Sans"/>
                <a:sym typeface="Open Sans"/>
              </a:rPr>
              <a:t>[insert date]</a:t>
            </a:r>
            <a:endParaRPr sz="3200" b="1" dirty="0">
              <a:solidFill>
                <a:srgbClr val="002C89"/>
              </a:solidFill>
              <a:highlight>
                <a:srgbClr val="FFFF00"/>
              </a:highlight>
              <a:latin typeface="Open Sans"/>
              <a:ea typeface="Open Sans"/>
              <a:cs typeface="Open Sans"/>
              <a:sym typeface="Open Sans"/>
            </a:endParaRPr>
          </a:p>
        </p:txBody>
      </p:sp>
      <p:sp>
        <p:nvSpPr>
          <p:cNvPr id="333" name="Google Shape;333;p34"/>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34"/>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5" name="Google Shape;335;p34"/>
          <p:cNvGrpSpPr/>
          <p:nvPr/>
        </p:nvGrpSpPr>
        <p:grpSpPr>
          <a:xfrm>
            <a:off x="-2913641" y="961928"/>
            <a:ext cx="11773564" cy="5835830"/>
            <a:chOff x="-4899921" y="-750865"/>
            <a:chExt cx="11773564" cy="5835830"/>
          </a:xfrm>
        </p:grpSpPr>
        <p:sp>
          <p:nvSpPr>
            <p:cNvPr id="336" name="Google Shape;336;p34"/>
            <p:cNvSpPr/>
            <p:nvPr/>
          </p:nvSpPr>
          <p:spPr>
            <a:xfrm>
              <a:off x="-4899921" y="-750865"/>
              <a:ext cx="5835830" cy="5835830"/>
            </a:xfrm>
            <a:prstGeom prst="blockArc">
              <a:avLst>
                <a:gd name="adj1" fmla="val 18900000"/>
                <a:gd name="adj2" fmla="val 2700000"/>
                <a:gd name="adj3" fmla="val 370"/>
              </a:avLst>
            </a:prstGeom>
            <a:noFill/>
            <a:ln w="25400" cap="flat" cmpd="sng">
              <a:solidFill>
                <a:srgbClr val="0019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a:off x="490111" y="333205"/>
              <a:ext cx="6383532"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txBox="1"/>
            <p:nvPr/>
          </p:nvSpPr>
          <p:spPr>
            <a:xfrm>
              <a:off x="490111" y="333205"/>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priorities </a:t>
              </a:r>
              <a:endParaRPr sz="2100" b="0" i="0" u="none" strike="noStrike" cap="none">
                <a:solidFill>
                  <a:schemeClr val="lt1"/>
                </a:solidFill>
                <a:latin typeface="Arial"/>
                <a:ea typeface="Arial"/>
                <a:cs typeface="Arial"/>
                <a:sym typeface="Arial"/>
              </a:endParaRPr>
            </a:p>
          </p:txBody>
        </p:sp>
        <p:sp>
          <p:nvSpPr>
            <p:cNvPr id="339" name="Google Shape;339;p34"/>
            <p:cNvSpPr/>
            <p:nvPr/>
          </p:nvSpPr>
          <p:spPr>
            <a:xfrm>
              <a:off x="73387" y="249860"/>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a:off x="872378" y="1333515"/>
              <a:ext cx="6001264"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txBox="1"/>
            <p:nvPr/>
          </p:nvSpPr>
          <p:spPr>
            <a:xfrm>
              <a:off x="872378" y="1333515"/>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List "difficult decisions" related to 1-2 shared priorities</a:t>
              </a:r>
              <a:endParaRPr sz="2100" b="0" i="0" u="none" strike="noStrike" cap="none">
                <a:solidFill>
                  <a:schemeClr val="lt1"/>
                </a:solidFill>
                <a:latin typeface="Arial"/>
                <a:ea typeface="Arial"/>
                <a:cs typeface="Arial"/>
                <a:sym typeface="Arial"/>
              </a:endParaRPr>
            </a:p>
          </p:txBody>
        </p:sp>
        <p:sp>
          <p:nvSpPr>
            <p:cNvPr id="342" name="Google Shape;342;p34"/>
            <p:cNvSpPr/>
            <p:nvPr/>
          </p:nvSpPr>
          <p:spPr>
            <a:xfrm>
              <a:off x="455655" y="125017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872378" y="2333826"/>
              <a:ext cx="6001264"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txBox="1"/>
            <p:nvPr/>
          </p:nvSpPr>
          <p:spPr>
            <a:xfrm>
              <a:off x="872378" y="2333826"/>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presentation draft</a:t>
              </a:r>
              <a:endParaRPr sz="2100" b="1" i="0" u="none" strike="noStrike" cap="none">
                <a:solidFill>
                  <a:schemeClr val="lt1"/>
                </a:solidFill>
                <a:latin typeface="Arial"/>
                <a:ea typeface="Arial"/>
                <a:cs typeface="Arial"/>
                <a:sym typeface="Arial"/>
              </a:endParaRPr>
            </a:p>
          </p:txBody>
        </p:sp>
        <p:sp>
          <p:nvSpPr>
            <p:cNvPr id="345" name="Google Shape;345;p34"/>
            <p:cNvSpPr/>
            <p:nvPr/>
          </p:nvSpPr>
          <p:spPr>
            <a:xfrm>
              <a:off x="455655" y="225048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490111" y="3334136"/>
              <a:ext cx="6383532"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txBox="1"/>
            <p:nvPr/>
          </p:nvSpPr>
          <p:spPr>
            <a:xfrm>
              <a:off x="490111" y="3334136"/>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Participants’ biosketches</a:t>
              </a:r>
              <a:endParaRPr/>
            </a:p>
          </p:txBody>
        </p:sp>
        <p:sp>
          <p:nvSpPr>
            <p:cNvPr id="348" name="Google Shape;348;p34"/>
            <p:cNvSpPr/>
            <p:nvPr/>
          </p:nvSpPr>
          <p:spPr>
            <a:xfrm>
              <a:off x="73387" y="325079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9" name="Google Shape;349;p34" descr="Priorities with solid fill"/>
          <p:cNvPicPr preferRelativeResize="0"/>
          <p:nvPr/>
        </p:nvPicPr>
        <p:blipFill rotWithShape="1">
          <a:blip r:embed="rId3">
            <a:alphaModFix/>
          </a:blip>
          <a:srcRect/>
          <a:stretch/>
        </p:blipFill>
        <p:spPr>
          <a:xfrm>
            <a:off x="2077720" y="2000250"/>
            <a:ext cx="731520" cy="731520"/>
          </a:xfrm>
          <a:prstGeom prst="rect">
            <a:avLst/>
          </a:prstGeom>
          <a:noFill/>
          <a:ln>
            <a:noFill/>
          </a:ln>
        </p:spPr>
      </p:pic>
      <p:pic>
        <p:nvPicPr>
          <p:cNvPr id="350" name="Google Shape;350;p34" descr="Fork In Road with solid fill"/>
          <p:cNvPicPr preferRelativeResize="0"/>
          <p:nvPr/>
        </p:nvPicPr>
        <p:blipFill rotWithShape="1">
          <a:blip r:embed="rId4">
            <a:alphaModFix/>
          </a:blip>
          <a:srcRect/>
          <a:stretch/>
        </p:blipFill>
        <p:spPr>
          <a:xfrm>
            <a:off x="2489200" y="3053517"/>
            <a:ext cx="727710" cy="727710"/>
          </a:xfrm>
          <a:prstGeom prst="rect">
            <a:avLst/>
          </a:prstGeom>
          <a:noFill/>
          <a:ln>
            <a:noFill/>
          </a:ln>
        </p:spPr>
      </p:pic>
      <p:pic>
        <p:nvPicPr>
          <p:cNvPr id="351" name="Google Shape;351;p34" descr="Teacher with solid fill"/>
          <p:cNvPicPr preferRelativeResize="0"/>
          <p:nvPr/>
        </p:nvPicPr>
        <p:blipFill rotWithShape="1">
          <a:blip r:embed="rId5">
            <a:alphaModFix/>
          </a:blip>
          <a:srcRect/>
          <a:stretch/>
        </p:blipFill>
        <p:spPr>
          <a:xfrm>
            <a:off x="2466340" y="4034447"/>
            <a:ext cx="731520" cy="731520"/>
          </a:xfrm>
          <a:prstGeom prst="rect">
            <a:avLst/>
          </a:prstGeom>
          <a:noFill/>
          <a:ln>
            <a:noFill/>
          </a:ln>
        </p:spPr>
      </p:pic>
      <p:pic>
        <p:nvPicPr>
          <p:cNvPr id="352" name="Google Shape;352;p34" descr="Office worker female with solid fill"/>
          <p:cNvPicPr preferRelativeResize="0"/>
          <p:nvPr/>
        </p:nvPicPr>
        <p:blipFill rotWithShape="1">
          <a:blip r:embed="rId6">
            <a:alphaModFix/>
          </a:blip>
          <a:srcRect/>
          <a:stretch/>
        </p:blipFill>
        <p:spPr>
          <a:xfrm>
            <a:off x="2115820" y="4996327"/>
            <a:ext cx="731520" cy="731520"/>
          </a:xfrm>
          <a:prstGeom prst="rect">
            <a:avLst/>
          </a:prstGeom>
          <a:noFill/>
          <a:ln>
            <a:noFill/>
          </a:ln>
        </p:spPr>
      </p:pic>
      <p:sp>
        <p:nvSpPr>
          <p:cNvPr id="353" name="Google Shape;353;p34"/>
          <p:cNvSpPr/>
          <p:nvPr/>
        </p:nvSpPr>
        <p:spPr>
          <a:xfrm>
            <a:off x="8923820" y="1859199"/>
            <a:ext cx="757238" cy="3053174"/>
          </a:xfrm>
          <a:prstGeom prst="rightBrace">
            <a:avLst>
              <a:gd name="adj1" fmla="val 8333"/>
              <a:gd name="adj2" fmla="val 50000"/>
            </a:avLst>
          </a:prstGeom>
          <a:noFill/>
          <a:ln w="57150" cap="flat" cmpd="sng">
            <a:solidFill>
              <a:srgbClr val="3E6EC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35"/>
          <p:cNvSpPr/>
          <p:nvPr/>
        </p:nvSpPr>
        <p:spPr>
          <a:xfrm>
            <a:off x="0" y="274700"/>
            <a:ext cx="12192000" cy="6858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35"/>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35"/>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61" name="Google Shape;361;p35"/>
          <p:cNvGrpSpPr/>
          <p:nvPr/>
        </p:nvGrpSpPr>
        <p:grpSpPr>
          <a:xfrm>
            <a:off x="-2913641" y="961928"/>
            <a:ext cx="11773564" cy="5835830"/>
            <a:chOff x="-4899921" y="-750865"/>
            <a:chExt cx="11773564" cy="5835830"/>
          </a:xfrm>
        </p:grpSpPr>
        <p:sp>
          <p:nvSpPr>
            <p:cNvPr id="362" name="Google Shape;362;p35"/>
            <p:cNvSpPr/>
            <p:nvPr/>
          </p:nvSpPr>
          <p:spPr>
            <a:xfrm>
              <a:off x="-4899921" y="-750865"/>
              <a:ext cx="5835830" cy="5835830"/>
            </a:xfrm>
            <a:prstGeom prst="blockArc">
              <a:avLst>
                <a:gd name="adj1" fmla="val 18900000"/>
                <a:gd name="adj2" fmla="val 2700000"/>
                <a:gd name="adj3" fmla="val 370"/>
              </a:avLst>
            </a:prstGeom>
            <a:noFill/>
            <a:ln w="25400" cap="flat" cmpd="sng">
              <a:solidFill>
                <a:srgbClr val="0019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490111" y="333205"/>
              <a:ext cx="6383532"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txBox="1"/>
            <p:nvPr/>
          </p:nvSpPr>
          <p:spPr>
            <a:xfrm>
              <a:off x="490111" y="333205"/>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priorities </a:t>
              </a:r>
              <a:endParaRPr sz="2100" b="0" i="0" u="none" strike="noStrike" cap="none">
                <a:solidFill>
                  <a:schemeClr val="lt1"/>
                </a:solidFill>
                <a:latin typeface="Arial"/>
                <a:ea typeface="Arial"/>
                <a:cs typeface="Arial"/>
                <a:sym typeface="Arial"/>
              </a:endParaRPr>
            </a:p>
          </p:txBody>
        </p:sp>
        <p:sp>
          <p:nvSpPr>
            <p:cNvPr id="365" name="Google Shape;365;p35"/>
            <p:cNvSpPr/>
            <p:nvPr/>
          </p:nvSpPr>
          <p:spPr>
            <a:xfrm>
              <a:off x="73387" y="249860"/>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872378" y="1333515"/>
              <a:ext cx="6001264" cy="666757"/>
            </a:xfrm>
            <a:prstGeom prst="rect">
              <a:avLst/>
            </a:prstGeom>
            <a:solidFill>
              <a:srgbClr val="D5E3FF"/>
            </a:solidFill>
            <a:ln w="2540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txBox="1"/>
            <p:nvPr/>
          </p:nvSpPr>
          <p:spPr>
            <a:xfrm>
              <a:off x="872378" y="1333515"/>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List "difficult decisions" related to 1-2 shared priorities</a:t>
              </a:r>
              <a:endParaRPr sz="2100" b="0" i="0" u="none" strike="noStrike" cap="none">
                <a:solidFill>
                  <a:schemeClr val="lt1"/>
                </a:solidFill>
                <a:latin typeface="Arial"/>
                <a:ea typeface="Arial"/>
                <a:cs typeface="Arial"/>
                <a:sym typeface="Arial"/>
              </a:endParaRPr>
            </a:p>
          </p:txBody>
        </p:sp>
        <p:sp>
          <p:nvSpPr>
            <p:cNvPr id="368" name="Google Shape;368;p35"/>
            <p:cNvSpPr/>
            <p:nvPr/>
          </p:nvSpPr>
          <p:spPr>
            <a:xfrm>
              <a:off x="455655" y="125017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872378" y="2333826"/>
              <a:ext cx="6001264"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txBox="1"/>
            <p:nvPr/>
          </p:nvSpPr>
          <p:spPr>
            <a:xfrm>
              <a:off x="872378" y="2333826"/>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presentation draft</a:t>
              </a:r>
              <a:endParaRPr sz="2100" b="1" i="0" u="none" strike="noStrike" cap="none">
                <a:solidFill>
                  <a:schemeClr val="lt1"/>
                </a:solidFill>
                <a:latin typeface="Arial"/>
                <a:ea typeface="Arial"/>
                <a:cs typeface="Arial"/>
                <a:sym typeface="Arial"/>
              </a:endParaRPr>
            </a:p>
          </p:txBody>
        </p:sp>
        <p:sp>
          <p:nvSpPr>
            <p:cNvPr id="371" name="Google Shape;371;p35"/>
            <p:cNvSpPr/>
            <p:nvPr/>
          </p:nvSpPr>
          <p:spPr>
            <a:xfrm>
              <a:off x="455655" y="225048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490111" y="3334136"/>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txBox="1"/>
            <p:nvPr/>
          </p:nvSpPr>
          <p:spPr>
            <a:xfrm>
              <a:off x="490111" y="3334136"/>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Participants’ biosketches</a:t>
              </a:r>
              <a:endParaRPr/>
            </a:p>
          </p:txBody>
        </p:sp>
        <p:sp>
          <p:nvSpPr>
            <p:cNvPr id="374" name="Google Shape;374;p35"/>
            <p:cNvSpPr/>
            <p:nvPr/>
          </p:nvSpPr>
          <p:spPr>
            <a:xfrm>
              <a:off x="73387" y="325079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5" name="Google Shape;375;p35" descr="Priorities with solid fill"/>
          <p:cNvPicPr preferRelativeResize="0"/>
          <p:nvPr/>
        </p:nvPicPr>
        <p:blipFill rotWithShape="1">
          <a:blip r:embed="rId3">
            <a:alphaModFix/>
          </a:blip>
          <a:srcRect/>
          <a:stretch/>
        </p:blipFill>
        <p:spPr>
          <a:xfrm>
            <a:off x="2077720" y="2000250"/>
            <a:ext cx="731520" cy="731520"/>
          </a:xfrm>
          <a:prstGeom prst="rect">
            <a:avLst/>
          </a:prstGeom>
          <a:noFill/>
          <a:ln>
            <a:noFill/>
          </a:ln>
        </p:spPr>
      </p:pic>
      <p:pic>
        <p:nvPicPr>
          <p:cNvPr id="376" name="Google Shape;376;p35" descr="Fork In Road with solid fill"/>
          <p:cNvPicPr preferRelativeResize="0"/>
          <p:nvPr/>
        </p:nvPicPr>
        <p:blipFill rotWithShape="1">
          <a:blip r:embed="rId4">
            <a:alphaModFix/>
          </a:blip>
          <a:srcRect/>
          <a:stretch/>
        </p:blipFill>
        <p:spPr>
          <a:xfrm>
            <a:off x="2489200" y="3053517"/>
            <a:ext cx="727710" cy="727710"/>
          </a:xfrm>
          <a:prstGeom prst="rect">
            <a:avLst/>
          </a:prstGeom>
          <a:noFill/>
          <a:ln>
            <a:noFill/>
          </a:ln>
        </p:spPr>
      </p:pic>
      <p:pic>
        <p:nvPicPr>
          <p:cNvPr id="377" name="Google Shape;377;p35" descr="Teacher with solid fill"/>
          <p:cNvPicPr preferRelativeResize="0"/>
          <p:nvPr/>
        </p:nvPicPr>
        <p:blipFill rotWithShape="1">
          <a:blip r:embed="rId5">
            <a:alphaModFix/>
          </a:blip>
          <a:srcRect/>
          <a:stretch/>
        </p:blipFill>
        <p:spPr>
          <a:xfrm>
            <a:off x="2466340" y="4034447"/>
            <a:ext cx="731520" cy="731520"/>
          </a:xfrm>
          <a:prstGeom prst="rect">
            <a:avLst/>
          </a:prstGeom>
          <a:noFill/>
          <a:ln>
            <a:noFill/>
          </a:ln>
        </p:spPr>
      </p:pic>
      <p:pic>
        <p:nvPicPr>
          <p:cNvPr id="378" name="Google Shape;378;p35" descr="Office worker female with solid fill"/>
          <p:cNvPicPr preferRelativeResize="0"/>
          <p:nvPr/>
        </p:nvPicPr>
        <p:blipFill rotWithShape="1">
          <a:blip r:embed="rId6">
            <a:alphaModFix/>
          </a:blip>
          <a:srcRect/>
          <a:stretch/>
        </p:blipFill>
        <p:spPr>
          <a:xfrm>
            <a:off x="2115820" y="4996327"/>
            <a:ext cx="731520" cy="731520"/>
          </a:xfrm>
          <a:prstGeom prst="rect">
            <a:avLst/>
          </a:prstGeom>
          <a:noFill/>
          <a:ln>
            <a:noFill/>
          </a:ln>
        </p:spPr>
      </p:pic>
      <p:sp>
        <p:nvSpPr>
          <p:cNvPr id="379" name="Google Shape;379;p35"/>
          <p:cNvSpPr txBox="1"/>
          <p:nvPr/>
        </p:nvSpPr>
        <p:spPr>
          <a:xfrm>
            <a:off x="1251852" y="595628"/>
            <a:ext cx="10271454" cy="93165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Arial"/>
              <a:buNone/>
            </a:pPr>
            <a:r>
              <a:rPr lang="en-US" sz="3200" b="1" i="0" u="none" strike="noStrike" cap="none" dirty="0">
                <a:solidFill>
                  <a:srgbClr val="002C89"/>
                </a:solidFill>
                <a:latin typeface="Open Sans"/>
                <a:ea typeface="Open Sans"/>
                <a:cs typeface="Open Sans"/>
                <a:sym typeface="Open Sans"/>
              </a:rPr>
              <a:t>Components of I-LEAD Homework – Due </a:t>
            </a:r>
            <a:r>
              <a:rPr lang="en-US" sz="3200" b="1" i="0" u="none" strike="noStrike" cap="none" dirty="0">
                <a:solidFill>
                  <a:srgbClr val="002C89"/>
                </a:solidFill>
                <a:highlight>
                  <a:srgbClr val="FFFF00"/>
                </a:highlight>
                <a:latin typeface="Open Sans"/>
                <a:ea typeface="Open Sans"/>
                <a:cs typeface="Open Sans"/>
                <a:sym typeface="Open Sans"/>
              </a:rPr>
              <a:t>[insert date]</a:t>
            </a:r>
            <a:endParaRPr dirty="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6" descr="A diagram of a stool&#10;&#10;Description automatically generated"/>
          <p:cNvPicPr preferRelativeResize="0"/>
          <p:nvPr/>
        </p:nvPicPr>
        <p:blipFill rotWithShape="1">
          <a:blip r:embed="rId3">
            <a:alphaModFix/>
          </a:blip>
          <a:srcRect r="58884" b="22255"/>
          <a:stretch/>
        </p:blipFill>
        <p:spPr>
          <a:xfrm>
            <a:off x="7936521" y="1536195"/>
            <a:ext cx="3559163" cy="3785610"/>
          </a:xfrm>
          <a:prstGeom prst="rect">
            <a:avLst/>
          </a:prstGeom>
          <a:noFill/>
          <a:ln>
            <a:noFill/>
          </a:ln>
        </p:spPr>
      </p:pic>
      <p:sp>
        <p:nvSpPr>
          <p:cNvPr id="385" name="Google Shape;385;p36"/>
          <p:cNvSpPr txBox="1">
            <a:spLocks noGrp="1"/>
          </p:cNvSpPr>
          <p:nvPr>
            <p:ph type="title"/>
          </p:nvPr>
        </p:nvSpPr>
        <p:spPr>
          <a:xfrm>
            <a:off x="838200" y="365125"/>
            <a:ext cx="84946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3600" b="1">
                <a:solidFill>
                  <a:srgbClr val="002C89"/>
                </a:solidFill>
                <a:latin typeface="Open Sans"/>
                <a:ea typeface="Open Sans"/>
                <a:cs typeface="Open Sans"/>
                <a:sym typeface="Open Sans"/>
              </a:rPr>
              <a:t>Using ISHO Expedited Assessment to Prepare for I-LEAD</a:t>
            </a:r>
            <a:endParaRPr sz="2400">
              <a:solidFill>
                <a:srgbClr val="002C89"/>
              </a:solidFill>
              <a:latin typeface="Open Sans"/>
              <a:ea typeface="Open Sans"/>
              <a:cs typeface="Open Sans"/>
              <a:sym typeface="Open Sans"/>
            </a:endParaRPr>
          </a:p>
        </p:txBody>
      </p:sp>
      <p:sp>
        <p:nvSpPr>
          <p:cNvPr id="386" name="Google Shape;386;p36"/>
          <p:cNvSpPr txBox="1">
            <a:spLocks noGrp="1"/>
          </p:cNvSpPr>
          <p:nvPr>
            <p:ph type="sldNum" idx="12"/>
          </p:nvPr>
        </p:nvSpPr>
        <p:spPr>
          <a:xfrm>
            <a:off x="11772900" y="6459574"/>
            <a:ext cx="34813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387" name="Google Shape;387;p36"/>
          <p:cNvSpPr txBox="1"/>
          <p:nvPr/>
        </p:nvSpPr>
        <p:spPr>
          <a:xfrm>
            <a:off x="838200" y="1856455"/>
            <a:ext cx="7770962"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Open Sans"/>
                <a:ea typeface="Open Sans"/>
                <a:cs typeface="Open Sans"/>
                <a:sym typeface="Open Sans"/>
              </a:rPr>
              <a:t>An Informatics-Savvy Health Organization is one which has three core elements (or pillars):</a:t>
            </a:r>
            <a:endParaRPr/>
          </a:p>
          <a:p>
            <a:pPr marL="0" marR="0" lvl="0" indent="0" algn="l" rtl="0">
              <a:lnSpc>
                <a:spcPct val="100000"/>
              </a:lnSpc>
              <a:spcBef>
                <a:spcPts val="0"/>
              </a:spcBef>
              <a:spcAft>
                <a:spcPts val="0"/>
              </a:spcAft>
              <a:buNone/>
            </a:pPr>
            <a:endParaRPr sz="2400" b="0" i="0" u="none" strike="noStrike" cap="none">
              <a:solidFill>
                <a:srgbClr val="808080"/>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Open Sans"/>
                <a:ea typeface="Open Sans"/>
                <a:cs typeface="Open Sans"/>
                <a:sym typeface="Open Sans"/>
              </a:rPr>
              <a:t>An overall </a:t>
            </a:r>
            <a:r>
              <a:rPr lang="en-US" sz="2400" b="0" i="0" u="sng" strike="noStrike" cap="none">
                <a:solidFill>
                  <a:srgbClr val="000000"/>
                </a:solidFill>
                <a:latin typeface="Open Sans"/>
                <a:ea typeface="Open Sans"/>
                <a:cs typeface="Open Sans"/>
                <a:sym typeface="Open Sans"/>
              </a:rPr>
              <a:t>vision and strategy</a:t>
            </a:r>
            <a:r>
              <a:rPr lang="en-US" sz="2400" b="0" i="0" u="none" strike="noStrike" cap="none">
                <a:solidFill>
                  <a:srgbClr val="000000"/>
                </a:solidFill>
                <a:latin typeface="Open Sans"/>
                <a:ea typeface="Open Sans"/>
                <a:cs typeface="Open Sans"/>
                <a:sym typeface="Open Sans"/>
              </a:rPr>
              <a:t> for how it uses information and information technology as strategic assets (governance).</a:t>
            </a:r>
            <a:endParaRPr sz="2400" b="0" i="0" u="none" strike="noStrike" cap="none">
              <a:solidFill>
                <a:srgbClr val="808080"/>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Open Sans"/>
                <a:ea typeface="Open Sans"/>
                <a:cs typeface="Open Sans"/>
                <a:sym typeface="Open Sans"/>
              </a:rPr>
              <a:t>A skilled </a:t>
            </a:r>
            <a:r>
              <a:rPr lang="en-US" sz="2400" b="0" i="0" u="sng" strike="noStrike" cap="none">
                <a:solidFill>
                  <a:srgbClr val="000000"/>
                </a:solidFill>
                <a:latin typeface="Open Sans"/>
                <a:ea typeface="Open Sans"/>
                <a:cs typeface="Open Sans"/>
                <a:sym typeface="Open Sans"/>
              </a:rPr>
              <a:t>workforce</a:t>
            </a:r>
            <a:r>
              <a:rPr lang="en-US" sz="2400" b="0" i="0" u="none" strike="noStrike" cap="none">
                <a:solidFill>
                  <a:srgbClr val="000000"/>
                </a:solidFill>
                <a:latin typeface="Open Sans"/>
                <a:ea typeface="Open Sans"/>
                <a:cs typeface="Open Sans"/>
                <a:sym typeface="Open Sans"/>
              </a:rPr>
              <a:t>.</a:t>
            </a:r>
            <a:endParaRPr sz="2400" b="0" i="0" u="none" strike="noStrike" cap="none">
              <a:solidFill>
                <a:srgbClr val="808080"/>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Open Sans"/>
                <a:ea typeface="Open Sans"/>
                <a:cs typeface="Open Sans"/>
                <a:sym typeface="Open Sans"/>
              </a:rPr>
              <a:t>Well-designed and effectively used </a:t>
            </a:r>
            <a:r>
              <a:rPr lang="en-US" sz="2400" b="0" i="0" u="sng" strike="noStrike" cap="none">
                <a:solidFill>
                  <a:srgbClr val="000000"/>
                </a:solidFill>
                <a:latin typeface="Open Sans"/>
                <a:ea typeface="Open Sans"/>
                <a:cs typeface="Open Sans"/>
                <a:sym typeface="Open Sans"/>
              </a:rPr>
              <a:t>information systems</a:t>
            </a:r>
            <a:r>
              <a:rPr lang="en-US" sz="2400" b="0" i="0" u="none" strike="noStrike" cap="none">
                <a:solidFill>
                  <a:srgbClr val="000000"/>
                </a:solidFill>
                <a:latin typeface="Open Sans"/>
                <a:ea typeface="Open Sans"/>
                <a:cs typeface="Open Sans"/>
                <a:sym typeface="Open Sans"/>
              </a:rPr>
              <a:t>.</a:t>
            </a:r>
            <a:endParaRPr sz="2400" b="0" i="0" u="none" strike="noStrike" cap="none">
              <a:solidFill>
                <a:srgbClr val="80808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388" name="Google Shape;388;p36"/>
          <p:cNvSpPr txBox="1"/>
          <p:nvPr/>
        </p:nvSpPr>
        <p:spPr>
          <a:xfrm>
            <a:off x="392464" y="5879597"/>
            <a:ext cx="1110322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Calibri"/>
                <a:ea typeface="Calibri"/>
                <a:cs typeface="Calibri"/>
                <a:sym typeface="Calibri"/>
              </a:rPr>
              <a:t>Source: (1) Laventure M, Brand B, Ross DA, Baker EL. Building an Informatics-Savvy Health Department: Part I, Vision and Core Strategies. Journal of Public Health Management Practice, 2014, 20(6), 667–669. (2) Laventure M, Brand B, Ross DA, Baker EL. Building an Informatics-Savvy Health Department Part II: Operations and Tactics. J Public Health Management Practice, 2014, 00(00), 1–4; (3) Puttkammer book chapter 1.Puttkammer N, Vumbugwa P, Liyanaarachchige N, Wuhib T, Woldehanna D, Zagar T, Salih EMN, and Brand B. “Creating One Health, Integrated, and Informatics-Savvy Health Organizations” in Modernizing Global Health Security to Prevent, Detect, and Respond. McNabb SJN, Shaikh AF, and Haley CJ (Eds). Elseveir, October 2023.</a:t>
            </a:r>
            <a:r>
              <a:rPr lang="en-US" sz="1000" b="0" i="0" u="none" strike="noStrike" cap="none">
                <a:solidFill>
                  <a:srgbClr val="1D1C1D"/>
                </a:solidFill>
                <a:latin typeface="Calibri"/>
                <a:ea typeface="Calibri"/>
                <a:cs typeface="Calibri"/>
                <a:sym typeface="Calibri"/>
              </a:rPr>
              <a:t> </a:t>
            </a:r>
            <a:r>
              <a:rPr lang="en-US" sz="1000" b="0" i="0" u="sng" strike="noStrike" cap="none">
                <a:solidFill>
                  <a:srgbClr val="1264A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https://doi.org/10.1016/C2020-0-02797-0</a:t>
            </a:r>
            <a:endParaRPr sz="1000" b="0" i="0" u="none" strike="noStrike" cap="none">
              <a:solidFill>
                <a:srgbClr val="FF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37"/>
          <p:cNvSpPr txBox="1">
            <a:spLocks noGrp="1"/>
          </p:cNvSpPr>
          <p:nvPr>
            <p:ph type="title"/>
          </p:nvPr>
        </p:nvSpPr>
        <p:spPr>
          <a:xfrm>
            <a:off x="314895" y="107050"/>
            <a:ext cx="9401165"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None/>
            </a:pPr>
            <a:r>
              <a:rPr lang="en-US" sz="4000" b="1">
                <a:solidFill>
                  <a:srgbClr val="002C89"/>
                </a:solidFill>
                <a:latin typeface="Open Sans"/>
                <a:ea typeface="Open Sans"/>
                <a:cs typeface="Open Sans"/>
                <a:sym typeface="Open Sans"/>
              </a:rPr>
              <a:t>Defining Shared Country Priorities</a:t>
            </a:r>
            <a:endParaRPr sz="4000" b="1">
              <a:solidFill>
                <a:srgbClr val="002C89"/>
              </a:solidFill>
              <a:latin typeface="Open Sans"/>
              <a:ea typeface="Open Sans"/>
              <a:cs typeface="Open Sans"/>
              <a:sym typeface="Open Sans"/>
            </a:endParaRPr>
          </a:p>
        </p:txBody>
      </p:sp>
      <p:sp>
        <p:nvSpPr>
          <p:cNvPr id="395" name="Google Shape;395;p37"/>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37"/>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37"/>
          <p:cNvSpPr txBox="1"/>
          <p:nvPr/>
        </p:nvSpPr>
        <p:spPr>
          <a:xfrm>
            <a:off x="922285" y="1262938"/>
            <a:ext cx="940116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D0D0D"/>
                </a:solidFill>
                <a:latin typeface="Open Sans"/>
                <a:ea typeface="Open Sans"/>
                <a:cs typeface="Open Sans"/>
                <a:sym typeface="Open Sans"/>
              </a:rPr>
              <a:t>For your preparatory work ahead of the I-LEAD workshop, participants are asked to complete the following tasks:</a:t>
            </a:r>
            <a:endParaRPr sz="2000" b="1" i="0" u="none" strike="noStrike" cap="none" dirty="0">
              <a:solidFill>
                <a:srgbClr val="000000"/>
              </a:solidFill>
              <a:latin typeface="Open Sans"/>
              <a:ea typeface="Open Sans"/>
              <a:cs typeface="Open Sans"/>
              <a:sym typeface="Open Sans"/>
            </a:endParaRPr>
          </a:p>
        </p:txBody>
      </p:sp>
      <p:sp>
        <p:nvSpPr>
          <p:cNvPr id="398" name="Google Shape;398;p37"/>
          <p:cNvSpPr txBox="1"/>
          <p:nvPr/>
        </p:nvSpPr>
        <p:spPr>
          <a:xfrm>
            <a:off x="922286" y="2195059"/>
            <a:ext cx="10093044" cy="34778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Arial"/>
                <a:ea typeface="Arial"/>
                <a:cs typeface="Arial"/>
                <a:sym typeface="Arial"/>
              </a:rPr>
              <a:t>Identify main priorities and assign them to an ISHO pillar. Please label these as "Priority Issues." </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Arial"/>
                <a:ea typeface="Arial"/>
                <a:cs typeface="Arial"/>
                <a:sym typeface="Arial"/>
              </a:rPr>
              <a:t>You may pick from among the ISHO core essential elements (CEEs) or pick priority issues that originate from outside the set of ISHO CEEs.</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3"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Arial"/>
                <a:ea typeface="Arial"/>
                <a:cs typeface="Arial"/>
                <a:sym typeface="Arial"/>
              </a:rPr>
              <a:t>We won't address all these issues during the week, </a:t>
            </a:r>
            <a:r>
              <a:rPr lang="en-US" sz="2000" b="0" i="0" u="none" strike="noStrike" cap="none" dirty="0">
                <a:solidFill>
                  <a:srgbClr val="000000"/>
                </a:solidFill>
                <a:latin typeface="Arial"/>
                <a:ea typeface="Arial"/>
                <a:cs typeface="Arial"/>
                <a:sym typeface="Arial"/>
              </a:rPr>
              <a:t>but the concepts and methods from I-LEAD will be relevant to other issues in the future​</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Arial"/>
                <a:ea typeface="Arial"/>
                <a:cs typeface="Arial"/>
                <a:sym typeface="Arial"/>
              </a:rPr>
              <a:t>From these priority issues, </a:t>
            </a:r>
            <a:r>
              <a:rPr lang="en-US" sz="2000" b="1" i="0" u="none" strike="noStrike" cap="none" dirty="0">
                <a:solidFill>
                  <a:srgbClr val="0D0D0D"/>
                </a:solidFill>
                <a:latin typeface="Arial"/>
                <a:ea typeface="Arial"/>
                <a:cs typeface="Arial"/>
                <a:sym typeface="Arial"/>
              </a:rPr>
              <a:t>select one or two </a:t>
            </a:r>
            <a:r>
              <a:rPr lang="en-US" sz="2000" b="0" i="0" u="none" strike="noStrike" cap="none" dirty="0">
                <a:solidFill>
                  <a:srgbClr val="0D0D0D"/>
                </a:solidFill>
                <a:latin typeface="Arial"/>
                <a:ea typeface="Arial"/>
                <a:cs typeface="Arial"/>
                <a:sym typeface="Arial"/>
              </a:rPr>
              <a:t>that your delegation feels are the most impactful and feasible to address collaboratively during the I-LEAD workshop week. </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Arial"/>
                <a:ea typeface="Arial"/>
                <a:cs typeface="Arial"/>
                <a:sym typeface="Arial"/>
              </a:rPr>
              <a:t>For your selected priority issue(s), think about the goal you are trying to reach and difficult decisions you will need to resolve to reach the goal.</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8"/>
          <p:cNvSpPr txBox="1">
            <a:spLocks noGrp="1"/>
          </p:cNvSpPr>
          <p:nvPr>
            <p:ph type="title"/>
          </p:nvPr>
        </p:nvSpPr>
        <p:spPr>
          <a:xfrm>
            <a:off x="314895" y="264218"/>
            <a:ext cx="10338928" cy="93165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sz="4000" b="1">
                <a:solidFill>
                  <a:srgbClr val="002C89"/>
                </a:solidFill>
                <a:latin typeface="Open Sans"/>
                <a:ea typeface="Open Sans"/>
                <a:cs typeface="Open Sans"/>
                <a:sym typeface="Open Sans"/>
              </a:rPr>
              <a:t>Conducting an ISHO Assessment (Expedited) Potential Process</a:t>
            </a:r>
            <a:endParaRPr/>
          </a:p>
        </p:txBody>
      </p:sp>
      <p:sp>
        <p:nvSpPr>
          <p:cNvPr id="404" name="Google Shape;404;p38"/>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38"/>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06" name="Google Shape;406;p38"/>
          <p:cNvGrpSpPr/>
          <p:nvPr/>
        </p:nvGrpSpPr>
        <p:grpSpPr>
          <a:xfrm>
            <a:off x="1909331" y="958775"/>
            <a:ext cx="10066344" cy="5719776"/>
            <a:chOff x="1909331" y="958775"/>
            <a:chExt cx="10066344" cy="5719776"/>
          </a:xfrm>
        </p:grpSpPr>
        <p:sp>
          <p:nvSpPr>
            <p:cNvPr id="407" name="Google Shape;407;p38"/>
            <p:cNvSpPr/>
            <p:nvPr/>
          </p:nvSpPr>
          <p:spPr>
            <a:xfrm>
              <a:off x="5699351" y="2050061"/>
              <a:ext cx="841104" cy="91440"/>
            </a:xfrm>
            <a:custGeom>
              <a:avLst/>
              <a:gdLst/>
              <a:ahLst/>
              <a:cxnLst/>
              <a:rect l="l" t="t" r="r" b="b"/>
              <a:pathLst>
                <a:path w="841104" h="91440" extrusionOk="0">
                  <a:moveTo>
                    <a:pt x="0" y="45720"/>
                  </a:moveTo>
                  <a:lnTo>
                    <a:pt x="841104" y="45720"/>
                  </a:lnTo>
                </a:path>
              </a:pathLst>
            </a:custGeom>
            <a:noFill/>
            <a:ln w="9525" cap="flat" cmpd="sng">
              <a:solidFill>
                <a:srgbClr val="001E5F"/>
              </a:solidFill>
              <a:prstDash val="solid"/>
              <a:round/>
              <a:headEnd type="none" w="sm" len="sm"/>
              <a:tailEnd type="stealth" w="med" len="med"/>
            </a:ln>
          </p:spPr>
          <p:txBody>
            <a:bodyPr spcFirstLastPara="1" wrap="square" lIns="411450" tIns="41350" rIns="411450" bIns="4135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408" name="Google Shape;408;p38"/>
            <p:cNvSpPr/>
            <p:nvPr/>
          </p:nvSpPr>
          <p:spPr>
            <a:xfrm>
              <a:off x="1909331" y="1458432"/>
              <a:ext cx="3790020" cy="1666316"/>
            </a:xfrm>
            <a:custGeom>
              <a:avLst/>
              <a:gdLst/>
              <a:ahLst/>
              <a:cxnLst/>
              <a:rect l="l" t="t" r="r" b="b"/>
              <a:pathLst>
                <a:path w="3790020" h="1896116" extrusionOk="0">
                  <a:moveTo>
                    <a:pt x="0" y="0"/>
                  </a:moveTo>
                  <a:lnTo>
                    <a:pt x="3790020" y="0"/>
                  </a:lnTo>
                  <a:lnTo>
                    <a:pt x="3790020" y="1896116"/>
                  </a:lnTo>
                  <a:lnTo>
                    <a:pt x="0" y="1896116"/>
                  </a:lnTo>
                  <a:lnTo>
                    <a:pt x="0" y="0"/>
                  </a:lnTo>
                  <a:close/>
                </a:path>
              </a:pathLst>
            </a:custGeom>
            <a:solidFill>
              <a:schemeClr val="lt1"/>
            </a:solidFill>
            <a:ln w="25400" cap="flat" cmpd="sng">
              <a:solidFill>
                <a:srgbClr val="001C56"/>
              </a:solidFill>
              <a:prstDash val="solid"/>
              <a:round/>
              <a:headEnd type="none" w="sm" len="sm"/>
              <a:tailEnd type="none" w="sm" len="sm"/>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dirty="0">
                  <a:solidFill>
                    <a:schemeClr val="dk2"/>
                  </a:solidFill>
                  <a:latin typeface="Arial"/>
                  <a:ea typeface="Arial"/>
                  <a:cs typeface="Arial"/>
                  <a:sym typeface="Arial"/>
                </a:rPr>
                <a:t>Identify stakeholders</a:t>
              </a:r>
              <a:endParaRPr dirty="0"/>
            </a:p>
            <a:p>
              <a:pPr marL="114300" marR="0" lvl="1" indent="-114300" algn="l" rtl="0">
                <a:lnSpc>
                  <a:spcPct val="90000"/>
                </a:lnSpc>
                <a:spcBef>
                  <a:spcPts val="560"/>
                </a:spcBef>
                <a:spcAft>
                  <a:spcPts val="0"/>
                </a:spcAft>
                <a:buClr>
                  <a:srgbClr val="000000"/>
                </a:buClr>
                <a:buSzPts val="1600"/>
                <a:buFont typeface="Arial"/>
                <a:buChar char="•"/>
              </a:pPr>
              <a:r>
                <a:rPr lang="en-US" sz="1600" b="0" i="0" u="none" strike="noStrike" cap="none" dirty="0">
                  <a:solidFill>
                    <a:schemeClr val="dk2"/>
                  </a:solidFill>
                  <a:latin typeface="Arial"/>
                  <a:ea typeface="Arial"/>
                  <a:cs typeface="Arial"/>
                  <a:sym typeface="Arial"/>
                </a:rPr>
                <a:t>Who has the information needed to complete the ISHO assessment?</a:t>
              </a:r>
              <a:endParaRPr dirty="0"/>
            </a:p>
            <a:p>
              <a:pPr marL="228600" marR="0" lvl="2" indent="-114300" algn="l" rtl="0">
                <a:lnSpc>
                  <a:spcPct val="90000"/>
                </a:lnSpc>
                <a:spcBef>
                  <a:spcPts val="240"/>
                </a:spcBef>
                <a:spcAft>
                  <a:spcPts val="0"/>
                </a:spcAft>
                <a:buClr>
                  <a:srgbClr val="000000"/>
                </a:buClr>
                <a:buSzPts val="1600"/>
                <a:buFont typeface="Arial"/>
                <a:buChar char="•"/>
              </a:pPr>
              <a:r>
                <a:rPr lang="en-US" sz="1600" b="0" i="0" u="none" strike="noStrike" cap="none" dirty="0">
                  <a:solidFill>
                    <a:schemeClr val="dk2"/>
                  </a:solidFill>
                  <a:latin typeface="Arial"/>
                  <a:ea typeface="Arial"/>
                  <a:cs typeface="Arial"/>
                  <a:sym typeface="Arial"/>
                </a:rPr>
                <a:t>MOH and other Ministries SMEs</a:t>
              </a:r>
              <a:endParaRPr dirty="0"/>
            </a:p>
            <a:p>
              <a:pPr marL="228600" marR="0" lvl="2" indent="-114300" algn="l" rtl="0">
                <a:lnSpc>
                  <a:spcPct val="90000"/>
                </a:lnSpc>
                <a:spcBef>
                  <a:spcPts val="240"/>
                </a:spcBef>
                <a:spcAft>
                  <a:spcPts val="0"/>
                </a:spcAft>
                <a:buClr>
                  <a:srgbClr val="000000"/>
                </a:buClr>
                <a:buSzPts val="1600"/>
                <a:buFont typeface="Arial"/>
                <a:buChar char="•"/>
              </a:pPr>
              <a:r>
                <a:rPr lang="en-US" sz="1600" b="0" i="0" u="none" strike="noStrike" cap="none" dirty="0">
                  <a:solidFill>
                    <a:schemeClr val="dk2"/>
                  </a:solidFill>
                  <a:latin typeface="Arial"/>
                  <a:ea typeface="Arial"/>
                  <a:cs typeface="Arial"/>
                  <a:sym typeface="Arial"/>
                </a:rPr>
                <a:t>Relevant implanting partners </a:t>
              </a:r>
              <a:endParaRPr dirty="0"/>
            </a:p>
          </p:txBody>
        </p:sp>
        <p:sp>
          <p:nvSpPr>
            <p:cNvPr id="409" name="Google Shape;409;p38"/>
            <p:cNvSpPr/>
            <p:nvPr/>
          </p:nvSpPr>
          <p:spPr>
            <a:xfrm>
              <a:off x="3806141" y="3402443"/>
              <a:ext cx="4661724" cy="841104"/>
            </a:xfrm>
            <a:custGeom>
              <a:avLst/>
              <a:gdLst/>
              <a:ahLst/>
              <a:cxnLst/>
              <a:rect l="l" t="t" r="r" b="b"/>
              <a:pathLst>
                <a:path w="4661724" h="841104" extrusionOk="0">
                  <a:moveTo>
                    <a:pt x="4661724" y="0"/>
                  </a:moveTo>
                  <a:lnTo>
                    <a:pt x="4661724" y="437652"/>
                  </a:lnTo>
                  <a:lnTo>
                    <a:pt x="0" y="437652"/>
                  </a:lnTo>
                  <a:lnTo>
                    <a:pt x="0" y="841104"/>
                  </a:lnTo>
                </a:path>
              </a:pathLst>
            </a:custGeom>
            <a:noFill/>
            <a:ln w="9525" cap="flat" cmpd="sng">
              <a:solidFill>
                <a:srgbClr val="001E5F"/>
              </a:solidFill>
              <a:prstDash val="solid"/>
              <a:round/>
              <a:headEnd type="none" w="sm" len="sm"/>
              <a:tailEnd type="stealth" w="med" len="med"/>
            </a:ln>
          </p:spPr>
          <p:txBody>
            <a:bodyPr spcFirstLastPara="1" wrap="square" lIns="2224975" tIns="416175" rIns="2224975" bIns="416175"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410" name="Google Shape;410;p38"/>
            <p:cNvSpPr/>
            <p:nvPr/>
          </p:nvSpPr>
          <p:spPr>
            <a:xfrm>
              <a:off x="6572856" y="958775"/>
              <a:ext cx="5142892" cy="2394348"/>
            </a:xfrm>
            <a:custGeom>
              <a:avLst/>
              <a:gdLst/>
              <a:ahLst/>
              <a:cxnLst/>
              <a:rect l="l" t="t" r="r" b="b"/>
              <a:pathLst>
                <a:path w="3790020" h="2274012" extrusionOk="0">
                  <a:moveTo>
                    <a:pt x="0" y="0"/>
                  </a:moveTo>
                  <a:lnTo>
                    <a:pt x="3790020" y="0"/>
                  </a:lnTo>
                  <a:lnTo>
                    <a:pt x="3790020" y="2274012"/>
                  </a:lnTo>
                  <a:lnTo>
                    <a:pt x="0" y="2274012"/>
                  </a:lnTo>
                  <a:lnTo>
                    <a:pt x="0" y="0"/>
                  </a:lnTo>
                  <a:close/>
                </a:path>
              </a:pathLst>
            </a:custGeom>
            <a:solidFill>
              <a:schemeClr val="lt1"/>
            </a:solidFill>
            <a:ln w="25400" cap="flat" cmpd="sng">
              <a:solidFill>
                <a:srgbClr val="001C56"/>
              </a:solidFill>
              <a:prstDash val="solid"/>
              <a:round/>
              <a:headEnd type="none" w="sm" len="sm"/>
              <a:tailEnd type="none" w="sm" len="sm"/>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Initiate introductory discussion with stakeholders</a:t>
              </a:r>
              <a:endParaRPr/>
            </a:p>
            <a:p>
              <a:pPr marL="171450" marR="0" lvl="1" indent="-171450" algn="l" rtl="0">
                <a:lnSpc>
                  <a:spcPct val="90000"/>
                </a:lnSpc>
                <a:spcBef>
                  <a:spcPts val="56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Select a coordinator to manage the assessment process &amp; logistics (venue/virtual meeting, invitations, etc.)</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Provide the tool to stakeholders to review and prepare information</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Agree on the process for expedited assessment </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Meeting plan and the notetaking arrangements </a:t>
              </a:r>
              <a:endParaRPr/>
            </a:p>
          </p:txBody>
        </p:sp>
        <p:sp>
          <p:nvSpPr>
            <p:cNvPr id="411" name="Google Shape;411;p38"/>
            <p:cNvSpPr/>
            <p:nvPr/>
          </p:nvSpPr>
          <p:spPr>
            <a:xfrm>
              <a:off x="7945707" y="5443367"/>
              <a:ext cx="841104" cy="91440"/>
            </a:xfrm>
            <a:custGeom>
              <a:avLst/>
              <a:gdLst/>
              <a:ahLst/>
              <a:cxnLst/>
              <a:rect l="l" t="t" r="r" b="b"/>
              <a:pathLst>
                <a:path w="841104" h="91440" extrusionOk="0">
                  <a:moveTo>
                    <a:pt x="0" y="45720"/>
                  </a:moveTo>
                  <a:lnTo>
                    <a:pt x="841104" y="45720"/>
                  </a:lnTo>
                </a:path>
              </a:pathLst>
            </a:custGeom>
            <a:noFill/>
            <a:ln w="9525" cap="flat" cmpd="sng">
              <a:solidFill>
                <a:srgbClr val="001E5F"/>
              </a:solidFill>
              <a:prstDash val="solid"/>
              <a:round/>
              <a:headEnd type="none" w="sm" len="sm"/>
              <a:tailEnd type="stealth" w="med" len="med"/>
            </a:ln>
          </p:spPr>
          <p:txBody>
            <a:bodyPr spcFirstLastPara="1" wrap="square" lIns="411450" tIns="41350" rIns="411450" bIns="4135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412" name="Google Shape;412;p38"/>
            <p:cNvSpPr/>
            <p:nvPr/>
          </p:nvSpPr>
          <p:spPr>
            <a:xfrm>
              <a:off x="1911129" y="4228894"/>
              <a:ext cx="6361331" cy="2449657"/>
            </a:xfrm>
            <a:custGeom>
              <a:avLst/>
              <a:gdLst/>
              <a:ahLst/>
              <a:cxnLst/>
              <a:rect l="l" t="t" r="r" b="b"/>
              <a:pathLst>
                <a:path w="3790020" h="2274012" extrusionOk="0">
                  <a:moveTo>
                    <a:pt x="0" y="0"/>
                  </a:moveTo>
                  <a:lnTo>
                    <a:pt x="3790020" y="0"/>
                  </a:lnTo>
                  <a:lnTo>
                    <a:pt x="3790020" y="2274012"/>
                  </a:lnTo>
                  <a:lnTo>
                    <a:pt x="0" y="2274012"/>
                  </a:lnTo>
                  <a:lnTo>
                    <a:pt x="0" y="0"/>
                  </a:lnTo>
                  <a:close/>
                </a:path>
              </a:pathLst>
            </a:custGeom>
            <a:solidFill>
              <a:schemeClr val="lt1"/>
            </a:solidFill>
            <a:ln w="25400" cap="flat" cmpd="sng">
              <a:solidFill>
                <a:srgbClr val="001C56"/>
              </a:solidFill>
              <a:prstDash val="solid"/>
              <a:round/>
              <a:headEnd type="none" w="sm" len="sm"/>
              <a:tailEnd type="none" w="sm" len="sm"/>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Engage stakeholders to complete the assessment</a:t>
              </a:r>
              <a:endParaRPr/>
            </a:p>
            <a:p>
              <a:pPr marL="171450" marR="0" lvl="1" indent="-171450" algn="l" rtl="0">
                <a:lnSpc>
                  <a:spcPct val="90000"/>
                </a:lnSpc>
                <a:spcBef>
                  <a:spcPts val="56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Process</a:t>
              </a:r>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Individual assessment (typically 1 hour) – participants review and score individually</a:t>
              </a:r>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Group assessment and consensus-building activity (typically 2-3 hours)</a:t>
              </a:r>
              <a:endParaRPr/>
            </a:p>
            <a:p>
              <a:pPr marL="514350" marR="0" lvl="3"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Discuss and agree on the final score</a:t>
              </a:r>
              <a:endParaRPr/>
            </a:p>
            <a:p>
              <a:pPr marL="514350" marR="0" lvl="3"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Identify key discussion points and document them for the discussion during I-LEAD </a:t>
              </a:r>
              <a:endParaRPr/>
            </a:p>
            <a:p>
              <a:pPr marL="114300" marR="0" lvl="1" indent="-12700" algn="l" rtl="0">
                <a:lnSpc>
                  <a:spcPct val="90000"/>
                </a:lnSpc>
                <a:spcBef>
                  <a:spcPts val="240"/>
                </a:spcBef>
                <a:spcAft>
                  <a:spcPts val="0"/>
                </a:spcAft>
                <a:buClr>
                  <a:srgbClr val="000000"/>
                </a:buClr>
                <a:buSzPts val="1600"/>
                <a:buFont typeface="Arial"/>
                <a:buNone/>
              </a:pPr>
              <a:endParaRPr sz="1600" b="0" i="0" u="none" strike="noStrike" cap="none">
                <a:solidFill>
                  <a:schemeClr val="dk2"/>
                </a:solidFill>
                <a:latin typeface="Arial"/>
                <a:ea typeface="Arial"/>
                <a:cs typeface="Arial"/>
                <a:sym typeface="Arial"/>
              </a:endParaRPr>
            </a:p>
            <a:p>
              <a:pPr marL="228600" marR="0" lvl="2" indent="-12700" algn="l" rtl="0">
                <a:lnSpc>
                  <a:spcPct val="90000"/>
                </a:lnSpc>
                <a:spcBef>
                  <a:spcPts val="240"/>
                </a:spcBef>
                <a:spcAft>
                  <a:spcPts val="0"/>
                </a:spcAft>
                <a:buClr>
                  <a:srgbClr val="000000"/>
                </a:buClr>
                <a:buSzPts val="1600"/>
                <a:buFont typeface="Arial"/>
                <a:buNone/>
              </a:pPr>
              <a:endParaRPr sz="1600" b="0" i="0" u="none" strike="noStrike" cap="none">
                <a:solidFill>
                  <a:schemeClr val="dk2"/>
                </a:solidFill>
                <a:latin typeface="Arial"/>
                <a:ea typeface="Arial"/>
                <a:cs typeface="Arial"/>
                <a:sym typeface="Arial"/>
              </a:endParaRPr>
            </a:p>
          </p:txBody>
        </p:sp>
        <p:sp>
          <p:nvSpPr>
            <p:cNvPr id="413" name="Google Shape;413;p38"/>
            <p:cNvSpPr/>
            <p:nvPr/>
          </p:nvSpPr>
          <p:spPr>
            <a:xfrm>
              <a:off x="8786811" y="4372139"/>
              <a:ext cx="3188864" cy="2274012"/>
            </a:xfrm>
            <a:custGeom>
              <a:avLst/>
              <a:gdLst/>
              <a:ahLst/>
              <a:cxnLst/>
              <a:rect l="l" t="t" r="r" b="b"/>
              <a:pathLst>
                <a:path w="4217685" h="2274012" extrusionOk="0">
                  <a:moveTo>
                    <a:pt x="0" y="0"/>
                  </a:moveTo>
                  <a:lnTo>
                    <a:pt x="4217685" y="0"/>
                  </a:lnTo>
                  <a:lnTo>
                    <a:pt x="4217685" y="2274012"/>
                  </a:lnTo>
                  <a:lnTo>
                    <a:pt x="0" y="2274012"/>
                  </a:lnTo>
                  <a:lnTo>
                    <a:pt x="0" y="0"/>
                  </a:lnTo>
                  <a:close/>
                </a:path>
              </a:pathLst>
            </a:custGeom>
            <a:solidFill>
              <a:schemeClr val="lt1"/>
            </a:solidFill>
            <a:ln w="25400" cap="flat" cmpd="sng">
              <a:solidFill>
                <a:srgbClr val="001C56"/>
              </a:solidFill>
              <a:prstDash val="solid"/>
              <a:round/>
              <a:headEnd type="none" w="sm" len="sm"/>
              <a:tailEnd type="none" w="sm" len="sm"/>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Collaboratively formulate HIS priorities and recommendations collaboratively </a:t>
              </a:r>
              <a:endParaRPr/>
            </a:p>
            <a:p>
              <a:pPr marL="114300" marR="0" lvl="1" indent="-114300" algn="l" rtl="0">
                <a:lnSpc>
                  <a:spcPct val="90000"/>
                </a:lnSpc>
                <a:spcBef>
                  <a:spcPts val="56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Agree on the scores and the key discussion points</a:t>
              </a:r>
              <a:endParaRPr/>
            </a:p>
            <a:p>
              <a:pPr marL="114300" marR="0" lvl="1" indent="-11430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Collaboratively formulate priorities (Typically 1-2 hours)</a:t>
              </a:r>
              <a:endParaRPr/>
            </a:p>
          </p:txBody>
        </p:sp>
      </p:grpSp>
      <p:sp>
        <p:nvSpPr>
          <p:cNvPr id="414" name="Google Shape;414;p38"/>
          <p:cNvSpPr txBox="1"/>
          <p:nvPr/>
        </p:nvSpPr>
        <p:spPr>
          <a:xfrm>
            <a:off x="159489" y="2582129"/>
            <a:ext cx="1673699" cy="2585323"/>
          </a:xfrm>
          <a:prstGeom prst="rect">
            <a:avLst/>
          </a:prstGeom>
          <a:solidFill>
            <a:schemeClr val="lt2"/>
          </a:solidFill>
          <a:ln w="9525" cap="flat" cmpd="sng">
            <a:solidFill>
              <a:srgbClr val="F2F2F2"/>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173038" marR="0" lvl="1" indent="-173038" algn="l" rtl="0">
              <a:lnSpc>
                <a:spcPct val="100000"/>
              </a:lnSpc>
              <a:spcBef>
                <a:spcPts val="0"/>
              </a:spcBef>
              <a:spcAft>
                <a:spcPts val="0"/>
              </a:spcAft>
              <a:buClr>
                <a:schemeClr val="dk1"/>
              </a:buClr>
              <a:buSzPts val="1900"/>
              <a:buFont typeface="Arial"/>
              <a:buAutoNum type="arabicPeriod"/>
            </a:pPr>
            <a:r>
              <a:rPr lang="en-US" sz="1800" b="0" i="0" u="none" strike="noStrike" cap="none">
                <a:solidFill>
                  <a:schemeClr val="lt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Expedited – 2-3 weeks</a:t>
            </a:r>
            <a:endParaRPr/>
          </a:p>
          <a:p>
            <a:pPr marL="173038" marR="0" lvl="1" indent="-173038" algn="l" rtl="0">
              <a:lnSpc>
                <a:spcPct val="100000"/>
              </a:lnSpc>
              <a:spcBef>
                <a:spcPts val="0"/>
              </a:spcBef>
              <a:spcAft>
                <a:spcPts val="0"/>
              </a:spcAft>
              <a:buClr>
                <a:schemeClr val="dk1"/>
              </a:buClr>
              <a:buSzPts val="1900"/>
              <a:buFont typeface="Arial"/>
              <a:buAutoNum type="arabicPeriod"/>
            </a:pPr>
            <a:r>
              <a:rPr lang="en-US" sz="1800" b="0" i="0" u="none" strike="noStrike" cap="none">
                <a:solidFill>
                  <a:schemeClr val="dk1"/>
                </a:solidFill>
                <a:latin typeface="Calibri"/>
                <a:ea typeface="Calibri"/>
                <a:cs typeface="Calibri"/>
                <a:sym typeface="Calibri"/>
              </a:rPr>
              <a:t> Above site only</a:t>
            </a:r>
            <a:endParaRPr/>
          </a:p>
          <a:p>
            <a:pPr marL="173038" marR="0" lvl="1" indent="-173038" algn="l" rtl="0">
              <a:lnSpc>
                <a:spcPct val="100000"/>
              </a:lnSpc>
              <a:spcBef>
                <a:spcPts val="0"/>
              </a:spcBef>
              <a:spcAft>
                <a:spcPts val="0"/>
              </a:spcAft>
              <a:buClr>
                <a:schemeClr val="dk1"/>
              </a:buClr>
              <a:buSzPts val="1900"/>
              <a:buFont typeface="Arial"/>
              <a:buAutoNum type="arabicPeriod"/>
            </a:pPr>
            <a:r>
              <a:rPr lang="en-US" sz="1800" b="0" i="0" u="none" strike="noStrike" cap="none">
                <a:solidFill>
                  <a:schemeClr val="dk1"/>
                </a:solidFill>
                <a:latin typeface="Calibri"/>
                <a:ea typeface="Calibri"/>
                <a:cs typeface="Calibri"/>
                <a:sym typeface="Calibri"/>
              </a:rPr>
              <a:t>Organization: Ministry of Health/ NPHI and other Ministries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p:nvPr/>
        </p:nvSpPr>
        <p:spPr>
          <a:xfrm>
            <a:off x="6297930" y="2011680"/>
            <a:ext cx="5137094" cy="4158007"/>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900"/>
              <a:buFont typeface="Arial"/>
              <a:buAutoNum type="arabicPeriod"/>
            </a:pPr>
            <a:r>
              <a:rPr lang="en-US" sz="2900" b="0" i="0" u="none" strike="noStrike" cap="none" dirty="0">
                <a:solidFill>
                  <a:schemeClr val="dk1"/>
                </a:solidFill>
                <a:latin typeface="Open Sans"/>
                <a:ea typeface="Open Sans"/>
                <a:cs typeface="Open Sans"/>
                <a:sym typeface="Open Sans"/>
              </a:rPr>
              <a:t>Welcome </a:t>
            </a:r>
          </a:p>
          <a:p>
            <a:pPr marL="342900" marR="0" lvl="0" indent="-342900" algn="l" rtl="0">
              <a:lnSpc>
                <a:spcPct val="100000"/>
              </a:lnSpc>
              <a:spcBef>
                <a:spcPts val="0"/>
              </a:spcBef>
              <a:spcAft>
                <a:spcPts val="0"/>
              </a:spcAft>
              <a:buClr>
                <a:srgbClr val="000000"/>
              </a:buClr>
              <a:buSzPts val="2900"/>
              <a:buFont typeface="Arial"/>
              <a:buAutoNum type="arabicPeriod"/>
            </a:pPr>
            <a:r>
              <a:rPr lang="en-US" sz="2900" b="0" i="0" u="none" strike="noStrike" cap="none" dirty="0">
                <a:solidFill>
                  <a:schemeClr val="dk1"/>
                </a:solidFill>
                <a:latin typeface="Open Sans"/>
                <a:ea typeface="Open Sans"/>
                <a:cs typeface="Open Sans"/>
                <a:sym typeface="Open Sans"/>
              </a:rPr>
              <a:t>Logistics</a:t>
            </a:r>
            <a:endParaRPr dirty="0"/>
          </a:p>
          <a:p>
            <a:pPr marL="342900" marR="0" lvl="0" indent="-342900" algn="l" rtl="0">
              <a:lnSpc>
                <a:spcPct val="100000"/>
              </a:lnSpc>
              <a:spcBef>
                <a:spcPts val="0"/>
              </a:spcBef>
              <a:spcAft>
                <a:spcPts val="0"/>
              </a:spcAft>
              <a:buClr>
                <a:srgbClr val="000000"/>
              </a:buClr>
              <a:buSzPts val="2900"/>
              <a:buFont typeface="Arial"/>
              <a:buAutoNum type="arabicPeriod"/>
            </a:pPr>
            <a:r>
              <a:rPr lang="en-US" sz="2900" b="0" i="0" u="none" strike="noStrike" cap="none" dirty="0">
                <a:solidFill>
                  <a:schemeClr val="dk1"/>
                </a:solidFill>
                <a:latin typeface="Open Sans"/>
                <a:ea typeface="Open Sans"/>
                <a:cs typeface="Open Sans"/>
                <a:sym typeface="Open Sans"/>
              </a:rPr>
              <a:t>I-LEAD Background</a:t>
            </a:r>
            <a:endParaRPr dirty="0"/>
          </a:p>
          <a:p>
            <a:pPr marL="342900" marR="0" lvl="0" indent="-342900" algn="l" rtl="0">
              <a:lnSpc>
                <a:spcPct val="100000"/>
              </a:lnSpc>
              <a:spcBef>
                <a:spcPts val="0"/>
              </a:spcBef>
              <a:spcAft>
                <a:spcPts val="0"/>
              </a:spcAft>
              <a:buClr>
                <a:srgbClr val="000000"/>
              </a:buClr>
              <a:buSzPts val="2900"/>
              <a:buFont typeface="Arial"/>
              <a:buAutoNum type="arabicPeriod"/>
            </a:pPr>
            <a:r>
              <a:rPr lang="en-US" sz="2900" b="0" i="0" u="none" strike="noStrike" cap="none" dirty="0">
                <a:solidFill>
                  <a:schemeClr val="dk1"/>
                </a:solidFill>
                <a:latin typeface="Open Sans"/>
                <a:ea typeface="Open Sans"/>
                <a:cs typeface="Open Sans"/>
                <a:sym typeface="Open Sans"/>
              </a:rPr>
              <a:t>I-LEAD Prep Activities </a:t>
            </a:r>
            <a:endParaRPr sz="2900" b="0" i="0" u="none" strike="noStrike" cap="none" dirty="0">
              <a:solidFill>
                <a:schemeClr val="dk1"/>
              </a:solidFill>
              <a:latin typeface="Open Sans"/>
              <a:ea typeface="Open Sans"/>
              <a:cs typeface="Open Sans"/>
              <a:sym typeface="Open Sans"/>
            </a:endParaRPr>
          </a:p>
        </p:txBody>
      </p:sp>
      <p:sp>
        <p:nvSpPr>
          <p:cNvPr id="101" name="Google Shape;101;p21"/>
          <p:cNvSpPr txBox="1">
            <a:spLocks noGrp="1"/>
          </p:cNvSpPr>
          <p:nvPr>
            <p:ph type="title"/>
          </p:nvPr>
        </p:nvSpPr>
        <p:spPr>
          <a:xfrm>
            <a:off x="5452110" y="1072186"/>
            <a:ext cx="6102064" cy="5032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38888"/>
              <a:buFont typeface="Arial"/>
              <a:buNone/>
            </a:pPr>
            <a:r>
              <a:rPr lang="en-US" sz="3200" b="1">
                <a:latin typeface="Open Sans"/>
                <a:ea typeface="Open Sans"/>
                <a:cs typeface="Open Sans"/>
                <a:sym typeface="Open Sans"/>
              </a:rPr>
              <a:t>Orientation Agenda </a:t>
            </a:r>
            <a:endParaRPr sz="3200" b="1">
              <a:latin typeface="Open Sans"/>
              <a:ea typeface="Open Sans"/>
              <a:cs typeface="Open Sans"/>
              <a:sym typeface="Open Sans"/>
            </a:endParaRPr>
          </a:p>
        </p:txBody>
      </p:sp>
      <p:sp>
        <p:nvSpPr>
          <p:cNvPr id="102" name="Google Shape;102;p21"/>
          <p:cNvSpPr/>
          <p:nvPr/>
        </p:nvSpPr>
        <p:spPr>
          <a:xfrm rot="10800000" flipH="1">
            <a:off x="0" y="5320424"/>
            <a:ext cx="12192000" cy="1537145"/>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1"/>
          <p:cNvSpPr/>
          <p:nvPr/>
        </p:nvSpPr>
        <p:spPr>
          <a:xfrm flipH="1">
            <a:off x="4038600" y="5320426"/>
            <a:ext cx="8153398" cy="1537145"/>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1"/>
          <p:cNvPicPr preferRelativeResize="0"/>
          <p:nvPr/>
        </p:nvPicPr>
        <p:blipFill rotWithShape="1">
          <a:blip r:embed="rId3">
            <a:alphaModFix/>
          </a:blip>
          <a:srcRect/>
          <a:stretch/>
        </p:blipFill>
        <p:spPr>
          <a:xfrm>
            <a:off x="756976" y="2011680"/>
            <a:ext cx="4814284" cy="1537145"/>
          </a:xfrm>
          <a:prstGeom prst="rect">
            <a:avLst/>
          </a:prstGeom>
          <a:noFill/>
          <a:ln>
            <a:noFill/>
          </a:ln>
        </p:spPr>
      </p:pic>
      <p:sp>
        <p:nvSpPr>
          <p:cNvPr id="105" name="Google Shape;105;p21"/>
          <p:cNvSpPr/>
          <p:nvPr/>
        </p:nvSpPr>
        <p:spPr>
          <a:xfrm rot="10800000" flipH="1">
            <a:off x="-2" y="-42770"/>
            <a:ext cx="12192000" cy="503219"/>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9"/>
          <p:cNvSpPr txBox="1">
            <a:spLocks noGrp="1"/>
          </p:cNvSpPr>
          <p:nvPr>
            <p:ph type="title"/>
          </p:nvPr>
        </p:nvSpPr>
        <p:spPr>
          <a:xfrm>
            <a:off x="922286" y="107050"/>
            <a:ext cx="9688296"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solidFill>
                  <a:srgbClr val="002C89"/>
                </a:solidFill>
                <a:latin typeface="Open Sans"/>
                <a:ea typeface="Open Sans"/>
                <a:cs typeface="Open Sans"/>
                <a:sym typeface="Open Sans"/>
              </a:rPr>
              <a:t>ISHO Reference Materials </a:t>
            </a:r>
            <a:endParaRPr sz="4000" b="1">
              <a:solidFill>
                <a:srgbClr val="002C89"/>
              </a:solidFill>
              <a:latin typeface="Open Sans"/>
              <a:ea typeface="Open Sans"/>
              <a:cs typeface="Open Sans"/>
              <a:sym typeface="Open Sans"/>
            </a:endParaRPr>
          </a:p>
        </p:txBody>
      </p:sp>
      <p:sp>
        <p:nvSpPr>
          <p:cNvPr id="420" name="Google Shape;420;p39"/>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39"/>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39"/>
          <p:cNvSpPr txBox="1"/>
          <p:nvPr/>
        </p:nvSpPr>
        <p:spPr>
          <a:xfrm>
            <a:off x="922286" y="1564310"/>
            <a:ext cx="10034688"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D0D0D"/>
                </a:solidFill>
                <a:latin typeface="Open Sans"/>
                <a:ea typeface="Open Sans"/>
                <a:cs typeface="Open Sans"/>
                <a:sym typeface="Open Sans"/>
              </a:rPr>
              <a:t>ISHO Self-Assessment Guidance is for reference only</a:t>
            </a:r>
            <a:endParaRPr dirty="0"/>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FF0000"/>
                </a:solidFill>
                <a:latin typeface="Open Sans"/>
                <a:ea typeface="Open Sans"/>
                <a:cs typeface="Open Sans"/>
                <a:sym typeface="Open Sans"/>
              </a:rPr>
              <a:t>Send your completed tool to </a:t>
            </a:r>
            <a:r>
              <a:rPr lang="en-US" sz="2000" b="0" i="0" u="none" strike="noStrike" cap="none" dirty="0">
                <a:solidFill>
                  <a:srgbClr val="FF0000"/>
                </a:solidFill>
                <a:highlight>
                  <a:srgbClr val="FFFF00"/>
                </a:highlight>
                <a:latin typeface="Open Sans"/>
                <a:ea typeface="Open Sans"/>
                <a:cs typeface="Open Sans"/>
                <a:sym typeface="Open Sans"/>
              </a:rPr>
              <a:t>[insert contact person and details] </a:t>
            </a:r>
            <a:r>
              <a:rPr lang="en-US" sz="2000" b="0" i="0" u="none" strike="noStrike" cap="none" dirty="0">
                <a:solidFill>
                  <a:srgbClr val="FF0000"/>
                </a:solidFill>
                <a:latin typeface="Open Sans"/>
                <a:ea typeface="Open Sans"/>
                <a:cs typeface="Open Sans"/>
                <a:sym typeface="Open Sans"/>
              </a:rPr>
              <a:t>on or before </a:t>
            </a:r>
            <a:r>
              <a:rPr lang="en-US" sz="2000" b="0" i="0" u="none" strike="noStrike" cap="none" dirty="0">
                <a:solidFill>
                  <a:srgbClr val="FF0000"/>
                </a:solidFill>
                <a:highlight>
                  <a:srgbClr val="FFFF00"/>
                </a:highlight>
                <a:latin typeface="Open Sans"/>
                <a:ea typeface="Open Sans"/>
                <a:cs typeface="Open Sans"/>
                <a:sym typeface="Open Sans"/>
              </a:rPr>
              <a:t>[insert date]. </a:t>
            </a:r>
            <a:endParaRPr dirty="0">
              <a:highlight>
                <a:srgbClr val="FFFF00"/>
              </a:highlight>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If you have already completed an assessment in the past few years, please review the tool before sending. </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If you are doing the assessment for the first time, refer to the expedited ISO assessment guide. </a:t>
            </a:r>
            <a:endParaRPr dirty="0"/>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b="0" i="0" u="none" strike="noStrike" cap="none" dirty="0">
                <a:solidFill>
                  <a:srgbClr val="0D0D0D"/>
                </a:solidFill>
                <a:latin typeface="Open Sans"/>
                <a:ea typeface="Open Sans"/>
                <a:cs typeface="Open Sans"/>
                <a:sym typeface="Open Sans"/>
              </a:rPr>
              <a:t> </a:t>
            </a:r>
            <a:endParaRPr dirty="0"/>
          </a:p>
          <a:p>
            <a:pPr marL="0" marR="0" lvl="0" indent="0" algn="l" rtl="0">
              <a:lnSpc>
                <a:spcPct val="100000"/>
              </a:lnSpc>
              <a:spcBef>
                <a:spcPts val="0"/>
              </a:spcBef>
              <a:spcAft>
                <a:spcPts val="0"/>
              </a:spcAft>
              <a:buNone/>
            </a:pPr>
            <a:endParaRPr sz="2000" b="0" i="0" u="none" strike="noStrike" cap="none" dirty="0">
              <a:solidFill>
                <a:srgbClr val="0D0D0D"/>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40"/>
          <p:cNvSpPr/>
          <p:nvPr/>
        </p:nvSpPr>
        <p:spPr>
          <a:xfrm>
            <a:off x="0" y="0"/>
            <a:ext cx="12192000" cy="6858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40"/>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p40"/>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30" name="Google Shape;430;p40"/>
          <p:cNvGrpSpPr/>
          <p:nvPr/>
        </p:nvGrpSpPr>
        <p:grpSpPr>
          <a:xfrm>
            <a:off x="-2913641" y="961928"/>
            <a:ext cx="11773564" cy="5835830"/>
            <a:chOff x="-4899921" y="-750865"/>
            <a:chExt cx="11773564" cy="5835830"/>
          </a:xfrm>
        </p:grpSpPr>
        <p:sp>
          <p:nvSpPr>
            <p:cNvPr id="431" name="Google Shape;431;p40"/>
            <p:cNvSpPr/>
            <p:nvPr/>
          </p:nvSpPr>
          <p:spPr>
            <a:xfrm>
              <a:off x="-4899921" y="-750865"/>
              <a:ext cx="5835830" cy="5835830"/>
            </a:xfrm>
            <a:prstGeom prst="blockArc">
              <a:avLst>
                <a:gd name="adj1" fmla="val 18900000"/>
                <a:gd name="adj2" fmla="val 2700000"/>
                <a:gd name="adj3" fmla="val 370"/>
              </a:avLst>
            </a:prstGeom>
            <a:noFill/>
            <a:ln w="25400" cap="flat" cmpd="sng">
              <a:solidFill>
                <a:srgbClr val="0019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490111" y="333205"/>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txBox="1"/>
            <p:nvPr/>
          </p:nvSpPr>
          <p:spPr>
            <a:xfrm>
              <a:off x="490111" y="333205"/>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priorities </a:t>
              </a:r>
              <a:endParaRPr sz="2100" b="0" i="0" u="none" strike="noStrike" cap="none">
                <a:solidFill>
                  <a:schemeClr val="lt1"/>
                </a:solidFill>
                <a:latin typeface="Arial"/>
                <a:ea typeface="Arial"/>
                <a:cs typeface="Arial"/>
                <a:sym typeface="Arial"/>
              </a:endParaRPr>
            </a:p>
          </p:txBody>
        </p:sp>
        <p:sp>
          <p:nvSpPr>
            <p:cNvPr id="434" name="Google Shape;434;p40"/>
            <p:cNvSpPr/>
            <p:nvPr/>
          </p:nvSpPr>
          <p:spPr>
            <a:xfrm>
              <a:off x="73387" y="249860"/>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872378" y="1333515"/>
              <a:ext cx="6001264"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txBox="1"/>
            <p:nvPr/>
          </p:nvSpPr>
          <p:spPr>
            <a:xfrm>
              <a:off x="872378" y="1333515"/>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List "difficult decisions" related to 1-2 shared priorities</a:t>
              </a:r>
              <a:endParaRPr sz="2100" b="0" i="0" u="none" strike="noStrike" cap="none">
                <a:solidFill>
                  <a:schemeClr val="lt1"/>
                </a:solidFill>
                <a:latin typeface="Arial"/>
                <a:ea typeface="Arial"/>
                <a:cs typeface="Arial"/>
                <a:sym typeface="Arial"/>
              </a:endParaRPr>
            </a:p>
          </p:txBody>
        </p:sp>
        <p:sp>
          <p:nvSpPr>
            <p:cNvPr id="437" name="Google Shape;437;p40"/>
            <p:cNvSpPr/>
            <p:nvPr/>
          </p:nvSpPr>
          <p:spPr>
            <a:xfrm>
              <a:off x="455655" y="125017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872378" y="2333826"/>
              <a:ext cx="6001264"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txBox="1"/>
            <p:nvPr/>
          </p:nvSpPr>
          <p:spPr>
            <a:xfrm>
              <a:off x="872378" y="2333826"/>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presentation draft</a:t>
              </a:r>
              <a:endParaRPr sz="2100" b="1" i="0" u="none" strike="noStrike" cap="none">
                <a:solidFill>
                  <a:schemeClr val="lt1"/>
                </a:solidFill>
                <a:latin typeface="Arial"/>
                <a:ea typeface="Arial"/>
                <a:cs typeface="Arial"/>
                <a:sym typeface="Arial"/>
              </a:endParaRPr>
            </a:p>
          </p:txBody>
        </p:sp>
        <p:sp>
          <p:nvSpPr>
            <p:cNvPr id="440" name="Google Shape;440;p40"/>
            <p:cNvSpPr/>
            <p:nvPr/>
          </p:nvSpPr>
          <p:spPr>
            <a:xfrm>
              <a:off x="455655" y="225048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490111" y="3334136"/>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txBox="1"/>
            <p:nvPr/>
          </p:nvSpPr>
          <p:spPr>
            <a:xfrm>
              <a:off x="490111" y="3334136"/>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Participants’ biosketches</a:t>
              </a:r>
              <a:endParaRPr/>
            </a:p>
          </p:txBody>
        </p:sp>
        <p:sp>
          <p:nvSpPr>
            <p:cNvPr id="443" name="Google Shape;443;p40"/>
            <p:cNvSpPr/>
            <p:nvPr/>
          </p:nvSpPr>
          <p:spPr>
            <a:xfrm>
              <a:off x="73387" y="325079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4" name="Google Shape;444;p40" descr="Priorities with solid fill"/>
          <p:cNvPicPr preferRelativeResize="0"/>
          <p:nvPr/>
        </p:nvPicPr>
        <p:blipFill rotWithShape="1">
          <a:blip r:embed="rId3">
            <a:alphaModFix/>
          </a:blip>
          <a:srcRect/>
          <a:stretch/>
        </p:blipFill>
        <p:spPr>
          <a:xfrm>
            <a:off x="2077720" y="2000250"/>
            <a:ext cx="731520" cy="731520"/>
          </a:xfrm>
          <a:prstGeom prst="rect">
            <a:avLst/>
          </a:prstGeom>
          <a:noFill/>
          <a:ln>
            <a:noFill/>
          </a:ln>
        </p:spPr>
      </p:pic>
      <p:pic>
        <p:nvPicPr>
          <p:cNvPr id="445" name="Google Shape;445;p40" descr="Fork In Road with solid fill"/>
          <p:cNvPicPr preferRelativeResize="0"/>
          <p:nvPr/>
        </p:nvPicPr>
        <p:blipFill rotWithShape="1">
          <a:blip r:embed="rId4">
            <a:alphaModFix/>
          </a:blip>
          <a:srcRect/>
          <a:stretch/>
        </p:blipFill>
        <p:spPr>
          <a:xfrm>
            <a:off x="2489200" y="3053517"/>
            <a:ext cx="727710" cy="727710"/>
          </a:xfrm>
          <a:prstGeom prst="rect">
            <a:avLst/>
          </a:prstGeom>
          <a:noFill/>
          <a:ln>
            <a:noFill/>
          </a:ln>
        </p:spPr>
      </p:pic>
      <p:pic>
        <p:nvPicPr>
          <p:cNvPr id="446" name="Google Shape;446;p40" descr="Teacher with solid fill"/>
          <p:cNvPicPr preferRelativeResize="0"/>
          <p:nvPr/>
        </p:nvPicPr>
        <p:blipFill rotWithShape="1">
          <a:blip r:embed="rId5">
            <a:alphaModFix/>
          </a:blip>
          <a:srcRect/>
          <a:stretch/>
        </p:blipFill>
        <p:spPr>
          <a:xfrm>
            <a:off x="2466340" y="4034447"/>
            <a:ext cx="731520" cy="731520"/>
          </a:xfrm>
          <a:prstGeom prst="rect">
            <a:avLst/>
          </a:prstGeom>
          <a:noFill/>
          <a:ln>
            <a:noFill/>
          </a:ln>
        </p:spPr>
      </p:pic>
      <p:pic>
        <p:nvPicPr>
          <p:cNvPr id="447" name="Google Shape;447;p40" descr="Office worker female with solid fill"/>
          <p:cNvPicPr preferRelativeResize="0"/>
          <p:nvPr/>
        </p:nvPicPr>
        <p:blipFill rotWithShape="1">
          <a:blip r:embed="rId6">
            <a:alphaModFix/>
          </a:blip>
          <a:srcRect/>
          <a:stretch/>
        </p:blipFill>
        <p:spPr>
          <a:xfrm>
            <a:off x="2115820" y="4996327"/>
            <a:ext cx="731520" cy="731520"/>
          </a:xfrm>
          <a:prstGeom prst="rect">
            <a:avLst/>
          </a:prstGeom>
          <a:noFill/>
          <a:ln>
            <a:noFill/>
          </a:ln>
        </p:spPr>
      </p:pic>
      <p:sp>
        <p:nvSpPr>
          <p:cNvPr id="448" name="Google Shape;448;p40"/>
          <p:cNvSpPr txBox="1"/>
          <p:nvPr/>
        </p:nvSpPr>
        <p:spPr>
          <a:xfrm>
            <a:off x="1136396" y="573640"/>
            <a:ext cx="10144313" cy="93165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Arial"/>
              <a:buNone/>
            </a:pPr>
            <a:r>
              <a:rPr lang="en-US" sz="3200" b="1" i="0" u="none" strike="noStrike" cap="none" dirty="0">
                <a:solidFill>
                  <a:srgbClr val="002C89"/>
                </a:solidFill>
                <a:latin typeface="Open Sans"/>
                <a:ea typeface="Open Sans"/>
                <a:cs typeface="Open Sans"/>
                <a:sym typeface="Open Sans"/>
              </a:rPr>
              <a:t>Components of I-LEAD Homework – Due </a:t>
            </a:r>
            <a:r>
              <a:rPr lang="en-US" sz="3200" b="1" i="0" u="none" strike="noStrike" cap="none" dirty="0">
                <a:solidFill>
                  <a:srgbClr val="002C89"/>
                </a:solidFill>
                <a:highlight>
                  <a:srgbClr val="FFFF00"/>
                </a:highlight>
                <a:latin typeface="Open Sans"/>
                <a:ea typeface="Open Sans"/>
                <a:cs typeface="Open Sans"/>
                <a:sym typeface="Open Sans"/>
              </a:rPr>
              <a:t>[inser</a:t>
            </a:r>
            <a:r>
              <a:rPr lang="en-US" sz="3200" b="1" dirty="0">
                <a:solidFill>
                  <a:srgbClr val="002C89"/>
                </a:solidFill>
                <a:highlight>
                  <a:srgbClr val="FFFF00"/>
                </a:highlight>
                <a:latin typeface="Open Sans"/>
                <a:ea typeface="Open Sans"/>
                <a:cs typeface="Open Sans"/>
                <a:sym typeface="Open Sans"/>
              </a:rPr>
              <a:t>t date</a:t>
            </a:r>
            <a:r>
              <a:rPr lang="en-US" sz="3200" b="1" i="0" u="none" strike="noStrike" cap="none" dirty="0">
                <a:solidFill>
                  <a:srgbClr val="002C89"/>
                </a:solidFill>
                <a:highlight>
                  <a:srgbClr val="FFFF00"/>
                </a:highlight>
                <a:latin typeface="Open Sans"/>
                <a:ea typeface="Open Sans"/>
                <a:cs typeface="Open Sans"/>
                <a:sym typeface="Open Sans"/>
              </a:rPr>
              <a:t>]</a:t>
            </a:r>
            <a:endParaRPr dirty="0">
              <a:highlight>
                <a:srgbClr val="FFFF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41"/>
          <p:cNvSpPr/>
          <p:nvPr/>
        </p:nvSpPr>
        <p:spPr>
          <a:xfrm>
            <a:off x="0" y="-42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41"/>
          <p:cNvSpPr txBox="1">
            <a:spLocks noGrp="1"/>
          </p:cNvSpPr>
          <p:nvPr>
            <p:ph type="title"/>
          </p:nvPr>
        </p:nvSpPr>
        <p:spPr>
          <a:xfrm>
            <a:off x="314895" y="107050"/>
            <a:ext cx="9401165"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None/>
            </a:pPr>
            <a:r>
              <a:rPr lang="en-US" sz="4000" b="1">
                <a:solidFill>
                  <a:srgbClr val="002C89"/>
                </a:solidFill>
                <a:latin typeface="Open Sans"/>
                <a:ea typeface="Open Sans"/>
                <a:cs typeface="Open Sans"/>
                <a:sym typeface="Open Sans"/>
              </a:rPr>
              <a:t>Brainstorm Difficult Decisions</a:t>
            </a:r>
            <a:endParaRPr sz="4000" b="1">
              <a:solidFill>
                <a:srgbClr val="002C89"/>
              </a:solidFill>
              <a:latin typeface="Open Sans"/>
              <a:ea typeface="Open Sans"/>
              <a:cs typeface="Open Sans"/>
              <a:sym typeface="Open Sans"/>
            </a:endParaRPr>
          </a:p>
        </p:txBody>
      </p:sp>
      <p:sp>
        <p:nvSpPr>
          <p:cNvPr id="455" name="Google Shape;455;p41"/>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p41"/>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41"/>
          <p:cNvSpPr txBox="1"/>
          <p:nvPr/>
        </p:nvSpPr>
        <p:spPr>
          <a:xfrm>
            <a:off x="922286" y="1262938"/>
            <a:ext cx="890624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D0D0D"/>
                </a:solidFill>
                <a:latin typeface="Open Sans"/>
                <a:ea typeface="Open Sans"/>
                <a:cs typeface="Open Sans"/>
                <a:sym typeface="Open Sans"/>
              </a:rPr>
              <a:t>After you have identified your 1-2 priority issues, and before you come to I-LEAD: </a:t>
            </a:r>
            <a:endParaRPr sz="2000" b="1" i="0" u="none" strike="noStrike" cap="none">
              <a:solidFill>
                <a:srgbClr val="000000"/>
              </a:solidFill>
              <a:latin typeface="Open Sans"/>
              <a:ea typeface="Open Sans"/>
              <a:cs typeface="Open Sans"/>
              <a:sym typeface="Open Sans"/>
            </a:endParaRPr>
          </a:p>
        </p:txBody>
      </p:sp>
      <p:sp>
        <p:nvSpPr>
          <p:cNvPr id="458" name="Google Shape;458;p41"/>
          <p:cNvSpPr txBox="1"/>
          <p:nvPr/>
        </p:nvSpPr>
        <p:spPr>
          <a:xfrm>
            <a:off x="922285" y="2325926"/>
            <a:ext cx="9879475" cy="317005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Participants should brainstorm a few “difficult decisions” for each priority issue you plan to work on during I-LEAD.</a:t>
            </a:r>
            <a:endParaRPr dirty="0"/>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Difficult decisions require an action, and they are difficult because there are several possible actions which will need to be analyzed before a decision is made. </a:t>
            </a:r>
            <a:endParaRPr sz="2000" b="0" i="0" u="none" strike="noStrike" cap="none" dirty="0">
              <a:solidFill>
                <a:srgbClr val="0D0D0D"/>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For the brainstorm of “difficult decisions”, start by asking yourselves: “In order to make progress on this priority issue, what decisions do we need to make?”</a:t>
            </a:r>
            <a:endParaRPr dirty="0"/>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Your list of “difficult decisions” does not need to be final or perfect.  Treat it as an initial brainstorm.  Your team will have time to refine your analysis and ideas during I-LEAD.</a:t>
            </a:r>
            <a:endParaRPr sz="2000" b="0" i="0" u="none" strike="noStrike" cap="none" dirty="0">
              <a:solidFill>
                <a:srgbClr val="0D0D0D"/>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2"/>
          <p:cNvSpPr/>
          <p:nvPr/>
        </p:nvSpPr>
        <p:spPr>
          <a:xfrm>
            <a:off x="0" y="1361440"/>
            <a:ext cx="12192000" cy="5771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4" name="Google Shape;464;p42"/>
          <p:cNvSpPr txBox="1">
            <a:spLocks noGrp="1"/>
          </p:cNvSpPr>
          <p:nvPr>
            <p:ph type="title"/>
          </p:nvPr>
        </p:nvSpPr>
        <p:spPr>
          <a:xfrm>
            <a:off x="314895" y="107050"/>
            <a:ext cx="9401165"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None/>
            </a:pPr>
            <a:r>
              <a:rPr lang="en-US" sz="4000" b="1">
                <a:solidFill>
                  <a:srgbClr val="002C89"/>
                </a:solidFill>
                <a:latin typeface="Open Sans"/>
                <a:ea typeface="Open Sans"/>
                <a:cs typeface="Open Sans"/>
                <a:sym typeface="Open Sans"/>
              </a:rPr>
              <a:t>Examples</a:t>
            </a:r>
            <a:endParaRPr sz="4000" b="1">
              <a:solidFill>
                <a:srgbClr val="002C89"/>
              </a:solidFill>
              <a:latin typeface="Open Sans"/>
              <a:ea typeface="Open Sans"/>
              <a:cs typeface="Open Sans"/>
              <a:sym typeface="Open Sans"/>
            </a:endParaRPr>
          </a:p>
        </p:txBody>
      </p:sp>
      <p:sp>
        <p:nvSpPr>
          <p:cNvPr id="465" name="Google Shape;465;p42"/>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p42"/>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467" name="Google Shape;467;p42"/>
          <p:cNvGraphicFramePr/>
          <p:nvPr/>
        </p:nvGraphicFramePr>
        <p:xfrm>
          <a:off x="416560" y="1138770"/>
          <a:ext cx="11358875" cy="4383295"/>
        </p:xfrm>
        <a:graphic>
          <a:graphicData uri="http://schemas.openxmlformats.org/drawingml/2006/table">
            <a:tbl>
              <a:tblPr firstRow="1" bandRow="1">
                <a:noFill/>
                <a:tableStyleId>{6997FEED-9F63-476A-BF60-5AAA38A7071C}</a:tableStyleId>
              </a:tblPr>
              <a:tblGrid>
                <a:gridCol w="4744725">
                  <a:extLst>
                    <a:ext uri="{9D8B030D-6E8A-4147-A177-3AD203B41FA5}">
                      <a16:colId xmlns:a16="http://schemas.microsoft.com/office/drawing/2014/main" val="20000"/>
                    </a:ext>
                  </a:extLst>
                </a:gridCol>
                <a:gridCol w="6614150">
                  <a:extLst>
                    <a:ext uri="{9D8B030D-6E8A-4147-A177-3AD203B41FA5}">
                      <a16:colId xmlns:a16="http://schemas.microsoft.com/office/drawing/2014/main" val="20001"/>
                    </a:ext>
                  </a:extLst>
                </a:gridCol>
              </a:tblGrid>
              <a:tr h="831975">
                <a:tc>
                  <a:txBody>
                    <a:bodyPr/>
                    <a:lstStyle/>
                    <a:p>
                      <a:pPr marL="0" marR="0" lvl="0" indent="0" algn="l" rtl="0">
                        <a:lnSpc>
                          <a:spcPct val="100000"/>
                        </a:lnSpc>
                        <a:spcBef>
                          <a:spcPts val="0"/>
                        </a:spcBef>
                        <a:spcAft>
                          <a:spcPts val="0"/>
                        </a:spcAft>
                        <a:buNone/>
                      </a:pPr>
                      <a:r>
                        <a:rPr lang="en-US" sz="2400" u="none" strike="noStrike" cap="none"/>
                        <a:t>Priority issue</a:t>
                      </a:r>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a:t>Difficult Decisions</a:t>
                      </a:r>
                      <a:endParaRPr/>
                    </a:p>
                  </a:txBody>
                  <a:tcPr marL="91450" marR="91450" marT="45725" marB="45725"/>
                </a:tc>
                <a:extLst>
                  <a:ext uri="{0D108BD9-81ED-4DB2-BD59-A6C34878D82A}">
                    <a16:rowId xmlns:a16="http://schemas.microsoft.com/office/drawing/2014/main" val="10000"/>
                  </a:ext>
                </a:extLst>
              </a:tr>
              <a:tr h="1036700">
                <a:tc>
                  <a:txBody>
                    <a:bodyPr/>
                    <a:lstStyle/>
                    <a:p>
                      <a:pPr marL="0" marR="0" lvl="0" indent="0" algn="l" rtl="0">
                        <a:lnSpc>
                          <a:spcPct val="100000"/>
                        </a:lnSpc>
                        <a:spcBef>
                          <a:spcPts val="0"/>
                        </a:spcBef>
                        <a:spcAft>
                          <a:spcPts val="0"/>
                        </a:spcAft>
                        <a:buNone/>
                      </a:pPr>
                      <a:r>
                        <a:rPr lang="en-US" sz="1700" b="1" u="none" strike="noStrike" cap="none"/>
                        <a:t>Policy and governance: </a:t>
                      </a:r>
                      <a:r>
                        <a:rPr lang="en-US" sz="1700" u="none" strike="noStrike" cap="none"/>
                        <a:t>Digital HIS do not use a common standard for identifying health facilities, so it is difficult to exchange data or link data from different sources.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What standard should we adopt? </a:t>
                      </a:r>
                      <a:endParaRPr/>
                    </a:p>
                  </a:txBody>
                  <a:tcPr marL="91450" marR="91450" marT="45725" marB="45725"/>
                </a:tc>
                <a:extLst>
                  <a:ext uri="{0D108BD9-81ED-4DB2-BD59-A6C34878D82A}">
                    <a16:rowId xmlns:a16="http://schemas.microsoft.com/office/drawing/2014/main" val="10001"/>
                  </a:ext>
                </a:extLst>
              </a:tr>
              <a:tr h="1036700">
                <a:tc>
                  <a:txBody>
                    <a:bodyPr/>
                    <a:lstStyle/>
                    <a:p>
                      <a:pPr marL="0" marR="0" lvl="0" indent="0" algn="l" rtl="0">
                        <a:lnSpc>
                          <a:spcPct val="100000"/>
                        </a:lnSpc>
                        <a:spcBef>
                          <a:spcPts val="0"/>
                        </a:spcBef>
                        <a:spcAft>
                          <a:spcPts val="0"/>
                        </a:spcAft>
                        <a:buNone/>
                      </a:pPr>
                      <a:r>
                        <a:rPr lang="en-US" sz="1700" b="1" u="none" strike="noStrike" cap="none"/>
                        <a:t>Workforce: </a:t>
                      </a:r>
                      <a:r>
                        <a:rPr lang="en-US" sz="1700" u="none" strike="noStrike" cap="none"/>
                        <a:t>Training for health workers to use digital HIS is not routinely available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How do we ensure training is available for health workers in our country? </a:t>
                      </a:r>
                      <a:endParaRPr/>
                    </a:p>
                  </a:txBody>
                  <a:tcPr marL="91450" marR="91450" marT="45725" marB="45725"/>
                </a:tc>
                <a:extLst>
                  <a:ext uri="{0D108BD9-81ED-4DB2-BD59-A6C34878D82A}">
                    <a16:rowId xmlns:a16="http://schemas.microsoft.com/office/drawing/2014/main" val="10002"/>
                  </a:ext>
                </a:extLst>
              </a:tr>
              <a:tr h="1036700">
                <a:tc>
                  <a:txBody>
                    <a:bodyPr/>
                    <a:lstStyle/>
                    <a:p>
                      <a:pPr marL="0" marR="0" lvl="0" indent="0" algn="l" rtl="0">
                        <a:lnSpc>
                          <a:spcPct val="100000"/>
                        </a:lnSpc>
                        <a:spcBef>
                          <a:spcPts val="0"/>
                        </a:spcBef>
                        <a:spcAft>
                          <a:spcPts val="0"/>
                        </a:spcAft>
                        <a:buNone/>
                      </a:pPr>
                      <a:r>
                        <a:rPr lang="en-US" sz="1700" b="1" u="none" strike="noStrike" cap="none"/>
                        <a:t>Information systems: </a:t>
                      </a:r>
                      <a:r>
                        <a:rPr lang="en-US" sz="1700" u="none" strike="noStrike" cap="none"/>
                        <a:t>The national integrated disease surveillance system, which uses a mix of digital and manual processes for capturing data, suffers from late and incomplete reporting.</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What investments should we make in digitization to improve completeness and timeliness?</a:t>
                      </a:r>
                      <a:endParaRPr/>
                    </a:p>
                    <a:p>
                      <a:pPr marL="457200" marR="0" lvl="0" indent="-33020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43"/>
          <p:cNvSpPr/>
          <p:nvPr/>
        </p:nvSpPr>
        <p:spPr>
          <a:xfrm>
            <a:off x="0" y="0"/>
            <a:ext cx="12192000" cy="6858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p43"/>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p43"/>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5" name="Google Shape;475;p43"/>
          <p:cNvGrpSpPr/>
          <p:nvPr/>
        </p:nvGrpSpPr>
        <p:grpSpPr>
          <a:xfrm>
            <a:off x="-2913641" y="961928"/>
            <a:ext cx="11773564" cy="5835830"/>
            <a:chOff x="-4899921" y="-750865"/>
            <a:chExt cx="11773564" cy="5835830"/>
          </a:xfrm>
        </p:grpSpPr>
        <p:sp>
          <p:nvSpPr>
            <p:cNvPr id="476" name="Google Shape;476;p43"/>
            <p:cNvSpPr/>
            <p:nvPr/>
          </p:nvSpPr>
          <p:spPr>
            <a:xfrm>
              <a:off x="-4899921" y="-750865"/>
              <a:ext cx="5835830" cy="5835830"/>
            </a:xfrm>
            <a:prstGeom prst="blockArc">
              <a:avLst>
                <a:gd name="adj1" fmla="val 18900000"/>
                <a:gd name="adj2" fmla="val 2700000"/>
                <a:gd name="adj3" fmla="val 370"/>
              </a:avLst>
            </a:prstGeom>
            <a:noFill/>
            <a:ln w="25400" cap="flat" cmpd="sng">
              <a:solidFill>
                <a:srgbClr val="0019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3"/>
            <p:cNvSpPr/>
            <p:nvPr/>
          </p:nvSpPr>
          <p:spPr>
            <a:xfrm>
              <a:off x="490111" y="333205"/>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3"/>
            <p:cNvSpPr txBox="1"/>
            <p:nvPr/>
          </p:nvSpPr>
          <p:spPr>
            <a:xfrm>
              <a:off x="490111" y="333205"/>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priorities </a:t>
              </a:r>
              <a:endParaRPr sz="2100" b="0" i="0" u="none" strike="noStrike" cap="none">
                <a:solidFill>
                  <a:schemeClr val="lt1"/>
                </a:solidFill>
                <a:latin typeface="Arial"/>
                <a:ea typeface="Arial"/>
                <a:cs typeface="Arial"/>
                <a:sym typeface="Arial"/>
              </a:endParaRPr>
            </a:p>
          </p:txBody>
        </p:sp>
        <p:sp>
          <p:nvSpPr>
            <p:cNvPr id="479" name="Google Shape;479;p43"/>
            <p:cNvSpPr/>
            <p:nvPr/>
          </p:nvSpPr>
          <p:spPr>
            <a:xfrm>
              <a:off x="73387" y="249860"/>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872378" y="1333515"/>
              <a:ext cx="6001264"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txBox="1"/>
            <p:nvPr/>
          </p:nvSpPr>
          <p:spPr>
            <a:xfrm>
              <a:off x="872378" y="1333515"/>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List "difficult decisions" related to 1-2 shared priorities</a:t>
              </a:r>
              <a:endParaRPr sz="2100" b="0" i="0" u="none" strike="noStrike" cap="none">
                <a:solidFill>
                  <a:schemeClr val="lt1"/>
                </a:solidFill>
                <a:latin typeface="Arial"/>
                <a:ea typeface="Arial"/>
                <a:cs typeface="Arial"/>
                <a:sym typeface="Arial"/>
              </a:endParaRPr>
            </a:p>
          </p:txBody>
        </p:sp>
        <p:sp>
          <p:nvSpPr>
            <p:cNvPr id="482" name="Google Shape;482;p43"/>
            <p:cNvSpPr/>
            <p:nvPr/>
          </p:nvSpPr>
          <p:spPr>
            <a:xfrm>
              <a:off x="455655" y="125017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3"/>
            <p:cNvSpPr/>
            <p:nvPr/>
          </p:nvSpPr>
          <p:spPr>
            <a:xfrm>
              <a:off x="872378" y="2333826"/>
              <a:ext cx="6001264"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txBox="1"/>
            <p:nvPr/>
          </p:nvSpPr>
          <p:spPr>
            <a:xfrm>
              <a:off x="872378" y="2333826"/>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presentation draft</a:t>
              </a:r>
              <a:endParaRPr sz="2100" b="1" i="0" u="none" strike="noStrike" cap="none">
                <a:solidFill>
                  <a:schemeClr val="lt1"/>
                </a:solidFill>
                <a:latin typeface="Arial"/>
                <a:ea typeface="Arial"/>
                <a:cs typeface="Arial"/>
                <a:sym typeface="Arial"/>
              </a:endParaRPr>
            </a:p>
          </p:txBody>
        </p:sp>
        <p:sp>
          <p:nvSpPr>
            <p:cNvPr id="485" name="Google Shape;485;p43"/>
            <p:cNvSpPr/>
            <p:nvPr/>
          </p:nvSpPr>
          <p:spPr>
            <a:xfrm>
              <a:off x="455655" y="225048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a:off x="490111" y="3334136"/>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txBox="1"/>
            <p:nvPr/>
          </p:nvSpPr>
          <p:spPr>
            <a:xfrm>
              <a:off x="490111" y="3334136"/>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Participants’ biosketches</a:t>
              </a:r>
              <a:endParaRPr/>
            </a:p>
          </p:txBody>
        </p:sp>
        <p:sp>
          <p:nvSpPr>
            <p:cNvPr id="488" name="Google Shape;488;p43"/>
            <p:cNvSpPr/>
            <p:nvPr/>
          </p:nvSpPr>
          <p:spPr>
            <a:xfrm>
              <a:off x="73387" y="325079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9" name="Google Shape;489;p43" descr="Priorities with solid fill"/>
          <p:cNvPicPr preferRelativeResize="0"/>
          <p:nvPr/>
        </p:nvPicPr>
        <p:blipFill rotWithShape="1">
          <a:blip r:embed="rId3">
            <a:alphaModFix/>
          </a:blip>
          <a:srcRect/>
          <a:stretch/>
        </p:blipFill>
        <p:spPr>
          <a:xfrm>
            <a:off x="2077720" y="2000250"/>
            <a:ext cx="731520" cy="731520"/>
          </a:xfrm>
          <a:prstGeom prst="rect">
            <a:avLst/>
          </a:prstGeom>
          <a:noFill/>
          <a:ln>
            <a:noFill/>
          </a:ln>
        </p:spPr>
      </p:pic>
      <p:pic>
        <p:nvPicPr>
          <p:cNvPr id="490" name="Google Shape;490;p43" descr="Fork In Road with solid fill"/>
          <p:cNvPicPr preferRelativeResize="0"/>
          <p:nvPr/>
        </p:nvPicPr>
        <p:blipFill rotWithShape="1">
          <a:blip r:embed="rId4">
            <a:alphaModFix/>
          </a:blip>
          <a:srcRect/>
          <a:stretch/>
        </p:blipFill>
        <p:spPr>
          <a:xfrm>
            <a:off x="2489200" y="3053517"/>
            <a:ext cx="727710" cy="727710"/>
          </a:xfrm>
          <a:prstGeom prst="rect">
            <a:avLst/>
          </a:prstGeom>
          <a:noFill/>
          <a:ln>
            <a:noFill/>
          </a:ln>
        </p:spPr>
      </p:pic>
      <p:pic>
        <p:nvPicPr>
          <p:cNvPr id="491" name="Google Shape;491;p43" descr="Teacher with solid fill"/>
          <p:cNvPicPr preferRelativeResize="0"/>
          <p:nvPr/>
        </p:nvPicPr>
        <p:blipFill rotWithShape="1">
          <a:blip r:embed="rId5">
            <a:alphaModFix/>
          </a:blip>
          <a:srcRect/>
          <a:stretch/>
        </p:blipFill>
        <p:spPr>
          <a:xfrm>
            <a:off x="2466340" y="4034447"/>
            <a:ext cx="731520" cy="731520"/>
          </a:xfrm>
          <a:prstGeom prst="rect">
            <a:avLst/>
          </a:prstGeom>
          <a:noFill/>
          <a:ln>
            <a:noFill/>
          </a:ln>
        </p:spPr>
      </p:pic>
      <p:pic>
        <p:nvPicPr>
          <p:cNvPr id="492" name="Google Shape;492;p43" descr="Office worker female with solid fill"/>
          <p:cNvPicPr preferRelativeResize="0"/>
          <p:nvPr/>
        </p:nvPicPr>
        <p:blipFill rotWithShape="1">
          <a:blip r:embed="rId6">
            <a:alphaModFix/>
          </a:blip>
          <a:srcRect/>
          <a:stretch/>
        </p:blipFill>
        <p:spPr>
          <a:xfrm>
            <a:off x="2115820" y="4996327"/>
            <a:ext cx="731520" cy="731520"/>
          </a:xfrm>
          <a:prstGeom prst="rect">
            <a:avLst/>
          </a:prstGeom>
          <a:noFill/>
          <a:ln>
            <a:noFill/>
          </a:ln>
        </p:spPr>
      </p:pic>
      <p:sp>
        <p:nvSpPr>
          <p:cNvPr id="493" name="Google Shape;493;p43"/>
          <p:cNvSpPr txBox="1"/>
          <p:nvPr/>
        </p:nvSpPr>
        <p:spPr>
          <a:xfrm>
            <a:off x="1136396" y="573640"/>
            <a:ext cx="10106991" cy="93165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Arial"/>
              <a:buNone/>
            </a:pPr>
            <a:r>
              <a:rPr lang="en-US" sz="3200" b="1" i="0" u="none" strike="noStrike" cap="none" dirty="0">
                <a:solidFill>
                  <a:srgbClr val="002C89"/>
                </a:solidFill>
                <a:latin typeface="Open Sans"/>
                <a:ea typeface="Open Sans"/>
                <a:cs typeface="Open Sans"/>
                <a:sym typeface="Open Sans"/>
              </a:rPr>
              <a:t>Components of I-LEAD Homework – Due </a:t>
            </a:r>
            <a:r>
              <a:rPr lang="en-US" sz="3200" b="1" i="0" u="none" strike="noStrike" cap="none" dirty="0">
                <a:solidFill>
                  <a:srgbClr val="002C89"/>
                </a:solidFill>
                <a:highlight>
                  <a:srgbClr val="FFFF00"/>
                </a:highlight>
                <a:latin typeface="Open Sans"/>
                <a:ea typeface="Open Sans"/>
                <a:cs typeface="Open Sans"/>
                <a:sym typeface="Open Sans"/>
              </a:rPr>
              <a:t>[insert date]</a:t>
            </a:r>
            <a:endParaRPr dirty="0">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44"/>
          <p:cNvSpPr txBox="1">
            <a:spLocks noGrp="1"/>
          </p:cNvSpPr>
          <p:nvPr>
            <p:ph type="title"/>
          </p:nvPr>
        </p:nvSpPr>
        <p:spPr>
          <a:xfrm>
            <a:off x="922286" y="107050"/>
            <a:ext cx="9688296"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solidFill>
                  <a:srgbClr val="002C89"/>
                </a:solidFill>
                <a:latin typeface="Open Sans"/>
                <a:ea typeface="Open Sans"/>
                <a:cs typeface="Open Sans"/>
                <a:sym typeface="Open Sans"/>
              </a:rPr>
              <a:t>Country Presentation Draft</a:t>
            </a:r>
            <a:endParaRPr sz="4000" b="1">
              <a:solidFill>
                <a:srgbClr val="002C89"/>
              </a:solidFill>
              <a:latin typeface="Open Sans"/>
              <a:ea typeface="Open Sans"/>
              <a:cs typeface="Open Sans"/>
              <a:sym typeface="Open Sans"/>
            </a:endParaRPr>
          </a:p>
        </p:txBody>
      </p:sp>
      <p:sp>
        <p:nvSpPr>
          <p:cNvPr id="499" name="Google Shape;499;p44"/>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44"/>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44"/>
          <p:cNvSpPr txBox="1"/>
          <p:nvPr/>
        </p:nvSpPr>
        <p:spPr>
          <a:xfrm>
            <a:off x="922286" y="1536174"/>
            <a:ext cx="8906246" cy="409342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Participants will give a presentation about the priority issue they worked on during I-LEAD, on Day 5.</a:t>
            </a:r>
            <a:endParaRPr dirty="0"/>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Before I-LEAD, please prepare the first part of your presentation covering:</a:t>
            </a:r>
            <a:endParaRPr dirty="0"/>
          </a:p>
          <a:p>
            <a:pPr marL="1371600" marR="0" lvl="1" indent="-4572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Background on your country</a:t>
            </a:r>
            <a:endParaRPr dirty="0"/>
          </a:p>
          <a:p>
            <a:pPr marL="1371600" marR="0" lvl="1" indent="-4572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Overview of strengths and challenges across 3 ISHO pillars in your country</a:t>
            </a:r>
            <a:endParaRPr dirty="0"/>
          </a:p>
          <a:p>
            <a:pPr marL="1371600" marR="0" lvl="1" indent="-4572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Priority issue you picked, why you picked it, and your desired end goal for the issue</a:t>
            </a:r>
            <a:endParaRPr dirty="0"/>
          </a:p>
          <a:p>
            <a:pPr marL="1371600" marR="0" lvl="1" indent="-4572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D0D0D"/>
                </a:solidFill>
                <a:latin typeface="Open Sans"/>
                <a:ea typeface="Open Sans"/>
                <a:cs typeface="Open Sans"/>
                <a:sym typeface="Open Sans"/>
              </a:rPr>
              <a:t>Difficult decisions you need to make to achieve your end goals</a:t>
            </a:r>
            <a:endParaRPr dirty="0"/>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dirty="0">
                <a:solidFill>
                  <a:srgbClr val="0D0D0D"/>
                </a:solidFill>
                <a:latin typeface="Open Sans"/>
                <a:ea typeface="Open Sans"/>
                <a:cs typeface="Open Sans"/>
                <a:sym typeface="Open Sans"/>
              </a:rPr>
              <a:t>During I-LEAD, you will add to your presentation, adding detail about your strategy and plans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3"/>
        <p:cNvGrpSpPr/>
        <p:nvPr/>
      </p:nvGrpSpPr>
      <p:grpSpPr>
        <a:xfrm>
          <a:off x="0" y="0"/>
          <a:ext cx="0" cy="0"/>
          <a:chOff x="0" y="0"/>
          <a:chExt cx="0" cy="0"/>
        </a:xfrm>
      </p:grpSpPr>
      <p:sp>
        <p:nvSpPr>
          <p:cNvPr id="514" name="Google Shape;514;p46"/>
          <p:cNvSpPr/>
          <p:nvPr/>
        </p:nvSpPr>
        <p:spPr>
          <a:xfrm>
            <a:off x="0" y="274700"/>
            <a:ext cx="12192000" cy="6858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5" name="Google Shape;515;p46"/>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46"/>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17" name="Google Shape;517;p46"/>
          <p:cNvGrpSpPr/>
          <p:nvPr/>
        </p:nvGrpSpPr>
        <p:grpSpPr>
          <a:xfrm>
            <a:off x="-2913641" y="961928"/>
            <a:ext cx="11773564" cy="5835830"/>
            <a:chOff x="-4899921" y="-750865"/>
            <a:chExt cx="11773564" cy="5835830"/>
          </a:xfrm>
        </p:grpSpPr>
        <p:sp>
          <p:nvSpPr>
            <p:cNvPr id="518" name="Google Shape;518;p46"/>
            <p:cNvSpPr/>
            <p:nvPr/>
          </p:nvSpPr>
          <p:spPr>
            <a:xfrm>
              <a:off x="-4899921" y="-750865"/>
              <a:ext cx="5835830" cy="5835830"/>
            </a:xfrm>
            <a:prstGeom prst="blockArc">
              <a:avLst>
                <a:gd name="adj1" fmla="val 18900000"/>
                <a:gd name="adj2" fmla="val 2700000"/>
                <a:gd name="adj3" fmla="val 370"/>
              </a:avLst>
            </a:prstGeom>
            <a:noFill/>
            <a:ln w="25400" cap="flat" cmpd="sng">
              <a:solidFill>
                <a:srgbClr val="0019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6"/>
            <p:cNvSpPr/>
            <p:nvPr/>
          </p:nvSpPr>
          <p:spPr>
            <a:xfrm>
              <a:off x="490111" y="333205"/>
              <a:ext cx="6383532"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6"/>
            <p:cNvSpPr txBox="1"/>
            <p:nvPr/>
          </p:nvSpPr>
          <p:spPr>
            <a:xfrm>
              <a:off x="490111" y="333205"/>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priorities </a:t>
              </a:r>
              <a:endParaRPr sz="2100" b="0" i="0" u="none" strike="noStrike" cap="none">
                <a:solidFill>
                  <a:schemeClr val="lt1"/>
                </a:solidFill>
                <a:latin typeface="Arial"/>
                <a:ea typeface="Arial"/>
                <a:cs typeface="Arial"/>
                <a:sym typeface="Arial"/>
              </a:endParaRPr>
            </a:p>
          </p:txBody>
        </p:sp>
        <p:sp>
          <p:nvSpPr>
            <p:cNvPr id="521" name="Google Shape;521;p46"/>
            <p:cNvSpPr/>
            <p:nvPr/>
          </p:nvSpPr>
          <p:spPr>
            <a:xfrm>
              <a:off x="73387" y="249860"/>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6"/>
            <p:cNvSpPr/>
            <p:nvPr/>
          </p:nvSpPr>
          <p:spPr>
            <a:xfrm>
              <a:off x="872378" y="1333515"/>
              <a:ext cx="6001264"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6"/>
            <p:cNvSpPr txBox="1"/>
            <p:nvPr/>
          </p:nvSpPr>
          <p:spPr>
            <a:xfrm>
              <a:off x="872378" y="1333515"/>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List "difficult decisions" related to 1-2 shared priorities</a:t>
              </a:r>
              <a:endParaRPr sz="2100" b="0" i="0" u="none" strike="noStrike" cap="none">
                <a:solidFill>
                  <a:schemeClr val="lt1"/>
                </a:solidFill>
                <a:latin typeface="Arial"/>
                <a:ea typeface="Arial"/>
                <a:cs typeface="Arial"/>
                <a:sym typeface="Arial"/>
              </a:endParaRPr>
            </a:p>
          </p:txBody>
        </p:sp>
        <p:sp>
          <p:nvSpPr>
            <p:cNvPr id="524" name="Google Shape;524;p46"/>
            <p:cNvSpPr/>
            <p:nvPr/>
          </p:nvSpPr>
          <p:spPr>
            <a:xfrm>
              <a:off x="455655" y="125017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6"/>
            <p:cNvSpPr/>
            <p:nvPr/>
          </p:nvSpPr>
          <p:spPr>
            <a:xfrm>
              <a:off x="872378" y="2333826"/>
              <a:ext cx="6001264" cy="666757"/>
            </a:xfrm>
            <a:prstGeom prst="rect">
              <a:avLst/>
            </a:prstGeom>
            <a:solidFill>
              <a:srgbClr val="D5E3FF"/>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6"/>
            <p:cNvSpPr txBox="1"/>
            <p:nvPr/>
          </p:nvSpPr>
          <p:spPr>
            <a:xfrm>
              <a:off x="872378" y="2333826"/>
              <a:ext cx="6001264"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Country presentation draft</a:t>
              </a:r>
              <a:endParaRPr sz="2100" b="1" i="0" u="none" strike="noStrike" cap="none">
                <a:solidFill>
                  <a:schemeClr val="lt1"/>
                </a:solidFill>
                <a:latin typeface="Arial"/>
                <a:ea typeface="Arial"/>
                <a:cs typeface="Arial"/>
                <a:sym typeface="Arial"/>
              </a:endParaRPr>
            </a:p>
          </p:txBody>
        </p:sp>
        <p:sp>
          <p:nvSpPr>
            <p:cNvPr id="527" name="Google Shape;527;p46"/>
            <p:cNvSpPr/>
            <p:nvPr/>
          </p:nvSpPr>
          <p:spPr>
            <a:xfrm>
              <a:off x="455655" y="225048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6"/>
            <p:cNvSpPr/>
            <p:nvPr/>
          </p:nvSpPr>
          <p:spPr>
            <a:xfrm>
              <a:off x="490111" y="3334136"/>
              <a:ext cx="6383532" cy="666757"/>
            </a:xfrm>
            <a:prstGeom prst="rect">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6"/>
            <p:cNvSpPr txBox="1"/>
            <p:nvPr/>
          </p:nvSpPr>
          <p:spPr>
            <a:xfrm>
              <a:off x="490111" y="3334136"/>
              <a:ext cx="6383532" cy="666757"/>
            </a:xfrm>
            <a:prstGeom prst="rect">
              <a:avLst/>
            </a:prstGeom>
            <a:noFill/>
            <a:ln>
              <a:noFill/>
            </a:ln>
          </p:spPr>
          <p:txBody>
            <a:bodyPr spcFirstLastPara="1" wrap="square" lIns="529225"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Participants’ biosketches</a:t>
              </a:r>
              <a:endParaRPr/>
            </a:p>
          </p:txBody>
        </p:sp>
        <p:sp>
          <p:nvSpPr>
            <p:cNvPr id="530" name="Google Shape;530;p46"/>
            <p:cNvSpPr/>
            <p:nvPr/>
          </p:nvSpPr>
          <p:spPr>
            <a:xfrm>
              <a:off x="73387" y="3250791"/>
              <a:ext cx="833447" cy="833447"/>
            </a:xfrm>
            <a:prstGeom prst="ellipse">
              <a:avLst/>
            </a:prstGeom>
            <a:solidFill>
              <a:schemeClr val="lt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1" name="Google Shape;531;p46" descr="Priorities with solid fill"/>
          <p:cNvPicPr preferRelativeResize="0"/>
          <p:nvPr/>
        </p:nvPicPr>
        <p:blipFill rotWithShape="1">
          <a:blip r:embed="rId3">
            <a:alphaModFix/>
          </a:blip>
          <a:srcRect/>
          <a:stretch/>
        </p:blipFill>
        <p:spPr>
          <a:xfrm>
            <a:off x="2077720" y="2000250"/>
            <a:ext cx="731520" cy="731520"/>
          </a:xfrm>
          <a:prstGeom prst="rect">
            <a:avLst/>
          </a:prstGeom>
          <a:noFill/>
          <a:ln>
            <a:noFill/>
          </a:ln>
        </p:spPr>
      </p:pic>
      <p:pic>
        <p:nvPicPr>
          <p:cNvPr id="532" name="Google Shape;532;p46" descr="Fork In Road with solid fill"/>
          <p:cNvPicPr preferRelativeResize="0"/>
          <p:nvPr/>
        </p:nvPicPr>
        <p:blipFill rotWithShape="1">
          <a:blip r:embed="rId4">
            <a:alphaModFix/>
          </a:blip>
          <a:srcRect/>
          <a:stretch/>
        </p:blipFill>
        <p:spPr>
          <a:xfrm>
            <a:off x="2489200" y="3053517"/>
            <a:ext cx="727710" cy="727710"/>
          </a:xfrm>
          <a:prstGeom prst="rect">
            <a:avLst/>
          </a:prstGeom>
          <a:noFill/>
          <a:ln>
            <a:noFill/>
          </a:ln>
        </p:spPr>
      </p:pic>
      <p:pic>
        <p:nvPicPr>
          <p:cNvPr id="533" name="Google Shape;533;p46" descr="Teacher with solid fill"/>
          <p:cNvPicPr preferRelativeResize="0"/>
          <p:nvPr/>
        </p:nvPicPr>
        <p:blipFill rotWithShape="1">
          <a:blip r:embed="rId5">
            <a:alphaModFix/>
          </a:blip>
          <a:srcRect/>
          <a:stretch/>
        </p:blipFill>
        <p:spPr>
          <a:xfrm>
            <a:off x="2466340" y="4034447"/>
            <a:ext cx="731520" cy="731520"/>
          </a:xfrm>
          <a:prstGeom prst="rect">
            <a:avLst/>
          </a:prstGeom>
          <a:noFill/>
          <a:ln>
            <a:noFill/>
          </a:ln>
        </p:spPr>
      </p:pic>
      <p:pic>
        <p:nvPicPr>
          <p:cNvPr id="534" name="Google Shape;534;p46" descr="Office worker female with solid fill"/>
          <p:cNvPicPr preferRelativeResize="0"/>
          <p:nvPr/>
        </p:nvPicPr>
        <p:blipFill rotWithShape="1">
          <a:blip r:embed="rId6">
            <a:alphaModFix/>
          </a:blip>
          <a:srcRect/>
          <a:stretch/>
        </p:blipFill>
        <p:spPr>
          <a:xfrm>
            <a:off x="2115820" y="4996327"/>
            <a:ext cx="731520" cy="731520"/>
          </a:xfrm>
          <a:prstGeom prst="rect">
            <a:avLst/>
          </a:prstGeom>
          <a:noFill/>
          <a:ln>
            <a:noFill/>
          </a:ln>
        </p:spPr>
      </p:pic>
      <p:sp>
        <p:nvSpPr>
          <p:cNvPr id="535" name="Google Shape;535;p46"/>
          <p:cNvSpPr txBox="1"/>
          <p:nvPr/>
        </p:nvSpPr>
        <p:spPr>
          <a:xfrm>
            <a:off x="1136396" y="417258"/>
            <a:ext cx="10265611" cy="93165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Arial"/>
              <a:buNone/>
            </a:pPr>
            <a:r>
              <a:rPr lang="en-US" sz="3200" b="1" i="0" u="none" strike="noStrike" cap="none" dirty="0">
                <a:solidFill>
                  <a:srgbClr val="002C89"/>
                </a:solidFill>
                <a:latin typeface="Open Sans"/>
                <a:ea typeface="Open Sans"/>
                <a:cs typeface="Open Sans"/>
                <a:sym typeface="Open Sans"/>
              </a:rPr>
              <a:t>Components of I-LEAD Homework – Due </a:t>
            </a:r>
            <a:r>
              <a:rPr lang="en-US" sz="3200" b="1" i="0" u="none" strike="noStrike" cap="none" dirty="0">
                <a:solidFill>
                  <a:srgbClr val="002C89"/>
                </a:solidFill>
                <a:highlight>
                  <a:srgbClr val="FFFF00"/>
                </a:highlight>
                <a:latin typeface="Open Sans"/>
                <a:ea typeface="Open Sans"/>
                <a:cs typeface="Open Sans"/>
                <a:sym typeface="Open Sans"/>
              </a:rPr>
              <a:t>[insert date]</a:t>
            </a:r>
            <a:endParaRPr dirty="0">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7"/>
          <p:cNvSpPr txBox="1">
            <a:spLocks noGrp="1"/>
          </p:cNvSpPr>
          <p:nvPr>
            <p:ph type="title"/>
          </p:nvPr>
        </p:nvSpPr>
        <p:spPr>
          <a:xfrm>
            <a:off x="922285" y="787536"/>
            <a:ext cx="10030779" cy="93165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Arial"/>
              <a:buNone/>
            </a:pPr>
            <a:r>
              <a:rPr lang="en-US" sz="4000" b="1" dirty="0">
                <a:solidFill>
                  <a:srgbClr val="002C89"/>
                </a:solidFill>
                <a:latin typeface="Open Sans"/>
                <a:ea typeface="Open Sans"/>
                <a:cs typeface="Open Sans"/>
                <a:sym typeface="Open Sans"/>
              </a:rPr>
              <a:t>Share this orientation with all I-LEAD participants</a:t>
            </a:r>
            <a:endParaRPr sz="4000" b="1" dirty="0">
              <a:solidFill>
                <a:srgbClr val="002C89"/>
              </a:solidFill>
              <a:latin typeface="Open Sans"/>
              <a:ea typeface="Open Sans"/>
              <a:cs typeface="Open Sans"/>
              <a:sym typeface="Open Sans"/>
            </a:endParaRPr>
          </a:p>
        </p:txBody>
      </p:sp>
      <p:sp>
        <p:nvSpPr>
          <p:cNvPr id="541" name="Google Shape;541;p47"/>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47"/>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47"/>
          <p:cNvSpPr txBox="1"/>
          <p:nvPr/>
        </p:nvSpPr>
        <p:spPr>
          <a:xfrm flipH="1">
            <a:off x="998171" y="2195715"/>
            <a:ext cx="10195657" cy="16311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Open Sans"/>
                <a:ea typeface="Open Sans"/>
                <a:cs typeface="Open Sans"/>
                <a:sym typeface="Open Sans"/>
              </a:rPr>
              <a:t>Please plan to hold a meeting with all I-LEAD participants to share this presentation with them</a:t>
            </a:r>
          </a:p>
          <a:p>
            <a:pPr marR="0" lvl="0" algn="l" rtl="0">
              <a:lnSpc>
                <a:spcPct val="100000"/>
              </a:lnSpc>
              <a:spcBef>
                <a:spcPts val="0"/>
              </a:spcBef>
              <a:spcAft>
                <a:spcPts val="0"/>
              </a:spcAft>
              <a:buClr>
                <a:srgbClr val="000000"/>
              </a:buClr>
              <a:buSzPts val="2000"/>
            </a:pPr>
            <a:endParaRPr sz="2000" b="0" i="0" u="none" strike="noStrike" cap="none" dirty="0">
              <a:solidFill>
                <a:srgbClr val="FF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FF0000"/>
                </a:solidFill>
                <a:latin typeface="Open Sans"/>
                <a:ea typeface="Open Sans"/>
                <a:cs typeface="Open Sans"/>
                <a:sym typeface="Open Sans"/>
              </a:rPr>
              <a:t>Please plan for all I-LEAD participants to join the ISHO orientation. The orientation date is </a:t>
            </a:r>
            <a:r>
              <a:rPr lang="en-US" sz="2000" b="0" i="0" u="none" strike="noStrike" cap="none" dirty="0">
                <a:solidFill>
                  <a:srgbClr val="FF0000"/>
                </a:solidFill>
                <a:highlight>
                  <a:srgbClr val="FFFF00"/>
                </a:highlight>
                <a:latin typeface="Open Sans"/>
                <a:ea typeface="Open Sans"/>
                <a:cs typeface="Open Sans"/>
                <a:sym typeface="Open Sans"/>
              </a:rPr>
              <a:t>[insert date]</a:t>
            </a:r>
            <a:endParaRPr dirty="0">
              <a:highlight>
                <a:srgbClr val="FFFF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sp>
        <p:nvSpPr>
          <p:cNvPr id="548" name="Google Shape;548;p48"/>
          <p:cNvSpPr txBox="1">
            <a:spLocks noGrp="1"/>
          </p:cNvSpPr>
          <p:nvPr>
            <p:ph type="title"/>
          </p:nvPr>
        </p:nvSpPr>
        <p:spPr>
          <a:xfrm>
            <a:off x="922286" y="330333"/>
            <a:ext cx="9688296"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solidFill>
                  <a:srgbClr val="002C89"/>
                </a:solidFill>
                <a:latin typeface="Open Sans"/>
                <a:ea typeface="Open Sans"/>
                <a:cs typeface="Open Sans"/>
                <a:sym typeface="Open Sans"/>
              </a:rPr>
              <a:t>Participants’ bio sketches</a:t>
            </a:r>
            <a:endParaRPr sz="4000" b="1">
              <a:solidFill>
                <a:srgbClr val="002C89"/>
              </a:solidFill>
              <a:latin typeface="Open Sans"/>
              <a:ea typeface="Open Sans"/>
              <a:cs typeface="Open Sans"/>
              <a:sym typeface="Open Sans"/>
            </a:endParaRPr>
          </a:p>
        </p:txBody>
      </p:sp>
      <p:sp>
        <p:nvSpPr>
          <p:cNvPr id="549" name="Google Shape;549;p48"/>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p48"/>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1" name="Google Shape;551;p48"/>
          <p:cNvSpPr txBox="1"/>
          <p:nvPr/>
        </p:nvSpPr>
        <p:spPr>
          <a:xfrm flipH="1">
            <a:off x="998171" y="1584623"/>
            <a:ext cx="10195657" cy="26776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00000"/>
                </a:solidFill>
                <a:latin typeface="Open Sans"/>
                <a:ea typeface="Open Sans"/>
                <a:cs typeface="Open Sans"/>
                <a:sym typeface="Open Sans"/>
              </a:rPr>
              <a:t>Please send your brief bio sketches (80-100 words), with a photo. These will be stored and shared with I-LEAD participants in the shared google drive folder. By sending your bio sketches and photo, you consent to us sharing them.</a:t>
            </a:r>
            <a:endParaRPr sz="1600" dirty="0"/>
          </a:p>
          <a:p>
            <a:pPr marL="342900" marR="0" lvl="0" indent="-215900" algn="l" rtl="0">
              <a:lnSpc>
                <a:spcPct val="100000"/>
              </a:lnSpc>
              <a:spcBef>
                <a:spcPts val="0"/>
              </a:spcBef>
              <a:spcAft>
                <a:spcPts val="0"/>
              </a:spcAft>
              <a:buClr>
                <a:srgbClr val="000000"/>
              </a:buClr>
              <a:buSzPts val="2000"/>
              <a:buFont typeface="Arial"/>
              <a:buNone/>
            </a:pPr>
            <a:endParaRPr sz="24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FF0000"/>
                </a:solidFill>
                <a:latin typeface="Open Sans"/>
                <a:ea typeface="Open Sans"/>
                <a:cs typeface="Open Sans"/>
                <a:sym typeface="Open Sans"/>
              </a:rPr>
              <a:t>Send your bio and photo to [insert contact person details] on or before </a:t>
            </a:r>
            <a:r>
              <a:rPr lang="en-US" sz="2400" b="0" i="0" u="none" strike="noStrike" cap="none" dirty="0">
                <a:solidFill>
                  <a:srgbClr val="FF0000"/>
                </a:solidFill>
                <a:highlight>
                  <a:srgbClr val="FFFF00"/>
                </a:highlight>
                <a:latin typeface="Open Sans"/>
                <a:ea typeface="Open Sans"/>
                <a:cs typeface="Open Sans"/>
                <a:sym typeface="Open Sans"/>
              </a:rPr>
              <a:t>[insert date]</a:t>
            </a:r>
            <a:endParaRPr sz="1600" dirty="0">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58" name="Google Shape;558;p7"/>
          <p:cNvGrpSpPr/>
          <p:nvPr/>
        </p:nvGrpSpPr>
        <p:grpSpPr>
          <a:xfrm>
            <a:off x="2271255" y="-1"/>
            <a:ext cx="7649490" cy="5728133"/>
            <a:chOff x="329184" y="1"/>
            <a:chExt cx="524256" cy="5728133"/>
          </a:xfrm>
        </p:grpSpPr>
        <p:cxnSp>
          <p:nvCxnSpPr>
            <p:cNvPr id="559" name="Google Shape;559;p7"/>
            <p:cNvCxnSpPr/>
            <p:nvPr/>
          </p:nvCxnSpPr>
          <p:spPr>
            <a:xfrm rot="10800000">
              <a:off x="329184" y="5728134"/>
              <a:ext cx="523824" cy="0"/>
            </a:xfrm>
            <a:prstGeom prst="straightConnector1">
              <a:avLst/>
            </a:prstGeom>
            <a:noFill/>
            <a:ln w="152400" cap="flat" cmpd="sng">
              <a:solidFill>
                <a:srgbClr val="0077AC"/>
              </a:solidFill>
              <a:prstDash val="solid"/>
              <a:miter lim="800000"/>
              <a:headEnd type="none" w="sm" len="sm"/>
              <a:tailEnd type="none" w="sm" len="sm"/>
            </a:ln>
          </p:spPr>
        </p:cxnSp>
        <p:sp>
          <p:nvSpPr>
            <p:cNvPr id="560" name="Google Shape;560;p7"/>
            <p:cNvSpPr/>
            <p:nvPr/>
          </p:nvSpPr>
          <p:spPr>
            <a:xfrm>
              <a:off x="329184" y="1"/>
              <a:ext cx="524256" cy="5532119"/>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61" name="Google Shape;561;p7"/>
          <p:cNvSpPr/>
          <p:nvPr/>
        </p:nvSpPr>
        <p:spPr>
          <a:xfrm>
            <a:off x="596464" y="318045"/>
            <a:ext cx="10999072" cy="5325139"/>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7"/>
          <p:cNvSpPr txBox="1">
            <a:spLocks noGrp="1"/>
          </p:cNvSpPr>
          <p:nvPr>
            <p:ph type="title"/>
          </p:nvPr>
        </p:nvSpPr>
        <p:spPr>
          <a:xfrm>
            <a:off x="1502184" y="765865"/>
            <a:ext cx="8907897" cy="17106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b="1">
                <a:solidFill>
                  <a:schemeClr val="dk2"/>
                </a:solidFill>
                <a:latin typeface="Open Sans"/>
                <a:ea typeface="Open Sans"/>
                <a:cs typeface="Open Sans"/>
                <a:sym typeface="Open Sans"/>
              </a:rPr>
              <a:t>Questions? </a:t>
            </a:r>
            <a:endParaRPr b="1">
              <a:solidFill>
                <a:schemeClr val="dk2"/>
              </a:solidFill>
              <a:latin typeface="Open Sans"/>
              <a:ea typeface="Open Sans"/>
              <a:cs typeface="Open Sans"/>
              <a:sym typeface="Open Sans"/>
            </a:endParaRPr>
          </a:p>
        </p:txBody>
      </p:sp>
      <p:pic>
        <p:nvPicPr>
          <p:cNvPr id="563" name="Google Shape;563;p7"/>
          <p:cNvPicPr preferRelativeResize="0"/>
          <p:nvPr/>
        </p:nvPicPr>
        <p:blipFill rotWithShape="1">
          <a:blip r:embed="rId3">
            <a:alphaModFix/>
          </a:blip>
          <a:srcRect l="10371" t="12102" r="10487" b="12909"/>
          <a:stretch/>
        </p:blipFill>
        <p:spPr>
          <a:xfrm>
            <a:off x="7987542" y="3833273"/>
            <a:ext cx="1526509" cy="1446385"/>
          </a:xfrm>
          <a:prstGeom prst="rect">
            <a:avLst/>
          </a:prstGeom>
          <a:noFill/>
          <a:ln>
            <a:noFill/>
          </a:ln>
        </p:spPr>
      </p:pic>
      <p:pic>
        <p:nvPicPr>
          <p:cNvPr id="564" name="Google Shape;564;p7"/>
          <p:cNvPicPr preferRelativeResize="0"/>
          <p:nvPr/>
        </p:nvPicPr>
        <p:blipFill rotWithShape="1">
          <a:blip r:embed="rId4">
            <a:alphaModFix/>
          </a:blip>
          <a:srcRect l="6559" t="3670" r="7263" b="7158"/>
          <a:stretch/>
        </p:blipFill>
        <p:spPr>
          <a:xfrm>
            <a:off x="5427322" y="3843184"/>
            <a:ext cx="1424762" cy="1474262"/>
          </a:xfrm>
          <a:prstGeom prst="rect">
            <a:avLst/>
          </a:prstGeom>
          <a:noFill/>
          <a:ln>
            <a:noFill/>
          </a:ln>
        </p:spPr>
      </p:pic>
      <p:pic>
        <p:nvPicPr>
          <p:cNvPr id="565" name="Google Shape;565;p7"/>
          <p:cNvPicPr preferRelativeResize="0"/>
          <p:nvPr/>
        </p:nvPicPr>
        <p:blipFill rotWithShape="1">
          <a:blip r:embed="rId5">
            <a:alphaModFix/>
          </a:blip>
          <a:srcRect/>
          <a:stretch/>
        </p:blipFill>
        <p:spPr>
          <a:xfrm>
            <a:off x="2271255" y="3989840"/>
            <a:ext cx="2020610" cy="1160778"/>
          </a:xfrm>
          <a:prstGeom prst="rect">
            <a:avLst/>
          </a:prstGeom>
          <a:noFill/>
          <a:ln>
            <a:noFill/>
          </a:ln>
        </p:spPr>
      </p:pic>
      <p:pic>
        <p:nvPicPr>
          <p:cNvPr id="566" name="Google Shape;566;p7"/>
          <p:cNvPicPr preferRelativeResize="0"/>
          <p:nvPr/>
        </p:nvPicPr>
        <p:blipFill rotWithShape="1">
          <a:blip r:embed="rId6">
            <a:alphaModFix/>
          </a:blip>
          <a:srcRect/>
          <a:stretch/>
        </p:blipFill>
        <p:spPr>
          <a:xfrm>
            <a:off x="728320" y="594361"/>
            <a:ext cx="2222367" cy="7315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2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 name="Google Shape;112;p22"/>
          <p:cNvSpPr/>
          <p:nvPr/>
        </p:nvSpPr>
        <p:spPr>
          <a:xfrm flipH="1">
            <a:off x="480861" y="0"/>
            <a:ext cx="7661934" cy="6858000"/>
          </a:xfrm>
          <a:prstGeom prst="rect">
            <a:avLst/>
          </a:prstGeom>
          <a:gradFill>
            <a:gsLst>
              <a:gs pos="0">
                <a:srgbClr val="2F5496">
                  <a:alpha val="44705"/>
                </a:srgbClr>
              </a:gs>
              <a:gs pos="100000">
                <a:srgbClr val="000000">
                  <a:alpha val="28627"/>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22"/>
          <p:cNvSpPr/>
          <p:nvPr/>
        </p:nvSpPr>
        <p:spPr>
          <a:xfrm rot="10800000" flipH="1">
            <a:off x="480862" y="-6"/>
            <a:ext cx="11711138" cy="6410334"/>
          </a:xfrm>
          <a:prstGeom prst="rect">
            <a:avLst/>
          </a:prstGeom>
          <a:gradFill>
            <a:gsLst>
              <a:gs pos="0">
                <a:srgbClr val="4472C4">
                  <a:alpha val="0"/>
                </a:srgbClr>
              </a:gs>
              <a:gs pos="100000">
                <a:srgbClr val="000000">
                  <a:alpha val="40784"/>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22"/>
          <p:cNvSpPr txBox="1">
            <a:spLocks noGrp="1"/>
          </p:cNvSpPr>
          <p:nvPr>
            <p:ph type="title"/>
          </p:nvPr>
        </p:nvSpPr>
        <p:spPr>
          <a:xfrm>
            <a:off x="1127208" y="857251"/>
            <a:ext cx="4747280" cy="30980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None/>
            </a:pPr>
            <a:r>
              <a:rPr lang="en-US" sz="4800" b="1">
                <a:solidFill>
                  <a:srgbClr val="FFFFFF"/>
                </a:solidFill>
                <a:latin typeface="Open Sans"/>
                <a:ea typeface="Open Sans"/>
                <a:cs typeface="Open Sans"/>
                <a:sym typeface="Open Sans"/>
              </a:rPr>
              <a:t>Welcome!</a:t>
            </a:r>
            <a:endParaRPr/>
          </a:p>
        </p:txBody>
      </p:sp>
      <p:sp>
        <p:nvSpPr>
          <p:cNvPr id="115" name="Google Shape;115;p22"/>
          <p:cNvSpPr/>
          <p:nvPr/>
        </p:nvSpPr>
        <p:spPr>
          <a:xfrm rot="-5400000">
            <a:off x="4844797" y="-489206"/>
            <a:ext cx="2502408" cy="12191998"/>
          </a:xfrm>
          <a:prstGeom prst="rect">
            <a:avLst/>
          </a:prstGeom>
          <a:gradFill>
            <a:gsLst>
              <a:gs pos="0">
                <a:srgbClr val="4472C4">
                  <a:alpha val="23921"/>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2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7" name="Google Shape;117;p22"/>
          <p:cNvPicPr preferRelativeResize="0"/>
          <p:nvPr/>
        </p:nvPicPr>
        <p:blipFill rotWithShape="1">
          <a:blip r:embed="rId3">
            <a:alphaModFix/>
          </a:blip>
          <a:srcRect/>
          <a:stretch/>
        </p:blipFill>
        <p:spPr>
          <a:xfrm>
            <a:off x="6920559" y="2786811"/>
            <a:ext cx="3737164" cy="1298664"/>
          </a:xfrm>
          <a:prstGeom prst="rect">
            <a:avLst/>
          </a:prstGeom>
          <a:noFill/>
          <a:ln>
            <a:noFill/>
          </a:ln>
        </p:spPr>
      </p:pic>
      <p:sp>
        <p:nvSpPr>
          <p:cNvPr id="118" name="Google Shape;118;p22"/>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49"/>
          <p:cNvSpPr/>
          <p:nvPr/>
        </p:nvSpPr>
        <p:spPr>
          <a:xfrm>
            <a:off x="0" y="2747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p49"/>
          <p:cNvSpPr txBox="1">
            <a:spLocks noGrp="1"/>
          </p:cNvSpPr>
          <p:nvPr>
            <p:ph type="title"/>
          </p:nvPr>
        </p:nvSpPr>
        <p:spPr>
          <a:xfrm>
            <a:off x="2608733" y="308491"/>
            <a:ext cx="9144000" cy="6639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en-US" sz="2900">
                <a:solidFill>
                  <a:schemeClr val="dk1"/>
                </a:solidFill>
                <a:latin typeface="Open Sans"/>
                <a:ea typeface="Open Sans"/>
                <a:cs typeface="Open Sans"/>
                <a:sym typeface="Open Sans"/>
              </a:rPr>
              <a:t>Eight Governing Implementation Principles</a:t>
            </a:r>
            <a:endParaRPr sz="2900">
              <a:solidFill>
                <a:schemeClr val="dk1"/>
              </a:solidFill>
              <a:latin typeface="Open Sans"/>
              <a:ea typeface="Open Sans"/>
              <a:cs typeface="Open Sans"/>
              <a:sym typeface="Open Sans"/>
            </a:endParaRPr>
          </a:p>
        </p:txBody>
      </p:sp>
      <p:sp>
        <p:nvSpPr>
          <p:cNvPr id="573" name="Google Shape;573;p49"/>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4" name="Google Shape;574;p49"/>
          <p:cNvSpPr/>
          <p:nvPr/>
        </p:nvSpPr>
        <p:spPr>
          <a:xfrm flipH="1">
            <a:off x="4038600" y="6400799"/>
            <a:ext cx="8153398" cy="456772"/>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5" name="Google Shape;575;p49"/>
          <p:cNvSpPr txBox="1"/>
          <p:nvPr/>
        </p:nvSpPr>
        <p:spPr>
          <a:xfrm>
            <a:off x="838199" y="1494049"/>
            <a:ext cx="10515600" cy="4351338"/>
          </a:xfrm>
          <a:prstGeom prst="rect">
            <a:avLst/>
          </a:prstGeom>
          <a:noFill/>
          <a:ln>
            <a:noFill/>
          </a:ln>
        </p:spPr>
        <p:txBody>
          <a:bodyPr spcFirstLastPara="1" wrap="square" lIns="91425" tIns="45700" rIns="91425" bIns="45700" anchor="t" anchorCtr="0">
            <a:normAutofit/>
          </a:bodyPr>
          <a:lstStyle/>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Training as an approach to problem solving.</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Beginning with the end in mind.</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Guide problem solving with frameworks and tools.</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Stakeholder needs drive workshop planning and implementation.</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Get the right people to solve the right problem.</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Encourage collaboration by design.</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Design workshop to build “muscle” memory.</a:t>
            </a:r>
            <a:endParaRPr/>
          </a:p>
          <a:p>
            <a:pPr marL="514350" marR="0" lvl="0" indent="-514350" algn="l" rtl="0">
              <a:lnSpc>
                <a:spcPct val="110000"/>
              </a:lnSpc>
              <a:spcBef>
                <a:spcPts val="1000"/>
              </a:spcBef>
              <a:spcAft>
                <a:spcPts val="0"/>
              </a:spcAft>
              <a:buClr>
                <a:schemeClr val="dk1"/>
              </a:buClr>
              <a:buSzPts val="2800"/>
              <a:buFont typeface="Arial"/>
              <a:buAutoNum type="arabicPeriod"/>
            </a:pPr>
            <a:r>
              <a:rPr lang="en-US" sz="2400" b="0" i="0" u="none" strike="noStrike" cap="none">
                <a:solidFill>
                  <a:schemeClr val="dk1"/>
                </a:solidFill>
                <a:latin typeface="Open Sans"/>
                <a:ea typeface="Open Sans"/>
                <a:cs typeface="Open Sans"/>
                <a:sym typeface="Open Sans"/>
              </a:rPr>
              <a:t>Adapt workshop to emergent needs.</a:t>
            </a:r>
            <a:endParaRPr/>
          </a:p>
          <a:p>
            <a:pPr marL="514350" marR="0" lvl="0" indent="-33655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Open Sans"/>
              <a:ea typeface="Open Sans"/>
              <a:cs typeface="Open Sans"/>
              <a:sym typeface="Open Sans"/>
            </a:endParaRPr>
          </a:p>
          <a:p>
            <a:pPr marL="514350" marR="0" lvl="0" indent="-336550" algn="l" rtl="0">
              <a:lnSpc>
                <a:spcPct val="90000"/>
              </a:lnSpc>
              <a:spcBef>
                <a:spcPts val="1000"/>
              </a:spcBef>
              <a:spcAft>
                <a:spcPts val="0"/>
              </a:spcAft>
              <a:buClr>
                <a:schemeClr val="dk1"/>
              </a:buClr>
              <a:buSzPts val="2800"/>
              <a:buFont typeface="Arial"/>
              <a:buNone/>
            </a:pPr>
            <a:endParaRPr sz="2400" b="0" i="0" u="none" strike="noStrike" cap="none">
              <a:solidFill>
                <a:schemeClr val="dk1"/>
              </a:solidFill>
              <a:latin typeface="Open Sans"/>
              <a:ea typeface="Open Sans"/>
              <a:cs typeface="Open Sans"/>
              <a:sym typeface="Open Sans"/>
            </a:endParaRPr>
          </a:p>
        </p:txBody>
      </p:sp>
      <p:pic>
        <p:nvPicPr>
          <p:cNvPr id="576" name="Google Shape;576;p49"/>
          <p:cNvPicPr preferRelativeResize="0"/>
          <p:nvPr/>
        </p:nvPicPr>
        <p:blipFill rotWithShape="1">
          <a:blip r:embed="rId3">
            <a:alphaModFix/>
          </a:blip>
          <a:srcRect/>
          <a:stretch/>
        </p:blipFill>
        <p:spPr>
          <a:xfrm>
            <a:off x="386366" y="274700"/>
            <a:ext cx="2222367" cy="7315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50"/>
          <p:cNvSpPr txBox="1">
            <a:spLocks noGrp="1"/>
          </p:cNvSpPr>
          <p:nvPr>
            <p:ph type="title"/>
          </p:nvPr>
        </p:nvSpPr>
        <p:spPr>
          <a:xfrm>
            <a:off x="314895" y="107050"/>
            <a:ext cx="9401165"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None/>
            </a:pPr>
            <a:r>
              <a:rPr lang="en-US" sz="4000" b="1">
                <a:solidFill>
                  <a:srgbClr val="002C89"/>
                </a:solidFill>
                <a:latin typeface="Open Sans"/>
                <a:ea typeface="Open Sans"/>
                <a:cs typeface="Open Sans"/>
                <a:sym typeface="Open Sans"/>
              </a:rPr>
              <a:t>Strategic Priorities Worksheet </a:t>
            </a:r>
            <a:endParaRPr/>
          </a:p>
        </p:txBody>
      </p:sp>
      <p:sp>
        <p:nvSpPr>
          <p:cNvPr id="583" name="Google Shape;583;p50"/>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p50"/>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5" name="Google Shape;585;p50" descr="Logo&#10;&#10;Description automatically generated"/>
          <p:cNvPicPr preferRelativeResize="0"/>
          <p:nvPr/>
        </p:nvPicPr>
        <p:blipFill rotWithShape="1">
          <a:blip r:embed="rId3">
            <a:alphaModFix/>
          </a:blip>
          <a:srcRect l="32939" t="23177" r="33081" b="39211"/>
          <a:stretch/>
        </p:blipFill>
        <p:spPr>
          <a:xfrm>
            <a:off x="11216249" y="207116"/>
            <a:ext cx="660856" cy="731520"/>
          </a:xfrm>
          <a:prstGeom prst="rect">
            <a:avLst/>
          </a:prstGeom>
          <a:noFill/>
          <a:ln>
            <a:noFill/>
          </a:ln>
        </p:spPr>
      </p:pic>
      <p:sp>
        <p:nvSpPr>
          <p:cNvPr id="586" name="Google Shape;586;p50"/>
          <p:cNvSpPr txBox="1"/>
          <p:nvPr/>
        </p:nvSpPr>
        <p:spPr>
          <a:xfrm>
            <a:off x="717973" y="1285031"/>
            <a:ext cx="890624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D0D0D"/>
                </a:solidFill>
                <a:latin typeface="Open Sans"/>
                <a:ea typeface="Open Sans"/>
                <a:cs typeface="Open Sans"/>
                <a:sym typeface="Open Sans"/>
              </a:rPr>
              <a:t>Keep in mind:</a:t>
            </a:r>
            <a:endParaRPr sz="2800" b="1" i="0" u="none" strike="noStrike" cap="none" dirty="0">
              <a:solidFill>
                <a:srgbClr val="000000"/>
              </a:solidFill>
              <a:latin typeface="Open Sans"/>
              <a:ea typeface="Open Sans"/>
              <a:cs typeface="Open Sans"/>
              <a:sym typeface="Open Sans"/>
            </a:endParaRPr>
          </a:p>
        </p:txBody>
      </p:sp>
      <p:sp>
        <p:nvSpPr>
          <p:cNvPr id="587" name="Google Shape;587;p50"/>
          <p:cNvSpPr txBox="1"/>
          <p:nvPr/>
        </p:nvSpPr>
        <p:spPr>
          <a:xfrm>
            <a:off x="717973" y="1887283"/>
            <a:ext cx="10877974" cy="372405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D0D0D"/>
                </a:solidFill>
                <a:latin typeface="Open Sans"/>
                <a:ea typeface="Open Sans"/>
                <a:cs typeface="Open Sans"/>
                <a:sym typeface="Open Sans"/>
              </a:rPr>
              <a:t>Developing a shared understanding of priorities is a critical part of the preparation.  Take time to consider the multiple perspectives of those in the group.</a:t>
            </a:r>
            <a:endParaRPr sz="1600" dirty="0"/>
          </a:p>
          <a:p>
            <a:pPr marL="457200" marR="0" lvl="0" indent="-4572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D0D0D"/>
                </a:solidFill>
                <a:latin typeface="Open Sans"/>
                <a:ea typeface="Open Sans"/>
                <a:cs typeface="Open Sans"/>
                <a:sym typeface="Open Sans"/>
              </a:rPr>
              <a:t>You cannot work on everything at once.  Pick 1-2 priority issues that your team members care about, have expertise in, and can continue to focus on after I-LEAD.</a:t>
            </a:r>
            <a:endParaRPr sz="1600" dirty="0"/>
          </a:p>
          <a:p>
            <a:pPr marL="457200" marR="0" lvl="0" indent="-4572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D0D0D"/>
                </a:solidFill>
                <a:latin typeface="Open Sans"/>
                <a:ea typeface="Open Sans"/>
                <a:cs typeface="Open Sans"/>
                <a:sym typeface="Open Sans"/>
              </a:rPr>
              <a:t>You do not have to use the ISHO core essential elements (CEEs) to define your priority issues.  You can identify priority issues from outside the ISHO framework, that relate to one of the 3 ISHO pillars.</a:t>
            </a:r>
            <a:endParaRPr sz="1600" dirty="0"/>
          </a:p>
          <a:p>
            <a:pPr marL="457200" marR="0" lvl="0" indent="-330200" algn="l" rtl="0">
              <a:lnSpc>
                <a:spcPct val="100000"/>
              </a:lnSpc>
              <a:spcBef>
                <a:spcPts val="0"/>
              </a:spcBef>
              <a:spcAft>
                <a:spcPts val="0"/>
              </a:spcAft>
              <a:buClr>
                <a:srgbClr val="000000"/>
              </a:buClr>
              <a:buSzPts val="2000"/>
              <a:buFont typeface="Arial"/>
              <a:buNone/>
            </a:pPr>
            <a:endParaRPr sz="2000" b="0" i="0" u="none" strike="noStrike" cap="none" dirty="0">
              <a:solidFill>
                <a:srgbClr val="0D0D0D"/>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sp>
        <p:nvSpPr>
          <p:cNvPr id="592" name="Google Shape;592;p5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51"/>
          <p:cNvSpPr txBox="1">
            <a:spLocks noGrp="1"/>
          </p:cNvSpPr>
          <p:nvPr>
            <p:ph type="title"/>
          </p:nvPr>
        </p:nvSpPr>
        <p:spPr>
          <a:xfrm>
            <a:off x="314895" y="107050"/>
            <a:ext cx="9401165" cy="9316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None/>
            </a:pPr>
            <a:r>
              <a:rPr lang="en-US" sz="4000" b="1">
                <a:solidFill>
                  <a:srgbClr val="002C89"/>
                </a:solidFill>
                <a:latin typeface="Open Sans"/>
                <a:ea typeface="Open Sans"/>
                <a:cs typeface="Open Sans"/>
                <a:sym typeface="Open Sans"/>
              </a:rPr>
              <a:t>Defining Shared Country Priorities</a:t>
            </a:r>
            <a:endParaRPr sz="4000" b="1">
              <a:solidFill>
                <a:srgbClr val="002C89"/>
              </a:solidFill>
              <a:latin typeface="Open Sans"/>
              <a:ea typeface="Open Sans"/>
              <a:cs typeface="Open Sans"/>
              <a:sym typeface="Open Sans"/>
            </a:endParaRPr>
          </a:p>
        </p:txBody>
      </p:sp>
      <p:sp>
        <p:nvSpPr>
          <p:cNvPr id="594" name="Google Shape;594;p51"/>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5" name="Google Shape;595;p51"/>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6" name="Google Shape;596;p51"/>
          <p:cNvSpPr txBox="1"/>
          <p:nvPr/>
        </p:nvSpPr>
        <p:spPr>
          <a:xfrm>
            <a:off x="394514" y="1383904"/>
            <a:ext cx="1140297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D0D0D"/>
                </a:solidFill>
                <a:latin typeface="Open Sans"/>
                <a:ea typeface="Open Sans"/>
                <a:cs typeface="Open Sans"/>
                <a:sym typeface="Open Sans"/>
              </a:rPr>
              <a:t>For your preparatory work ahead of the I-LEAD workshop, each delegation is requested to identify shared country priorities, ideally using an expedited ISHO assessment  </a:t>
            </a:r>
            <a:endParaRPr sz="2000" b="1" i="0" u="none" strike="noStrike" cap="none" dirty="0">
              <a:solidFill>
                <a:srgbClr val="000000"/>
              </a:solidFill>
              <a:latin typeface="Open Sans"/>
              <a:ea typeface="Open Sans"/>
              <a:cs typeface="Open Sans"/>
              <a:sym typeface="Open Sans"/>
            </a:endParaRPr>
          </a:p>
        </p:txBody>
      </p:sp>
      <p:sp>
        <p:nvSpPr>
          <p:cNvPr id="597" name="Google Shape;597;p51"/>
          <p:cNvSpPr txBox="1"/>
          <p:nvPr/>
        </p:nvSpPr>
        <p:spPr>
          <a:xfrm>
            <a:off x="582044" y="2353469"/>
            <a:ext cx="10878436"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D0D0D"/>
                </a:solidFill>
                <a:latin typeface="Open Sans"/>
                <a:ea typeface="Open Sans"/>
                <a:cs typeface="Open Sans"/>
                <a:sym typeface="Open Sans"/>
              </a:rPr>
              <a:t>The I-LEAD SMEs recommend a self-assessment of current HIS status using an expedited ISHO assessment </a:t>
            </a:r>
            <a:endParaRPr sz="1600" dirty="0"/>
          </a:p>
          <a:p>
            <a:pPr marL="2857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D0D0D"/>
                </a:solidFill>
                <a:latin typeface="Open Sans"/>
                <a:ea typeface="Open Sans"/>
                <a:cs typeface="Open Sans"/>
                <a:sym typeface="Open Sans"/>
              </a:rPr>
              <a:t>By doing so, the delegation should be able to identify shared country priorities </a:t>
            </a:r>
            <a:endParaRPr sz="2000" b="0" i="0" u="none" strike="noStrike" cap="none" dirty="0">
              <a:solidFill>
                <a:srgbClr val="0D0D0D"/>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latin typeface="Open Sans"/>
                <a:ea typeface="Open Sans"/>
                <a:cs typeface="Open Sans"/>
                <a:sym typeface="Open Sans"/>
              </a:rPr>
              <a:t>​</a:t>
            </a:r>
            <a:r>
              <a:rPr lang="en-US" sz="2000" b="0" i="0" u="none" strike="noStrike" cap="none" dirty="0">
                <a:solidFill>
                  <a:srgbClr val="0D0D0D"/>
                </a:solidFill>
                <a:latin typeface="Open Sans"/>
                <a:ea typeface="Open Sans"/>
                <a:cs typeface="Open Sans"/>
                <a:sym typeface="Open Sans"/>
              </a:rPr>
              <a:t>Typically, the Core Essential Elements obtaining the lowest scores may become priorities.</a:t>
            </a:r>
            <a:endParaRPr sz="1600" dirty="0"/>
          </a:p>
          <a:p>
            <a:pPr marL="2857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D0D0D"/>
                </a:solidFill>
                <a:latin typeface="Open Sans"/>
                <a:ea typeface="Open Sans"/>
                <a:cs typeface="Open Sans"/>
                <a:sym typeface="Open Sans"/>
              </a:rPr>
              <a:t>The team may also pick priority issues that originate from outside the set of ISHO CEEs.</a:t>
            </a:r>
            <a:r>
              <a:rPr lang="en-US" sz="2000" b="0" i="0" u="none" strike="noStrike" cap="none" dirty="0">
                <a:solidFill>
                  <a:srgbClr val="000000"/>
                </a:solidFill>
                <a:latin typeface="Open Sans"/>
                <a:ea typeface="Open Sans"/>
                <a:cs typeface="Open Sans"/>
                <a:sym typeface="Open Sans"/>
              </a:rPr>
              <a:t>​</a:t>
            </a:r>
            <a:endParaRPr sz="1600" b="0" i="0" u="none" strike="noStrike" cap="none" dirty="0">
              <a:solidFill>
                <a:srgbClr val="000000"/>
              </a:solidFill>
              <a:latin typeface="Arial"/>
              <a:ea typeface="Arial"/>
              <a:cs typeface="Arial"/>
              <a:sym typeface="Arial"/>
            </a:endParaRPr>
          </a:p>
          <a:p>
            <a:pPr marL="285750" marR="0" lvl="3"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D0D0D"/>
                </a:solidFill>
                <a:latin typeface="Open Sans"/>
                <a:ea typeface="Open Sans"/>
                <a:cs typeface="Open Sans"/>
                <a:sym typeface="Open Sans"/>
              </a:rPr>
              <a:t>Please note that we won't address all these issues during the week, </a:t>
            </a:r>
            <a:r>
              <a:rPr lang="en-US" sz="2000" b="0" i="0" u="none" strike="noStrike" cap="none" dirty="0">
                <a:solidFill>
                  <a:srgbClr val="000000"/>
                </a:solidFill>
                <a:latin typeface="Open Sans"/>
                <a:ea typeface="Open Sans"/>
                <a:cs typeface="Open Sans"/>
                <a:sym typeface="Open Sans"/>
              </a:rPr>
              <a:t>but the concepts and methods from I-LEAD will be relevant to other issues in the future​</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D0D0D"/>
                </a:solidFill>
                <a:latin typeface="Open Sans"/>
                <a:ea typeface="Open Sans"/>
                <a:cs typeface="Open Sans"/>
                <a:sym typeface="Open Sans"/>
              </a:rPr>
              <a:t>From these priority issues, select one-two that your delegation feels are the most impactful and feasible to address collaboratively during the I-LEAD workshop week. </a:t>
            </a:r>
            <a:r>
              <a:rPr lang="en-US" sz="2000" b="0" i="0" u="none" strike="noStrike" cap="none" dirty="0">
                <a:solidFill>
                  <a:srgbClr val="000000"/>
                </a:solidFill>
                <a:latin typeface="Open Sans"/>
                <a:ea typeface="Open Sans"/>
                <a:cs typeface="Open Sans"/>
                <a:sym typeface="Open Sans"/>
              </a:rPr>
              <a:t>​</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000" b="0" i="0" u="none" strike="noStrike" cap="none" dirty="0">
                <a:solidFill>
                  <a:srgbClr val="0D0D0D"/>
                </a:solidFill>
                <a:latin typeface="Open Sans"/>
                <a:ea typeface="Open Sans"/>
                <a:cs typeface="Open Sans"/>
                <a:sym typeface="Open Sans"/>
              </a:rPr>
              <a:t>For your selected priority issue(s), think about the goal you are trying to reach. </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231925" y="888192"/>
            <a:ext cx="6102064" cy="5032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38888"/>
              <a:buFont typeface="Arial"/>
              <a:buNone/>
            </a:pPr>
            <a:r>
              <a:rPr lang="en-US" sz="3200" b="1" dirty="0">
                <a:latin typeface="Open Sans"/>
                <a:ea typeface="Open Sans"/>
                <a:cs typeface="Open Sans"/>
                <a:sym typeface="Open Sans"/>
              </a:rPr>
              <a:t>Logistics</a:t>
            </a:r>
            <a:r>
              <a:rPr lang="en-US" sz="3200" dirty="0">
                <a:latin typeface="Open Sans"/>
                <a:ea typeface="Open Sans"/>
                <a:cs typeface="Open Sans"/>
                <a:sym typeface="Open Sans"/>
              </a:rPr>
              <a:t> </a:t>
            </a:r>
            <a:r>
              <a:rPr lang="en-US" sz="3200" b="1" dirty="0">
                <a:latin typeface="Open Sans"/>
                <a:ea typeface="Open Sans"/>
                <a:cs typeface="Open Sans"/>
                <a:sym typeface="Open Sans"/>
              </a:rPr>
              <a:t>Update</a:t>
            </a:r>
            <a:endParaRPr sz="3200" b="1" dirty="0">
              <a:latin typeface="Open Sans"/>
              <a:ea typeface="Open Sans"/>
              <a:cs typeface="Open Sans"/>
              <a:sym typeface="Open Sans"/>
            </a:endParaRPr>
          </a:p>
        </p:txBody>
      </p:sp>
      <p:sp>
        <p:nvSpPr>
          <p:cNvPr id="124" name="Google Shape;124;p23"/>
          <p:cNvSpPr/>
          <p:nvPr/>
        </p:nvSpPr>
        <p:spPr>
          <a:xfrm flipH="1">
            <a:off x="10348684" y="1819153"/>
            <a:ext cx="1843311" cy="5038418"/>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23"/>
          <p:cNvPicPr preferRelativeResize="0"/>
          <p:nvPr/>
        </p:nvPicPr>
        <p:blipFill rotWithShape="1">
          <a:blip r:embed="rId3">
            <a:alphaModFix/>
          </a:blip>
          <a:srcRect/>
          <a:stretch/>
        </p:blipFill>
        <p:spPr>
          <a:xfrm>
            <a:off x="8229295" y="320174"/>
            <a:ext cx="4282019" cy="1498979"/>
          </a:xfrm>
          <a:prstGeom prst="rect">
            <a:avLst/>
          </a:prstGeom>
          <a:noFill/>
          <a:ln>
            <a:noFill/>
          </a:ln>
        </p:spPr>
      </p:pic>
      <p:sp>
        <p:nvSpPr>
          <p:cNvPr id="126" name="Google Shape;126;p23"/>
          <p:cNvSpPr/>
          <p:nvPr/>
        </p:nvSpPr>
        <p:spPr>
          <a:xfrm rot="10800000" flipH="1">
            <a:off x="-2" y="-42770"/>
            <a:ext cx="12192000" cy="503219"/>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23"/>
          <p:cNvSpPr txBox="1"/>
          <p:nvPr/>
        </p:nvSpPr>
        <p:spPr>
          <a:xfrm>
            <a:off x="559842" y="1819153"/>
            <a:ext cx="8865000" cy="44627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1" i="0" u="none" strike="noStrike" cap="none" dirty="0">
                <a:solidFill>
                  <a:srgbClr val="002C89"/>
                </a:solidFill>
                <a:latin typeface="Open Sans"/>
                <a:ea typeface="Open Sans"/>
                <a:cs typeface="Open Sans"/>
                <a:sym typeface="Open Sans"/>
              </a:rPr>
              <a:t>[Insert location]</a:t>
            </a:r>
            <a:endParaRPr dirty="0"/>
          </a:p>
          <a:p>
            <a:pPr marL="0" marR="0" lvl="1" indent="0" algn="l"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      </a:t>
            </a:r>
            <a:r>
              <a:rPr lang="en-US" sz="1800" b="1" i="0" u="none" strike="noStrike" cap="none" dirty="0">
                <a:solidFill>
                  <a:schemeClr val="dk1"/>
                </a:solidFill>
                <a:latin typeface="Open Sans"/>
                <a:ea typeface="Open Sans"/>
                <a:cs typeface="Open Sans"/>
                <a:sym typeface="Open Sans"/>
              </a:rPr>
              <a:t>[insert details of training venue]</a:t>
            </a:r>
            <a:endParaRPr sz="1500" dirty="0">
              <a:solidFill>
                <a:schemeClr val="dk1"/>
              </a:solidFill>
              <a:latin typeface="Open Sans"/>
              <a:ea typeface="Open Sans"/>
              <a:cs typeface="Open Sans"/>
              <a:sym typeface="Open Sans"/>
            </a:endParaRPr>
          </a:p>
          <a:p>
            <a:pPr marL="0" marR="0" lvl="1" indent="0" algn="l" rtl="0">
              <a:lnSpc>
                <a:spcPct val="100000"/>
              </a:lnSpc>
              <a:spcBef>
                <a:spcPts val="0"/>
              </a:spcBef>
              <a:spcAft>
                <a:spcPts val="0"/>
              </a:spcAft>
              <a:buNone/>
            </a:pPr>
            <a:endParaRPr sz="1800" dirty="0">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200" b="1" i="0" u="none" strike="noStrike" cap="none" dirty="0">
                <a:solidFill>
                  <a:srgbClr val="002C89"/>
                </a:solidFill>
                <a:latin typeface="Open Sans"/>
                <a:ea typeface="Open Sans"/>
                <a:cs typeface="Open Sans"/>
                <a:sym typeface="Open Sans"/>
              </a:rPr>
              <a:t>[insert date]– typically </a:t>
            </a:r>
            <a:r>
              <a:rPr lang="en-US" sz="2200" b="1" dirty="0">
                <a:solidFill>
                  <a:srgbClr val="002C89"/>
                </a:solidFill>
                <a:latin typeface="Open Sans"/>
                <a:ea typeface="Open Sans"/>
                <a:cs typeface="Open Sans"/>
                <a:sym typeface="Open Sans"/>
              </a:rPr>
              <a:t>xx</a:t>
            </a:r>
            <a:r>
              <a:rPr lang="en-US" sz="2200" b="1" i="0" u="none" strike="noStrike" cap="none" dirty="0">
                <a:solidFill>
                  <a:srgbClr val="002C89"/>
                </a:solidFill>
                <a:latin typeface="Open Sans"/>
                <a:ea typeface="Open Sans"/>
                <a:cs typeface="Open Sans"/>
                <a:sym typeface="Open Sans"/>
              </a:rPr>
              <a:t> AM – xx PM</a:t>
            </a:r>
            <a:endParaRPr dirty="0"/>
          </a:p>
          <a:p>
            <a:pPr marL="0" marR="0" lvl="0" indent="0" algn="l"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	Plan to arrive [insert date], depart late [insert date] or later</a:t>
            </a:r>
            <a:endParaRPr dirty="0"/>
          </a:p>
          <a:p>
            <a:pPr marL="0" marR="0" lvl="0" indent="0" algn="l"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	Participants should plan to attend all sessions</a:t>
            </a:r>
            <a:endParaRPr dirty="0"/>
          </a:p>
          <a:p>
            <a:pPr marL="0" marR="0" lvl="0" indent="0" algn="l"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	</a:t>
            </a:r>
            <a:endParaRPr dirty="0"/>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dirty="0">
                <a:solidFill>
                  <a:srgbClr val="002C89"/>
                </a:solidFill>
                <a:latin typeface="Open Sans"/>
                <a:ea typeface="Open Sans"/>
                <a:cs typeface="Open Sans"/>
                <a:sym typeface="Open Sans"/>
              </a:rPr>
              <a:t>All I-LEAD files will be saved and shared via Google Drive</a:t>
            </a:r>
            <a:endParaRPr dirty="0"/>
          </a:p>
          <a:p>
            <a:pPr marL="0" marR="0" lvl="1" indent="0" algn="l" rtl="0">
              <a:lnSpc>
                <a:spcPct val="100000"/>
              </a:lnSpc>
              <a:spcBef>
                <a:spcPts val="0"/>
              </a:spcBef>
              <a:spcAft>
                <a:spcPts val="0"/>
              </a:spcAft>
              <a:buNone/>
            </a:pPr>
            <a:r>
              <a:rPr lang="en-US" sz="2000" b="0" i="0" u="none" strike="noStrike" cap="none" dirty="0">
                <a:solidFill>
                  <a:schemeClr val="dk1"/>
                </a:solidFill>
                <a:latin typeface="Open Sans"/>
                <a:ea typeface="Open Sans"/>
                <a:cs typeface="Open Sans"/>
                <a:sym typeface="Open Sans"/>
              </a:rPr>
              <a:t>	Orientation materials are saved here: </a:t>
            </a:r>
            <a:r>
              <a:rPr lang="en-US" sz="2000" b="0" i="0" u="none" strike="noStrike" cap="none" dirty="0">
                <a:solidFill>
                  <a:srgbClr val="000000"/>
                </a:solidFill>
                <a:latin typeface="Open Sans"/>
                <a:ea typeface="Open Sans"/>
                <a:cs typeface="Open Sans"/>
                <a:sym typeface="Open Sans"/>
              </a:rPr>
              <a:t>Orientation - Google Drive</a:t>
            </a:r>
            <a:endParaRPr dirty="0"/>
          </a:p>
          <a:p>
            <a:pPr marL="0" marR="0" lvl="1" indent="0" algn="l" rtl="0">
              <a:lnSpc>
                <a:spcPct val="100000"/>
              </a:lnSpc>
              <a:spcBef>
                <a:spcPts val="0"/>
              </a:spcBef>
              <a:spcAft>
                <a:spcPts val="0"/>
              </a:spcAft>
              <a:buNone/>
            </a:pPr>
            <a:endParaRPr sz="2000" b="0" i="0" u="none" strike="noStrike" cap="none" dirty="0">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Open Sans"/>
                <a:ea typeface="Open Sans"/>
                <a:cs typeface="Open Sans"/>
                <a:sym typeface="Open Sans"/>
              </a:rPr>
              <a:t>If you need assistance with logistics, please </a:t>
            </a:r>
            <a:r>
              <a:rPr lang="en-US" sz="2000" b="1" i="0" u="none" strike="noStrike" cap="none" dirty="0">
                <a:solidFill>
                  <a:schemeClr val="dk1"/>
                </a:solidFill>
                <a:latin typeface="Open Sans"/>
                <a:ea typeface="Open Sans"/>
                <a:cs typeface="Open Sans"/>
                <a:sym typeface="Open Sans"/>
              </a:rPr>
              <a:t>contact</a:t>
            </a:r>
            <a:r>
              <a:rPr lang="en-US" sz="2000" b="0" i="0" u="none" strike="noStrike" cap="none" dirty="0">
                <a:solidFill>
                  <a:schemeClr val="dk1"/>
                </a:solidFill>
                <a:latin typeface="Open Sans"/>
                <a:ea typeface="Open Sans"/>
                <a:cs typeface="Open Sans"/>
                <a:sym typeface="Open Sans"/>
              </a:rPr>
              <a:t> [insert details of contact person]</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Open Sans"/>
              <a:ea typeface="Open Sans"/>
              <a:cs typeface="Open Sans"/>
              <a:sym typeface="Open Sans"/>
            </a:endParaRPr>
          </a:p>
          <a:p>
            <a:pPr marL="514350" marR="0" lvl="0" indent="-38735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p:nvPr/>
        </p:nvSpPr>
        <p:spPr>
          <a:xfrm>
            <a:off x="386366" y="1306285"/>
            <a:ext cx="11532732" cy="4980361"/>
          </a:xfrm>
          <a:prstGeom prst="rect">
            <a:avLst/>
          </a:prstGeom>
          <a:solidFill>
            <a:schemeClr val="lt1"/>
          </a:solidFill>
          <a:ln>
            <a:noFill/>
          </a:ln>
        </p:spPr>
        <p:txBody>
          <a:bodyPr spcFirstLastPara="1" wrap="square" lIns="91425" tIns="45700" rIns="91425" bIns="45700" anchor="t" anchorCtr="0">
            <a:noAutofit/>
          </a:bodyPr>
          <a:lstStyle/>
          <a:p>
            <a:pPr marL="285750" lvl="0" indent="-285750">
              <a:lnSpc>
                <a:spcPct val="115000"/>
              </a:lnSpc>
              <a:spcBef>
                <a:spcPts val="1000"/>
              </a:spcBef>
              <a:buFont typeface="Arial" panose="020B0604020202020204" pitchFamily="34" charset="0"/>
              <a:buChar char="•"/>
            </a:pPr>
            <a:r>
              <a:rPr lang="en-US" sz="1600" dirty="0">
                <a:latin typeface="Open Sans"/>
                <a:ea typeface="Open Sans"/>
                <a:cs typeface="Open Sans"/>
                <a:sym typeface="Open Sans"/>
              </a:rPr>
              <a:t>I-LEAD is an immersive, problem-solving set of interactive activities that engages participants in the generation of knowledge, and development of skills, needed to facilitate the successful implementation of an effective and sustainable national digital health ecosystem. </a:t>
            </a:r>
          </a:p>
          <a:p>
            <a:pPr marL="285750" lvl="0" indent="-285750">
              <a:lnSpc>
                <a:spcPct val="115000"/>
              </a:lnSpc>
              <a:spcBef>
                <a:spcPts val="1000"/>
              </a:spcBef>
              <a:buFont typeface="Arial" panose="020B0604020202020204" pitchFamily="34" charset="0"/>
              <a:buChar char="•"/>
            </a:pPr>
            <a:r>
              <a:rPr lang="en-US" sz="1600" dirty="0">
                <a:latin typeface="Open Sans"/>
                <a:ea typeface="Open Sans"/>
                <a:cs typeface="Open Sans"/>
                <a:sym typeface="Open Sans"/>
              </a:rPr>
              <a:t>I-LEAD facilitates the initial phases of a multi-stakeholder, multi-sectoral and enterprise approach to design, implementation and ongoing operationalization of effective and sustainable national digital health systems. </a:t>
            </a:r>
          </a:p>
          <a:p>
            <a:pPr marL="285750" lvl="0" indent="-285750">
              <a:lnSpc>
                <a:spcPct val="115000"/>
              </a:lnSpc>
              <a:spcBef>
                <a:spcPts val="1000"/>
              </a:spcBef>
              <a:buFont typeface="Arial" panose="020B0604020202020204" pitchFamily="34" charset="0"/>
              <a:buChar char="•"/>
            </a:pPr>
            <a:r>
              <a:rPr lang="en-US" sz="1600" dirty="0">
                <a:latin typeface="Open Sans"/>
                <a:ea typeface="Open Sans"/>
                <a:cs typeface="Open Sans"/>
                <a:sym typeface="Open Sans"/>
              </a:rPr>
              <a:t>I-LEAD will enhance participants’ capacity to develop strategies and approaches to address essential informatics problems facing their countries related to: 1) effective digital health governance and leadership; 2) development of a skilled informatics workforce, and 3) the meaningful design, development, implementation, and evaluation of health information systems.</a:t>
            </a:r>
          </a:p>
          <a:p>
            <a:pPr marL="285750" lvl="0" indent="-285750">
              <a:lnSpc>
                <a:spcPct val="115000"/>
              </a:lnSpc>
              <a:spcBef>
                <a:spcPts val="1000"/>
              </a:spcBef>
              <a:buFont typeface="Arial" panose="020B0604020202020204" pitchFamily="34" charset="0"/>
              <a:buChar char="•"/>
            </a:pPr>
            <a:r>
              <a:rPr lang="en-US" sz="1600" dirty="0">
                <a:latin typeface="Open Sans"/>
                <a:ea typeface="Open Sans"/>
                <a:cs typeface="Open Sans"/>
                <a:sym typeface="Open Sans"/>
              </a:rPr>
              <a:t>Pre-workshop webinars + 5-day workshop consisting of a blend of activities, didactic content, and working sessions </a:t>
            </a:r>
          </a:p>
          <a:p>
            <a:pPr marL="285750" lvl="0" indent="-285750">
              <a:lnSpc>
                <a:spcPct val="115000"/>
              </a:lnSpc>
              <a:spcBef>
                <a:spcPts val="1000"/>
              </a:spcBef>
              <a:buFont typeface="Arial" panose="020B0604020202020204" pitchFamily="34" charset="0"/>
              <a:buChar char="•"/>
            </a:pPr>
            <a:r>
              <a:rPr lang="en-US" sz="1600" dirty="0">
                <a:latin typeface="Open Sans"/>
                <a:ea typeface="Open Sans"/>
                <a:cs typeface="Open Sans"/>
                <a:sym typeface="Open Sans"/>
              </a:rPr>
              <a:t>Target audience: Individuals and institutions championing I-LEAD adoption, such as ministries of health or implementing partners</a:t>
            </a:r>
          </a:p>
        </p:txBody>
      </p:sp>
      <p:sp>
        <p:nvSpPr>
          <p:cNvPr id="133" name="Google Shape;133;p24"/>
          <p:cNvSpPr txBox="1">
            <a:spLocks noGrp="1"/>
          </p:cNvSpPr>
          <p:nvPr>
            <p:ph type="title"/>
          </p:nvPr>
        </p:nvSpPr>
        <p:spPr>
          <a:xfrm>
            <a:off x="2608733" y="388850"/>
            <a:ext cx="7333289" cy="5032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38888"/>
              <a:buFont typeface="Arial"/>
              <a:buNone/>
            </a:pPr>
            <a:r>
              <a:rPr lang="en-US" sz="3200">
                <a:latin typeface="Open Sans"/>
                <a:ea typeface="Open Sans"/>
                <a:cs typeface="Open Sans"/>
                <a:sym typeface="Open Sans"/>
              </a:rPr>
              <a:t>What is I-LEAD?</a:t>
            </a:r>
            <a:endParaRPr sz="3200">
              <a:latin typeface="Open Sans"/>
              <a:ea typeface="Open Sans"/>
              <a:cs typeface="Open Sans"/>
              <a:sym typeface="Open Sans"/>
            </a:endParaRPr>
          </a:p>
        </p:txBody>
      </p:sp>
      <p:sp>
        <p:nvSpPr>
          <p:cNvPr id="134" name="Google Shape;134;p24"/>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4"/>
          <p:cNvSpPr/>
          <p:nvPr/>
        </p:nvSpPr>
        <p:spPr>
          <a:xfrm flipH="1">
            <a:off x="4038600" y="6400799"/>
            <a:ext cx="8153398" cy="456772"/>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6" name="Google Shape;136;p24"/>
          <p:cNvPicPr preferRelativeResize="0"/>
          <p:nvPr/>
        </p:nvPicPr>
        <p:blipFill rotWithShape="1">
          <a:blip r:embed="rId3">
            <a:alphaModFix/>
          </a:blip>
          <a:srcRect/>
          <a:stretch/>
        </p:blipFill>
        <p:spPr>
          <a:xfrm>
            <a:off x="386366" y="274700"/>
            <a:ext cx="2222367" cy="7315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27"/>
          <p:cNvSpPr txBox="1">
            <a:spLocks noGrp="1"/>
          </p:cNvSpPr>
          <p:nvPr>
            <p:ph type="title"/>
          </p:nvPr>
        </p:nvSpPr>
        <p:spPr>
          <a:xfrm>
            <a:off x="2608732" y="274273"/>
            <a:ext cx="9196901" cy="6639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Arial"/>
              <a:buNone/>
            </a:pPr>
            <a:r>
              <a:rPr lang="en-US" sz="2900" dirty="0">
                <a:solidFill>
                  <a:schemeClr val="dk1"/>
                </a:solidFill>
                <a:latin typeface="Open Sans"/>
                <a:ea typeface="Open Sans"/>
                <a:cs typeface="Open Sans"/>
                <a:sym typeface="Open Sans"/>
              </a:rPr>
              <a:t>I-LEAD Goal and Objectives</a:t>
            </a:r>
            <a:endParaRPr sz="2900" dirty="0">
              <a:solidFill>
                <a:schemeClr val="dk1"/>
              </a:solidFill>
              <a:latin typeface="Open Sans"/>
              <a:ea typeface="Open Sans"/>
              <a:cs typeface="Open Sans"/>
              <a:sym typeface="Open Sans"/>
            </a:endParaRPr>
          </a:p>
        </p:txBody>
      </p:sp>
      <p:sp>
        <p:nvSpPr>
          <p:cNvPr id="177" name="Google Shape;177;p27"/>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7"/>
          <p:cNvSpPr/>
          <p:nvPr/>
        </p:nvSpPr>
        <p:spPr>
          <a:xfrm flipH="1">
            <a:off x="4038600" y="6400799"/>
            <a:ext cx="8153398" cy="456772"/>
          </a:xfrm>
          <a:prstGeom prst="rect">
            <a:avLst/>
          </a:prstGeom>
          <a:solidFill>
            <a:srgbClr val="11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7"/>
          <p:cNvSpPr txBox="1">
            <a:spLocks noGrp="1"/>
          </p:cNvSpPr>
          <p:nvPr>
            <p:ph type="body" idx="1"/>
          </p:nvPr>
        </p:nvSpPr>
        <p:spPr>
          <a:xfrm>
            <a:off x="838199" y="1414650"/>
            <a:ext cx="10967433" cy="4762313"/>
          </a:xfrm>
          <a:prstGeom prst="rect">
            <a:avLst/>
          </a:prstGeom>
          <a:noFill/>
          <a:ln>
            <a:noFill/>
          </a:ln>
        </p:spPr>
        <p:txBody>
          <a:bodyPr spcFirstLastPara="1" wrap="square" lIns="91425" tIns="45700" rIns="91425" bIns="45700" anchor="t" anchorCtr="0">
            <a:normAutofit fontScale="70000" lnSpcReduction="20000"/>
          </a:bodyPr>
          <a:lstStyle/>
          <a:p>
            <a:pPr marL="228600" lvl="0" indent="-57150" algn="l" rtl="0">
              <a:lnSpc>
                <a:spcPct val="120000"/>
              </a:lnSpc>
              <a:spcBef>
                <a:spcPts val="0"/>
              </a:spcBef>
              <a:spcAft>
                <a:spcPts val="0"/>
              </a:spcAft>
              <a:buSzPct val="102466"/>
              <a:buNone/>
            </a:pPr>
            <a:r>
              <a:rPr lang="en-US" sz="3400" b="1" i="0" u="none" strike="noStrike" dirty="0">
                <a:solidFill>
                  <a:srgbClr val="002C89"/>
                </a:solidFill>
                <a:latin typeface="Open Sans"/>
                <a:ea typeface="Open Sans"/>
                <a:cs typeface="Open Sans"/>
                <a:sym typeface="Open Sans"/>
              </a:rPr>
              <a:t>Goal: </a:t>
            </a:r>
            <a:r>
              <a:rPr lang="en-US" sz="3400" b="0" i="0" u="none" strike="noStrike" dirty="0">
                <a:solidFill>
                  <a:srgbClr val="000000"/>
                </a:solidFill>
                <a:latin typeface="Open Sans"/>
                <a:ea typeface="Open Sans"/>
                <a:cs typeface="Open Sans"/>
                <a:sym typeface="Open Sans"/>
              </a:rPr>
              <a:t>Champion the advancement of digital health capacity and drive digital transformation across the health sector.  </a:t>
            </a:r>
            <a:endParaRPr sz="3400" dirty="0">
              <a:latin typeface="Open Sans"/>
              <a:ea typeface="Open Sans"/>
              <a:cs typeface="Open Sans"/>
              <a:sym typeface="Open Sans"/>
            </a:endParaRPr>
          </a:p>
          <a:p>
            <a:pPr marL="228600" lvl="0" indent="-57150" algn="l" rtl="0">
              <a:lnSpc>
                <a:spcPct val="90000"/>
              </a:lnSpc>
              <a:spcBef>
                <a:spcPts val="0"/>
              </a:spcBef>
              <a:spcAft>
                <a:spcPts val="0"/>
              </a:spcAft>
              <a:buSzPct val="102466"/>
              <a:buNone/>
            </a:pPr>
            <a:endParaRPr sz="3400" b="0" i="0" u="none" strike="noStrike" dirty="0">
              <a:solidFill>
                <a:srgbClr val="000000"/>
              </a:solidFill>
              <a:latin typeface="Open Sans"/>
              <a:ea typeface="Open Sans"/>
              <a:cs typeface="Open Sans"/>
              <a:sym typeface="Open Sans"/>
            </a:endParaRPr>
          </a:p>
          <a:p>
            <a:pPr marL="50800" lvl="0" indent="0" algn="l" rtl="0">
              <a:lnSpc>
                <a:spcPct val="90000"/>
              </a:lnSpc>
              <a:spcBef>
                <a:spcPts val="1000"/>
              </a:spcBef>
              <a:spcAft>
                <a:spcPts val="0"/>
              </a:spcAft>
              <a:buSzPct val="106261"/>
              <a:buNone/>
            </a:pPr>
            <a:r>
              <a:rPr lang="en-US" sz="3400" b="1" dirty="0">
                <a:solidFill>
                  <a:srgbClr val="002C89"/>
                </a:solidFill>
                <a:latin typeface="Open Sans"/>
                <a:ea typeface="Open Sans"/>
                <a:cs typeface="Open Sans"/>
                <a:sym typeface="Open Sans"/>
              </a:rPr>
              <a:t>  Objectives: </a:t>
            </a:r>
            <a:endParaRPr sz="3400" b="1" dirty="0">
              <a:solidFill>
                <a:srgbClr val="002C89"/>
              </a:solidFill>
              <a:latin typeface="Open Sans"/>
              <a:ea typeface="Open Sans"/>
              <a:cs typeface="Open Sans"/>
              <a:sym typeface="Open Sans"/>
            </a:endParaRPr>
          </a:p>
          <a:p>
            <a:pPr marL="457200" lvl="0" indent="-406400" algn="l" rtl="0">
              <a:lnSpc>
                <a:spcPct val="120000"/>
              </a:lnSpc>
              <a:spcBef>
                <a:spcPts val="1000"/>
              </a:spcBef>
              <a:spcAft>
                <a:spcPts val="0"/>
              </a:spcAft>
              <a:buSzPct val="106261"/>
              <a:buFont typeface="Arial"/>
              <a:buChar char="•"/>
            </a:pPr>
            <a:r>
              <a:rPr lang="en-US" sz="3400" dirty="0">
                <a:solidFill>
                  <a:srgbClr val="000000"/>
                </a:solidFill>
                <a:latin typeface="Open Sans"/>
                <a:ea typeface="Open Sans"/>
                <a:cs typeface="Open Sans"/>
                <a:sym typeface="Open Sans"/>
              </a:rPr>
              <a:t>Develop the mindset, skillset and toolset to</a:t>
            </a:r>
            <a:r>
              <a:rPr lang="en-US" sz="3400" b="0" i="0" u="none" strike="noStrike" dirty="0">
                <a:solidFill>
                  <a:srgbClr val="000000"/>
                </a:solidFill>
                <a:latin typeface="Open Sans"/>
                <a:ea typeface="Open Sans"/>
                <a:cs typeface="Open Sans"/>
                <a:sym typeface="Open Sans"/>
              </a:rPr>
              <a:t> </a:t>
            </a:r>
            <a:r>
              <a:rPr lang="en-US" sz="3400" dirty="0">
                <a:solidFill>
                  <a:srgbClr val="000000"/>
                </a:solidFill>
                <a:latin typeface="Open Sans"/>
                <a:ea typeface="Open Sans"/>
                <a:cs typeface="Open Sans"/>
                <a:sym typeface="Open Sans"/>
              </a:rPr>
              <a:t>collaboratively develop</a:t>
            </a:r>
            <a:r>
              <a:rPr lang="en-US" sz="3400" b="0" i="0" u="none" strike="noStrike" dirty="0">
                <a:solidFill>
                  <a:srgbClr val="000000"/>
                </a:solidFill>
                <a:latin typeface="Open Sans"/>
                <a:ea typeface="Open Sans"/>
                <a:cs typeface="Open Sans"/>
                <a:sym typeface="Open Sans"/>
              </a:rPr>
              <a:t>, </a:t>
            </a:r>
            <a:r>
              <a:rPr lang="en-US" sz="3400" dirty="0">
                <a:solidFill>
                  <a:srgbClr val="000000"/>
                </a:solidFill>
                <a:latin typeface="Open Sans"/>
                <a:ea typeface="Open Sans"/>
                <a:cs typeface="Open Sans"/>
                <a:sym typeface="Open Sans"/>
              </a:rPr>
              <a:t>design </a:t>
            </a:r>
            <a:r>
              <a:rPr lang="en-US" sz="3400" b="0" i="0" u="none" strike="noStrike" dirty="0">
                <a:solidFill>
                  <a:srgbClr val="000000"/>
                </a:solidFill>
                <a:latin typeface="Open Sans"/>
                <a:ea typeface="Open Sans"/>
                <a:cs typeface="Open Sans"/>
                <a:sym typeface="Open Sans"/>
              </a:rPr>
              <a:t>and implement digital health strategies </a:t>
            </a:r>
            <a:r>
              <a:rPr lang="en-US" sz="3400" dirty="0">
                <a:solidFill>
                  <a:srgbClr val="000000"/>
                </a:solidFill>
                <a:latin typeface="Open Sans"/>
                <a:ea typeface="Open Sans"/>
                <a:cs typeface="Open Sans"/>
                <a:sym typeface="Open Sans"/>
              </a:rPr>
              <a:t>aligned</a:t>
            </a:r>
            <a:r>
              <a:rPr lang="en-US" sz="3400" b="0" i="0" u="none" strike="noStrike" dirty="0">
                <a:solidFill>
                  <a:srgbClr val="000000"/>
                </a:solidFill>
                <a:latin typeface="Open Sans"/>
                <a:ea typeface="Open Sans"/>
                <a:cs typeface="Open Sans"/>
                <a:sym typeface="Open Sans"/>
              </a:rPr>
              <a:t> with country-specific strategic objectives. </a:t>
            </a:r>
            <a:endParaRPr sz="3400" dirty="0">
              <a:solidFill>
                <a:srgbClr val="000000"/>
              </a:solidFill>
              <a:latin typeface="Open Sans"/>
              <a:ea typeface="Open Sans"/>
              <a:cs typeface="Open Sans"/>
              <a:sym typeface="Open Sans"/>
            </a:endParaRPr>
          </a:p>
          <a:p>
            <a:pPr marL="457200" lvl="0" indent="-406400" algn="l" rtl="0">
              <a:lnSpc>
                <a:spcPct val="120000"/>
              </a:lnSpc>
              <a:spcBef>
                <a:spcPts val="1000"/>
              </a:spcBef>
              <a:spcAft>
                <a:spcPts val="0"/>
              </a:spcAft>
              <a:buSzPct val="106261"/>
              <a:buFont typeface="Arial"/>
              <a:buChar char="•"/>
            </a:pPr>
            <a:r>
              <a:rPr lang="en-US" sz="3400" dirty="0">
                <a:solidFill>
                  <a:srgbClr val="000000"/>
                </a:solidFill>
                <a:latin typeface="Open Sans"/>
                <a:ea typeface="Open Sans"/>
                <a:cs typeface="Open Sans"/>
                <a:sym typeface="Open Sans"/>
              </a:rPr>
              <a:t>Address country priorities using knowledge of country gaps and lessons learned from the workshop in addressing country priorities.</a:t>
            </a:r>
            <a:endParaRPr sz="3400" b="0" i="0" u="none" strike="noStrike" dirty="0">
              <a:solidFill>
                <a:srgbClr val="000000"/>
              </a:solidFill>
              <a:latin typeface="Open Sans"/>
              <a:ea typeface="Open Sans"/>
              <a:cs typeface="Open Sans"/>
              <a:sym typeface="Open Sans"/>
            </a:endParaRPr>
          </a:p>
          <a:p>
            <a:pPr marL="457200" lvl="0" indent="-406400" algn="l" rtl="0">
              <a:lnSpc>
                <a:spcPct val="120000"/>
              </a:lnSpc>
              <a:spcBef>
                <a:spcPts val="1000"/>
              </a:spcBef>
              <a:spcAft>
                <a:spcPts val="0"/>
              </a:spcAft>
              <a:buSzPct val="106261"/>
              <a:buFont typeface="Arial"/>
              <a:buChar char="•"/>
            </a:pPr>
            <a:r>
              <a:rPr lang="en-US" sz="3400" dirty="0">
                <a:solidFill>
                  <a:srgbClr val="000000"/>
                </a:solidFill>
                <a:latin typeface="Open Sans"/>
                <a:ea typeface="Open Sans"/>
                <a:cs typeface="Open Sans"/>
                <a:sym typeface="Open Sans"/>
              </a:rPr>
              <a:t>Incorporate lessons learned from other countries to improve strategy and implementation</a:t>
            </a:r>
            <a:endParaRPr dirty="0"/>
          </a:p>
          <a:p>
            <a:pPr marL="457200" lvl="0" indent="-228600" algn="l" rtl="0">
              <a:lnSpc>
                <a:spcPct val="100000"/>
              </a:lnSpc>
              <a:spcBef>
                <a:spcPts val="1000"/>
              </a:spcBef>
              <a:spcAft>
                <a:spcPts val="0"/>
              </a:spcAft>
              <a:buSzPct val="106261"/>
              <a:buFont typeface="Arial"/>
              <a:buNone/>
            </a:pPr>
            <a:endParaRPr sz="3400" b="0" i="0" u="none" strike="noStrike" dirty="0">
              <a:solidFill>
                <a:srgbClr val="000000"/>
              </a:solidFill>
              <a:latin typeface="Open Sans"/>
              <a:ea typeface="Open Sans"/>
              <a:cs typeface="Open Sans"/>
              <a:sym typeface="Open Sans"/>
            </a:endParaRPr>
          </a:p>
          <a:p>
            <a:pPr marL="457200" lvl="0" indent="-228600" algn="l" rtl="0">
              <a:lnSpc>
                <a:spcPct val="100000"/>
              </a:lnSpc>
              <a:spcBef>
                <a:spcPts val="1000"/>
              </a:spcBef>
              <a:spcAft>
                <a:spcPts val="0"/>
              </a:spcAft>
              <a:buSzPct val="106261"/>
              <a:buFont typeface="Arial"/>
              <a:buNone/>
            </a:pPr>
            <a:endParaRPr sz="3400" dirty="0">
              <a:solidFill>
                <a:srgbClr val="000000"/>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ct val="129032"/>
              <a:buNone/>
            </a:pPr>
            <a:endParaRPr dirty="0">
              <a:solidFill>
                <a:srgbClr val="000000"/>
              </a:solidFill>
            </a:endParaRPr>
          </a:p>
        </p:txBody>
      </p:sp>
      <p:sp>
        <p:nvSpPr>
          <p:cNvPr id="180" name="Google Shape;180;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1" name="Google Shape;181;p27"/>
          <p:cNvPicPr preferRelativeResize="0"/>
          <p:nvPr/>
        </p:nvPicPr>
        <p:blipFill rotWithShape="1">
          <a:blip r:embed="rId3">
            <a:alphaModFix/>
          </a:blip>
          <a:srcRect/>
          <a:stretch/>
        </p:blipFill>
        <p:spPr>
          <a:xfrm>
            <a:off x="386366" y="274700"/>
            <a:ext cx="2222367" cy="7315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2608733" y="232501"/>
            <a:ext cx="8745067" cy="9318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2900">
                <a:solidFill>
                  <a:schemeClr val="dk1"/>
                </a:solidFill>
                <a:latin typeface="Open Sans"/>
                <a:ea typeface="Open Sans"/>
                <a:cs typeface="Open Sans"/>
                <a:sym typeface="Open Sans"/>
              </a:rPr>
              <a:t>Vision and Strategy</a:t>
            </a:r>
            <a:endParaRPr sz="2900">
              <a:solidFill>
                <a:schemeClr val="dk1"/>
              </a:solidFill>
              <a:latin typeface="Open Sans"/>
              <a:ea typeface="Open Sans"/>
              <a:cs typeface="Open Sans"/>
              <a:sym typeface="Open Sans"/>
            </a:endParaRPr>
          </a:p>
        </p:txBody>
      </p:sp>
      <p:sp>
        <p:nvSpPr>
          <p:cNvPr id="187" name="Google Shape;187;p28"/>
          <p:cNvSpPr txBox="1">
            <a:spLocks noGrp="1"/>
          </p:cNvSpPr>
          <p:nvPr>
            <p:ph type="body" idx="1"/>
          </p:nvPr>
        </p:nvSpPr>
        <p:spPr>
          <a:xfrm>
            <a:off x="840803" y="1768839"/>
            <a:ext cx="10515600" cy="477246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chemeClr val="dk1"/>
              </a:buClr>
              <a:buSzPts val="2800"/>
              <a:buChar char="•"/>
            </a:pPr>
            <a:r>
              <a:rPr lang="en-US" sz="2400">
                <a:latin typeface="Open Sans"/>
                <a:ea typeface="Open Sans"/>
                <a:cs typeface="Open Sans"/>
                <a:sym typeface="Open Sans"/>
              </a:rPr>
              <a:t>VSOT = </a:t>
            </a:r>
            <a:r>
              <a:rPr lang="en-US" sz="2400" b="1">
                <a:latin typeface="Open Sans"/>
                <a:ea typeface="Open Sans"/>
                <a:cs typeface="Open Sans"/>
                <a:sym typeface="Open Sans"/>
              </a:rPr>
              <a:t>Vision</a:t>
            </a:r>
            <a:r>
              <a:rPr lang="en-US" sz="2400">
                <a:latin typeface="Open Sans"/>
                <a:ea typeface="Open Sans"/>
                <a:cs typeface="Open Sans"/>
                <a:sym typeface="Open Sans"/>
              </a:rPr>
              <a:t>, </a:t>
            </a:r>
            <a:r>
              <a:rPr lang="en-US" sz="2400" b="1">
                <a:latin typeface="Open Sans"/>
                <a:ea typeface="Open Sans"/>
                <a:cs typeface="Open Sans"/>
                <a:sym typeface="Open Sans"/>
              </a:rPr>
              <a:t>Strategy</a:t>
            </a:r>
            <a:r>
              <a:rPr lang="en-US" sz="2400">
                <a:latin typeface="Open Sans"/>
                <a:ea typeface="Open Sans"/>
                <a:cs typeface="Open Sans"/>
                <a:sym typeface="Open Sans"/>
              </a:rPr>
              <a:t>, Operations and Tactics</a:t>
            </a:r>
            <a:endParaRPr/>
          </a:p>
          <a:p>
            <a:pPr marL="228600" lvl="0" indent="-228600" algn="l" rtl="0">
              <a:lnSpc>
                <a:spcPct val="100000"/>
              </a:lnSpc>
              <a:spcBef>
                <a:spcPts val="1000"/>
              </a:spcBef>
              <a:spcAft>
                <a:spcPts val="0"/>
              </a:spcAft>
              <a:buClr>
                <a:schemeClr val="dk1"/>
              </a:buClr>
              <a:buSzPts val="2800"/>
              <a:buChar char="•"/>
            </a:pPr>
            <a:r>
              <a:rPr lang="en-US" sz="2400">
                <a:latin typeface="Open Sans"/>
                <a:ea typeface="Open Sans"/>
                <a:cs typeface="Open Sans"/>
                <a:sym typeface="Open Sans"/>
              </a:rPr>
              <a:t>I-LEAD focuses on Shared Vision and Strategy</a:t>
            </a:r>
            <a:endParaRPr/>
          </a:p>
          <a:p>
            <a:pPr marL="228600" lvl="0" indent="-228600" algn="l" rtl="0">
              <a:lnSpc>
                <a:spcPct val="100000"/>
              </a:lnSpc>
              <a:spcBef>
                <a:spcPts val="1000"/>
              </a:spcBef>
              <a:spcAft>
                <a:spcPts val="0"/>
              </a:spcAft>
              <a:buSzPts val="2800"/>
              <a:buChar char="•"/>
            </a:pPr>
            <a:r>
              <a:rPr lang="en-US" sz="2400">
                <a:latin typeface="Open Sans"/>
                <a:ea typeface="Open Sans"/>
                <a:cs typeface="Open Sans"/>
                <a:sym typeface="Open Sans"/>
              </a:rPr>
              <a:t>Encourages discussion of challenging issues, difficult decisions, gap assessment results, national priorities, digital health strategies and roadmaps</a:t>
            </a:r>
            <a:endParaRPr/>
          </a:p>
          <a:p>
            <a:pPr marL="228600" lvl="0" indent="-228600" algn="l" rtl="0">
              <a:lnSpc>
                <a:spcPct val="100000"/>
              </a:lnSpc>
              <a:spcBef>
                <a:spcPts val="1000"/>
              </a:spcBef>
              <a:spcAft>
                <a:spcPts val="0"/>
              </a:spcAft>
              <a:buSzPts val="2800"/>
              <a:buChar char="•"/>
            </a:pPr>
            <a:r>
              <a:rPr lang="en-US" sz="2400">
                <a:latin typeface="Open Sans"/>
                <a:ea typeface="Open Sans"/>
                <a:cs typeface="Open Sans"/>
                <a:sym typeface="Open Sans"/>
              </a:rPr>
              <a:t>Includes leaders and managers who will champion informatics in their own country (MoH, USG country offices, implementing partners)</a:t>
            </a:r>
            <a:endParaRPr/>
          </a:p>
          <a:p>
            <a:pPr marL="228600" lvl="0" indent="-228600" algn="l" rtl="0">
              <a:lnSpc>
                <a:spcPct val="100000"/>
              </a:lnSpc>
              <a:spcBef>
                <a:spcPts val="1000"/>
              </a:spcBef>
              <a:spcAft>
                <a:spcPts val="0"/>
              </a:spcAft>
              <a:buClr>
                <a:schemeClr val="dk1"/>
              </a:buClr>
              <a:buSzPts val="2800"/>
              <a:buChar char="•"/>
            </a:pPr>
            <a:r>
              <a:rPr lang="en-US" sz="2400">
                <a:latin typeface="Open Sans"/>
                <a:ea typeface="Open Sans"/>
                <a:cs typeface="Open Sans"/>
                <a:sym typeface="Open Sans"/>
              </a:rPr>
              <a:t>Blends foundational and problem-based content, practice exercises and group work to create a workshop unique to each cohort.</a:t>
            </a:r>
            <a:endParaRPr/>
          </a:p>
          <a:p>
            <a:pPr marL="228600" lvl="0" indent="-50800" algn="l" rtl="0">
              <a:lnSpc>
                <a:spcPct val="90000"/>
              </a:lnSpc>
              <a:spcBef>
                <a:spcPts val="1000"/>
              </a:spcBef>
              <a:spcAft>
                <a:spcPts val="0"/>
              </a:spcAft>
              <a:buClr>
                <a:schemeClr val="dk1"/>
              </a:buClr>
              <a:buSzPts val="2800"/>
              <a:buNone/>
            </a:pPr>
            <a:endParaRPr b="1">
              <a:latin typeface="Open Sans"/>
              <a:ea typeface="Open Sans"/>
              <a:cs typeface="Open Sans"/>
              <a:sym typeface="Open Sans"/>
            </a:endParaRPr>
          </a:p>
        </p:txBody>
      </p:sp>
      <p:sp>
        <p:nvSpPr>
          <p:cNvPr id="188" name="Google Shape;18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189" name="Google Shape;189;p28"/>
          <p:cNvSpPr txBox="1"/>
          <p:nvPr/>
        </p:nvSpPr>
        <p:spPr>
          <a:xfrm>
            <a:off x="571394" y="6038845"/>
            <a:ext cx="742991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Mintzberg H (2018). Strategic Thinking as Seeing. URL: </a:t>
            </a: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http://www.mintzberg.org/blog/strategic-thinking-as-seeing</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0" name="Google Shape;190;p28"/>
          <p:cNvSpPr/>
          <p:nvPr/>
        </p:nvSpPr>
        <p:spPr>
          <a:xfrm rot="10800000" flipH="1">
            <a:off x="0" y="6387936"/>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8"/>
          <p:cNvSpPr/>
          <p:nvPr/>
        </p:nvSpPr>
        <p:spPr>
          <a:xfrm flipH="1">
            <a:off x="4038602" y="6387564"/>
            <a:ext cx="8153398" cy="456772"/>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p28"/>
          <p:cNvPicPr preferRelativeResize="0"/>
          <p:nvPr/>
        </p:nvPicPr>
        <p:blipFill rotWithShape="1">
          <a:blip r:embed="rId4">
            <a:alphaModFix/>
          </a:blip>
          <a:srcRect/>
          <a:stretch/>
        </p:blipFill>
        <p:spPr>
          <a:xfrm>
            <a:off x="386366" y="274700"/>
            <a:ext cx="2222367" cy="7315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6"/>
          <p:cNvSpPr/>
          <p:nvPr/>
        </p:nvSpPr>
        <p:spPr>
          <a:xfrm>
            <a:off x="0" y="2747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26"/>
          <p:cNvSpPr txBox="1">
            <a:spLocks noGrp="1"/>
          </p:cNvSpPr>
          <p:nvPr>
            <p:ph type="title"/>
          </p:nvPr>
        </p:nvSpPr>
        <p:spPr>
          <a:xfrm>
            <a:off x="1882971" y="350842"/>
            <a:ext cx="9196901" cy="5032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38888"/>
              <a:buFont typeface="Arial"/>
              <a:buNone/>
            </a:pPr>
            <a:r>
              <a:rPr lang="en-US" sz="3200" dirty="0">
                <a:latin typeface="Open Sans"/>
                <a:ea typeface="Open Sans"/>
                <a:cs typeface="Open Sans"/>
                <a:sym typeface="Open Sans"/>
              </a:rPr>
              <a:t>The Evolution of I-LEAD</a:t>
            </a:r>
            <a:endParaRPr sz="3200" dirty="0">
              <a:latin typeface="Open Sans"/>
              <a:ea typeface="Open Sans"/>
              <a:cs typeface="Open Sans"/>
              <a:sym typeface="Open Sans"/>
            </a:endParaRPr>
          </a:p>
        </p:txBody>
      </p:sp>
      <p:sp>
        <p:nvSpPr>
          <p:cNvPr id="152" name="Google Shape;152;p26"/>
          <p:cNvSpPr/>
          <p:nvPr/>
        </p:nvSpPr>
        <p:spPr>
          <a:xfrm rot="10800000" flipH="1">
            <a:off x="0" y="6400799"/>
            <a:ext cx="12192000" cy="456773"/>
          </a:xfrm>
          <a:prstGeom prst="rect">
            <a:avLst/>
          </a:prstGeom>
          <a:solidFill>
            <a:srgbClr val="1B3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6"/>
          <p:cNvSpPr/>
          <p:nvPr/>
        </p:nvSpPr>
        <p:spPr>
          <a:xfrm flipH="1">
            <a:off x="4038600" y="6400799"/>
            <a:ext cx="8153398" cy="456772"/>
          </a:xfrm>
          <a:prstGeom prst="rect">
            <a:avLst/>
          </a:prstGeom>
          <a:solidFill>
            <a:srgbClr val="10AB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4" name="Google Shape;154;p26"/>
          <p:cNvGrpSpPr/>
          <p:nvPr/>
        </p:nvGrpSpPr>
        <p:grpSpPr>
          <a:xfrm>
            <a:off x="1430807" y="1881427"/>
            <a:ext cx="4973283" cy="4055076"/>
            <a:chOff x="1229165" y="1819"/>
            <a:chExt cx="6132030" cy="5196056"/>
          </a:xfrm>
        </p:grpSpPr>
        <p:sp>
          <p:nvSpPr>
            <p:cNvPr id="155" name="Google Shape;155;p26"/>
            <p:cNvSpPr/>
            <p:nvPr/>
          </p:nvSpPr>
          <p:spPr>
            <a:xfrm rot="10800000">
              <a:off x="1648605" y="1819"/>
              <a:ext cx="5712590" cy="838881"/>
            </a:xfrm>
            <a:prstGeom prst="homePlate">
              <a:avLst>
                <a:gd name="adj" fmla="val 50000"/>
              </a:avLst>
            </a:prstGeom>
            <a:solidFill>
              <a:srgbClr val="D5E3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56" name="Google Shape;156;p26"/>
            <p:cNvSpPr txBox="1"/>
            <p:nvPr/>
          </p:nvSpPr>
          <p:spPr>
            <a:xfrm>
              <a:off x="1858325" y="1819"/>
              <a:ext cx="5502870" cy="838881"/>
            </a:xfrm>
            <a:prstGeom prst="rect">
              <a:avLst/>
            </a:prstGeom>
            <a:noFill/>
            <a:ln>
              <a:noFill/>
            </a:ln>
          </p:spPr>
          <p:txBody>
            <a:bodyPr spcFirstLastPara="1" wrap="square" lIns="369900" tIns="91425" rIns="17067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chemeClr val="dk2"/>
                  </a:solidFill>
                  <a:latin typeface="Open Sans"/>
                  <a:ea typeface="Open Sans"/>
                  <a:cs typeface="Open Sans"/>
                  <a:sym typeface="Open Sans"/>
                </a:rPr>
                <a:t>2016 Single Country Implementation</a:t>
              </a:r>
              <a:endParaRPr sz="1100" dirty="0"/>
            </a:p>
          </p:txBody>
        </p:sp>
        <p:sp>
          <p:nvSpPr>
            <p:cNvPr id="157" name="Google Shape;157;p26"/>
            <p:cNvSpPr/>
            <p:nvPr/>
          </p:nvSpPr>
          <p:spPr>
            <a:xfrm>
              <a:off x="1229165" y="1819"/>
              <a:ext cx="838881" cy="83888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58" name="Google Shape;158;p26"/>
            <p:cNvSpPr/>
            <p:nvPr/>
          </p:nvSpPr>
          <p:spPr>
            <a:xfrm rot="10800000">
              <a:off x="1648605" y="1091113"/>
              <a:ext cx="5712590" cy="838881"/>
            </a:xfrm>
            <a:prstGeom prst="homePlate">
              <a:avLst>
                <a:gd name="adj" fmla="val 50000"/>
              </a:avLst>
            </a:prstGeom>
            <a:solidFill>
              <a:srgbClr val="97BA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59" name="Google Shape;159;p26"/>
            <p:cNvSpPr txBox="1"/>
            <p:nvPr/>
          </p:nvSpPr>
          <p:spPr>
            <a:xfrm>
              <a:off x="1858325" y="1091113"/>
              <a:ext cx="5502870" cy="838881"/>
            </a:xfrm>
            <a:prstGeom prst="rect">
              <a:avLst/>
            </a:prstGeom>
            <a:noFill/>
            <a:ln>
              <a:noFill/>
            </a:ln>
          </p:spPr>
          <p:txBody>
            <a:bodyPr spcFirstLastPara="1" wrap="square" lIns="369900" tIns="91425" rIns="17067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a:solidFill>
                    <a:schemeClr val="dk2"/>
                  </a:solidFill>
                  <a:latin typeface="Open Sans"/>
                  <a:ea typeface="Open Sans"/>
                  <a:cs typeface="Open Sans"/>
                  <a:sym typeface="Open Sans"/>
                </a:rPr>
                <a:t>2018 Multi-country I-LEADs</a:t>
              </a:r>
              <a:endParaRPr sz="1100"/>
            </a:p>
          </p:txBody>
        </p:sp>
        <p:sp>
          <p:nvSpPr>
            <p:cNvPr id="160" name="Google Shape;160;p26"/>
            <p:cNvSpPr/>
            <p:nvPr/>
          </p:nvSpPr>
          <p:spPr>
            <a:xfrm>
              <a:off x="1229165" y="1091113"/>
              <a:ext cx="838881" cy="838881"/>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1" name="Google Shape;161;p26"/>
            <p:cNvSpPr/>
            <p:nvPr/>
          </p:nvSpPr>
          <p:spPr>
            <a:xfrm rot="10800000">
              <a:off x="1648605" y="2180407"/>
              <a:ext cx="5712590" cy="838881"/>
            </a:xfrm>
            <a:prstGeom prst="homePlate">
              <a:avLst>
                <a:gd name="adj" fmla="val 50000"/>
              </a:avLst>
            </a:prstGeom>
            <a:solidFill>
              <a:srgbClr val="2F7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2" name="Google Shape;162;p26"/>
            <p:cNvSpPr txBox="1"/>
            <p:nvPr/>
          </p:nvSpPr>
          <p:spPr>
            <a:xfrm>
              <a:off x="1858325" y="2180407"/>
              <a:ext cx="5502870" cy="838881"/>
            </a:xfrm>
            <a:prstGeom prst="rect">
              <a:avLst/>
            </a:prstGeom>
            <a:noFill/>
            <a:ln>
              <a:noFill/>
            </a:ln>
          </p:spPr>
          <p:txBody>
            <a:bodyPr spcFirstLastPara="1" wrap="square" lIns="369900" tIns="91425" rIns="17067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a:solidFill>
                    <a:schemeClr val="dk2"/>
                  </a:solidFill>
                  <a:latin typeface="Open Sans"/>
                  <a:ea typeface="Open Sans"/>
                  <a:cs typeface="Open Sans"/>
                  <a:sym typeface="Open Sans"/>
                </a:rPr>
                <a:t>2022 Repeat Countries</a:t>
              </a:r>
              <a:endParaRPr sz="1100"/>
            </a:p>
          </p:txBody>
        </p:sp>
        <p:sp>
          <p:nvSpPr>
            <p:cNvPr id="163" name="Google Shape;163;p26"/>
            <p:cNvSpPr/>
            <p:nvPr/>
          </p:nvSpPr>
          <p:spPr>
            <a:xfrm>
              <a:off x="1229165" y="2180407"/>
              <a:ext cx="838881" cy="838881"/>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4" name="Google Shape;164;p26"/>
            <p:cNvSpPr/>
            <p:nvPr/>
          </p:nvSpPr>
          <p:spPr>
            <a:xfrm rot="10800000">
              <a:off x="1648605" y="3269701"/>
              <a:ext cx="5712590" cy="838881"/>
            </a:xfrm>
            <a:prstGeom prst="homePlate">
              <a:avLst>
                <a:gd name="adj" fmla="val 50000"/>
              </a:avLst>
            </a:prstGeom>
            <a:solidFill>
              <a:srgbClr val="0042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5" name="Google Shape;165;p26"/>
            <p:cNvSpPr txBox="1"/>
            <p:nvPr/>
          </p:nvSpPr>
          <p:spPr>
            <a:xfrm>
              <a:off x="1858325" y="3269701"/>
              <a:ext cx="5502870" cy="838881"/>
            </a:xfrm>
            <a:prstGeom prst="rect">
              <a:avLst/>
            </a:prstGeom>
            <a:noFill/>
            <a:ln>
              <a:noFill/>
            </a:ln>
          </p:spPr>
          <p:txBody>
            <a:bodyPr spcFirstLastPara="1" wrap="square" lIns="369900" tIns="91425" rIns="17067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chemeClr val="lt1"/>
                  </a:solidFill>
                  <a:latin typeface="Open Sans"/>
                  <a:ea typeface="Open Sans"/>
                  <a:cs typeface="Open Sans"/>
                  <a:sym typeface="Open Sans"/>
                </a:rPr>
                <a:t>2023 USG Interagency Implementation</a:t>
              </a:r>
              <a:endParaRPr sz="1100" dirty="0"/>
            </a:p>
          </p:txBody>
        </p:sp>
        <p:sp>
          <p:nvSpPr>
            <p:cNvPr id="166" name="Google Shape;166;p26"/>
            <p:cNvSpPr/>
            <p:nvPr/>
          </p:nvSpPr>
          <p:spPr>
            <a:xfrm>
              <a:off x="1229165" y="3269701"/>
              <a:ext cx="838881" cy="838881"/>
            </a:xfrm>
            <a:prstGeom prst="ellipse">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7" name="Google Shape;167;p26"/>
            <p:cNvSpPr/>
            <p:nvPr/>
          </p:nvSpPr>
          <p:spPr>
            <a:xfrm rot="10800000">
              <a:off x="1648605" y="4358994"/>
              <a:ext cx="5712590" cy="838881"/>
            </a:xfrm>
            <a:prstGeom prst="homePlate">
              <a:avLst>
                <a:gd name="adj"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68" name="Google Shape;168;p26"/>
            <p:cNvSpPr txBox="1"/>
            <p:nvPr/>
          </p:nvSpPr>
          <p:spPr>
            <a:xfrm>
              <a:off x="1858325" y="4358994"/>
              <a:ext cx="5502870" cy="838881"/>
            </a:xfrm>
            <a:prstGeom prst="rect">
              <a:avLst/>
            </a:prstGeom>
            <a:noFill/>
            <a:ln>
              <a:noFill/>
            </a:ln>
          </p:spPr>
          <p:txBody>
            <a:bodyPr spcFirstLastPara="1" wrap="square" lIns="369900" tIns="91425" rIns="17067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1800" b="0" i="0" u="none" strike="noStrike" cap="none" dirty="0">
                  <a:solidFill>
                    <a:schemeClr val="lt1"/>
                  </a:solidFill>
                  <a:latin typeface="Open Sans"/>
                  <a:ea typeface="Open Sans"/>
                  <a:cs typeface="Open Sans"/>
                  <a:sym typeface="Open Sans"/>
                </a:rPr>
                <a:t> 2024 Regional Implementation</a:t>
              </a:r>
              <a:endParaRPr sz="1800" b="0" i="0" u="none" strike="noStrike" cap="none" dirty="0">
                <a:solidFill>
                  <a:schemeClr val="lt1"/>
                </a:solidFill>
                <a:latin typeface="Open Sans"/>
                <a:ea typeface="Open Sans"/>
                <a:cs typeface="Open Sans"/>
                <a:sym typeface="Open Sans"/>
              </a:endParaRPr>
            </a:p>
          </p:txBody>
        </p:sp>
        <p:sp>
          <p:nvSpPr>
            <p:cNvPr id="169" name="Google Shape;169;p26"/>
            <p:cNvSpPr/>
            <p:nvPr/>
          </p:nvSpPr>
          <p:spPr>
            <a:xfrm>
              <a:off x="1229165" y="4358994"/>
              <a:ext cx="838881" cy="838881"/>
            </a:xfrm>
            <a:prstGeom prst="ellipse">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pic>
        <p:nvPicPr>
          <p:cNvPr id="170" name="Google Shape;170;p26"/>
          <p:cNvPicPr preferRelativeResize="0"/>
          <p:nvPr/>
        </p:nvPicPr>
        <p:blipFill rotWithShape="1">
          <a:blip r:embed="rId8">
            <a:alphaModFix/>
          </a:blip>
          <a:srcRect/>
          <a:stretch/>
        </p:blipFill>
        <p:spPr>
          <a:xfrm>
            <a:off x="386366" y="274700"/>
            <a:ext cx="2222367" cy="731521"/>
          </a:xfrm>
          <a:prstGeom prst="rect">
            <a:avLst/>
          </a:prstGeom>
          <a:noFill/>
          <a:ln>
            <a:noFill/>
          </a:ln>
        </p:spPr>
      </p:pic>
      <p:sp>
        <p:nvSpPr>
          <p:cNvPr id="3" name="Rectangle: Rounded Corners 2">
            <a:extLst>
              <a:ext uri="{FF2B5EF4-FFF2-40B4-BE49-F238E27FC236}">
                <a16:creationId xmlns:a16="http://schemas.microsoft.com/office/drawing/2014/main" id="{4F4C4CB5-9B39-F142-A985-B56127507B71}"/>
              </a:ext>
            </a:extLst>
          </p:cNvPr>
          <p:cNvSpPr/>
          <p:nvPr/>
        </p:nvSpPr>
        <p:spPr>
          <a:xfrm>
            <a:off x="8236177" y="4329130"/>
            <a:ext cx="3420778" cy="1777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latin typeface="Open Sans" panose="020B0606030504020204" pitchFamily="34" charset="0"/>
                <a:ea typeface="Open Sans" panose="020B0606030504020204" pitchFamily="34" charset="0"/>
                <a:cs typeface="Open Sans" panose="020B0606030504020204" pitchFamily="34" charset="0"/>
              </a:rPr>
              <a:t>Now in 2025</a:t>
            </a:r>
          </a:p>
          <a:p>
            <a:pPr algn="ct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1800" b="1" dirty="0">
                <a:latin typeface="Open Sans" panose="020B0606030504020204" pitchFamily="34" charset="0"/>
                <a:ea typeface="Open Sans" panose="020B0606030504020204" pitchFamily="34" charset="0"/>
                <a:cs typeface="Open Sans" panose="020B0606030504020204" pitchFamily="34" charset="0"/>
              </a:rPr>
              <a:t>Reimagined Approach of</a:t>
            </a:r>
          </a:p>
          <a:p>
            <a:pPr algn="ctr"/>
            <a:r>
              <a:rPr lang="en-US" sz="1800" b="1" dirty="0">
                <a:latin typeface="Open Sans" panose="020B0606030504020204" pitchFamily="34" charset="0"/>
                <a:ea typeface="Open Sans" panose="020B0606030504020204" pitchFamily="34" charset="0"/>
                <a:cs typeface="Open Sans" panose="020B0606030504020204" pitchFamily="34" charset="0"/>
              </a:rPr>
              <a:t>Adaptable I-LEAD</a:t>
            </a:r>
          </a:p>
        </p:txBody>
      </p:sp>
      <p:sp>
        <p:nvSpPr>
          <p:cNvPr id="4" name="Arrow: Right 3">
            <a:extLst>
              <a:ext uri="{FF2B5EF4-FFF2-40B4-BE49-F238E27FC236}">
                <a16:creationId xmlns:a16="http://schemas.microsoft.com/office/drawing/2014/main" id="{A0834883-DAAA-B993-FEBC-17FCC5677409}"/>
              </a:ext>
            </a:extLst>
          </p:cNvPr>
          <p:cNvSpPr/>
          <p:nvPr/>
        </p:nvSpPr>
        <p:spPr>
          <a:xfrm>
            <a:off x="6900693" y="5281828"/>
            <a:ext cx="838880" cy="6111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E11E-D757-3A10-70EC-FC53C8B292F2}"/>
              </a:ext>
            </a:extLst>
          </p:cNvPr>
          <p:cNvSpPr>
            <a:spLocks noGrp="1"/>
          </p:cNvSpPr>
          <p:nvPr>
            <p:ph type="title"/>
          </p:nvPr>
        </p:nvSpPr>
        <p:spPr>
          <a:xfrm>
            <a:off x="621112" y="417753"/>
            <a:ext cx="10627981" cy="1325563"/>
          </a:xfrm>
        </p:spPr>
        <p:txBody>
          <a:bodyPr>
            <a:norm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Reimagined Approach: Adaptable I-LEAD</a:t>
            </a:r>
          </a:p>
        </p:txBody>
      </p:sp>
      <p:sp>
        <p:nvSpPr>
          <p:cNvPr id="3" name="Text Placeholder 2">
            <a:extLst>
              <a:ext uri="{FF2B5EF4-FFF2-40B4-BE49-F238E27FC236}">
                <a16:creationId xmlns:a16="http://schemas.microsoft.com/office/drawing/2014/main" id="{E6E00608-0294-1BCC-BB46-6C3CA067D6BA}"/>
              </a:ext>
            </a:extLst>
          </p:cNvPr>
          <p:cNvSpPr>
            <a:spLocks noGrp="1"/>
          </p:cNvSpPr>
          <p:nvPr>
            <p:ph type="body" idx="1"/>
          </p:nvPr>
        </p:nvSpPr>
        <p:spPr>
          <a:xfrm>
            <a:off x="677302" y="1897987"/>
            <a:ext cx="10515600" cy="4351338"/>
          </a:xfrm>
        </p:spPr>
        <p:txBody>
          <a:bodyPr>
            <a:normAutofit/>
          </a:bodyPr>
          <a:lstStyle/>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Adaptable I-LEAD is a comprehensive, customizable capacity strengthening package designed to support governments and implementing partners, including national and regional health informatics associations, in adopting and implementing the I-LEAD program independently. </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It includes technical course content, an implementation guide to support the entire process, from initial engagement and workshop logistics to post-course evaluation, as well as facilitation guides aimed at strengthening the capacity of course facilitators.</a:t>
            </a:r>
          </a:p>
          <a:p>
            <a:endParaRPr lang="en-US" dirty="0"/>
          </a:p>
        </p:txBody>
      </p:sp>
    </p:spTree>
    <p:extLst>
      <p:ext uri="{BB962C8B-B14F-4D97-AF65-F5344CB8AC3E}">
        <p14:creationId xmlns:p14="http://schemas.microsoft.com/office/powerpoint/2010/main" val="1329285808"/>
      </p:ext>
    </p:extLst>
  </p:cSld>
  <p:clrMapOvr>
    <a:masterClrMapping/>
  </p:clrMapOvr>
</p:sld>
</file>

<file path=ppt/theme/theme1.xml><?xml version="1.0" encoding="utf-8"?>
<a:theme xmlns:a="http://schemas.openxmlformats.org/drawingml/2006/main" name="1_Office Theme">
  <a:themeElements>
    <a:clrScheme name="Custom 11">
      <a:dk1>
        <a:srgbClr val="000000"/>
      </a:dk1>
      <a:lt1>
        <a:srgbClr val="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4865</Words>
  <Application>Microsoft Office PowerPoint</Application>
  <PresentationFormat>Widescreen</PresentationFormat>
  <Paragraphs>395</Paragraphs>
  <Slides>32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Helvetica Neue</vt:lpstr>
      <vt:lpstr>Open Sans</vt:lpstr>
      <vt:lpstr>Courier New</vt:lpstr>
      <vt:lpstr>Noto Sans Symbols</vt:lpstr>
      <vt:lpstr>Calibri</vt:lpstr>
      <vt:lpstr>Arial</vt:lpstr>
      <vt:lpstr>1_Office Theme</vt:lpstr>
      <vt:lpstr>I-LEAD Orientation</vt:lpstr>
      <vt:lpstr>Orientation Agenda </vt:lpstr>
      <vt:lpstr>Welcome!</vt:lpstr>
      <vt:lpstr>Logistics Update</vt:lpstr>
      <vt:lpstr>What is I-LEAD?</vt:lpstr>
      <vt:lpstr>I-LEAD Goal and Objectives</vt:lpstr>
      <vt:lpstr>Vision and Strategy</vt:lpstr>
      <vt:lpstr>The Evolution of I-LEAD</vt:lpstr>
      <vt:lpstr>Reimagined Approach: Adaptable I-LEAD</vt:lpstr>
      <vt:lpstr>Adaptable I-LEAD: Implementation Phases </vt:lpstr>
      <vt:lpstr>I-LEAD Frameworks and Tools </vt:lpstr>
      <vt:lpstr>Intended Benefits of the I-LEAD Program  to Stakeholders</vt:lpstr>
      <vt:lpstr>3IG Strategic Framework – 4-Step Cycle to Maturity</vt:lpstr>
      <vt:lpstr>Preparing for I-LEAD</vt:lpstr>
      <vt:lpstr>Components of I-LEAD Homework – Due [insert date]</vt:lpstr>
      <vt:lpstr>PowerPoint Presentation</vt:lpstr>
      <vt:lpstr>Using ISHO Expedited Assessment to Prepare for I-LEAD</vt:lpstr>
      <vt:lpstr>Defining Shared Country Priorities</vt:lpstr>
      <vt:lpstr>Conducting an ISHO Assessment (Expedited) Potential Process</vt:lpstr>
      <vt:lpstr>ISHO Reference Materials </vt:lpstr>
      <vt:lpstr>PowerPoint Presentation</vt:lpstr>
      <vt:lpstr>Brainstorm Difficult Decisions</vt:lpstr>
      <vt:lpstr>Examples</vt:lpstr>
      <vt:lpstr>PowerPoint Presentation</vt:lpstr>
      <vt:lpstr>Country Presentation Draft</vt:lpstr>
      <vt:lpstr>PowerPoint Presentation</vt:lpstr>
      <vt:lpstr>Share this orientation with all I-LEAD participants</vt:lpstr>
      <vt:lpstr>Participants’ bio sketches</vt:lpstr>
      <vt:lpstr>Questions? </vt:lpstr>
      <vt:lpstr>Eight Governing Implementation Principles</vt:lpstr>
      <vt:lpstr>Strategic Priorities Worksheet </vt:lpstr>
      <vt:lpstr>Defining Shared Country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Wilmore, Sridevi (CDC/DDPHSIS/CGH/DGHT)</dc:creator>
  <cp:lastModifiedBy>Caitlin Bowman</cp:lastModifiedBy>
  <cp:revision>6</cp:revision>
  <dcterms:created xsi:type="dcterms:W3CDTF">2021-03-17T14:32:48Z</dcterms:created>
  <dcterms:modified xsi:type="dcterms:W3CDTF">2025-09-23T21:16:23Z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2021-03-17T14:55:04Z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ab9a9bab-c06c-4b39-8c71-32d37480bb2e</vt:lpwstr>
  </property>
  <property fmtid="{D5CDD505-2E9C-101B-9397-08002B2CF9AE}" pid="8" name="MSIP_Label_7b94a7b8-f06c-4dfe-bdcc-9b548fd58c31_ContentBits">
    <vt:lpwstr>0</vt:lpwstr>
  </property>
  <property fmtid="{D5CDD505-2E9C-101B-9397-08002B2CF9AE}" pid="9" name="ContentTypeId">
    <vt:lpwstr>0x0101002544013A502FBD43BCDFCD12E2740ECE</vt:lpwstr>
  </property>
  <property fmtid="{D5CDD505-2E9C-101B-9397-08002B2CF9AE}" pid="10" name="MediaServiceImageTags">
    <vt:lpwstr/>
  </property>
  <property fmtid="{D5CDD505-2E9C-101B-9397-08002B2CF9AE}" pid="11" name="MSIP_Label_27860cfc-4c84-46be-848a-dfbe37dbcc58_Enabled">
    <vt:lpwstr>true</vt:lpwstr>
  </property>
  <property fmtid="{D5CDD505-2E9C-101B-9397-08002B2CF9AE}" pid="12" name="MSIP_Label_27860cfc-4c84-46be-848a-dfbe37dbcc58_SetDate">
    <vt:lpwstr>2025-09-23T21:15:11Z</vt:lpwstr>
  </property>
  <property fmtid="{D5CDD505-2E9C-101B-9397-08002B2CF9AE}" pid="13" name="MSIP_Label_27860cfc-4c84-46be-848a-dfbe37dbcc58_Method">
    <vt:lpwstr>Standard</vt:lpwstr>
  </property>
  <property fmtid="{D5CDD505-2E9C-101B-9397-08002B2CF9AE}" pid="14" name="MSIP_Label_27860cfc-4c84-46be-848a-dfbe37dbcc58_Name">
    <vt:lpwstr>PATH-Internal</vt:lpwstr>
  </property>
  <property fmtid="{D5CDD505-2E9C-101B-9397-08002B2CF9AE}" pid="15" name="MSIP_Label_27860cfc-4c84-46be-848a-dfbe37dbcc58_SiteId">
    <vt:lpwstr>29ca3f4f-6d67-49a5-a001-e1db48252717</vt:lpwstr>
  </property>
  <property fmtid="{D5CDD505-2E9C-101B-9397-08002B2CF9AE}" pid="16" name="MSIP_Label_27860cfc-4c84-46be-848a-dfbe37dbcc58_ActionId">
    <vt:lpwstr>e5c095b1-2539-4a59-9dac-f3c16fb8e910</vt:lpwstr>
  </property>
  <property fmtid="{D5CDD505-2E9C-101B-9397-08002B2CF9AE}" pid="17" name="MSIP_Label_27860cfc-4c84-46be-848a-dfbe37dbcc58_ContentBits">
    <vt:lpwstr>0</vt:lpwstr>
  </property>
  <property fmtid="{D5CDD505-2E9C-101B-9397-08002B2CF9AE}" pid="18" name="MSIP_Label_27860cfc-4c84-46be-848a-dfbe37dbcc58_Tag">
    <vt:lpwstr>10, 3, 0, 1</vt:lpwstr>
  </property>
</Properties>
</file>